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7" r:id="rId5"/>
    <p:sldId id="265" r:id="rId6"/>
    <p:sldId id="324" r:id="rId7"/>
    <p:sldId id="325" r:id="rId8"/>
    <p:sldId id="323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0B4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EB0E87-8022-7640-8E51-317AEBD5FA48}" v="11" dt="2021-04-09T21:36:02.7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6" autoAdjust="0"/>
    <p:restoredTop sz="94660"/>
  </p:normalViewPr>
  <p:slideViewPr>
    <p:cSldViewPr>
      <p:cViewPr varScale="1">
        <p:scale>
          <a:sx n="171" d="100"/>
          <a:sy n="171" d="100"/>
        </p:scale>
        <p:origin x="192" y="3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D5EB0E87-8022-7640-8E51-317AEBD5FA48}"/>
    <pc:docChg chg="undo custSel addSld delSld modSld">
      <pc:chgData name="Kau, Derchang" userId="b9148588-e694-4445-9765-2c9aad6149ce" providerId="ADAL" clId="{D5EB0E87-8022-7640-8E51-317AEBD5FA48}" dt="2021-04-09T21:36:19.718" v="4393" actId="20577"/>
      <pc:docMkLst>
        <pc:docMk/>
      </pc:docMkLst>
      <pc:sldChg chg="modSp mod">
        <pc:chgData name="Kau, Derchang" userId="b9148588-e694-4445-9765-2c9aad6149ce" providerId="ADAL" clId="{D5EB0E87-8022-7640-8E51-317AEBD5FA48}" dt="2021-04-08T20:08:56.223" v="4378" actId="20577"/>
        <pc:sldMkLst>
          <pc:docMk/>
          <pc:sldMk cId="571199631" sldId="257"/>
        </pc:sldMkLst>
        <pc:spChg chg="mod">
          <ac:chgData name="Kau, Derchang" userId="b9148588-e694-4445-9765-2c9aad6149ce" providerId="ADAL" clId="{D5EB0E87-8022-7640-8E51-317AEBD5FA48}" dt="2021-04-08T16:59:20.189" v="774" actId="20577"/>
          <ac:spMkLst>
            <pc:docMk/>
            <pc:sldMk cId="571199631" sldId="257"/>
            <ac:spMk id="2" creationId="{1880C7EB-82EA-2F44-9CE6-85D3359A96E6}"/>
          </ac:spMkLst>
        </pc:spChg>
        <pc:spChg chg="mod">
          <ac:chgData name="Kau, Derchang" userId="b9148588-e694-4445-9765-2c9aad6149ce" providerId="ADAL" clId="{D5EB0E87-8022-7640-8E51-317AEBD5FA48}" dt="2021-04-08T20:08:56.223" v="4378" actId="20577"/>
          <ac:spMkLst>
            <pc:docMk/>
            <pc:sldMk cId="571199631" sldId="257"/>
            <ac:spMk id="3" creationId="{4DEDCBA4-DD72-584F-A76E-6BB7A0CFAF7D}"/>
          </ac:spMkLst>
        </pc:spChg>
        <pc:spChg chg="mod">
          <ac:chgData name="Kau, Derchang" userId="b9148588-e694-4445-9765-2c9aad6149ce" providerId="ADAL" clId="{D5EB0E87-8022-7640-8E51-317AEBD5FA48}" dt="2021-04-08T17:17:08.489" v="1205" actId="20577"/>
          <ac:spMkLst>
            <pc:docMk/>
            <pc:sldMk cId="571199631" sldId="257"/>
            <ac:spMk id="4" creationId="{BD877467-4947-834F-B23F-CD8D4BF05E06}"/>
          </ac:spMkLst>
        </pc:spChg>
      </pc:sldChg>
      <pc:sldChg chg="del">
        <pc:chgData name="Kau, Derchang" userId="b9148588-e694-4445-9765-2c9aad6149ce" providerId="ADAL" clId="{D5EB0E87-8022-7640-8E51-317AEBD5FA48}" dt="2021-04-08T18:42:59.941" v="4186" actId="2696"/>
        <pc:sldMkLst>
          <pc:docMk/>
          <pc:sldMk cId="3634505535" sldId="258"/>
        </pc:sldMkLst>
      </pc:sldChg>
      <pc:sldChg chg="del">
        <pc:chgData name="Kau, Derchang" userId="b9148588-e694-4445-9765-2c9aad6149ce" providerId="ADAL" clId="{D5EB0E87-8022-7640-8E51-317AEBD5FA48}" dt="2021-04-08T17:14:33.225" v="1121" actId="2696"/>
        <pc:sldMkLst>
          <pc:docMk/>
          <pc:sldMk cId="2807761668" sldId="260"/>
        </pc:sldMkLst>
      </pc:sldChg>
      <pc:sldChg chg="addSp modSp mod">
        <pc:chgData name="Kau, Derchang" userId="b9148588-e694-4445-9765-2c9aad6149ce" providerId="ADAL" clId="{D5EB0E87-8022-7640-8E51-317AEBD5FA48}" dt="2021-04-09T21:36:19.718" v="4393" actId="20577"/>
        <pc:sldMkLst>
          <pc:docMk/>
          <pc:sldMk cId="1739260746" sldId="323"/>
        </pc:sldMkLst>
        <pc:spChg chg="add mod">
          <ac:chgData name="Kau, Derchang" userId="b9148588-e694-4445-9765-2c9aad6149ce" providerId="ADAL" clId="{D5EB0E87-8022-7640-8E51-317AEBD5FA48}" dt="2021-04-09T21:36:19.718" v="4393" actId="20577"/>
          <ac:spMkLst>
            <pc:docMk/>
            <pc:sldMk cId="1739260746" sldId="323"/>
            <ac:spMk id="4" creationId="{5DCA7BB9-3697-FA43-89B4-3FA2E0B43B20}"/>
          </ac:spMkLst>
        </pc:spChg>
      </pc:sldChg>
      <pc:sldChg chg="addSp delSp modSp mod">
        <pc:chgData name="Kau, Derchang" userId="b9148588-e694-4445-9765-2c9aad6149ce" providerId="ADAL" clId="{D5EB0E87-8022-7640-8E51-317AEBD5FA48}" dt="2021-04-08T17:11:32.950" v="1120" actId="20577"/>
        <pc:sldMkLst>
          <pc:docMk/>
          <pc:sldMk cId="3409305734" sldId="324"/>
        </pc:sldMkLst>
        <pc:spChg chg="mod">
          <ac:chgData name="Kau, Derchang" userId="b9148588-e694-4445-9765-2c9aad6149ce" providerId="ADAL" clId="{D5EB0E87-8022-7640-8E51-317AEBD5FA48}" dt="2021-04-08T16:56:31.368" v="704" actId="404"/>
          <ac:spMkLst>
            <pc:docMk/>
            <pc:sldMk cId="3409305734" sldId="324"/>
            <ac:spMk id="2" creationId="{34F1B2C5-939D-0D49-9B25-62A6BE08D898}"/>
          </ac:spMkLst>
        </pc:spChg>
        <pc:spChg chg="mod">
          <ac:chgData name="Kau, Derchang" userId="b9148588-e694-4445-9765-2c9aad6149ce" providerId="ADAL" clId="{D5EB0E87-8022-7640-8E51-317AEBD5FA48}" dt="2021-04-08T17:11:32.950" v="1120" actId="20577"/>
          <ac:spMkLst>
            <pc:docMk/>
            <pc:sldMk cId="3409305734" sldId="324"/>
            <ac:spMk id="3" creationId="{EC4C4FCD-D023-8041-9E78-EB0DD4B70CF8}"/>
          </ac:spMkLst>
        </pc:spChg>
        <pc:graphicFrameChg chg="add del mod modGraphic">
          <ac:chgData name="Kau, Derchang" userId="b9148588-e694-4445-9765-2c9aad6149ce" providerId="ADAL" clId="{D5EB0E87-8022-7640-8E51-317AEBD5FA48}" dt="2021-04-08T16:58:43.710" v="755" actId="1035"/>
          <ac:graphicFrameMkLst>
            <pc:docMk/>
            <pc:sldMk cId="3409305734" sldId="324"/>
            <ac:graphicFrameMk id="4" creationId="{8EBC6225-CF49-9949-90AE-80D30173EC8E}"/>
          </ac:graphicFrameMkLst>
        </pc:graphicFrameChg>
      </pc:sldChg>
      <pc:sldChg chg="addSp delSp modSp mod">
        <pc:chgData name="Kau, Derchang" userId="b9148588-e694-4445-9765-2c9aad6149ce" providerId="ADAL" clId="{D5EB0E87-8022-7640-8E51-317AEBD5FA48}" dt="2021-04-08T18:51:15.599" v="4365" actId="255"/>
        <pc:sldMkLst>
          <pc:docMk/>
          <pc:sldMk cId="1653706366" sldId="325"/>
        </pc:sldMkLst>
        <pc:spChg chg="mod">
          <ac:chgData name="Kau, Derchang" userId="b9148588-e694-4445-9765-2c9aad6149ce" providerId="ADAL" clId="{D5EB0E87-8022-7640-8E51-317AEBD5FA48}" dt="2021-04-08T18:49:10.735" v="4276" actId="20577"/>
          <ac:spMkLst>
            <pc:docMk/>
            <pc:sldMk cId="1653706366" sldId="325"/>
            <ac:spMk id="2" creationId="{25E78B83-6B4C-554B-A987-6BFD2DED3B22}"/>
          </ac:spMkLst>
        </pc:spChg>
        <pc:spChg chg="mod">
          <ac:chgData name="Kau, Derchang" userId="b9148588-e694-4445-9765-2c9aad6149ce" providerId="ADAL" clId="{D5EB0E87-8022-7640-8E51-317AEBD5FA48}" dt="2021-04-08T18:51:15.599" v="4365" actId="255"/>
          <ac:spMkLst>
            <pc:docMk/>
            <pc:sldMk cId="1653706366" sldId="325"/>
            <ac:spMk id="3" creationId="{3D6310C1-69DA-8E4E-BB4B-09E62D20DF6D}"/>
          </ac:spMkLst>
        </pc:spChg>
        <pc:graphicFrameChg chg="add del mod modGraphic">
          <ac:chgData name="Kau, Derchang" userId="b9148588-e694-4445-9765-2c9aad6149ce" providerId="ADAL" clId="{D5EB0E87-8022-7640-8E51-317AEBD5FA48}" dt="2021-04-08T17:15:20.123" v="1123" actId="478"/>
          <ac:graphicFrameMkLst>
            <pc:docMk/>
            <pc:sldMk cId="1653706366" sldId="325"/>
            <ac:graphicFrameMk id="4" creationId="{29F94EA7-B46C-5041-881E-E4107FF69BDE}"/>
          </ac:graphicFrameMkLst>
        </pc:graphicFrameChg>
      </pc:sldChg>
      <pc:sldChg chg="new del">
        <pc:chgData name="Kau, Derchang" userId="b9148588-e694-4445-9765-2c9aad6149ce" providerId="ADAL" clId="{D5EB0E87-8022-7640-8E51-317AEBD5FA48}" dt="2021-04-08T17:15:03.512" v="1122" actId="2696"/>
        <pc:sldMkLst>
          <pc:docMk/>
          <pc:sldMk cId="3449143095" sldId="3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4/8/21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P1250/BWF CMOS DTCO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 Kau, WW15/’21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Definitions in Pathfinding</a:t>
            </a:r>
          </a:p>
          <a:p>
            <a:r>
              <a:rPr lang="en-US" dirty="0"/>
              <a:t>CMOS DTCO Schedule</a:t>
            </a:r>
          </a:p>
          <a:p>
            <a:r>
              <a:rPr lang="en-US" dirty="0"/>
              <a:t>Examples: </a:t>
            </a:r>
            <a:br>
              <a:rPr lang="en-US" dirty="0"/>
            </a:br>
            <a:r>
              <a:rPr lang="en-US" dirty="0"/>
              <a:t>From module definition to Experimental Phase  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73DBC-D6EC-F54C-A886-5A557C7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3D </a:t>
            </a:r>
            <a:r>
              <a:rPr lang="en-US" sz="3600" dirty="0" err="1"/>
              <a:t>XPoint</a:t>
            </a:r>
            <a:r>
              <a:rPr lang="en-US" sz="3600" dirty="0"/>
              <a:t> </a:t>
            </a:r>
            <a:r>
              <a:rPr lang="en-US" sz="3600" dirty="0" err="1"/>
              <a:t>PathFinding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13282-36A7-1942-A98E-EEF9B7518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11125200" cy="4283029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Path Finding Stage/Maturity Definitions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Concept</a:t>
            </a:r>
            <a:r>
              <a:rPr lang="en-US" sz="2000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Ideas with first principle / trust-worthy empirical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Technology strategic long range plan or simple napkin cartoon illustrations, passing first principle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Early Research</a:t>
            </a:r>
            <a:r>
              <a:rPr lang="en-US" sz="2000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Incumbent identified, competition surveyed, papers studied, landing zone emerging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Brainstorming connecting the ideas to landing and id the value and critical gaps 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Path Validation</a:t>
            </a:r>
            <a:r>
              <a:rPr lang="en-US" sz="2000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to validate, quantify, justify for the value proposition and identify execution paths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Integrated scope validated by segment and value proposition justified.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Module Definition</a:t>
            </a:r>
            <a:r>
              <a:rPr lang="en-US" sz="2000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Critical logistics and infrastructures identified for intercept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technically integrated scope validate with acceptable cost assessment for LRP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Exiting Path-Finding</a:t>
            </a:r>
            <a:r>
              <a:rPr lang="en-US" sz="2000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Spec definitions and risk assessment.  One step prior to NTI/NPI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Silicon based scalability assessed, cross t dot </a:t>
            </a:r>
            <a:r>
              <a:rPr lang="en-US" sz="2000" b="0" dirty="0" err="1">
                <a:ea typeface="PMingLiU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, final scrub before full scope funding</a:t>
            </a:r>
          </a:p>
          <a:p>
            <a:pPr marL="400050" marR="0" lvl="0" indent="-40005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b="0" dirty="0"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A40AF-BBAA-FF49-8552-B60CE92E7D38}"/>
              </a:ext>
            </a:extLst>
          </p:cNvPr>
          <p:cNvSpPr/>
          <p:nvPr/>
        </p:nvSpPr>
        <p:spPr>
          <a:xfrm>
            <a:off x="533400" y="5638800"/>
            <a:ext cx="1112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lanning (LRP)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 BU level quarterly assessment; aligns NSG staff to 5-year demand and capacity POR that supports corporate strategic and financial goals.</a:t>
            </a: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 corporate level annual assessment of business over next 5 years. The result of the SLRP revised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orporate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bjectives (CSOs). </a:t>
            </a:r>
            <a:endParaRPr lang="en-US" sz="12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echnology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(TSLRP)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an annual process that provides a unique path for disruptive, off-roadmap, fast-breaking, or breakthrough technology concepts, including technology ideas, technology integration or methodologies.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8C9B17-9472-1A46-9598-614E5991BFF9}"/>
              </a:ext>
            </a:extLst>
          </p:cNvPr>
          <p:cNvSpPr txBox="1"/>
          <p:nvPr/>
        </p:nvSpPr>
        <p:spPr>
          <a:xfrm>
            <a:off x="-1069675" y="-1699404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16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1B2C5-939D-0D49-9B25-62A6BE08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P1240/BWF DTCO in Pathfinding (Stage 4 and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C4FCD-D023-8041-9E78-EB0DD4B70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3048000"/>
          </a:xfrm>
        </p:spPr>
        <p:txBody>
          <a:bodyPr/>
          <a:lstStyle/>
          <a:p>
            <a:pPr marL="803275" lvl="0" indent="-795338" defTabSz="1108161" fontAlgn="auto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2000" b="0" kern="1200" dirty="0">
                <a:solidFill>
                  <a:srgbClr val="000000"/>
                </a:solidFill>
              </a:rPr>
              <a:t>Module definition to scope out changes to meet LRP goal from GEN0 to GEN1. Key results include pitch cell design rule for die size and transistor MTS/DTS and options for functionality.</a:t>
            </a:r>
          </a:p>
          <a:p>
            <a:pPr marL="803275" lvl="0" indent="-795338" defTabSz="1108161" fontAlgn="auto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2000" b="0" kern="1200" dirty="0">
                <a:solidFill>
                  <a:srgbClr val="000000"/>
                </a:solidFill>
              </a:rPr>
              <a:t>Experimental Process file and design rule is paper based. Used primary for circuit pathfinding, sanctioned by technology and design team.</a:t>
            </a:r>
          </a:p>
          <a:p>
            <a:pPr marL="803275" lvl="0" indent="-795338" defTabSz="1108161" fontAlgn="auto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2000" b="0" kern="1200" dirty="0">
                <a:solidFill>
                  <a:srgbClr val="000000"/>
                </a:solidFill>
              </a:rPr>
              <a:t>Speculative Process file and design rule, limited silicon support, some experimental content.   Used primary for circuit implementation to prepare for C-spec alignment and design start.</a:t>
            </a:r>
          </a:p>
          <a:p>
            <a:pPr marL="803275" lvl="0" indent="-795338" defTabSz="1108161" fontAlgn="auto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2000" b="0" kern="1200" dirty="0">
                <a:solidFill>
                  <a:srgbClr val="000000"/>
                </a:solidFill>
              </a:rPr>
              <a:t>Process File and design rule will be used for Tapeout.    Silicon based MTS and DTS risk are assessed.   Full RA/RM and gap closure planned deemed med to low risk.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BC6225-CF49-9949-90AE-80D30173E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195767"/>
              </p:ext>
            </p:extLst>
          </p:nvPr>
        </p:nvGraphicFramePr>
        <p:xfrm>
          <a:off x="1790698" y="3886200"/>
          <a:ext cx="8610604" cy="2200275"/>
        </p:xfrm>
        <a:graphic>
          <a:graphicData uri="http://schemas.openxmlformats.org/drawingml/2006/table">
            <a:tbl>
              <a:tblPr/>
              <a:tblGrid>
                <a:gridCol w="2109424">
                  <a:extLst>
                    <a:ext uri="{9D8B030D-6E8A-4147-A177-3AD203B41FA5}">
                      <a16:colId xmlns:a16="http://schemas.microsoft.com/office/drawing/2014/main" val="240170991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912786872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2664071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04714566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821172633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13252553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4097879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23573233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2708995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3245744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4851064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2579879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888142307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5543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5483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BWF LRP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5545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Module definition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10578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Experimental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5059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Speculative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43005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Tapeout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52000">
                          <a:srgbClr val="C6E0B4"/>
                        </a:gs>
                        <a:gs pos="6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56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305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78B83-6B4C-554B-A987-6BFD2DED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3400"/>
          </a:xfrm>
        </p:spPr>
        <p:txBody>
          <a:bodyPr/>
          <a:lstStyle/>
          <a:p>
            <a:r>
              <a:rPr lang="en-US" sz="3200" dirty="0"/>
              <a:t>DTCO from module definition to experimental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310C1-69DA-8E4E-BB4B-09E62D20D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685800"/>
            <a:ext cx="11582400" cy="5791200"/>
          </a:xfrm>
        </p:spPr>
        <p:txBody>
          <a:bodyPr/>
          <a:lstStyle/>
          <a:p>
            <a:r>
              <a:rPr lang="en-US" sz="1600" dirty="0"/>
              <a:t>Module definition (Q2~Q3/’20)</a:t>
            </a:r>
          </a:p>
          <a:p>
            <a:pPr marL="1033463" lvl="1" indent="-623888">
              <a:buNone/>
            </a:pPr>
            <a:r>
              <a:rPr lang="en-US" sz="1600" dirty="0"/>
              <a:t>Step-1: array pitch, tile layout and socket connectivity </a:t>
            </a:r>
            <a:r>
              <a:rPr lang="en-US" sz="1600" dirty="0">
                <a:sym typeface="Wingdings" pitchFamily="2" charset="2"/>
              </a:rPr>
              <a:t></a:t>
            </a:r>
            <a:r>
              <a:rPr lang="en-US" sz="1600" dirty="0"/>
              <a:t> By the end of Q3, 26.5nm 4Kx4K tile was POR; 2Kx4K collateral wasn’t defined until mid Q1/21. </a:t>
            </a:r>
          </a:p>
          <a:p>
            <a:pPr marL="1033463" lvl="1" indent="-623888">
              <a:buNone/>
            </a:pPr>
            <a:r>
              <a:rPr lang="en-US" sz="1600" dirty="0"/>
              <a:t>Step-2: Critical design rule for die size estimate </a:t>
            </a:r>
            <a:r>
              <a:rPr lang="en-US" sz="1600" dirty="0">
                <a:sym typeface="Wingdings" pitchFamily="2" charset="2"/>
              </a:rPr>
              <a:t> by the end of Q2 we use this information to propose LRP die size for 25% reduction on $/GB</a:t>
            </a:r>
            <a:endParaRPr lang="en-US" sz="1600" dirty="0"/>
          </a:p>
          <a:p>
            <a:pPr marL="1033463" lvl="1" indent="-623888">
              <a:buNone/>
            </a:pPr>
            <a:r>
              <a:rPr lang="en-US" sz="1600" dirty="0"/>
              <a:t>Step-3: Interconnect scheme – local/global routing, top level metallization </a:t>
            </a:r>
            <a:r>
              <a:rPr lang="en-US" sz="1600" dirty="0">
                <a:sym typeface="Wingdings" pitchFamily="2" charset="2"/>
              </a:rPr>
              <a:t> AIR wasn’t included</a:t>
            </a:r>
            <a:endParaRPr lang="en-US" sz="1600" dirty="0"/>
          </a:p>
          <a:p>
            <a:pPr marL="1033463" lvl="1" indent="-623888">
              <a:buNone/>
            </a:pPr>
            <a:r>
              <a:rPr lang="en-US" sz="1600" dirty="0"/>
              <a:t>Step-4: CMOS definitions – leverage P1241 LVT, aggressive scaling planar </a:t>
            </a:r>
            <a:r>
              <a:rPr lang="en-US" sz="1600" dirty="0" err="1"/>
              <a:t>x’tor</a:t>
            </a:r>
            <a:r>
              <a:rPr lang="en-US" sz="1600" dirty="0"/>
              <a:t> for HVT (</a:t>
            </a:r>
            <a:r>
              <a:rPr lang="en-US" sz="1600" dirty="0" err="1"/>
              <a:t>L</a:t>
            </a:r>
            <a:r>
              <a:rPr lang="en-US" sz="1600" baseline="-25000" dirty="0" err="1"/>
              <a:t>eff</a:t>
            </a:r>
            <a:r>
              <a:rPr lang="en-US" sz="1600" dirty="0"/>
              <a:t> ~100nm).   FIN pitch cell was on contingency list ($/GB risk)</a:t>
            </a:r>
          </a:p>
          <a:p>
            <a:r>
              <a:rPr lang="en-US" sz="1600" dirty="0"/>
              <a:t>Experimental Phase (Q4/’20~Q1/’21)</a:t>
            </a:r>
          </a:p>
          <a:p>
            <a:pPr marL="688975" lvl="1" indent="-227013"/>
            <a:r>
              <a:rPr lang="en-US" sz="1600" dirty="0"/>
              <a:t>2 cycles of silicon learnings validated planar </a:t>
            </a:r>
            <a:r>
              <a:rPr lang="en-US" sz="1600" dirty="0" err="1"/>
              <a:t>x’tor</a:t>
            </a:r>
            <a:r>
              <a:rPr lang="en-US" sz="1600" dirty="0"/>
              <a:t> scaling strategy (intrinsic E</a:t>
            </a:r>
            <a:r>
              <a:rPr lang="en-US" sz="1600" baseline="-25000" dirty="0"/>
              <a:t>BR</a:t>
            </a:r>
            <a:r>
              <a:rPr lang="en-US" sz="1600" dirty="0"/>
              <a:t> is 3V/100nm)  </a:t>
            </a:r>
          </a:p>
          <a:p>
            <a:pPr marL="688975" lvl="1" indent="-227013"/>
            <a:r>
              <a:rPr lang="en-US" sz="1600" dirty="0"/>
              <a:t>TCAD calibration at appropriated device geometry achieves model segmentation </a:t>
            </a:r>
            <a:r>
              <a:rPr lang="en-US" sz="1600" dirty="0">
                <a:sym typeface="Wingdings" pitchFamily="2" charset="2"/>
              </a:rPr>
              <a:t> </a:t>
            </a:r>
          </a:p>
          <a:p>
            <a:pPr marL="915988" lvl="2" indent="-227013"/>
            <a:r>
              <a:rPr lang="en-US" sz="1600" dirty="0">
                <a:sym typeface="Wingdings" pitchFamily="2" charset="2"/>
              </a:rPr>
              <a:t>The enabling module for aggressive channel scaling is strong local doping (SSH for N and SSR for P), the  consequence of working transistor is electric field induced parasitic current, including B2B and I</a:t>
            </a:r>
            <a:r>
              <a:rPr lang="en-US" sz="1600" baseline="30000" dirty="0">
                <a:sym typeface="Wingdings" pitchFamily="2" charset="2"/>
              </a:rPr>
              <a:t>2</a:t>
            </a:r>
            <a:r>
              <a:rPr lang="en-US" sz="1600" dirty="0">
                <a:sym typeface="Wingdings" pitchFamily="2" charset="2"/>
              </a:rPr>
              <a:t> current, </a:t>
            </a:r>
            <a:r>
              <a:rPr lang="en-US" sz="1600" dirty="0" err="1">
                <a:sym typeface="Wingdings" pitchFamily="2" charset="2"/>
              </a:rPr>
              <a:t>ie</a:t>
            </a:r>
            <a:r>
              <a:rPr lang="en-US" sz="1600" dirty="0">
                <a:sym typeface="Wingdings" pitchFamily="2" charset="2"/>
              </a:rPr>
              <a:t>. reliability liability (we don’t know how to fail fast)</a:t>
            </a:r>
          </a:p>
          <a:p>
            <a:pPr marL="915988" lvl="2" indent="-227013"/>
            <a:r>
              <a:rPr lang="en-US" sz="1600" dirty="0">
                <a:sym typeface="Wingdings" pitchFamily="2" charset="2"/>
              </a:rPr>
              <a:t>2 other features benefitting width scaling for 2Kx4K design. Model is still in segmentation, </a:t>
            </a:r>
            <a:r>
              <a:rPr lang="en-US" sz="1600" dirty="0" err="1">
                <a:sym typeface="Wingdings" pitchFamily="2" charset="2"/>
              </a:rPr>
              <a:t>ie.med</a:t>
            </a:r>
            <a:r>
              <a:rPr lang="en-US" sz="1600" dirty="0">
                <a:sym typeface="Wingdings" pitchFamily="2" charset="2"/>
              </a:rPr>
              <a:t>-high risk.</a:t>
            </a:r>
          </a:p>
          <a:p>
            <a:pPr marL="688975" lvl="1" indent="-227013"/>
            <a:r>
              <a:rPr lang="en-US" sz="1600" dirty="0"/>
              <a:t>Risk mitigation Strategy</a:t>
            </a:r>
          </a:p>
          <a:p>
            <a:pPr marL="915988" lvl="2" indent="-227013"/>
            <a:r>
              <a:rPr lang="en-US" sz="1600" dirty="0"/>
              <a:t>Technology – </a:t>
            </a:r>
            <a:r>
              <a:rPr lang="en-US" sz="1600" dirty="0">
                <a:sym typeface="Wingdings" pitchFamily="2" charset="2"/>
              </a:rPr>
              <a:t>Ron-leakage balanced  vs. Anticipated reliability solutions (graded junction) </a:t>
            </a:r>
          </a:p>
          <a:p>
            <a:pPr marL="915988" lvl="2" indent="-227013"/>
            <a:r>
              <a:rPr lang="en-US" sz="1600" dirty="0">
                <a:sym typeface="Wingdings" pitchFamily="2" charset="2"/>
              </a:rPr>
              <a:t>Design – realistic corner process file for a given skew</a:t>
            </a:r>
          </a:p>
          <a:p>
            <a:pPr marL="688975" lvl="1" indent="-227013"/>
            <a:r>
              <a:rPr lang="en-US" sz="1600" dirty="0"/>
              <a:t>Decision at the fork to speculative phase (3 cycles of TC03 learning expected)*  </a:t>
            </a:r>
          </a:p>
          <a:p>
            <a:pPr marL="915988" lvl="2" indent="-227013"/>
            <a:r>
              <a:rPr lang="en-US" sz="1600" dirty="0">
                <a:sym typeface="Wingdings" pitchFamily="2" charset="2"/>
              </a:rPr>
              <a:t>Ron-leakage balanced vs. graded doping profile (higher leakage with degraded Ron)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53706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B103C-BD73-4DDD-81FE-78A2CF420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LRP Roadmap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2E5EC1-1193-4365-9F9C-E47955B9D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92" y="1413769"/>
            <a:ext cx="11459216" cy="40726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CA7BB9-3697-FA43-89B4-3FA2E0B43B20}"/>
              </a:ext>
            </a:extLst>
          </p:cNvPr>
          <p:cNvSpPr txBox="1"/>
          <p:nvPr/>
        </p:nvSpPr>
        <p:spPr>
          <a:xfrm flipH="1">
            <a:off x="6858000" y="1066800"/>
            <a:ext cx="2743200" cy="42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ATF PRQ Eo22</a:t>
            </a:r>
          </a:p>
        </p:txBody>
      </p:sp>
    </p:spTree>
    <p:extLst>
      <p:ext uri="{BB962C8B-B14F-4D97-AF65-F5344CB8AC3E}">
        <p14:creationId xmlns:p14="http://schemas.microsoft.com/office/powerpoint/2010/main" val="17392607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90b7a245-a7c3-4504-88b2-cf85318e6b78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2282</TotalTime>
  <Words>790</Words>
  <Application>Microsoft Macintosh PowerPoint</Application>
  <PresentationFormat>Widescreen</PresentationFormat>
  <Paragraphs>120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blank</vt:lpstr>
      <vt:lpstr>P1250/BWF CMOS DTCO</vt:lpstr>
      <vt:lpstr>3D XPoint PathFinding</vt:lpstr>
      <vt:lpstr>P1240/BWF DTCO in Pathfinding (Stage 4 and 5)</vt:lpstr>
      <vt:lpstr>DTCO from module definition to experimental Phase</vt:lpstr>
      <vt:lpstr>LRP Roadmap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Pathfinding</dc:title>
  <dc:creator>Kau, Derchang</dc:creator>
  <cp:keywords>CTPClassification=CTP_NT</cp:keywords>
  <cp:lastModifiedBy>Kau, Derchang</cp:lastModifiedBy>
  <cp:revision>6</cp:revision>
  <dcterms:created xsi:type="dcterms:W3CDTF">2021-04-08T07:33:55Z</dcterms:created>
  <dcterms:modified xsi:type="dcterms:W3CDTF">2021-04-09T21:36:32Z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