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81" r:id="rId3"/>
    <p:sldId id="282" r:id="rId4"/>
    <p:sldId id="331" r:id="rId5"/>
    <p:sldId id="332" r:id="rId6"/>
    <p:sldId id="307" r:id="rId7"/>
    <p:sldId id="304" r:id="rId8"/>
    <p:sldId id="302" r:id="rId9"/>
    <p:sldId id="308" r:id="rId10"/>
    <p:sldId id="309" r:id="rId11"/>
    <p:sldId id="305" r:id="rId12"/>
    <p:sldId id="322" r:id="rId13"/>
    <p:sldId id="323" r:id="rId14"/>
    <p:sldId id="324" r:id="rId15"/>
    <p:sldId id="325" r:id="rId16"/>
    <p:sldId id="321" r:id="rId17"/>
    <p:sldId id="326" r:id="rId18"/>
    <p:sldId id="327" r:id="rId19"/>
    <p:sldId id="328" r:id="rId20"/>
    <p:sldId id="329" r:id="rId21"/>
    <p:sldId id="330" r:id="rId22"/>
    <p:sldId id="316" r:id="rId23"/>
    <p:sldId id="317" r:id="rId24"/>
    <p:sldId id="318" r:id="rId25"/>
    <p:sldId id="319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E3002-1922-4109-B559-903E6F5E2B8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BD4A-C7E7-46FD-930D-8784A100A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FBD4A-C7E7-46FD-930D-8784A100A4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5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9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9" y="3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8201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7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5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0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2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7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5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0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2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38147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2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60957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5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0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2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8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26428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957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5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0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2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4309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2191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4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_experience_hrz_wht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01" y="2499762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3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7" y="518971"/>
            <a:ext cx="2829022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B4AD-837E-4765-80F1-9BD9F868E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C70E-54E6-4B37-8B56-6957A6529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B0E8A-C51E-4D3E-AD35-6801648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EDF5-F021-4618-8CE3-C9322BEC40C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A2046-5D60-49D5-94CD-14ED4FA7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EF8CD-60BA-44B6-9366-5E76E450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8" y="244717"/>
            <a:ext cx="1944102" cy="602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33EC05-FD29-4A36-811A-8C27DB926B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49638"/>
            <a:ext cx="12192000" cy="70836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942579C-6916-4C9E-9C47-67909D0BE1CA}"/>
              </a:ext>
            </a:extLst>
          </p:cNvPr>
          <p:cNvSpPr txBox="1"/>
          <p:nvPr userDrawn="1"/>
        </p:nvSpPr>
        <p:spPr>
          <a:xfrm>
            <a:off x="5271200" y="6650107"/>
            <a:ext cx="1813427" cy="2192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354"/>
            <a:endParaRPr lang="en-US" sz="1100" b="1" i="1" dirty="0">
              <a:solidFill>
                <a:prstClr val="black"/>
              </a:solidFill>
            </a:endParaRPr>
          </a:p>
        </p:txBody>
      </p:sp>
      <p:pic>
        <p:nvPicPr>
          <p:cNvPr id="43" name="Picture 4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AAC8BF-1BB3-46D6-BCC4-2B661CEA83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78" y="6304224"/>
            <a:ext cx="5197692" cy="50492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11D93A9-6C89-493D-A2BA-0EC3024C0561}"/>
              </a:ext>
            </a:extLst>
          </p:cNvPr>
          <p:cNvSpPr txBox="1"/>
          <p:nvPr userDrawn="1"/>
        </p:nvSpPr>
        <p:spPr>
          <a:xfrm>
            <a:off x="5271200" y="6650107"/>
            <a:ext cx="1813427" cy="2192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354"/>
            <a:endParaRPr lang="en-US" sz="1100" b="1" i="1" dirty="0">
              <a:solidFill>
                <a:prstClr val="black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854D10E-9895-4B6E-91AB-BA9FEBD39F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2" y="6214932"/>
            <a:ext cx="1955407" cy="605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" descr="\\.psf\Home\Desktop\Intel.png">
            <a:extLst>
              <a:ext uri="{FF2B5EF4-FFF2-40B4-BE49-F238E27FC236}">
                <a16:creationId xmlns:a16="http://schemas.microsoft.com/office/drawing/2014/main" id="{8868817F-8B46-48B6-BBD5-78EFA66A8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888" y="6374428"/>
            <a:ext cx="485557" cy="3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4D4623-F9D8-421B-BDA0-B474E1481F59}"/>
              </a:ext>
            </a:extLst>
          </p:cNvPr>
          <p:cNvCxnSpPr/>
          <p:nvPr userDrawn="1"/>
        </p:nvCxnSpPr>
        <p:spPr>
          <a:xfrm flipH="1">
            <a:off x="11502950" y="6395895"/>
            <a:ext cx="1588" cy="33788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F2E76797-854F-4D2A-8AA4-7D6D22FB1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1877" y="6335478"/>
            <a:ext cx="2666368" cy="3891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151BC3-0864-49A8-BE0C-C7B3E78BDB65}"/>
              </a:ext>
            </a:extLst>
          </p:cNvPr>
          <p:cNvSpPr txBox="1"/>
          <p:nvPr userDrawn="1"/>
        </p:nvSpPr>
        <p:spPr>
          <a:xfrm>
            <a:off x="9226511" y="6464613"/>
            <a:ext cx="1597929" cy="25557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 defTabSz="609585"/>
            <a:r>
              <a:rPr lang="en-US" sz="933" dirty="0">
                <a:solidFill>
                  <a:prstClr val="white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465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452A-CDB4-4EFC-A871-F69507DAB7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886" y="1664044"/>
            <a:ext cx="10995398" cy="3352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633535-28E8-44C4-8A72-F5AB6852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86" y="413507"/>
            <a:ext cx="10995398" cy="1158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42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402784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84449" y="3372523"/>
            <a:ext cx="10950515" cy="1336387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lnSpc>
                <a:spcPts val="7333"/>
              </a:lnSpc>
              <a:spcBef>
                <a:spcPts val="3200"/>
              </a:spcBef>
              <a:defRPr sz="6667" b="0" spc="133" baseline="0">
                <a:solidFill>
                  <a:schemeClr val="bg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50pt Intel Clear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65" y="402783"/>
            <a:ext cx="3060413" cy="948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AA384E-8034-4F98-BA27-59F1BAE6CA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49638"/>
            <a:ext cx="12192000" cy="7083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F1524E-F4D5-44A3-9CAB-F8FFB6979896}"/>
              </a:ext>
            </a:extLst>
          </p:cNvPr>
          <p:cNvSpPr txBox="1"/>
          <p:nvPr userDrawn="1"/>
        </p:nvSpPr>
        <p:spPr>
          <a:xfrm>
            <a:off x="5271200" y="6650107"/>
            <a:ext cx="1813427" cy="2192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354"/>
            <a:endParaRPr lang="en-US" sz="1100" b="1" i="1" dirty="0">
              <a:solidFill>
                <a:prstClr val="black"/>
              </a:solidFill>
            </a:endParaRPr>
          </a:p>
        </p:txBody>
      </p:sp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CF379F-4362-4552-9F8A-0ED8A5922E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3" y="6277606"/>
            <a:ext cx="5197692" cy="5049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949B81B-DBA6-486E-B2BD-87642EB4F676}"/>
              </a:ext>
            </a:extLst>
          </p:cNvPr>
          <p:cNvSpPr txBox="1"/>
          <p:nvPr userDrawn="1"/>
        </p:nvSpPr>
        <p:spPr>
          <a:xfrm>
            <a:off x="5271200" y="6650107"/>
            <a:ext cx="1813427" cy="2192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354"/>
            <a:endParaRPr lang="en-US" sz="1100" b="1" i="1" dirty="0">
              <a:solidFill>
                <a:prstClr val="black"/>
              </a:solidFill>
            </a:endParaRPr>
          </a:p>
        </p:txBody>
      </p:sp>
      <p:pic>
        <p:nvPicPr>
          <p:cNvPr id="37" name="Picture 2" descr="\\.psf\Home\Desktop\Intel.png">
            <a:extLst>
              <a:ext uri="{FF2B5EF4-FFF2-40B4-BE49-F238E27FC236}">
                <a16:creationId xmlns:a16="http://schemas.microsoft.com/office/drawing/2014/main" id="{E91A9C25-1A37-4127-A029-0C83D242ED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888" y="6374428"/>
            <a:ext cx="485557" cy="3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A80C43B-6B38-4B36-BF54-BBFDB8B9A3E9}"/>
              </a:ext>
            </a:extLst>
          </p:cNvPr>
          <p:cNvCxnSpPr/>
          <p:nvPr userDrawn="1"/>
        </p:nvCxnSpPr>
        <p:spPr>
          <a:xfrm flipH="1">
            <a:off x="11502950" y="6395895"/>
            <a:ext cx="1588" cy="33788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DAD295D7-3634-47D1-BF5F-C6721A3A1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1877" y="6335478"/>
            <a:ext cx="2666368" cy="3891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632FCD-BFFA-412D-AC33-B085C2215F58}"/>
              </a:ext>
            </a:extLst>
          </p:cNvPr>
          <p:cNvSpPr txBox="1"/>
          <p:nvPr userDrawn="1"/>
        </p:nvSpPr>
        <p:spPr>
          <a:xfrm>
            <a:off x="9226511" y="6464613"/>
            <a:ext cx="1597929" cy="25557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 defTabSz="609585"/>
            <a:r>
              <a:rPr lang="en-US" sz="933" dirty="0">
                <a:solidFill>
                  <a:prstClr val="white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7875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76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6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7" name="Picture 2" descr="\\.psf\Home\Desktop\I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3" y="6440786"/>
            <a:ext cx="485782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064" y="6432516"/>
            <a:ext cx="10998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3204463" y="6432516"/>
            <a:ext cx="5776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67" dirty="0">
                <a:solidFill>
                  <a:prstClr val="white"/>
                </a:solidFill>
              </a:rPr>
              <a:t>Intel Confidential</a:t>
            </a:r>
          </a:p>
          <a:p>
            <a:pPr algn="ctr"/>
            <a:r>
              <a:rPr lang="en-US" sz="1067" dirty="0">
                <a:solidFill>
                  <a:srgbClr val="FFC000"/>
                </a:solidFill>
              </a:rPr>
              <a:t>&lt;Add NDA# if necessary&gt;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228" y="6404476"/>
            <a:ext cx="2357438" cy="410240"/>
          </a:xfrm>
          <a:prstGeom prst="rect">
            <a:avLst/>
          </a:prstGeom>
        </p:spPr>
        <p:txBody>
          <a:bodyPr wrap="none" lIns="162432" tIns="81216" rIns="162432" bIns="81216">
            <a:spAutoFit/>
          </a:bodyPr>
          <a:lstStyle/>
          <a:p>
            <a:pPr defTabSz="812003"/>
            <a:r>
              <a:rPr lang="en-US" sz="1600" b="1" cap="small" dirty="0">
                <a:solidFill>
                  <a:prstClr val="white"/>
                </a:solidFill>
                <a:latin typeface="Intel Clear Light" panose="020B0404020203020204" pitchFamily="34" charset="0"/>
                <a:cs typeface="Arial" pitchFamily="34" charset="0"/>
              </a:rPr>
              <a:t>NVM Solutions Group</a:t>
            </a:r>
            <a:endParaRPr lang="en-US" sz="3200" cap="small" dirty="0">
              <a:solidFill>
                <a:prstClr val="white"/>
              </a:solidFill>
              <a:latin typeface="Intel Clear Light" panose="020B04040202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8153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4" y="1604432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9" y="1257907"/>
            <a:ext cx="4241498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9" y="3791863"/>
            <a:ext cx="4241498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8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4" y="1604432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2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2657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6" y="1604434"/>
            <a:ext cx="10970684" cy="4567767"/>
          </a:xfrm>
        </p:spPr>
        <p:txBody>
          <a:bodyPr anchor="ctr" anchorCtr="0"/>
          <a:lstStyle>
            <a:lvl1pPr marL="253990" indent="-253990">
              <a:defRPr sz="48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556662" indent="-300555">
              <a:buFont typeface="Intel Clear" pitchFamily="34" charset="0"/>
              <a:buChar char="–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63" indent="-304788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8351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76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6215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6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76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4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4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6"/>
            <a:endParaRPr lang="en-US" sz="1333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2578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227" y="6353627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6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3" y="6440786"/>
            <a:ext cx="485782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064" y="6432516"/>
            <a:ext cx="10998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85AEE587-AD92-4B82-94FD-C0FC212845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204463" y="6432516"/>
            <a:ext cx="5776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67">
                <a:solidFill>
                  <a:prstClr val="white"/>
                </a:solidFill>
              </a:rPr>
              <a:t>Intel Confidential</a:t>
            </a:r>
            <a:endParaRPr lang="en-US" sz="1067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28" y="6404476"/>
            <a:ext cx="2357438" cy="410240"/>
          </a:xfrm>
          <a:prstGeom prst="rect">
            <a:avLst/>
          </a:prstGeom>
        </p:spPr>
        <p:txBody>
          <a:bodyPr wrap="none" lIns="162432" tIns="81216" rIns="162432" bIns="81216">
            <a:spAutoFit/>
          </a:bodyPr>
          <a:lstStyle/>
          <a:p>
            <a:pPr defTabSz="812003"/>
            <a:r>
              <a:rPr lang="en-US" sz="1600" b="1" cap="small" dirty="0">
                <a:solidFill>
                  <a:prstClr val="white"/>
                </a:solidFill>
                <a:latin typeface="Intel Clear Light" panose="020B0404020203020204" pitchFamily="34" charset="0"/>
                <a:cs typeface="Arial" pitchFamily="34" charset="0"/>
              </a:rPr>
              <a:t>NVM Solutions Group</a:t>
            </a:r>
            <a:endParaRPr lang="en-US" sz="3200" cap="small" dirty="0">
              <a:solidFill>
                <a:prstClr val="white"/>
              </a:solidFill>
              <a:latin typeface="Intel Clear Light" panose="020B04040202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2" r:id="rId2"/>
    <p:sldLayoutId id="2147483663" r:id="rId3"/>
    <p:sldLayoutId id="2147483664" r:id="rId4"/>
    <p:sldLayoutId id="2147483682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5" r:id="rId13"/>
    <p:sldLayoutId id="2147483674" r:id="rId14"/>
    <p:sldLayoutId id="2147483675" r:id="rId15"/>
    <p:sldLayoutId id="2147483706" r:id="rId16"/>
    <p:sldLayoutId id="2147483677" r:id="rId17"/>
    <p:sldLayoutId id="2147483678" r:id="rId18"/>
    <p:sldLayoutId id="2147483679" r:id="rId19"/>
    <p:sldLayoutId id="214748368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76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76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5" indent="-300555" algn="l" defTabSz="609576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70" indent="-304788" algn="l" defTabSz="609576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32" indent="-304788" algn="l" defTabSz="609576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880" indent="-304788" algn="l" defTabSz="609576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666" indent="-304788" algn="l" defTabSz="60957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42" indent="-304788" algn="l" defTabSz="60957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17" indent="-304788" algn="l" defTabSz="60957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93" indent="-304788" algn="l" defTabSz="609576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6" algn="l" defTabSz="6095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51" algn="l" defTabSz="6095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27" algn="l" defTabSz="6095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02" algn="l" defTabSz="6095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78" algn="l" defTabSz="6095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54" algn="l" defTabSz="6095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29" algn="l" defTabSz="6095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05" algn="l" defTabSz="6095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6D11D1-4302-4AAF-B7EB-CB829B62B0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49638"/>
            <a:ext cx="12192000" cy="70836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39C602B8-DA2D-44DC-A9D5-83AB267F2E99}"/>
              </a:ext>
            </a:extLst>
          </p:cNvPr>
          <p:cNvSpPr txBox="1"/>
          <p:nvPr userDrawn="1"/>
        </p:nvSpPr>
        <p:spPr>
          <a:xfrm>
            <a:off x="5271200" y="6650107"/>
            <a:ext cx="1813427" cy="2192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354"/>
            <a:endParaRPr lang="en-US" sz="1100" b="1" i="1" dirty="0">
              <a:solidFill>
                <a:prstClr val="black"/>
              </a:solidFill>
            </a:endParaRP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741FA2-8AA2-4670-975A-9CCEC5BDBC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78" y="6304224"/>
            <a:ext cx="5197692" cy="5049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E0C0AA-2D67-4726-AFDF-6FB02E37FC18}"/>
              </a:ext>
            </a:extLst>
          </p:cNvPr>
          <p:cNvSpPr txBox="1"/>
          <p:nvPr userDrawn="1"/>
        </p:nvSpPr>
        <p:spPr>
          <a:xfrm>
            <a:off x="5271200" y="6650107"/>
            <a:ext cx="1813427" cy="21929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4354"/>
            <a:endParaRPr lang="en-US" sz="1100" b="1" i="1" dirty="0">
              <a:solidFill>
                <a:prstClr val="black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6A9810C-9DC6-4AAC-AD01-9A9DFD1FFD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2" y="6214932"/>
            <a:ext cx="1955407" cy="605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" descr="\\.psf\Home\Desktop\Intel.png">
            <a:extLst>
              <a:ext uri="{FF2B5EF4-FFF2-40B4-BE49-F238E27FC236}">
                <a16:creationId xmlns:a16="http://schemas.microsoft.com/office/drawing/2014/main" id="{49EC0906-25C1-4421-BB13-AE3DCB0A32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888" y="6374428"/>
            <a:ext cx="485557" cy="3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F55525-A687-4788-A332-68F1468D7C65}"/>
              </a:ext>
            </a:extLst>
          </p:cNvPr>
          <p:cNvCxnSpPr/>
          <p:nvPr userDrawn="1"/>
        </p:nvCxnSpPr>
        <p:spPr>
          <a:xfrm flipH="1">
            <a:off x="11502950" y="6395895"/>
            <a:ext cx="1588" cy="33788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160CCF1D-A501-456B-BD0C-331167AF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1877" y="6335478"/>
            <a:ext cx="2666368" cy="3891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6B32B-089A-43BA-8761-8EAA0490C710}"/>
              </a:ext>
            </a:extLst>
          </p:cNvPr>
          <p:cNvSpPr txBox="1"/>
          <p:nvPr userDrawn="1"/>
        </p:nvSpPr>
        <p:spPr>
          <a:xfrm>
            <a:off x="9226511" y="6464613"/>
            <a:ext cx="1597929" cy="25557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 defTabSz="609585"/>
            <a:r>
              <a:rPr lang="en-US" sz="933" dirty="0">
                <a:solidFill>
                  <a:prstClr val="white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1872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3" r:id="rId2"/>
    <p:sldLayoutId id="2147483704" r:id="rId3"/>
  </p:sldLayoutIdLst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rgbClr val="003C71"/>
          </a:solidFill>
          <a:latin typeface="Intel Clear"/>
          <a:ea typeface="Intel Clear Light" panose="020B0404020203020204" pitchFamily="34" charset="0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0BF4-1F7A-45C6-A29E-8918D9449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Bow falls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7D75C-500E-47E2-AAD2-444CF8227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Frank, Diwakar, Khajak, Hongqian, Toan, Max, Rich</a:t>
            </a:r>
          </a:p>
          <a:p>
            <a:r>
              <a:rPr lang="en-US" dirty="0"/>
              <a:t>20 Apr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7A2A-CE4D-4328-B41C-8C8AF86B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27BA5-861F-462C-B205-A650B967AB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4" y="1101212"/>
            <a:ext cx="10970683" cy="526025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Lot data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Low volume and for S26A it is convoluted between two sites</a:t>
            </a:r>
          </a:p>
          <a:p>
            <a:pPr marL="64345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Intel APC systems cannot support advanced partitioning (i.e. cell rev)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D2 and D3 optimization is lagging</a:t>
            </a:r>
          </a:p>
          <a:p>
            <a:pPr>
              <a:spcBef>
                <a:spcPts val="600"/>
              </a:spcBef>
            </a:pPr>
            <a:r>
              <a:rPr lang="en-US" dirty="0"/>
              <a:t>Additional APC improvements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Scan up, scan down correction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Lateral movement from die to die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Dynamic NZO &amp; CPE with sparse sampling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Full coverage of high order terms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Feedforward</a:t>
            </a:r>
          </a:p>
          <a:p>
            <a:pPr>
              <a:spcBef>
                <a:spcPts val="600"/>
              </a:spcBef>
            </a:pPr>
            <a:r>
              <a:rPr lang="en-US" dirty="0"/>
              <a:t>Options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KLA R2R control has these capabilities available now</a:t>
            </a:r>
          </a:p>
          <a:p>
            <a:pPr marL="64345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Would need support to prioritize implementation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Add to internal APC system</a:t>
            </a:r>
          </a:p>
          <a:p>
            <a:pPr marL="64345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Need additional resources; updates take too long to create, validate, and implement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8848-3CC9-4948-AA37-BB2AB080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91669-48DB-4AE1-B2DC-0DDACA57F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Diwakar</a:t>
            </a:r>
          </a:p>
        </p:txBody>
      </p:sp>
    </p:spTree>
    <p:extLst>
      <p:ext uri="{BB962C8B-B14F-4D97-AF65-F5344CB8AC3E}">
        <p14:creationId xmlns:p14="http://schemas.microsoft.com/office/powerpoint/2010/main" val="22832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E1797-3173-4D4F-96EB-014AC12E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4A879A-9B30-4456-91D3-A922E63BD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2E78D-73AC-447E-AC3D-454190FDA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157" y="1563593"/>
            <a:ext cx="10970683" cy="2437683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Optane 4nm OPO Evaluation Status and Roadmap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Metrology Roadmap </a:t>
            </a:r>
          </a:p>
        </p:txBody>
      </p:sp>
    </p:spTree>
    <p:extLst>
      <p:ext uri="{BB962C8B-B14F-4D97-AF65-F5344CB8AC3E}">
        <p14:creationId xmlns:p14="http://schemas.microsoft.com/office/powerpoint/2010/main" val="357997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6D01C-DB43-4521-BCA7-54C4A4FF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FFA266-2097-4FE5-84D2-A1EB3E99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93" y="81144"/>
            <a:ext cx="10972800" cy="1158240"/>
          </a:xfrm>
        </p:spPr>
        <p:txBody>
          <a:bodyPr/>
          <a:lstStyle/>
          <a:p>
            <a:r>
              <a:rPr lang="en-US" dirty="0"/>
              <a:t>Optane 4nm OPO Update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ED28D-90A6-4E66-A143-373B3E6225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1037" y="1071735"/>
            <a:ext cx="5967483" cy="5360773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1600" dirty="0"/>
              <a:t>R2R/Process Control (5DA+Qoniac) </a:t>
            </a:r>
            <a:r>
              <a:rPr lang="en-US" sz="1600" dirty="0">
                <a:solidFill>
                  <a:srgbClr val="FF0000"/>
                </a:solidFill>
              </a:rPr>
              <a:t>CPER2R + Feedforward</a:t>
            </a:r>
          </a:p>
          <a:p>
            <a:pPr marL="757748" lvl="1" indent="-457189">
              <a:buFont typeface="Arial" panose="020B0604020202020204" pitchFamily="34" charset="0"/>
              <a:buChar char="•"/>
            </a:pPr>
            <a:r>
              <a:rPr lang="en-US" sz="1600" dirty="0"/>
              <a:t>KLA Simulation @ 53L results show 70% </a:t>
            </a:r>
            <a:r>
              <a:rPr lang="en-US" sz="1600" dirty="0" err="1"/>
              <a:t>wfr</a:t>
            </a:r>
            <a:r>
              <a:rPr lang="en-US" sz="1600" dirty="0"/>
              <a:t> passing rate with best performing layer 53L @ 4nm m+3s spec (99.7% site passing rate)</a:t>
            </a:r>
          </a:p>
          <a:p>
            <a:pPr marL="757748" lvl="1" indent="-457189">
              <a:buFont typeface="Arial" panose="020B0604020202020204" pitchFamily="34" charset="0"/>
              <a:buChar char="•"/>
            </a:pPr>
            <a:r>
              <a:rPr lang="en-US" sz="1600" dirty="0"/>
              <a:t>15 lot test starting WW17 – expect data in next few weeks on Si to validate improvements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1600" dirty="0"/>
              <a:t>Metrology Improvements </a:t>
            </a:r>
          </a:p>
          <a:p>
            <a:pPr marL="757748" lvl="1" indent="-457189">
              <a:buFont typeface="Arial" panose="020B0604020202020204" pitchFamily="34" charset="0"/>
              <a:buChar char="•"/>
            </a:pPr>
            <a:r>
              <a:rPr lang="en-US" sz="1600" dirty="0"/>
              <a:t>66L - Identified high noise in measurement, recipe optimization complete, ETA to convert WW20, pending end of the line verification (inline ACI read not robust to validate)</a:t>
            </a:r>
          </a:p>
          <a:p>
            <a:pPr marL="457193" indent="-457189">
              <a:buFont typeface="Arial" panose="020B0604020202020204" pitchFamily="34" charset="0"/>
              <a:buChar char="•"/>
            </a:pPr>
            <a:r>
              <a:rPr lang="en-US" sz="1600" dirty="0"/>
              <a:t>Metro Mark Improvements – simulated marks placed on </a:t>
            </a:r>
          </a:p>
          <a:p>
            <a:pPr marL="757744" lvl="1" indent="-457189">
              <a:buFont typeface="Arial" panose="020B0604020202020204" pitchFamily="34" charset="0"/>
              <a:buChar char="•"/>
            </a:pPr>
            <a:r>
              <a:rPr lang="en-US" sz="1600" dirty="0"/>
              <a:t>KLA DBO marks added to ATF spider for 52L and 53L – ETA to validate measurements </a:t>
            </a:r>
            <a:r>
              <a:rPr lang="en-US" sz="1600"/>
              <a:t>~WW21</a:t>
            </a:r>
            <a:endParaRPr lang="en-US" sz="1600" dirty="0"/>
          </a:p>
          <a:p>
            <a:pPr marL="757748" lvl="1" indent="-457189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57748" lvl="1" indent="-457189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57748" lvl="1" indent="-457189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70A09-25F8-4700-ADCF-9017FC119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478" y="183539"/>
            <a:ext cx="5292957" cy="2041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ED686-9EC8-4C8F-BFAF-B4F5215F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799" y="2361512"/>
            <a:ext cx="5716723" cy="1752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527DDE-6DC4-434C-9B1C-9C5C023F5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779" y="4686793"/>
            <a:ext cx="2178743" cy="2110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CFBAB-8D51-44BA-91AC-7267B7868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233" y="4776139"/>
            <a:ext cx="3781457" cy="2083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5F5EC0-056F-4B6D-911E-7F45415D185A}"/>
              </a:ext>
            </a:extLst>
          </p:cNvPr>
          <p:cNvSpPr txBox="1"/>
          <p:nvPr/>
        </p:nvSpPr>
        <p:spPr>
          <a:xfrm>
            <a:off x="6949024" y="4461090"/>
            <a:ext cx="4749712" cy="22576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67" dirty="0">
                <a:solidFill>
                  <a:srgbClr val="003C71"/>
                </a:solidFill>
              </a:rPr>
              <a:t>66L Metro measurement Opportunities – 3-4nm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42AE28-7159-419C-80BF-9E15129C4410}"/>
              </a:ext>
            </a:extLst>
          </p:cNvPr>
          <p:cNvSpPr/>
          <p:nvPr/>
        </p:nvSpPr>
        <p:spPr>
          <a:xfrm>
            <a:off x="7462310" y="821991"/>
            <a:ext cx="612183" cy="1402597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606908-B617-42ED-A8E6-E8D344E8BE03}"/>
              </a:ext>
            </a:extLst>
          </p:cNvPr>
          <p:cNvSpPr/>
          <p:nvPr/>
        </p:nvSpPr>
        <p:spPr>
          <a:xfrm>
            <a:off x="7507587" y="947708"/>
            <a:ext cx="612183" cy="1402597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856FCB-6DC9-4794-8A4A-83185139FDB1}"/>
              </a:ext>
            </a:extLst>
          </p:cNvPr>
          <p:cNvSpPr/>
          <p:nvPr/>
        </p:nvSpPr>
        <p:spPr>
          <a:xfrm>
            <a:off x="10220307" y="1070792"/>
            <a:ext cx="752493" cy="1247003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D71884-8B01-4C16-A22E-E8274521D845}"/>
              </a:ext>
            </a:extLst>
          </p:cNvPr>
          <p:cNvCxnSpPr/>
          <p:nvPr/>
        </p:nvCxnSpPr>
        <p:spPr>
          <a:xfrm>
            <a:off x="6537960" y="3111841"/>
            <a:ext cx="537728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08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1110C-2310-4030-B842-DF1A6F03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89D506-5338-42A1-9F0C-7434C31C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1" y="145341"/>
            <a:ext cx="10972800" cy="1158240"/>
          </a:xfrm>
        </p:spPr>
        <p:txBody>
          <a:bodyPr/>
          <a:lstStyle/>
          <a:p>
            <a:r>
              <a:rPr lang="en-US" dirty="0"/>
              <a:t>Metrology Roadmap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6B057A-6B7B-432E-BA74-3298105661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4064" y="833052"/>
            <a:ext cx="5297563" cy="2537821"/>
          </a:xfrm>
        </p:spPr>
        <p:txBody>
          <a:bodyPr/>
          <a:lstStyle/>
          <a:p>
            <a:r>
              <a:rPr lang="en-US" sz="1600" dirty="0"/>
              <a:t>Metrology budget by technology needs to be &lt;5% of OPO budget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Current tool @RTD ~ A750, TMU (tool spec) is not where need for bow falls, some layers for S26A show tighter performance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Opportunity on improving accuracy, need to explore DBO and </a:t>
            </a:r>
            <a:r>
              <a:rPr lang="en-US" sz="1600" dirty="0" err="1"/>
              <a:t>eOVL</a:t>
            </a:r>
            <a:r>
              <a:rPr lang="en-US" sz="1600" dirty="0"/>
              <a:t> – plan to send </a:t>
            </a:r>
            <a:r>
              <a:rPr lang="en-US" sz="1600" dirty="0" err="1"/>
              <a:t>wfrs</a:t>
            </a:r>
            <a:r>
              <a:rPr lang="en-US" sz="1600" dirty="0"/>
              <a:t> to eval to evaluate the benefits (potential to intersect </a:t>
            </a:r>
            <a:r>
              <a:rPr lang="en-US" sz="1600" dirty="0" err="1"/>
              <a:t>eOVL</a:t>
            </a:r>
            <a:r>
              <a:rPr lang="en-US" sz="1600" dirty="0"/>
              <a:t>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971D10-3627-4546-9DE7-04E360AAD9AC}"/>
              </a:ext>
            </a:extLst>
          </p:cNvPr>
          <p:cNvGraphicFramePr>
            <a:graphicFrameLocks noGrp="1"/>
          </p:cNvGraphicFramePr>
          <p:nvPr/>
        </p:nvGraphicFramePr>
        <p:xfrm>
          <a:off x="1289347" y="3652110"/>
          <a:ext cx="2287510" cy="260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55">
                  <a:extLst>
                    <a:ext uri="{9D8B030D-6E8A-4147-A177-3AD203B41FA5}">
                      <a16:colId xmlns:a16="http://schemas.microsoft.com/office/drawing/2014/main" val="3937217115"/>
                    </a:ext>
                  </a:extLst>
                </a:gridCol>
                <a:gridCol w="1143755">
                  <a:extLst>
                    <a:ext uri="{9D8B030D-6E8A-4147-A177-3AD203B41FA5}">
                      <a16:colId xmlns:a16="http://schemas.microsoft.com/office/drawing/2014/main" val="2912779448"/>
                    </a:ext>
                  </a:extLst>
                </a:gridCol>
              </a:tblGrid>
              <a:tr h="4229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Tool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TMU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21949054"/>
                  </a:ext>
                </a:extLst>
              </a:tr>
              <a:tr h="422970">
                <a:tc>
                  <a:txBody>
                    <a:bodyPr/>
                    <a:lstStyle/>
                    <a:p>
                      <a:r>
                        <a:rPr lang="en-US" sz="1200" dirty="0"/>
                        <a:t>A700 - IBO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&lt;0.38nm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7892795"/>
                  </a:ext>
                </a:extLst>
              </a:tr>
              <a:tr h="422970">
                <a:tc>
                  <a:txBody>
                    <a:bodyPr/>
                    <a:lstStyle/>
                    <a:p>
                      <a:r>
                        <a:rPr lang="en-US" sz="1200" dirty="0"/>
                        <a:t>A750 - IBO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&lt;0.25nm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44457110"/>
                  </a:ext>
                </a:extLst>
              </a:tr>
              <a:tr h="422970">
                <a:tc>
                  <a:txBody>
                    <a:bodyPr/>
                    <a:lstStyle/>
                    <a:p>
                      <a:r>
                        <a:rPr lang="en-US" sz="1200" dirty="0"/>
                        <a:t>A800 - IBO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Better - TBD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32785903"/>
                  </a:ext>
                </a:extLst>
              </a:tr>
              <a:tr h="422970">
                <a:tc>
                  <a:txBody>
                    <a:bodyPr/>
                    <a:lstStyle/>
                    <a:p>
                      <a:r>
                        <a:rPr lang="en-US" sz="1200" dirty="0"/>
                        <a:t>ATL150 - DBO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&lt;0.2 nm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76064396"/>
                  </a:ext>
                </a:extLst>
              </a:tr>
              <a:tr h="422970">
                <a:tc>
                  <a:txBody>
                    <a:bodyPr/>
                    <a:lstStyle/>
                    <a:p>
                      <a:r>
                        <a:rPr lang="en-US" sz="1200" dirty="0"/>
                        <a:t>E200 – </a:t>
                      </a:r>
                      <a:r>
                        <a:rPr lang="en-US" sz="1200" dirty="0" err="1"/>
                        <a:t>eOVL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0.2nm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5397224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6BED841-C11E-4D80-9A66-49F072D40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521" y="4736592"/>
            <a:ext cx="4785415" cy="1976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601192-1006-40DF-BF7E-EB3D70167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335" y="3788291"/>
            <a:ext cx="6161601" cy="692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96B5D-1340-48BF-A1C8-45562BFB18C7}"/>
              </a:ext>
            </a:extLst>
          </p:cNvPr>
          <p:cNvSpPr txBox="1"/>
          <p:nvPr/>
        </p:nvSpPr>
        <p:spPr>
          <a:xfrm>
            <a:off x="6926314" y="3539227"/>
            <a:ext cx="3620373" cy="22576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67" dirty="0">
                <a:solidFill>
                  <a:srgbClr val="003C71"/>
                </a:solidFill>
              </a:rPr>
              <a:t>Intel Metrology Tool budget requirements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5134B-CB4E-4FDC-8D10-99F772E2A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33" y="-4750"/>
            <a:ext cx="6328672" cy="33756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E249F9-CD3B-48EC-9E30-51D34A36D652}"/>
              </a:ext>
            </a:extLst>
          </p:cNvPr>
          <p:cNvSpPr/>
          <p:nvPr/>
        </p:nvSpPr>
        <p:spPr>
          <a:xfrm>
            <a:off x="1183351" y="4450455"/>
            <a:ext cx="2499501" cy="5212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AC33850-C804-4CE3-B2D7-3E2E2265F8DD}"/>
              </a:ext>
            </a:extLst>
          </p:cNvPr>
          <p:cNvSpPr/>
          <p:nvPr/>
        </p:nvSpPr>
        <p:spPr>
          <a:xfrm rot="1117223">
            <a:off x="8885982" y="2783133"/>
            <a:ext cx="329184" cy="710487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161E4-8397-4026-8CB0-12F76C0DEC04}"/>
              </a:ext>
            </a:extLst>
          </p:cNvPr>
          <p:cNvSpPr/>
          <p:nvPr/>
        </p:nvSpPr>
        <p:spPr>
          <a:xfrm>
            <a:off x="5481627" y="1444304"/>
            <a:ext cx="928317" cy="1295502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48A42-123C-42EB-B175-DB24539B6106}"/>
              </a:ext>
            </a:extLst>
          </p:cNvPr>
          <p:cNvSpPr/>
          <p:nvPr/>
        </p:nvSpPr>
        <p:spPr>
          <a:xfrm>
            <a:off x="409971" y="2406302"/>
            <a:ext cx="4994873" cy="948454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CD5177-14B4-4342-B4B1-8AEF974A6132}"/>
              </a:ext>
            </a:extLst>
          </p:cNvPr>
          <p:cNvSpPr/>
          <p:nvPr/>
        </p:nvSpPr>
        <p:spPr>
          <a:xfrm>
            <a:off x="5495544" y="667512"/>
            <a:ext cx="1792224" cy="659366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1F0F-5F4C-433C-BCAD-5B7455F5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ASML next-gen tool recommendation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F1CFA-4529-42FE-A8EC-BBA86C437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Khajak</a:t>
            </a:r>
          </a:p>
        </p:txBody>
      </p:sp>
    </p:spTree>
    <p:extLst>
      <p:ext uri="{BB962C8B-B14F-4D97-AF65-F5344CB8AC3E}">
        <p14:creationId xmlns:p14="http://schemas.microsoft.com/office/powerpoint/2010/main" val="5538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E338-79FA-4604-8B17-8A9D715C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EC92-1120-45FA-BF95-59EC4DCE62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 err="1"/>
              <a:t>Optane</a:t>
            </a:r>
            <a:r>
              <a:rPr lang="en-US" dirty="0"/>
              <a:t> OPO improvement potential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/>
              <a:t>Wafer-to-wafer OPO improvement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dirty="0"/>
              <a:t>Comparison of NXT platforms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387C-335F-45AC-B0D9-24E3715B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OPO improvement: 1980-&gt;2050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A588C-9AE7-43CC-97C3-E99C41A4D4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4" y="1304567"/>
            <a:ext cx="10970683" cy="46021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OPO improvement per layer: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51L-64L: 13%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52L-65L: 18%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53L-52L: 13%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66L-51L: 9%*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100" dirty="0"/>
              <a:t>* Noisy overlay measurement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100" dirty="0"/>
              <a:t>	* Overlay recipe optimized; conversion ongoing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100" dirty="0"/>
          </a:p>
          <a:p>
            <a:pPr marL="0" lvl="1" indent="0">
              <a:spcBef>
                <a:spcPts val="0"/>
              </a:spcBef>
              <a:buNone/>
            </a:pPr>
            <a:endParaRPr lang="en-US" sz="11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1100" dirty="0">
                <a:solidFill>
                  <a:srgbClr val="0071C5"/>
                </a:solidFill>
              </a:rPr>
              <a:t>Major OPO improvements come from: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Wafer stage Mk5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Reticle stage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Alignment system</a:t>
            </a:r>
          </a:p>
          <a:p>
            <a:pPr>
              <a:spcBef>
                <a:spcPts val="0"/>
              </a:spcBef>
            </a:pPr>
            <a:endParaRPr lang="en-US" sz="1100" dirty="0"/>
          </a:p>
          <a:p>
            <a:pPr>
              <a:spcBef>
                <a:spcPts val="0"/>
              </a:spcBef>
            </a:pPr>
            <a:endParaRPr lang="en-US" sz="1100" dirty="0"/>
          </a:p>
          <a:p>
            <a:pPr>
              <a:spcBef>
                <a:spcPts val="0"/>
              </a:spcBef>
            </a:pPr>
            <a:r>
              <a:rPr lang="en-US" sz="1100" dirty="0"/>
              <a:t>Assumptions made for calculations: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Only hardware improvements intrinsic to each platform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Mark number increase possible on all tools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TPT/cost penalty only on newer tools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If NCE is not improving, that is with HARDWARE only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new software included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new APC/modeling included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NCE could still improve by new apps/SW/APC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B9A2C-AABC-4145-90C3-A616A73D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5" y="1290639"/>
            <a:ext cx="77057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30D7-82CC-4A5E-A825-64001B62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W2W OPO improvement 1980-&gt;2050i: 29%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62E8BC-732D-4F6D-81B7-CD5919C017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1260" y="1604963"/>
            <a:ext cx="9763131" cy="45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A1B-1096-442B-B922-7A81E45E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NXT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9BBD-543C-48F0-A34E-5236F922F7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6304" y="1604434"/>
            <a:ext cx="11431863" cy="45677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/>
              <a:t>Major improvements 1980-&gt;2050:</a:t>
            </a:r>
          </a:p>
          <a:p>
            <a:pPr lvl="1">
              <a:spcBef>
                <a:spcPts val="0"/>
              </a:spcBef>
            </a:pP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Wafer stage Mk4-&gt;Mk5</a:t>
            </a:r>
          </a:p>
          <a:p>
            <a:pPr lvl="1">
              <a:spcBef>
                <a:spcPts val="0"/>
              </a:spcBef>
            </a:pP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Reticle stage 9.9-&gt;11.9</a:t>
            </a:r>
          </a:p>
          <a:p>
            <a:pPr lvl="1">
              <a:spcBef>
                <a:spcPts val="0"/>
              </a:spcBef>
            </a:pP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Alignment system SMASH-&gt;ORION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7F94F-E990-4F05-871B-7D76AE2B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508" y="1389889"/>
            <a:ext cx="8362429" cy="48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68EA7C-759E-4347-A245-5C535152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5EA429-33FC-40FE-9507-730F22B378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Cost analysis – what is the impact if OPO spec relaxed: Khaled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Wafer yield impact and ASML forecast decision: Frank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KLA process control analysis and tool roadmap alignment: Diwakar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ASML next-gen tool recommendation: Khajak</a:t>
            </a:r>
          </a:p>
        </p:txBody>
      </p:sp>
    </p:spTree>
    <p:extLst>
      <p:ext uri="{BB962C8B-B14F-4D97-AF65-F5344CB8AC3E}">
        <p14:creationId xmlns:p14="http://schemas.microsoft.com/office/powerpoint/2010/main" val="40625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8E6F-384C-457E-AC92-99E1A4AD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02CB2-4F6E-491F-A249-7198DDD00E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1980 -&gt; 2050/2100: best forward-looking purchase </a:t>
            </a:r>
          </a:p>
          <a:p>
            <a:pPr marL="586309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3" dirty="0"/>
              <a:t>1980 -&gt; 2000: not sufficient platform improvement for </a:t>
            </a:r>
            <a:r>
              <a:rPr lang="en-US" sz="1333" dirty="0" err="1"/>
              <a:t>Optane</a:t>
            </a:r>
            <a:r>
              <a:rPr lang="en-US" sz="1333" dirty="0"/>
              <a:t> TD/HVM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Tool purchase order can be pushed out to Q2/2022</a:t>
            </a:r>
          </a:p>
          <a:p>
            <a:pPr marL="586309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3" dirty="0"/>
              <a:t>Based on Bow Falls program timeline and moving from TD to LVM/HVM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Critical help needed: one more </a:t>
            </a:r>
            <a:r>
              <a:rPr lang="en-US" sz="1600" b="1" u="sng" dirty="0"/>
              <a:t>dedicated</a:t>
            </a:r>
            <a:r>
              <a:rPr lang="en-US" sz="1600" dirty="0"/>
              <a:t> resource to </a:t>
            </a:r>
            <a:r>
              <a:rPr lang="en-US" sz="1600" dirty="0" err="1"/>
              <a:t>NSGa</a:t>
            </a:r>
            <a:r>
              <a:rPr lang="en-US" sz="1600" dirty="0"/>
              <a:t>-Litho to deliver LOCNES</a:t>
            </a:r>
          </a:p>
          <a:p>
            <a:pPr marL="586309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3" dirty="0"/>
              <a:t>Dynamic control will significantly improve OPO</a:t>
            </a:r>
          </a:p>
          <a:p>
            <a:pPr marL="586309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3" dirty="0"/>
              <a:t>Mark design will drastically reduce noise</a:t>
            </a:r>
          </a:p>
          <a:p>
            <a:pPr marL="586309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33" dirty="0"/>
              <a:t>Improved metrology (Archer 750, DBO) will reduce measurement noise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61877" y="6335478"/>
            <a:ext cx="2666368" cy="38918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61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E473D-3334-4FD1-9703-0CDB32427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49" y="2789198"/>
            <a:ext cx="10950515" cy="1336387"/>
          </a:xfrm>
        </p:spPr>
        <p:txBody>
          <a:bodyPr/>
          <a:lstStyle/>
          <a:p>
            <a:r>
              <a:rPr lang="en-US" sz="4400" dirty="0"/>
              <a:t>Backup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4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C7900-A538-412A-B730-F018F074B9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9707" y="1224903"/>
            <a:ext cx="10995398" cy="27558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100" dirty="0"/>
              <a:t>Assumptions made for calculations: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Only hardware improvements that come with a specific platform.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Mark number increase possible on all platforms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TPT/cost penalty only on newer platforms.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If NCE is not improving, that is with HARDWARE only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new software included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new APC/modeling included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NCE could still improve by new apps/SW/APC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1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1100" dirty="0"/>
              <a:t>Major OPO improvements come from: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Wafer stage Mk5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Reticle stage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Alignment system</a:t>
            </a:r>
          </a:p>
          <a:p>
            <a:pPr>
              <a:spcBef>
                <a:spcPts val="0"/>
              </a:spcBef>
            </a:pPr>
            <a:endParaRPr lang="en-US" sz="1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118925-A6CB-4950-91D7-C712C6A1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86" y="413507"/>
            <a:ext cx="10995398" cy="650665"/>
          </a:xfrm>
        </p:spPr>
        <p:txBody>
          <a:bodyPr/>
          <a:lstStyle/>
          <a:p>
            <a:r>
              <a:rPr lang="en-US" dirty="0"/>
              <a:t>52L-65L estimated OPO improvement: 18%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2D75C-AAC1-42F4-9EC8-D9443DF7B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390" y="1852615"/>
            <a:ext cx="7893610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3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C7900-A538-412A-B730-F018F074B9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9707" y="1224903"/>
            <a:ext cx="10995398" cy="27558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100" dirty="0"/>
              <a:t>Assumptions made for calculations: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Only hardware improvements that come with a specific platform.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Mark number increase possible on all platforms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TPT/cost penalty only on newer platforms.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If NCE is not improving, that is with HARDWARE only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new software included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new APC/modeling included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NCE could still improve by new apps/SW/APC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1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1100" dirty="0"/>
              <a:t>Major OPO improvements come from: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Wafer stage Mk5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Reticle stage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Alignment system</a:t>
            </a:r>
          </a:p>
          <a:p>
            <a:pPr>
              <a:spcBef>
                <a:spcPts val="0"/>
              </a:spcBef>
            </a:pPr>
            <a:endParaRPr lang="en-US" sz="1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118925-A6CB-4950-91D7-C712C6A1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86" y="413507"/>
            <a:ext cx="10995398" cy="650665"/>
          </a:xfrm>
        </p:spPr>
        <p:txBody>
          <a:bodyPr/>
          <a:lstStyle/>
          <a:p>
            <a:r>
              <a:rPr lang="en-US" dirty="0"/>
              <a:t>53L-52L estimated OPO improvement: 13%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84E2D-D32C-4499-8215-00D14DEA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20" y="1845952"/>
            <a:ext cx="7757753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C7900-A538-412A-B730-F018F074B9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9707" y="1224903"/>
            <a:ext cx="10995398" cy="45725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100" dirty="0"/>
              <a:t>Assumptions made for calculations: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Only hardware improvements that come with a specific platform.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Mark number increase possible on all platforms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TPT/cost penalty only on newer platforms.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If NCE is not improving, that is with HARDWARE only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new software included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No new APC/modeling included</a:t>
            </a:r>
          </a:p>
          <a:p>
            <a:pPr lvl="2">
              <a:spcBef>
                <a:spcPts val="0"/>
              </a:spcBef>
            </a:pPr>
            <a:r>
              <a:rPr lang="en-US" sz="1100" dirty="0"/>
              <a:t>NCE could still improve by new apps/SW/APC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1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1100" dirty="0"/>
              <a:t>Major OPO improvements come from: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Wafer stage Mk5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Reticle stage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Alignment system</a:t>
            </a:r>
          </a:p>
          <a:p>
            <a:pPr>
              <a:spcBef>
                <a:spcPts val="0"/>
              </a:spcBef>
            </a:pPr>
            <a:endParaRPr lang="en-US" sz="1100" dirty="0"/>
          </a:p>
          <a:p>
            <a:pPr>
              <a:spcBef>
                <a:spcPts val="0"/>
              </a:spcBef>
            </a:pPr>
            <a:endParaRPr lang="en-US" sz="1100" dirty="0"/>
          </a:p>
          <a:p>
            <a:pPr>
              <a:spcBef>
                <a:spcPts val="0"/>
              </a:spcBef>
            </a:pPr>
            <a:r>
              <a:rPr lang="en-US" sz="1100" dirty="0"/>
              <a:t>Overlay measurement signal very noisy. 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Needs overlay recipe optimization. Conversion ongoing.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118925-A6CB-4950-91D7-C712C6A1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86" y="413507"/>
            <a:ext cx="10995398" cy="650665"/>
          </a:xfrm>
        </p:spPr>
        <p:txBody>
          <a:bodyPr/>
          <a:lstStyle/>
          <a:p>
            <a:r>
              <a:rPr lang="en-US" dirty="0"/>
              <a:t>66L-51L estimated OPO improvement: 9%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EE844-BCE8-46DB-A350-D2B1ABBE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800" y="1845952"/>
            <a:ext cx="6576200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12D9-4255-44E0-9BDC-83C746E7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Cost analysis – what is the impact if OPO spec relaxed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460AD-B389-4276-B63D-A6D42D504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Khaled</a:t>
            </a:r>
          </a:p>
        </p:txBody>
      </p:sp>
    </p:spTree>
    <p:extLst>
      <p:ext uri="{BB962C8B-B14F-4D97-AF65-F5344CB8AC3E}">
        <p14:creationId xmlns:p14="http://schemas.microsoft.com/office/powerpoint/2010/main" val="487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5890-3647-46E3-8B3A-28F93559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314D-6E13-4AD7-BD57-C9EE0F827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5" y="1604434"/>
            <a:ext cx="5596092" cy="45677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Array-Via registration impacts array pitch directly through </a:t>
            </a:r>
            <a:r>
              <a:rPr lang="en-US" dirty="0" err="1"/>
              <a:t>w.c.</a:t>
            </a:r>
            <a:r>
              <a:rPr lang="en-US" dirty="0"/>
              <a:t> array-via space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each nm of pitch relaxation die size is impacted by ~5%.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E1C76-CA88-4C75-9C84-BF21AB20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488" y="853917"/>
            <a:ext cx="5676425" cy="2790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6D00B-A9E8-4B35-9042-43A286791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018" y="3771813"/>
            <a:ext cx="3369292" cy="2526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FB057-0033-47EE-9E23-2414DB699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63" y="4458874"/>
            <a:ext cx="7331650" cy="11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99A7-2EFB-468B-88D3-8520D776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Wafer yield impact and ASML forecast decision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D4CF9-8680-4DB8-8F9C-6E396143F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</a:t>
            </a:r>
          </a:p>
        </p:txBody>
      </p:sp>
    </p:spTree>
    <p:extLst>
      <p:ext uri="{BB962C8B-B14F-4D97-AF65-F5344CB8AC3E}">
        <p14:creationId xmlns:p14="http://schemas.microsoft.com/office/powerpoint/2010/main" val="40243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479A1E-DCA5-4E43-8C54-A69D1F6E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Yield</a:t>
            </a:r>
          </a:p>
        </p:txBody>
      </p:sp>
      <p:pic>
        <p:nvPicPr>
          <p:cNvPr id="17" name="Picture 2" descr="image003">
            <a:extLst>
              <a:ext uri="{FF2B5EF4-FFF2-40B4-BE49-F238E27FC236}">
                <a16:creationId xmlns:a16="http://schemas.microsoft.com/office/drawing/2014/main" id="{C9489B36-5B04-41D9-AAB2-9B442E7C7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"/>
          <a:stretch/>
        </p:blipFill>
        <p:spPr bwMode="auto">
          <a:xfrm>
            <a:off x="6947610" y="3381678"/>
            <a:ext cx="3924998" cy="289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F41D53A-2D45-47B3-9932-DF8F12C04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484" y="1219010"/>
            <a:ext cx="5342468" cy="49531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Worked with statistician Rich Newman on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Estimate site level yield at 4nm OPO with current overlay capability</a:t>
            </a:r>
          </a:p>
          <a:p>
            <a:r>
              <a:rPr lang="en-US" dirty="0"/>
              <a:t>S26A overlay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Reviewed the 6 critical levels requiring 4nm OPO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lots per layer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dirty="0"/>
              <a:t>Lot with low variability, represent highest potential yield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dirty="0"/>
              <a:t>Lot with median variability; median yield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dirty="0"/>
              <a:t>Lot with high variability, worst yield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Range of the mean+3sigma results mimics inline data of last 30 lots </a:t>
            </a:r>
          </a:p>
        </p:txBody>
      </p: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763FB0F8-C868-44E2-95CC-4D9DD3E3BE7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239934" y="1219010"/>
            <a:ext cx="5340350" cy="216266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1DE15C-3238-45A9-A7D1-A4A8CE0E9791}"/>
              </a:ext>
            </a:extLst>
          </p:cNvPr>
          <p:cNvCxnSpPr/>
          <p:nvPr/>
        </p:nvCxnSpPr>
        <p:spPr>
          <a:xfrm>
            <a:off x="7239000" y="1219010"/>
            <a:ext cx="0" cy="20793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D1EC960-F832-4522-A048-7D7FB4EC6500}"/>
              </a:ext>
            </a:extLst>
          </p:cNvPr>
          <p:cNvCxnSpPr/>
          <p:nvPr/>
        </p:nvCxnSpPr>
        <p:spPr>
          <a:xfrm>
            <a:off x="6558643" y="1219010"/>
            <a:ext cx="0" cy="20793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02BFAB-7BD4-4D35-A1BB-74D767B6FCA8}"/>
              </a:ext>
            </a:extLst>
          </p:cNvPr>
          <p:cNvCxnSpPr/>
          <p:nvPr/>
        </p:nvCxnSpPr>
        <p:spPr>
          <a:xfrm>
            <a:off x="8006443" y="1219010"/>
            <a:ext cx="0" cy="20793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F506C-46DA-4084-B046-D7264C103511}"/>
              </a:ext>
            </a:extLst>
          </p:cNvPr>
          <p:cNvCxnSpPr/>
          <p:nvPr/>
        </p:nvCxnSpPr>
        <p:spPr>
          <a:xfrm>
            <a:off x="8779329" y="1219010"/>
            <a:ext cx="0" cy="20793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F45D78-8B52-4DF5-97F9-5EF2BF2B354E}"/>
              </a:ext>
            </a:extLst>
          </p:cNvPr>
          <p:cNvCxnSpPr/>
          <p:nvPr/>
        </p:nvCxnSpPr>
        <p:spPr>
          <a:xfrm>
            <a:off x="9557657" y="1219010"/>
            <a:ext cx="0" cy="20793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FD10DE-56BF-4B1A-8108-8E8285B61632}"/>
              </a:ext>
            </a:extLst>
          </p:cNvPr>
          <p:cNvCxnSpPr/>
          <p:nvPr/>
        </p:nvCxnSpPr>
        <p:spPr>
          <a:xfrm>
            <a:off x="10069285" y="1219010"/>
            <a:ext cx="0" cy="20793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AB135B-5D15-4558-AF8C-1175922F018E}"/>
              </a:ext>
            </a:extLst>
          </p:cNvPr>
          <p:cNvCxnSpPr/>
          <p:nvPr/>
        </p:nvCxnSpPr>
        <p:spPr>
          <a:xfrm>
            <a:off x="10787743" y="1219010"/>
            <a:ext cx="0" cy="20793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D23A76-A0B3-4E5F-A410-C1E022313E0A}"/>
              </a:ext>
            </a:extLst>
          </p:cNvPr>
          <p:cNvCxnSpPr>
            <a:cxnSpLocks/>
          </p:cNvCxnSpPr>
          <p:nvPr/>
        </p:nvCxnSpPr>
        <p:spPr>
          <a:xfrm>
            <a:off x="7239000" y="5370990"/>
            <a:ext cx="302358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1D27E3-FF53-414A-8618-4B65D744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Litho Yield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34F519-D127-42F3-87E7-37A2A829715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0707998"/>
              </p:ext>
            </p:extLst>
          </p:nvPr>
        </p:nvGraphicFramePr>
        <p:xfrm>
          <a:off x="261255" y="1300870"/>
          <a:ext cx="7059562" cy="474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084">
                  <a:extLst>
                    <a:ext uri="{9D8B030D-6E8A-4147-A177-3AD203B41FA5}">
                      <a16:colId xmlns:a16="http://schemas.microsoft.com/office/drawing/2014/main" val="2698869893"/>
                    </a:ext>
                  </a:extLst>
                </a:gridCol>
                <a:gridCol w="698091">
                  <a:extLst>
                    <a:ext uri="{9D8B030D-6E8A-4147-A177-3AD203B41FA5}">
                      <a16:colId xmlns:a16="http://schemas.microsoft.com/office/drawing/2014/main" val="1381095679"/>
                    </a:ext>
                  </a:extLst>
                </a:gridCol>
                <a:gridCol w="1061883">
                  <a:extLst>
                    <a:ext uri="{9D8B030D-6E8A-4147-A177-3AD203B41FA5}">
                      <a16:colId xmlns:a16="http://schemas.microsoft.com/office/drawing/2014/main" val="2194488344"/>
                    </a:ext>
                  </a:extLst>
                </a:gridCol>
                <a:gridCol w="1022555">
                  <a:extLst>
                    <a:ext uri="{9D8B030D-6E8A-4147-A177-3AD203B41FA5}">
                      <a16:colId xmlns:a16="http://schemas.microsoft.com/office/drawing/2014/main" val="894277358"/>
                    </a:ext>
                  </a:extLst>
                </a:gridCol>
                <a:gridCol w="633380">
                  <a:extLst>
                    <a:ext uri="{9D8B030D-6E8A-4147-A177-3AD203B41FA5}">
                      <a16:colId xmlns:a16="http://schemas.microsoft.com/office/drawing/2014/main" val="4291063793"/>
                    </a:ext>
                  </a:extLst>
                </a:gridCol>
                <a:gridCol w="841459">
                  <a:extLst>
                    <a:ext uri="{9D8B030D-6E8A-4147-A177-3AD203B41FA5}">
                      <a16:colId xmlns:a16="http://schemas.microsoft.com/office/drawing/2014/main" val="3762738803"/>
                    </a:ext>
                  </a:extLst>
                </a:gridCol>
                <a:gridCol w="1042220">
                  <a:extLst>
                    <a:ext uri="{9D8B030D-6E8A-4147-A177-3AD203B41FA5}">
                      <a16:colId xmlns:a16="http://schemas.microsoft.com/office/drawing/2014/main" val="3941089178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546224316"/>
                    </a:ext>
                  </a:extLst>
                </a:gridCol>
              </a:tblGrid>
              <a:tr h="42048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Layer</a:t>
                      </a:r>
                    </a:p>
                  </a:txBody>
                  <a:tcPr marL="74251" marR="7425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Align to:</a:t>
                      </a:r>
                    </a:p>
                  </a:txBody>
                  <a:tcPr marL="74251" marR="7425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Reg </a:t>
                      </a:r>
                      <a:r>
                        <a:rPr lang="en-US" sz="1600" dirty="0" err="1"/>
                        <a:t>meas</a:t>
                      </a:r>
                      <a:r>
                        <a:rPr lang="en-US" sz="1600" dirty="0"/>
                        <a:t> to:</a:t>
                      </a:r>
                    </a:p>
                  </a:txBody>
                  <a:tcPr marL="74251" marR="74251"/>
                </a:tc>
                <a:tc rowSpan="2">
                  <a:txBody>
                    <a:bodyPr/>
                    <a:lstStyle/>
                    <a:p>
                      <a:pPr marL="0" marR="0" lvl="0" indent="0" algn="ctr" defTabSz="6095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Critical Direction</a:t>
                      </a:r>
                    </a:p>
                  </a:txBody>
                  <a:tcPr marL="74251" marR="74251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4251" marR="7425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Estimated Yield / </a:t>
                      </a:r>
                      <a:r>
                        <a:rPr lang="en-US" sz="1600" dirty="0" err="1"/>
                        <a:t>CpK</a:t>
                      </a:r>
                      <a:endParaRPr lang="en-US" sz="1600" dirty="0"/>
                    </a:p>
                  </a:txBody>
                  <a:tcPr marL="74251" marR="742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251" marR="7425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2057501569"/>
                  </a:ext>
                </a:extLst>
              </a:tr>
              <a:tr h="159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09576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74251" marR="742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76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</a:p>
                  </a:txBody>
                  <a:tcPr marL="74251" marR="742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76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74251" marR="7425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46952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74251" marR="742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Yield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98.8%</a:t>
                      </a:r>
                    </a:p>
                  </a:txBody>
                  <a:tcPr marL="74251" marR="7425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95.1%</a:t>
                      </a:r>
                    </a:p>
                  </a:txBody>
                  <a:tcPr marL="74251" marR="7425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80.4%</a:t>
                      </a:r>
                    </a:p>
                  </a:txBody>
                  <a:tcPr marL="74251" marR="7425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7337031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CpK</a:t>
                      </a:r>
                      <a:endParaRPr lang="en-US" sz="1400" dirty="0"/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0.93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0.78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0.52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2521089888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marL="74251" marR="742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Yield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100.0%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99.9%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87.8%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376604805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CpK</a:t>
                      </a:r>
                      <a:endParaRPr lang="en-US" sz="1400" dirty="0"/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1.34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1.05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0.59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1296665737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74251" marR="742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Yield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99.7%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98.5%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91.2%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217748868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CpK</a:t>
                      </a:r>
                      <a:endParaRPr lang="en-US" sz="1400" dirty="0"/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1.09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0.83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0.57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3248460364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marL="74251" marR="742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Yield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99.5%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98.3%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97.4%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298119896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CpK</a:t>
                      </a:r>
                      <a:endParaRPr lang="en-US" sz="1400" dirty="0"/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0.97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0.96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0.76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3982411088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</a:t>
                      </a:r>
                    </a:p>
                  </a:txBody>
                  <a:tcPr marL="74251" marR="742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74251" marR="742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Yield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99.8%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92.1%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86.5%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389925647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CpK</a:t>
                      </a:r>
                      <a:endParaRPr lang="en-US" sz="1400" dirty="0"/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1.07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0.60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0.53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2893720922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</a:t>
                      </a:r>
                    </a:p>
                  </a:txBody>
                  <a:tcPr marL="74251" marR="74251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</a:t>
                      </a:r>
                    </a:p>
                  </a:txBody>
                  <a:tcPr marL="74251" marR="74251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</a:t>
                      </a:r>
                    </a:p>
                  </a:txBody>
                  <a:tcPr marL="74251" marR="74251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 marL="74251" marR="74251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Yield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88.9%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82.3%</a:t>
                      </a:r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55.0%</a:t>
                      </a:r>
                    </a:p>
                  </a:txBody>
                  <a:tcPr marL="74251" marR="74251"/>
                </a:tc>
                <a:extLst>
                  <a:ext uri="{0D108BD9-81ED-4DB2-BD59-A6C34878D82A}">
                    <a16:rowId xmlns:a16="http://schemas.microsoft.com/office/drawing/2014/main" val="12523225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CpK</a:t>
                      </a:r>
                      <a:endParaRPr lang="en-US" sz="1400" dirty="0"/>
                    </a:p>
                  </a:txBody>
                  <a:tcPr marL="74251" marR="74251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0.59</a:t>
                      </a:r>
                    </a:p>
                  </a:txBody>
                  <a:tcPr marL="74251" marR="74251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0.55</a:t>
                      </a:r>
                    </a:p>
                  </a:txBody>
                  <a:tcPr marL="74251" marR="74251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0.31</a:t>
                      </a:r>
                    </a:p>
                  </a:txBody>
                  <a:tcPr marL="74251" marR="74251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026336"/>
                  </a:ext>
                </a:extLst>
              </a:tr>
              <a:tr h="228600">
                <a:tc gridSpan="5"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Cumulative Litho Yield</a:t>
                      </a:r>
                    </a:p>
                  </a:txBody>
                  <a:tcPr marL="74251" marR="74251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4251" marR="7425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4251" marR="7425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4251" marR="7425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74251" marR="7425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87.0%</a:t>
                      </a:r>
                    </a:p>
                  </a:txBody>
                  <a:tcPr marL="74251" marR="7425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69.7%</a:t>
                      </a:r>
                    </a:p>
                  </a:txBody>
                  <a:tcPr marL="74251" marR="7425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29.8%</a:t>
                      </a:r>
                    </a:p>
                  </a:txBody>
                  <a:tcPr marL="74251" marR="7425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99057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B057FC-7150-4585-B2DD-9113E6FD2645}"/>
              </a:ext>
            </a:extLst>
          </p:cNvPr>
          <p:cNvSpPr txBox="1">
            <a:spLocks/>
          </p:cNvSpPr>
          <p:nvPr/>
        </p:nvSpPr>
        <p:spPr>
          <a:xfrm>
            <a:off x="7413442" y="1198485"/>
            <a:ext cx="4513071" cy="49737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76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300555" indent="-300555" algn="l" defTabSz="609576" rtl="0" eaLnBrk="1" latinLnBrk="0" hangingPunct="1">
              <a:spcBef>
                <a:spcPts val="1600"/>
              </a:spcBef>
              <a:buFont typeface="Wingdings" charset="2"/>
              <a:buChar char="§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761970" indent="-304788" algn="l" defTabSz="609576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1293232" indent="-304788" algn="l" defTabSz="609576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758880" indent="-304788" algn="l" defTabSz="609576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3352666" indent="-304788" algn="l" defTabSz="609576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42" indent="-304788" algn="l" defTabSz="609576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17" indent="-304788" algn="l" defTabSz="609576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93" indent="-304788" algn="l" defTabSz="609576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At 4nm OPO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Estimated yield litho can deliver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Between 87% to 30%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Median around 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CpK</a:t>
            </a:r>
            <a:r>
              <a:rPr lang="en-US" sz="1600" dirty="0"/>
              <a:t> values below what is needed for manufacturing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Desired </a:t>
            </a:r>
            <a:r>
              <a:rPr lang="en-US" sz="1600" dirty="0" err="1"/>
              <a:t>CpK</a:t>
            </a:r>
            <a:r>
              <a:rPr lang="en-US" sz="1600" dirty="0"/>
              <a:t> @ 1.3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66 layer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Improvement is primary focus for litho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Noise in overlay measurements</a:t>
            </a:r>
          </a:p>
          <a:p>
            <a:pPr marL="110487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Mark damage during wafer processing</a:t>
            </a:r>
          </a:p>
        </p:txBody>
      </p:sp>
    </p:spTree>
    <p:extLst>
      <p:ext uri="{BB962C8B-B14F-4D97-AF65-F5344CB8AC3E}">
        <p14:creationId xmlns:p14="http://schemas.microsoft.com/office/powerpoint/2010/main" val="22408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F2D32F-A080-40FE-A001-DE05E7A09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826" y="1047429"/>
            <a:ext cx="10748774" cy="19904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Bow Falls requirements from Max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  50% of wafer meeting design rule – Q3/2021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  50% of wafer meeting structural yield inline – Q2/2022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dirty="0"/>
              <a:t>70% litho yield equates to ~56% structural yield going into cell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Yield analysis indicates the NXT1980i could meet these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A6DCEA-2384-4540-9836-CFE2B128E74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047135" y="2958187"/>
            <a:ext cx="9712155" cy="33003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D09294-32DC-40CD-87C1-1744380B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Node Overlay Implications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DC876EB-75FB-4940-89DD-17AE59ECC0E0}"/>
              </a:ext>
            </a:extLst>
          </p:cNvPr>
          <p:cNvSpPr/>
          <p:nvPr/>
        </p:nvSpPr>
        <p:spPr>
          <a:xfrm>
            <a:off x="7556373" y="5137928"/>
            <a:ext cx="240383" cy="28981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8295A09-489E-4886-AF64-A1D40B492670}"/>
              </a:ext>
            </a:extLst>
          </p:cNvPr>
          <p:cNvSpPr/>
          <p:nvPr/>
        </p:nvSpPr>
        <p:spPr>
          <a:xfrm>
            <a:off x="8264296" y="5223842"/>
            <a:ext cx="240383" cy="289811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B250290F-1F68-4590-8476-326E91339F51}"/>
              </a:ext>
            </a:extLst>
          </p:cNvPr>
          <p:cNvSpPr/>
          <p:nvPr/>
        </p:nvSpPr>
        <p:spPr>
          <a:xfrm>
            <a:off x="794208" y="1417967"/>
            <a:ext cx="240383" cy="28981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1495F89-C7BA-41E8-A788-2F5DFE0A2D04}"/>
              </a:ext>
            </a:extLst>
          </p:cNvPr>
          <p:cNvSpPr/>
          <p:nvPr/>
        </p:nvSpPr>
        <p:spPr>
          <a:xfrm>
            <a:off x="772114" y="1851514"/>
            <a:ext cx="240383" cy="289811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531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29B0-48CA-40A7-AB1D-58DF77DF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254A4-B4C4-489B-820C-F375E67CA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4" y="1296140"/>
            <a:ext cx="10970683" cy="48760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RFP date of NXT2050i can be pushed until Q2/2023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Forecast: Apr 2020 =&gt; Q1/2022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Purchase order: Aug 2020 =&gt; Q2/2022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On-dock: Apr 2021 =&gt; Q1/2023</a:t>
            </a:r>
          </a:p>
          <a:p>
            <a:r>
              <a:rPr lang="en-US" dirty="0"/>
              <a:t>Required to meet manufacturing capability – </a:t>
            </a:r>
            <a:r>
              <a:rPr lang="en-US" dirty="0" err="1"/>
              <a:t>CpK</a:t>
            </a:r>
            <a:r>
              <a:rPr lang="en-US" dirty="0"/>
              <a:t> at 1.3</a:t>
            </a:r>
          </a:p>
          <a:p>
            <a:r>
              <a:rPr lang="en-US" dirty="0"/>
              <a:t>Provide litho time to continue to work on improving overlay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Alignment mark design and alignment strategy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Registration target design and recipe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Improvements to APC system</a:t>
            </a:r>
          </a:p>
          <a:p>
            <a:pPr marL="643455" lvl="1" indent="-342900">
              <a:buFont typeface="Arial" panose="020B0604020202020204" pitchFamily="34" charset="0"/>
              <a:buChar char="•"/>
            </a:pPr>
            <a:r>
              <a:rPr lang="en-US" dirty="0"/>
              <a:t>Close on decision if internal APC solution is capable and can deliver developments needed to support tech node timeline</a:t>
            </a:r>
          </a:p>
        </p:txBody>
      </p:sp>
    </p:spTree>
    <p:extLst>
      <p:ext uri="{BB962C8B-B14F-4D97-AF65-F5344CB8AC3E}">
        <p14:creationId xmlns:p14="http://schemas.microsoft.com/office/powerpoint/2010/main" val="38830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l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l" id="{21167AFE-AA64-46A1-A304-DC685C67DEFB}" vid="{B17F1305-7484-451E-9345-94F916A2CCBF}"/>
    </a:ext>
  </a:extLst>
</a:theme>
</file>

<file path=ppt/theme/theme2.xml><?xml version="1.0" encoding="utf-8"?>
<a:theme xmlns:a="http://schemas.openxmlformats.org/drawingml/2006/main" name="Intel Branding ">
  <a:themeElements>
    <a:clrScheme name="Custom 15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>
          <a:defRPr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11x Template_Rev4.potx" id="{2906B8FE-2633-4645-936F-473ED2D36FE0}" vid="{E46C3557-5C2B-4CE5-8FA7-06A5F42543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Intel</Template>
  <TotalTime>59346</TotalTime>
  <Words>1261</Words>
  <Application>Microsoft Office PowerPoint</Application>
  <PresentationFormat>Widescreen</PresentationFormat>
  <Paragraphs>291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Intel Clear</vt:lpstr>
      <vt:lpstr>Intel Clear Light</vt:lpstr>
      <vt:lpstr>Intel Clear Pro</vt:lpstr>
      <vt:lpstr>Wingdings</vt:lpstr>
      <vt:lpstr>Intel</vt:lpstr>
      <vt:lpstr>Intel Branding </vt:lpstr>
      <vt:lpstr>Bow falls update</vt:lpstr>
      <vt:lpstr>Agenda</vt:lpstr>
      <vt:lpstr>Cost analysis – what is the impact if OPO spec relaxed</vt:lpstr>
      <vt:lpstr>Array Registration</vt:lpstr>
      <vt:lpstr>Wafer yield impact and ASML forecast decision</vt:lpstr>
      <vt:lpstr>Projected Yield</vt:lpstr>
      <vt:lpstr>Estimated Litho Yield</vt:lpstr>
      <vt:lpstr>Technology Node Overlay Implications</vt:lpstr>
      <vt:lpstr>Recommendation</vt:lpstr>
      <vt:lpstr>Improvement opportunities</vt:lpstr>
      <vt:lpstr>PowerPoint Presentation</vt:lpstr>
      <vt:lpstr>Outline </vt:lpstr>
      <vt:lpstr>Optane 4nm OPO Update  </vt:lpstr>
      <vt:lpstr>Metrology Roadmap </vt:lpstr>
      <vt:lpstr>ASML next-gen tool recommendation</vt:lpstr>
      <vt:lpstr>Outline</vt:lpstr>
      <vt:lpstr>Estimated OPO improvement: 1980-&gt;2050</vt:lpstr>
      <vt:lpstr>W2W OPO improvement 1980-&gt;2050i: 29%</vt:lpstr>
      <vt:lpstr>Comparison of NXT platforms</vt:lpstr>
      <vt:lpstr>Conclusions</vt:lpstr>
      <vt:lpstr>PowerPoint Presentation</vt:lpstr>
      <vt:lpstr>Backup</vt:lpstr>
      <vt:lpstr>52L-65L estimated OPO improvement: 18%</vt:lpstr>
      <vt:lpstr>53L-52L estimated OPO improvement: 13%</vt:lpstr>
      <vt:lpstr>66L-51L estimated OPO improvement: 9%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Rithu.Bhonsle@intel.com</dc:creator>
  <cp:keywords>CTPClassification=CTP_NT</cp:keywords>
  <cp:lastModifiedBy>Goodwin, Frank</cp:lastModifiedBy>
  <cp:revision>716</cp:revision>
  <dcterms:created xsi:type="dcterms:W3CDTF">2019-10-02T22:00:22Z</dcterms:created>
  <dcterms:modified xsi:type="dcterms:W3CDTF">2020-04-21T15:39:43Z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a3de8620-1642-4c43-8afb-1420bd987eb7</vt:lpwstr>
  </property>
  <property fmtid="{D5CDD505-2E9C-101B-9397-08002B2CF9AE}" pid="3" name="CTP_TimeStamp">
    <vt:lpwstr>2020-04-21 15:39:43Z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