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2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800080"/>
    <a:srgbClr val="007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78D54-E7E3-42D4-B8AC-93EDCA6BC7C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26917-2B26-47E1-ACEF-38364DEB3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2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626917-2B26-47E1-ACEF-38364DEB35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51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982" y="2486986"/>
            <a:ext cx="11031812" cy="1470025"/>
          </a:xfrm>
        </p:spPr>
        <p:txBody>
          <a:bodyPr lIns="0" rIns="0" anchor="ctr" anchorCtr="0">
            <a:normAutofit/>
          </a:bodyPr>
          <a:lstStyle>
            <a:lvl1pPr algn="l">
              <a:defRPr sz="3733" baseline="0">
                <a:solidFill>
                  <a:schemeClr val="bg1"/>
                </a:solidFill>
                <a:latin typeface="+mj-lt"/>
                <a:cs typeface="Neo Sans Intel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982" y="4052027"/>
            <a:ext cx="11031812" cy="1233813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+mn-lt"/>
                <a:cs typeface="Neo Sans Intel Medium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Picture 3" descr="W:\Clients\Intel\PRODUCTION\2012_13_Production\ASSETS_LOGOS_2012-13\Assets_Complete_2012-13\ PEEL AWAY\Intel_Peels\Intel_Peels_RGB\Peel_rgb_png\peel_rt_btm_drkBlue_rgb_21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0047" y="5380857"/>
            <a:ext cx="1901952" cy="147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246322" y="6074739"/>
            <a:ext cx="3595596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b="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</a:t>
            </a:r>
            <a:r>
              <a:rPr lang="en-US" sz="1467" b="0" baseline="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 Memory Solutions Group</a:t>
            </a:r>
            <a:endParaRPr lang="en-US" sz="1467" b="0" dirty="0">
              <a:solidFill>
                <a:schemeClr val="bg1"/>
              </a:solidFill>
              <a:latin typeface="Intel Clear" panose="020B0604020203020204" pitchFamily="34" charset="0"/>
              <a:cs typeface="Neo Sans Inte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983" y="889649"/>
            <a:ext cx="1099933" cy="146354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058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988800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14400"/>
            <a:ext cx="119888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4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2020696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9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988800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14400"/>
            <a:ext cx="59944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096000" y="914400"/>
            <a:ext cx="5994400" cy="5461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381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2020696" cy="8382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" y="947821"/>
            <a:ext cx="5994400" cy="263357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01600" y="3657600"/>
            <a:ext cx="5994400" cy="27178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6111948" y="947821"/>
            <a:ext cx="5994400" cy="263357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127896" y="3657600"/>
            <a:ext cx="5994400" cy="27178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761981" indent="-304792">
              <a:buFont typeface="Arial" panose="020B0604020202020204" pitchFamily="34" charset="0"/>
              <a:buChar char="•"/>
              <a:defRPr sz="2400"/>
            </a:lvl3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18pt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42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Big Bulle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80553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3200" y="891088"/>
            <a:ext cx="3860800" cy="2690312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03200" y="3590758"/>
            <a:ext cx="3860800" cy="2683042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165600" y="883066"/>
            <a:ext cx="3860800" cy="2698333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165600" y="3590758"/>
            <a:ext cx="3860800" cy="2686090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8128000" y="891087"/>
            <a:ext cx="3860800" cy="2690311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idx="17" hasCustomPrompt="1"/>
          </p:nvPr>
        </p:nvSpPr>
        <p:spPr>
          <a:xfrm>
            <a:off x="8128000" y="3590755"/>
            <a:ext cx="3860800" cy="2683045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 marL="761981" indent="-304792">
              <a:buFont typeface="Arial" panose="020B0604020202020204" pitchFamily="34" charset="0"/>
              <a:buChar char="•"/>
              <a:defRPr sz="1867"/>
            </a:lvl3pPr>
            <a:lvl4pPr>
              <a:defRPr sz="1600"/>
            </a:lvl4pPr>
            <a:lvl5pPr>
              <a:defRPr sz="1467"/>
            </a:lvl5pPr>
          </a:lstStyle>
          <a:p>
            <a:pPr lvl="0"/>
            <a:r>
              <a:rPr lang="en-US" dirty="0"/>
              <a:t>18pt Medium Sub Line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740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Section Brea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6397428"/>
            <a:ext cx="12192000" cy="460573"/>
          </a:xfrm>
          <a:custGeom>
            <a:avLst/>
            <a:gdLst>
              <a:gd name="connsiteX0" fmla="*/ 9155339 w 9162317"/>
              <a:gd name="connsiteY0" fmla="*/ 0 h 460573"/>
              <a:gd name="connsiteX1" fmla="*/ 8352851 w 9162317"/>
              <a:gd name="connsiteY1" fmla="*/ 6978 h 460573"/>
              <a:gd name="connsiteX2" fmla="*/ 7829490 w 9162317"/>
              <a:gd name="connsiteY2" fmla="*/ 314027 h 460573"/>
              <a:gd name="connsiteX3" fmla="*/ 0 w 9162317"/>
              <a:gd name="connsiteY3" fmla="*/ 307048 h 460573"/>
              <a:gd name="connsiteX4" fmla="*/ 0 w 9162317"/>
              <a:gd name="connsiteY4" fmla="*/ 460573 h 460573"/>
              <a:gd name="connsiteX5" fmla="*/ 9162317 w 9162317"/>
              <a:gd name="connsiteY5" fmla="*/ 453594 h 460573"/>
              <a:gd name="connsiteX6" fmla="*/ 9155339 w 9162317"/>
              <a:gd name="connsiteY6" fmla="*/ 0 h 460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317" h="460573">
                <a:moveTo>
                  <a:pt x="9155339" y="0"/>
                </a:moveTo>
                <a:lnTo>
                  <a:pt x="8352851" y="6978"/>
                </a:lnTo>
                <a:lnTo>
                  <a:pt x="7829490" y="314027"/>
                </a:lnTo>
                <a:lnTo>
                  <a:pt x="0" y="307048"/>
                </a:lnTo>
                <a:lnTo>
                  <a:pt x="0" y="460573"/>
                </a:lnTo>
                <a:lnTo>
                  <a:pt x="9162317" y="453594"/>
                </a:lnTo>
                <a:lnTo>
                  <a:pt x="915533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582400" y="6489700"/>
            <a:ext cx="0" cy="238125"/>
          </a:xfrm>
          <a:prstGeom prst="line">
            <a:avLst/>
          </a:prstGeom>
          <a:ln w="3175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int_lookins_hrz_rgb_blue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1129" y="6464300"/>
            <a:ext cx="465456" cy="3048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8970" y="6390289"/>
            <a:ext cx="7804233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 Memory Solutions Group                                      Intel Confidential –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11231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3106550"/>
            <a:ext cx="11785600" cy="1470025"/>
          </a:xfrm>
        </p:spPr>
        <p:txBody>
          <a:bodyPr lIns="0" rIns="0" anchor="ctr" anchorCtr="0">
            <a:normAutofit/>
          </a:bodyPr>
          <a:lstStyle>
            <a:lvl1pPr>
              <a:defRPr sz="3733" baseline="0">
                <a:solidFill>
                  <a:schemeClr val="bg1"/>
                </a:solidFill>
                <a:latin typeface="+mj-lt"/>
                <a:cs typeface="Neo Sans Intel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" y="4732958"/>
            <a:ext cx="11785600" cy="1233813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600" baseline="0">
                <a:solidFill>
                  <a:srgbClr val="FFC000"/>
                </a:solidFill>
                <a:latin typeface="Neo Sans Intel Medium"/>
                <a:cs typeface="Neo Sans Intel Medium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-9962" y="-19629"/>
            <a:ext cx="12288276" cy="713908"/>
          </a:xfrm>
          <a:custGeom>
            <a:avLst/>
            <a:gdLst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51471 w 9158942"/>
              <a:gd name="connsiteY4" fmla="*/ 605118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51471 w 9158942"/>
              <a:gd name="connsiteY4" fmla="*/ 591991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58942"/>
              <a:gd name="connsiteY0" fmla="*/ 0 h 911412"/>
              <a:gd name="connsiteX1" fmla="*/ 0 w 9158942"/>
              <a:gd name="connsiteY1" fmla="*/ 903941 h 911412"/>
              <a:gd name="connsiteX2" fmla="*/ 5393765 w 9158942"/>
              <a:gd name="connsiteY2" fmla="*/ 911412 h 911412"/>
              <a:gd name="connsiteX3" fmla="*/ 5909236 w 9158942"/>
              <a:gd name="connsiteY3" fmla="*/ 597647 h 911412"/>
              <a:gd name="connsiteX4" fmla="*/ 9148189 w 9158942"/>
              <a:gd name="connsiteY4" fmla="*/ 601837 h 911412"/>
              <a:gd name="connsiteX5" fmla="*/ 9158942 w 9158942"/>
              <a:gd name="connsiteY5" fmla="*/ 0 h 911412"/>
              <a:gd name="connsiteX6" fmla="*/ 7471 w 9158942"/>
              <a:gd name="connsiteY6" fmla="*/ 0 h 911412"/>
              <a:gd name="connsiteX0" fmla="*/ 7471 w 9148711"/>
              <a:gd name="connsiteY0" fmla="*/ 0 h 911412"/>
              <a:gd name="connsiteX1" fmla="*/ 0 w 9148711"/>
              <a:gd name="connsiteY1" fmla="*/ 903941 h 911412"/>
              <a:gd name="connsiteX2" fmla="*/ 5393765 w 9148711"/>
              <a:gd name="connsiteY2" fmla="*/ 911412 h 911412"/>
              <a:gd name="connsiteX3" fmla="*/ 5909236 w 9148711"/>
              <a:gd name="connsiteY3" fmla="*/ 597647 h 911412"/>
              <a:gd name="connsiteX4" fmla="*/ 9148189 w 9148711"/>
              <a:gd name="connsiteY4" fmla="*/ 601837 h 911412"/>
              <a:gd name="connsiteX5" fmla="*/ 9145816 w 9148711"/>
              <a:gd name="connsiteY5" fmla="*/ 0 h 911412"/>
              <a:gd name="connsiteX6" fmla="*/ 7471 w 9148711"/>
              <a:gd name="connsiteY6" fmla="*/ 0 h 911412"/>
              <a:gd name="connsiteX0" fmla="*/ 7471 w 9155661"/>
              <a:gd name="connsiteY0" fmla="*/ 0 h 911412"/>
              <a:gd name="connsiteX1" fmla="*/ 0 w 9155661"/>
              <a:gd name="connsiteY1" fmla="*/ 903941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48189 w 9155661"/>
              <a:gd name="connsiteY4" fmla="*/ 601837 h 911412"/>
              <a:gd name="connsiteX5" fmla="*/ 9155661 w 9155661"/>
              <a:gd name="connsiteY5" fmla="*/ 0 h 911412"/>
              <a:gd name="connsiteX6" fmla="*/ 7471 w 9155661"/>
              <a:gd name="connsiteY6" fmla="*/ 0 h 911412"/>
              <a:gd name="connsiteX0" fmla="*/ 7471 w 9158556"/>
              <a:gd name="connsiteY0" fmla="*/ 0 h 911412"/>
              <a:gd name="connsiteX1" fmla="*/ 0 w 9158556"/>
              <a:gd name="connsiteY1" fmla="*/ 903941 h 911412"/>
              <a:gd name="connsiteX2" fmla="*/ 5393765 w 9158556"/>
              <a:gd name="connsiteY2" fmla="*/ 911412 h 911412"/>
              <a:gd name="connsiteX3" fmla="*/ 5909236 w 9158556"/>
              <a:gd name="connsiteY3" fmla="*/ 597647 h 911412"/>
              <a:gd name="connsiteX4" fmla="*/ 9158034 w 9158556"/>
              <a:gd name="connsiteY4" fmla="*/ 598555 h 911412"/>
              <a:gd name="connsiteX5" fmla="*/ 9155661 w 9158556"/>
              <a:gd name="connsiteY5" fmla="*/ 0 h 911412"/>
              <a:gd name="connsiteX6" fmla="*/ 7471 w 9158556"/>
              <a:gd name="connsiteY6" fmla="*/ 0 h 911412"/>
              <a:gd name="connsiteX0" fmla="*/ 7471 w 9155661"/>
              <a:gd name="connsiteY0" fmla="*/ 0 h 911412"/>
              <a:gd name="connsiteX1" fmla="*/ 0 w 9155661"/>
              <a:gd name="connsiteY1" fmla="*/ 903941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7471 w 9155661"/>
              <a:gd name="connsiteY6" fmla="*/ 0 h 911412"/>
              <a:gd name="connsiteX0" fmla="*/ 522 w 9158557"/>
              <a:gd name="connsiteY0" fmla="*/ 0 h 911412"/>
              <a:gd name="connsiteX1" fmla="*/ 2896 w 9158557"/>
              <a:gd name="connsiteY1" fmla="*/ 903941 h 911412"/>
              <a:gd name="connsiteX2" fmla="*/ 5396661 w 9158557"/>
              <a:gd name="connsiteY2" fmla="*/ 911412 h 911412"/>
              <a:gd name="connsiteX3" fmla="*/ 5912132 w 9158557"/>
              <a:gd name="connsiteY3" fmla="*/ 597647 h 911412"/>
              <a:gd name="connsiteX4" fmla="*/ 9154366 w 9158557"/>
              <a:gd name="connsiteY4" fmla="*/ 595274 h 911412"/>
              <a:gd name="connsiteX5" fmla="*/ 9158557 w 9158557"/>
              <a:gd name="connsiteY5" fmla="*/ 0 h 911412"/>
              <a:gd name="connsiteX6" fmla="*/ 522 w 9158557"/>
              <a:gd name="connsiteY6" fmla="*/ 0 h 911412"/>
              <a:gd name="connsiteX0" fmla="*/ 522 w 9158557"/>
              <a:gd name="connsiteY0" fmla="*/ 0 h 917068"/>
              <a:gd name="connsiteX1" fmla="*/ 2896 w 9158557"/>
              <a:gd name="connsiteY1" fmla="*/ 917068 h 917068"/>
              <a:gd name="connsiteX2" fmla="*/ 5396661 w 9158557"/>
              <a:gd name="connsiteY2" fmla="*/ 911412 h 917068"/>
              <a:gd name="connsiteX3" fmla="*/ 5912132 w 9158557"/>
              <a:gd name="connsiteY3" fmla="*/ 597647 h 917068"/>
              <a:gd name="connsiteX4" fmla="*/ 9154366 w 9158557"/>
              <a:gd name="connsiteY4" fmla="*/ 595274 h 917068"/>
              <a:gd name="connsiteX5" fmla="*/ 9158557 w 9158557"/>
              <a:gd name="connsiteY5" fmla="*/ 0 h 917068"/>
              <a:gd name="connsiteX6" fmla="*/ 522 w 9158557"/>
              <a:gd name="connsiteY6" fmla="*/ 0 h 917068"/>
              <a:gd name="connsiteX0" fmla="*/ 522 w 9158557"/>
              <a:gd name="connsiteY0" fmla="*/ 0 h 911412"/>
              <a:gd name="connsiteX1" fmla="*/ 2896 w 9158557"/>
              <a:gd name="connsiteY1" fmla="*/ 910555 h 911412"/>
              <a:gd name="connsiteX2" fmla="*/ 5396661 w 9158557"/>
              <a:gd name="connsiteY2" fmla="*/ 911412 h 911412"/>
              <a:gd name="connsiteX3" fmla="*/ 5912132 w 9158557"/>
              <a:gd name="connsiteY3" fmla="*/ 597647 h 911412"/>
              <a:gd name="connsiteX4" fmla="*/ 9154366 w 9158557"/>
              <a:gd name="connsiteY4" fmla="*/ 595274 h 911412"/>
              <a:gd name="connsiteX5" fmla="*/ 9158557 w 9158557"/>
              <a:gd name="connsiteY5" fmla="*/ 0 h 911412"/>
              <a:gd name="connsiteX6" fmla="*/ 522 w 9158557"/>
              <a:gd name="connsiteY6" fmla="*/ 0 h 911412"/>
              <a:gd name="connsiteX0" fmla="*/ 80091 w 9155661"/>
              <a:gd name="connsiteY0" fmla="*/ 241917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80091 w 9155661"/>
              <a:gd name="connsiteY6" fmla="*/ 241917 h 911412"/>
              <a:gd name="connsiteX0" fmla="*/ 3124 w 9155661"/>
              <a:gd name="connsiteY0" fmla="*/ 175940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3124 w 9155661"/>
              <a:gd name="connsiteY6" fmla="*/ 175940 h 911412"/>
              <a:gd name="connsiteX0" fmla="*/ 3124 w 9155661"/>
              <a:gd name="connsiteY0" fmla="*/ 146617 h 911412"/>
              <a:gd name="connsiteX1" fmla="*/ 0 w 9155661"/>
              <a:gd name="connsiteY1" fmla="*/ 910555 h 911412"/>
              <a:gd name="connsiteX2" fmla="*/ 5393765 w 9155661"/>
              <a:gd name="connsiteY2" fmla="*/ 911412 h 911412"/>
              <a:gd name="connsiteX3" fmla="*/ 5909236 w 9155661"/>
              <a:gd name="connsiteY3" fmla="*/ 597647 h 911412"/>
              <a:gd name="connsiteX4" fmla="*/ 9151470 w 9155661"/>
              <a:gd name="connsiteY4" fmla="*/ 595274 h 911412"/>
              <a:gd name="connsiteX5" fmla="*/ 9155661 w 9155661"/>
              <a:gd name="connsiteY5" fmla="*/ 0 h 911412"/>
              <a:gd name="connsiteX6" fmla="*/ 3124 w 9155661"/>
              <a:gd name="connsiteY6" fmla="*/ 146617 h 911412"/>
              <a:gd name="connsiteX0" fmla="*/ 3124 w 9151521"/>
              <a:gd name="connsiteY0" fmla="*/ 0 h 764795"/>
              <a:gd name="connsiteX1" fmla="*/ 0 w 9151521"/>
              <a:gd name="connsiteY1" fmla="*/ 763938 h 764795"/>
              <a:gd name="connsiteX2" fmla="*/ 5393765 w 9151521"/>
              <a:gd name="connsiteY2" fmla="*/ 764795 h 764795"/>
              <a:gd name="connsiteX3" fmla="*/ 5909236 w 9151521"/>
              <a:gd name="connsiteY3" fmla="*/ 451030 h 764795"/>
              <a:gd name="connsiteX4" fmla="*/ 9151470 w 9151521"/>
              <a:gd name="connsiteY4" fmla="*/ 448657 h 764795"/>
              <a:gd name="connsiteX5" fmla="*/ 9067698 w 9151521"/>
              <a:gd name="connsiteY5" fmla="*/ 21992 h 764795"/>
              <a:gd name="connsiteX6" fmla="*/ 3124 w 9151521"/>
              <a:gd name="connsiteY6" fmla="*/ 0 h 764795"/>
              <a:gd name="connsiteX0" fmla="*/ 3124 w 9152065"/>
              <a:gd name="connsiteY0" fmla="*/ 0 h 764795"/>
              <a:gd name="connsiteX1" fmla="*/ 0 w 9152065"/>
              <a:gd name="connsiteY1" fmla="*/ 763938 h 764795"/>
              <a:gd name="connsiteX2" fmla="*/ 5393765 w 9152065"/>
              <a:gd name="connsiteY2" fmla="*/ 764795 h 764795"/>
              <a:gd name="connsiteX3" fmla="*/ 5909236 w 9152065"/>
              <a:gd name="connsiteY3" fmla="*/ 451030 h 764795"/>
              <a:gd name="connsiteX4" fmla="*/ 9151470 w 9152065"/>
              <a:gd name="connsiteY4" fmla="*/ 448657 h 764795"/>
              <a:gd name="connsiteX5" fmla="*/ 9150163 w 9152065"/>
              <a:gd name="connsiteY5" fmla="*/ 14661 h 764795"/>
              <a:gd name="connsiteX6" fmla="*/ 3124 w 9152065"/>
              <a:gd name="connsiteY6" fmla="*/ 0 h 764795"/>
              <a:gd name="connsiteX0" fmla="*/ 3124 w 9152065"/>
              <a:gd name="connsiteY0" fmla="*/ 0 h 764795"/>
              <a:gd name="connsiteX1" fmla="*/ 0 w 9152065"/>
              <a:gd name="connsiteY1" fmla="*/ 697960 h 764795"/>
              <a:gd name="connsiteX2" fmla="*/ 5393765 w 9152065"/>
              <a:gd name="connsiteY2" fmla="*/ 764795 h 764795"/>
              <a:gd name="connsiteX3" fmla="*/ 5909236 w 9152065"/>
              <a:gd name="connsiteY3" fmla="*/ 451030 h 764795"/>
              <a:gd name="connsiteX4" fmla="*/ 9151470 w 9152065"/>
              <a:gd name="connsiteY4" fmla="*/ 448657 h 764795"/>
              <a:gd name="connsiteX5" fmla="*/ 9150163 w 9152065"/>
              <a:gd name="connsiteY5" fmla="*/ 14661 h 764795"/>
              <a:gd name="connsiteX6" fmla="*/ 3124 w 9152065"/>
              <a:gd name="connsiteY6" fmla="*/ 0 h 764795"/>
              <a:gd name="connsiteX0" fmla="*/ 3124 w 9152065"/>
              <a:gd name="connsiteY0" fmla="*/ 0 h 706148"/>
              <a:gd name="connsiteX1" fmla="*/ 0 w 9152065"/>
              <a:gd name="connsiteY1" fmla="*/ 697960 h 706148"/>
              <a:gd name="connsiteX2" fmla="*/ 5476230 w 9152065"/>
              <a:gd name="connsiteY2" fmla="*/ 706148 h 706148"/>
              <a:gd name="connsiteX3" fmla="*/ 5909236 w 9152065"/>
              <a:gd name="connsiteY3" fmla="*/ 451030 h 706148"/>
              <a:gd name="connsiteX4" fmla="*/ 9151470 w 9152065"/>
              <a:gd name="connsiteY4" fmla="*/ 448657 h 706148"/>
              <a:gd name="connsiteX5" fmla="*/ 9150163 w 9152065"/>
              <a:gd name="connsiteY5" fmla="*/ 14661 h 706148"/>
              <a:gd name="connsiteX6" fmla="*/ 3124 w 9152065"/>
              <a:gd name="connsiteY6" fmla="*/ 0 h 706148"/>
              <a:gd name="connsiteX0" fmla="*/ 3124 w 9152065"/>
              <a:gd name="connsiteY0" fmla="*/ 7331 h 713479"/>
              <a:gd name="connsiteX1" fmla="*/ 0 w 9152065"/>
              <a:gd name="connsiteY1" fmla="*/ 705291 h 713479"/>
              <a:gd name="connsiteX2" fmla="*/ 5476230 w 9152065"/>
              <a:gd name="connsiteY2" fmla="*/ 713479 h 713479"/>
              <a:gd name="connsiteX3" fmla="*/ 5909236 w 9152065"/>
              <a:gd name="connsiteY3" fmla="*/ 458361 h 713479"/>
              <a:gd name="connsiteX4" fmla="*/ 9151470 w 9152065"/>
              <a:gd name="connsiteY4" fmla="*/ 455988 h 713479"/>
              <a:gd name="connsiteX5" fmla="*/ 9150163 w 9152065"/>
              <a:gd name="connsiteY5" fmla="*/ 0 h 713479"/>
              <a:gd name="connsiteX6" fmla="*/ 3124 w 9152065"/>
              <a:gd name="connsiteY6" fmla="*/ 7331 h 713479"/>
              <a:gd name="connsiteX0" fmla="*/ 3124 w 9152065"/>
              <a:gd name="connsiteY0" fmla="*/ 7331 h 705291"/>
              <a:gd name="connsiteX1" fmla="*/ 0 w 9152065"/>
              <a:gd name="connsiteY1" fmla="*/ 705291 h 705291"/>
              <a:gd name="connsiteX2" fmla="*/ 5487226 w 9152065"/>
              <a:gd name="connsiteY2" fmla="*/ 691487 h 705291"/>
              <a:gd name="connsiteX3" fmla="*/ 5909236 w 9152065"/>
              <a:gd name="connsiteY3" fmla="*/ 458361 h 705291"/>
              <a:gd name="connsiteX4" fmla="*/ 9151470 w 9152065"/>
              <a:gd name="connsiteY4" fmla="*/ 455988 h 705291"/>
              <a:gd name="connsiteX5" fmla="*/ 9150163 w 9152065"/>
              <a:gd name="connsiteY5" fmla="*/ 0 h 705291"/>
              <a:gd name="connsiteX6" fmla="*/ 3124 w 9152065"/>
              <a:gd name="connsiteY6" fmla="*/ 7331 h 705291"/>
              <a:gd name="connsiteX0" fmla="*/ 3124 w 9152065"/>
              <a:gd name="connsiteY0" fmla="*/ 7331 h 713479"/>
              <a:gd name="connsiteX1" fmla="*/ 0 w 9152065"/>
              <a:gd name="connsiteY1" fmla="*/ 705291 h 713479"/>
              <a:gd name="connsiteX2" fmla="*/ 5470733 w 9152065"/>
              <a:gd name="connsiteY2" fmla="*/ 713479 h 713479"/>
              <a:gd name="connsiteX3" fmla="*/ 5909236 w 9152065"/>
              <a:gd name="connsiteY3" fmla="*/ 458361 h 713479"/>
              <a:gd name="connsiteX4" fmla="*/ 9151470 w 9152065"/>
              <a:gd name="connsiteY4" fmla="*/ 455988 h 713479"/>
              <a:gd name="connsiteX5" fmla="*/ 9150163 w 9152065"/>
              <a:gd name="connsiteY5" fmla="*/ 0 h 713479"/>
              <a:gd name="connsiteX6" fmla="*/ 3124 w 9152065"/>
              <a:gd name="connsiteY6" fmla="*/ 7331 h 713479"/>
              <a:gd name="connsiteX0" fmla="*/ 3124 w 9152065"/>
              <a:gd name="connsiteY0" fmla="*/ 7331 h 705291"/>
              <a:gd name="connsiteX1" fmla="*/ 0 w 9152065"/>
              <a:gd name="connsiteY1" fmla="*/ 705291 h 705291"/>
              <a:gd name="connsiteX2" fmla="*/ 5470733 w 9152065"/>
              <a:gd name="connsiteY2" fmla="*/ 695319 h 705291"/>
              <a:gd name="connsiteX3" fmla="*/ 5909236 w 9152065"/>
              <a:gd name="connsiteY3" fmla="*/ 458361 h 705291"/>
              <a:gd name="connsiteX4" fmla="*/ 9151470 w 9152065"/>
              <a:gd name="connsiteY4" fmla="*/ 455988 h 705291"/>
              <a:gd name="connsiteX5" fmla="*/ 9150163 w 9152065"/>
              <a:gd name="connsiteY5" fmla="*/ 0 h 705291"/>
              <a:gd name="connsiteX6" fmla="*/ 3124 w 9152065"/>
              <a:gd name="connsiteY6" fmla="*/ 7331 h 705291"/>
              <a:gd name="connsiteX0" fmla="*/ 3124 w 9152065"/>
              <a:gd name="connsiteY0" fmla="*/ 7331 h 708939"/>
              <a:gd name="connsiteX1" fmla="*/ 0 w 9152065"/>
              <a:gd name="connsiteY1" fmla="*/ 705291 h 708939"/>
              <a:gd name="connsiteX2" fmla="*/ 5467329 w 9152065"/>
              <a:gd name="connsiteY2" fmla="*/ 708939 h 708939"/>
              <a:gd name="connsiteX3" fmla="*/ 5909236 w 9152065"/>
              <a:gd name="connsiteY3" fmla="*/ 458361 h 708939"/>
              <a:gd name="connsiteX4" fmla="*/ 9151470 w 9152065"/>
              <a:gd name="connsiteY4" fmla="*/ 455988 h 708939"/>
              <a:gd name="connsiteX5" fmla="*/ 9150163 w 9152065"/>
              <a:gd name="connsiteY5" fmla="*/ 0 h 708939"/>
              <a:gd name="connsiteX6" fmla="*/ 3124 w 9152065"/>
              <a:gd name="connsiteY6" fmla="*/ 7331 h 708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2065" h="708939">
                <a:moveTo>
                  <a:pt x="3124" y="7331"/>
                </a:moveTo>
                <a:cubicBezTo>
                  <a:pt x="634" y="308645"/>
                  <a:pt x="2490" y="403977"/>
                  <a:pt x="0" y="705291"/>
                </a:cubicBezTo>
                <a:lnTo>
                  <a:pt x="5467329" y="708939"/>
                </a:lnTo>
                <a:lnTo>
                  <a:pt x="5909236" y="458361"/>
                </a:lnTo>
                <a:lnTo>
                  <a:pt x="9151470" y="455988"/>
                </a:lnTo>
                <a:cubicBezTo>
                  <a:pt x="9153960" y="254282"/>
                  <a:pt x="9147673" y="201706"/>
                  <a:pt x="9150163" y="0"/>
                </a:cubicBezTo>
                <a:lnTo>
                  <a:pt x="3124" y="7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628" y="1455697"/>
            <a:ext cx="1099933" cy="146354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8970" y="6390289"/>
            <a:ext cx="7804233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Intel Clear" panose="020B0604020203020204" pitchFamily="34" charset="0"/>
                <a:cs typeface="Neo Sans Intel"/>
              </a:rPr>
              <a:t>Non-Volatile Memory Solutions Group                                      Intel Confidential –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67332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942735" y="2138000"/>
            <a:ext cx="6306534" cy="2551288"/>
            <a:chOff x="2207051" y="1753750"/>
            <a:chExt cx="4729901" cy="1913466"/>
          </a:xfrm>
        </p:grpSpPr>
        <p:pic>
          <p:nvPicPr>
            <p:cNvPr id="8" name="Picture 7" descr="Intel_LookInside_white.png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477432" y="1753750"/>
              <a:ext cx="2256638" cy="1386890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2207051" y="3382474"/>
              <a:ext cx="4729901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67" dirty="0">
                  <a:solidFill>
                    <a:schemeClr val="bg1"/>
                  </a:solidFill>
                  <a:latin typeface="+mj-lt"/>
                  <a:cs typeface="Neo Sans Intel"/>
                </a:rPr>
                <a:t>platform</a:t>
              </a:r>
              <a:r>
                <a:rPr lang="en-US" sz="1867" baseline="0" dirty="0">
                  <a:solidFill>
                    <a:schemeClr val="bg1"/>
                  </a:solidFill>
                  <a:latin typeface="+mj-lt"/>
                  <a:cs typeface="Neo Sans Intel"/>
                </a:rPr>
                <a:t> connected, customer inspired, technology driven</a:t>
              </a:r>
              <a:endParaRPr lang="en-US" sz="1867" dirty="0">
                <a:solidFill>
                  <a:schemeClr val="bg1"/>
                </a:solidFill>
                <a:latin typeface="+mj-lt"/>
                <a:cs typeface="Neo Sans Int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929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>
          <a:xfrm>
            <a:off x="7" y="6404408"/>
            <a:ext cx="12201119" cy="456141"/>
          </a:xfrm>
          <a:custGeom>
            <a:avLst/>
            <a:gdLst>
              <a:gd name="connsiteX0" fmla="*/ 9155339 w 9162317"/>
              <a:gd name="connsiteY0" fmla="*/ 0 h 460573"/>
              <a:gd name="connsiteX1" fmla="*/ 8352851 w 9162317"/>
              <a:gd name="connsiteY1" fmla="*/ 6978 h 460573"/>
              <a:gd name="connsiteX2" fmla="*/ 7829490 w 9162317"/>
              <a:gd name="connsiteY2" fmla="*/ 314027 h 460573"/>
              <a:gd name="connsiteX3" fmla="*/ 0 w 9162317"/>
              <a:gd name="connsiteY3" fmla="*/ 307048 h 460573"/>
              <a:gd name="connsiteX4" fmla="*/ 0 w 9162317"/>
              <a:gd name="connsiteY4" fmla="*/ 460573 h 460573"/>
              <a:gd name="connsiteX5" fmla="*/ 9162317 w 9162317"/>
              <a:gd name="connsiteY5" fmla="*/ 453594 h 460573"/>
              <a:gd name="connsiteX6" fmla="*/ 9155339 w 9162317"/>
              <a:gd name="connsiteY6" fmla="*/ 0 h 460573"/>
              <a:gd name="connsiteX0" fmla="*/ 9168064 w 9168064"/>
              <a:gd name="connsiteY0" fmla="*/ 2547 h 453595"/>
              <a:gd name="connsiteX1" fmla="*/ 8352851 w 9168064"/>
              <a:gd name="connsiteY1" fmla="*/ 0 h 453595"/>
              <a:gd name="connsiteX2" fmla="*/ 7829490 w 9168064"/>
              <a:gd name="connsiteY2" fmla="*/ 307049 h 453595"/>
              <a:gd name="connsiteX3" fmla="*/ 0 w 9168064"/>
              <a:gd name="connsiteY3" fmla="*/ 300070 h 453595"/>
              <a:gd name="connsiteX4" fmla="*/ 0 w 9168064"/>
              <a:gd name="connsiteY4" fmla="*/ 453595 h 453595"/>
              <a:gd name="connsiteX5" fmla="*/ 9162317 w 9168064"/>
              <a:gd name="connsiteY5" fmla="*/ 446616 h 453595"/>
              <a:gd name="connsiteX6" fmla="*/ 9168064 w 9168064"/>
              <a:gd name="connsiteY6" fmla="*/ 2547 h 453595"/>
              <a:gd name="connsiteX0" fmla="*/ 9168064 w 9168064"/>
              <a:gd name="connsiteY0" fmla="*/ 2547 h 456141"/>
              <a:gd name="connsiteX1" fmla="*/ 8352851 w 9168064"/>
              <a:gd name="connsiteY1" fmla="*/ 0 h 456141"/>
              <a:gd name="connsiteX2" fmla="*/ 7829490 w 9168064"/>
              <a:gd name="connsiteY2" fmla="*/ 307049 h 456141"/>
              <a:gd name="connsiteX3" fmla="*/ 0 w 9168064"/>
              <a:gd name="connsiteY3" fmla="*/ 300070 h 456141"/>
              <a:gd name="connsiteX4" fmla="*/ 0 w 9168064"/>
              <a:gd name="connsiteY4" fmla="*/ 453595 h 456141"/>
              <a:gd name="connsiteX5" fmla="*/ 9155954 w 9168064"/>
              <a:gd name="connsiteY5" fmla="*/ 456141 h 456141"/>
              <a:gd name="connsiteX6" fmla="*/ 9168064 w 9168064"/>
              <a:gd name="connsiteY6" fmla="*/ 2547 h 456141"/>
              <a:gd name="connsiteX0" fmla="*/ 9168064 w 9169169"/>
              <a:gd name="connsiteY0" fmla="*/ 2547 h 456141"/>
              <a:gd name="connsiteX1" fmla="*/ 8352851 w 9169169"/>
              <a:gd name="connsiteY1" fmla="*/ 0 h 456141"/>
              <a:gd name="connsiteX2" fmla="*/ 7829490 w 9169169"/>
              <a:gd name="connsiteY2" fmla="*/ 307049 h 456141"/>
              <a:gd name="connsiteX3" fmla="*/ 0 w 9169169"/>
              <a:gd name="connsiteY3" fmla="*/ 300070 h 456141"/>
              <a:gd name="connsiteX4" fmla="*/ 0 w 9169169"/>
              <a:gd name="connsiteY4" fmla="*/ 453595 h 456141"/>
              <a:gd name="connsiteX5" fmla="*/ 9168679 w 9169169"/>
              <a:gd name="connsiteY5" fmla="*/ 456141 h 456141"/>
              <a:gd name="connsiteX6" fmla="*/ 9168064 w 9169169"/>
              <a:gd name="connsiteY6" fmla="*/ 2547 h 456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9169" h="456141">
                <a:moveTo>
                  <a:pt x="9168064" y="2547"/>
                </a:moveTo>
                <a:lnTo>
                  <a:pt x="8352851" y="0"/>
                </a:lnTo>
                <a:lnTo>
                  <a:pt x="7829490" y="307049"/>
                </a:lnTo>
                <a:lnTo>
                  <a:pt x="0" y="300070"/>
                </a:lnTo>
                <a:lnTo>
                  <a:pt x="0" y="453595"/>
                </a:lnTo>
                <a:lnTo>
                  <a:pt x="9168679" y="456141"/>
                </a:lnTo>
                <a:cubicBezTo>
                  <a:pt x="9170595" y="308118"/>
                  <a:pt x="9166148" y="150570"/>
                  <a:pt x="9168064" y="25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" y="76202"/>
            <a:ext cx="12020695" cy="84330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94" y="946927"/>
            <a:ext cx="12008503" cy="528372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16pt Regular Big Bullet One</a:t>
            </a:r>
          </a:p>
          <a:p>
            <a:pPr lvl="2"/>
            <a:r>
              <a:rPr lang="en-US" dirty="0"/>
              <a:t>Sub-bullet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77496" y="6484270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rgbClr val="FFFFFF"/>
                </a:solidFill>
                <a:latin typeface="Neo Sans Intel Light"/>
                <a:cs typeface="Neo Sans Intel Light"/>
              </a:defRPr>
            </a:lvl1pPr>
          </a:lstStyle>
          <a:p>
            <a:fld id="{09DDB8E4-97CC-4F04-A7A3-AD23E4C2B83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633712" y="6511692"/>
            <a:ext cx="0" cy="238125"/>
          </a:xfrm>
          <a:prstGeom prst="line">
            <a:avLst/>
          </a:prstGeom>
          <a:ln w="317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int_lookins_hrz_rgb_wht_24.png"/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442"/>
          <a:stretch/>
        </p:blipFill>
        <p:spPr>
          <a:xfrm>
            <a:off x="11017160" y="6485467"/>
            <a:ext cx="474149" cy="29958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59952" y="6391714"/>
            <a:ext cx="2853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Non-Volatile Memory Solutions Group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41704" y="6391714"/>
            <a:ext cx="26292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Intel Confidential - Do Not Forward</a:t>
            </a:r>
          </a:p>
        </p:txBody>
      </p:sp>
    </p:spTree>
    <p:extLst>
      <p:ext uri="{BB962C8B-B14F-4D97-AF65-F5344CB8AC3E}">
        <p14:creationId xmlns:p14="http://schemas.microsoft.com/office/powerpoint/2010/main" val="167509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09585" rtl="0" eaLnBrk="1" latinLnBrk="0" hangingPunct="1"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Arial"/>
        <a:buNone/>
        <a:defRPr sz="2400" b="0" kern="1200">
          <a:solidFill>
            <a:srgbClr val="0071C5"/>
          </a:solidFill>
          <a:latin typeface="+mn-lt"/>
          <a:ea typeface="+mn-ea"/>
          <a:cs typeface="Neo Sans Intel"/>
        </a:defRPr>
      </a:lvl1pPr>
      <a:lvl2pPr marL="300559" indent="-300559" algn="l" defTabSz="609585" rtl="0" eaLnBrk="1" latinLnBrk="0" hangingPunct="1">
        <a:spcBef>
          <a:spcPts val="1067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Neo Sans Intel Medium"/>
        </a:defRPr>
      </a:lvl2pPr>
      <a:lvl3pPr marL="761981" indent="-304792" algn="l" defTabSz="609585" rtl="0" eaLnBrk="1" latinLnBrk="0" hangingPunct="1">
        <a:spcBef>
          <a:spcPts val="533"/>
        </a:spcBef>
        <a:buFont typeface="Wingdings" charset="2"/>
        <a:buChar char="§"/>
        <a:defRPr sz="2133" kern="1200">
          <a:solidFill>
            <a:schemeClr val="tx2"/>
          </a:solidFill>
          <a:latin typeface="+mn-lt"/>
          <a:ea typeface="+mn-ea"/>
          <a:cs typeface="Neo Sans Intel"/>
        </a:defRPr>
      </a:lvl3pPr>
      <a:lvl4pPr marL="1293252" indent="-304792" algn="l" defTabSz="609585" rtl="0" eaLnBrk="1" latinLnBrk="0" hangingPunct="1">
        <a:spcBef>
          <a:spcPts val="267"/>
        </a:spcBef>
        <a:buFont typeface="Arial"/>
        <a:buChar char="–"/>
        <a:defRPr sz="2133" kern="1200">
          <a:solidFill>
            <a:schemeClr val="tx2"/>
          </a:solidFill>
          <a:latin typeface="+mn-lt"/>
          <a:ea typeface="+mn-ea"/>
          <a:cs typeface="Neo Sans Intel"/>
        </a:defRPr>
      </a:lvl4pPr>
      <a:lvl5pPr marL="1758907" indent="-304792" algn="l" defTabSz="609585" rtl="0" eaLnBrk="1" latinLnBrk="0" hangingPunct="1">
        <a:spcBef>
          <a:spcPct val="20000"/>
        </a:spcBef>
        <a:buFont typeface="Arial"/>
        <a:buChar char="»"/>
        <a:defRPr sz="1867" kern="1200">
          <a:solidFill>
            <a:schemeClr val="tx2"/>
          </a:solidFill>
          <a:latin typeface="+mn-lt"/>
          <a:ea typeface="+mn-ea"/>
          <a:cs typeface="Neo Sans Inte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4FDB6-4412-41B5-BBB9-F38DAD2F2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implications for BWF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277CBE-9303-47E0-BFAA-8DB7F6A8E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35952"/>
              </p:ext>
            </p:extLst>
          </p:nvPr>
        </p:nvGraphicFramePr>
        <p:xfrm>
          <a:off x="655608" y="914401"/>
          <a:ext cx="8161368" cy="3745709"/>
        </p:xfrm>
        <a:graphic>
          <a:graphicData uri="http://schemas.openxmlformats.org/drawingml/2006/table">
            <a:tbl>
              <a:tblPr/>
              <a:tblGrid>
                <a:gridCol w="2554028">
                  <a:extLst>
                    <a:ext uri="{9D8B030D-6E8A-4147-A177-3AD203B41FA5}">
                      <a16:colId xmlns:a16="http://schemas.microsoft.com/office/drawing/2014/main" val="3718975470"/>
                    </a:ext>
                  </a:extLst>
                </a:gridCol>
                <a:gridCol w="1401835">
                  <a:extLst>
                    <a:ext uri="{9D8B030D-6E8A-4147-A177-3AD203B41FA5}">
                      <a16:colId xmlns:a16="http://schemas.microsoft.com/office/drawing/2014/main" val="458568005"/>
                    </a:ext>
                  </a:extLst>
                </a:gridCol>
                <a:gridCol w="1401835">
                  <a:extLst>
                    <a:ext uri="{9D8B030D-6E8A-4147-A177-3AD203B41FA5}">
                      <a16:colId xmlns:a16="http://schemas.microsoft.com/office/drawing/2014/main" val="672520868"/>
                    </a:ext>
                  </a:extLst>
                </a:gridCol>
                <a:gridCol w="1401835">
                  <a:extLst>
                    <a:ext uri="{9D8B030D-6E8A-4147-A177-3AD203B41FA5}">
                      <a16:colId xmlns:a16="http://schemas.microsoft.com/office/drawing/2014/main" val="1956430903"/>
                    </a:ext>
                  </a:extLst>
                </a:gridCol>
                <a:gridCol w="1401835">
                  <a:extLst>
                    <a:ext uri="{9D8B030D-6E8A-4147-A177-3AD203B41FA5}">
                      <a16:colId xmlns:a16="http://schemas.microsoft.com/office/drawing/2014/main" val="1645154434"/>
                    </a:ext>
                  </a:extLst>
                </a:gridCol>
              </a:tblGrid>
              <a:tr h="3495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Greenfield Impact for 15k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Baseline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3*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154790"/>
                  </a:ext>
                </a:extLst>
              </a:tr>
              <a:tr h="3662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Capital Cost/1k (Cp1k) (M)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$549.85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$554.50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$559.28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$568.71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16056"/>
                  </a:ext>
                </a:extLst>
              </a:tr>
              <a:tr h="3662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Capital Cost/Wafer (CCPW)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$2,114.79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$2,132.69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$2,151.08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$2,187.37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941196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10884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135194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187609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V1/M2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819804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V2/M3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873850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V3/M4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Single DAM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Single DAM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795654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V4/M5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Single DAM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CDO - 193d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028491"/>
                  </a:ext>
                </a:extLst>
              </a:tr>
              <a:tr h="3329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V5/M6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Single DAM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988280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8DF40C7-C6A9-45AF-A0DA-8AC680C4A51D}"/>
              </a:ext>
            </a:extLst>
          </p:cNvPr>
          <p:cNvSpPr txBox="1"/>
          <p:nvPr/>
        </p:nvSpPr>
        <p:spPr>
          <a:xfrm>
            <a:off x="819509" y="4986068"/>
            <a:ext cx="9109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</a:rPr>
              <a:t>NHV consolidation will be $3 - $6 saving depending on mask count reduction (1 vs. 2)*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DD3009-BD90-41E1-96F2-F5F595CC1253}"/>
              </a:ext>
            </a:extLst>
          </p:cNvPr>
          <p:cNvSpPr txBox="1"/>
          <p:nvPr/>
        </p:nvSpPr>
        <p:spPr>
          <a:xfrm>
            <a:off x="819509" y="5641675"/>
            <a:ext cx="79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</a:rPr>
              <a:t>* </a:t>
            </a:r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  <a:sym typeface="Wingdings" panose="05000000000000000000" pitchFamily="2" charset="2"/>
              </a:rPr>
              <a:t> exact value still being validated by IE</a:t>
            </a:r>
            <a:endParaRPr lang="en-US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D3A67-0408-40BC-9752-BD832EAA0596}"/>
              </a:ext>
            </a:extLst>
          </p:cNvPr>
          <p:cNvSpPr txBox="1"/>
          <p:nvPr/>
        </p:nvSpPr>
        <p:spPr>
          <a:xfrm>
            <a:off x="9118121" y="1017917"/>
            <a:ext cx="2803585" cy="385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</a:rPr>
              <a:t>Scenario 1 potentially creates capacity issue in RTD</a:t>
            </a:r>
          </a:p>
          <a:p>
            <a:endParaRPr lang="en-US" dirty="0">
              <a:solidFill>
                <a:schemeClr val="tx2"/>
              </a:solidFill>
              <a:latin typeface="Neo Sans Intel"/>
              <a:cs typeface="Neo Sans Inte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</a:rPr>
              <a:t>Scenario 1 option to keep V1/V2 on 193d under evaluation, overlay concern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  <a:latin typeface="Neo Sans Intel"/>
              <a:cs typeface="Neo Sans Inte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  <a:latin typeface="Neo Sans Intel"/>
                <a:cs typeface="Neo Sans Intel"/>
              </a:rPr>
              <a:t>RD</a:t>
            </a:r>
            <a:r>
              <a:rPr lang="en-US" dirty="0">
                <a:solidFill>
                  <a:schemeClr val="tx2"/>
                </a:solidFill>
                <a:latin typeface="Neo Sans Intel"/>
                <a:cs typeface="Neo Sans Intel"/>
              </a:rPr>
              <a:t>/WR energy assessment plus routing channels will ultimately determine scenario</a:t>
            </a:r>
          </a:p>
          <a:p>
            <a:endParaRPr lang="en-US" sz="1050" dirty="0">
              <a:solidFill>
                <a:schemeClr val="tx2"/>
              </a:solidFill>
              <a:latin typeface="Neo Sans Intel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552326362"/>
      </p:ext>
    </p:extLst>
  </p:cSld>
  <p:clrMapOvr>
    <a:masterClrMapping/>
  </p:clrMapOvr>
</p:sld>
</file>

<file path=ppt/theme/theme1.xml><?xml version="1.0" encoding="utf-8"?>
<a:theme xmlns:a="http://schemas.openxmlformats.org/drawingml/2006/main" name="Intel_NSG">
  <a:themeElements>
    <a:clrScheme name="Intel New Scheme">
      <a:dk1>
        <a:sysClr val="windowText" lastClr="000000"/>
      </a:dk1>
      <a:lt1>
        <a:sysClr val="window" lastClr="FFFFFF"/>
      </a:lt1>
      <a:dk2>
        <a:srgbClr val="004280"/>
      </a:dk2>
      <a:lt2>
        <a:srgbClr val="B1BABF"/>
      </a:lt2>
      <a:accent1>
        <a:srgbClr val="0071C5"/>
      </a:accent1>
      <a:accent2>
        <a:srgbClr val="00AEEF"/>
      </a:accent2>
      <a:accent3>
        <a:srgbClr val="8DC8E8"/>
      </a:accent3>
      <a:accent4>
        <a:srgbClr val="FFDA00"/>
      </a:accent4>
      <a:accent5>
        <a:srgbClr val="FDB813"/>
      </a:accent5>
      <a:accent6>
        <a:srgbClr val="A6CE39"/>
      </a:accent6>
      <a:hlink>
        <a:srgbClr val="939598"/>
      </a:hlink>
      <a:folHlink>
        <a:srgbClr val="ED1C24"/>
      </a:folHlink>
    </a:clrScheme>
    <a:fontScheme name="Custom 1">
      <a:majorFont>
        <a:latin typeface="Intel clear light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000" dirty="0" smtClean="0">
            <a:solidFill>
              <a:schemeClr val="tx2"/>
            </a:solidFill>
            <a:latin typeface="Neo Sans Intel"/>
            <a:cs typeface="Neo Sans Inte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SG.potx" id="{83BE9FA4-DAA3-44B1-B2F7-07619E1A6D61}" vid="{C5FFE435-1AC0-4261-822E-F70AEBF772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D75958EA156945B96A9BA2920B642F" ma:contentTypeVersion="8" ma:contentTypeDescription="Create a new document." ma:contentTypeScope="" ma:versionID="d66098108b5bc2cacc2aca3ec5432bce">
  <xsd:schema xmlns:xsd="http://www.w3.org/2001/XMLSchema" xmlns:xs="http://www.w3.org/2001/XMLSchema" xmlns:p="http://schemas.microsoft.com/office/2006/metadata/properties" xmlns:ns3="f2533ba4-53af-420a-89cf-577912c8763b" targetNamespace="http://schemas.microsoft.com/office/2006/metadata/properties" ma:root="true" ma:fieldsID="288dcf1634822e2283ee9384fa4bc944" ns3:_="">
    <xsd:import namespace="f2533ba4-53af-420a-89cf-577912c876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533ba4-53af-420a-89cf-577912c876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0D61ED-9F4F-46BB-B52F-A6D1B4B353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913F9D-C7D2-4140-94B3-3F74EDCD12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533ba4-53af-420a-89cf-577912c876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9A4853-1E9E-4CC0-9011-4501606A2EB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2533ba4-53af-420a-89cf-577912c8763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35436</TotalTime>
  <Words>203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Intel Clear</vt:lpstr>
      <vt:lpstr>Intel Clear</vt:lpstr>
      <vt:lpstr>Intel Clear Light</vt:lpstr>
      <vt:lpstr>Neo Sans Intel</vt:lpstr>
      <vt:lpstr>Neo Sans Intel Light</vt:lpstr>
      <vt:lpstr>Neo Sans Intel Medium</vt:lpstr>
      <vt:lpstr>Wingdings</vt:lpstr>
      <vt:lpstr>Intel_NSG</vt:lpstr>
      <vt:lpstr>Cost implications for BWF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3DXP P1240 Device Types</dc:title>
  <dc:creator>Kapoor, Divesh</dc:creator>
  <cp:keywords>CTPClassification=CTP_NT</cp:keywords>
  <cp:lastModifiedBy>Ervin T Hill</cp:lastModifiedBy>
  <cp:revision>338</cp:revision>
  <dcterms:created xsi:type="dcterms:W3CDTF">2018-12-07T17:08:21Z</dcterms:created>
  <dcterms:modified xsi:type="dcterms:W3CDTF">2020-07-01T15:32:04Z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617d4f14-49a4-4ace-aa0b-cab505727be0</vt:lpwstr>
  </property>
  <property fmtid="{D5CDD505-2E9C-101B-9397-08002B2CF9AE}" pid="3" name="CTP_TimeStamp">
    <vt:lpwstr>2020-07-01 15:32:04Z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0x01010084D75958EA156945B96A9BA2920B642F</vt:lpwstr>
  </property>
</Properties>
</file>