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587" r:id="rId3"/>
    <p:sldId id="3586" r:id="rId4"/>
    <p:sldId id="3590" r:id="rId5"/>
    <p:sldId id="3589" r:id="rId6"/>
    <p:sldId id="3588" r:id="rId7"/>
    <p:sldId id="3591" r:id="rId8"/>
    <p:sldId id="3592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u, Baofu" initials="ZB" lastIdx="1" clrIdx="0">
    <p:extLst>
      <p:ext uri="{19B8F6BF-5375-455C-9EA6-DF929625EA0E}">
        <p15:presenceInfo xmlns:p15="http://schemas.microsoft.com/office/powerpoint/2012/main" userId="S::baofu.zhu@intel.com::7e43ea33-b165-4a4a-b2d0-6c834e216c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931D"/>
    <a:srgbClr val="FF0000"/>
    <a:srgbClr val="0000FF"/>
    <a:srgbClr val="0071C5"/>
    <a:srgbClr val="FF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4A9B7-F78C-034C-8C95-87BAD94F95A2}" v="4" dt="2021-04-11T05:11:53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6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208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AD4A9B7-F78C-034C-8C95-87BAD94F95A2}"/>
    <pc:docChg chg="custSel modSld">
      <pc:chgData name="Kau, Derchang" userId="b9148588-e694-4445-9765-2c9aad6149ce" providerId="ADAL" clId="{DAD4A9B7-F78C-034C-8C95-87BAD94F95A2}" dt="2021-04-11T05:12:07.785" v="5" actId="478"/>
      <pc:docMkLst>
        <pc:docMk/>
      </pc:docMkLst>
      <pc:sldChg chg="addSp delSp modSp mod">
        <pc:chgData name="Kau, Derchang" userId="b9148588-e694-4445-9765-2c9aad6149ce" providerId="ADAL" clId="{DAD4A9B7-F78C-034C-8C95-87BAD94F95A2}" dt="2021-04-11T05:12:07.785" v="5" actId="478"/>
        <pc:sldMkLst>
          <pc:docMk/>
          <pc:sldMk cId="2033381437" sldId="3590"/>
        </pc:sldMkLst>
        <pc:cxnChg chg="add del mod">
          <ac:chgData name="Kau, Derchang" userId="b9148588-e694-4445-9765-2c9aad6149ce" providerId="ADAL" clId="{DAD4A9B7-F78C-034C-8C95-87BAD94F95A2}" dt="2021-04-11T05:12:01.015" v="4" actId="478"/>
          <ac:cxnSpMkLst>
            <pc:docMk/>
            <pc:sldMk cId="2033381437" sldId="3590"/>
            <ac:cxnSpMk id="27" creationId="{8D1F05BC-4008-A849-BBCA-B7408ADFDE7C}"/>
          </ac:cxnSpMkLst>
        </pc:cxnChg>
        <pc:cxnChg chg="add del mod">
          <ac:chgData name="Kau, Derchang" userId="b9148588-e694-4445-9765-2c9aad6149ce" providerId="ADAL" clId="{DAD4A9B7-F78C-034C-8C95-87BAD94F95A2}" dt="2021-04-11T05:06:34.704" v="2"/>
          <ac:cxnSpMkLst>
            <pc:docMk/>
            <pc:sldMk cId="2033381437" sldId="3590"/>
            <ac:cxnSpMk id="32" creationId="{27147C59-53EB-7945-8EE8-AC8069B224C8}"/>
          </ac:cxnSpMkLst>
        </pc:cxnChg>
        <pc:cxnChg chg="add del mod">
          <ac:chgData name="Kau, Derchang" userId="b9148588-e694-4445-9765-2c9aad6149ce" providerId="ADAL" clId="{DAD4A9B7-F78C-034C-8C95-87BAD94F95A2}" dt="2021-04-11T05:12:07.785" v="5" actId="478"/>
          <ac:cxnSpMkLst>
            <pc:docMk/>
            <pc:sldMk cId="2033381437" sldId="3590"/>
            <ac:cxnSpMk id="33" creationId="{6BE4DBC1-E386-BE4B-92EB-CB043527B55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78D54-E7E3-42D4-B8AC-93EDCA6BC7C2}" type="datetimeFigureOut">
              <a:rPr lang="en-US" smtClean="0"/>
              <a:t>4/10/21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626917-2B26-47E1-ACEF-38364DEB3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2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37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52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88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71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775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982" y="2486986"/>
            <a:ext cx="11031812" cy="1470025"/>
          </a:xfrm>
        </p:spPr>
        <p:txBody>
          <a:bodyPr lIns="0" rIns="0" anchor="ctr" anchorCtr="0">
            <a:normAutofit/>
          </a:bodyPr>
          <a:lstStyle>
            <a:lvl1pPr algn="l">
              <a:defRPr sz="3733" baseline="0">
                <a:solidFill>
                  <a:schemeClr val="bg1"/>
                </a:solidFill>
                <a:latin typeface="+mj-lt"/>
                <a:cs typeface="Neo Sans Intel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982" y="4052027"/>
            <a:ext cx="11031812" cy="1233813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+mn-lt"/>
                <a:cs typeface="Neo Sans Intel Medium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Picture 3" descr="W:\Clients\Intel\PRODUCTION\2012_13_Production\ASSETS_LOGOS_2012-13\Assets_Complete_2012-13\ PEEL AWAY\Intel_Peels\Intel_Peels_RGB\Peel_rgb_png\peel_rt_btm_drkBlue_rgb_21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0047" y="5380857"/>
            <a:ext cx="1901952" cy="147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246322" y="6074739"/>
            <a:ext cx="3595596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b="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</a:t>
            </a:r>
            <a:r>
              <a:rPr lang="en-US" sz="1467" b="0" baseline="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 Memory Solutions Group</a:t>
            </a:r>
            <a:endParaRPr lang="en-US" sz="1467" b="0" dirty="0">
              <a:solidFill>
                <a:schemeClr val="bg1"/>
              </a:solidFill>
              <a:latin typeface="Intel Clear" panose="020B0604020203020204" pitchFamily="34" charset="0"/>
              <a:cs typeface="Neo Sans Inte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983" y="889649"/>
            <a:ext cx="1099933" cy="146354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058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988800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14400"/>
            <a:ext cx="119888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4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2020696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9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988800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14400"/>
            <a:ext cx="59944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096000" y="914400"/>
            <a:ext cx="59944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381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2020696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47821"/>
            <a:ext cx="5994400" cy="263357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01600" y="3657600"/>
            <a:ext cx="5994400" cy="27178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111948" y="947821"/>
            <a:ext cx="5994400" cy="263357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127896" y="3657600"/>
            <a:ext cx="5994400" cy="27178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42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80553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3200" y="891088"/>
            <a:ext cx="3860800" cy="2690312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03200" y="3590758"/>
            <a:ext cx="3860800" cy="2683042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165600" y="883066"/>
            <a:ext cx="3860800" cy="2698333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165600" y="3590758"/>
            <a:ext cx="3860800" cy="2686090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8128000" y="891087"/>
            <a:ext cx="3860800" cy="2690311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17" hasCustomPrompt="1"/>
          </p:nvPr>
        </p:nvSpPr>
        <p:spPr>
          <a:xfrm>
            <a:off x="8128000" y="3590755"/>
            <a:ext cx="3860800" cy="2683045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740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Section Brea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6397428"/>
            <a:ext cx="12192000" cy="460573"/>
          </a:xfrm>
          <a:custGeom>
            <a:avLst/>
            <a:gdLst>
              <a:gd name="connsiteX0" fmla="*/ 9155339 w 9162317"/>
              <a:gd name="connsiteY0" fmla="*/ 0 h 460573"/>
              <a:gd name="connsiteX1" fmla="*/ 8352851 w 9162317"/>
              <a:gd name="connsiteY1" fmla="*/ 6978 h 460573"/>
              <a:gd name="connsiteX2" fmla="*/ 7829490 w 9162317"/>
              <a:gd name="connsiteY2" fmla="*/ 314027 h 460573"/>
              <a:gd name="connsiteX3" fmla="*/ 0 w 9162317"/>
              <a:gd name="connsiteY3" fmla="*/ 307048 h 460573"/>
              <a:gd name="connsiteX4" fmla="*/ 0 w 9162317"/>
              <a:gd name="connsiteY4" fmla="*/ 460573 h 460573"/>
              <a:gd name="connsiteX5" fmla="*/ 9162317 w 9162317"/>
              <a:gd name="connsiteY5" fmla="*/ 453594 h 460573"/>
              <a:gd name="connsiteX6" fmla="*/ 9155339 w 9162317"/>
              <a:gd name="connsiteY6" fmla="*/ 0 h 46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317" h="460573">
                <a:moveTo>
                  <a:pt x="9155339" y="0"/>
                </a:moveTo>
                <a:lnTo>
                  <a:pt x="8352851" y="6978"/>
                </a:lnTo>
                <a:lnTo>
                  <a:pt x="7829490" y="314027"/>
                </a:lnTo>
                <a:lnTo>
                  <a:pt x="0" y="307048"/>
                </a:lnTo>
                <a:lnTo>
                  <a:pt x="0" y="460573"/>
                </a:lnTo>
                <a:lnTo>
                  <a:pt x="9162317" y="453594"/>
                </a:lnTo>
                <a:lnTo>
                  <a:pt x="915533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582400" y="6489700"/>
            <a:ext cx="0" cy="238125"/>
          </a:xfrm>
          <a:prstGeom prst="line">
            <a:avLst/>
          </a:prstGeom>
          <a:ln w="3175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int_lookins_hrz_rgb_blue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1129" y="6464300"/>
            <a:ext cx="465456" cy="3048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8970" y="6390289"/>
            <a:ext cx="7804233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 Memory Solutions Group                                      Intel Confidential –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11231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3106550"/>
            <a:ext cx="11785600" cy="1470025"/>
          </a:xfrm>
        </p:spPr>
        <p:txBody>
          <a:bodyPr lIns="0" rIns="0" anchor="ctr" anchorCtr="0">
            <a:normAutofit/>
          </a:bodyPr>
          <a:lstStyle>
            <a:lvl1pPr>
              <a:defRPr sz="3733" baseline="0">
                <a:solidFill>
                  <a:schemeClr val="bg1"/>
                </a:solidFill>
                <a:latin typeface="+mj-lt"/>
                <a:cs typeface="Neo Sans Intel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4732958"/>
            <a:ext cx="11785600" cy="1233813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600" baseline="0">
                <a:solidFill>
                  <a:srgbClr val="FFC000"/>
                </a:solidFill>
                <a:latin typeface="Neo Sans Intel Medium"/>
                <a:cs typeface="Neo Sans Intel Medium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-9962" y="-19629"/>
            <a:ext cx="12288276" cy="713908"/>
          </a:xfrm>
          <a:custGeom>
            <a:avLst/>
            <a:gdLst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51471 w 9158942"/>
              <a:gd name="connsiteY4" fmla="*/ 605118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51471 w 9158942"/>
              <a:gd name="connsiteY4" fmla="*/ 591991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48189 w 9158942"/>
              <a:gd name="connsiteY4" fmla="*/ 601837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48711"/>
              <a:gd name="connsiteY0" fmla="*/ 0 h 911412"/>
              <a:gd name="connsiteX1" fmla="*/ 0 w 9148711"/>
              <a:gd name="connsiteY1" fmla="*/ 903941 h 911412"/>
              <a:gd name="connsiteX2" fmla="*/ 5393765 w 9148711"/>
              <a:gd name="connsiteY2" fmla="*/ 911412 h 911412"/>
              <a:gd name="connsiteX3" fmla="*/ 5909236 w 9148711"/>
              <a:gd name="connsiteY3" fmla="*/ 597647 h 911412"/>
              <a:gd name="connsiteX4" fmla="*/ 9148189 w 9148711"/>
              <a:gd name="connsiteY4" fmla="*/ 601837 h 911412"/>
              <a:gd name="connsiteX5" fmla="*/ 9145816 w 9148711"/>
              <a:gd name="connsiteY5" fmla="*/ 0 h 911412"/>
              <a:gd name="connsiteX6" fmla="*/ 7471 w 9148711"/>
              <a:gd name="connsiteY6" fmla="*/ 0 h 911412"/>
              <a:gd name="connsiteX0" fmla="*/ 7471 w 9155661"/>
              <a:gd name="connsiteY0" fmla="*/ 0 h 911412"/>
              <a:gd name="connsiteX1" fmla="*/ 0 w 9155661"/>
              <a:gd name="connsiteY1" fmla="*/ 903941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48189 w 9155661"/>
              <a:gd name="connsiteY4" fmla="*/ 601837 h 911412"/>
              <a:gd name="connsiteX5" fmla="*/ 9155661 w 9155661"/>
              <a:gd name="connsiteY5" fmla="*/ 0 h 911412"/>
              <a:gd name="connsiteX6" fmla="*/ 7471 w 9155661"/>
              <a:gd name="connsiteY6" fmla="*/ 0 h 911412"/>
              <a:gd name="connsiteX0" fmla="*/ 7471 w 9158556"/>
              <a:gd name="connsiteY0" fmla="*/ 0 h 911412"/>
              <a:gd name="connsiteX1" fmla="*/ 0 w 9158556"/>
              <a:gd name="connsiteY1" fmla="*/ 903941 h 911412"/>
              <a:gd name="connsiteX2" fmla="*/ 5393765 w 9158556"/>
              <a:gd name="connsiteY2" fmla="*/ 911412 h 911412"/>
              <a:gd name="connsiteX3" fmla="*/ 5909236 w 9158556"/>
              <a:gd name="connsiteY3" fmla="*/ 597647 h 911412"/>
              <a:gd name="connsiteX4" fmla="*/ 9158034 w 9158556"/>
              <a:gd name="connsiteY4" fmla="*/ 598555 h 911412"/>
              <a:gd name="connsiteX5" fmla="*/ 9155661 w 9158556"/>
              <a:gd name="connsiteY5" fmla="*/ 0 h 911412"/>
              <a:gd name="connsiteX6" fmla="*/ 7471 w 9158556"/>
              <a:gd name="connsiteY6" fmla="*/ 0 h 911412"/>
              <a:gd name="connsiteX0" fmla="*/ 7471 w 9155661"/>
              <a:gd name="connsiteY0" fmla="*/ 0 h 911412"/>
              <a:gd name="connsiteX1" fmla="*/ 0 w 9155661"/>
              <a:gd name="connsiteY1" fmla="*/ 903941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7471 w 9155661"/>
              <a:gd name="connsiteY6" fmla="*/ 0 h 911412"/>
              <a:gd name="connsiteX0" fmla="*/ 522 w 9158557"/>
              <a:gd name="connsiteY0" fmla="*/ 0 h 911412"/>
              <a:gd name="connsiteX1" fmla="*/ 2896 w 9158557"/>
              <a:gd name="connsiteY1" fmla="*/ 903941 h 911412"/>
              <a:gd name="connsiteX2" fmla="*/ 5396661 w 9158557"/>
              <a:gd name="connsiteY2" fmla="*/ 911412 h 911412"/>
              <a:gd name="connsiteX3" fmla="*/ 5912132 w 9158557"/>
              <a:gd name="connsiteY3" fmla="*/ 597647 h 911412"/>
              <a:gd name="connsiteX4" fmla="*/ 9154366 w 9158557"/>
              <a:gd name="connsiteY4" fmla="*/ 595274 h 911412"/>
              <a:gd name="connsiteX5" fmla="*/ 9158557 w 9158557"/>
              <a:gd name="connsiteY5" fmla="*/ 0 h 911412"/>
              <a:gd name="connsiteX6" fmla="*/ 522 w 9158557"/>
              <a:gd name="connsiteY6" fmla="*/ 0 h 911412"/>
              <a:gd name="connsiteX0" fmla="*/ 522 w 9158557"/>
              <a:gd name="connsiteY0" fmla="*/ 0 h 917068"/>
              <a:gd name="connsiteX1" fmla="*/ 2896 w 9158557"/>
              <a:gd name="connsiteY1" fmla="*/ 917068 h 917068"/>
              <a:gd name="connsiteX2" fmla="*/ 5396661 w 9158557"/>
              <a:gd name="connsiteY2" fmla="*/ 911412 h 917068"/>
              <a:gd name="connsiteX3" fmla="*/ 5912132 w 9158557"/>
              <a:gd name="connsiteY3" fmla="*/ 597647 h 917068"/>
              <a:gd name="connsiteX4" fmla="*/ 9154366 w 9158557"/>
              <a:gd name="connsiteY4" fmla="*/ 595274 h 917068"/>
              <a:gd name="connsiteX5" fmla="*/ 9158557 w 9158557"/>
              <a:gd name="connsiteY5" fmla="*/ 0 h 917068"/>
              <a:gd name="connsiteX6" fmla="*/ 522 w 9158557"/>
              <a:gd name="connsiteY6" fmla="*/ 0 h 917068"/>
              <a:gd name="connsiteX0" fmla="*/ 522 w 9158557"/>
              <a:gd name="connsiteY0" fmla="*/ 0 h 911412"/>
              <a:gd name="connsiteX1" fmla="*/ 2896 w 9158557"/>
              <a:gd name="connsiteY1" fmla="*/ 910555 h 911412"/>
              <a:gd name="connsiteX2" fmla="*/ 5396661 w 9158557"/>
              <a:gd name="connsiteY2" fmla="*/ 911412 h 911412"/>
              <a:gd name="connsiteX3" fmla="*/ 5912132 w 9158557"/>
              <a:gd name="connsiteY3" fmla="*/ 597647 h 911412"/>
              <a:gd name="connsiteX4" fmla="*/ 9154366 w 9158557"/>
              <a:gd name="connsiteY4" fmla="*/ 595274 h 911412"/>
              <a:gd name="connsiteX5" fmla="*/ 9158557 w 9158557"/>
              <a:gd name="connsiteY5" fmla="*/ 0 h 911412"/>
              <a:gd name="connsiteX6" fmla="*/ 522 w 9158557"/>
              <a:gd name="connsiteY6" fmla="*/ 0 h 911412"/>
              <a:gd name="connsiteX0" fmla="*/ 80091 w 9155661"/>
              <a:gd name="connsiteY0" fmla="*/ 241917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80091 w 9155661"/>
              <a:gd name="connsiteY6" fmla="*/ 241917 h 911412"/>
              <a:gd name="connsiteX0" fmla="*/ 3124 w 9155661"/>
              <a:gd name="connsiteY0" fmla="*/ 175940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3124 w 9155661"/>
              <a:gd name="connsiteY6" fmla="*/ 175940 h 911412"/>
              <a:gd name="connsiteX0" fmla="*/ 3124 w 9155661"/>
              <a:gd name="connsiteY0" fmla="*/ 146617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3124 w 9155661"/>
              <a:gd name="connsiteY6" fmla="*/ 146617 h 911412"/>
              <a:gd name="connsiteX0" fmla="*/ 3124 w 9151521"/>
              <a:gd name="connsiteY0" fmla="*/ 0 h 764795"/>
              <a:gd name="connsiteX1" fmla="*/ 0 w 9151521"/>
              <a:gd name="connsiteY1" fmla="*/ 763938 h 764795"/>
              <a:gd name="connsiteX2" fmla="*/ 5393765 w 9151521"/>
              <a:gd name="connsiteY2" fmla="*/ 764795 h 764795"/>
              <a:gd name="connsiteX3" fmla="*/ 5909236 w 9151521"/>
              <a:gd name="connsiteY3" fmla="*/ 451030 h 764795"/>
              <a:gd name="connsiteX4" fmla="*/ 9151470 w 9151521"/>
              <a:gd name="connsiteY4" fmla="*/ 448657 h 764795"/>
              <a:gd name="connsiteX5" fmla="*/ 9067698 w 9151521"/>
              <a:gd name="connsiteY5" fmla="*/ 21992 h 764795"/>
              <a:gd name="connsiteX6" fmla="*/ 3124 w 9151521"/>
              <a:gd name="connsiteY6" fmla="*/ 0 h 764795"/>
              <a:gd name="connsiteX0" fmla="*/ 3124 w 9152065"/>
              <a:gd name="connsiteY0" fmla="*/ 0 h 764795"/>
              <a:gd name="connsiteX1" fmla="*/ 0 w 9152065"/>
              <a:gd name="connsiteY1" fmla="*/ 763938 h 764795"/>
              <a:gd name="connsiteX2" fmla="*/ 5393765 w 9152065"/>
              <a:gd name="connsiteY2" fmla="*/ 764795 h 764795"/>
              <a:gd name="connsiteX3" fmla="*/ 5909236 w 9152065"/>
              <a:gd name="connsiteY3" fmla="*/ 451030 h 764795"/>
              <a:gd name="connsiteX4" fmla="*/ 9151470 w 9152065"/>
              <a:gd name="connsiteY4" fmla="*/ 448657 h 764795"/>
              <a:gd name="connsiteX5" fmla="*/ 9150163 w 9152065"/>
              <a:gd name="connsiteY5" fmla="*/ 14661 h 764795"/>
              <a:gd name="connsiteX6" fmla="*/ 3124 w 9152065"/>
              <a:gd name="connsiteY6" fmla="*/ 0 h 764795"/>
              <a:gd name="connsiteX0" fmla="*/ 3124 w 9152065"/>
              <a:gd name="connsiteY0" fmla="*/ 0 h 764795"/>
              <a:gd name="connsiteX1" fmla="*/ 0 w 9152065"/>
              <a:gd name="connsiteY1" fmla="*/ 697960 h 764795"/>
              <a:gd name="connsiteX2" fmla="*/ 5393765 w 9152065"/>
              <a:gd name="connsiteY2" fmla="*/ 764795 h 764795"/>
              <a:gd name="connsiteX3" fmla="*/ 5909236 w 9152065"/>
              <a:gd name="connsiteY3" fmla="*/ 451030 h 764795"/>
              <a:gd name="connsiteX4" fmla="*/ 9151470 w 9152065"/>
              <a:gd name="connsiteY4" fmla="*/ 448657 h 764795"/>
              <a:gd name="connsiteX5" fmla="*/ 9150163 w 9152065"/>
              <a:gd name="connsiteY5" fmla="*/ 14661 h 764795"/>
              <a:gd name="connsiteX6" fmla="*/ 3124 w 9152065"/>
              <a:gd name="connsiteY6" fmla="*/ 0 h 764795"/>
              <a:gd name="connsiteX0" fmla="*/ 3124 w 9152065"/>
              <a:gd name="connsiteY0" fmla="*/ 0 h 706148"/>
              <a:gd name="connsiteX1" fmla="*/ 0 w 9152065"/>
              <a:gd name="connsiteY1" fmla="*/ 697960 h 706148"/>
              <a:gd name="connsiteX2" fmla="*/ 5476230 w 9152065"/>
              <a:gd name="connsiteY2" fmla="*/ 706148 h 706148"/>
              <a:gd name="connsiteX3" fmla="*/ 5909236 w 9152065"/>
              <a:gd name="connsiteY3" fmla="*/ 451030 h 706148"/>
              <a:gd name="connsiteX4" fmla="*/ 9151470 w 9152065"/>
              <a:gd name="connsiteY4" fmla="*/ 448657 h 706148"/>
              <a:gd name="connsiteX5" fmla="*/ 9150163 w 9152065"/>
              <a:gd name="connsiteY5" fmla="*/ 14661 h 706148"/>
              <a:gd name="connsiteX6" fmla="*/ 3124 w 9152065"/>
              <a:gd name="connsiteY6" fmla="*/ 0 h 706148"/>
              <a:gd name="connsiteX0" fmla="*/ 3124 w 9152065"/>
              <a:gd name="connsiteY0" fmla="*/ 7331 h 713479"/>
              <a:gd name="connsiteX1" fmla="*/ 0 w 9152065"/>
              <a:gd name="connsiteY1" fmla="*/ 705291 h 713479"/>
              <a:gd name="connsiteX2" fmla="*/ 5476230 w 9152065"/>
              <a:gd name="connsiteY2" fmla="*/ 713479 h 713479"/>
              <a:gd name="connsiteX3" fmla="*/ 5909236 w 9152065"/>
              <a:gd name="connsiteY3" fmla="*/ 458361 h 713479"/>
              <a:gd name="connsiteX4" fmla="*/ 9151470 w 9152065"/>
              <a:gd name="connsiteY4" fmla="*/ 455988 h 713479"/>
              <a:gd name="connsiteX5" fmla="*/ 9150163 w 9152065"/>
              <a:gd name="connsiteY5" fmla="*/ 0 h 713479"/>
              <a:gd name="connsiteX6" fmla="*/ 3124 w 9152065"/>
              <a:gd name="connsiteY6" fmla="*/ 7331 h 713479"/>
              <a:gd name="connsiteX0" fmla="*/ 3124 w 9152065"/>
              <a:gd name="connsiteY0" fmla="*/ 7331 h 705291"/>
              <a:gd name="connsiteX1" fmla="*/ 0 w 9152065"/>
              <a:gd name="connsiteY1" fmla="*/ 705291 h 705291"/>
              <a:gd name="connsiteX2" fmla="*/ 5487226 w 9152065"/>
              <a:gd name="connsiteY2" fmla="*/ 691487 h 705291"/>
              <a:gd name="connsiteX3" fmla="*/ 5909236 w 9152065"/>
              <a:gd name="connsiteY3" fmla="*/ 458361 h 705291"/>
              <a:gd name="connsiteX4" fmla="*/ 9151470 w 9152065"/>
              <a:gd name="connsiteY4" fmla="*/ 455988 h 705291"/>
              <a:gd name="connsiteX5" fmla="*/ 9150163 w 9152065"/>
              <a:gd name="connsiteY5" fmla="*/ 0 h 705291"/>
              <a:gd name="connsiteX6" fmla="*/ 3124 w 9152065"/>
              <a:gd name="connsiteY6" fmla="*/ 7331 h 705291"/>
              <a:gd name="connsiteX0" fmla="*/ 3124 w 9152065"/>
              <a:gd name="connsiteY0" fmla="*/ 7331 h 713479"/>
              <a:gd name="connsiteX1" fmla="*/ 0 w 9152065"/>
              <a:gd name="connsiteY1" fmla="*/ 705291 h 713479"/>
              <a:gd name="connsiteX2" fmla="*/ 5470733 w 9152065"/>
              <a:gd name="connsiteY2" fmla="*/ 713479 h 713479"/>
              <a:gd name="connsiteX3" fmla="*/ 5909236 w 9152065"/>
              <a:gd name="connsiteY3" fmla="*/ 458361 h 713479"/>
              <a:gd name="connsiteX4" fmla="*/ 9151470 w 9152065"/>
              <a:gd name="connsiteY4" fmla="*/ 455988 h 713479"/>
              <a:gd name="connsiteX5" fmla="*/ 9150163 w 9152065"/>
              <a:gd name="connsiteY5" fmla="*/ 0 h 713479"/>
              <a:gd name="connsiteX6" fmla="*/ 3124 w 9152065"/>
              <a:gd name="connsiteY6" fmla="*/ 7331 h 713479"/>
              <a:gd name="connsiteX0" fmla="*/ 3124 w 9152065"/>
              <a:gd name="connsiteY0" fmla="*/ 7331 h 705291"/>
              <a:gd name="connsiteX1" fmla="*/ 0 w 9152065"/>
              <a:gd name="connsiteY1" fmla="*/ 705291 h 705291"/>
              <a:gd name="connsiteX2" fmla="*/ 5470733 w 9152065"/>
              <a:gd name="connsiteY2" fmla="*/ 695319 h 705291"/>
              <a:gd name="connsiteX3" fmla="*/ 5909236 w 9152065"/>
              <a:gd name="connsiteY3" fmla="*/ 458361 h 705291"/>
              <a:gd name="connsiteX4" fmla="*/ 9151470 w 9152065"/>
              <a:gd name="connsiteY4" fmla="*/ 455988 h 705291"/>
              <a:gd name="connsiteX5" fmla="*/ 9150163 w 9152065"/>
              <a:gd name="connsiteY5" fmla="*/ 0 h 705291"/>
              <a:gd name="connsiteX6" fmla="*/ 3124 w 9152065"/>
              <a:gd name="connsiteY6" fmla="*/ 7331 h 705291"/>
              <a:gd name="connsiteX0" fmla="*/ 3124 w 9152065"/>
              <a:gd name="connsiteY0" fmla="*/ 7331 h 708939"/>
              <a:gd name="connsiteX1" fmla="*/ 0 w 9152065"/>
              <a:gd name="connsiteY1" fmla="*/ 705291 h 708939"/>
              <a:gd name="connsiteX2" fmla="*/ 5467329 w 9152065"/>
              <a:gd name="connsiteY2" fmla="*/ 708939 h 708939"/>
              <a:gd name="connsiteX3" fmla="*/ 5909236 w 9152065"/>
              <a:gd name="connsiteY3" fmla="*/ 458361 h 708939"/>
              <a:gd name="connsiteX4" fmla="*/ 9151470 w 9152065"/>
              <a:gd name="connsiteY4" fmla="*/ 455988 h 708939"/>
              <a:gd name="connsiteX5" fmla="*/ 9150163 w 9152065"/>
              <a:gd name="connsiteY5" fmla="*/ 0 h 708939"/>
              <a:gd name="connsiteX6" fmla="*/ 3124 w 9152065"/>
              <a:gd name="connsiteY6" fmla="*/ 7331 h 708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2065" h="708939">
                <a:moveTo>
                  <a:pt x="3124" y="7331"/>
                </a:moveTo>
                <a:cubicBezTo>
                  <a:pt x="634" y="308645"/>
                  <a:pt x="2490" y="403977"/>
                  <a:pt x="0" y="705291"/>
                </a:cubicBezTo>
                <a:lnTo>
                  <a:pt x="5467329" y="708939"/>
                </a:lnTo>
                <a:lnTo>
                  <a:pt x="5909236" y="458361"/>
                </a:lnTo>
                <a:lnTo>
                  <a:pt x="9151470" y="455988"/>
                </a:lnTo>
                <a:cubicBezTo>
                  <a:pt x="9153960" y="254282"/>
                  <a:pt x="9147673" y="201706"/>
                  <a:pt x="9150163" y="0"/>
                </a:cubicBezTo>
                <a:lnTo>
                  <a:pt x="3124" y="7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628" y="1455697"/>
            <a:ext cx="1099933" cy="146354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8970" y="6390289"/>
            <a:ext cx="7804233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 Memory Solutions Group                                      Intel Confidential –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67332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942735" y="2138000"/>
            <a:ext cx="6306534" cy="2551288"/>
            <a:chOff x="2207051" y="1753750"/>
            <a:chExt cx="4729901" cy="1913466"/>
          </a:xfrm>
        </p:grpSpPr>
        <p:pic>
          <p:nvPicPr>
            <p:cNvPr id="8" name="Picture 7" descr="Intel_LookInside_white.png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477432" y="1753750"/>
              <a:ext cx="2256638" cy="1386890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2207051" y="3382474"/>
              <a:ext cx="4729901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67" dirty="0">
                  <a:solidFill>
                    <a:schemeClr val="bg1"/>
                  </a:solidFill>
                  <a:latin typeface="+mj-lt"/>
                  <a:cs typeface="Neo Sans Intel"/>
                </a:rPr>
                <a:t>platform</a:t>
              </a:r>
              <a:r>
                <a:rPr lang="en-US" sz="1867" baseline="0" dirty="0">
                  <a:solidFill>
                    <a:schemeClr val="bg1"/>
                  </a:solidFill>
                  <a:latin typeface="+mj-lt"/>
                  <a:cs typeface="Neo Sans Intel"/>
                </a:rPr>
                <a:t> connected, customer inspired, technology driven</a:t>
              </a:r>
              <a:endParaRPr lang="en-US" sz="1867" dirty="0">
                <a:solidFill>
                  <a:schemeClr val="bg1"/>
                </a:solidFill>
                <a:latin typeface="+mj-lt"/>
                <a:cs typeface="Neo Sans Int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929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7" y="6404408"/>
            <a:ext cx="12201119" cy="456141"/>
          </a:xfrm>
          <a:custGeom>
            <a:avLst/>
            <a:gdLst>
              <a:gd name="connsiteX0" fmla="*/ 9155339 w 9162317"/>
              <a:gd name="connsiteY0" fmla="*/ 0 h 460573"/>
              <a:gd name="connsiteX1" fmla="*/ 8352851 w 9162317"/>
              <a:gd name="connsiteY1" fmla="*/ 6978 h 460573"/>
              <a:gd name="connsiteX2" fmla="*/ 7829490 w 9162317"/>
              <a:gd name="connsiteY2" fmla="*/ 314027 h 460573"/>
              <a:gd name="connsiteX3" fmla="*/ 0 w 9162317"/>
              <a:gd name="connsiteY3" fmla="*/ 307048 h 460573"/>
              <a:gd name="connsiteX4" fmla="*/ 0 w 9162317"/>
              <a:gd name="connsiteY4" fmla="*/ 460573 h 460573"/>
              <a:gd name="connsiteX5" fmla="*/ 9162317 w 9162317"/>
              <a:gd name="connsiteY5" fmla="*/ 453594 h 460573"/>
              <a:gd name="connsiteX6" fmla="*/ 9155339 w 9162317"/>
              <a:gd name="connsiteY6" fmla="*/ 0 h 460573"/>
              <a:gd name="connsiteX0" fmla="*/ 9168064 w 9168064"/>
              <a:gd name="connsiteY0" fmla="*/ 2547 h 453595"/>
              <a:gd name="connsiteX1" fmla="*/ 8352851 w 9168064"/>
              <a:gd name="connsiteY1" fmla="*/ 0 h 453595"/>
              <a:gd name="connsiteX2" fmla="*/ 7829490 w 9168064"/>
              <a:gd name="connsiteY2" fmla="*/ 307049 h 453595"/>
              <a:gd name="connsiteX3" fmla="*/ 0 w 9168064"/>
              <a:gd name="connsiteY3" fmla="*/ 300070 h 453595"/>
              <a:gd name="connsiteX4" fmla="*/ 0 w 9168064"/>
              <a:gd name="connsiteY4" fmla="*/ 453595 h 453595"/>
              <a:gd name="connsiteX5" fmla="*/ 9162317 w 9168064"/>
              <a:gd name="connsiteY5" fmla="*/ 446616 h 453595"/>
              <a:gd name="connsiteX6" fmla="*/ 9168064 w 9168064"/>
              <a:gd name="connsiteY6" fmla="*/ 2547 h 453595"/>
              <a:gd name="connsiteX0" fmla="*/ 9168064 w 9168064"/>
              <a:gd name="connsiteY0" fmla="*/ 2547 h 456141"/>
              <a:gd name="connsiteX1" fmla="*/ 8352851 w 9168064"/>
              <a:gd name="connsiteY1" fmla="*/ 0 h 456141"/>
              <a:gd name="connsiteX2" fmla="*/ 7829490 w 9168064"/>
              <a:gd name="connsiteY2" fmla="*/ 307049 h 456141"/>
              <a:gd name="connsiteX3" fmla="*/ 0 w 9168064"/>
              <a:gd name="connsiteY3" fmla="*/ 300070 h 456141"/>
              <a:gd name="connsiteX4" fmla="*/ 0 w 9168064"/>
              <a:gd name="connsiteY4" fmla="*/ 453595 h 456141"/>
              <a:gd name="connsiteX5" fmla="*/ 9155954 w 9168064"/>
              <a:gd name="connsiteY5" fmla="*/ 456141 h 456141"/>
              <a:gd name="connsiteX6" fmla="*/ 9168064 w 9168064"/>
              <a:gd name="connsiteY6" fmla="*/ 2547 h 456141"/>
              <a:gd name="connsiteX0" fmla="*/ 9168064 w 9169169"/>
              <a:gd name="connsiteY0" fmla="*/ 2547 h 456141"/>
              <a:gd name="connsiteX1" fmla="*/ 8352851 w 9169169"/>
              <a:gd name="connsiteY1" fmla="*/ 0 h 456141"/>
              <a:gd name="connsiteX2" fmla="*/ 7829490 w 9169169"/>
              <a:gd name="connsiteY2" fmla="*/ 307049 h 456141"/>
              <a:gd name="connsiteX3" fmla="*/ 0 w 9169169"/>
              <a:gd name="connsiteY3" fmla="*/ 300070 h 456141"/>
              <a:gd name="connsiteX4" fmla="*/ 0 w 9169169"/>
              <a:gd name="connsiteY4" fmla="*/ 453595 h 456141"/>
              <a:gd name="connsiteX5" fmla="*/ 9168679 w 9169169"/>
              <a:gd name="connsiteY5" fmla="*/ 456141 h 456141"/>
              <a:gd name="connsiteX6" fmla="*/ 9168064 w 9169169"/>
              <a:gd name="connsiteY6" fmla="*/ 2547 h 456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9169" h="456141">
                <a:moveTo>
                  <a:pt x="9168064" y="2547"/>
                </a:moveTo>
                <a:lnTo>
                  <a:pt x="8352851" y="0"/>
                </a:lnTo>
                <a:lnTo>
                  <a:pt x="7829490" y="307049"/>
                </a:lnTo>
                <a:lnTo>
                  <a:pt x="0" y="300070"/>
                </a:lnTo>
                <a:lnTo>
                  <a:pt x="0" y="453595"/>
                </a:lnTo>
                <a:lnTo>
                  <a:pt x="9168679" y="456141"/>
                </a:lnTo>
                <a:cubicBezTo>
                  <a:pt x="9170595" y="308118"/>
                  <a:pt x="9166148" y="150570"/>
                  <a:pt x="9168064" y="25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" y="76202"/>
            <a:ext cx="12020695" cy="84330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94" y="946927"/>
            <a:ext cx="12008503" cy="528372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77496" y="6484270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rgbClr val="FFFFFF"/>
                </a:solidFill>
                <a:latin typeface="Neo Sans Intel Light"/>
                <a:cs typeface="Neo Sans Intel Light"/>
              </a:defRPr>
            </a:lvl1pPr>
          </a:lstStyle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633712" y="6511692"/>
            <a:ext cx="0" cy="238125"/>
          </a:xfrm>
          <a:prstGeom prst="line">
            <a:avLst/>
          </a:prstGeom>
          <a:ln w="317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int_lookins_hrz_rgb_wht_24.png"/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442"/>
          <a:stretch/>
        </p:blipFill>
        <p:spPr>
          <a:xfrm>
            <a:off x="11017160" y="6485467"/>
            <a:ext cx="474149" cy="29958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9952" y="6391714"/>
            <a:ext cx="2853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Non-Volatile Memory Solutions Group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41704" y="6391714"/>
            <a:ext cx="26292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Intel Confidential -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167509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09585" rtl="0" eaLnBrk="1" latinLnBrk="0" hangingPunct="1"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Arial"/>
        <a:buNone/>
        <a:defRPr sz="2400" b="0" kern="1200">
          <a:solidFill>
            <a:srgbClr val="0071C5"/>
          </a:solidFill>
          <a:latin typeface="+mn-lt"/>
          <a:ea typeface="+mn-ea"/>
          <a:cs typeface="Neo Sans Intel"/>
        </a:defRPr>
      </a:lvl1pPr>
      <a:lvl2pPr marL="300559" indent="-300559" algn="l" defTabSz="609585" rtl="0" eaLnBrk="1" latinLnBrk="0" hangingPunct="1">
        <a:spcBef>
          <a:spcPts val="1067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Neo Sans Intel Medium"/>
        </a:defRPr>
      </a:lvl2pPr>
      <a:lvl3pPr marL="761981" indent="-304792" algn="l" defTabSz="609585" rtl="0" eaLnBrk="1" latinLnBrk="0" hangingPunct="1">
        <a:spcBef>
          <a:spcPts val="533"/>
        </a:spcBef>
        <a:buFont typeface="Wingdings" charset="2"/>
        <a:buChar char="§"/>
        <a:defRPr sz="2133" kern="1200">
          <a:solidFill>
            <a:schemeClr val="tx2"/>
          </a:solidFill>
          <a:latin typeface="+mn-lt"/>
          <a:ea typeface="+mn-ea"/>
          <a:cs typeface="Neo Sans Intel"/>
        </a:defRPr>
      </a:lvl3pPr>
      <a:lvl4pPr marL="1293252" indent="-304792" algn="l" defTabSz="609585" rtl="0" eaLnBrk="1" latinLnBrk="0" hangingPunct="1">
        <a:spcBef>
          <a:spcPts val="267"/>
        </a:spcBef>
        <a:buFont typeface="Arial"/>
        <a:buChar char="–"/>
        <a:defRPr sz="2133" kern="1200">
          <a:solidFill>
            <a:schemeClr val="tx2"/>
          </a:solidFill>
          <a:latin typeface="+mn-lt"/>
          <a:ea typeface="+mn-ea"/>
          <a:cs typeface="Neo Sans Intel"/>
        </a:defRPr>
      </a:lvl4pPr>
      <a:lvl5pPr marL="1758907" indent="-304792" algn="l" defTabSz="609585" rtl="0" eaLnBrk="1" latinLnBrk="0" hangingPunct="1">
        <a:spcBef>
          <a:spcPct val="20000"/>
        </a:spcBef>
        <a:buFont typeface="Arial"/>
        <a:buChar char="»"/>
        <a:defRPr sz="1867" kern="1200">
          <a:solidFill>
            <a:schemeClr val="tx2"/>
          </a:solidFill>
          <a:latin typeface="+mn-lt"/>
          <a:ea typeface="+mn-ea"/>
          <a:cs typeface="Neo Sans Inte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26" y="1152144"/>
            <a:ext cx="9296400" cy="112998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																																																					</a:t>
            </a:r>
            <a:br>
              <a:rPr lang="en-US" dirty="0"/>
            </a:br>
            <a:r>
              <a:rPr lang="en-US" dirty="0"/>
              <a:t>3DXpoint PHV devices simulation																														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0094" y="3785225"/>
            <a:ext cx="11031812" cy="123381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NSG TCAD</a:t>
            </a:r>
          </a:p>
          <a:p>
            <a:r>
              <a:rPr lang="en-US" dirty="0"/>
              <a:t>Baofu Zhu</a:t>
            </a:r>
          </a:p>
          <a:p>
            <a:r>
              <a:rPr lang="en-US" dirty="0"/>
              <a:t>04/02/2021</a:t>
            </a:r>
          </a:p>
        </p:txBody>
      </p:sp>
    </p:spTree>
    <p:extLst>
      <p:ext uri="{BB962C8B-B14F-4D97-AF65-F5344CB8AC3E}">
        <p14:creationId xmlns:p14="http://schemas.microsoft.com/office/powerpoint/2010/main" val="170666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7" y="109728"/>
            <a:ext cx="7909560" cy="496956"/>
          </a:xfrm>
        </p:spPr>
        <p:txBody>
          <a:bodyPr>
            <a:normAutofit/>
          </a:bodyPr>
          <a:lstStyle/>
          <a:p>
            <a:r>
              <a:rPr lang="en-US" sz="2400" b="1" dirty="0"/>
              <a:t>PHV pitch devices (20210406)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E8E092-3C6B-447A-B34C-B4A57EA78CCD}"/>
              </a:ext>
            </a:extLst>
          </p:cNvPr>
          <p:cNvSpPr txBox="1"/>
          <p:nvPr/>
        </p:nvSpPr>
        <p:spPr>
          <a:xfrm>
            <a:off x="5582412" y="-27432"/>
            <a:ext cx="57104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Phosphorus ENH implant: </a:t>
            </a:r>
            <a:r>
              <a:rPr lang="en-US" sz="1400" dirty="0">
                <a:solidFill>
                  <a:srgbClr val="C00000"/>
                </a:solidFill>
                <a:latin typeface="Neo Sans Intel"/>
                <a:cs typeface="Neo Sans Intel"/>
              </a:rPr>
              <a:t>Ph 1e12, 86KeV (PHVLVT, PHVSVT, Pitch)</a:t>
            </a:r>
          </a:p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As ENH implant: </a:t>
            </a:r>
            <a:r>
              <a:rPr lang="en-US" sz="1400" dirty="0">
                <a:solidFill>
                  <a:srgbClr val="C00000"/>
                </a:solidFill>
                <a:latin typeface="Neo Sans Intel"/>
                <a:cs typeface="Neo Sans Intel"/>
              </a:rPr>
              <a:t>As 1.5e13, 200KeV </a:t>
            </a:r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(PHVSVT and Pitch)</a:t>
            </a:r>
          </a:p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Phosphorus ENH implant: Ph </a:t>
            </a:r>
            <a:r>
              <a:rPr lang="en-US" sz="1400" dirty="0">
                <a:solidFill>
                  <a:srgbClr val="C00000"/>
                </a:solidFill>
                <a:latin typeface="Neo Sans Intel"/>
                <a:cs typeface="Neo Sans Intel"/>
              </a:rPr>
              <a:t>1.2e13, 86KeV</a:t>
            </a:r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 (Pitch)</a:t>
            </a:r>
          </a:p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PHV tip implant: BF2 5e13, 65KeV, tilt 45 twist 22</a:t>
            </a:r>
          </a:p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                               BF2 2e13, 75KeV, tilt 0, twist 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C4D71F-590D-419F-8DF1-91BE699D6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79279"/>
            <a:ext cx="12192000" cy="470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68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7" y="109728"/>
            <a:ext cx="7909560" cy="496956"/>
          </a:xfrm>
        </p:spPr>
        <p:txBody>
          <a:bodyPr>
            <a:normAutofit/>
          </a:bodyPr>
          <a:lstStyle/>
          <a:p>
            <a:r>
              <a:rPr lang="en-US" sz="2400" b="1" dirty="0"/>
              <a:t>PHV implant table (20210406)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433A44D4-7187-4F22-A972-CAB665625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340621"/>
              </p:ext>
            </p:extLst>
          </p:nvPr>
        </p:nvGraphicFramePr>
        <p:xfrm>
          <a:off x="128017" y="606684"/>
          <a:ext cx="11734351" cy="2617445"/>
        </p:xfrm>
        <a:graphic>
          <a:graphicData uri="http://schemas.openxmlformats.org/drawingml/2006/table">
            <a:tbl>
              <a:tblPr firstRow="1" bandRow="1"/>
              <a:tblGrid>
                <a:gridCol w="1892292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3148630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221822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221822">
                  <a:extLst>
                    <a:ext uri="{9D8B030D-6E8A-4147-A177-3AD203B41FA5}">
                      <a16:colId xmlns:a16="http://schemas.microsoft.com/office/drawing/2014/main" val="2406645860"/>
                    </a:ext>
                  </a:extLst>
                </a:gridCol>
                <a:gridCol w="2249785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89187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BWF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N-Well/PTS/VT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err="1"/>
                        <a:t>Enh</a:t>
                      </a:r>
                      <a:r>
                        <a:rPr lang="en-US" dirty="0"/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Enh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Imp2.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Tip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594646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Pitch cell 250nm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1.3E13  @700KeV  x4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6.0E12  @290KeV x4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 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E12  @86KeV X4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As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75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1.5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e13, 200KeV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31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1.2E13 @86KeV X4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BF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5E13@65KeV Tilt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45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/Twist0 X4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BF</a:t>
                      </a:r>
                      <a:r>
                        <a:rPr lang="en-US" sz="1800" baseline="-25000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 2E13@75KeV Tilt0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0"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SVT. 400nm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6569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736"/>
                  </a:ext>
                </a:extLst>
              </a:tr>
              <a:tr h="837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LVT 500nm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5152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AE5DD50-2347-41C4-8C25-578639968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969663"/>
              </p:ext>
            </p:extLst>
          </p:nvPr>
        </p:nvGraphicFramePr>
        <p:xfrm>
          <a:off x="128017" y="3633871"/>
          <a:ext cx="11734351" cy="2546325"/>
        </p:xfrm>
        <a:graphic>
          <a:graphicData uri="http://schemas.openxmlformats.org/drawingml/2006/table">
            <a:tbl>
              <a:tblPr firstRow="1" bandRow="1"/>
              <a:tblGrid>
                <a:gridCol w="1892292">
                  <a:extLst>
                    <a:ext uri="{9D8B030D-6E8A-4147-A177-3AD203B41FA5}">
                      <a16:colId xmlns:a16="http://schemas.microsoft.com/office/drawing/2014/main" val="2730169662"/>
                    </a:ext>
                  </a:extLst>
                </a:gridCol>
                <a:gridCol w="3148630">
                  <a:extLst>
                    <a:ext uri="{9D8B030D-6E8A-4147-A177-3AD203B41FA5}">
                      <a16:colId xmlns:a16="http://schemas.microsoft.com/office/drawing/2014/main" val="4185212823"/>
                    </a:ext>
                  </a:extLst>
                </a:gridCol>
                <a:gridCol w="2221822">
                  <a:extLst>
                    <a:ext uri="{9D8B030D-6E8A-4147-A177-3AD203B41FA5}">
                      <a16:colId xmlns:a16="http://schemas.microsoft.com/office/drawing/2014/main" val="983421503"/>
                    </a:ext>
                  </a:extLst>
                </a:gridCol>
                <a:gridCol w="2221822">
                  <a:extLst>
                    <a:ext uri="{9D8B030D-6E8A-4147-A177-3AD203B41FA5}">
                      <a16:colId xmlns:a16="http://schemas.microsoft.com/office/drawing/2014/main" val="1927840877"/>
                    </a:ext>
                  </a:extLst>
                </a:gridCol>
                <a:gridCol w="2249785">
                  <a:extLst>
                    <a:ext uri="{9D8B030D-6E8A-4147-A177-3AD203B41FA5}">
                      <a16:colId xmlns:a16="http://schemas.microsoft.com/office/drawing/2014/main" val="3690913100"/>
                    </a:ext>
                  </a:extLst>
                </a:gridCol>
              </a:tblGrid>
              <a:tr h="389187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ATF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N-Well/PTS/VT imp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err="1"/>
                        <a:t>Enh</a:t>
                      </a:r>
                      <a:r>
                        <a:rPr lang="en-US" dirty="0"/>
                        <a:t> Imp.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Enh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Imp2.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/>
                        <a:t>Tip Imp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26752"/>
                  </a:ext>
                </a:extLst>
              </a:tr>
              <a:tr h="594646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Pitch 350nm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1.3E13  @700KeV  x4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6.0E12  @290KeV x4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31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4.5E12  @86KeV X4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BF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5E13@65KeV Tilt30/Twist0 X4</a:t>
                      </a: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615207"/>
                  </a:ext>
                </a:extLst>
              </a:tr>
              <a:tr h="656916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SVT 500nm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BF2 7E13@45KeV Tilt45/Twist22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42888"/>
                  </a:ext>
                </a:extLst>
              </a:tr>
              <a:tr h="837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LVT 500nm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3.5e12</a:t>
                      </a:r>
                      <a:r>
                        <a:rPr lang="en-US" sz="1600" dirty="0"/>
                        <a:t> @32KeV X4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5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79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9BC01655-9255-485C-BD2E-25BFEBED6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1" y="514866"/>
            <a:ext cx="8681456" cy="566367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7" y="109728"/>
            <a:ext cx="7909560" cy="496956"/>
          </a:xfrm>
        </p:spPr>
        <p:txBody>
          <a:bodyPr>
            <a:normAutofit/>
          </a:bodyPr>
          <a:lstStyle/>
          <a:p>
            <a:r>
              <a:rPr lang="en-US" sz="2400" b="1" dirty="0"/>
              <a:t>PHV pitch device roll off (20210407)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2D927F-5294-4153-A5D2-F3B018AA4C06}"/>
              </a:ext>
            </a:extLst>
          </p:cNvPr>
          <p:cNvSpPr txBox="1"/>
          <p:nvPr/>
        </p:nvSpPr>
        <p:spPr>
          <a:xfrm>
            <a:off x="3031236" y="154798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~70mV/5nm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425690-EBFB-492A-9D9B-6CEBD0B5A48C}"/>
              </a:ext>
            </a:extLst>
          </p:cNvPr>
          <p:cNvSpPr txBox="1"/>
          <p:nvPr/>
        </p:nvSpPr>
        <p:spPr>
          <a:xfrm>
            <a:off x="6676644" y="1578987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~5%/5nm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F11D8-DFC5-4734-86B0-86AFE171CBC2}"/>
              </a:ext>
            </a:extLst>
          </p:cNvPr>
          <p:cNvSpPr txBox="1"/>
          <p:nvPr/>
        </p:nvSpPr>
        <p:spPr>
          <a:xfrm>
            <a:off x="2391075" y="509890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~10X/5nm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D104F3E-0E9D-4A40-9EF3-9AD6D7A35593}"/>
              </a:ext>
            </a:extLst>
          </p:cNvPr>
          <p:cNvCxnSpPr/>
          <p:nvPr/>
        </p:nvCxnSpPr>
        <p:spPr>
          <a:xfrm>
            <a:off x="1828800" y="1927794"/>
            <a:ext cx="356616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08E8798-C43C-47D5-8296-86B12E7157A3}"/>
              </a:ext>
            </a:extLst>
          </p:cNvPr>
          <p:cNvSpPr txBox="1"/>
          <p:nvPr/>
        </p:nvSpPr>
        <p:spPr>
          <a:xfrm>
            <a:off x="1819575" y="192779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  <a:latin typeface="Neo Sans Intel"/>
                <a:cs typeface="Neo Sans Intel"/>
              </a:rPr>
              <a:t>5nm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D27EB3-2E7F-460C-B753-46830F9B0748}"/>
              </a:ext>
            </a:extLst>
          </p:cNvPr>
          <p:cNvSpPr/>
          <p:nvPr/>
        </p:nvSpPr>
        <p:spPr>
          <a:xfrm>
            <a:off x="2720259" y="1418633"/>
            <a:ext cx="224028" cy="16035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3C0882-1C40-4BFA-B0D4-A293B1F4DDCA}"/>
              </a:ext>
            </a:extLst>
          </p:cNvPr>
          <p:cNvSpPr txBox="1"/>
          <p:nvPr/>
        </p:nvSpPr>
        <p:spPr>
          <a:xfrm>
            <a:off x="8955104" y="686050"/>
            <a:ext cx="3575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/>
                </a:solidFill>
                <a:latin typeface="Neo Sans Intel"/>
                <a:cs typeface="Neo Sans Intel"/>
              </a:rPr>
              <a:t>Physical gate length is changed by every 5nm.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E811824-ECD1-474B-8F9C-105CE6C85850}"/>
              </a:ext>
            </a:extLst>
          </p:cNvPr>
          <p:cNvCxnSpPr/>
          <p:nvPr/>
        </p:nvCxnSpPr>
        <p:spPr>
          <a:xfrm>
            <a:off x="5166360" y="2000946"/>
            <a:ext cx="356616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67773EE-9685-400C-92F7-E91A62D4A92B}"/>
              </a:ext>
            </a:extLst>
          </p:cNvPr>
          <p:cNvSpPr txBox="1"/>
          <p:nvPr/>
        </p:nvSpPr>
        <p:spPr>
          <a:xfrm>
            <a:off x="8443843" y="1702097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DF1EE8C-C143-4A72-9BF6-AC6D313EB0C5}"/>
              </a:ext>
            </a:extLst>
          </p:cNvPr>
          <p:cNvCxnSpPr>
            <a:cxnSpLocks/>
          </p:cNvCxnSpPr>
          <p:nvPr/>
        </p:nvCxnSpPr>
        <p:spPr>
          <a:xfrm>
            <a:off x="1142919" y="4501352"/>
            <a:ext cx="3291921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0BB1DAE-7EAD-4334-A235-4ABE95FDCCC6}"/>
              </a:ext>
            </a:extLst>
          </p:cNvPr>
          <p:cNvCxnSpPr>
            <a:cxnSpLocks/>
          </p:cNvCxnSpPr>
          <p:nvPr/>
        </p:nvCxnSpPr>
        <p:spPr>
          <a:xfrm>
            <a:off x="1142919" y="4236843"/>
            <a:ext cx="3291921" cy="0"/>
          </a:xfrm>
          <a:prstGeom prst="line">
            <a:avLst/>
          </a:prstGeom>
          <a:ln w="15875"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C1A6F9E-1897-4279-918B-9762DAA26C84}"/>
              </a:ext>
            </a:extLst>
          </p:cNvPr>
          <p:cNvSpPr txBox="1"/>
          <p:nvPr/>
        </p:nvSpPr>
        <p:spPr>
          <a:xfrm>
            <a:off x="4087368" y="4455632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E9F34C-206C-4611-B932-FC040990646D}"/>
              </a:ext>
            </a:extLst>
          </p:cNvPr>
          <p:cNvSpPr txBox="1"/>
          <p:nvPr/>
        </p:nvSpPr>
        <p:spPr>
          <a:xfrm>
            <a:off x="4059936" y="4193961"/>
            <a:ext cx="635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Fast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9B057C-A114-47E3-B6C0-8720E184E0C8}"/>
              </a:ext>
            </a:extLst>
          </p:cNvPr>
          <p:cNvCxnSpPr>
            <a:cxnSpLocks/>
          </p:cNvCxnSpPr>
          <p:nvPr/>
        </p:nvCxnSpPr>
        <p:spPr>
          <a:xfrm>
            <a:off x="5519928" y="5564058"/>
            <a:ext cx="3212592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794A133-2DE3-4856-9B1C-5AD2CBBF36D0}"/>
              </a:ext>
            </a:extLst>
          </p:cNvPr>
          <p:cNvSpPr txBox="1"/>
          <p:nvPr/>
        </p:nvSpPr>
        <p:spPr>
          <a:xfrm>
            <a:off x="8369891" y="5345125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66F803E-0125-1046-9665-F6B162609106}"/>
              </a:ext>
            </a:extLst>
          </p:cNvPr>
          <p:cNvCxnSpPr/>
          <p:nvPr/>
        </p:nvCxnSpPr>
        <p:spPr>
          <a:xfrm>
            <a:off x="2101596" y="3710940"/>
            <a:ext cx="0" cy="2293620"/>
          </a:xfrm>
          <a:prstGeom prst="lin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AB298F4-7FDE-7D4A-9DF3-2AD0759C52F1}"/>
              </a:ext>
            </a:extLst>
          </p:cNvPr>
          <p:cNvCxnSpPr/>
          <p:nvPr/>
        </p:nvCxnSpPr>
        <p:spPr>
          <a:xfrm>
            <a:off x="2436876" y="3727304"/>
            <a:ext cx="0" cy="229362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DE89992-100A-AA49-A11C-6EFC7668F8BF}"/>
              </a:ext>
            </a:extLst>
          </p:cNvPr>
          <p:cNvCxnSpPr/>
          <p:nvPr/>
        </p:nvCxnSpPr>
        <p:spPr>
          <a:xfrm>
            <a:off x="6970776" y="669686"/>
            <a:ext cx="0" cy="229362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BB959D7-8F92-E545-B0E9-AC18D538F0FA}"/>
              </a:ext>
            </a:extLst>
          </p:cNvPr>
          <p:cNvSpPr txBox="1"/>
          <p:nvPr/>
        </p:nvSpPr>
        <p:spPr>
          <a:xfrm>
            <a:off x="9019115" y="2174015"/>
            <a:ext cx="158729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L</a:t>
            </a:r>
            <a:r>
              <a:rPr lang="en-US" sz="1000" baseline="-25000" dirty="0">
                <a:solidFill>
                  <a:schemeClr val="tx2"/>
                </a:solidFill>
                <a:latin typeface="Neo Sans Intel"/>
                <a:cs typeface="Neo Sans Intel"/>
              </a:rPr>
              <a:t>GP</a:t>
            </a:r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= 225nm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Design rule is 5 lambda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-25nm total bias needed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PF: 228nm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Tox=100A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Spacer = 70nm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Slow: Lg 230nm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Tox = 102A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“Vt” doping +2%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Tip doping no change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Spacer =71nm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Slow: Lg 220nm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Tox = 98A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“Vt” doping -2%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Tip doping no change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Spacer =69nm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---------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RTA impact?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CA41F8F-373D-B04A-AFFE-4E5240EDB5AB}"/>
              </a:ext>
            </a:extLst>
          </p:cNvPr>
          <p:cNvCxnSpPr/>
          <p:nvPr/>
        </p:nvCxnSpPr>
        <p:spPr>
          <a:xfrm>
            <a:off x="2944287" y="3617682"/>
            <a:ext cx="0" cy="2293620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36BC751-CC76-BD43-A675-7F2A5EA25E4B}"/>
              </a:ext>
            </a:extLst>
          </p:cNvPr>
          <p:cNvCxnSpPr/>
          <p:nvPr/>
        </p:nvCxnSpPr>
        <p:spPr>
          <a:xfrm>
            <a:off x="7165767" y="678398"/>
            <a:ext cx="0" cy="2293620"/>
          </a:xfrm>
          <a:prstGeom prst="line">
            <a:avLst/>
          </a:prstGeom>
          <a:ln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741E752-A0EB-DF49-93D8-01F096E5F980}"/>
              </a:ext>
            </a:extLst>
          </p:cNvPr>
          <p:cNvCxnSpPr/>
          <p:nvPr/>
        </p:nvCxnSpPr>
        <p:spPr>
          <a:xfrm>
            <a:off x="2720259" y="3555043"/>
            <a:ext cx="0" cy="2293620"/>
          </a:xfrm>
          <a:prstGeom prst="line">
            <a:avLst/>
          </a:prstGeom>
          <a:ln>
            <a:solidFill>
              <a:srgbClr val="92D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46BD3C5-E2A5-874A-98BE-11A0358178E5}"/>
              </a:ext>
            </a:extLst>
          </p:cNvPr>
          <p:cNvCxnSpPr/>
          <p:nvPr/>
        </p:nvCxnSpPr>
        <p:spPr>
          <a:xfrm>
            <a:off x="6978315" y="686050"/>
            <a:ext cx="0" cy="2293620"/>
          </a:xfrm>
          <a:prstGeom prst="line">
            <a:avLst/>
          </a:prstGeom>
          <a:ln>
            <a:solidFill>
              <a:srgbClr val="92D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38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" y="109728"/>
            <a:ext cx="7927847" cy="804672"/>
          </a:xfrm>
        </p:spPr>
        <p:txBody>
          <a:bodyPr>
            <a:normAutofit/>
          </a:bodyPr>
          <a:lstStyle/>
          <a:p>
            <a:r>
              <a:rPr lang="en-US" sz="2400" b="1" dirty="0"/>
              <a:t>NHV implant table (20210407)</a:t>
            </a:r>
            <a:br>
              <a:rPr lang="en-US" sz="2400" b="1" dirty="0"/>
            </a:br>
            <a:r>
              <a:rPr lang="en-US" sz="1600" b="1" dirty="0"/>
              <a:t>Pitch device projection is from 2D simulation</a:t>
            </a:r>
            <a:endParaRPr lang="en-US" sz="24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D5E570-BE09-4334-BE8B-6ADB36363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047587"/>
              </p:ext>
            </p:extLst>
          </p:nvPr>
        </p:nvGraphicFramePr>
        <p:xfrm>
          <a:off x="6355080" y="55387"/>
          <a:ext cx="4717422" cy="1578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6163">
                  <a:extLst>
                    <a:ext uri="{9D8B030D-6E8A-4147-A177-3AD203B41FA5}">
                      <a16:colId xmlns:a16="http://schemas.microsoft.com/office/drawing/2014/main" val="309107318"/>
                    </a:ext>
                  </a:extLst>
                </a:gridCol>
                <a:gridCol w="1596163">
                  <a:extLst>
                    <a:ext uri="{9D8B030D-6E8A-4147-A177-3AD203B41FA5}">
                      <a16:colId xmlns:a16="http://schemas.microsoft.com/office/drawing/2014/main" val="1448893150"/>
                    </a:ext>
                  </a:extLst>
                </a:gridCol>
                <a:gridCol w="1525096">
                  <a:extLst>
                    <a:ext uri="{9D8B030D-6E8A-4147-A177-3AD203B41FA5}">
                      <a16:colId xmlns:a16="http://schemas.microsoft.com/office/drawing/2014/main" val="2124404773"/>
                    </a:ext>
                  </a:extLst>
                </a:gridCol>
              </a:tblGrid>
              <a:tr h="327043">
                <a:tc>
                  <a:txBody>
                    <a:bodyPr/>
                    <a:lstStyle/>
                    <a:p>
                      <a:r>
                        <a:rPr lang="en-US" sz="1200" dirty="0"/>
                        <a:t>Pitch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SLDD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031287"/>
                  </a:ext>
                </a:extLst>
              </a:tr>
              <a:tr h="268850">
                <a:tc>
                  <a:txBody>
                    <a:bodyPr/>
                    <a:lstStyle/>
                    <a:p>
                      <a:r>
                        <a:rPr lang="en-US" sz="1100" dirty="0"/>
                        <a:t>Best </a:t>
                      </a:r>
                      <a:r>
                        <a:rPr lang="en-US" sz="1100" dirty="0" err="1"/>
                        <a:t>Idlin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C00000"/>
                          </a:solidFill>
                        </a:rPr>
                        <a:t>B</a:t>
                      </a:r>
                      <a:r>
                        <a:rPr lang="en-US" sz="1100" baseline="30000" dirty="0">
                          <a:solidFill>
                            <a:srgbClr val="C00000"/>
                          </a:solidFill>
                        </a:rPr>
                        <a:t>11</a:t>
                      </a:r>
                      <a:r>
                        <a:rPr lang="en-US" sz="1100" dirty="0">
                          <a:solidFill>
                            <a:srgbClr val="C00000"/>
                          </a:solidFill>
                        </a:rPr>
                        <a:t> 2.4E13 </a:t>
                      </a:r>
                      <a:r>
                        <a:rPr lang="en-US" sz="1100" dirty="0"/>
                        <a:t>@25KeV tilt 30 twist 0 X4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P</a:t>
                      </a:r>
                      <a:r>
                        <a:rPr lang="en-US" sz="1200" baseline="30000" dirty="0">
                          <a:solidFill>
                            <a:srgbClr val="C00000"/>
                          </a:solidFill>
                        </a:rPr>
                        <a:t>31 </a:t>
                      </a: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3e14</a:t>
                      </a:r>
                      <a:r>
                        <a:rPr lang="en-US" sz="1200" dirty="0"/>
                        <a:t>, 10KeV, tilt 38 twist 22 X4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386523"/>
                  </a:ext>
                </a:extLst>
              </a:tr>
              <a:tr h="550152">
                <a:tc>
                  <a:txBody>
                    <a:bodyPr/>
                    <a:lstStyle/>
                    <a:p>
                      <a:r>
                        <a:rPr lang="en-US" sz="1100" dirty="0"/>
                        <a:t>Best GISL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C00000"/>
                          </a:solidFill>
                        </a:rPr>
                        <a:t>B</a:t>
                      </a:r>
                      <a:r>
                        <a:rPr lang="en-US" sz="1100" baseline="30000" dirty="0">
                          <a:solidFill>
                            <a:srgbClr val="C00000"/>
                          </a:solidFill>
                        </a:rPr>
                        <a:t>11</a:t>
                      </a:r>
                      <a:r>
                        <a:rPr lang="en-US" sz="1100" dirty="0">
                          <a:solidFill>
                            <a:srgbClr val="C00000"/>
                          </a:solidFill>
                        </a:rPr>
                        <a:t> 2.2E13 </a:t>
                      </a:r>
                      <a:r>
                        <a:rPr lang="en-US" sz="1100" dirty="0"/>
                        <a:t>@25KeV tilt 30 twist 0 X4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P</a:t>
                      </a:r>
                      <a:r>
                        <a:rPr lang="en-US" sz="1200" baseline="30000" dirty="0">
                          <a:solidFill>
                            <a:srgbClr val="C00000"/>
                          </a:solidFill>
                        </a:rPr>
                        <a:t>31 </a:t>
                      </a:r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2e14</a:t>
                      </a:r>
                      <a:r>
                        <a:rPr lang="en-US" sz="1200" dirty="0"/>
                        <a:t>, 10KeV, tilt 38 twist 22 X4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030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CF5D976-EC5A-4F85-8C27-1472B05A2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87963"/>
            <a:ext cx="12192000" cy="462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2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" y="173736"/>
            <a:ext cx="7909560" cy="496956"/>
          </a:xfrm>
        </p:spPr>
        <p:txBody>
          <a:bodyPr>
            <a:normAutofit/>
          </a:bodyPr>
          <a:lstStyle/>
          <a:p>
            <a:r>
              <a:rPr lang="en-US" sz="2400" b="1" dirty="0"/>
              <a:t>NHV pitch devices (20210406)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6CDD41-8F4D-40A7-84A1-8EAB219E7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05039"/>
              </p:ext>
            </p:extLst>
          </p:nvPr>
        </p:nvGraphicFramePr>
        <p:xfrm>
          <a:off x="64008" y="888448"/>
          <a:ext cx="11734350" cy="2501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824">
                  <a:extLst>
                    <a:ext uri="{9D8B030D-6E8A-4147-A177-3AD203B41FA5}">
                      <a16:colId xmlns:a16="http://schemas.microsoft.com/office/drawing/2014/main" val="3368362488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3745270376"/>
                    </a:ext>
                  </a:extLst>
                </a:gridCol>
                <a:gridCol w="2350008">
                  <a:extLst>
                    <a:ext uri="{9D8B030D-6E8A-4147-A177-3AD203B41FA5}">
                      <a16:colId xmlns:a16="http://schemas.microsoft.com/office/drawing/2014/main" val="1088958427"/>
                    </a:ext>
                  </a:extLst>
                </a:gridCol>
                <a:gridCol w="2002536">
                  <a:extLst>
                    <a:ext uri="{9D8B030D-6E8A-4147-A177-3AD203B41FA5}">
                      <a16:colId xmlns:a16="http://schemas.microsoft.com/office/drawing/2014/main" val="594708855"/>
                    </a:ext>
                  </a:extLst>
                </a:gridCol>
                <a:gridCol w="2079377">
                  <a:extLst>
                    <a:ext uri="{9D8B030D-6E8A-4147-A177-3AD203B41FA5}">
                      <a16:colId xmlns:a16="http://schemas.microsoft.com/office/drawing/2014/main" val="210849153"/>
                    </a:ext>
                  </a:extLst>
                </a:gridCol>
                <a:gridCol w="1955725">
                  <a:extLst>
                    <a:ext uri="{9D8B030D-6E8A-4147-A177-3AD203B41FA5}">
                      <a16:colId xmlns:a16="http://schemas.microsoft.com/office/drawing/2014/main" val="4225727375"/>
                    </a:ext>
                  </a:extLst>
                </a:gridCol>
              </a:tblGrid>
              <a:tr h="584475">
                <a:tc>
                  <a:txBody>
                    <a:bodyPr/>
                    <a:lstStyle/>
                    <a:p>
                      <a:r>
                        <a:rPr lang="en-US" sz="1800" dirty="0"/>
                        <a:t>BWF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P-Well/PTS/VT imp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ENH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SSH</a:t>
                      </a:r>
                    </a:p>
                    <a:p>
                      <a:pPr algn="ctr"/>
                      <a:r>
                        <a:rPr lang="en-US" sz="1800" dirty="0"/>
                        <a:t>SLDD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DLDD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815364"/>
                  </a:ext>
                </a:extLst>
              </a:tr>
              <a:tr h="7596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Pitch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2.7E13 @340KeV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9.0e12 @110KeV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3.5e12 @32KeV X4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2.2</a:t>
                      </a:r>
                      <a:r>
                        <a:rPr lang="en-US" sz="1600" dirty="0"/>
                        <a:t>E13 @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25</a:t>
                      </a:r>
                      <a:r>
                        <a:rPr lang="en-US" sz="1600" dirty="0"/>
                        <a:t>KeV tilt 30 twist 0 X4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</a:t>
                      </a:r>
                      <a:r>
                        <a:rPr lang="en-US" sz="1800" baseline="30000" dirty="0"/>
                        <a:t>31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2e14</a:t>
                      </a:r>
                      <a:r>
                        <a:rPr lang="en-US" sz="1800" dirty="0"/>
                        <a:t>, 10KeV, tilt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38</a:t>
                      </a:r>
                      <a:r>
                        <a:rPr lang="en-US" sz="1800" dirty="0"/>
                        <a:t> twist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22</a:t>
                      </a:r>
                      <a:r>
                        <a:rPr lang="en-US" sz="1800" dirty="0"/>
                        <a:t>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P</a:t>
                      </a:r>
                      <a:r>
                        <a:rPr lang="en-US" sz="1600" baseline="30000" dirty="0"/>
                        <a:t>31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4</a:t>
                      </a:r>
                      <a:r>
                        <a:rPr lang="en-US" sz="1600" dirty="0"/>
                        <a:t>e13,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55</a:t>
                      </a:r>
                      <a:r>
                        <a:rPr lang="en-US" sz="1600" dirty="0"/>
                        <a:t>KeV, tilt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45</a:t>
                      </a:r>
                      <a:r>
                        <a:rPr lang="en-US" sz="1600" dirty="0"/>
                        <a:t> twist 0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899095"/>
                  </a:ext>
                </a:extLst>
              </a:tr>
              <a:tr h="79478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SVT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3e12</a:t>
                      </a:r>
                      <a:r>
                        <a:rPr lang="en-US" sz="1600" dirty="0"/>
                        <a:t> @32KeV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77717"/>
                  </a:ext>
                </a:extLst>
              </a:tr>
            </a:tbl>
          </a:graphicData>
        </a:graphic>
      </p:graphicFrame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89B96B1E-4904-4104-9C3E-3B714CB8C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669675"/>
              </p:ext>
            </p:extLst>
          </p:nvPr>
        </p:nvGraphicFramePr>
        <p:xfrm>
          <a:off x="64008" y="3747472"/>
          <a:ext cx="11734350" cy="2501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824">
                  <a:extLst>
                    <a:ext uri="{9D8B030D-6E8A-4147-A177-3AD203B41FA5}">
                      <a16:colId xmlns:a16="http://schemas.microsoft.com/office/drawing/2014/main" val="3368362488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3745270376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1088958427"/>
                    </a:ext>
                  </a:extLst>
                </a:gridCol>
                <a:gridCol w="1975104">
                  <a:extLst>
                    <a:ext uri="{9D8B030D-6E8A-4147-A177-3AD203B41FA5}">
                      <a16:colId xmlns:a16="http://schemas.microsoft.com/office/drawing/2014/main" val="594708855"/>
                    </a:ext>
                  </a:extLst>
                </a:gridCol>
                <a:gridCol w="2079377">
                  <a:extLst>
                    <a:ext uri="{9D8B030D-6E8A-4147-A177-3AD203B41FA5}">
                      <a16:colId xmlns:a16="http://schemas.microsoft.com/office/drawing/2014/main" val="210849153"/>
                    </a:ext>
                  </a:extLst>
                </a:gridCol>
                <a:gridCol w="1955725">
                  <a:extLst>
                    <a:ext uri="{9D8B030D-6E8A-4147-A177-3AD203B41FA5}">
                      <a16:colId xmlns:a16="http://schemas.microsoft.com/office/drawing/2014/main" val="4225727375"/>
                    </a:ext>
                  </a:extLst>
                </a:gridCol>
              </a:tblGrid>
              <a:tr h="584475">
                <a:tc>
                  <a:txBody>
                    <a:bodyPr/>
                    <a:lstStyle/>
                    <a:p>
                      <a:r>
                        <a:rPr lang="en-US" sz="1800" dirty="0"/>
                        <a:t>ATF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P-Well/PTS/VT imp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ENH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SSH</a:t>
                      </a:r>
                    </a:p>
                    <a:p>
                      <a:pPr algn="ctr"/>
                      <a:r>
                        <a:rPr lang="en-US" sz="1800" dirty="0"/>
                        <a:t>SLDD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DLDD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815364"/>
                  </a:ext>
                </a:extLst>
              </a:tr>
              <a:tr h="75969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Pitch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2.7E13 @340KeV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9.0e12 @110KeV X4</a:t>
                      </a:r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3.5e12 @32KeV X4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3.7E13 @16KeV tilt 30 twist 0 X4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</a:t>
                      </a:r>
                      <a:r>
                        <a:rPr lang="en-US" sz="1800" baseline="30000" dirty="0"/>
                        <a:t>31 </a:t>
                      </a:r>
                      <a:r>
                        <a:rPr lang="en-US" sz="1800" dirty="0"/>
                        <a:t>1e14, 20KeV, tilt 7 twist 0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P</a:t>
                      </a:r>
                      <a:r>
                        <a:rPr lang="en-US" sz="1600" baseline="30000" dirty="0"/>
                        <a:t>31 </a:t>
                      </a:r>
                      <a:r>
                        <a:rPr lang="en-US" sz="1600" dirty="0"/>
                        <a:t>5e13, 45KeV, tilt 35 twist 0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899095"/>
                  </a:ext>
                </a:extLst>
              </a:tr>
              <a:tr h="794789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SVT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</a:t>
                      </a:r>
                      <a:r>
                        <a:rPr lang="en-US" sz="1600" baseline="30000" dirty="0"/>
                        <a:t>11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1.7e12</a:t>
                      </a:r>
                      <a:r>
                        <a:rPr lang="en-US" sz="1600" dirty="0"/>
                        <a:t> @32KeV X4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77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52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B8760F11-13B1-4EFD-8CC2-99130D625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2820"/>
            <a:ext cx="8203957" cy="54472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B90416D-14BD-476D-B1B4-49C94006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7" y="109728"/>
            <a:ext cx="8680784" cy="496956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NHV pitch device roll off (20210407)_projection of 2D simulation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2D927F-5294-4153-A5D2-F3B018AA4C06}"/>
              </a:ext>
            </a:extLst>
          </p:cNvPr>
          <p:cNvSpPr txBox="1"/>
          <p:nvPr/>
        </p:nvSpPr>
        <p:spPr>
          <a:xfrm>
            <a:off x="2587752" y="163156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~22mV/5nm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425690-EBFB-492A-9D9B-6CEBD0B5A48C}"/>
              </a:ext>
            </a:extLst>
          </p:cNvPr>
          <p:cNvSpPr txBox="1"/>
          <p:nvPr/>
        </p:nvSpPr>
        <p:spPr>
          <a:xfrm>
            <a:off x="6772316" y="178412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~1.7%/5nm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F11D8-DFC5-4734-86B0-86AFE171CBC2}"/>
              </a:ext>
            </a:extLst>
          </p:cNvPr>
          <p:cNvSpPr txBox="1"/>
          <p:nvPr/>
        </p:nvSpPr>
        <p:spPr>
          <a:xfrm>
            <a:off x="1137897" y="4698914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~5X/5nm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D104F3E-0E9D-4A40-9EF3-9AD6D7A35593}"/>
              </a:ext>
            </a:extLst>
          </p:cNvPr>
          <p:cNvCxnSpPr/>
          <p:nvPr/>
        </p:nvCxnSpPr>
        <p:spPr>
          <a:xfrm>
            <a:off x="1531539" y="1662873"/>
            <a:ext cx="356616" cy="0"/>
          </a:xfrm>
          <a:prstGeom prst="straightConnector1">
            <a:avLst/>
          </a:prstGeom>
          <a:ln>
            <a:solidFill>
              <a:schemeClr val="tx2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08E8798-C43C-47D5-8296-86B12E7157A3}"/>
              </a:ext>
            </a:extLst>
          </p:cNvPr>
          <p:cNvSpPr txBox="1"/>
          <p:nvPr/>
        </p:nvSpPr>
        <p:spPr>
          <a:xfrm>
            <a:off x="1531539" y="1662873"/>
            <a:ext cx="1106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  <a:latin typeface="Neo Sans Intel"/>
                <a:cs typeface="Neo Sans Intel"/>
              </a:rPr>
              <a:t>5nm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2D27EB3-2E7F-460C-B753-46830F9B0748}"/>
              </a:ext>
            </a:extLst>
          </p:cNvPr>
          <p:cNvSpPr/>
          <p:nvPr/>
        </p:nvSpPr>
        <p:spPr>
          <a:xfrm>
            <a:off x="2363724" y="1397567"/>
            <a:ext cx="224028" cy="160354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3C0882-1C40-4BFA-B0D4-A293B1F4DDCA}"/>
              </a:ext>
            </a:extLst>
          </p:cNvPr>
          <p:cNvSpPr txBox="1"/>
          <p:nvPr/>
        </p:nvSpPr>
        <p:spPr>
          <a:xfrm>
            <a:off x="8808801" y="219706"/>
            <a:ext cx="323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chemeClr val="tx2"/>
                </a:solidFill>
                <a:latin typeface="Neo Sans Intel"/>
                <a:cs typeface="Neo Sans Intel"/>
              </a:rPr>
              <a:t>Physical gate length is changed by every 5nm.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E811824-ECD1-474B-8F9C-105CE6C85850}"/>
              </a:ext>
            </a:extLst>
          </p:cNvPr>
          <p:cNvCxnSpPr>
            <a:cxnSpLocks/>
          </p:cNvCxnSpPr>
          <p:nvPr/>
        </p:nvCxnSpPr>
        <p:spPr>
          <a:xfrm>
            <a:off x="4800600" y="2020824"/>
            <a:ext cx="3255264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0BB1DAE-7EAD-4334-A235-4ABE95FDCCC6}"/>
              </a:ext>
            </a:extLst>
          </p:cNvPr>
          <p:cNvCxnSpPr>
            <a:cxnSpLocks/>
          </p:cNvCxnSpPr>
          <p:nvPr/>
        </p:nvCxnSpPr>
        <p:spPr>
          <a:xfrm flipV="1">
            <a:off x="947846" y="4221284"/>
            <a:ext cx="2956641" cy="4383"/>
          </a:xfrm>
          <a:prstGeom prst="line">
            <a:avLst/>
          </a:prstGeom>
          <a:ln w="15875"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B4C35AA-E80B-445C-941E-44F3239C1C21}"/>
              </a:ext>
            </a:extLst>
          </p:cNvPr>
          <p:cNvCxnSpPr>
            <a:cxnSpLocks/>
          </p:cNvCxnSpPr>
          <p:nvPr/>
        </p:nvCxnSpPr>
        <p:spPr>
          <a:xfrm>
            <a:off x="978408" y="4581713"/>
            <a:ext cx="2956641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2347B6E-1AE4-4C75-AB0B-EE6F0AD4170E}"/>
              </a:ext>
            </a:extLst>
          </p:cNvPr>
          <p:cNvCxnSpPr>
            <a:cxnSpLocks/>
          </p:cNvCxnSpPr>
          <p:nvPr/>
        </p:nvCxnSpPr>
        <p:spPr>
          <a:xfrm>
            <a:off x="4837176" y="4857570"/>
            <a:ext cx="3154599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D60CF3D-CEF5-4009-A349-AD10E635C374}"/>
              </a:ext>
            </a:extLst>
          </p:cNvPr>
          <p:cNvSpPr txBox="1"/>
          <p:nvPr/>
        </p:nvSpPr>
        <p:spPr>
          <a:xfrm>
            <a:off x="3610437" y="4520662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7390C0-2EC5-4777-ACFE-84DAE7C14C9B}"/>
              </a:ext>
            </a:extLst>
          </p:cNvPr>
          <p:cNvSpPr txBox="1"/>
          <p:nvPr/>
        </p:nvSpPr>
        <p:spPr>
          <a:xfrm>
            <a:off x="3586733" y="4039535"/>
            <a:ext cx="635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Fast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FB58F4-FDA6-478F-8517-60D927AB59DA}"/>
              </a:ext>
            </a:extLst>
          </p:cNvPr>
          <p:cNvSpPr txBox="1"/>
          <p:nvPr/>
        </p:nvSpPr>
        <p:spPr>
          <a:xfrm>
            <a:off x="7714869" y="1983490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667992-7061-40A7-A1CE-EA4548919147}"/>
              </a:ext>
            </a:extLst>
          </p:cNvPr>
          <p:cNvSpPr txBox="1"/>
          <p:nvPr/>
        </p:nvSpPr>
        <p:spPr>
          <a:xfrm>
            <a:off x="7714869" y="4816900"/>
            <a:ext cx="649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chemeClr val="tx2"/>
                </a:solidFill>
                <a:latin typeface="Neo Sans Intel"/>
                <a:cs typeface="Neo Sans Intel"/>
              </a:rPr>
              <a:t>Tgt</a:t>
            </a:r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2A94B6-D941-C649-A984-716321596A84}"/>
              </a:ext>
            </a:extLst>
          </p:cNvPr>
          <p:cNvSpPr txBox="1"/>
          <p:nvPr/>
        </p:nvSpPr>
        <p:spPr>
          <a:xfrm>
            <a:off x="9019115" y="2174015"/>
            <a:ext cx="158729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L</a:t>
            </a:r>
            <a:r>
              <a:rPr lang="en-US" sz="1000" baseline="-25000" dirty="0">
                <a:solidFill>
                  <a:schemeClr val="tx2"/>
                </a:solidFill>
                <a:latin typeface="Neo Sans Intel"/>
                <a:cs typeface="Neo Sans Intel"/>
              </a:rPr>
              <a:t>GN</a:t>
            </a:r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= 225nm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Design rule is 5 lambda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-25nm total bias needed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PF: 228nm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Tox=100A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Spacer = 70nm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Slow: Lg 230nm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Tox = 102A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“Vt” doping +2%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Tip doping no change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Spacer =71nm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Slow: Lg 220nm 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Tox = 98A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“Vt” doping -2%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Tip doping no change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          Spacer =69nm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---------</a:t>
            </a:r>
          </a:p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RTA impact?</a:t>
            </a: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endParaRPr lang="en-US" sz="100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244A82-0C8D-5647-9035-A751473A2E30}"/>
              </a:ext>
            </a:extLst>
          </p:cNvPr>
          <p:cNvCxnSpPr/>
          <p:nvPr/>
        </p:nvCxnSpPr>
        <p:spPr>
          <a:xfrm>
            <a:off x="1560576" y="3710940"/>
            <a:ext cx="0" cy="2293620"/>
          </a:xfrm>
          <a:prstGeom prst="lin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5008E3-421B-2C42-B03F-B6C94A6EDB75}"/>
              </a:ext>
            </a:extLst>
          </p:cNvPr>
          <p:cNvCxnSpPr/>
          <p:nvPr/>
        </p:nvCxnSpPr>
        <p:spPr>
          <a:xfrm>
            <a:off x="1895856" y="3727304"/>
            <a:ext cx="0" cy="229362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117704-732A-B941-9481-9C502EE06C38}"/>
              </a:ext>
            </a:extLst>
          </p:cNvPr>
          <p:cNvCxnSpPr/>
          <p:nvPr/>
        </p:nvCxnSpPr>
        <p:spPr>
          <a:xfrm>
            <a:off x="6406896" y="669686"/>
            <a:ext cx="0" cy="229362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968FD9D-2C4D-6B4E-A999-6C2C178DC65E}"/>
              </a:ext>
            </a:extLst>
          </p:cNvPr>
          <p:cNvCxnSpPr/>
          <p:nvPr/>
        </p:nvCxnSpPr>
        <p:spPr>
          <a:xfrm>
            <a:off x="6742176" y="686050"/>
            <a:ext cx="0" cy="2293620"/>
          </a:xfrm>
          <a:prstGeom prst="lin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29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CABC7-3246-B34B-82A1-73B46BFC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baseline="-25000" dirty="0" err="1"/>
              <a:t>comm</a:t>
            </a:r>
            <a:r>
              <a:rPr lang="en-US" dirty="0" err="1"/>
              <a:t>C</a:t>
            </a:r>
            <a:r>
              <a:rPr lang="en-US" baseline="-25000" dirty="0" err="1"/>
              <a:t>N</a:t>
            </a:r>
            <a:r>
              <a:rPr lang="en-US" dirty="0" err="1"/>
              <a:t>C</a:t>
            </a:r>
            <a:r>
              <a:rPr lang="en-US" baseline="-25000" dirty="0" err="1"/>
              <a:t>P</a:t>
            </a:r>
            <a:endParaRPr lang="en-US" baseline="-25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7DFCABC-8EF4-A847-A8BB-E221BD465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89925"/>
              </p:ext>
            </p:extLst>
          </p:nvPr>
        </p:nvGraphicFramePr>
        <p:xfrm>
          <a:off x="101600" y="914400"/>
          <a:ext cx="113873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230">
                  <a:extLst>
                    <a:ext uri="{9D8B030D-6E8A-4147-A177-3AD203B41FA5}">
                      <a16:colId xmlns:a16="http://schemas.microsoft.com/office/drawing/2014/main" val="2693974853"/>
                    </a:ext>
                  </a:extLst>
                </a:gridCol>
                <a:gridCol w="1827530">
                  <a:extLst>
                    <a:ext uri="{9D8B030D-6E8A-4147-A177-3AD203B41FA5}">
                      <a16:colId xmlns:a16="http://schemas.microsoft.com/office/drawing/2014/main" val="3859625441"/>
                    </a:ext>
                  </a:extLst>
                </a:gridCol>
                <a:gridCol w="1249860">
                  <a:extLst>
                    <a:ext uri="{9D8B030D-6E8A-4147-A177-3AD203B41FA5}">
                      <a16:colId xmlns:a16="http://schemas.microsoft.com/office/drawing/2014/main" val="1502933415"/>
                    </a:ext>
                  </a:extLst>
                </a:gridCol>
                <a:gridCol w="1712685">
                  <a:extLst>
                    <a:ext uri="{9D8B030D-6E8A-4147-A177-3AD203B41FA5}">
                      <a16:colId xmlns:a16="http://schemas.microsoft.com/office/drawing/2014/main" val="4157539086"/>
                    </a:ext>
                  </a:extLst>
                </a:gridCol>
                <a:gridCol w="1712685">
                  <a:extLst>
                    <a:ext uri="{9D8B030D-6E8A-4147-A177-3AD203B41FA5}">
                      <a16:colId xmlns:a16="http://schemas.microsoft.com/office/drawing/2014/main" val="850471940"/>
                    </a:ext>
                  </a:extLst>
                </a:gridCol>
                <a:gridCol w="1712685">
                  <a:extLst>
                    <a:ext uri="{9D8B030D-6E8A-4147-A177-3AD203B41FA5}">
                      <a16:colId xmlns:a16="http://schemas.microsoft.com/office/drawing/2014/main" val="3794523752"/>
                    </a:ext>
                  </a:extLst>
                </a:gridCol>
                <a:gridCol w="1712685">
                  <a:extLst>
                    <a:ext uri="{9D8B030D-6E8A-4147-A177-3AD203B41FA5}">
                      <a16:colId xmlns:a16="http://schemas.microsoft.com/office/drawing/2014/main" val="4304513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TCAD </a:t>
                      </a:r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N</a:t>
                      </a:r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N</a:t>
                      </a:r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-25000" dirty="0"/>
                        <a:t>N</a:t>
                      </a:r>
                      <a:r>
                        <a:rPr lang="en-US" dirty="0"/>
                        <a:t>F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</a:t>
                      </a:r>
                      <a:r>
                        <a:rPr lang="en-US" baseline="-25000" dirty="0"/>
                        <a:t>N</a:t>
                      </a:r>
                      <a:r>
                        <a:rPr lang="en-US" dirty="0"/>
                        <a:t>S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-25000" dirty="0"/>
                        <a:t>N</a:t>
                      </a:r>
                      <a:r>
                        <a:rPr lang="en-US" baseline="0" dirty="0"/>
                        <a:t>S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</a:t>
                      </a:r>
                      <a:r>
                        <a:rPr lang="en-US" baseline="-25000" dirty="0"/>
                        <a:t>N</a:t>
                      </a:r>
                      <a:r>
                        <a:rPr lang="en-US" baseline="0" dirty="0"/>
                        <a:t>F</a:t>
                      </a:r>
                      <a:r>
                        <a:rPr lang="en-US" baseline="-25000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38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225nm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220nm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230nm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225nm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225nm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984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102Å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097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Spacer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70nm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807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Vtn</a:t>
                      </a:r>
                      <a:r>
                        <a:rPr lang="en-US" dirty="0"/>
                        <a:t>/halo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Baofu’s</a:t>
                      </a:r>
                      <a:r>
                        <a:rPr lang="en-US" dirty="0"/>
                        <a:t> 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432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</a:t>
                      </a:r>
                      <a:r>
                        <a:rPr lang="en-US" baseline="-25000" dirty="0"/>
                        <a:t>n0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832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Baofu’s</a:t>
                      </a:r>
                      <a:r>
                        <a:rPr lang="en-US" dirty="0"/>
                        <a:t> 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42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206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318735"/>
      </p:ext>
    </p:extLst>
  </p:cSld>
  <p:clrMapOvr>
    <a:masterClrMapping/>
  </p:clrMapOvr>
</p:sld>
</file>

<file path=ppt/theme/theme1.xml><?xml version="1.0" encoding="utf-8"?>
<a:theme xmlns:a="http://schemas.openxmlformats.org/drawingml/2006/main" name="Intel_NSG">
  <a:themeElements>
    <a:clrScheme name="Intel New Scheme">
      <a:dk1>
        <a:sysClr val="windowText" lastClr="000000"/>
      </a:dk1>
      <a:lt1>
        <a:sysClr val="window" lastClr="FFFFFF"/>
      </a:lt1>
      <a:dk2>
        <a:srgbClr val="004280"/>
      </a:dk2>
      <a:lt2>
        <a:srgbClr val="B1BABF"/>
      </a:lt2>
      <a:accent1>
        <a:srgbClr val="0071C5"/>
      </a:accent1>
      <a:accent2>
        <a:srgbClr val="00AEEF"/>
      </a:accent2>
      <a:accent3>
        <a:srgbClr val="8DC8E8"/>
      </a:accent3>
      <a:accent4>
        <a:srgbClr val="FFDA00"/>
      </a:accent4>
      <a:accent5>
        <a:srgbClr val="FDB813"/>
      </a:accent5>
      <a:accent6>
        <a:srgbClr val="A6CE39"/>
      </a:accent6>
      <a:hlink>
        <a:srgbClr val="939598"/>
      </a:hlink>
      <a:folHlink>
        <a:srgbClr val="ED1C24"/>
      </a:folHlink>
    </a:clrScheme>
    <a:fontScheme name="Custom 1">
      <a:majorFont>
        <a:latin typeface="Intel clear light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000" dirty="0" smtClean="0">
            <a:solidFill>
              <a:schemeClr val="tx2"/>
            </a:solidFill>
            <a:latin typeface="Neo Sans Intel"/>
            <a:cs typeface="Neo Sans Inte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el_NSG" id="{104C9A5D-BFCE-4B4D-8962-BB59CB4D3EAF}" vid="{1EF89571-466B-461B-B8FB-ABB376F621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Intel_NSG</Template>
  <TotalTime>104054</TotalTime>
  <Words>750</Words>
  <Application>Microsoft Macintosh PowerPoint</Application>
  <PresentationFormat>Widescreen</PresentationFormat>
  <Paragraphs>208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Neo Sans Intel</vt:lpstr>
      <vt:lpstr>Neo Sans Intel Light</vt:lpstr>
      <vt:lpstr>Neo Sans Intel Medium</vt:lpstr>
      <vt:lpstr>Arial</vt:lpstr>
      <vt:lpstr>Calibri</vt:lpstr>
      <vt:lpstr>Intel clear</vt:lpstr>
      <vt:lpstr>Intel clear</vt:lpstr>
      <vt:lpstr>Intel clear light</vt:lpstr>
      <vt:lpstr>Wingdings</vt:lpstr>
      <vt:lpstr>Intel_NSG</vt:lpstr>
      <vt:lpstr>                                                      3DXpoint PHV devices simulation                               </vt:lpstr>
      <vt:lpstr>PHV pitch devices (20210406)</vt:lpstr>
      <vt:lpstr>PHV implant table (20210406)</vt:lpstr>
      <vt:lpstr>PHV pitch device roll off (20210407)</vt:lpstr>
      <vt:lpstr>NHV implant table (20210407) Pitch device projection is from 2D simulation</vt:lpstr>
      <vt:lpstr>NHV pitch devices (20210406)</vt:lpstr>
      <vt:lpstr>NHV pitch device roll off (20210407)_projection of 2D simulation</vt:lpstr>
      <vt:lpstr>CcommCNCP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3DXP P1240 Device Types</dc:title>
  <dc:creator>Kapoor, Divesh</dc:creator>
  <cp:keywords>CTPClassification=CTP_NT</cp:keywords>
  <cp:lastModifiedBy>Kau, Derchang</cp:lastModifiedBy>
  <cp:revision>995</cp:revision>
  <cp:lastPrinted>2020-03-13T01:57:05Z</cp:lastPrinted>
  <dcterms:created xsi:type="dcterms:W3CDTF">2018-12-07T17:08:21Z</dcterms:created>
  <dcterms:modified xsi:type="dcterms:W3CDTF">2021-04-11T05:12:23Z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456d09b8-b1c9-4700-9bd7-cd96e858ca6a</vt:lpwstr>
  </property>
  <property fmtid="{D5CDD505-2E9C-101B-9397-08002B2CF9AE}" pid="3" name="CTP_TimeStamp">
    <vt:lpwstr>2020-06-29 22:09:26Z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