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7" r:id="rId5"/>
    <p:sldId id="263" r:id="rId6"/>
    <p:sldId id="260" r:id="rId7"/>
    <p:sldId id="258" r:id="rId8"/>
    <p:sldId id="264" r:id="rId9"/>
    <p:sldId id="265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8A71DD-09A6-8647-9943-02271D2F3AD7}" v="28" dt="2021-06-09T00:36:17.4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13" autoAdjust="0"/>
    <p:restoredTop sz="94660"/>
  </p:normalViewPr>
  <p:slideViewPr>
    <p:cSldViewPr>
      <p:cViewPr varScale="1">
        <p:scale>
          <a:sx n="173" d="100"/>
          <a:sy n="173" d="100"/>
        </p:scale>
        <p:origin x="216" y="22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EE8A71DD-09A6-8647-9943-02271D2F3AD7}"/>
    <pc:docChg chg="undo custSel addSld delSld modSld sldOrd">
      <pc:chgData name="Kau, Derchang" userId="b9148588-e694-4445-9765-2c9aad6149ce" providerId="ADAL" clId="{EE8A71DD-09A6-8647-9943-02271D2F3AD7}" dt="2021-06-09T00:59:09.656" v="2154" actId="20577"/>
      <pc:docMkLst>
        <pc:docMk/>
      </pc:docMkLst>
      <pc:sldChg chg="modSp mod">
        <pc:chgData name="Kau, Derchang" userId="b9148588-e694-4445-9765-2c9aad6149ce" providerId="ADAL" clId="{EE8A71DD-09A6-8647-9943-02271D2F3AD7}" dt="2021-06-09T00:58:17.647" v="2148" actId="404"/>
        <pc:sldMkLst>
          <pc:docMk/>
          <pc:sldMk cId="571199631" sldId="257"/>
        </pc:sldMkLst>
        <pc:spChg chg="mod">
          <ac:chgData name="Kau, Derchang" userId="b9148588-e694-4445-9765-2c9aad6149ce" providerId="ADAL" clId="{EE8A71DD-09A6-8647-9943-02271D2F3AD7}" dt="2021-06-09T00:58:05.489" v="2143" actId="404"/>
          <ac:spMkLst>
            <pc:docMk/>
            <pc:sldMk cId="571199631" sldId="257"/>
            <ac:spMk id="2" creationId="{1880C7EB-82EA-2F44-9CE6-85D3359A96E6}"/>
          </ac:spMkLst>
        </pc:spChg>
        <pc:spChg chg="mod">
          <ac:chgData name="Kau, Derchang" userId="b9148588-e694-4445-9765-2c9aad6149ce" providerId="ADAL" clId="{EE8A71DD-09A6-8647-9943-02271D2F3AD7}" dt="2021-06-09T00:58:17.647" v="2148" actId="404"/>
          <ac:spMkLst>
            <pc:docMk/>
            <pc:sldMk cId="571199631" sldId="257"/>
            <ac:spMk id="3" creationId="{4DEDCBA4-DD72-584F-A76E-6BB7A0CFAF7D}"/>
          </ac:spMkLst>
        </pc:spChg>
        <pc:spChg chg="mod">
          <ac:chgData name="Kau, Derchang" userId="b9148588-e694-4445-9765-2c9aad6149ce" providerId="ADAL" clId="{EE8A71DD-09A6-8647-9943-02271D2F3AD7}" dt="2021-06-09T00:03:50.673" v="1637" actId="20577"/>
          <ac:spMkLst>
            <pc:docMk/>
            <pc:sldMk cId="571199631" sldId="257"/>
            <ac:spMk id="4" creationId="{BD877467-4947-834F-B23F-CD8D4BF05E06}"/>
          </ac:spMkLst>
        </pc:spChg>
      </pc:sldChg>
      <pc:sldChg chg="modSp mod">
        <pc:chgData name="Kau, Derchang" userId="b9148588-e694-4445-9765-2c9aad6149ce" providerId="ADAL" clId="{EE8A71DD-09A6-8647-9943-02271D2F3AD7}" dt="2021-06-09T00:47:04.866" v="2066" actId="20577"/>
        <pc:sldMkLst>
          <pc:docMk/>
          <pc:sldMk cId="3634505535" sldId="258"/>
        </pc:sldMkLst>
        <pc:spChg chg="mod">
          <ac:chgData name="Kau, Derchang" userId="b9148588-e694-4445-9765-2c9aad6149ce" providerId="ADAL" clId="{EE8A71DD-09A6-8647-9943-02271D2F3AD7}" dt="2021-06-09T00:47:04.866" v="2066" actId="20577"/>
          <ac:spMkLst>
            <pc:docMk/>
            <pc:sldMk cId="3634505535" sldId="258"/>
            <ac:spMk id="3" creationId="{E40BF78F-1058-1847-9F55-02ADB27E297A}"/>
          </ac:spMkLst>
        </pc:spChg>
      </pc:sldChg>
      <pc:sldChg chg="del">
        <pc:chgData name="Kau, Derchang" userId="b9148588-e694-4445-9765-2c9aad6149ce" providerId="ADAL" clId="{EE8A71DD-09A6-8647-9943-02271D2F3AD7}" dt="2021-06-08T21:53:43.522" v="969" actId="2696"/>
        <pc:sldMkLst>
          <pc:docMk/>
          <pc:sldMk cId="3295463635" sldId="259"/>
        </pc:sldMkLst>
      </pc:sldChg>
      <pc:sldChg chg="modSp mod">
        <pc:chgData name="Kau, Derchang" userId="b9148588-e694-4445-9765-2c9aad6149ce" providerId="ADAL" clId="{EE8A71DD-09A6-8647-9943-02271D2F3AD7}" dt="2021-06-09T00:45:57.480" v="1972" actId="20577"/>
        <pc:sldMkLst>
          <pc:docMk/>
          <pc:sldMk cId="2558916076" sldId="260"/>
        </pc:sldMkLst>
        <pc:spChg chg="mod">
          <ac:chgData name="Kau, Derchang" userId="b9148588-e694-4445-9765-2c9aad6149ce" providerId="ADAL" clId="{EE8A71DD-09A6-8647-9943-02271D2F3AD7}" dt="2021-06-09T00:45:57.480" v="1972" actId="20577"/>
          <ac:spMkLst>
            <pc:docMk/>
            <pc:sldMk cId="2558916076" sldId="260"/>
            <ac:spMk id="3" creationId="{7CDDB74A-DF0E-3D4F-888E-4BEDE2BEBEA0}"/>
          </ac:spMkLst>
        </pc:spChg>
      </pc:sldChg>
      <pc:sldChg chg="modSp mod">
        <pc:chgData name="Kau, Derchang" userId="b9148588-e694-4445-9765-2c9aad6149ce" providerId="ADAL" clId="{EE8A71DD-09A6-8647-9943-02271D2F3AD7}" dt="2021-06-09T00:25:31.804" v="1736" actId="20577"/>
        <pc:sldMkLst>
          <pc:docMk/>
          <pc:sldMk cId="1951929478" sldId="262"/>
        </pc:sldMkLst>
        <pc:spChg chg="mod">
          <ac:chgData name="Kau, Derchang" userId="b9148588-e694-4445-9765-2c9aad6149ce" providerId="ADAL" clId="{EE8A71DD-09A6-8647-9943-02271D2F3AD7}" dt="2021-06-09T00:25:31.804" v="1736" actId="20577"/>
          <ac:spMkLst>
            <pc:docMk/>
            <pc:sldMk cId="1951929478" sldId="262"/>
            <ac:spMk id="3" creationId="{5287E9BA-7E3B-BE4A-B043-955FF06CCF7E}"/>
          </ac:spMkLst>
        </pc:spChg>
      </pc:sldChg>
      <pc:sldChg chg="addSp delSp modSp new mod">
        <pc:chgData name="Kau, Derchang" userId="b9148588-e694-4445-9765-2c9aad6149ce" providerId="ADAL" clId="{EE8A71DD-09A6-8647-9943-02271D2F3AD7}" dt="2021-06-09T00:59:09.656" v="2154" actId="20577"/>
        <pc:sldMkLst>
          <pc:docMk/>
          <pc:sldMk cId="3817622263" sldId="263"/>
        </pc:sldMkLst>
        <pc:spChg chg="mod">
          <ac:chgData name="Kau, Derchang" userId="b9148588-e694-4445-9765-2c9aad6149ce" providerId="ADAL" clId="{EE8A71DD-09A6-8647-9943-02271D2F3AD7}" dt="2021-06-08T22:43:37.610" v="1158" actId="404"/>
          <ac:spMkLst>
            <pc:docMk/>
            <pc:sldMk cId="3817622263" sldId="263"/>
            <ac:spMk id="2" creationId="{6C4DC00D-8594-8245-A24F-F8D53ED3B882}"/>
          </ac:spMkLst>
        </pc:spChg>
        <pc:spChg chg="del">
          <ac:chgData name="Kau, Derchang" userId="b9148588-e694-4445-9765-2c9aad6149ce" providerId="ADAL" clId="{EE8A71DD-09A6-8647-9943-02271D2F3AD7}" dt="2021-06-08T21:21:07.620" v="1" actId="3680"/>
          <ac:spMkLst>
            <pc:docMk/>
            <pc:sldMk cId="3817622263" sldId="263"/>
            <ac:spMk id="3" creationId="{51A82B6D-35B4-4A48-B977-00955DBC2164}"/>
          </ac:spMkLst>
        </pc:spChg>
        <pc:spChg chg="add mod">
          <ac:chgData name="Kau, Derchang" userId="b9148588-e694-4445-9765-2c9aad6149ce" providerId="ADAL" clId="{EE8A71DD-09A6-8647-9943-02271D2F3AD7}" dt="2021-06-09T00:50:14.916" v="2073" actId="1076"/>
          <ac:spMkLst>
            <pc:docMk/>
            <pc:sldMk cId="3817622263" sldId="263"/>
            <ac:spMk id="5" creationId="{3A4604AB-F405-3546-A921-1C7BF08394F9}"/>
          </ac:spMkLst>
        </pc:spChg>
        <pc:graphicFrameChg chg="add mod ord modGraphic">
          <ac:chgData name="Kau, Derchang" userId="b9148588-e694-4445-9765-2c9aad6149ce" providerId="ADAL" clId="{EE8A71DD-09A6-8647-9943-02271D2F3AD7}" dt="2021-06-09T00:59:09.656" v="2154" actId="20577"/>
          <ac:graphicFrameMkLst>
            <pc:docMk/>
            <pc:sldMk cId="3817622263" sldId="263"/>
            <ac:graphicFrameMk id="4" creationId="{F7F275DA-E322-D541-957D-AE6A24E4F066}"/>
          </ac:graphicFrameMkLst>
        </pc:graphicFrameChg>
      </pc:sldChg>
      <pc:sldChg chg="modSp add mod">
        <pc:chgData name="Kau, Derchang" userId="b9148588-e694-4445-9765-2c9aad6149ce" providerId="ADAL" clId="{EE8A71DD-09A6-8647-9943-02271D2F3AD7}" dt="2021-06-09T00:14:00.195" v="1696" actId="20577"/>
        <pc:sldMkLst>
          <pc:docMk/>
          <pc:sldMk cId="1560892347" sldId="264"/>
        </pc:sldMkLst>
        <pc:spChg chg="mod">
          <ac:chgData name="Kau, Derchang" userId="b9148588-e694-4445-9765-2c9aad6149ce" providerId="ADAL" clId="{EE8A71DD-09A6-8647-9943-02271D2F3AD7}" dt="2021-06-09T00:14:00.195" v="1696" actId="20577"/>
          <ac:spMkLst>
            <pc:docMk/>
            <pc:sldMk cId="1560892347" sldId="264"/>
            <ac:spMk id="3" creationId="{5DCBE6C8-7731-F140-A3C4-D8E256290D4B}"/>
          </ac:spMkLst>
        </pc:spChg>
      </pc:sldChg>
      <pc:sldChg chg="modSp add mod ord">
        <pc:chgData name="Kau, Derchang" userId="b9148588-e694-4445-9765-2c9aad6149ce" providerId="ADAL" clId="{EE8A71DD-09A6-8647-9943-02271D2F3AD7}" dt="2021-06-09T00:16:48.944" v="1697" actId="14100"/>
        <pc:sldMkLst>
          <pc:docMk/>
          <pc:sldMk cId="2246540190" sldId="265"/>
        </pc:sldMkLst>
        <pc:picChg chg="mod">
          <ac:chgData name="Kau, Derchang" userId="b9148588-e694-4445-9765-2c9aad6149ce" providerId="ADAL" clId="{EE8A71DD-09A6-8647-9943-02271D2F3AD7}" dt="2021-06-09T00:16:48.944" v="1697" actId="14100"/>
          <ac:picMkLst>
            <pc:docMk/>
            <pc:sldMk cId="2246540190" sldId="265"/>
            <ac:picMk id="4" creationId="{912D97F1-CDAA-42DE-BC6F-E1A3B462716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Why TC04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/>
              <a:t>Khaled, Sandeep, Kia and DerChang, WW25/2021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400" dirty="0"/>
              <a:t>TC04, formerly TC03 D-stepping, was planned to provide design collateral for P1250/BWF </a:t>
            </a:r>
          </a:p>
          <a:p>
            <a:pPr lvl="1"/>
            <a:r>
              <a:rPr lang="en-US" sz="2400" dirty="0"/>
              <a:t>Integrated silicon for device modeling</a:t>
            </a:r>
          </a:p>
          <a:p>
            <a:pPr lvl="1"/>
            <a:r>
              <a:rPr lang="en-US" sz="2400" dirty="0"/>
              <a:t>Design Rule verification</a:t>
            </a:r>
          </a:p>
          <a:p>
            <a:r>
              <a:rPr lang="en-US" sz="2400" dirty="0"/>
              <a:t>It became “all” masks (STI to M2 then TM2) </a:t>
            </a:r>
            <a:r>
              <a:rPr lang="en-US" sz="2400" dirty="0" err="1"/>
              <a:t>taepeout</a:t>
            </a:r>
            <a:r>
              <a:rPr lang="en-US" sz="2400" dirty="0"/>
              <a:t> due to F11x processing cost on TC03 unique tool set (Nikon stepper).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DC00D-8594-8245-A24F-F8D53ED3B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Tapeout for Design-Technology Co-Optimization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7F275DA-E322-D541-957D-AE6A24E4F0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191869"/>
              </p:ext>
            </p:extLst>
          </p:nvPr>
        </p:nvGraphicFramePr>
        <p:xfrm>
          <a:off x="914400" y="1290320"/>
          <a:ext cx="10363200" cy="4043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19800">
                  <a:extLst>
                    <a:ext uri="{9D8B030D-6E8A-4147-A177-3AD203B41FA5}">
                      <a16:colId xmlns:a16="http://schemas.microsoft.com/office/drawing/2014/main" val="75416790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120869140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3889391995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22433688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67578054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710917423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 Chip</a:t>
                      </a:r>
                    </a:p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(CMOS NTI)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-product NPI/NTI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Spider</a:t>
                      </a:r>
                    </a:p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(Array NTI)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S26 like or 1.5bpc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Stepping</a:t>
                      </a:r>
                    </a:p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S15B/C like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3612306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CMOS Technology  Node (-1: production, 0: Main TD, 1: new tech)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FF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707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Primitive Design Collateral (SPICE, DR, D0, FEM, IC)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d,s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735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Basic DC (Standard Cell Library, Analog)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786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Device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637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Circuit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753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Circuit accuracy, sensitivity, noise (analog, transient)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584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Function Modularity and Interaction 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3316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A4604AB-F405-3546-A921-1C7BF08394F9}"/>
              </a:ext>
            </a:extLst>
          </p:cNvPr>
          <p:cNvSpPr txBox="1"/>
          <p:nvPr/>
        </p:nvSpPr>
        <p:spPr>
          <a:xfrm>
            <a:off x="7261842" y="5410200"/>
            <a:ext cx="401084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d: structure or circuit in 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dropin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die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s: structure or circuit in scribe lane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*: 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eg.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BFC, pump, electrical seal and 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etc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; not on ATF  </a:t>
            </a:r>
          </a:p>
        </p:txBody>
      </p:sp>
    </p:spTree>
    <p:extLst>
      <p:ext uri="{BB962C8B-B14F-4D97-AF65-F5344CB8AC3E}">
        <p14:creationId xmlns:p14="http://schemas.microsoft.com/office/powerpoint/2010/main" val="3817622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CCD3B-28EE-2F43-9F08-862CADBB1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DB74A-DF0E-3D4F-888E-4BEDE2BEB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Problem Statement</a:t>
            </a:r>
          </a:p>
          <a:p>
            <a:pPr lvl="1"/>
            <a:r>
              <a:rPr lang="en-US" sz="2400" dirty="0"/>
              <a:t>Design collateral – Transistor &amp; metal pitch scaling at BWF like topology – for device model generation and design rule verification  </a:t>
            </a:r>
          </a:p>
          <a:p>
            <a:pPr lvl="1"/>
            <a:r>
              <a:rPr lang="en-US" sz="2400" dirty="0"/>
              <a:t>Integrated P1250 CMOS Process development</a:t>
            </a:r>
          </a:p>
          <a:p>
            <a:r>
              <a:rPr lang="en-US" sz="2400" dirty="0"/>
              <a:t>Known solution</a:t>
            </a:r>
          </a:p>
          <a:p>
            <a:pPr lvl="1"/>
            <a:r>
              <a:rPr lang="en-US" sz="2400" dirty="0"/>
              <a:t>TC03 for P1241, ATF scribe</a:t>
            </a:r>
          </a:p>
          <a:p>
            <a:r>
              <a:rPr lang="en-US" sz="2400" dirty="0"/>
              <a:t>Why-TC04, why-now</a:t>
            </a:r>
          </a:p>
          <a:p>
            <a:pPr lvl="1"/>
            <a:r>
              <a:rPr lang="en-US" sz="2400" dirty="0"/>
              <a:t>Modification of TC03 for P1250 design collateral</a:t>
            </a:r>
          </a:p>
          <a:p>
            <a:pPr lvl="1"/>
            <a:r>
              <a:rPr lang="en-US" sz="2400" dirty="0"/>
              <a:t>To intercept BWF design schedule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8916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Endorsers</a:t>
            </a:r>
          </a:p>
          <a:p>
            <a:pPr lvl="1"/>
            <a:r>
              <a:rPr lang="en-US" sz="1800" dirty="0"/>
              <a:t>Sponsors: Optane Pathfinding – Al Fazio</a:t>
            </a:r>
          </a:p>
          <a:p>
            <a:pPr lvl="1"/>
            <a:r>
              <a:rPr lang="en-US" sz="1800" dirty="0"/>
              <a:t>Stakeholders: RTD (Chuck Dennison), F11x (Summer Hollingsworth) </a:t>
            </a:r>
          </a:p>
          <a:p>
            <a:pPr lvl="1"/>
            <a:r>
              <a:rPr lang="en-US" sz="1800" dirty="0"/>
              <a:t>Customers: MCD</a:t>
            </a:r>
            <a:r>
              <a:rPr lang="en-US" sz="1800" dirty="0">
                <a:sym typeface="Wingdings" pitchFamily="2" charset="2"/>
              </a:rPr>
              <a:t> (Mase Taub), RTD (BWF CMOS owners)</a:t>
            </a:r>
            <a:endParaRPr lang="en-US" sz="1800" dirty="0"/>
          </a:p>
          <a:p>
            <a:r>
              <a:rPr lang="en-US" sz="1800" dirty="0"/>
              <a:t>Leadership:</a:t>
            </a:r>
          </a:p>
          <a:p>
            <a:pPr lvl="1"/>
            <a:r>
              <a:rPr lang="en-US" sz="1800" dirty="0"/>
              <a:t>Coach: Kia</a:t>
            </a:r>
          </a:p>
          <a:p>
            <a:pPr lvl="1"/>
            <a:r>
              <a:rPr lang="en-US" sz="1800" dirty="0"/>
              <a:t>Leaders: Khaled</a:t>
            </a:r>
          </a:p>
          <a:p>
            <a:pPr lvl="1"/>
            <a:r>
              <a:rPr lang="en-US" sz="1800" dirty="0"/>
              <a:t>Co-leaders (function coverage)</a:t>
            </a:r>
          </a:p>
          <a:p>
            <a:pPr lvl="2"/>
            <a:r>
              <a:rPr lang="en-US" sz="1800" dirty="0"/>
              <a:t>DFM</a:t>
            </a:r>
          </a:p>
          <a:p>
            <a:pPr lvl="2"/>
            <a:r>
              <a:rPr lang="en-US" sz="1800" dirty="0"/>
              <a:t>Modeling</a:t>
            </a:r>
          </a:p>
          <a:p>
            <a:pPr lvl="2"/>
            <a:r>
              <a:rPr lang="en-US" sz="1800" dirty="0"/>
              <a:t>Device/integration</a:t>
            </a:r>
          </a:p>
          <a:p>
            <a:pPr lvl="2"/>
            <a:r>
              <a:rPr lang="en-US" sz="1800" dirty="0"/>
              <a:t>Reliability</a:t>
            </a:r>
          </a:p>
          <a:p>
            <a:pPr lvl="2"/>
            <a:r>
              <a:rPr lang="en-US" sz="1800" dirty="0"/>
              <a:t>Frame</a:t>
            </a:r>
          </a:p>
          <a:p>
            <a:pPr lvl="2"/>
            <a:r>
              <a:rPr lang="en-US" sz="1800" dirty="0"/>
              <a:t>OPC</a:t>
            </a:r>
          </a:p>
          <a:p>
            <a:r>
              <a:rPr lang="en-US" sz="1800" dirty="0"/>
              <a:t>Contributors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A8C5E-593B-3A49-BE7A-E6B4ED564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0"/>
            <a:ext cx="10363200" cy="838200"/>
          </a:xfrm>
        </p:spPr>
        <p:txBody>
          <a:bodyPr/>
          <a:lstStyle/>
          <a:p>
            <a:r>
              <a:rPr lang="en-US" dirty="0"/>
              <a:t>What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BE6C8-7731-F140-A3C4-D8E256290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685800"/>
            <a:ext cx="10363200" cy="5867400"/>
          </a:xfrm>
        </p:spPr>
        <p:txBody>
          <a:bodyPr/>
          <a:lstStyle/>
          <a:p>
            <a:r>
              <a:rPr lang="en-US" sz="2400" dirty="0"/>
              <a:t>Scope</a:t>
            </a:r>
          </a:p>
          <a:p>
            <a:pPr lvl="1"/>
            <a:r>
              <a:rPr lang="en-US" sz="1800" dirty="0"/>
              <a:t>P1250 CMOS + Interconnect process development.</a:t>
            </a:r>
          </a:p>
          <a:p>
            <a:pPr lvl="1"/>
            <a:r>
              <a:rPr lang="en-US" sz="1800" dirty="0"/>
              <a:t>All CMOS layers up to M2 + TM2 first, then add M3/4 later</a:t>
            </a:r>
          </a:p>
          <a:p>
            <a:r>
              <a:rPr lang="en-US" sz="2400" dirty="0"/>
              <a:t>Objectives</a:t>
            </a:r>
          </a:p>
          <a:p>
            <a:pPr lvl="1"/>
            <a:r>
              <a:rPr lang="en-US" sz="2000" dirty="0"/>
              <a:t>CMOS device development</a:t>
            </a:r>
          </a:p>
          <a:p>
            <a:pPr lvl="1"/>
            <a:r>
              <a:rPr lang="en-US" sz="2000" dirty="0"/>
              <a:t>FEOL, BEOL design rule validation</a:t>
            </a:r>
          </a:p>
          <a:p>
            <a:pPr lvl="1"/>
            <a:r>
              <a:rPr lang="en-US" sz="2000" dirty="0"/>
              <a:t>Process file generation.</a:t>
            </a:r>
          </a:p>
          <a:p>
            <a:pPr lvl="1"/>
            <a:r>
              <a:rPr lang="en-US" sz="2000" dirty="0"/>
              <a:t>Device, interconnect reliability assessment.</a:t>
            </a:r>
          </a:p>
          <a:p>
            <a:r>
              <a:rPr lang="en-US" sz="2400" dirty="0"/>
              <a:t>Strategy</a:t>
            </a:r>
          </a:p>
          <a:p>
            <a:pPr lvl="1"/>
            <a:r>
              <a:rPr lang="en-US" sz="2000" dirty="0"/>
              <a:t>Use BWF design rule/device definition for content definition.</a:t>
            </a:r>
          </a:p>
          <a:p>
            <a:r>
              <a:rPr lang="en-US" sz="2400" dirty="0"/>
              <a:t>Critical Path</a:t>
            </a:r>
          </a:p>
          <a:p>
            <a:pPr marL="1011235" lvl="1" indent="-457200">
              <a:buFont typeface="+mj-lt"/>
              <a:buAutoNum type="arabicPeriod"/>
            </a:pPr>
            <a:r>
              <a:rPr lang="en-US" sz="2000" dirty="0"/>
              <a:t>Structure definition, Etch tool, litho process definition for OPC layers.</a:t>
            </a:r>
          </a:p>
          <a:p>
            <a:pPr marL="1011235" lvl="1" indent="-457200">
              <a:buFont typeface="+mj-lt"/>
              <a:buAutoNum type="arabicPeriod"/>
            </a:pPr>
            <a:r>
              <a:rPr lang="en-US" sz="2000" dirty="0"/>
              <a:t>Layout completion, verification.</a:t>
            </a:r>
          </a:p>
          <a:p>
            <a:r>
              <a:rPr lang="en-US" sz="2400" dirty="0"/>
              <a:t>Metric for tracking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892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8EA3A-2FEF-49A9-B33C-3EC737B89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2D97F1-CDAA-42DE-BC6F-E1A3B4627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914400"/>
            <a:ext cx="8365287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540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91B57-EAE4-324D-AF6C-2AC545BBF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Guardrail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58025-5817-CA45-BFAD-6B2AEBCF5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Assumptions</a:t>
            </a:r>
          </a:p>
          <a:p>
            <a:r>
              <a:rPr lang="en-US" dirty="0"/>
              <a:t>Boundary Conditions</a:t>
            </a:r>
          </a:p>
          <a:p>
            <a:pPr lvl="1"/>
            <a:r>
              <a:rPr lang="en-US" dirty="0"/>
              <a:t>limited metal (M1, M2 and TM1) for routing</a:t>
            </a:r>
          </a:p>
          <a:p>
            <a:r>
              <a:rPr lang="en-US" dirty="0"/>
              <a:t>Timeline (Schedule and Schedule Logic)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23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C2C6-5EB9-DA40-B776-EF149A4FA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Learnings from TC03 for P1241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7E9BA-7E3B-BE4A-B043-955FF06CC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Done Right</a:t>
            </a:r>
          </a:p>
          <a:p>
            <a:pPr lvl="1"/>
            <a:r>
              <a:rPr lang="en-US" sz="1800" dirty="0"/>
              <a:t>Look ahead scaled layout for device/design rule scaling. (limited by patterning capability.)</a:t>
            </a:r>
          </a:p>
          <a:p>
            <a:r>
              <a:rPr lang="en-US" sz="1800" dirty="0"/>
              <a:t>Done Wrong</a:t>
            </a:r>
          </a:p>
          <a:p>
            <a:pPr lvl="1"/>
            <a:r>
              <a:rPr lang="en-US" sz="1800" dirty="0"/>
              <a:t>Design rules based on S37A (different from ALF or ATF).</a:t>
            </a:r>
          </a:p>
          <a:p>
            <a:pPr lvl="1"/>
            <a:r>
              <a:rPr lang="en-US" sz="1800" dirty="0"/>
              <a:t>P1241 scaling goal defined after TC03 </a:t>
            </a:r>
            <a:r>
              <a:rPr lang="en-US" sz="1800" dirty="0" err="1"/>
              <a:t>tapeout</a:t>
            </a:r>
            <a:r>
              <a:rPr lang="en-US" sz="1800" dirty="0"/>
              <a:t>.</a:t>
            </a:r>
          </a:p>
          <a:p>
            <a:pPr lvl="1"/>
            <a:r>
              <a:rPr lang="en-US" sz="1800" dirty="0"/>
              <a:t>LV transistor architecture changed after TC03 </a:t>
            </a:r>
            <a:r>
              <a:rPr lang="en-US" sz="1800" dirty="0" err="1"/>
              <a:t>tapeout</a:t>
            </a:r>
            <a:r>
              <a:rPr lang="en-US" sz="1800" dirty="0"/>
              <a:t>.</a:t>
            </a:r>
          </a:p>
          <a:p>
            <a:pPr lvl="1"/>
            <a:r>
              <a:rPr lang="en-US" sz="1800" dirty="0" err="1"/>
              <a:t>Litho</a:t>
            </a:r>
            <a:r>
              <a:rPr lang="en-US" sz="1800" dirty="0"/>
              <a:t> tool/OPC models based on different </a:t>
            </a:r>
            <a:r>
              <a:rPr lang="en-US" sz="1800" dirty="0" err="1"/>
              <a:t>litho</a:t>
            </a:r>
            <a:r>
              <a:rPr lang="en-US" sz="1800" dirty="0"/>
              <a:t> tools (due to tool availability).</a:t>
            </a:r>
          </a:p>
          <a:p>
            <a:pPr lvl="1"/>
            <a:r>
              <a:rPr lang="en-US" sz="1800" dirty="0"/>
              <a:t>Not sufficient coverage of ALL design rules.</a:t>
            </a:r>
          </a:p>
          <a:p>
            <a:pPr lvl="1"/>
            <a:r>
              <a:rPr lang="en-US" sz="1800" dirty="0"/>
              <a:t>Test structures defined before paper collateral</a:t>
            </a:r>
          </a:p>
          <a:p>
            <a:pPr lvl="1"/>
            <a:r>
              <a:rPr lang="en-US" sz="1800" dirty="0"/>
              <a:t>Do not have flow and options prepared for test chip</a:t>
            </a:r>
          </a:p>
          <a:p>
            <a:r>
              <a:rPr lang="en-US" sz="1800" dirty="0"/>
              <a:t>IR</a:t>
            </a:r>
          </a:p>
          <a:p>
            <a:pPr lvl="1"/>
            <a:r>
              <a:rPr lang="en-US" sz="1800" dirty="0"/>
              <a:t>Define content based on BWF design rules.  Build reasonable variations around target.  </a:t>
            </a:r>
          </a:p>
          <a:p>
            <a:pPr lvl="2"/>
            <a:r>
              <a:rPr lang="en-US" sz="1800" dirty="0"/>
              <a:t>Future changes need to be assessed for their risk before commit.</a:t>
            </a:r>
          </a:p>
          <a:p>
            <a:pPr lvl="1"/>
            <a:r>
              <a:rPr lang="en-US" sz="1800" dirty="0"/>
              <a:t>Better coverage/resolution for all design rules/device configurations.</a:t>
            </a:r>
          </a:p>
          <a:p>
            <a:pPr lvl="1"/>
            <a:r>
              <a:rPr lang="en-US" sz="1800" dirty="0"/>
              <a:t>DFM and defect density modeling </a:t>
            </a:r>
          </a:p>
          <a:p>
            <a:r>
              <a:rPr lang="en-US" sz="1800" dirty="0"/>
              <a:t>Should but did not</a:t>
            </a:r>
          </a:p>
          <a:p>
            <a:pPr lvl="1"/>
            <a:r>
              <a:rPr lang="en-US" sz="1800" dirty="0"/>
              <a:t>Forward looking beyond P1250</a:t>
            </a:r>
          </a:p>
        </p:txBody>
      </p:sp>
    </p:spTree>
    <p:extLst>
      <p:ext uri="{BB962C8B-B14F-4D97-AF65-F5344CB8AC3E}">
        <p14:creationId xmlns:p14="http://schemas.microsoft.com/office/powerpoint/2010/main" val="195192947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2006/documentManagement/types"/>
    <ds:schemaRef ds:uri="90b7a245-a7c3-4504-88b2-cf85318e6b78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315</TotalTime>
  <Words>568</Words>
  <Application>Microsoft Macintosh PowerPoint</Application>
  <PresentationFormat>Widescreen</PresentationFormat>
  <Paragraphs>111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Neo Sans Intel</vt:lpstr>
      <vt:lpstr>Neo Sans Intel Medium</vt:lpstr>
      <vt:lpstr>Arial</vt:lpstr>
      <vt:lpstr>Calibri</vt:lpstr>
      <vt:lpstr>blank</vt:lpstr>
      <vt:lpstr>Why TC04</vt:lpstr>
      <vt:lpstr>Tapeout for Design-Technology Co-Optimization</vt:lpstr>
      <vt:lpstr>Why</vt:lpstr>
      <vt:lpstr>Who</vt:lpstr>
      <vt:lpstr>What</vt:lpstr>
      <vt:lpstr>Timelines</vt:lpstr>
      <vt:lpstr>Guardrail</vt:lpstr>
      <vt:lpstr>Learnings from TC03 for P1241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8</cp:revision>
  <dcterms:created xsi:type="dcterms:W3CDTF">2021-06-02T23:22:47Z</dcterms:created>
  <dcterms:modified xsi:type="dcterms:W3CDTF">2021-06-09T00:59:57Z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