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46" autoAdjust="0"/>
    <p:restoredTop sz="94660"/>
  </p:normalViewPr>
  <p:slideViewPr>
    <p:cSldViewPr>
      <p:cViewPr varScale="1">
        <p:scale>
          <a:sx n="119" d="100"/>
          <a:sy n="119" d="100"/>
        </p:scale>
        <p:origin x="304" y="192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6/7/21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IOG NVM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533400"/>
          </a:xfrm>
        </p:spPr>
        <p:txBody>
          <a:bodyPr/>
          <a:lstStyle/>
          <a:p>
            <a:r>
              <a:rPr lang="en-US" sz="3600" dirty="0"/>
              <a:t>Recap of </a:t>
            </a:r>
            <a:r>
              <a:rPr lang="en-US" sz="3600" dirty="0" err="1"/>
              <a:t>pMOST</a:t>
            </a:r>
            <a:r>
              <a:rPr lang="en-US" sz="3600" dirty="0"/>
              <a:t> </a:t>
            </a:r>
            <a:r>
              <a:rPr lang="en-US" sz="3600" dirty="0" err="1"/>
              <a:t>SiGe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11353800" cy="5410200"/>
          </a:xfrm>
        </p:spPr>
        <p:txBody>
          <a:bodyPr/>
          <a:lstStyle/>
          <a:p>
            <a:r>
              <a:rPr lang="en-US" sz="2000" dirty="0"/>
              <a:t>DR: </a:t>
            </a:r>
            <a:r>
              <a:rPr lang="en-US" sz="2000" b="0" dirty="0"/>
              <a:t>Global Density: 4.5~7.5%; Local Density: 4.5~25%</a:t>
            </a:r>
          </a:p>
          <a:p>
            <a:r>
              <a:rPr lang="en-US" sz="2000" dirty="0"/>
              <a:t>BWF </a:t>
            </a:r>
            <a:r>
              <a:rPr lang="en-US" sz="2000" dirty="0" err="1"/>
              <a:t>SiGe</a:t>
            </a:r>
            <a:r>
              <a:rPr lang="en-US" sz="2000" dirty="0"/>
              <a:t> density preliminary estimate</a:t>
            </a:r>
          </a:p>
          <a:p>
            <a:pPr lvl="1"/>
            <a:r>
              <a:rPr lang="en-US" sz="2000" dirty="0"/>
              <a:t>LVT only: 3.3% for 32GB and 2.8% for 64GB</a:t>
            </a:r>
          </a:p>
          <a:p>
            <a:pPr lvl="1"/>
            <a:r>
              <a:rPr lang="en-US" sz="2000" dirty="0"/>
              <a:t>Adding PHV@L</a:t>
            </a:r>
            <a:r>
              <a:rPr lang="en-US" sz="2000" baseline="-25000" dirty="0"/>
              <a:t>G</a:t>
            </a:r>
            <a:r>
              <a:rPr lang="en-US" sz="2000" dirty="0"/>
              <a:t>=5</a:t>
            </a:r>
            <a:r>
              <a:rPr lang="el-GR" sz="2000" dirty="0"/>
              <a:t>λ</a:t>
            </a:r>
            <a:r>
              <a:rPr lang="en-US" sz="2000" dirty="0"/>
              <a:t> : 5.5% and 5.3% correspondingly</a:t>
            </a:r>
          </a:p>
          <a:p>
            <a:r>
              <a:rPr lang="en-US" sz="2000" dirty="0"/>
              <a:t>Decision: </a:t>
            </a:r>
            <a:r>
              <a:rPr lang="en-US" sz="2000" dirty="0" err="1"/>
              <a:t>pMOST</a:t>
            </a:r>
            <a:r>
              <a:rPr lang="en-US" sz="2000" dirty="0"/>
              <a:t> S/D </a:t>
            </a:r>
            <a:r>
              <a:rPr lang="en-US" sz="2000" dirty="0" err="1"/>
              <a:t>SiGe</a:t>
            </a:r>
            <a:r>
              <a:rPr lang="en-US" sz="2000" dirty="0"/>
              <a:t> on all LVP and PHV @ L</a:t>
            </a:r>
            <a:r>
              <a:rPr lang="en-US" sz="2000" baseline="-25000" dirty="0"/>
              <a:t>G</a:t>
            </a:r>
            <a:r>
              <a:rPr lang="en-US" sz="2000" dirty="0"/>
              <a:t>=5</a:t>
            </a:r>
            <a:r>
              <a:rPr lang="el-GR" sz="2000" dirty="0"/>
              <a:t>λ</a:t>
            </a:r>
            <a:r>
              <a:rPr lang="en-US" sz="2000" dirty="0"/>
              <a:t> </a:t>
            </a:r>
          </a:p>
          <a:p>
            <a:r>
              <a:rPr lang="en-US" sz="2000" dirty="0"/>
              <a:t>Device Models</a:t>
            </a:r>
          </a:p>
          <a:p>
            <a:pPr lvl="1"/>
            <a:r>
              <a:rPr lang="en-US" sz="2000" dirty="0"/>
              <a:t>No change to LVP, ~25% increase to PHV @ L</a:t>
            </a:r>
            <a:r>
              <a:rPr lang="en-US" sz="2000" baseline="-25000" dirty="0"/>
              <a:t>G</a:t>
            </a:r>
            <a:r>
              <a:rPr lang="en-US" sz="2000" dirty="0"/>
              <a:t>=5</a:t>
            </a:r>
            <a:r>
              <a:rPr lang="el-GR" sz="2000" dirty="0"/>
              <a:t>λ</a:t>
            </a:r>
            <a:endParaRPr lang="en-US" sz="2000" dirty="0"/>
          </a:p>
          <a:p>
            <a:pPr lvl="1"/>
            <a:r>
              <a:rPr lang="en-US" sz="2000" dirty="0"/>
              <a:t>Paper model to intercept Rev 0.3.x design collateral based on 3D TCAD projection</a:t>
            </a:r>
          </a:p>
          <a:p>
            <a:pPr lvl="1"/>
            <a:r>
              <a:rPr lang="en-US" sz="2000" dirty="0"/>
              <a:t>Silicon based model to be incorporated into Rev 0.6.0</a:t>
            </a:r>
          </a:p>
          <a:p>
            <a:r>
              <a:rPr lang="en-US" sz="2000" dirty="0"/>
              <a:t>Follow up: </a:t>
            </a:r>
          </a:p>
          <a:p>
            <a:pPr lvl="1"/>
            <a:r>
              <a:rPr lang="en-US" sz="2000" dirty="0"/>
              <a:t>Estimate Tile, Partition, Periphery density based on best known layout (Khaled)</a:t>
            </a:r>
          </a:p>
          <a:p>
            <a:pPr lvl="1"/>
            <a:r>
              <a:rPr lang="en-US" sz="2000" dirty="0"/>
              <a:t>Revisit </a:t>
            </a:r>
            <a:r>
              <a:rPr lang="en-US" sz="2000" dirty="0" err="1"/>
              <a:t>dummification</a:t>
            </a:r>
            <a:r>
              <a:rPr lang="en-US" sz="2000" dirty="0"/>
              <a:t> to boost local and global density, to reduce LVP and HVP coupling (Khaled) </a:t>
            </a:r>
          </a:p>
          <a:p>
            <a:pPr lvl="1"/>
            <a:r>
              <a:rPr lang="en-US" sz="2000" dirty="0"/>
              <a:t>Calibrate hole mobility </a:t>
            </a:r>
            <a:r>
              <a:rPr lang="en-US" sz="2000"/>
              <a:t>enhancement subject </a:t>
            </a:r>
            <a:r>
              <a:rPr lang="en-US" sz="2000" dirty="0"/>
              <a:t>to uniaxial compression (Rohit, Suraj, Ananth)</a:t>
            </a:r>
          </a:p>
          <a:p>
            <a:pPr lvl="1"/>
            <a:r>
              <a:rPr lang="en-US" sz="2000" dirty="0"/>
              <a:t>Deploy </a:t>
            </a:r>
            <a:r>
              <a:rPr lang="en-US" sz="2000" dirty="0" err="1"/>
              <a:t>SiGe</a:t>
            </a:r>
            <a:r>
              <a:rPr lang="en-US" sz="2000" dirty="0"/>
              <a:t> to PHV pitch transistor related experiments, both TC03 and TC04. (Rohit)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93B9F73-683D-844F-91B1-3BF39E8034A8}" vid="{E8E61E6C-B8E2-AA4F-9817-0A333B8453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260</TotalTime>
  <Words>174</Words>
  <Application>Microsoft Macintosh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Neo Sans Intel</vt:lpstr>
      <vt:lpstr>Neo Sans Intel Medium</vt:lpstr>
      <vt:lpstr>Arial</vt:lpstr>
      <vt:lpstr>Calibri</vt:lpstr>
      <vt:lpstr>blank</vt:lpstr>
      <vt:lpstr>Recap of pMOST SiGe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Recap of SiGe for PMOST</dc:title>
  <dc:creator>Kau, Derchang</dc:creator>
  <cp:keywords>CTPClassification=CTP_NT</cp:keywords>
  <cp:lastModifiedBy>Kau, Derchang</cp:lastModifiedBy>
  <cp:revision>10</cp:revision>
  <dcterms:created xsi:type="dcterms:W3CDTF">2021-06-07T15:29:19Z</dcterms:created>
  <dcterms:modified xsi:type="dcterms:W3CDTF">2021-06-07T19:57:55Z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