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276" r:id="rId5"/>
    <p:sldId id="274" r:id="rId6"/>
    <p:sldId id="273" r:id="rId7"/>
    <p:sldId id="272" r:id="rId8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9ABBF0"/>
    <a:srgbClr val="0064D2"/>
    <a:srgbClr val="0054B0"/>
    <a:srgbClr val="006FEA"/>
    <a:srgbClr val="0071EE"/>
    <a:srgbClr val="0150ED"/>
    <a:srgbClr val="0E5EFE"/>
    <a:srgbClr val="1E69FE"/>
    <a:srgbClr val="004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11DDDC-E1E4-9E46-810C-9DE5EB8697B7}" v="5" dt="2020-07-29T00:22:57.2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386"/>
    <p:restoredTop sz="94719"/>
  </p:normalViewPr>
  <p:slideViewPr>
    <p:cSldViewPr snapToGrid="0" snapToObjects="1">
      <p:cViewPr varScale="1">
        <p:scale>
          <a:sx n="147" d="100"/>
          <a:sy n="147" d="100"/>
        </p:scale>
        <p:origin x="1624" y="192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7911DDDC-E1E4-9E46-810C-9DE5EB8697B7}"/>
    <pc:docChg chg="undo custSel delSld modSld">
      <pc:chgData name="Kau, Derchang" userId="b9148588-e694-4445-9765-2c9aad6149ce" providerId="ADAL" clId="{7911DDDC-E1E4-9E46-810C-9DE5EB8697B7}" dt="2020-07-29T00:23:59.785" v="31" actId="1076"/>
      <pc:docMkLst>
        <pc:docMk/>
      </pc:docMkLst>
      <pc:sldChg chg="del">
        <pc:chgData name="Kau, Derchang" userId="b9148588-e694-4445-9765-2c9aad6149ce" providerId="ADAL" clId="{7911DDDC-E1E4-9E46-810C-9DE5EB8697B7}" dt="2020-07-29T00:21:41.502" v="12" actId="2696"/>
        <pc:sldMkLst>
          <pc:docMk/>
          <pc:sldMk cId="1361987563" sldId="260"/>
        </pc:sldMkLst>
      </pc:sldChg>
      <pc:sldChg chg="del">
        <pc:chgData name="Kau, Derchang" userId="b9148588-e694-4445-9765-2c9aad6149ce" providerId="ADAL" clId="{7911DDDC-E1E4-9E46-810C-9DE5EB8697B7}" dt="2020-07-29T00:21:40.607" v="11" actId="2696"/>
        <pc:sldMkLst>
          <pc:docMk/>
          <pc:sldMk cId="3511459575" sldId="261"/>
        </pc:sldMkLst>
      </pc:sldChg>
      <pc:sldChg chg="del">
        <pc:chgData name="Kau, Derchang" userId="b9148588-e694-4445-9765-2c9aad6149ce" providerId="ADAL" clId="{7911DDDC-E1E4-9E46-810C-9DE5EB8697B7}" dt="2020-07-29T00:21:39.213" v="9" actId="2696"/>
        <pc:sldMkLst>
          <pc:docMk/>
          <pc:sldMk cId="3480779170" sldId="263"/>
        </pc:sldMkLst>
      </pc:sldChg>
      <pc:sldChg chg="del">
        <pc:chgData name="Kau, Derchang" userId="b9148588-e694-4445-9765-2c9aad6149ce" providerId="ADAL" clId="{7911DDDC-E1E4-9E46-810C-9DE5EB8697B7}" dt="2020-07-29T00:21:39.899" v="10" actId="2696"/>
        <pc:sldMkLst>
          <pc:docMk/>
          <pc:sldMk cId="3645135013" sldId="264"/>
        </pc:sldMkLst>
      </pc:sldChg>
      <pc:sldChg chg="del">
        <pc:chgData name="Kau, Derchang" userId="b9148588-e694-4445-9765-2c9aad6149ce" providerId="ADAL" clId="{7911DDDC-E1E4-9E46-810C-9DE5EB8697B7}" dt="2020-07-29T00:21:38.558" v="8" actId="2696"/>
        <pc:sldMkLst>
          <pc:docMk/>
          <pc:sldMk cId="849925200" sldId="271"/>
        </pc:sldMkLst>
      </pc:sldChg>
      <pc:sldChg chg="addSp modSp mod modClrScheme chgLayout">
        <pc:chgData name="Kau, Derchang" userId="b9148588-e694-4445-9765-2c9aad6149ce" providerId="ADAL" clId="{7911DDDC-E1E4-9E46-810C-9DE5EB8697B7}" dt="2020-07-29T00:23:05.340" v="26" actId="403"/>
        <pc:sldMkLst>
          <pc:docMk/>
          <pc:sldMk cId="66735221" sldId="272"/>
        </pc:sldMkLst>
        <pc:spChg chg="mod ord">
          <ac:chgData name="Kau, Derchang" userId="b9148588-e694-4445-9765-2c9aad6149ce" providerId="ADAL" clId="{7911DDDC-E1E4-9E46-810C-9DE5EB8697B7}" dt="2020-07-29T00:22:35.502" v="18" actId="14100"/>
          <ac:spMkLst>
            <pc:docMk/>
            <pc:sldMk cId="66735221" sldId="272"/>
            <ac:spMk id="2" creationId="{9410FDD3-9CD7-2E46-9C8C-D176D10FAE49}"/>
          </ac:spMkLst>
        </pc:spChg>
        <pc:spChg chg="add mod ord">
          <ac:chgData name="Kau, Derchang" userId="b9148588-e694-4445-9765-2c9aad6149ce" providerId="ADAL" clId="{7911DDDC-E1E4-9E46-810C-9DE5EB8697B7}" dt="2020-07-29T00:23:05.340" v="26" actId="403"/>
          <ac:spMkLst>
            <pc:docMk/>
            <pc:sldMk cId="66735221" sldId="272"/>
            <ac:spMk id="4" creationId="{E36FCBD1-F39B-EA49-84CC-DB716C594BA6}"/>
          </ac:spMkLst>
        </pc:spChg>
        <pc:spChg chg="mod ord">
          <ac:chgData name="Kau, Derchang" userId="b9148588-e694-4445-9765-2c9aad6149ce" providerId="ADAL" clId="{7911DDDC-E1E4-9E46-810C-9DE5EB8697B7}" dt="2020-07-29T00:23:02.227" v="25" actId="403"/>
          <ac:spMkLst>
            <pc:docMk/>
            <pc:sldMk cId="66735221" sldId="272"/>
            <ac:spMk id="10" creationId="{8DFADFC3-7C59-2249-8CE2-2FD08D6FD982}"/>
          </ac:spMkLst>
        </pc:spChg>
      </pc:sldChg>
      <pc:sldChg chg="del">
        <pc:chgData name="Kau, Derchang" userId="b9148588-e694-4445-9765-2c9aad6149ce" providerId="ADAL" clId="{7911DDDC-E1E4-9E46-810C-9DE5EB8697B7}" dt="2020-07-29T00:20:36.499" v="0" actId="2696"/>
        <pc:sldMkLst>
          <pc:docMk/>
          <pc:sldMk cId="2187156766" sldId="275"/>
        </pc:sldMkLst>
      </pc:sldChg>
      <pc:sldChg chg="addSp modSp mod">
        <pc:chgData name="Kau, Derchang" userId="b9148588-e694-4445-9765-2c9aad6149ce" providerId="ADAL" clId="{7911DDDC-E1E4-9E46-810C-9DE5EB8697B7}" dt="2020-07-29T00:23:59.785" v="31" actId="1076"/>
        <pc:sldMkLst>
          <pc:docMk/>
          <pc:sldMk cId="349403403" sldId="276"/>
        </pc:sldMkLst>
        <pc:spChg chg="add mod">
          <ac:chgData name="Kau, Derchang" userId="b9148588-e694-4445-9765-2c9aad6149ce" providerId="ADAL" clId="{7911DDDC-E1E4-9E46-810C-9DE5EB8697B7}" dt="2020-07-29T00:23:59.785" v="31" actId="1076"/>
          <ac:spMkLst>
            <pc:docMk/>
            <pc:sldMk cId="349403403" sldId="276"/>
            <ac:spMk id="6" creationId="{C0A45EC4-0C29-904D-9EC4-FAE6A8266D8B}"/>
          </ac:spMkLst>
        </pc:spChg>
        <pc:spChg chg="add mod">
          <ac:chgData name="Kau, Derchang" userId="b9148588-e694-4445-9765-2c9aad6149ce" providerId="ADAL" clId="{7911DDDC-E1E4-9E46-810C-9DE5EB8697B7}" dt="2020-07-29T00:23:51.448" v="30" actId="14100"/>
          <ac:spMkLst>
            <pc:docMk/>
            <pc:sldMk cId="349403403" sldId="276"/>
            <ac:spMk id="7" creationId="{B57AF572-916B-3E4E-B978-0DCEAA688565}"/>
          </ac:spMkLst>
        </pc:spChg>
        <pc:spChg chg="add mod">
          <ac:chgData name="Kau, Derchang" userId="b9148588-e694-4445-9765-2c9aad6149ce" providerId="ADAL" clId="{7911DDDC-E1E4-9E46-810C-9DE5EB8697B7}" dt="2020-07-29T00:23:51.448" v="30" actId="14100"/>
          <ac:spMkLst>
            <pc:docMk/>
            <pc:sldMk cId="349403403" sldId="276"/>
            <ac:spMk id="8" creationId="{86F1DF5E-A23F-C249-8958-CE889E78247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7/28/20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7D51F-8E1A-2143-AE80-07C7957E33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/>
              <a:t>Bow Falls Scope and Complexity</a:t>
            </a:r>
            <a:endParaRPr lang="en-US" sz="2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3EB4B1-4BD3-E845-823D-2E59B97166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1240966"/>
            <a:ext cx="8534400" cy="533401"/>
          </a:xfrm>
        </p:spPr>
        <p:txBody>
          <a:bodyPr/>
          <a:lstStyle/>
          <a:p>
            <a:r>
              <a:rPr lang="en-US" sz="2800" dirty="0"/>
              <a:t>based on 26.5nm array pitch SXP (Full Stack, SLC)</a:t>
            </a:r>
            <a:endParaRPr lang="en-US" dirty="0"/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DFC6088D-75DF-8242-AEA3-7B608AAA5343}"/>
              </a:ext>
            </a:extLst>
          </p:cNvPr>
          <p:cNvGraphicFramePr>
            <a:graphicFrameLocks noGrp="1"/>
          </p:cNvGraphicFramePr>
          <p:nvPr>
            <p:ph idx="10"/>
            <p:extLst>
              <p:ext uri="{D42A27DB-BD31-4B8C-83A1-F6EECF244321}">
                <p14:modId xmlns:p14="http://schemas.microsoft.com/office/powerpoint/2010/main" val="3815540704"/>
              </p:ext>
            </p:extLst>
          </p:nvPr>
        </p:nvGraphicFramePr>
        <p:xfrm>
          <a:off x="1081782" y="1965953"/>
          <a:ext cx="10028436" cy="418229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07503">
                  <a:extLst>
                    <a:ext uri="{9D8B030D-6E8A-4147-A177-3AD203B41FA5}">
                      <a16:colId xmlns:a16="http://schemas.microsoft.com/office/drawing/2014/main" val="3714312353"/>
                    </a:ext>
                  </a:extLst>
                </a:gridCol>
                <a:gridCol w="1723080">
                  <a:extLst>
                    <a:ext uri="{9D8B030D-6E8A-4147-A177-3AD203B41FA5}">
                      <a16:colId xmlns:a16="http://schemas.microsoft.com/office/drawing/2014/main" val="2486626523"/>
                    </a:ext>
                  </a:extLst>
                </a:gridCol>
                <a:gridCol w="2055223">
                  <a:extLst>
                    <a:ext uri="{9D8B030D-6E8A-4147-A177-3AD203B41FA5}">
                      <a16:colId xmlns:a16="http://schemas.microsoft.com/office/drawing/2014/main" val="1723981974"/>
                    </a:ext>
                  </a:extLst>
                </a:gridCol>
                <a:gridCol w="328676">
                  <a:extLst>
                    <a:ext uri="{9D8B030D-6E8A-4147-A177-3AD203B41FA5}">
                      <a16:colId xmlns:a16="http://schemas.microsoft.com/office/drawing/2014/main" val="2389443660"/>
                    </a:ext>
                  </a:extLst>
                </a:gridCol>
                <a:gridCol w="3982066">
                  <a:extLst>
                    <a:ext uri="{9D8B030D-6E8A-4147-A177-3AD203B41FA5}">
                      <a16:colId xmlns:a16="http://schemas.microsoft.com/office/drawing/2014/main" val="3096742118"/>
                    </a:ext>
                  </a:extLst>
                </a:gridCol>
                <a:gridCol w="631888">
                  <a:extLst>
                    <a:ext uri="{9D8B030D-6E8A-4147-A177-3AD203B41FA5}">
                      <a16:colId xmlns:a16="http://schemas.microsoft.com/office/drawing/2014/main" val="2476350868"/>
                    </a:ext>
                  </a:extLst>
                </a:gridCol>
              </a:tblGrid>
              <a:tr h="203106">
                <a:tc>
                  <a:txBody>
                    <a:bodyPr/>
                    <a:lstStyle/>
                    <a:p>
                      <a:r>
                        <a:rPr lang="en-US" sz="1200">
                          <a:latin typeface="Calibri"/>
                          <a:cs typeface="Calibri"/>
                        </a:rPr>
                        <a:t>Scope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/>
                          <a:cs typeface="Calibri"/>
                        </a:rPr>
                        <a:t>Module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/>
                          <a:cs typeface="Calibri"/>
                        </a:rPr>
                        <a:t>What’s New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Calibri"/>
                          <a:cs typeface="Calibri"/>
                        </a:rPr>
                        <a:t>Risk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latin typeface="Calibri"/>
                          <a:cs typeface="Calibri"/>
                        </a:rPr>
                        <a:t>Interaction</a:t>
                      </a:r>
                      <a:endParaRPr lang="en-US" sz="12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Coupling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2698859848"/>
                  </a:ext>
                </a:extLst>
              </a:tr>
              <a:tr h="203106">
                <a:tc rowSpan="4">
                  <a:txBody>
                    <a:bodyPr/>
                    <a:lstStyle/>
                    <a:p>
                      <a:r>
                        <a:rPr lang="en-US" sz="1200">
                          <a:latin typeface="Calibri"/>
                          <a:cs typeface="Calibri"/>
                        </a:rPr>
                        <a:t>Array</a:t>
                      </a:r>
                    </a:p>
                    <a:p>
                      <a:r>
                        <a:rPr lang="en-US" sz="1200">
                          <a:latin typeface="Calibri"/>
                          <a:cs typeface="Calibri"/>
                        </a:rPr>
                        <a:t>(Max)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  <a:sym typeface="Wingdings" pitchFamily="2" charset="2"/>
                        </a:rPr>
                        <a:t>HM, toppling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Films, Dry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CMP, film stack, etch/clean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188902480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  <a:sym typeface="Wingdings" pitchFamily="2" charset="2"/>
                        </a:rPr>
                        <a:t>1st and 2</a:t>
                      </a:r>
                      <a:r>
                        <a:rPr lang="en-US" sz="1200" baseline="30000">
                          <a:latin typeface="Calibri"/>
                          <a:cs typeface="Calibri"/>
                          <a:sym typeface="Wingdings" pitchFamily="2" charset="2"/>
                        </a:rPr>
                        <a:t>nd</a:t>
                      </a:r>
                      <a:r>
                        <a:rPr lang="en-US" sz="1200">
                          <a:latin typeface="Calibri"/>
                          <a:cs typeface="Calibri"/>
                          <a:sym typeface="Wingdings" pitchFamily="2" charset="2"/>
                        </a:rPr>
                        <a:t> Cut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FP/LP, clean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Liner/seal/fill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026773981"/>
                  </a:ext>
                </a:extLst>
              </a:tr>
              <a:tr h="223381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  <a:sym typeface="Wingdings" pitchFamily="2" charset="2"/>
                        </a:rPr>
                        <a:t>Liner/</a:t>
                      </a:r>
                      <a:r>
                        <a:rPr lang="en-US" sz="1200">
                          <a:latin typeface="Calibri"/>
                          <a:cs typeface="Calibri"/>
                        </a:rPr>
                        <a:t>Seal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ALD films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Cell stack, clean, FP 2</a:t>
                      </a:r>
                      <a:r>
                        <a:rPr lang="en-US" sz="1200" baseline="30000">
                          <a:latin typeface="Calibri"/>
                          <a:cs typeface="Calibri"/>
                        </a:rPr>
                        <a:t>nd</a:t>
                      </a:r>
                      <a:r>
                        <a:rPr lang="en-US" sz="1200">
                          <a:latin typeface="Calibri"/>
                          <a:cs typeface="Calibri"/>
                        </a:rPr>
                        <a:t> Cut, LP all cut, Fill (adhesion), CMP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H+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241050444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b="0" i="0" u="none" strike="noStrike" noProof="0">
                          <a:latin typeface="Calibri"/>
                          <a:cs typeface="Calibri"/>
                        </a:rPr>
                        <a:t>193i overlay</a:t>
                      </a:r>
                      <a:endParaRPr lang="en-US" sz="12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Metro structures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Scribe to Array deltas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L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4011372660"/>
                  </a:ext>
                </a:extLst>
              </a:tr>
              <a:tr h="203106">
                <a:tc rowSpan="2">
                  <a:txBody>
                    <a:bodyPr/>
                    <a:lstStyle/>
                    <a:p>
                      <a:r>
                        <a:rPr lang="en-US" sz="1200">
                          <a:latin typeface="Calibri"/>
                          <a:cs typeface="Calibri"/>
                        </a:rPr>
                        <a:t>CMOS</a:t>
                      </a:r>
                    </a:p>
                    <a:p>
                      <a:r>
                        <a:rPr lang="en-US" sz="1200">
                          <a:latin typeface="Calibri"/>
                          <a:cs typeface="Calibri"/>
                        </a:rPr>
                        <a:t>(</a:t>
                      </a:r>
                      <a:r>
                        <a:rPr lang="en-US" sz="1200" err="1">
                          <a:latin typeface="Calibri"/>
                          <a:cs typeface="Calibri"/>
                        </a:rPr>
                        <a:t>Erv</a:t>
                      </a:r>
                      <a:r>
                        <a:rPr lang="en-US" sz="120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79% HVT DR Shrink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HVT scaling, HVT DR</a:t>
                      </a:r>
                      <a:endParaRPr lang="en-US" sz="12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Interconnect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L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99967321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Interconnect scheme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4 193i or +1 or +2 level metal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Cost/Energy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L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509094517"/>
                  </a:ext>
                </a:extLst>
              </a:tr>
              <a:tr h="203106">
                <a:tc rowSpan="3">
                  <a:txBody>
                    <a:bodyPr/>
                    <a:lstStyle/>
                    <a:p>
                      <a:r>
                        <a:rPr lang="en-US" sz="1200">
                          <a:latin typeface="Calibri"/>
                          <a:cs typeface="Calibri"/>
                        </a:rPr>
                        <a:t>Design</a:t>
                      </a:r>
                    </a:p>
                    <a:p>
                      <a:r>
                        <a:rPr lang="en-US" sz="1200">
                          <a:latin typeface="Calibri"/>
                          <a:cs typeface="Calibri"/>
                        </a:rPr>
                        <a:t>(Sandeep)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Device consolidation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Eliminate Low </a:t>
                      </a:r>
                      <a:r>
                        <a:rPr lang="en-US" sz="1200" err="1">
                          <a:latin typeface="Calibri"/>
                          <a:cs typeface="Calibri"/>
                        </a:rPr>
                        <a:t>Vtn</a:t>
                      </a:r>
                      <a:endParaRPr lang="en-US" sz="12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Energy, sensing(VDM), Selection </a:t>
                      </a:r>
                      <a:endParaRPr lang="en-US" sz="12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1732430137"/>
                  </a:ext>
                </a:extLst>
              </a:tr>
              <a:tr h="228165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30% Energy reduction </a:t>
                      </a:r>
                      <a:endParaRPr lang="en-US" sz="12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Supply, Sensing, New Algo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Interconnect, array such as ESSR, Array metal, cell current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484396734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Modular Design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Quantized Z/L, gridded layout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DR, Within CUA and Partition logic </a:t>
                      </a:r>
                      <a:endParaRPr lang="en-US" sz="12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837566093"/>
                  </a:ext>
                </a:extLst>
              </a:tr>
              <a:tr h="203106">
                <a:tc rowSpan="3">
                  <a:txBody>
                    <a:bodyPr/>
                    <a:lstStyle/>
                    <a:p>
                      <a:r>
                        <a:rPr lang="en-US" sz="1200">
                          <a:latin typeface="Calibri"/>
                          <a:cs typeface="Calibri"/>
                        </a:rPr>
                        <a:t>Test, </a:t>
                      </a:r>
                    </a:p>
                    <a:p>
                      <a:r>
                        <a:rPr lang="en-US" sz="1200">
                          <a:latin typeface="Calibri"/>
                          <a:cs typeface="Calibri"/>
                        </a:rPr>
                        <a:t>System</a:t>
                      </a:r>
                    </a:p>
                    <a:p>
                      <a:r>
                        <a:rPr lang="en-US" sz="1200">
                          <a:latin typeface="Calibri"/>
                          <a:cs typeface="Calibri"/>
                        </a:rPr>
                        <a:t>(Kiran)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Tester 4800MT/s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Hi Speed tester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Array vs. Speed testing decoupling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445442991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PHY definition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DDR5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 b="0" i="0" u="none" strike="noStrike" noProof="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Backward compatibility </a:t>
                      </a:r>
                      <a:endParaRPr lang="en-US" sz="12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723832001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WD, 2X capability loss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Margin management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 b="0" i="0" u="none" strike="noStrike" noProof="0">
                          <a:latin typeface="Calibri"/>
                          <a:cs typeface="Calibri"/>
                        </a:rPr>
                        <a:t>L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Space scaling and gap fill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020229301"/>
                  </a:ext>
                </a:extLst>
              </a:tr>
              <a:tr h="203106">
                <a:tc rowSpan="6">
                  <a:txBody>
                    <a:bodyPr/>
                    <a:lstStyle/>
                    <a:p>
                      <a:r>
                        <a:rPr lang="en-US" sz="1200">
                          <a:latin typeface="Calibri"/>
                          <a:cs typeface="Calibri"/>
                        </a:rPr>
                        <a:t>Contingency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New Electrode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Stack re-configuration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Etch, clean, liner, seal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696100932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New PM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Film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Etch, clean, liner, seal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520059401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New SD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Film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Etch, clean, seal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2698873269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New Fill (if WD)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Film, Tool (</a:t>
                      </a:r>
                      <a:r>
                        <a:rPr lang="en-US" sz="1200" err="1">
                          <a:latin typeface="Calibri"/>
                          <a:cs typeface="Calibri"/>
                        </a:rPr>
                        <a:t>tbd</a:t>
                      </a:r>
                      <a:r>
                        <a:rPr lang="en-US" sz="120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Seal, CMP, Chop, 2</a:t>
                      </a:r>
                      <a:r>
                        <a:rPr lang="en-US" sz="1200" baseline="30000">
                          <a:latin typeface="Calibri"/>
                          <a:cs typeface="Calibri"/>
                        </a:rPr>
                        <a:t>nd</a:t>
                      </a:r>
                      <a:r>
                        <a:rPr lang="en-US" sz="1200">
                          <a:latin typeface="Calibri"/>
                          <a:cs typeface="Calibri"/>
                        </a:rPr>
                        <a:t> Cut, DEB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672075327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-30% Array metal </a:t>
                      </a:r>
                      <a:r>
                        <a:rPr lang="en-US" sz="1200">
                          <a:latin typeface="Symbol"/>
                          <a:cs typeface="Calibri"/>
                          <a:sym typeface="Symbol"/>
                        </a:rPr>
                        <a:t>r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Film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Etch, clean, liner, seal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3404495930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PQ vs. DSA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Film, integration and tools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HM/Patterning flow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 dirty="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2745704768"/>
                  </a:ext>
                </a:extLst>
              </a:tr>
            </a:tbl>
          </a:graphicData>
        </a:graphic>
      </p:graphicFrame>
      <p:sp>
        <p:nvSpPr>
          <p:cNvPr id="6" name="Striped Right Arrow 5">
            <a:extLst>
              <a:ext uri="{FF2B5EF4-FFF2-40B4-BE49-F238E27FC236}">
                <a16:creationId xmlns:a16="http://schemas.microsoft.com/office/drawing/2014/main" id="{C0A45EC4-0C29-904D-9EC4-FAE6A8266D8B}"/>
              </a:ext>
            </a:extLst>
          </p:cNvPr>
          <p:cNvSpPr/>
          <p:nvPr/>
        </p:nvSpPr>
        <p:spPr>
          <a:xfrm>
            <a:off x="687977" y="2585357"/>
            <a:ext cx="296091" cy="215538"/>
          </a:xfrm>
          <a:prstGeom prst="stripedRight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triped Right Arrow 6">
            <a:extLst>
              <a:ext uri="{FF2B5EF4-FFF2-40B4-BE49-F238E27FC236}">
                <a16:creationId xmlns:a16="http://schemas.microsoft.com/office/drawing/2014/main" id="{B57AF572-916B-3E4E-B978-0DCEAA688565}"/>
              </a:ext>
            </a:extLst>
          </p:cNvPr>
          <p:cNvSpPr/>
          <p:nvPr/>
        </p:nvSpPr>
        <p:spPr>
          <a:xfrm>
            <a:off x="687977" y="3213462"/>
            <a:ext cx="296091" cy="215538"/>
          </a:xfrm>
          <a:prstGeom prst="stripedRight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triped Right Arrow 7">
            <a:extLst>
              <a:ext uri="{FF2B5EF4-FFF2-40B4-BE49-F238E27FC236}">
                <a16:creationId xmlns:a16="http://schemas.microsoft.com/office/drawing/2014/main" id="{86F1DF5E-A23F-C249-8958-CE889E782474}"/>
              </a:ext>
            </a:extLst>
          </p:cNvPr>
          <p:cNvSpPr/>
          <p:nvPr/>
        </p:nvSpPr>
        <p:spPr>
          <a:xfrm>
            <a:off x="687977" y="3796937"/>
            <a:ext cx="296091" cy="215538"/>
          </a:xfrm>
          <a:prstGeom prst="stripedRight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03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D9487-5B7E-FA43-ADE0-881E36378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Array Scope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56F42-28F8-004E-B1CD-33FFE7318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365" y="989682"/>
            <a:ext cx="11116018" cy="4876800"/>
          </a:xfrm>
        </p:spPr>
        <p:txBody>
          <a:bodyPr/>
          <a:lstStyle/>
          <a:p>
            <a:pPr marL="415290" indent="-415290"/>
            <a:r>
              <a:rPr lang="en-US" sz="2000">
                <a:latin typeface="Calibri"/>
                <a:cs typeface="Calibri"/>
              </a:rPr>
              <a:t>Key Assumptions in the table: Cell materials matched to ATF and POR Gap Fill feasible for space scaling</a:t>
            </a:r>
            <a:endParaRPr lang="en-US">
              <a:latin typeface="Calibri"/>
              <a:cs typeface="Calibri"/>
            </a:endParaRPr>
          </a:p>
          <a:p>
            <a:pPr marL="415290" indent="-415290"/>
            <a:endParaRPr lang="en-US" sz="2000"/>
          </a:p>
          <a:p>
            <a:pPr marL="415290" indent="-415290"/>
            <a:endParaRPr lang="en-US" sz="2000"/>
          </a:p>
          <a:p>
            <a:pPr marL="415290" indent="-415290"/>
            <a:endParaRPr lang="en-US" sz="2000"/>
          </a:p>
          <a:p>
            <a:pPr marL="415290" indent="-415290"/>
            <a:endParaRPr lang="en-US" sz="2000"/>
          </a:p>
          <a:p>
            <a:pPr marL="415290" indent="-415290"/>
            <a:endParaRPr lang="en-US" sz="2000"/>
          </a:p>
          <a:p>
            <a:pPr marL="415290" indent="-415290"/>
            <a:r>
              <a:rPr lang="en-US" sz="2000">
                <a:latin typeface="Calibri"/>
                <a:cs typeface="Calibri"/>
              </a:rPr>
              <a:t>Impact of Cell stack change</a:t>
            </a:r>
            <a:endParaRPr lang="en-US">
              <a:latin typeface="Calibri"/>
              <a:cs typeface="Calibri"/>
            </a:endParaRPr>
          </a:p>
          <a:p>
            <a:pPr marL="899795" lvl="1" indent="-346075"/>
            <a:r>
              <a:rPr lang="en-US" sz="2000" b="1">
                <a:latin typeface="Calibri"/>
                <a:cs typeface="Calibri"/>
              </a:rPr>
              <a:t>Changes to stack are inherently disruptive, impacting all segments (cuts -&gt; HM -&gt; CMPs, liner/seal) and therefore incur the greatest schedule impact (e.g., for S15, stack change = 2 </a:t>
            </a:r>
            <a:r>
              <a:rPr lang="en-US" sz="2000" b="1" err="1">
                <a:latin typeface="Calibri"/>
                <a:cs typeface="Calibri"/>
              </a:rPr>
              <a:t>qtr</a:t>
            </a:r>
            <a:r>
              <a:rPr lang="en-US" sz="2000" b="1">
                <a:latin typeface="Calibri"/>
                <a:cs typeface="Calibri"/>
              </a:rPr>
              <a:t>)</a:t>
            </a:r>
            <a:endParaRPr lang="en-US" sz="2000" b="1"/>
          </a:p>
          <a:p>
            <a:pPr marL="415290" indent="-415290"/>
            <a:r>
              <a:rPr lang="en-US" sz="2000"/>
              <a:t>Impact of Gap fill change</a:t>
            </a:r>
          </a:p>
          <a:p>
            <a:pPr marL="899795" lvl="1" indent="-346075"/>
            <a:r>
              <a:rPr lang="en-US" sz="2000" b="1">
                <a:latin typeface="Calibri"/>
                <a:cs typeface="Calibri"/>
              </a:rPr>
              <a:t>Gap fill changes impact seal, CMP, 2</a:t>
            </a:r>
            <a:r>
              <a:rPr lang="en-US" sz="2000" b="1" baseline="30000">
                <a:latin typeface="Calibri"/>
                <a:cs typeface="Calibri"/>
              </a:rPr>
              <a:t>nd</a:t>
            </a:r>
            <a:r>
              <a:rPr lang="en-US" sz="2000" b="1">
                <a:latin typeface="Calibri"/>
                <a:cs typeface="Calibri"/>
              </a:rPr>
              <a:t> cut and DEB segments depending on 1</a:t>
            </a:r>
            <a:r>
              <a:rPr lang="en-US" sz="2000" b="1" baseline="30000">
                <a:latin typeface="Calibri"/>
                <a:cs typeface="Calibri"/>
              </a:rPr>
              <a:t>st</a:t>
            </a:r>
            <a:r>
              <a:rPr lang="en-US" sz="2000" b="1">
                <a:latin typeface="Calibri"/>
                <a:cs typeface="Calibri"/>
              </a:rPr>
              <a:t> or 2</a:t>
            </a:r>
            <a:r>
              <a:rPr lang="en-US" sz="2000" b="1" baseline="30000">
                <a:latin typeface="Calibri"/>
                <a:cs typeface="Calibri"/>
              </a:rPr>
              <a:t>nd</a:t>
            </a:r>
            <a:r>
              <a:rPr lang="en-US" sz="2000" b="1">
                <a:latin typeface="Calibri"/>
                <a:cs typeface="Calibri"/>
              </a:rPr>
              <a:t> cut </a:t>
            </a:r>
            <a:r>
              <a:rPr lang="en-US" sz="2000" b="1" err="1">
                <a:latin typeface="Calibri"/>
                <a:cs typeface="Calibri"/>
              </a:rPr>
              <a:t>gapfill</a:t>
            </a:r>
            <a:r>
              <a:rPr lang="en-US" sz="2000" b="1">
                <a:latin typeface="Calibri"/>
                <a:cs typeface="Calibri"/>
              </a:rPr>
              <a:t>.</a:t>
            </a:r>
            <a:endParaRPr lang="en-US" sz="2000"/>
          </a:p>
          <a:p>
            <a:pPr marL="899795" lvl="1" indent="-346075"/>
            <a:endParaRPr lang="en-US" sz="200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B3F8269-718F-0448-897F-62BB0924BB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9779908"/>
              </p:ext>
            </p:extLst>
          </p:nvPr>
        </p:nvGraphicFramePr>
        <p:xfrm>
          <a:off x="914400" y="1707849"/>
          <a:ext cx="10328012" cy="227080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22916">
                  <a:extLst>
                    <a:ext uri="{9D8B030D-6E8A-4147-A177-3AD203B41FA5}">
                      <a16:colId xmlns:a16="http://schemas.microsoft.com/office/drawing/2014/main" val="3714312353"/>
                    </a:ext>
                  </a:extLst>
                </a:gridCol>
                <a:gridCol w="1958163">
                  <a:extLst>
                    <a:ext uri="{9D8B030D-6E8A-4147-A177-3AD203B41FA5}">
                      <a16:colId xmlns:a16="http://schemas.microsoft.com/office/drawing/2014/main" val="1723981974"/>
                    </a:ext>
                  </a:extLst>
                </a:gridCol>
                <a:gridCol w="2566468">
                  <a:extLst>
                    <a:ext uri="{9D8B030D-6E8A-4147-A177-3AD203B41FA5}">
                      <a16:colId xmlns:a16="http://schemas.microsoft.com/office/drawing/2014/main" val="2389443660"/>
                    </a:ext>
                  </a:extLst>
                </a:gridCol>
                <a:gridCol w="2512678">
                  <a:extLst>
                    <a:ext uri="{9D8B030D-6E8A-4147-A177-3AD203B41FA5}">
                      <a16:colId xmlns:a16="http://schemas.microsoft.com/office/drawing/2014/main" val="3096742118"/>
                    </a:ext>
                  </a:extLst>
                </a:gridCol>
                <a:gridCol w="1967787">
                  <a:extLst>
                    <a:ext uri="{9D8B030D-6E8A-4147-A177-3AD203B41FA5}">
                      <a16:colId xmlns:a16="http://schemas.microsoft.com/office/drawing/2014/main" val="2476350868"/>
                    </a:ext>
                  </a:extLst>
                </a:gridCol>
              </a:tblGrid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Module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MTS &amp; Change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incoming modules changes 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Receiving module changes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Coupling Risk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2698859848"/>
                  </a:ext>
                </a:extLst>
              </a:tr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Hard Mask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Films, Dry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Pitch reduction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CMP, FP/LP etch, chop, possible:  FP/LP clean, seal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 (etch/clean, CMP)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188902480"/>
                  </a:ext>
                </a:extLst>
              </a:tr>
              <a:tr h="344465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1</a:t>
                      </a:r>
                      <a:r>
                        <a:rPr lang="en-US" sz="1600" baseline="30000">
                          <a:latin typeface="Calibri"/>
                          <a:cs typeface="Calibri"/>
                        </a:rPr>
                        <a:t>st</a:t>
                      </a:r>
                      <a:r>
                        <a:rPr lang="en-US" sz="1600">
                          <a:latin typeface="Calibri"/>
                          <a:cs typeface="Calibri"/>
                        </a:rPr>
                        <a:t> Cut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FP/LP, clean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HM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Liner, </a:t>
                      </a:r>
                      <a:r>
                        <a:rPr lang="en-US" sz="1600" err="1">
                          <a:latin typeface="Calibri"/>
                          <a:cs typeface="Calibri"/>
                        </a:rPr>
                        <a:t>possible:seal</a:t>
                      </a:r>
                      <a:endParaRPr lang="en-US" sz="1600" err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 (profile)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801443017"/>
                  </a:ext>
                </a:extLst>
              </a:tr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2</a:t>
                      </a:r>
                      <a:r>
                        <a:rPr lang="en-US" sz="1600" baseline="30000">
                          <a:latin typeface="Calibri"/>
                          <a:cs typeface="Calibri"/>
                        </a:rPr>
                        <a:t>nd</a:t>
                      </a:r>
                      <a:r>
                        <a:rPr lang="en-US" sz="1600">
                          <a:latin typeface="Calibri"/>
                          <a:cs typeface="Calibri"/>
                        </a:rPr>
                        <a:t> Cut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FP/LP, clean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HM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Liner, possible: seal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 (profile)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2707782459"/>
                  </a:ext>
                </a:extLst>
              </a:tr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Liner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ALD films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FP etch, clean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LP etch, possible LP clean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VH (stack)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164041523"/>
                  </a:ext>
                </a:extLst>
              </a:tr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Seal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ALD films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FP/LP etch/clean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Possible: gap fill, CMP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VH (stack)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1276903920"/>
                  </a:ext>
                </a:extLst>
              </a:tr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193 overlay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Metro structures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NA (reticles)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NA (reticles)</a:t>
                      </a:r>
                      <a:endParaRPr lang="en-US"/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L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4743753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3670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D9487-5B7E-FA43-ADE0-881E36378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529772"/>
          </a:xfrm>
        </p:spPr>
        <p:txBody>
          <a:bodyPr/>
          <a:lstStyle/>
          <a:p>
            <a:r>
              <a:rPr lang="en-US" sz="3200"/>
              <a:t>CMOS Scope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56F42-28F8-004E-B1CD-33FFE7318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652049"/>
            <a:ext cx="10363200" cy="5800271"/>
          </a:xfrm>
        </p:spPr>
        <p:txBody>
          <a:bodyPr/>
          <a:lstStyle/>
          <a:p>
            <a:pPr marL="415290" indent="-415290"/>
            <a:r>
              <a:rPr lang="en-US" sz="2000" dirty="0">
                <a:latin typeface="Calibri"/>
                <a:cs typeface="Calibri"/>
              </a:rPr>
              <a:t>Design rule changes include d2d, d2w, p2p, end cap, contact, c2g</a:t>
            </a:r>
            <a:endParaRPr lang="en-US" dirty="0"/>
          </a:p>
          <a:p>
            <a:pPr marL="415290" indent="-415290"/>
            <a:r>
              <a:rPr lang="en-US" sz="2000" dirty="0">
                <a:latin typeface="Calibri"/>
                <a:cs typeface="Calibri"/>
              </a:rPr>
              <a:t>HVT consolidation and shrink: </a:t>
            </a:r>
          </a:p>
          <a:p>
            <a:pPr marL="899795" lvl="1" indent="-346075"/>
            <a:r>
              <a:rPr lang="en-US" sz="2000" dirty="0">
                <a:latin typeface="Calibri"/>
                <a:cs typeface="Calibri"/>
              </a:rPr>
              <a:t>One NMOST for select and deselect pitch cell; L</a:t>
            </a:r>
            <a:r>
              <a:rPr lang="en-US" sz="2000" baseline="-25000" dirty="0">
                <a:latin typeface="Calibri"/>
                <a:cs typeface="Calibri"/>
              </a:rPr>
              <a:t>G</a:t>
            </a:r>
            <a:r>
              <a:rPr lang="en-US" sz="2000" dirty="0">
                <a:latin typeface="Calibri"/>
                <a:cs typeface="Calibri"/>
              </a:rPr>
              <a:t> shrink from 7</a:t>
            </a:r>
            <a:r>
              <a:rPr lang="en-US" sz="2000" dirty="0">
                <a:latin typeface="Symbol"/>
                <a:cs typeface="Calibri"/>
                <a:sym typeface="Symbol"/>
              </a:rPr>
              <a:t>l</a:t>
            </a:r>
            <a:r>
              <a:rPr lang="en-US" sz="2000" dirty="0">
                <a:latin typeface="Calibri"/>
                <a:cs typeface="Calibri"/>
              </a:rPr>
              <a:t> to 5</a:t>
            </a:r>
            <a:r>
              <a:rPr lang="en-US" sz="2000" dirty="0">
                <a:latin typeface="Symbol"/>
                <a:cs typeface="Calibri"/>
                <a:sym typeface="Symbol"/>
              </a:rPr>
              <a:t>l</a:t>
            </a:r>
          </a:p>
          <a:p>
            <a:pPr marL="899795" lvl="1" indent="-346075"/>
            <a:r>
              <a:rPr lang="en-US" sz="2000" dirty="0">
                <a:latin typeface="Calibri"/>
                <a:cs typeface="Calibri"/>
              </a:rPr>
              <a:t>One NMOST for tile control and partition logic circuit with L</a:t>
            </a:r>
            <a:r>
              <a:rPr lang="en-US" sz="2000" baseline="-25000" dirty="0">
                <a:latin typeface="Calibri"/>
                <a:cs typeface="Calibri"/>
              </a:rPr>
              <a:t>G</a:t>
            </a:r>
            <a:r>
              <a:rPr lang="en-US" sz="2000" dirty="0">
                <a:latin typeface="Calibri"/>
                <a:cs typeface="Calibri"/>
              </a:rPr>
              <a:t> shrink</a:t>
            </a:r>
          </a:p>
          <a:p>
            <a:pPr marL="899795" lvl="1" indent="-346075"/>
            <a:r>
              <a:rPr lang="en-US" sz="2000" dirty="0">
                <a:latin typeface="Calibri"/>
                <a:cs typeface="Calibri"/>
              </a:rPr>
              <a:t>Two PMOST with L</a:t>
            </a:r>
            <a:r>
              <a:rPr lang="en-US" sz="2000" baseline="-25000" dirty="0">
                <a:latin typeface="Calibri"/>
                <a:cs typeface="Calibri"/>
              </a:rPr>
              <a:t>G</a:t>
            </a:r>
            <a:r>
              <a:rPr lang="en-US" sz="2000" dirty="0">
                <a:latin typeface="Calibri"/>
                <a:cs typeface="Calibri"/>
              </a:rPr>
              <a:t> shrink</a:t>
            </a:r>
          </a:p>
          <a:p>
            <a:pPr marL="899795" lvl="1" indent="-346075"/>
            <a:endParaRPr lang="en-US" sz="2000">
              <a:latin typeface="Calibri"/>
              <a:cs typeface="Calibri"/>
            </a:endParaRPr>
          </a:p>
          <a:p>
            <a:pPr marL="899795" lvl="1" indent="-346075"/>
            <a:endParaRPr lang="en-US" sz="2000"/>
          </a:p>
          <a:p>
            <a:pPr marL="415290" indent="-415290"/>
            <a:endParaRPr lang="en-US" sz="2000"/>
          </a:p>
          <a:p>
            <a:pPr marL="415290" indent="-415290"/>
            <a:endParaRPr lang="en-US" sz="2000"/>
          </a:p>
          <a:p>
            <a:pPr marL="0" indent="0">
              <a:buNone/>
            </a:pPr>
            <a:endParaRPr lang="en-US" sz="2000"/>
          </a:p>
          <a:p>
            <a:pPr marL="415290" indent="-415290"/>
            <a:endParaRPr lang="en-US" sz="2000">
              <a:latin typeface="Calibri"/>
              <a:cs typeface="Calibri"/>
            </a:endParaRPr>
          </a:p>
          <a:p>
            <a:pPr marL="415290" indent="-415290"/>
            <a:r>
              <a:rPr lang="en-US" sz="2000" dirty="0">
                <a:latin typeface="Calibri"/>
                <a:cs typeface="Calibri"/>
              </a:rPr>
              <a:t>No LVT shrink or DR change except dummy poly collapse &amp; quantization of W and L </a:t>
            </a:r>
            <a:endParaRPr lang="en-US" sz="2000" dirty="0"/>
          </a:p>
          <a:p>
            <a:pPr marL="415290" indent="-415290"/>
            <a:r>
              <a:rPr lang="en-US" sz="2000" dirty="0">
                <a:latin typeface="Calibri"/>
                <a:cs typeface="Calibri"/>
              </a:rPr>
              <a:t>Impact of other changes?</a:t>
            </a:r>
            <a:endParaRPr lang="en-US" sz="2000" b="0" dirty="0">
              <a:latin typeface="Calibri"/>
              <a:cs typeface="Calibri"/>
            </a:endParaRPr>
          </a:p>
          <a:p>
            <a:pPr marL="899795" lvl="1" indent="-346075"/>
            <a:r>
              <a:rPr lang="en-US" sz="2000" b="1" dirty="0">
                <a:latin typeface="Calibri"/>
                <a:cs typeface="Calibri"/>
              </a:rPr>
              <a:t>If LVT scaling required, then ~+1-2Q on schedule</a:t>
            </a:r>
            <a:endParaRPr lang="en-US" sz="2000" dirty="0"/>
          </a:p>
          <a:p>
            <a:pPr marL="899795" lvl="1" indent="-346075"/>
            <a:r>
              <a:rPr lang="en-US" sz="2000" b="1" dirty="0">
                <a:latin typeface="Calibri"/>
                <a:cs typeface="Calibri"/>
              </a:rPr>
              <a:t>If LVT performance increase required, then ~+4Q on schedule</a:t>
            </a:r>
            <a:endParaRPr lang="en-US" sz="2000" b="1" dirty="0"/>
          </a:p>
          <a:p>
            <a:pPr marL="899795" lvl="1" indent="-346075"/>
            <a:endParaRPr lang="en-US" sz="2000"/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1F7A30C1-3EA0-A84A-AFCA-39A91BD4AAA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7836132"/>
              </p:ext>
            </p:extLst>
          </p:nvPr>
        </p:nvGraphicFramePr>
        <p:xfrm>
          <a:off x="929217" y="2485890"/>
          <a:ext cx="10328014" cy="224332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01750">
                  <a:extLst>
                    <a:ext uri="{9D8B030D-6E8A-4147-A177-3AD203B41FA5}">
                      <a16:colId xmlns:a16="http://schemas.microsoft.com/office/drawing/2014/main" val="3714312353"/>
                    </a:ext>
                  </a:extLst>
                </a:gridCol>
                <a:gridCol w="1979331">
                  <a:extLst>
                    <a:ext uri="{9D8B030D-6E8A-4147-A177-3AD203B41FA5}">
                      <a16:colId xmlns:a16="http://schemas.microsoft.com/office/drawing/2014/main" val="1723981974"/>
                    </a:ext>
                  </a:extLst>
                </a:gridCol>
                <a:gridCol w="2566468">
                  <a:extLst>
                    <a:ext uri="{9D8B030D-6E8A-4147-A177-3AD203B41FA5}">
                      <a16:colId xmlns:a16="http://schemas.microsoft.com/office/drawing/2014/main" val="2389443660"/>
                    </a:ext>
                  </a:extLst>
                </a:gridCol>
                <a:gridCol w="2512678">
                  <a:extLst>
                    <a:ext uri="{9D8B030D-6E8A-4147-A177-3AD203B41FA5}">
                      <a16:colId xmlns:a16="http://schemas.microsoft.com/office/drawing/2014/main" val="3096742118"/>
                    </a:ext>
                  </a:extLst>
                </a:gridCol>
                <a:gridCol w="1967787">
                  <a:extLst>
                    <a:ext uri="{9D8B030D-6E8A-4147-A177-3AD203B41FA5}">
                      <a16:colId xmlns:a16="http://schemas.microsoft.com/office/drawing/2014/main" val="2476350868"/>
                    </a:ext>
                  </a:extLst>
                </a:gridCol>
              </a:tblGrid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Module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MTS &amp; Change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latin typeface="Calibri"/>
                          <a:cs typeface="Calibri"/>
                        </a:rPr>
                        <a:t>incoming modules changes 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latin typeface="Calibri"/>
                          <a:cs typeface="Calibri"/>
                        </a:rPr>
                        <a:t>Receiving module changes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Coupling Risk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2698859848"/>
                  </a:ext>
                </a:extLst>
              </a:tr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STI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HV Line/space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NA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Well Implant, GTA, Epi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M-H (Epi)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188902480"/>
                  </a:ext>
                </a:extLst>
              </a:tr>
              <a:tr h="275166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Well Implant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Dose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STI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VT implant, Tip/Halo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801443017"/>
                  </a:ext>
                </a:extLst>
              </a:tr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Poly patterning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HV Line/Space, Reg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STI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 err="1">
                          <a:latin typeface="Calibri"/>
                          <a:cs typeface="Calibri"/>
                        </a:rPr>
                        <a:t>ReOx</a:t>
                      </a:r>
                      <a:r>
                        <a:rPr lang="en-US" sz="1600">
                          <a:latin typeface="Calibri"/>
                          <a:cs typeface="Calibri"/>
                        </a:rPr>
                        <a:t>, spacer, </a:t>
                      </a:r>
                      <a:r>
                        <a:rPr lang="en-US" sz="1600" err="1">
                          <a:latin typeface="Calibri"/>
                          <a:cs typeface="Calibri"/>
                        </a:rPr>
                        <a:t>NiSi</a:t>
                      </a:r>
                      <a:r>
                        <a:rPr lang="en-US" sz="1600">
                          <a:latin typeface="Calibri"/>
                          <a:cs typeface="Calibri"/>
                        </a:rPr>
                        <a:t>, Epi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M-H (Epi)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2707782459"/>
                  </a:ext>
                </a:extLst>
              </a:tr>
              <a:tr h="275166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Tip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Does, energy, tilt, twist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Vt, PTS implant/doping profile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Pitch cell and HVT Lg scaling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164041523"/>
                  </a:ext>
                </a:extLst>
              </a:tr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Halo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Dose, Energy, tilt, twist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Tip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NMOST Pitch cell 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1276903920"/>
                  </a:ext>
                </a:extLst>
              </a:tr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Contact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Size and Reg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STI corner, Spacer. </a:t>
                      </a:r>
                      <a:r>
                        <a:rPr lang="en-US" sz="1600" err="1">
                          <a:latin typeface="Calibri"/>
                          <a:cs typeface="Calibri"/>
                        </a:rPr>
                        <a:t>salicde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M1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474375325"/>
                  </a:ext>
                </a:extLst>
              </a:tr>
              <a:tr h="13621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M4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Line/space (PQ)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V3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AV0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 defTabSz="110807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41957869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8223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0FDD3-9CD7-2E46-9C8C-D176D10FA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501650"/>
          </a:xfrm>
        </p:spPr>
        <p:txBody>
          <a:bodyPr/>
          <a:lstStyle/>
          <a:p>
            <a:r>
              <a:rPr lang="en-US" sz="3200" dirty="0">
                <a:latin typeface="Calibri"/>
                <a:cs typeface="Calibri"/>
              </a:rPr>
              <a:t>Design Scope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8DFADFC3-7C59-2249-8CE2-2FD08D6FD9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809897"/>
            <a:ext cx="5080000" cy="5286103"/>
          </a:xfrm>
        </p:spPr>
        <p:txBody>
          <a:bodyPr/>
          <a:lstStyle/>
          <a:p>
            <a:pPr marL="415290" indent="-415290"/>
            <a:r>
              <a:rPr lang="en-US" sz="1800" dirty="0">
                <a:latin typeface="Calibri"/>
                <a:cs typeface="Calibri"/>
              </a:rPr>
              <a:t>Energy reduction</a:t>
            </a:r>
            <a:endParaRPr lang="en-US" sz="1800" dirty="0"/>
          </a:p>
          <a:p>
            <a:pPr marL="899795" lvl="1" indent="-346075"/>
            <a:r>
              <a:rPr lang="en-US" sz="1800" dirty="0">
                <a:latin typeface="Calibri"/>
                <a:cs typeface="Calibri"/>
              </a:rPr>
              <a:t>VPP/VNN supply reduction</a:t>
            </a:r>
            <a:endParaRPr lang="en-US" sz="1800" dirty="0"/>
          </a:p>
          <a:p>
            <a:pPr marL="899795" lvl="1" indent="-346075"/>
            <a:r>
              <a:rPr lang="en-US" sz="1800" dirty="0">
                <a:latin typeface="Calibri"/>
                <a:cs typeface="Calibri"/>
              </a:rPr>
              <a:t>Additional metal layers for wider signal spacing</a:t>
            </a:r>
          </a:p>
          <a:p>
            <a:pPr marL="899795" lvl="1" indent="-346075"/>
            <a:r>
              <a:rPr lang="en-US" sz="1800" dirty="0">
                <a:latin typeface="Calibri"/>
                <a:cs typeface="Calibri"/>
              </a:rPr>
              <a:t>Cell current reduction</a:t>
            </a:r>
          </a:p>
          <a:p>
            <a:pPr marL="899795" lvl="1" indent="-346075"/>
            <a:r>
              <a:rPr lang="en-US" sz="1800" dirty="0">
                <a:latin typeface="Calibri"/>
                <a:cs typeface="Calibri"/>
              </a:rPr>
              <a:t>TBD Design architecture improvements</a:t>
            </a:r>
          </a:p>
          <a:p>
            <a:pPr marL="899795" lvl="1" indent="-346075"/>
            <a:r>
              <a:rPr lang="en-US" sz="1800" dirty="0">
                <a:latin typeface="Calibri"/>
                <a:cs typeface="Calibri"/>
              </a:rPr>
              <a:t>TBD Algorithm Optimization</a:t>
            </a:r>
          </a:p>
          <a:p>
            <a:pPr marL="415290" indent="-415290"/>
            <a:r>
              <a:rPr lang="en-US" sz="1800" dirty="0">
                <a:latin typeface="Calibri"/>
                <a:cs typeface="Calibri"/>
              </a:rPr>
              <a:t>Die Size</a:t>
            </a:r>
          </a:p>
          <a:p>
            <a:pPr marL="899795" lvl="1" indent="-346075"/>
            <a:r>
              <a:rPr lang="en-US" sz="1800" dirty="0">
                <a:latin typeface="Calibri"/>
                <a:cs typeface="Calibri"/>
              </a:rPr>
              <a:t>Fitting tile circuits under the array</a:t>
            </a:r>
          </a:p>
          <a:p>
            <a:pPr marL="899795" lvl="1" indent="-346075"/>
            <a:r>
              <a:rPr lang="en-US" sz="1800" dirty="0">
                <a:latin typeface="Calibri"/>
                <a:cs typeface="Calibri"/>
              </a:rPr>
              <a:t>Minimum socket size for both </a:t>
            </a:r>
            <a:r>
              <a:rPr lang="en-US" sz="1800" dirty="0" err="1">
                <a:latin typeface="Calibri"/>
                <a:cs typeface="Calibri"/>
              </a:rPr>
              <a:t>rowmux</a:t>
            </a:r>
            <a:r>
              <a:rPr lang="en-US" sz="1800" dirty="0">
                <a:latin typeface="Calibri"/>
                <a:cs typeface="Calibri"/>
              </a:rPr>
              <a:t> and </a:t>
            </a:r>
            <a:r>
              <a:rPr lang="en-US" sz="1800" dirty="0" err="1">
                <a:latin typeface="Calibri"/>
                <a:cs typeface="Calibri"/>
              </a:rPr>
              <a:t>colmux</a:t>
            </a:r>
            <a:endParaRPr lang="en-US" sz="1800" dirty="0">
              <a:latin typeface="Calibri"/>
              <a:cs typeface="Calibri"/>
            </a:endParaRPr>
          </a:p>
          <a:p>
            <a:pPr marL="899795" lvl="1" indent="-346075"/>
            <a:r>
              <a:rPr lang="en-US" sz="1800" dirty="0">
                <a:latin typeface="Calibri"/>
                <a:cs typeface="Calibri"/>
              </a:rPr>
              <a:t>Partition termination and periphery area reduction</a:t>
            </a:r>
          </a:p>
          <a:p>
            <a:pPr marL="415290" indent="-415290"/>
            <a:r>
              <a:rPr lang="en-US" sz="1800" dirty="0">
                <a:latin typeface="Calibri"/>
                <a:cs typeface="Calibri"/>
              </a:rPr>
              <a:t>IO Speed</a:t>
            </a:r>
          </a:p>
          <a:p>
            <a:pPr marL="899795" lvl="1" indent="-346075"/>
            <a:r>
              <a:rPr lang="en-US" sz="1800" dirty="0">
                <a:latin typeface="Calibri"/>
                <a:cs typeface="Calibri"/>
              </a:rPr>
              <a:t>4800 MT/s with the same LVCMOS as ATF</a:t>
            </a:r>
            <a:endParaRPr lang="en-US" sz="1800" b="0" dirty="0">
              <a:latin typeface="Calibri"/>
              <a:cs typeface="Calibri"/>
            </a:endParaRPr>
          </a:p>
          <a:p>
            <a:pPr marL="899795" lvl="1" indent="-346075"/>
            <a:endParaRPr lang="en-US" sz="1800" dirty="0"/>
          </a:p>
          <a:p>
            <a:pPr marL="899795" lvl="1" indent="-346075"/>
            <a:endParaRPr lang="en-US" sz="1800" dirty="0"/>
          </a:p>
          <a:p>
            <a:pPr marL="899795" lvl="1" indent="-346075"/>
            <a:endParaRPr lang="en-US" sz="1800" dirty="0"/>
          </a:p>
          <a:p>
            <a:pPr marL="899795" lvl="1" indent="-346075"/>
            <a:endParaRPr lang="en-US" sz="1800" dirty="0"/>
          </a:p>
          <a:p>
            <a:pPr marL="899795" lvl="1" indent="-346075"/>
            <a:endParaRPr lang="en-US" sz="1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6FCBD1-F39B-EA49-84CC-DB716C594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809897"/>
            <a:ext cx="5080000" cy="5286103"/>
          </a:xfrm>
        </p:spPr>
        <p:txBody>
          <a:bodyPr/>
          <a:lstStyle/>
          <a:p>
            <a:pPr marL="415290" indent="-415290"/>
            <a:r>
              <a:rPr lang="en-US" sz="1800" dirty="0">
                <a:latin typeface="Calibri"/>
                <a:cs typeface="Calibri"/>
              </a:rPr>
              <a:t>HVT consolidation</a:t>
            </a:r>
            <a:endParaRPr lang="en-US" sz="1800" b="0" dirty="0">
              <a:latin typeface="Calibri"/>
              <a:cs typeface="Calibri"/>
            </a:endParaRPr>
          </a:p>
          <a:p>
            <a:pPr marL="899795" lvl="1" indent="-346075"/>
            <a:r>
              <a:rPr lang="en-US" sz="1800" dirty="0">
                <a:latin typeface="Calibri"/>
                <a:cs typeface="Calibri"/>
              </a:rPr>
              <a:t>Elimination of low Vt N device (Circuits impacted: BLVDM, Sense Amp, Regulators)</a:t>
            </a:r>
          </a:p>
          <a:p>
            <a:pPr marL="415290" indent="-415290"/>
            <a:r>
              <a:rPr lang="en-US" sz="1800" dirty="0">
                <a:latin typeface="Calibri"/>
                <a:cs typeface="Calibri"/>
              </a:rPr>
              <a:t>Modular design</a:t>
            </a:r>
          </a:p>
          <a:p>
            <a:pPr marL="899795" lvl="1" indent="-346075"/>
            <a:r>
              <a:rPr lang="en-US" sz="1800" dirty="0">
                <a:latin typeface="Calibri"/>
                <a:cs typeface="Calibri"/>
              </a:rPr>
              <a:t>Gridded layout</a:t>
            </a:r>
            <a:endParaRPr lang="en-US" sz="1800" dirty="0"/>
          </a:p>
          <a:p>
            <a:pPr marL="899795" lvl="1" indent="-346075"/>
            <a:r>
              <a:rPr lang="en-US" sz="1800" dirty="0">
                <a:latin typeface="Calibri"/>
                <a:cs typeface="Calibri"/>
              </a:rPr>
              <a:t>Quantized device sizes</a:t>
            </a:r>
            <a:endParaRPr lang="en-US" sz="1800" dirty="0"/>
          </a:p>
          <a:p>
            <a:pPr marL="415290" indent="-415290"/>
            <a:r>
              <a:rPr lang="en-US" sz="1800" dirty="0">
                <a:latin typeface="Calibri"/>
                <a:cs typeface="Calibri"/>
              </a:rPr>
              <a:t>Write Completion Time Reduction</a:t>
            </a:r>
          </a:p>
          <a:p>
            <a:pPr marL="899795" lvl="1" indent="-346075"/>
            <a:r>
              <a:rPr lang="en-US" sz="1800" dirty="0">
                <a:latin typeface="Calibri"/>
                <a:cs typeface="Calibri"/>
              </a:rPr>
              <a:t>PCL modifications for data wait idle time elimination</a:t>
            </a:r>
          </a:p>
          <a:p>
            <a:pPr marL="899795" lvl="1" indent="-346075"/>
            <a:r>
              <a:rPr lang="en-US" sz="1800" dirty="0">
                <a:latin typeface="Calibri"/>
                <a:cs typeface="Calibri"/>
              </a:rPr>
              <a:t>C-cell half patch decoding</a:t>
            </a:r>
          </a:p>
          <a:p>
            <a:pPr marL="415290" indent="-415290"/>
            <a:r>
              <a:rPr lang="en-US" sz="1800" dirty="0">
                <a:latin typeface="Calibri"/>
                <a:cs typeface="Calibri"/>
              </a:rPr>
              <a:t>Design Technology handshake</a:t>
            </a:r>
          </a:p>
          <a:p>
            <a:pPr marL="899795" lvl="1" indent="-346075"/>
            <a:r>
              <a:rPr lang="en-US" sz="1800" dirty="0">
                <a:latin typeface="Calibri"/>
                <a:cs typeface="Calibri"/>
              </a:rPr>
              <a:t>CMOS/Design collaboration on CMOS DTS to meet product specs</a:t>
            </a:r>
            <a:endParaRPr lang="en-US" sz="1800" dirty="0"/>
          </a:p>
          <a:p>
            <a:pPr marL="899795" lvl="1" indent="-346075"/>
            <a:r>
              <a:rPr lang="en-US" sz="1800" dirty="0">
                <a:latin typeface="Calibri"/>
                <a:cs typeface="Calibri"/>
              </a:rPr>
              <a:t>Cell/Array/Design collaboration on Cell DTS to meet product specs</a:t>
            </a:r>
            <a:endParaRPr lang="en-US" sz="1800" dirty="0"/>
          </a:p>
          <a:p>
            <a:endParaRPr lang="en-US" sz="4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5D8C2E-F610-4C67-A9DC-E28E7C71DFBA}"/>
              </a:ext>
            </a:extLst>
          </p:cNvPr>
          <p:cNvSpPr txBox="1"/>
          <p:nvPr/>
        </p:nvSpPr>
        <p:spPr>
          <a:xfrm>
            <a:off x="7222067" y="6661150"/>
            <a:ext cx="2743200" cy="42319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215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673522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 Advance Pathfinding" id="{53CE7C69-6139-0948-A6AB-4607575A99AD}" vid="{791383CE-0F90-1B4A-BC7E-FC237DDE09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4223A05E872045B4E340E3EE5948A2" ma:contentTypeVersion="13" ma:contentTypeDescription="Create a new document." ma:contentTypeScope="" ma:versionID="7b00c0e3c1006a51af78b93b2b8e055e">
  <xsd:schema xmlns:xsd="http://www.w3.org/2001/XMLSchema" xmlns:xs="http://www.w3.org/2001/XMLSchema" xmlns:p="http://schemas.microsoft.com/office/2006/metadata/properties" xmlns:ns2="755037d3-7574-45b7-9bee-68a856424d3b" xmlns:ns3="032374d1-2d31-4e36-92c2-79f83b5b09ff" targetNamespace="http://schemas.microsoft.com/office/2006/metadata/properties" ma:root="true" ma:fieldsID="45820ecd84918fe288dd0ff003718171" ns2:_="" ns3:_="">
    <xsd:import namespace="755037d3-7574-45b7-9bee-68a856424d3b"/>
    <xsd:import namespace="032374d1-2d31-4e36-92c2-79f83b5b09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eting_x0020_Date"/>
                <xsd:element ref="ns2:MediaServiceAutoKeyPoints" minOccurs="0"/>
                <xsd:element ref="ns2:MediaServiceKeyPoint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5037d3-7574-45b7-9bee-68a856424d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eting_x0020_Date" ma:index="17" ma:displayName="Meeting Date" ma:default="[today]" ma:format="DateOnly" ma:internalName="Meeting_x0020_Date">
      <xsd:simpleType>
        <xsd:restriction base="dms:DateTime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2374d1-2d31-4e36-92c2-79f83b5b09ff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eting_x0020_Date xmlns="755037d3-7574-45b7-9bee-68a856424d3b">2020-07-16T14:01:08+00:00</Meeting_x0020_Date>
    <_Flow_SignoffStatus xmlns="755037d3-7574-45b7-9bee-68a856424d3b" xsi:nil="true"/>
  </documentManagement>
</p:properties>
</file>

<file path=customXml/itemProps1.xml><?xml version="1.0" encoding="utf-8"?>
<ds:datastoreItem xmlns:ds="http://schemas.openxmlformats.org/officeDocument/2006/customXml" ds:itemID="{4DB43405-997B-4E31-BE7D-52B7D65388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5037d3-7574-45b7-9bee-68a856424d3b"/>
    <ds:schemaRef ds:uri="032374d1-2d31-4e36-92c2-79f83b5b09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  <ds:schemaRef ds:uri="032374d1-2d31-4e36-92c2-79f83b5b09ff"/>
    <ds:schemaRef ds:uri="http://schemas.openxmlformats.org/package/2006/metadata/core-properties"/>
    <ds:schemaRef ds:uri="755037d3-7574-45b7-9bee-68a856424d3b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515</TotalTime>
  <Words>886</Words>
  <Application>Microsoft Macintosh PowerPoint</Application>
  <PresentationFormat>Widescreen</PresentationFormat>
  <Paragraphs>237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Neo Sans Intel</vt:lpstr>
      <vt:lpstr>Neo Sans Intel Medium</vt:lpstr>
      <vt:lpstr>Arial</vt:lpstr>
      <vt:lpstr>Calibri</vt:lpstr>
      <vt:lpstr>Symbol</vt:lpstr>
      <vt:lpstr>blank</vt:lpstr>
      <vt:lpstr>Bow Falls Scope and Complexity</vt:lpstr>
      <vt:lpstr>Array Scope</vt:lpstr>
      <vt:lpstr>CMOS Scope</vt:lpstr>
      <vt:lpstr>Design Scope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P1242 Scope Assessment, WW29/2020</dc:title>
  <dc:creator>Kau, Derchang</dc:creator>
  <cp:keywords>CTPClassification=CTP_NT</cp:keywords>
  <cp:lastModifiedBy>Kau, Derchang</cp:lastModifiedBy>
  <cp:revision>12</cp:revision>
  <dcterms:created xsi:type="dcterms:W3CDTF">2020-07-15T16:17:53Z</dcterms:created>
  <dcterms:modified xsi:type="dcterms:W3CDTF">2020-07-29T00:24:00Z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0x010100984223A05E872045B4E340E3EE5948A2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