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832" r:id="rId2"/>
  </p:sldMasterIdLst>
  <p:notesMasterIdLst>
    <p:notesMasterId r:id="rId9"/>
  </p:notesMasterIdLst>
  <p:sldIdLst>
    <p:sldId id="677" r:id="rId3"/>
    <p:sldId id="14231" r:id="rId4"/>
    <p:sldId id="14232" r:id="rId5"/>
    <p:sldId id="732" r:id="rId6"/>
    <p:sldId id="702" r:id="rId7"/>
    <p:sldId id="692" r:id="rId8"/>
  </p:sldIdLst>
  <p:sldSz cx="9144000" cy="6858000" type="screen4x3"/>
  <p:notesSz cx="6858000" cy="9144000"/>
  <p:defaultTextStyle>
    <a:defPPr>
      <a:defRPr lang="en-US"/>
    </a:defPPr>
    <a:lvl1pPr marL="0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3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7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1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5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19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237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278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316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00"/>
    <a:srgbClr val="CC6600"/>
    <a:srgbClr val="009900"/>
    <a:srgbClr val="FF6600"/>
    <a:srgbClr val="92D050"/>
    <a:srgbClr val="CC3300"/>
    <a:srgbClr val="0000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7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217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3240" y="7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B4500615-3DC2-AB4B-997A-42030974319B}"/>
    <pc:docChg chg="custSel addSld modSld">
      <pc:chgData name="Kau, Derchang" userId="b9148588-e694-4445-9765-2c9aad6149ce" providerId="ADAL" clId="{B4500615-3DC2-AB4B-997A-42030974319B}" dt="2021-02-16T16:59:35.689" v="371" actId="20577"/>
      <pc:docMkLst>
        <pc:docMk/>
      </pc:docMkLst>
      <pc:sldChg chg="modSp add mod">
        <pc:chgData name="Kau, Derchang" userId="b9148588-e694-4445-9765-2c9aad6149ce" providerId="ADAL" clId="{B4500615-3DC2-AB4B-997A-42030974319B}" dt="2021-02-16T16:59:35.689" v="371" actId="20577"/>
        <pc:sldMkLst>
          <pc:docMk/>
          <pc:sldMk cId="2257041401" sldId="14232"/>
        </pc:sldMkLst>
        <pc:spChg chg="mod">
          <ac:chgData name="Kau, Derchang" userId="b9148588-e694-4445-9765-2c9aad6149ce" providerId="ADAL" clId="{B4500615-3DC2-AB4B-997A-42030974319B}" dt="2021-02-16T16:49:58.565" v="5" actId="20577"/>
          <ac:spMkLst>
            <pc:docMk/>
            <pc:sldMk cId="2257041401" sldId="14232"/>
            <ac:spMk id="63" creationId="{00000000-0000-0000-0000-000000000000}"/>
          </ac:spMkLst>
        </pc:spChg>
        <pc:graphicFrameChg chg="modGraphic">
          <ac:chgData name="Kau, Derchang" userId="b9148588-e694-4445-9765-2c9aad6149ce" providerId="ADAL" clId="{B4500615-3DC2-AB4B-997A-42030974319B}" dt="2021-02-16T16:59:35.689" v="371" actId="20577"/>
          <ac:graphicFrameMkLst>
            <pc:docMk/>
            <pc:sldMk cId="2257041401" sldId="14232"/>
            <ac:graphicFrameMk id="2" creationId="{4C2ED0FD-AB2A-4F4F-810A-626D6A58464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CFA25-A4CF-4D5B-9DCD-A8EBB4C750DB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4AC7F-2ED4-4C30-BBB8-648208342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72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54AC7F-2ED4-4C30-BBB8-648208342E2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07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6597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54AC7F-2ED4-4C30-BBB8-648208342E2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07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2996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97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54AC7F-2ED4-4C30-BBB8-648208342E2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07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5036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6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850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324600"/>
            <a:ext cx="196470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559"/>
            <a:r>
              <a:rPr lang="en-US" sz="1350" dirty="0">
                <a:solidFill>
                  <a:srgbClr val="FF0000"/>
                </a:solidFill>
              </a:rPr>
              <a:t>Intel/Micron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39984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1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6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45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2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1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691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39973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255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713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800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19" indent="0">
              <a:buNone/>
              <a:defRPr sz="1500" b="1"/>
            </a:lvl2pPr>
            <a:lvl3pPr marL="685640" indent="0">
              <a:buNone/>
              <a:defRPr sz="1350" b="1"/>
            </a:lvl3pPr>
            <a:lvl4pPr marL="1028459" indent="0">
              <a:buNone/>
              <a:defRPr sz="1200" b="1"/>
            </a:lvl4pPr>
            <a:lvl5pPr marL="1371280" indent="0">
              <a:buNone/>
              <a:defRPr sz="1200" b="1"/>
            </a:lvl5pPr>
            <a:lvl6pPr marL="1714100" indent="0">
              <a:buNone/>
              <a:defRPr sz="1200" b="1"/>
            </a:lvl6pPr>
            <a:lvl7pPr marL="2056919" indent="0">
              <a:buNone/>
              <a:defRPr sz="1200" b="1"/>
            </a:lvl7pPr>
            <a:lvl8pPr marL="2399739" indent="0">
              <a:buNone/>
              <a:defRPr sz="1200" b="1"/>
            </a:lvl8pPr>
            <a:lvl9pPr marL="274255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19" indent="0">
              <a:buNone/>
              <a:defRPr sz="1500" b="1"/>
            </a:lvl2pPr>
            <a:lvl3pPr marL="685640" indent="0">
              <a:buNone/>
              <a:defRPr sz="1350" b="1"/>
            </a:lvl3pPr>
            <a:lvl4pPr marL="1028459" indent="0">
              <a:buNone/>
              <a:defRPr sz="1200" b="1"/>
            </a:lvl4pPr>
            <a:lvl5pPr marL="1371280" indent="0">
              <a:buNone/>
              <a:defRPr sz="1200" b="1"/>
            </a:lvl5pPr>
            <a:lvl6pPr marL="1714100" indent="0">
              <a:buNone/>
              <a:defRPr sz="1200" b="1"/>
            </a:lvl6pPr>
            <a:lvl7pPr marL="2056919" indent="0">
              <a:buNone/>
              <a:defRPr sz="1200" b="1"/>
            </a:lvl7pPr>
            <a:lvl8pPr marL="2399739" indent="0">
              <a:buNone/>
              <a:defRPr sz="1200" b="1"/>
            </a:lvl8pPr>
            <a:lvl9pPr marL="274255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316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96336" y="6633356"/>
            <a:ext cx="1547664" cy="224644"/>
          </a:xfrm>
        </p:spPr>
        <p:txBody>
          <a:bodyPr/>
          <a:lstStyle>
            <a:lvl1pPr>
              <a:defRPr sz="75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Intel-Micron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920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00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819" indent="0">
              <a:buNone/>
              <a:defRPr sz="900"/>
            </a:lvl2pPr>
            <a:lvl3pPr marL="685640" indent="0">
              <a:buNone/>
              <a:defRPr sz="750"/>
            </a:lvl3pPr>
            <a:lvl4pPr marL="1028459" indent="0">
              <a:buNone/>
              <a:defRPr sz="675"/>
            </a:lvl4pPr>
            <a:lvl5pPr marL="1371280" indent="0">
              <a:buNone/>
              <a:defRPr sz="675"/>
            </a:lvl5pPr>
            <a:lvl6pPr marL="1714100" indent="0">
              <a:buNone/>
              <a:defRPr sz="675"/>
            </a:lvl6pPr>
            <a:lvl7pPr marL="2056919" indent="0">
              <a:buNone/>
              <a:defRPr sz="675"/>
            </a:lvl7pPr>
            <a:lvl8pPr marL="2399739" indent="0">
              <a:buNone/>
              <a:defRPr sz="675"/>
            </a:lvl8pPr>
            <a:lvl9pPr marL="2742558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4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324600"/>
            <a:ext cx="2554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Intel/Micron Confidential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819" indent="0">
              <a:buNone/>
              <a:defRPr sz="2100"/>
            </a:lvl2pPr>
            <a:lvl3pPr marL="685640" indent="0">
              <a:buNone/>
              <a:defRPr sz="1800"/>
            </a:lvl3pPr>
            <a:lvl4pPr marL="1028459" indent="0">
              <a:buNone/>
              <a:defRPr sz="1500"/>
            </a:lvl4pPr>
            <a:lvl5pPr marL="1371280" indent="0">
              <a:buNone/>
              <a:defRPr sz="1500"/>
            </a:lvl5pPr>
            <a:lvl6pPr marL="1714100" indent="0">
              <a:buNone/>
              <a:defRPr sz="1500"/>
            </a:lvl6pPr>
            <a:lvl7pPr marL="2056919" indent="0">
              <a:buNone/>
              <a:defRPr sz="1500"/>
            </a:lvl7pPr>
            <a:lvl8pPr marL="2399739" indent="0">
              <a:buNone/>
              <a:defRPr sz="1500"/>
            </a:lvl8pPr>
            <a:lvl9pPr marL="2742558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819" indent="0">
              <a:buNone/>
              <a:defRPr sz="900"/>
            </a:lvl2pPr>
            <a:lvl3pPr marL="685640" indent="0">
              <a:buNone/>
              <a:defRPr sz="750"/>
            </a:lvl3pPr>
            <a:lvl4pPr marL="1028459" indent="0">
              <a:buNone/>
              <a:defRPr sz="675"/>
            </a:lvl4pPr>
            <a:lvl5pPr marL="1371280" indent="0">
              <a:buNone/>
              <a:defRPr sz="675"/>
            </a:lvl5pPr>
            <a:lvl6pPr marL="1714100" indent="0">
              <a:buNone/>
              <a:defRPr sz="675"/>
            </a:lvl6pPr>
            <a:lvl7pPr marL="2056919" indent="0">
              <a:buNone/>
              <a:defRPr sz="675"/>
            </a:lvl7pPr>
            <a:lvl8pPr marL="2399739" indent="0">
              <a:buNone/>
              <a:defRPr sz="675"/>
            </a:lvl8pPr>
            <a:lvl9pPr marL="2742558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555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6186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31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2" indent="0">
              <a:buNone/>
              <a:defRPr sz="2000" b="1"/>
            </a:lvl2pPr>
            <a:lvl3pPr marL="914186" indent="0">
              <a:buNone/>
              <a:defRPr sz="1800" b="1"/>
            </a:lvl3pPr>
            <a:lvl4pPr marL="1371279" indent="0">
              <a:buNone/>
              <a:defRPr sz="1600" b="1"/>
            </a:lvl4pPr>
            <a:lvl5pPr marL="1828373" indent="0">
              <a:buNone/>
              <a:defRPr sz="1600" b="1"/>
            </a:lvl5pPr>
            <a:lvl6pPr marL="2285466" indent="0">
              <a:buNone/>
              <a:defRPr sz="1600" b="1"/>
            </a:lvl6pPr>
            <a:lvl7pPr marL="2742558" indent="0">
              <a:buNone/>
              <a:defRPr sz="1600" b="1"/>
            </a:lvl7pPr>
            <a:lvl8pPr marL="3199652" indent="0">
              <a:buNone/>
              <a:defRPr sz="1600" b="1"/>
            </a:lvl8pPr>
            <a:lvl9pPr marL="3656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2" indent="0">
              <a:buNone/>
              <a:defRPr sz="2000" b="1"/>
            </a:lvl2pPr>
            <a:lvl3pPr marL="914186" indent="0">
              <a:buNone/>
              <a:defRPr sz="1800" b="1"/>
            </a:lvl3pPr>
            <a:lvl4pPr marL="1371279" indent="0">
              <a:buNone/>
              <a:defRPr sz="1600" b="1"/>
            </a:lvl4pPr>
            <a:lvl5pPr marL="1828373" indent="0">
              <a:buNone/>
              <a:defRPr sz="1600" b="1"/>
            </a:lvl5pPr>
            <a:lvl6pPr marL="2285466" indent="0">
              <a:buNone/>
              <a:defRPr sz="1600" b="1"/>
            </a:lvl6pPr>
            <a:lvl7pPr marL="2742558" indent="0">
              <a:buNone/>
              <a:defRPr sz="1600" b="1"/>
            </a:lvl7pPr>
            <a:lvl8pPr marL="3199652" indent="0">
              <a:buNone/>
              <a:defRPr sz="1600" b="1"/>
            </a:lvl8pPr>
            <a:lvl9pPr marL="3656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96336" y="6633356"/>
            <a:ext cx="1547664" cy="224644"/>
          </a:xfrm>
        </p:spPr>
        <p:txBody>
          <a:bodyPr/>
          <a:lstStyle>
            <a:lvl1pPr>
              <a:defRPr sz="10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Intel-Micron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2" indent="0">
              <a:buNone/>
              <a:defRPr sz="1200"/>
            </a:lvl2pPr>
            <a:lvl3pPr marL="914186" indent="0">
              <a:buNone/>
              <a:defRPr sz="1000"/>
            </a:lvl3pPr>
            <a:lvl4pPr marL="1371279" indent="0">
              <a:buNone/>
              <a:defRPr sz="900"/>
            </a:lvl4pPr>
            <a:lvl5pPr marL="1828373" indent="0">
              <a:buNone/>
              <a:defRPr sz="900"/>
            </a:lvl5pPr>
            <a:lvl6pPr marL="2285466" indent="0">
              <a:buNone/>
              <a:defRPr sz="900"/>
            </a:lvl6pPr>
            <a:lvl7pPr marL="2742558" indent="0">
              <a:buNone/>
              <a:defRPr sz="900"/>
            </a:lvl7pPr>
            <a:lvl8pPr marL="3199652" indent="0">
              <a:buNone/>
              <a:defRPr sz="900"/>
            </a:lvl8pPr>
            <a:lvl9pPr marL="365674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2" indent="0">
              <a:buNone/>
              <a:defRPr sz="2800"/>
            </a:lvl2pPr>
            <a:lvl3pPr marL="914186" indent="0">
              <a:buNone/>
              <a:defRPr sz="2400"/>
            </a:lvl3pPr>
            <a:lvl4pPr marL="1371279" indent="0">
              <a:buNone/>
              <a:defRPr sz="2000"/>
            </a:lvl4pPr>
            <a:lvl5pPr marL="1828373" indent="0">
              <a:buNone/>
              <a:defRPr sz="2000"/>
            </a:lvl5pPr>
            <a:lvl6pPr marL="2285466" indent="0">
              <a:buNone/>
              <a:defRPr sz="2000"/>
            </a:lvl6pPr>
            <a:lvl7pPr marL="2742558" indent="0">
              <a:buNone/>
              <a:defRPr sz="2000"/>
            </a:lvl7pPr>
            <a:lvl8pPr marL="3199652" indent="0">
              <a:buNone/>
              <a:defRPr sz="2000"/>
            </a:lvl8pPr>
            <a:lvl9pPr marL="365674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2" indent="0">
              <a:buNone/>
              <a:defRPr sz="1200"/>
            </a:lvl2pPr>
            <a:lvl3pPr marL="914186" indent="0">
              <a:buNone/>
              <a:defRPr sz="1000"/>
            </a:lvl3pPr>
            <a:lvl4pPr marL="1371279" indent="0">
              <a:buNone/>
              <a:defRPr sz="900"/>
            </a:lvl4pPr>
            <a:lvl5pPr marL="1828373" indent="0">
              <a:buNone/>
              <a:defRPr sz="900"/>
            </a:lvl5pPr>
            <a:lvl6pPr marL="2285466" indent="0">
              <a:buNone/>
              <a:defRPr sz="900"/>
            </a:lvl6pPr>
            <a:lvl7pPr marL="2742558" indent="0">
              <a:buNone/>
              <a:defRPr sz="900"/>
            </a:lvl7pPr>
            <a:lvl8pPr marL="3199652" indent="0">
              <a:buNone/>
              <a:defRPr sz="900"/>
            </a:lvl8pPr>
            <a:lvl9pPr marL="365674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8" tIns="45709" rIns="91418" bIns="4570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8" tIns="45709" rIns="91418" bIns="4570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1C06B-BB4E-43E9-A22A-61CFCD072095}" type="datetimeFigureOut">
              <a:rPr lang="en-US" smtClean="0"/>
              <a:pPr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18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0" indent="-342820" algn="l" defTabSz="91418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76" indent="-285684" algn="l" defTabSz="91418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33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25" indent="-228546" algn="l" defTabSz="91418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19" indent="-228546" algn="l" defTabSz="91418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12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06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98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92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9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3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6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58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44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8" tIns="45709" rIns="91418" bIns="4570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18" tIns="45709" rIns="91418" bIns="4570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59"/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559"/>
              <a:t>2/16/21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59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59"/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559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37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ctr" defTabSz="68564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15" indent="-257115" algn="l" defTabSz="685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082" indent="-214263" algn="l" defTabSz="68564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050" indent="-171410" algn="l" defTabSz="68564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869" indent="-171410" algn="l" defTabSz="68564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689" indent="-171410" algn="l" defTabSz="68564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09" indent="-171410" algn="l" defTabSz="68564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330" indent="-171410" algn="l" defTabSz="68564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49" indent="-171410" algn="l" defTabSz="68564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969" indent="-171410" algn="l" defTabSz="68564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19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640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59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280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00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19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739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58" algn="l" defTabSz="68564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83761"/>
            <a:ext cx="7772400" cy="753314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Ww08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400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198289" y="-20616"/>
            <a:ext cx="8747419" cy="55591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2k x 4k S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TUDY PLANS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32448" y="6536080"/>
            <a:ext cx="2387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Intel Confidential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2B07F94-62BE-436E-AF5D-26003C532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8" y="1581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4C2ED0FD-AB2A-4F4F-810A-626D6A584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5782"/>
              </p:ext>
            </p:extLst>
          </p:nvPr>
        </p:nvGraphicFramePr>
        <p:xfrm>
          <a:off x="74998" y="623308"/>
          <a:ext cx="8994000" cy="5884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609">
                  <a:extLst>
                    <a:ext uri="{9D8B030D-6E8A-4147-A177-3AD203B41FA5}">
                      <a16:colId xmlns:a16="http://schemas.microsoft.com/office/drawing/2014/main" val="4292113320"/>
                    </a:ext>
                  </a:extLst>
                </a:gridCol>
                <a:gridCol w="2589088">
                  <a:extLst>
                    <a:ext uri="{9D8B030D-6E8A-4147-A177-3AD203B41FA5}">
                      <a16:colId xmlns:a16="http://schemas.microsoft.com/office/drawing/2014/main" val="1105917005"/>
                    </a:ext>
                  </a:extLst>
                </a:gridCol>
                <a:gridCol w="2732926">
                  <a:extLst>
                    <a:ext uri="{9D8B030D-6E8A-4147-A177-3AD203B41FA5}">
                      <a16:colId xmlns:a16="http://schemas.microsoft.com/office/drawing/2014/main" val="3031660867"/>
                    </a:ext>
                  </a:extLst>
                </a:gridCol>
                <a:gridCol w="2562377">
                  <a:extLst>
                    <a:ext uri="{9D8B030D-6E8A-4147-A177-3AD203B41FA5}">
                      <a16:colId xmlns:a16="http://schemas.microsoft.com/office/drawing/2014/main" val="419650033"/>
                    </a:ext>
                  </a:extLst>
                </a:gridCol>
              </a:tblGrid>
              <a:tr h="3672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329947"/>
                  </a:ext>
                </a:extLst>
              </a:tr>
              <a:tr h="2831409">
                <a:tc>
                  <a:txBody>
                    <a:bodyPr/>
                    <a:lstStyle/>
                    <a:p>
                      <a:r>
                        <a:rPr lang="en-US" sz="1400" b="1" dirty="0"/>
                        <a:t>Tile circuit architecture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Layout assessment of first pass </a:t>
                      </a:r>
                      <a:r>
                        <a:rPr lang="en-US" sz="1400" dirty="0" err="1"/>
                        <a:t>CuA</a:t>
                      </a:r>
                      <a:r>
                        <a:rPr lang="en-US" sz="1400" dirty="0"/>
                        <a:t> architecture; gross spec compliance assessment (Die size, Energy, Idle/</a:t>
                      </a:r>
                      <a:r>
                        <a:rPr lang="en-US" sz="1400" dirty="0" err="1"/>
                        <a:t>Fsb</a:t>
                      </a:r>
                      <a:r>
                        <a:rPr lang="en-US" sz="1400" dirty="0"/>
                        <a:t> power, DTS/AOS, </a:t>
                      </a:r>
                      <a:r>
                        <a:rPr lang="en-US" sz="1400" dirty="0" err="1"/>
                        <a:t>Tmspec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Cspec</a:t>
                      </a:r>
                      <a:r>
                        <a:rPr lang="en-US" sz="1400" dirty="0"/>
                        <a:t>)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Most major circuit functions comprehended (e.g. spike mitigation, bl supply mux etc.); &gt;90% circuit fit and signal/power route-ability; solutions identified to address major issues in next iteration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Layout assessment of second iteration of </a:t>
                      </a:r>
                      <a:r>
                        <a:rPr lang="en-US" sz="1400" dirty="0" err="1"/>
                        <a:t>CuA</a:t>
                      </a:r>
                      <a:r>
                        <a:rPr lang="en-US" sz="1400" dirty="0"/>
                        <a:t> architecture; spec compliance assessment using spread sheet/ some simulations</a:t>
                      </a:r>
                    </a:p>
                    <a:p>
                      <a:endParaRPr lang="en-US" sz="1400" b="1" dirty="0"/>
                    </a:p>
                    <a:p>
                      <a:endParaRPr lang="en-US" sz="1400" b="1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All circuit functions comprehended (e.g. AIR mode); &gt;95% circuit fit and signal/power route-ability; solutions identified to address issues in next iteration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Layout assessment of 3</a:t>
                      </a:r>
                      <a:r>
                        <a:rPr lang="en-US" sz="1400" baseline="30000" dirty="0"/>
                        <a:t>rd</a:t>
                      </a:r>
                      <a:r>
                        <a:rPr lang="en-US" sz="1400" dirty="0"/>
                        <a:t> iteration of </a:t>
                      </a:r>
                      <a:r>
                        <a:rPr lang="en-US" sz="1400" dirty="0" err="1"/>
                        <a:t>CuA</a:t>
                      </a:r>
                      <a:r>
                        <a:rPr lang="en-US" sz="1400" dirty="0"/>
                        <a:t> architecture;  spec and reliability assessment using simulations</a:t>
                      </a:r>
                    </a:p>
                    <a:p>
                      <a:endParaRPr lang="en-US" sz="1400" b="1" dirty="0"/>
                    </a:p>
                    <a:p>
                      <a:endParaRPr lang="en-US" sz="1400" b="1" dirty="0"/>
                    </a:p>
                    <a:p>
                      <a:endParaRPr lang="en-US" sz="1400" b="1"/>
                    </a:p>
                    <a:p>
                      <a:r>
                        <a:rPr lang="en-US" sz="1400" b="1"/>
                        <a:t>Success </a:t>
                      </a:r>
                      <a:r>
                        <a:rPr lang="en-US" sz="1400" b="1" dirty="0"/>
                        <a:t>criteria: </a:t>
                      </a:r>
                      <a:r>
                        <a:rPr lang="en-US" sz="1400" dirty="0" err="1"/>
                        <a:t>CuA</a:t>
                      </a:r>
                      <a:r>
                        <a:rPr lang="en-US" sz="1400" dirty="0"/>
                        <a:t> meets die size and signal/power routing requirements; Other spec issues deemed solvable through design optimization or spec 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486367"/>
                  </a:ext>
                </a:extLst>
              </a:tr>
              <a:tr h="2418593">
                <a:tc>
                  <a:txBody>
                    <a:bodyPr/>
                    <a:lstStyle/>
                    <a:p>
                      <a:r>
                        <a:rPr lang="en-US" sz="1400" b="1" dirty="0"/>
                        <a:t>Partition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First pass partition level architecture, schematics and layout floor plan</a:t>
                      </a:r>
                    </a:p>
                    <a:p>
                      <a:endParaRPr lang="en-US" sz="1400" dirty="0"/>
                    </a:p>
                    <a:p>
                      <a:endParaRPr lang="en-US" sz="1400" b="1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Most major circuit functions comprehended. Spreadsheet/paper based layout fit assessment within 10% of die size goal.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Layout assessment of partition architecture; spec compliance assessment using spread sheet/some simulations</a:t>
                      </a:r>
                    </a:p>
                    <a:p>
                      <a:endParaRPr lang="en-US" sz="1400" b="1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All circuit functions comprehended (e.g. AIR mode); &gt;90% circuit fit and signal/power route-ability; solutions identified to address major issues in next iteration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2nd iteration of partition architecture; spec and reliability assessment using simulations.</a:t>
                      </a:r>
                    </a:p>
                    <a:p>
                      <a:endParaRPr lang="en-US" sz="1400" b="1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Partition meets die size and signal and power routing requirements; Spec issues deemed solvable through design optimization or spec 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522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019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198289" y="-20616"/>
            <a:ext cx="8747419" cy="55591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CMOS S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TUDY PLANS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32448" y="6536080"/>
            <a:ext cx="2387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Intel Confidential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2B07F94-62BE-436E-AF5D-26003C532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8" y="1581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4C2ED0FD-AB2A-4F4F-810A-626D6A584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030460"/>
              </p:ext>
            </p:extLst>
          </p:nvPr>
        </p:nvGraphicFramePr>
        <p:xfrm>
          <a:off x="74998" y="623308"/>
          <a:ext cx="8994000" cy="5670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609">
                  <a:extLst>
                    <a:ext uri="{9D8B030D-6E8A-4147-A177-3AD203B41FA5}">
                      <a16:colId xmlns:a16="http://schemas.microsoft.com/office/drawing/2014/main" val="4292113320"/>
                    </a:ext>
                  </a:extLst>
                </a:gridCol>
                <a:gridCol w="2589088">
                  <a:extLst>
                    <a:ext uri="{9D8B030D-6E8A-4147-A177-3AD203B41FA5}">
                      <a16:colId xmlns:a16="http://schemas.microsoft.com/office/drawing/2014/main" val="1105917005"/>
                    </a:ext>
                  </a:extLst>
                </a:gridCol>
                <a:gridCol w="2732926">
                  <a:extLst>
                    <a:ext uri="{9D8B030D-6E8A-4147-A177-3AD203B41FA5}">
                      <a16:colId xmlns:a16="http://schemas.microsoft.com/office/drawing/2014/main" val="3031660867"/>
                    </a:ext>
                  </a:extLst>
                </a:gridCol>
                <a:gridCol w="2562377">
                  <a:extLst>
                    <a:ext uri="{9D8B030D-6E8A-4147-A177-3AD203B41FA5}">
                      <a16:colId xmlns:a16="http://schemas.microsoft.com/office/drawing/2014/main" val="419650033"/>
                    </a:ext>
                  </a:extLst>
                </a:gridCol>
              </a:tblGrid>
              <a:tr h="3672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329947"/>
                  </a:ext>
                </a:extLst>
              </a:tr>
              <a:tr h="2831409">
                <a:tc>
                  <a:txBody>
                    <a:bodyPr/>
                    <a:lstStyle/>
                    <a:p>
                      <a:r>
                        <a:rPr lang="en-US" sz="1400" b="1" dirty="0"/>
                        <a:t>Pitch Cell </a:t>
                      </a:r>
                      <a:r>
                        <a:rPr lang="en-US" sz="1400" b="1" dirty="0" err="1"/>
                        <a:t>X’tor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Strategy: </a:t>
                      </a:r>
                      <a:r>
                        <a:rPr lang="en-US" sz="1400" b="0" dirty="0"/>
                        <a:t>Source drain inner junction engineering to reduce electric field at GIDL and </a:t>
                      </a:r>
                      <a:r>
                        <a:rPr lang="en-US" sz="1400" b="0" dirty="0" err="1"/>
                        <a:t>I</a:t>
                      </a:r>
                      <a:r>
                        <a:rPr lang="en-US" sz="1400" b="0" baseline="-25000" dirty="0" err="1"/>
                        <a:t>submax</a:t>
                      </a:r>
                      <a:r>
                        <a:rPr lang="en-US" sz="1400" b="0" dirty="0"/>
                        <a:t> bias</a:t>
                      </a:r>
                    </a:p>
                    <a:p>
                      <a:r>
                        <a:rPr lang="en-US" sz="1400" dirty="0"/>
                        <a:t> </a:t>
                      </a:r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b="0" dirty="0"/>
                        <a:t>TCAD based DOE covers electrical field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Layout assessment of second iteration of </a:t>
                      </a:r>
                      <a:r>
                        <a:rPr lang="en-US" sz="1400" dirty="0" err="1"/>
                        <a:t>CuA</a:t>
                      </a:r>
                      <a:r>
                        <a:rPr lang="en-US" sz="1400" dirty="0"/>
                        <a:t> architecture; spec compliance assessment using spread sheet/ some simulations</a:t>
                      </a:r>
                    </a:p>
                    <a:p>
                      <a:endParaRPr lang="en-US" sz="1400" b="1" dirty="0"/>
                    </a:p>
                    <a:p>
                      <a:endParaRPr lang="en-US" sz="1400" b="1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All circuit functions comprehended (e.g. AIR mode); &gt;95% circuit fit and signal/power route-ability; solutions identified to address issues in next iteration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Layout assessment of 3</a:t>
                      </a:r>
                      <a:r>
                        <a:rPr lang="en-US" sz="1400" baseline="30000" dirty="0"/>
                        <a:t>rd</a:t>
                      </a:r>
                      <a:r>
                        <a:rPr lang="en-US" sz="1400" dirty="0"/>
                        <a:t> iteration of </a:t>
                      </a:r>
                      <a:r>
                        <a:rPr lang="en-US" sz="1400" dirty="0" err="1"/>
                        <a:t>CuA</a:t>
                      </a:r>
                      <a:r>
                        <a:rPr lang="en-US" sz="1400" dirty="0"/>
                        <a:t> architecture;  spec and reliability assessment using simulations</a:t>
                      </a:r>
                    </a:p>
                    <a:p>
                      <a:endParaRPr lang="en-US" sz="1400" b="1" dirty="0"/>
                    </a:p>
                    <a:p>
                      <a:endParaRPr lang="en-US" sz="1400" b="1" dirty="0"/>
                    </a:p>
                    <a:p>
                      <a:endParaRPr lang="en-US" sz="1400" b="1"/>
                    </a:p>
                    <a:p>
                      <a:r>
                        <a:rPr lang="en-US" sz="1400" b="1"/>
                        <a:t>Success </a:t>
                      </a:r>
                      <a:r>
                        <a:rPr lang="en-US" sz="1400" b="1" dirty="0"/>
                        <a:t>criteria: </a:t>
                      </a:r>
                      <a:r>
                        <a:rPr lang="en-US" sz="1400" dirty="0" err="1"/>
                        <a:t>CuA</a:t>
                      </a:r>
                      <a:r>
                        <a:rPr lang="en-US" sz="1400" dirty="0"/>
                        <a:t> meets die size and signal/power routing requirements; Other spec issues deemed solvable through design optimization or spec 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486367"/>
                  </a:ext>
                </a:extLst>
              </a:tr>
              <a:tr h="2418593">
                <a:tc>
                  <a:txBody>
                    <a:bodyPr/>
                    <a:lstStyle/>
                    <a:p>
                      <a:r>
                        <a:rPr lang="en-US" sz="1400" b="1" dirty="0"/>
                        <a:t>Partition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First pass partition level architecture, schematics and layout floor plan</a:t>
                      </a:r>
                    </a:p>
                    <a:p>
                      <a:endParaRPr lang="en-US" sz="1400" dirty="0"/>
                    </a:p>
                    <a:p>
                      <a:endParaRPr lang="en-US" sz="1400" b="1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Most major circuit functions comprehended. Spreadsheet/paper based layout fit assessment within 10% of die size goal.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Layout assessment of partition architecture; spec compliance assessment using spread sheet/some simulations</a:t>
                      </a:r>
                    </a:p>
                    <a:p>
                      <a:endParaRPr lang="en-US" sz="1400" b="1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All circuit functions comprehended (e.g. AIR mode); &gt;90% circuit fit and signal/power route-ability; solutions identified to address major issues in next iteration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Study plan: </a:t>
                      </a:r>
                      <a:r>
                        <a:rPr lang="en-US" sz="1400" dirty="0"/>
                        <a:t>2nd iteration of partition architecture; spec and reliability assessment using simulations.</a:t>
                      </a:r>
                    </a:p>
                    <a:p>
                      <a:endParaRPr lang="en-US" sz="1400" b="1" dirty="0"/>
                    </a:p>
                    <a:p>
                      <a:r>
                        <a:rPr lang="en-US" sz="1400" b="1" dirty="0"/>
                        <a:t>Success criteria: </a:t>
                      </a:r>
                      <a:r>
                        <a:rPr lang="en-US" sz="1400" dirty="0"/>
                        <a:t>Partition meets die size and signal and power routing requirements; Spec issues deemed solvable through design optimization or spec 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522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04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34413"/>
            <a:ext cx="7772400" cy="68983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BACK UP</a:t>
            </a:r>
          </a:p>
        </p:txBody>
      </p:sp>
    </p:spTree>
    <p:extLst>
      <p:ext uri="{BB962C8B-B14F-4D97-AF65-F5344CB8AC3E}">
        <p14:creationId xmlns:p14="http://schemas.microsoft.com/office/powerpoint/2010/main" val="446141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247998" y="681"/>
            <a:ext cx="8747419" cy="555910"/>
          </a:xfrm>
        </p:spPr>
        <p:txBody>
          <a:bodyPr>
            <a:noAutofit/>
          </a:bodyPr>
          <a:lstStyle/>
          <a:p>
            <a:pPr algn="ctr"/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ATF HIGH LEVEL FLOOR PLAN</a:t>
            </a:r>
            <a:endParaRPr lang="en-US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32448" y="6536080"/>
            <a:ext cx="2387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sp>
        <p:nvSpPr>
          <p:cNvPr id="3" name="Rectangle 2"/>
          <p:cNvSpPr/>
          <p:nvPr/>
        </p:nvSpPr>
        <p:spPr>
          <a:xfrm>
            <a:off x="46894" y="828574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0631" y="828573"/>
            <a:ext cx="983737" cy="4918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01611" y="828574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72591" y="828571"/>
            <a:ext cx="983737" cy="491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6894" y="1320389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030631" y="1320388"/>
            <a:ext cx="983737" cy="4918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001611" y="1320389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972591" y="1320386"/>
            <a:ext cx="983737" cy="491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894" y="1812199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030631" y="1812198"/>
            <a:ext cx="983737" cy="4918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001611" y="1812199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972591" y="1812196"/>
            <a:ext cx="983737" cy="491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6894" y="2304014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030631" y="2304013"/>
            <a:ext cx="983737" cy="4918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2001611" y="2304014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2972591" y="2304011"/>
            <a:ext cx="983737" cy="491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6894" y="2795821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030631" y="2795820"/>
            <a:ext cx="983737" cy="4918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2001611" y="2795821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2972591" y="2795818"/>
            <a:ext cx="983737" cy="491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6894" y="3287636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030631" y="3287635"/>
            <a:ext cx="983737" cy="4918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001611" y="3287636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972591" y="3287633"/>
            <a:ext cx="983737" cy="491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46894" y="3779446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030631" y="3779445"/>
            <a:ext cx="983737" cy="4918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001611" y="3779446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2972591" y="3779443"/>
            <a:ext cx="983737" cy="491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6894" y="4271261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030631" y="4271260"/>
            <a:ext cx="983737" cy="4918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001611" y="4271261"/>
            <a:ext cx="983737" cy="4918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972591" y="4271258"/>
            <a:ext cx="983737" cy="491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6894" y="4763073"/>
            <a:ext cx="3909434" cy="3713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894" y="5134461"/>
            <a:ext cx="3909434" cy="1907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7647" y="5070219"/>
            <a:ext cx="9046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3339" y="4774717"/>
            <a:ext cx="1874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PERIPHERY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074680" y="4359652"/>
            <a:ext cx="757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PART 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59799" y="920593"/>
            <a:ext cx="870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PART 31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463261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721860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980459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239058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5497657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5756256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014855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273454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517489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776088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7034687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7293286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7551885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7810484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069083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8327682" y="1979686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4463261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721860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980459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239058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5497657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5756256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014855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273454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517489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6776088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7034687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293286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7551885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7810484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8069083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8327682" y="223406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4463261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4721860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4980459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5239058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5497657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5756256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6014855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6273454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6517489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6776088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7034687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7293286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7551885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7810484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8069083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8327682" y="2467612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4463261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4721860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4980459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5239058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5497657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5756256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6014855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6273454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6517489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6776088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7034687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7293286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7551885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7810484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8069083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8327682" y="272198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4463261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4721860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4980459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5239058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5497657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5756256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6014855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6273454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6517489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6776088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7034687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7293286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7551885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7810484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8069083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8327682" y="2955538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4463261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4721860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4980459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5239058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5497657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5756256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6014855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6273454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6517489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6776088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7034687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7293286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7551885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7810484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8069083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8327682" y="320991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4463261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4721860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4980459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5239058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5497657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5756256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6014855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6273454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6517489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6776088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7034687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7293286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7551885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7810484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8069083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8327682" y="3443464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4463261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4721860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4980459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5239058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5497657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5756256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6014855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6273454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6517489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/>
        </p:nvSpPr>
        <p:spPr>
          <a:xfrm>
            <a:off x="6776088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/>
        </p:nvSpPr>
        <p:spPr>
          <a:xfrm>
            <a:off x="7034687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/>
        </p:nvSpPr>
        <p:spPr>
          <a:xfrm>
            <a:off x="7293286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/>
        </p:nvSpPr>
        <p:spPr>
          <a:xfrm>
            <a:off x="7551885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7810484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/>
          <p:nvPr/>
        </p:nvSpPr>
        <p:spPr>
          <a:xfrm>
            <a:off x="8069083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/>
          <p:nvPr/>
        </p:nvSpPr>
        <p:spPr>
          <a:xfrm>
            <a:off x="8327682" y="3697840"/>
            <a:ext cx="25859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4463261" y="1828798"/>
            <a:ext cx="258599" cy="149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4721860" y="1828798"/>
            <a:ext cx="258599" cy="149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4980458" y="1828798"/>
            <a:ext cx="258599" cy="15032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/>
        </p:nvSpPr>
        <p:spPr>
          <a:xfrm>
            <a:off x="5497658" y="1828798"/>
            <a:ext cx="258599" cy="149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/>
          <p:cNvSpPr/>
          <p:nvPr/>
        </p:nvSpPr>
        <p:spPr>
          <a:xfrm>
            <a:off x="5756257" y="1828798"/>
            <a:ext cx="258599" cy="149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6014855" y="1828798"/>
            <a:ext cx="258599" cy="15032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6273454" y="1828799"/>
            <a:ext cx="258599" cy="15032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6517490" y="1829735"/>
            <a:ext cx="258599" cy="14938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6776089" y="1829735"/>
            <a:ext cx="258599" cy="14938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/>
        </p:nvSpPr>
        <p:spPr>
          <a:xfrm>
            <a:off x="7034687" y="1829735"/>
            <a:ext cx="258599" cy="1497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7293286" y="1829735"/>
            <a:ext cx="258599" cy="1497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7551887" y="1829735"/>
            <a:ext cx="258599" cy="14938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7810486" y="1830869"/>
            <a:ext cx="258599" cy="14825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/>
        </p:nvSpPr>
        <p:spPr>
          <a:xfrm>
            <a:off x="8069084" y="1830869"/>
            <a:ext cx="258599" cy="1486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/>
          <p:cNvSpPr/>
          <p:nvPr/>
        </p:nvSpPr>
        <p:spPr>
          <a:xfrm>
            <a:off x="8327683" y="1830869"/>
            <a:ext cx="258599" cy="1486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 234"/>
          <p:cNvSpPr/>
          <p:nvPr/>
        </p:nvSpPr>
        <p:spPr>
          <a:xfrm>
            <a:off x="4307711" y="1971719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/>
        </p:nvSpPr>
        <p:spPr>
          <a:xfrm>
            <a:off x="4307711" y="2226095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4307711" y="2459645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4307711" y="2714021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Rectangle 238"/>
          <p:cNvSpPr/>
          <p:nvPr/>
        </p:nvSpPr>
        <p:spPr>
          <a:xfrm>
            <a:off x="4307711" y="2947571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Rectangle 239"/>
          <p:cNvSpPr/>
          <p:nvPr/>
        </p:nvSpPr>
        <p:spPr>
          <a:xfrm>
            <a:off x="4307711" y="3201947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/>
          <p:nvPr/>
        </p:nvSpPr>
        <p:spPr>
          <a:xfrm>
            <a:off x="4307711" y="3435497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4307711" y="3689873"/>
            <a:ext cx="156660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TextBox 250"/>
          <p:cNvSpPr txBox="1"/>
          <p:nvPr/>
        </p:nvSpPr>
        <p:spPr>
          <a:xfrm>
            <a:off x="8253901" y="3647784"/>
            <a:ext cx="4033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Tile 0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4425142" y="1935225"/>
            <a:ext cx="4830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Tile 127</a:t>
            </a:r>
          </a:p>
        </p:txBody>
      </p:sp>
      <p:cxnSp>
        <p:nvCxnSpPr>
          <p:cNvPr id="255" name="Straight Arrow Connector 254"/>
          <p:cNvCxnSpPr/>
          <p:nvPr/>
        </p:nvCxnSpPr>
        <p:spPr>
          <a:xfrm>
            <a:off x="3427929" y="1037614"/>
            <a:ext cx="966929" cy="34280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Rectangle 255"/>
          <p:cNvSpPr/>
          <p:nvPr/>
        </p:nvSpPr>
        <p:spPr>
          <a:xfrm>
            <a:off x="4100477" y="1979686"/>
            <a:ext cx="159232" cy="1963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4456533" y="4149595"/>
            <a:ext cx="4121911" cy="150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TextBox 257"/>
          <p:cNvSpPr txBox="1"/>
          <p:nvPr/>
        </p:nvSpPr>
        <p:spPr>
          <a:xfrm>
            <a:off x="5658347" y="4090095"/>
            <a:ext cx="2183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LWLs/</a:t>
            </a:r>
            <a:r>
              <a:rPr lang="en-US" sz="1200" dirty="0" err="1"/>
              <a:t>LWLd</a:t>
            </a:r>
            <a:r>
              <a:rPr lang="en-US" sz="1200" dirty="0"/>
              <a:t>/PCL CTRL DRVRS</a:t>
            </a:r>
          </a:p>
        </p:txBody>
      </p:sp>
      <p:sp>
        <p:nvSpPr>
          <p:cNvPr id="259" name="TextBox 258"/>
          <p:cNvSpPr txBox="1"/>
          <p:nvPr/>
        </p:nvSpPr>
        <p:spPr>
          <a:xfrm rot="16200000">
            <a:off x="3090297" y="2620647"/>
            <a:ext cx="2183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GWLS DRVR/TERM CAPS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43" y="5438034"/>
            <a:ext cx="8443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Tile Circuits: </a:t>
            </a:r>
            <a:r>
              <a:rPr lang="en-US" dirty="0"/>
              <a:t>Decoders, VDM source followers, current mirrors, sense amp, mask logic, ..</a:t>
            </a:r>
          </a:p>
          <a:p>
            <a:r>
              <a:rPr lang="en-US" b="1" dirty="0"/>
              <a:t>Partition Circuits: </a:t>
            </a:r>
            <a:r>
              <a:rPr lang="en-US" dirty="0"/>
              <a:t>Address drivers, PCL, VDM_DAC, </a:t>
            </a:r>
            <a:r>
              <a:rPr lang="en-US" dirty="0" err="1"/>
              <a:t>iREF_DAC</a:t>
            </a:r>
            <a:endParaRPr lang="en-US" dirty="0"/>
          </a:p>
          <a:p>
            <a:r>
              <a:rPr lang="en-US" b="1" dirty="0"/>
              <a:t>PERIPHERY CIRCUITS: </a:t>
            </a:r>
            <a:r>
              <a:rPr lang="en-US" dirty="0"/>
              <a:t>PL, Fuses, redundancy matching, HV regulators,..</a:t>
            </a:r>
          </a:p>
          <a:p>
            <a:r>
              <a:rPr lang="en-US" b="1" dirty="0"/>
              <a:t>IO CIRCUITS: </a:t>
            </a:r>
            <a:r>
              <a:rPr lang="en-US" dirty="0"/>
              <a:t>PADS, </a:t>
            </a:r>
            <a:r>
              <a:rPr lang="en-US" dirty="0" err="1"/>
              <a:t>Tx</a:t>
            </a:r>
            <a:r>
              <a:rPr lang="en-US" dirty="0"/>
              <a:t>, Rx</a:t>
            </a:r>
            <a:r>
              <a:rPr lang="en-US"/>
              <a:t>, DLL,..</a:t>
            </a:r>
            <a:endParaRPr lang="en-US" dirty="0"/>
          </a:p>
        </p:txBody>
      </p:sp>
      <p:sp>
        <p:nvSpPr>
          <p:cNvPr id="252" name="Rectangle 251"/>
          <p:cNvSpPr/>
          <p:nvPr/>
        </p:nvSpPr>
        <p:spPr>
          <a:xfrm>
            <a:off x="8578950" y="1982138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8578950" y="2236514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/>
        </p:nvSpPr>
        <p:spPr>
          <a:xfrm>
            <a:off x="8578950" y="2470064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/>
        </p:nvSpPr>
        <p:spPr>
          <a:xfrm>
            <a:off x="8578950" y="2724440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8578950" y="2957990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8578950" y="3212366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8578950" y="3445916"/>
            <a:ext cx="156659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8578950" y="3700292"/>
            <a:ext cx="156660" cy="2543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5235392" y="1829735"/>
            <a:ext cx="258599" cy="15032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/>
        </p:nvSpPr>
        <p:spPr>
          <a:xfrm>
            <a:off x="4463261" y="3947231"/>
            <a:ext cx="258599" cy="149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4721860" y="3947231"/>
            <a:ext cx="258599" cy="149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ctangle 275"/>
          <p:cNvSpPr/>
          <p:nvPr/>
        </p:nvSpPr>
        <p:spPr>
          <a:xfrm>
            <a:off x="4980458" y="3947231"/>
            <a:ext cx="258599" cy="15032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5497658" y="3947231"/>
            <a:ext cx="258599" cy="149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ctangle 277"/>
          <p:cNvSpPr/>
          <p:nvPr/>
        </p:nvSpPr>
        <p:spPr>
          <a:xfrm>
            <a:off x="5756257" y="3947231"/>
            <a:ext cx="258599" cy="149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>
            <a:off x="6014855" y="3947231"/>
            <a:ext cx="258599" cy="15032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>
            <a:off x="6273454" y="3947232"/>
            <a:ext cx="258599" cy="15032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ectangle 280"/>
          <p:cNvSpPr/>
          <p:nvPr/>
        </p:nvSpPr>
        <p:spPr>
          <a:xfrm>
            <a:off x="6517490" y="3948168"/>
            <a:ext cx="258599" cy="14938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ctangle 281"/>
          <p:cNvSpPr/>
          <p:nvPr/>
        </p:nvSpPr>
        <p:spPr>
          <a:xfrm>
            <a:off x="6776089" y="3948168"/>
            <a:ext cx="258599" cy="14938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7034687" y="3948168"/>
            <a:ext cx="258599" cy="1497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ctangle 283"/>
          <p:cNvSpPr/>
          <p:nvPr/>
        </p:nvSpPr>
        <p:spPr>
          <a:xfrm>
            <a:off x="7293286" y="3948168"/>
            <a:ext cx="258599" cy="1497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7551887" y="3948168"/>
            <a:ext cx="258599" cy="14938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ctangle 285"/>
          <p:cNvSpPr/>
          <p:nvPr/>
        </p:nvSpPr>
        <p:spPr>
          <a:xfrm>
            <a:off x="7810486" y="3949302"/>
            <a:ext cx="258599" cy="14825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>
            <a:off x="8069084" y="3949302"/>
            <a:ext cx="258599" cy="1486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Rectangle 287"/>
          <p:cNvSpPr/>
          <p:nvPr/>
        </p:nvSpPr>
        <p:spPr>
          <a:xfrm>
            <a:off x="8327683" y="3949302"/>
            <a:ext cx="258599" cy="1486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ectangle 288"/>
          <p:cNvSpPr/>
          <p:nvPr/>
        </p:nvSpPr>
        <p:spPr>
          <a:xfrm>
            <a:off x="5235392" y="3948168"/>
            <a:ext cx="258599" cy="15032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urved Right Arrow 12"/>
          <p:cNvSpPr/>
          <p:nvPr/>
        </p:nvSpPr>
        <p:spPr>
          <a:xfrm rot="15989493">
            <a:off x="4180093" y="4022206"/>
            <a:ext cx="205947" cy="20307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Left Arrow 16"/>
          <p:cNvSpPr/>
          <p:nvPr/>
        </p:nvSpPr>
        <p:spPr>
          <a:xfrm flipV="1">
            <a:off x="8660064" y="4052787"/>
            <a:ext cx="188464" cy="2189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0" name="Rectangle 289"/>
          <p:cNvSpPr/>
          <p:nvPr/>
        </p:nvSpPr>
        <p:spPr>
          <a:xfrm>
            <a:off x="4457039" y="1622296"/>
            <a:ext cx="4121911" cy="150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TextBox 290"/>
          <p:cNvSpPr txBox="1"/>
          <p:nvPr/>
        </p:nvSpPr>
        <p:spPr>
          <a:xfrm>
            <a:off x="5658853" y="1562796"/>
            <a:ext cx="2183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GBLS DRVR/TERM ANALOG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8798415" y="1975837"/>
            <a:ext cx="220141" cy="1963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TextBox 292"/>
          <p:cNvSpPr txBox="1"/>
          <p:nvPr/>
        </p:nvSpPr>
        <p:spPr>
          <a:xfrm rot="16200000">
            <a:off x="7803201" y="2616798"/>
            <a:ext cx="2183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PCL/LBLS &amp; </a:t>
            </a:r>
            <a:r>
              <a:rPr lang="en-US" sz="1200" dirty="0" err="1"/>
              <a:t>LBLd</a:t>
            </a:r>
            <a:r>
              <a:rPr lang="en-US" sz="1200" dirty="0"/>
              <a:t> DRVRS</a:t>
            </a:r>
          </a:p>
        </p:txBody>
      </p:sp>
      <p:sp>
        <p:nvSpPr>
          <p:cNvPr id="294" name="Curved Left Arrow 293"/>
          <p:cNvSpPr/>
          <p:nvPr/>
        </p:nvSpPr>
        <p:spPr>
          <a:xfrm flipH="1">
            <a:off x="4197324" y="1681607"/>
            <a:ext cx="188464" cy="2189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6" name="Curved Right Arrow 295"/>
          <p:cNvSpPr/>
          <p:nvPr/>
        </p:nvSpPr>
        <p:spPr>
          <a:xfrm rot="15989493" flipH="1" flipV="1">
            <a:off x="8653548" y="1660015"/>
            <a:ext cx="205947" cy="20307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8455590" y="1149112"/>
            <a:ext cx="280019" cy="413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141709" y="768401"/>
            <a:ext cx="159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 all of this termination edge fits under the array</a:t>
            </a:r>
          </a:p>
        </p:txBody>
      </p:sp>
    </p:spTree>
    <p:extLst>
      <p:ext uri="{BB962C8B-B14F-4D97-AF65-F5344CB8AC3E}">
        <p14:creationId xmlns:p14="http://schemas.microsoft.com/office/powerpoint/2010/main" val="172005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7269" y="825393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269" y="941444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809999" y="824691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809999" y="940742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 rot="5400000">
            <a:off x="147269" y="1486720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 rot="5400000">
            <a:off x="1500409" y="1596238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9997" y="1484615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9997" y="1600666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7270" y="2124969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7270" y="2241020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 rot="5400000">
            <a:off x="810000" y="2124267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 rot="5400000">
            <a:off x="810000" y="2240318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 rot="5400000">
            <a:off x="147270" y="2786296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 rot="5400000">
            <a:off x="1506170" y="2908057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09998" y="2784191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09998" y="2900242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88807" y="826071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88807" y="942122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 rot="5400000">
            <a:off x="2151537" y="825369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 rot="5400000">
            <a:off x="2151537" y="941420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 rot="5400000">
            <a:off x="1488807" y="1487398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Rectangle 48"/>
          <p:cNvSpPr/>
          <p:nvPr/>
        </p:nvSpPr>
        <p:spPr>
          <a:xfrm rot="5400000">
            <a:off x="161869" y="2908057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151535" y="1485293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151535" y="1601344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488808" y="2125647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488808" y="2241698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51538" y="2124945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 rot="5400000">
            <a:off x="2151538" y="2240996"/>
            <a:ext cx="662730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 rot="5400000">
            <a:off x="1488808" y="2786974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Rectangle 56"/>
          <p:cNvSpPr/>
          <p:nvPr/>
        </p:nvSpPr>
        <p:spPr>
          <a:xfrm rot="5400000">
            <a:off x="161869" y="1583187"/>
            <a:ext cx="662730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151536" y="2784869"/>
            <a:ext cx="662730" cy="66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151536" y="2900920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47268" y="824691"/>
            <a:ext cx="2667001" cy="2625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315907" y="1361777"/>
            <a:ext cx="2667001" cy="13062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 rot="5400000">
            <a:off x="7101384" y="1490312"/>
            <a:ext cx="658614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315896" y="2035635"/>
            <a:ext cx="1333497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315896" y="2357929"/>
            <a:ext cx="1341548" cy="31012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45339" y="22394"/>
            <a:ext cx="8925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8064A2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30s Tile Layout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4261" y="444133"/>
            <a:ext cx="1431719" cy="369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POR TILE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944898" y="889233"/>
            <a:ext cx="1744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2Kx4K Quilt</a:t>
            </a:r>
          </a:p>
        </p:txBody>
      </p:sp>
      <p:sp>
        <p:nvSpPr>
          <p:cNvPr id="83" name="Rectangle 82"/>
          <p:cNvSpPr/>
          <p:nvPr/>
        </p:nvSpPr>
        <p:spPr>
          <a:xfrm rot="5400000">
            <a:off x="6207984" y="1490314"/>
            <a:ext cx="658615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8449364" y="2138657"/>
            <a:ext cx="629657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557381" y="2138370"/>
            <a:ext cx="628279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637278" y="1361778"/>
            <a:ext cx="1333497" cy="36053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637278" y="1722312"/>
            <a:ext cx="1341548" cy="3251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274261" y="1307232"/>
            <a:ext cx="2667001" cy="1339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 rot="5400000">
            <a:off x="4782626" y="2263389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274261" y="1314524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282168" y="1984671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3462268" y="1584746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474263" y="2265930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941073" y="1643692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953068" y="2314962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4119161" y="1262871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Rectangle 90"/>
          <p:cNvSpPr/>
          <p:nvPr/>
        </p:nvSpPr>
        <p:spPr>
          <a:xfrm rot="5400000">
            <a:off x="4124638" y="1921650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605745" y="1321816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5282133" y="1623798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09802" y="1963743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268818" y="2304850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Rectangle 102"/>
          <p:cNvSpPr/>
          <p:nvPr/>
        </p:nvSpPr>
        <p:spPr>
          <a:xfrm rot="5400000">
            <a:off x="4764526" y="1590656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Rectangle 103"/>
          <p:cNvSpPr/>
          <p:nvPr/>
        </p:nvSpPr>
        <p:spPr>
          <a:xfrm rot="5400000">
            <a:off x="5440533" y="1249500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Rectangle 104"/>
          <p:cNvSpPr/>
          <p:nvPr/>
        </p:nvSpPr>
        <p:spPr>
          <a:xfrm rot="5400000">
            <a:off x="5459894" y="1900544"/>
            <a:ext cx="357238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697534" y="875546"/>
            <a:ext cx="1744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2Kx4K Interlock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472726" y="5204506"/>
            <a:ext cx="2667001" cy="1339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Rectangle 107"/>
          <p:cNvSpPr/>
          <p:nvPr/>
        </p:nvSpPr>
        <p:spPr>
          <a:xfrm rot="5400000">
            <a:off x="2981091" y="6160663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1472726" y="5211798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480633" y="5881945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Rectangle 110"/>
          <p:cNvSpPr/>
          <p:nvPr/>
        </p:nvSpPr>
        <p:spPr>
          <a:xfrm rot="5400000">
            <a:off x="1660733" y="5482020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Rectangle 111"/>
          <p:cNvSpPr/>
          <p:nvPr/>
        </p:nvSpPr>
        <p:spPr>
          <a:xfrm rot="5400000">
            <a:off x="1672728" y="6163204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2139538" y="5540966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2151533" y="6212236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Rectangle 114"/>
          <p:cNvSpPr/>
          <p:nvPr/>
        </p:nvSpPr>
        <p:spPr>
          <a:xfrm rot="5400000">
            <a:off x="2317626" y="5160145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Rectangle 115"/>
          <p:cNvSpPr/>
          <p:nvPr/>
        </p:nvSpPr>
        <p:spPr>
          <a:xfrm rot="5400000">
            <a:off x="2323103" y="5818924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2804210" y="5219090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3480598" y="5521072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2808267" y="5861017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3467283" y="6202124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Rectangle 120"/>
          <p:cNvSpPr/>
          <p:nvPr/>
        </p:nvSpPr>
        <p:spPr>
          <a:xfrm rot="5400000">
            <a:off x="2962991" y="5487930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 rot="5400000">
            <a:off x="3638998" y="5146774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 rot="5400000">
            <a:off x="3658359" y="5797818"/>
            <a:ext cx="357238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1472727" y="3866240"/>
            <a:ext cx="2667001" cy="1339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Rectangle 124"/>
          <p:cNvSpPr/>
          <p:nvPr/>
        </p:nvSpPr>
        <p:spPr>
          <a:xfrm rot="5400000">
            <a:off x="2981092" y="4822397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1472727" y="3873532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1480634" y="4543679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Rectangle 127"/>
          <p:cNvSpPr/>
          <p:nvPr/>
        </p:nvSpPr>
        <p:spPr>
          <a:xfrm rot="5400000">
            <a:off x="1660734" y="4143754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Rectangle 128"/>
          <p:cNvSpPr/>
          <p:nvPr/>
        </p:nvSpPr>
        <p:spPr>
          <a:xfrm rot="5400000">
            <a:off x="1672729" y="4824938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2139539" y="4202700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2151534" y="4873970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2" name="Rectangle 131"/>
          <p:cNvSpPr/>
          <p:nvPr/>
        </p:nvSpPr>
        <p:spPr>
          <a:xfrm rot="5400000">
            <a:off x="2317627" y="3821879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3" name="Rectangle 132"/>
          <p:cNvSpPr/>
          <p:nvPr/>
        </p:nvSpPr>
        <p:spPr>
          <a:xfrm rot="5400000">
            <a:off x="2323104" y="4480658"/>
            <a:ext cx="329611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2804211" y="3880824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3480599" y="4182806"/>
            <a:ext cx="662730" cy="31414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2808268" y="4522751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467284" y="4863858"/>
            <a:ext cx="662730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8" name="Rectangle 137"/>
          <p:cNvSpPr/>
          <p:nvPr/>
        </p:nvSpPr>
        <p:spPr>
          <a:xfrm rot="5400000">
            <a:off x="2962992" y="4149664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9" name="Rectangle 138"/>
          <p:cNvSpPr/>
          <p:nvPr/>
        </p:nvSpPr>
        <p:spPr>
          <a:xfrm rot="5400000">
            <a:off x="3638999" y="3808508"/>
            <a:ext cx="329609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0" name="Rectangle 139"/>
          <p:cNvSpPr/>
          <p:nvPr/>
        </p:nvSpPr>
        <p:spPr>
          <a:xfrm rot="5400000">
            <a:off x="3658360" y="4459552"/>
            <a:ext cx="357238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5029076" y="5221434"/>
            <a:ext cx="2667001" cy="13062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2" name="Rectangle 141"/>
          <p:cNvSpPr/>
          <p:nvPr/>
        </p:nvSpPr>
        <p:spPr>
          <a:xfrm rot="5400000">
            <a:off x="5814553" y="5349969"/>
            <a:ext cx="658614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5029065" y="5895292"/>
            <a:ext cx="1333497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5029065" y="6217586"/>
            <a:ext cx="1341548" cy="31012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5" name="Rectangle 144"/>
          <p:cNvSpPr/>
          <p:nvPr/>
        </p:nvSpPr>
        <p:spPr>
          <a:xfrm rot="5400000">
            <a:off x="4921153" y="5349971"/>
            <a:ext cx="658615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Rectangle 145"/>
          <p:cNvSpPr/>
          <p:nvPr/>
        </p:nvSpPr>
        <p:spPr>
          <a:xfrm rot="5400000">
            <a:off x="7162533" y="5998314"/>
            <a:ext cx="629657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7" name="Rectangle 146"/>
          <p:cNvSpPr/>
          <p:nvPr/>
        </p:nvSpPr>
        <p:spPr>
          <a:xfrm rot="5400000">
            <a:off x="6270550" y="5998027"/>
            <a:ext cx="628279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6350447" y="5221435"/>
            <a:ext cx="1333497" cy="36053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6350447" y="5581969"/>
            <a:ext cx="1341548" cy="3251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5029076" y="3919035"/>
            <a:ext cx="2667001" cy="13062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1" name="Rectangle 150"/>
          <p:cNvSpPr/>
          <p:nvPr/>
        </p:nvSpPr>
        <p:spPr>
          <a:xfrm rot="5400000">
            <a:off x="5814553" y="4047570"/>
            <a:ext cx="658614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5029065" y="4592893"/>
            <a:ext cx="1333497" cy="3302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5029065" y="4915187"/>
            <a:ext cx="1341548" cy="31012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Rectangle 153"/>
          <p:cNvSpPr/>
          <p:nvPr/>
        </p:nvSpPr>
        <p:spPr>
          <a:xfrm rot="5400000">
            <a:off x="4921153" y="4047572"/>
            <a:ext cx="658615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Rectangle 154"/>
          <p:cNvSpPr/>
          <p:nvPr/>
        </p:nvSpPr>
        <p:spPr>
          <a:xfrm rot="5400000">
            <a:off x="7162533" y="4695915"/>
            <a:ext cx="629657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6" name="Rectangle 155"/>
          <p:cNvSpPr/>
          <p:nvPr/>
        </p:nvSpPr>
        <p:spPr>
          <a:xfrm rot="5400000">
            <a:off x="6270550" y="4695628"/>
            <a:ext cx="628279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350447" y="3919036"/>
            <a:ext cx="1333497" cy="36053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6350447" y="4279570"/>
            <a:ext cx="1341548" cy="3251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820172" y="3548264"/>
            <a:ext cx="2144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2Kx4K Quilt x 2 slices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5201228" y="3581286"/>
            <a:ext cx="2547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2Kx4K Interlock x 2 slices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81110" y="2689507"/>
            <a:ext cx="26017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Circuits fit better than 2Kx4K Quilt</a:t>
            </a:r>
          </a:p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Supply voltage worse than 2Kx4K quilt</a:t>
            </a:r>
          </a:p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Die Size lower than 2Kx4K quilt</a:t>
            </a:r>
          </a:p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 one extra metal 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778954" y="2707273"/>
            <a:ext cx="212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Circuit Fit ??</a:t>
            </a:r>
          </a:p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Supply voltage lower than POR</a:t>
            </a:r>
          </a:p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Die Size higher than POR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32448" y="6536080"/>
            <a:ext cx="2387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34217782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56777</TotalTime>
  <Words>763</Words>
  <Application>Microsoft Macintosh PowerPoint</Application>
  <PresentationFormat>On-screen Show (4:3)</PresentationFormat>
  <Paragraphs>95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Custom Design</vt:lpstr>
      <vt:lpstr>3_Custom Design</vt:lpstr>
      <vt:lpstr>Ww08    </vt:lpstr>
      <vt:lpstr>2k x 4k STUDY PLANS</vt:lpstr>
      <vt:lpstr>CMOS STUDY PLANS</vt:lpstr>
      <vt:lpstr>BACK UP</vt:lpstr>
      <vt:lpstr>ATF HIGH LEVEL FLOOR PLAN</vt:lpstr>
      <vt:lpstr>PowerPoint Presentation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skgulian</dc:creator>
  <cp:keywords>CTPClassification=CTP_NT</cp:keywords>
  <cp:lastModifiedBy>Kau, Derchang</cp:lastModifiedBy>
  <cp:revision>1900</cp:revision>
  <dcterms:created xsi:type="dcterms:W3CDTF">2012-07-30T17:31:17Z</dcterms:created>
  <dcterms:modified xsi:type="dcterms:W3CDTF">2021-02-16T17:56:50Z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3ec78e5f-5441-45a0-8357-d8e635a6239b</vt:lpwstr>
  </property>
  <property fmtid="{D5CDD505-2E9C-101B-9397-08002B2CF9AE}" pid="3" name="CTP_TimeStamp">
    <vt:lpwstr>2020-07-13 22:00:01Z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