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67" autoAdjust="0"/>
    <p:restoredTop sz="94660"/>
  </p:normalViewPr>
  <p:slideViewPr>
    <p:cSldViewPr snapToGrid="0">
      <p:cViewPr varScale="1">
        <p:scale>
          <a:sx n="168" d="100"/>
          <a:sy n="168" d="100"/>
        </p:scale>
        <p:origin x="232" y="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673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4301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081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77704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99897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5517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20073" y="776330"/>
            <a:ext cx="10871200" cy="299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20073" y="519928"/>
            <a:ext cx="8534400" cy="299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605818" y="12504"/>
            <a:ext cx="2493818" cy="79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10714182" y="843544"/>
            <a:ext cx="1246909" cy="20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908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237867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23509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17583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0168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27856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22406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9783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574405"/>
            <a:ext cx="2133600" cy="20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108364" y="6471759"/>
            <a:ext cx="2032000" cy="347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Intel</a:t>
            </a:r>
            <a:r>
              <a:rPr lang="en-US" sz="1697" b="1" baseline="0" dirty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697" b="1" dirty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631833A-62E7-4F72-8FBA-77222C2E6A4C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60332" y="6574405"/>
            <a:ext cx="540120" cy="201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463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F413A-9858-470A-8E0B-DDCD4C10F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9" y="76201"/>
            <a:ext cx="12047621" cy="617621"/>
          </a:xfrm>
        </p:spPr>
        <p:txBody>
          <a:bodyPr/>
          <a:lstStyle/>
          <a:p>
            <a:r>
              <a:rPr lang="en-US" sz="3600" dirty="0"/>
              <a:t>AR Update:  Identify Checkpoint for MLC Decision Point(s)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F9571-732C-4542-9DFB-1C2625EA9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011" y="693821"/>
            <a:ext cx="11638547" cy="5779167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000" dirty="0"/>
              <a:t>Understand controlling &amp; engineering intermediate PM state, without disturb</a:t>
            </a:r>
          </a:p>
          <a:p>
            <a:pPr marL="941981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Success criteria of nucleation/growth distribution look like?</a:t>
            </a:r>
          </a:p>
          <a:p>
            <a:pPr marL="941981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Components of variance quantified</a:t>
            </a:r>
          </a:p>
          <a:p>
            <a:pPr marL="941981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Understand source of within bit (trial to trial) sigma?</a:t>
            </a:r>
          </a:p>
          <a:p>
            <a:pPr marL="1426761" lvl="2" indent="-457200">
              <a:spcBef>
                <a:spcPts val="0"/>
              </a:spcBef>
              <a:buFont typeface="+mj-lt"/>
              <a:buAutoNum type="arabicPeriod"/>
            </a:pPr>
            <a:r>
              <a:rPr lang="en-US" sz="1600" dirty="0"/>
              <a:t>How to control (process/device)?</a:t>
            </a:r>
          </a:p>
          <a:p>
            <a:pPr marL="941981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What is impact of scaling?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000" dirty="0"/>
              <a:t>Understand controlling &amp; engineering non-phase change state </a:t>
            </a:r>
          </a:p>
          <a:p>
            <a:pPr marL="941981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Paper models articulated with assumptions</a:t>
            </a:r>
          </a:p>
          <a:p>
            <a:pPr marL="1426761" lvl="2" indent="-457200">
              <a:spcBef>
                <a:spcPts val="0"/>
              </a:spcBef>
              <a:buFont typeface="+mj-lt"/>
              <a:buAutoNum type="arabicPeriod"/>
            </a:pPr>
            <a:r>
              <a:rPr lang="en-US" sz="1600" dirty="0"/>
              <a:t>Experiments to validate models/test assumptions</a:t>
            </a:r>
          </a:p>
          <a:p>
            <a:pPr marL="1426761" lvl="2" indent="-457200">
              <a:spcBef>
                <a:spcPts val="0"/>
              </a:spcBef>
              <a:buFont typeface="+mj-lt"/>
              <a:buAutoNum type="arabicPeriod"/>
            </a:pPr>
            <a:r>
              <a:rPr lang="en-US" sz="1600" dirty="0"/>
              <a:t>Focus on physics, not algorithm tweaking</a:t>
            </a:r>
          </a:p>
          <a:p>
            <a:pPr marL="941981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What is switching physics?</a:t>
            </a:r>
          </a:p>
          <a:p>
            <a:pPr marL="1426761" lvl="2" indent="-457200">
              <a:spcBef>
                <a:spcPts val="0"/>
              </a:spcBef>
              <a:buFont typeface="+mj-lt"/>
              <a:buAutoNum type="arabicPeriod"/>
            </a:pPr>
            <a:r>
              <a:rPr lang="en-US" sz="1600" dirty="0"/>
              <a:t>What is source (where in stack, what is switching mechanism, what dictates speed)?</a:t>
            </a:r>
          </a:p>
          <a:p>
            <a:pPr marL="1426761" lvl="2" indent="-457200">
              <a:spcBef>
                <a:spcPts val="0"/>
              </a:spcBef>
              <a:buFont typeface="+mj-lt"/>
              <a:buAutoNum type="arabicPeriod"/>
            </a:pPr>
            <a:r>
              <a:rPr lang="en-US" sz="1600" dirty="0"/>
              <a:t>How is state retained (retention/disturb)?</a:t>
            </a:r>
          </a:p>
          <a:p>
            <a:pPr marL="1426761" lvl="2" indent="-457200">
              <a:spcBef>
                <a:spcPts val="0"/>
              </a:spcBef>
              <a:buFont typeface="+mj-lt"/>
              <a:buAutoNum type="arabicPeriod"/>
            </a:pPr>
            <a:r>
              <a:rPr lang="en-US" sz="1600" dirty="0"/>
              <a:t>What is impact of scaling?</a:t>
            </a:r>
          </a:p>
          <a:p>
            <a:pPr marL="1426761" lvl="2" indent="-457200">
              <a:spcBef>
                <a:spcPts val="0"/>
              </a:spcBef>
              <a:buFont typeface="+mj-lt"/>
              <a:buAutoNum type="arabicPeriod"/>
            </a:pPr>
            <a:r>
              <a:rPr lang="en-US" sz="1600" dirty="0"/>
              <a:t>Source of switching must be few (&lt;2)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000" dirty="0"/>
              <a:t>Required to answer basic questions/understanding and/or convince black-box can be controlled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000" dirty="0"/>
              <a:t>Study Plan</a:t>
            </a:r>
          </a:p>
          <a:p>
            <a:pPr marL="941981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Resource(s) allocated with this as primary job (DK/SR)</a:t>
            </a:r>
          </a:p>
          <a:p>
            <a:pPr marL="941981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Study Plan in place (DK + Resource)</a:t>
            </a:r>
          </a:p>
          <a:p>
            <a:pPr marL="941981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Scope contained (resources/silicon) until above questions answered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000" dirty="0"/>
              <a:t>Strategic goal: EOY step up / down </a:t>
            </a:r>
          </a:p>
          <a:p>
            <a:pPr marL="941981" lvl="1" indent="-457200">
              <a:spcBef>
                <a:spcPts val="0"/>
              </a:spcBef>
              <a:buFont typeface="+mj-lt"/>
              <a:buAutoNum type="arabicPeriod"/>
            </a:pPr>
            <a:endParaRPr lang="en-US" sz="1800" dirty="0"/>
          </a:p>
          <a:p>
            <a:pPr marL="941981" lvl="1" indent="-457200">
              <a:spcBef>
                <a:spcPts val="0"/>
              </a:spcBef>
              <a:buFont typeface="+mj-lt"/>
              <a:buAutoNum type="arabicPeriod"/>
            </a:pPr>
            <a:endParaRPr lang="en-US" sz="2000" dirty="0"/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78932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F413A-9858-470A-8E0B-DDCD4C10F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9" y="76201"/>
            <a:ext cx="12047621" cy="617621"/>
          </a:xfrm>
        </p:spPr>
        <p:txBody>
          <a:bodyPr/>
          <a:lstStyle/>
          <a:p>
            <a:r>
              <a:rPr lang="en-US" sz="3600" dirty="0"/>
              <a:t>AR Update:  Identify Checkpoint for MLC Decision Point(s)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F9571-732C-4542-9DFB-1C2625EA9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011" y="693821"/>
            <a:ext cx="11638547" cy="5779167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1200" dirty="0"/>
              <a:t>Understand controlling &amp; engineering intermediate PM state, without disturb</a:t>
            </a:r>
          </a:p>
          <a:p>
            <a:pPr marL="941981" lvl="1" indent="-457200">
              <a:spcBef>
                <a:spcPts val="0"/>
              </a:spcBef>
            </a:pPr>
            <a:r>
              <a:rPr lang="en-US" sz="1200" dirty="0"/>
              <a:t>Success Criteria including assumption and model for a working mid state (one model)</a:t>
            </a:r>
          </a:p>
          <a:p>
            <a:pPr marL="1426761" lvl="2" indent="-457200">
              <a:spcBef>
                <a:spcPts val="0"/>
              </a:spcBef>
            </a:pPr>
            <a:r>
              <a:rPr lang="en-US" sz="1200" dirty="0"/>
              <a:t>Validate of mid state physically (</a:t>
            </a:r>
            <a:r>
              <a:rPr lang="el-GR" sz="1200" dirty="0"/>
              <a:t>α</a:t>
            </a:r>
            <a:r>
              <a:rPr lang="en-US" sz="1200" dirty="0"/>
              <a:t>SD</a:t>
            </a:r>
            <a:r>
              <a:rPr lang="el-GR" sz="1200" dirty="0"/>
              <a:t>α</a:t>
            </a:r>
            <a:r>
              <a:rPr lang="en-US" sz="1200" dirty="0"/>
              <a:t>PM) </a:t>
            </a:r>
            <a:r>
              <a:rPr lang="en-US" sz="1200" dirty="0">
                <a:solidFill>
                  <a:srgbClr val="C00000"/>
                </a:solidFill>
              </a:rPr>
              <a:t>– data collected, analysis pending</a:t>
            </a:r>
          </a:p>
          <a:p>
            <a:pPr marL="1426761" lvl="2" indent="-457200">
              <a:spcBef>
                <a:spcPts val="0"/>
              </a:spcBef>
            </a:pPr>
            <a:r>
              <a:rPr lang="en-US" sz="1200" dirty="0"/>
              <a:t>Defining success criteria of ‘amorphous’, ‘nucleation’ and ‘growth’ distribution </a:t>
            </a:r>
            <a:r>
              <a:rPr lang="en-US" sz="1200" dirty="0">
                <a:solidFill>
                  <a:srgbClr val="C00000"/>
                </a:solidFill>
              </a:rPr>
              <a:t>– not start</a:t>
            </a:r>
          </a:p>
          <a:p>
            <a:pPr marL="941981" lvl="1" indent="-457200">
              <a:spcBef>
                <a:spcPts val="0"/>
              </a:spcBef>
            </a:pPr>
            <a:r>
              <a:rPr lang="en-US" sz="1200" dirty="0"/>
              <a:t>Model Validation</a:t>
            </a:r>
          </a:p>
          <a:p>
            <a:pPr marL="1426761" lvl="2" indent="-457200">
              <a:spcBef>
                <a:spcPts val="0"/>
              </a:spcBef>
            </a:pPr>
            <a:r>
              <a:rPr lang="en-US" sz="1200" dirty="0"/>
              <a:t>Components of variance quantified </a:t>
            </a:r>
            <a:r>
              <a:rPr lang="en-US" sz="1200" dirty="0">
                <a:solidFill>
                  <a:srgbClr val="C00000"/>
                </a:solidFill>
              </a:rPr>
              <a:t>– partially done, question raised on “initial state”, </a:t>
            </a:r>
            <a:r>
              <a:rPr lang="en-US" sz="1200" dirty="0" err="1">
                <a:solidFill>
                  <a:srgbClr val="C00000"/>
                </a:solidFill>
              </a:rPr>
              <a:t>ie</a:t>
            </a:r>
            <a:r>
              <a:rPr lang="en-US" sz="1200" dirty="0">
                <a:solidFill>
                  <a:srgbClr val="C00000"/>
                </a:solidFill>
              </a:rPr>
              <a:t>. is mid state amorphous PM</a:t>
            </a:r>
          </a:p>
          <a:p>
            <a:pPr marL="1426761" lvl="2" indent="-457200">
              <a:spcBef>
                <a:spcPts val="0"/>
              </a:spcBef>
            </a:pPr>
            <a:r>
              <a:rPr lang="en-US" sz="1200" dirty="0"/>
              <a:t>Understand source of within bit (trial to trial) sigma </a:t>
            </a:r>
            <a:r>
              <a:rPr lang="en-US" sz="1200" dirty="0">
                <a:solidFill>
                  <a:srgbClr val="C00000"/>
                </a:solidFill>
              </a:rPr>
              <a:t>– Same above</a:t>
            </a:r>
          </a:p>
          <a:p>
            <a:pPr marL="1426761" lvl="2" indent="-457200">
              <a:spcBef>
                <a:spcPts val="0"/>
              </a:spcBef>
            </a:pPr>
            <a:r>
              <a:rPr lang="en-US" sz="1200" dirty="0"/>
              <a:t>How to control (process/device)? </a:t>
            </a:r>
            <a:r>
              <a:rPr lang="en-US" sz="1200" dirty="0">
                <a:solidFill>
                  <a:srgbClr val="C00000"/>
                </a:solidFill>
              </a:rPr>
              <a:t>– Not Start </a:t>
            </a:r>
          </a:p>
          <a:p>
            <a:pPr marL="941981" lvl="1" indent="-457200">
              <a:spcBef>
                <a:spcPts val="0"/>
              </a:spcBef>
            </a:pPr>
            <a:r>
              <a:rPr lang="en-US" sz="1200" dirty="0"/>
              <a:t>What is impact of scaling? </a:t>
            </a:r>
          </a:p>
          <a:p>
            <a:pPr marL="1426761" lvl="2" indent="-457200">
              <a:spcBef>
                <a:spcPts val="0"/>
              </a:spcBef>
            </a:pPr>
            <a:r>
              <a:rPr lang="en-US" sz="1200" dirty="0"/>
              <a:t>Amorphous, nucleation and growth distribution of scaled cell meeting success criteria </a:t>
            </a:r>
            <a:r>
              <a:rPr lang="en-US" sz="1200" dirty="0">
                <a:solidFill>
                  <a:srgbClr val="C00000"/>
                </a:solidFill>
              </a:rPr>
              <a:t>– Not start, plan to use ATF silicon in Q4</a:t>
            </a:r>
          </a:p>
          <a:p>
            <a:pPr marL="1426761" lvl="2" indent="-457200">
              <a:spcBef>
                <a:spcPts val="0"/>
              </a:spcBef>
            </a:pPr>
            <a:r>
              <a:rPr lang="en-US" sz="1200" dirty="0"/>
              <a:t>Scaling projection for array operation </a:t>
            </a:r>
            <a:r>
              <a:rPr lang="en-US" sz="1200" dirty="0">
                <a:solidFill>
                  <a:srgbClr val="C00000"/>
                </a:solidFill>
              </a:rPr>
              <a:t>– Not start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1200" dirty="0"/>
              <a:t>Understand controlling &amp; engineering non-phase change state </a:t>
            </a:r>
          </a:p>
          <a:p>
            <a:pPr marL="941981" lvl="1" indent="-457200">
              <a:spcBef>
                <a:spcPts val="0"/>
              </a:spcBef>
            </a:pPr>
            <a:r>
              <a:rPr lang="en-US" sz="1200" dirty="0"/>
              <a:t>Paper models articulated with assumptions – WIP; Two speculated  “interfacial” models with physical abstract being quantified.</a:t>
            </a:r>
          </a:p>
          <a:p>
            <a:pPr marL="941981" lvl="1" indent="-457200">
              <a:spcBef>
                <a:spcPts val="0"/>
              </a:spcBef>
            </a:pPr>
            <a:r>
              <a:rPr lang="en-US" sz="1200" dirty="0"/>
              <a:t>Model validation</a:t>
            </a:r>
          </a:p>
          <a:p>
            <a:pPr marL="1426761" lvl="2" indent="-457200">
              <a:spcBef>
                <a:spcPts val="0"/>
              </a:spcBef>
            </a:pPr>
            <a:r>
              <a:rPr lang="en-US" sz="1200" dirty="0"/>
              <a:t>TTT Fingerprint </a:t>
            </a:r>
            <a:r>
              <a:rPr lang="en-US" sz="1200" dirty="0">
                <a:solidFill>
                  <a:srgbClr val="C00000"/>
                </a:solidFill>
              </a:rPr>
              <a:t>– </a:t>
            </a:r>
            <a:r>
              <a:rPr lang="en-US" sz="1200" dirty="0" err="1">
                <a:solidFill>
                  <a:srgbClr val="C00000"/>
                </a:solidFill>
              </a:rPr>
              <a:t>wip</a:t>
            </a:r>
            <a:r>
              <a:rPr lang="en-US" sz="1200" dirty="0">
                <a:solidFill>
                  <a:srgbClr val="C00000"/>
                </a:solidFill>
              </a:rPr>
              <a:t>; &lt;10% of NPC bits available after pulse, most of mid-state bits exhibit partial crystalline behavior; no POR SD on single-</a:t>
            </a:r>
            <a:r>
              <a:rPr lang="en-US" sz="1200" dirty="0" err="1">
                <a:solidFill>
                  <a:srgbClr val="C00000"/>
                </a:solidFill>
              </a:rPr>
              <a:t>chal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dirty="0" err="1">
                <a:solidFill>
                  <a:srgbClr val="C00000"/>
                </a:solidFill>
              </a:rPr>
              <a:t>si</a:t>
            </a:r>
            <a:endParaRPr lang="el-GR" sz="1200" dirty="0">
              <a:solidFill>
                <a:srgbClr val="C00000"/>
              </a:solidFill>
            </a:endParaRPr>
          </a:p>
          <a:p>
            <a:pPr marL="1426761" lvl="2" indent="-457200">
              <a:spcBef>
                <a:spcPts val="0"/>
              </a:spcBef>
            </a:pPr>
            <a:r>
              <a:rPr lang="en-US" sz="1200" dirty="0"/>
              <a:t>Empirical models segmentation for the source of memory window </a:t>
            </a:r>
            <a:r>
              <a:rPr lang="en-US" sz="1200" dirty="0">
                <a:solidFill>
                  <a:srgbClr val="C00000"/>
                </a:solidFill>
              </a:rPr>
              <a:t>–  not start, PFA vs. TTT planned (may compete with Lab resources)</a:t>
            </a:r>
          </a:p>
          <a:p>
            <a:pPr marL="1426761" lvl="2" indent="-457200">
              <a:spcBef>
                <a:spcPts val="0"/>
              </a:spcBef>
            </a:pPr>
            <a:r>
              <a:rPr lang="en-US" sz="1200" dirty="0"/>
              <a:t>Reliability such as retention, disturb and cycling endurance </a:t>
            </a:r>
            <a:r>
              <a:rPr lang="en-US" sz="1200" dirty="0">
                <a:solidFill>
                  <a:srgbClr val="C00000"/>
                </a:solidFill>
              </a:rPr>
              <a:t>– Not start, use exiting S26 and SC silicon in hand </a:t>
            </a:r>
          </a:p>
          <a:p>
            <a:pPr marL="1426761" lvl="2" indent="-457200" algn="just">
              <a:spcBef>
                <a:spcPts val="0"/>
              </a:spcBef>
            </a:pPr>
            <a:r>
              <a:rPr lang="en-US" sz="1200" dirty="0"/>
              <a:t>Model validation </a:t>
            </a:r>
            <a:r>
              <a:rPr lang="en-US" sz="1200" dirty="0">
                <a:solidFill>
                  <a:srgbClr val="C00000"/>
                </a:solidFill>
              </a:rPr>
              <a:t>– not start, S26 based SD experiment segmentation (material composition and thickness variation, single </a:t>
            </a:r>
            <a:r>
              <a:rPr lang="en-US" sz="1200" dirty="0" err="1">
                <a:solidFill>
                  <a:srgbClr val="C00000"/>
                </a:solidFill>
              </a:rPr>
              <a:t>chal</a:t>
            </a:r>
            <a:r>
              <a:rPr lang="en-US" sz="1200" dirty="0">
                <a:solidFill>
                  <a:srgbClr val="C00000"/>
                </a:solidFill>
              </a:rPr>
              <a:t> preferred) for ∆VT tuning</a:t>
            </a:r>
          </a:p>
          <a:p>
            <a:pPr marL="941981" lvl="1" indent="-457200">
              <a:spcBef>
                <a:spcPts val="0"/>
              </a:spcBef>
            </a:pPr>
            <a:r>
              <a:rPr lang="en-US" sz="1200" dirty="0"/>
              <a:t>What is impact of scaling – not start, ATF based full stack and single </a:t>
            </a:r>
            <a:r>
              <a:rPr lang="en-US" sz="1200" dirty="0" err="1"/>
              <a:t>chal</a:t>
            </a:r>
            <a:r>
              <a:rPr lang="en-US" sz="1200" dirty="0"/>
              <a:t> experiment on SD 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1200" dirty="0"/>
              <a:t>Required to answer basic questions/understanding and/or convince black-box can be controlled </a:t>
            </a:r>
            <a:r>
              <a:rPr lang="en-US" sz="1200" b="0" dirty="0">
                <a:solidFill>
                  <a:srgbClr val="C00000"/>
                </a:solidFill>
              </a:rPr>
              <a:t>– some started by Sanjay, will need to piggy back from him with resources allocated.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1200" dirty="0"/>
              <a:t>Study Plan</a:t>
            </a:r>
          </a:p>
          <a:p>
            <a:pPr marL="941981" lvl="1" indent="-457200">
              <a:spcBef>
                <a:spcPts val="0"/>
              </a:spcBef>
            </a:pPr>
            <a:r>
              <a:rPr lang="en-US" sz="1200" dirty="0"/>
              <a:t>Resource(s) allocated with this as primary job </a:t>
            </a:r>
            <a:r>
              <a:rPr lang="en-US" sz="1200" dirty="0">
                <a:solidFill>
                  <a:srgbClr val="C00000"/>
                </a:solidFill>
              </a:rPr>
              <a:t>– Fuga 33%, Hemant 50% + Roberto 100%. (Dany may swap with Hemant, Roberto may swap with and Phoebe.  As you pointed out, this is a part of business processes for ‘transfer’).  Process resources </a:t>
            </a:r>
            <a:r>
              <a:rPr lang="en-US" sz="1200" dirty="0" err="1">
                <a:solidFill>
                  <a:srgbClr val="C00000"/>
                </a:solidFill>
              </a:rPr>
              <a:t>ZBB’d</a:t>
            </a:r>
            <a:r>
              <a:rPr lang="en-US" sz="1200" dirty="0">
                <a:solidFill>
                  <a:srgbClr val="C00000"/>
                </a:solidFill>
              </a:rPr>
              <a:t> until ATF gate lifted</a:t>
            </a:r>
          </a:p>
          <a:p>
            <a:pPr marL="941981" lvl="1" indent="-457200">
              <a:spcBef>
                <a:spcPts val="0"/>
              </a:spcBef>
            </a:pPr>
            <a:r>
              <a:rPr lang="en-US" sz="1200" dirty="0"/>
              <a:t>Study Plan in place (DK + Resource) </a:t>
            </a:r>
            <a:r>
              <a:rPr lang="en-US" sz="1200" dirty="0">
                <a:solidFill>
                  <a:srgbClr val="C00000"/>
                </a:solidFill>
              </a:rPr>
              <a:t>– Fuga owns it.  We are 75% complete as I am revising study plan of Engineering amorphous PM states.</a:t>
            </a:r>
            <a:endParaRPr lang="en-US" sz="1200" dirty="0"/>
          </a:p>
          <a:p>
            <a:pPr marL="941981" lvl="1" indent="-457200">
              <a:spcBef>
                <a:spcPts val="0"/>
              </a:spcBef>
            </a:pPr>
            <a:r>
              <a:rPr lang="en-US" sz="1200" dirty="0"/>
              <a:t>Scope contained (resources/silicon) until above questions answered – </a:t>
            </a:r>
            <a:r>
              <a:rPr lang="en-US" sz="1200" dirty="0">
                <a:solidFill>
                  <a:srgbClr val="C00000"/>
                </a:solidFill>
              </a:rPr>
              <a:t>Yes with RTD process constraint management kicked in (</a:t>
            </a:r>
            <a:r>
              <a:rPr lang="en-US" sz="1200" dirty="0" err="1">
                <a:solidFill>
                  <a:srgbClr val="C00000"/>
                </a:solidFill>
              </a:rPr>
              <a:t>ie</a:t>
            </a:r>
            <a:r>
              <a:rPr lang="en-US" sz="1200" dirty="0">
                <a:solidFill>
                  <a:srgbClr val="C00000"/>
                </a:solidFill>
              </a:rPr>
              <a:t>. no ATF SC flow and experiment).</a:t>
            </a:r>
            <a:r>
              <a:rPr lang="en-US" sz="1200" dirty="0"/>
              <a:t> 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1200" dirty="0"/>
              <a:t>Strategic goal: EOY step up / down </a:t>
            </a:r>
            <a:r>
              <a:rPr lang="en-US" sz="1200" b="0" dirty="0">
                <a:solidFill>
                  <a:srgbClr val="C00000"/>
                </a:solidFill>
              </a:rPr>
              <a:t>– no visibility today.   Will know in a couple week as I am regrouping the team.</a:t>
            </a:r>
          </a:p>
          <a:p>
            <a:pPr marL="941981" lvl="1" indent="-457200">
              <a:spcBef>
                <a:spcPts val="0"/>
              </a:spcBef>
              <a:buFont typeface="+mj-lt"/>
              <a:buAutoNum type="arabicPeriod"/>
            </a:pPr>
            <a:endParaRPr lang="en-US" sz="1200" dirty="0"/>
          </a:p>
          <a:p>
            <a:pPr marL="941981" lvl="1" indent="-457200">
              <a:spcBef>
                <a:spcPts val="0"/>
              </a:spcBef>
              <a:buFont typeface="+mj-lt"/>
              <a:buAutoNum type="arabicPeriod"/>
            </a:pPr>
            <a:endParaRPr lang="en-US" sz="1200" dirty="0"/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88897112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Analog Elements Learning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Al's wide Intel template</Template>
  <TotalTime>1290</TotalTime>
  <Words>681</Words>
  <Application>Microsoft Macintosh PowerPoint</Application>
  <PresentationFormat>Widescreen</PresentationFormat>
  <Paragraphs>50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Neo Sans Intel</vt:lpstr>
      <vt:lpstr>Neo Sans Intel Medium</vt:lpstr>
      <vt:lpstr>Arial</vt:lpstr>
      <vt:lpstr>Calibri</vt:lpstr>
      <vt:lpstr>blank</vt:lpstr>
      <vt:lpstr>AR Update:  Identify Checkpoint for MLC Decision Point(s)</vt:lpstr>
      <vt:lpstr>AR Update:  Identify Checkpoint for MLC Decision Point(s)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 Update:  Identify Checkpoint for MLC Decision Point(s)</dc:title>
  <dc:creator>Fazio, Al</dc:creator>
  <cp:lastModifiedBy>Kau, Derchang</cp:lastModifiedBy>
  <cp:revision>21</cp:revision>
  <dcterms:created xsi:type="dcterms:W3CDTF">2021-05-18T18:28:39Z</dcterms:created>
  <dcterms:modified xsi:type="dcterms:W3CDTF">2021-05-19T16:02:04Z</dcterms:modified>
</cp:coreProperties>
</file>