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87" r:id="rId2"/>
  </p:sldMasterIdLst>
  <p:notesMasterIdLst>
    <p:notesMasterId r:id="rId14"/>
  </p:notesMasterIdLst>
  <p:handoutMasterIdLst>
    <p:handoutMasterId r:id="rId15"/>
  </p:handoutMasterIdLst>
  <p:sldIdLst>
    <p:sldId id="272" r:id="rId3"/>
    <p:sldId id="326" r:id="rId4"/>
    <p:sldId id="329" r:id="rId5"/>
    <p:sldId id="276" r:id="rId6"/>
    <p:sldId id="312" r:id="rId7"/>
    <p:sldId id="322" r:id="rId8"/>
    <p:sldId id="321" r:id="rId9"/>
    <p:sldId id="323" r:id="rId10"/>
    <p:sldId id="324" r:id="rId11"/>
    <p:sldId id="327" r:id="rId12"/>
    <p:sldId id="32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83308"/>
    <a:srgbClr val="FD9208"/>
    <a:srgbClr val="009FDF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634" autoAdjust="0"/>
  </p:normalViewPr>
  <p:slideViewPr>
    <p:cSldViewPr>
      <p:cViewPr varScale="1">
        <p:scale>
          <a:sx n="120" d="100"/>
          <a:sy n="120" d="100"/>
        </p:scale>
        <p:origin x="408" y="77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285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2/13/2020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Next slide has the read related segmentation for validating PM is not disturbed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7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Tsense</a:t>
            </a:r>
            <a:r>
              <a:rPr lang="en-US" baseline="0" dirty="0"/>
              <a:t> longer for margin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7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779" y="1874822"/>
            <a:ext cx="3646443" cy="1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66714" y="1837537"/>
            <a:ext cx="8407400" cy="312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0078" tIns="25040" rIns="50078" bIns="25040" anchorCtr="1"/>
          <a:lstStyle/>
          <a:p>
            <a:pPr algn="r" defTabSz="501194"/>
            <a:endParaRPr lang="en-US" sz="1313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8656" y="2777417"/>
            <a:ext cx="8506690" cy="943818"/>
          </a:xfrm>
        </p:spPr>
        <p:txBody>
          <a:bodyPr anchor="b" anchorCtr="0"/>
          <a:lstStyle>
            <a:lvl1pPr marL="0" algn="ctr" defTabSz="457189" rtl="0" eaLnBrk="1" latinLnBrk="0" hangingPunct="1">
              <a:defRPr lang="en-US" sz="6000" kern="1200" dirty="0">
                <a:solidFill>
                  <a:schemeClr val="tx1"/>
                </a:solidFill>
                <a:effectLst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96917" y="3475237"/>
            <a:ext cx="5150166" cy="883501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40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206" y="2128767"/>
            <a:ext cx="3973420" cy="7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62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66714" y="1837537"/>
            <a:ext cx="8407400" cy="312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0078" tIns="25040" rIns="50078" bIns="25040" anchorCtr="1"/>
          <a:lstStyle/>
          <a:p>
            <a:pPr algn="r" defTabSz="501194"/>
            <a:endParaRPr lang="en-US" sz="1313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843" y="3082217"/>
            <a:ext cx="8506690" cy="943818"/>
          </a:xfrm>
        </p:spPr>
        <p:txBody>
          <a:bodyPr anchor="b" anchorCtr="0"/>
          <a:lstStyle>
            <a:lvl1pPr marL="0" algn="l" defTabSz="457189" rtl="0" eaLnBrk="1" latinLnBrk="0" hangingPunct="1">
              <a:defRPr lang="en-US" sz="6000" kern="1200" dirty="0">
                <a:solidFill>
                  <a:schemeClr val="tx1"/>
                </a:solidFill>
                <a:effectLst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4843" y="3780037"/>
            <a:ext cx="5150166" cy="883501"/>
          </a:xfrm>
        </p:spPr>
        <p:txBody>
          <a:bodyPr anchorCtr="0"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40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4" y="508902"/>
            <a:ext cx="1664043" cy="6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4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7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31817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7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25826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7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01088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3238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19" y="1614086"/>
            <a:ext cx="2880367" cy="19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992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48pt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4" y="1203327"/>
            <a:ext cx="8228012" cy="342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  <a:latin typeface="Intel Clear" panose="020B06040202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Intel Clear" panose="020B0604020203020204" pitchFamily="34" charset="0"/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395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5" y="1203327"/>
            <a:ext cx="8228013" cy="3425825"/>
          </a:xfrm>
        </p:spPr>
        <p:txBody>
          <a:bodyPr anchor="ctr" anchorCtr="0"/>
          <a:lstStyle>
            <a:lvl1pPr marL="190491" indent="-190491">
              <a:defRPr sz="3600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417493" indent="-225413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766" indent="-228588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070BD418-EF31-4CC8-A9AD-F652593FAC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8091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3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25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3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25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81943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Intel Confidential</a:t>
            </a: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65127" y="285754"/>
            <a:ext cx="8410576" cy="9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0426" tIns="25214" rIns="50426" bIns="25214" anchor="ctr" anchorCtr="1"/>
          <a:lstStyle/>
          <a:p>
            <a:pPr defTabSz="501194">
              <a:lnSpc>
                <a:spcPct val="90000"/>
              </a:lnSpc>
              <a:spcBef>
                <a:spcPct val="0"/>
              </a:spcBef>
            </a:pPr>
            <a:endParaRPr lang="en-US" sz="175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66714" y="1345412"/>
            <a:ext cx="8407400" cy="312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0078" tIns="25040" rIns="50078" bIns="25040" anchorCtr="1"/>
          <a:lstStyle/>
          <a:p>
            <a:pPr marL="123546" indent="-123546" defTabSz="501194">
              <a:buFont typeface="Wingdings" pitchFamily="2" charset="2"/>
              <a:buChar char=""/>
            </a:pPr>
            <a:endParaRPr lang="en-US" sz="1313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8481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ransition>
    <p:fade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25057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50114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75171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00228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23546" indent="-12354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12345" indent="-12354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1750">
          <a:solidFill>
            <a:schemeClr val="tx1"/>
          </a:solidFill>
          <a:effectLst/>
          <a:latin typeface="+mn-lt"/>
          <a:cs typeface="+mn-cs"/>
        </a:defRPr>
      </a:lvl2pPr>
      <a:lvl3pPr marL="501143" indent="-12354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1500">
          <a:solidFill>
            <a:schemeClr val="tx1"/>
          </a:solidFill>
          <a:effectLst/>
          <a:latin typeface="+mn-lt"/>
          <a:cs typeface="+mn-cs"/>
        </a:defRPr>
      </a:lvl3pPr>
      <a:lvl4pPr marL="757805" indent="-131377" algn="l" rtl="0" eaLnBrk="1" fontAlgn="base" hangingPunct="1">
        <a:spcBef>
          <a:spcPct val="20000"/>
        </a:spcBef>
        <a:spcAft>
          <a:spcPct val="0"/>
        </a:spcAft>
        <a:buChar char="–"/>
        <a:defRPr sz="106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946604" indent="-126157" algn="l" rtl="0" eaLnBrk="1" fontAlgn="base" hangingPunct="1">
        <a:spcBef>
          <a:spcPct val="20000"/>
        </a:spcBef>
        <a:spcAft>
          <a:spcPct val="0"/>
        </a:spcAft>
        <a:buChar char="•"/>
        <a:defRPr sz="106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197175" indent="-126157" algn="l" rtl="0" eaLnBrk="1" fontAlgn="base" hangingPunct="1">
        <a:spcBef>
          <a:spcPct val="20000"/>
        </a:spcBef>
        <a:spcAft>
          <a:spcPct val="0"/>
        </a:spcAft>
        <a:buChar char="•"/>
        <a:defRPr sz="106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1447747" indent="-126157" algn="l" rtl="0" eaLnBrk="1" fontAlgn="base" hangingPunct="1">
        <a:spcBef>
          <a:spcPct val="20000"/>
        </a:spcBef>
        <a:spcAft>
          <a:spcPct val="0"/>
        </a:spcAft>
        <a:buChar char="•"/>
        <a:defRPr sz="106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1698317" indent="-126157" algn="l" rtl="0" eaLnBrk="1" fontAlgn="base" hangingPunct="1">
        <a:spcBef>
          <a:spcPct val="20000"/>
        </a:spcBef>
        <a:spcAft>
          <a:spcPct val="0"/>
        </a:spcAft>
        <a:buChar char="•"/>
        <a:defRPr sz="106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1948889" indent="-126157" algn="l" rtl="0" eaLnBrk="1" fontAlgn="base" hangingPunct="1">
        <a:spcBef>
          <a:spcPct val="20000"/>
        </a:spcBef>
        <a:spcAft>
          <a:spcPct val="0"/>
        </a:spcAft>
        <a:buChar char="•"/>
        <a:defRPr sz="106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5011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0572" algn="l" defTabSz="5011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1143" algn="l" defTabSz="5011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51715" algn="l" defTabSz="5011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2286" algn="l" defTabSz="5011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2858" algn="l" defTabSz="5011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03428" algn="l" defTabSz="5011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4000" algn="l" defTabSz="5011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4571" algn="l" defTabSz="5011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Optane</a:t>
            </a:r>
            <a:r>
              <a:rPr lang="en-US" dirty="0"/>
              <a:t> 1.5-BPC </a:t>
            </a:r>
            <a:r>
              <a:rPr lang="en-US" dirty="0" err="1"/>
              <a:t>ResearcH</a:t>
            </a:r>
            <a:r>
              <a:rPr lang="en-US" dirty="0"/>
              <a:t> update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4686" y="3638550"/>
            <a:ext cx="8212885" cy="925360"/>
          </a:xfrm>
        </p:spPr>
        <p:txBody>
          <a:bodyPr/>
          <a:lstStyle/>
          <a:p>
            <a:r>
              <a:rPr lang="en-US" dirty="0"/>
              <a:t>Sanjay Rangan, Hemant Rao, Saad Monasa, Mohammad-Hadi </a:t>
            </a:r>
            <a:r>
              <a:rPr lang="en-US" dirty="0" err="1"/>
              <a:t>Sorabi</a:t>
            </a:r>
            <a:r>
              <a:rPr lang="en-US" dirty="0"/>
              <a:t>, Rouhollah Mousavi Iraei, Shashank Chandrashekara, Sandeep Chekuri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4413"/>
            <a:ext cx="2133600" cy="273050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473" y="133350"/>
            <a:ext cx="8229600" cy="5334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590550"/>
            <a:ext cx="8228012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fundamental cell show stopper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Linchpins to viability – 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Current delivery capability needs to be 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2020 results required to step up/down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With 20.5nm cell, recommendation is to step up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dirty="0"/>
              <a:t>Validation on 14nm is needed, but no clear issues identified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RWB evaluation – window budget and drift to define MM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from Process/Integration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New SD with larger memory effect needed for stack validation and RWB</a:t>
            </a:r>
          </a:p>
        </p:txBody>
      </p:sp>
    </p:spTree>
    <p:extLst>
      <p:ext uri="{BB962C8B-B14F-4D97-AF65-F5344CB8AC3E}">
        <p14:creationId xmlns:p14="http://schemas.microsoft.com/office/powerpoint/2010/main" val="40926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DD9050-4597-440C-B99A-F5AB3319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6DA96-40F1-4841-A14D-A659570E5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98A40-4089-4722-BF84-4CC639F3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57150"/>
            <a:ext cx="8610600" cy="4627575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Objective – Review current understanding of 1.5b/cell and discuss next steps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Current status – </a:t>
            </a:r>
          </a:p>
          <a:p>
            <a:pPr marL="51117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Focus over the last quarter has been on establishing viability on two areas for the intermediate state</a:t>
            </a:r>
          </a:p>
          <a:p>
            <a:pPr marL="8572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Placement – </a:t>
            </a:r>
          </a:p>
          <a:p>
            <a:pPr marL="1255713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SD memory effect set back with no PM disturb (nucleation/growth)</a:t>
            </a:r>
          </a:p>
          <a:p>
            <a:pPr marL="8572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Disturbs –</a:t>
            </a:r>
          </a:p>
          <a:p>
            <a:pPr marL="1255713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Ability to do multiple back to back reads without disturbing PM (nucleation/growth), while setting back the SD after each read</a:t>
            </a:r>
          </a:p>
          <a:p>
            <a:pPr marL="51117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  <a:p>
            <a:pPr marL="8572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We are able to set back the SD for both reads and writes without disturbing the PM through appropriate current and time values</a:t>
            </a:r>
          </a:p>
          <a:p>
            <a:pPr marL="1255713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These values line up well with our understanding of PM nucleation and growth providing confidence on viability (details in key learning slide)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This presentation will discuss the details on the different phases of validation/implementation and further review key data to recommend moving forward on 1.5bpc. There are no fundamental cell/device show stoppers.</a:t>
            </a:r>
          </a:p>
        </p:txBody>
      </p:sp>
    </p:spTree>
    <p:extLst>
      <p:ext uri="{BB962C8B-B14F-4D97-AF65-F5344CB8AC3E}">
        <p14:creationId xmlns:p14="http://schemas.microsoft.com/office/powerpoint/2010/main" val="16287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Background: Key challenges for read and placement for middle state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2588" y="3108676"/>
            <a:ext cx="8228012" cy="14633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Writing to the intermediate state requires PM to be amorphous and SD in the low VT (setback) state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Challenges: SD prefers a low current/short time to SET while PM nucleation currents are also in the similar range. Need to manage the current/time window budget properly [discussed in next slide]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need to threshold switch the intermediate state similar to the POR SET state so read should be able to do a similar behavior on both SD(setback state) /PM (amorphous) same as placement pulse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Challenges: sensing current/time window needs to be managed similar to writing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19150"/>
            <a:ext cx="4797968" cy="20484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581400" y="1219177"/>
            <a:ext cx="0" cy="18288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91000" y="1219177"/>
            <a:ext cx="0" cy="18288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90160" y="1828777"/>
            <a:ext cx="268224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5400" y="1904977"/>
            <a:ext cx="3505200" cy="5078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u="sng" dirty="0">
                <a:solidFill>
                  <a:srgbClr val="003C71"/>
                </a:solidFill>
              </a:rPr>
              <a:t>Intermediate/middle  state</a:t>
            </a:r>
          </a:p>
          <a:p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 </a:t>
            </a:r>
            <a:r>
              <a:rPr lang="en-US" sz="1100" b="1" dirty="0"/>
              <a:t>:</a:t>
            </a:r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100" dirty="0">
                <a:solidFill>
                  <a:srgbClr val="003C71"/>
                </a:solidFill>
              </a:rPr>
              <a:t>Amorphous</a:t>
            </a:r>
          </a:p>
          <a:p>
            <a:r>
              <a:rPr lang="en-US" sz="1100" b="1" dirty="0">
                <a:solidFill>
                  <a:srgbClr val="003C71"/>
                </a:solidFill>
              </a:rPr>
              <a:t>SD</a:t>
            </a:r>
            <a:r>
              <a:rPr lang="en-US" sz="1100" dirty="0">
                <a:solidFill>
                  <a:srgbClr val="003C71"/>
                </a:solidFill>
              </a:rPr>
              <a:t> : is in </a:t>
            </a:r>
            <a:r>
              <a:rPr lang="en-US" sz="1100" dirty="0" err="1">
                <a:solidFill>
                  <a:srgbClr val="003C71"/>
                </a:solidFill>
              </a:rPr>
              <a:t>lowVT</a:t>
            </a:r>
            <a:r>
              <a:rPr lang="en-US" sz="1100" dirty="0">
                <a:solidFill>
                  <a:srgbClr val="003C71"/>
                </a:solidFill>
              </a:rPr>
              <a:t> (setback) state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186" y="964574"/>
            <a:ext cx="990600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</a:t>
            </a:r>
            <a:r>
              <a:rPr lang="en-US" sz="1100" dirty="0">
                <a:solidFill>
                  <a:srgbClr val="003C71"/>
                </a:solidFill>
              </a:rPr>
              <a:t>: </a:t>
            </a:r>
            <a:r>
              <a:rPr lang="en-US" sz="1100" dirty="0" err="1">
                <a:solidFill>
                  <a:srgbClr val="003C71"/>
                </a:solidFill>
              </a:rPr>
              <a:t>Xtal</a:t>
            </a:r>
            <a:endParaRPr lang="en-US" sz="1100" dirty="0">
              <a:solidFill>
                <a:srgbClr val="003C71"/>
              </a:solidFill>
            </a:endParaRPr>
          </a:p>
          <a:p>
            <a:r>
              <a:rPr lang="en-US" sz="1100" b="1" dirty="0">
                <a:solidFill>
                  <a:srgbClr val="003C71"/>
                </a:solidFill>
              </a:rPr>
              <a:t>SD</a:t>
            </a:r>
            <a:r>
              <a:rPr lang="en-US" sz="1100" dirty="0">
                <a:solidFill>
                  <a:srgbClr val="003C71"/>
                </a:solidFill>
              </a:rPr>
              <a:t>: </a:t>
            </a:r>
            <a:r>
              <a:rPr lang="en-US" sz="1100" dirty="0" err="1">
                <a:solidFill>
                  <a:srgbClr val="003C71"/>
                </a:solidFill>
              </a:rPr>
              <a:t>lowVT</a:t>
            </a:r>
            <a:r>
              <a:rPr lang="en-US" sz="1100" dirty="0">
                <a:solidFill>
                  <a:srgbClr val="003C71"/>
                </a:solidFill>
              </a:rPr>
              <a:t> 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7915" y="964574"/>
            <a:ext cx="1228136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</a:t>
            </a:r>
            <a:r>
              <a:rPr lang="en-US" sz="1100" dirty="0">
                <a:solidFill>
                  <a:srgbClr val="003C71"/>
                </a:solidFill>
              </a:rPr>
              <a:t>: Amorphous</a:t>
            </a:r>
          </a:p>
          <a:p>
            <a:r>
              <a:rPr lang="en-US" sz="1100" b="1" dirty="0">
                <a:solidFill>
                  <a:srgbClr val="003C71"/>
                </a:solidFill>
              </a:rPr>
              <a:t>SD</a:t>
            </a:r>
            <a:r>
              <a:rPr lang="en-US" sz="1100" dirty="0">
                <a:solidFill>
                  <a:srgbClr val="003C71"/>
                </a:solidFill>
              </a:rPr>
              <a:t>: </a:t>
            </a:r>
            <a:r>
              <a:rPr lang="en-US" sz="1100" dirty="0" err="1">
                <a:solidFill>
                  <a:srgbClr val="003C71"/>
                </a:solidFill>
              </a:rPr>
              <a:t>highVT</a:t>
            </a:r>
            <a:r>
              <a:rPr lang="en-US" sz="1100" dirty="0">
                <a:solidFill>
                  <a:srgbClr val="003C71"/>
                </a:solidFill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29512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57150"/>
            <a:ext cx="8610600" cy="4627575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Summary table of the phases and status for 1.5bpc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7EA374-71C9-4BA8-934A-57553B59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9" y="423578"/>
            <a:ext cx="8872798" cy="41293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61F20E-480E-4521-AF42-CBC927F71F0A}"/>
              </a:ext>
            </a:extLst>
          </p:cNvPr>
          <p:cNvCxnSpPr>
            <a:cxnSpLocks/>
          </p:cNvCxnSpPr>
          <p:nvPr/>
        </p:nvCxnSpPr>
        <p:spPr>
          <a:xfrm flipH="1">
            <a:off x="8520952" y="2409721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08133-59CD-4C9E-AA93-86D88DB2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24268-2D5F-4494-9001-4C64443E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335"/>
            <a:ext cx="8229600" cy="444015"/>
          </a:xfrm>
        </p:spPr>
        <p:txBody>
          <a:bodyPr/>
          <a:lstStyle/>
          <a:p>
            <a:r>
              <a:rPr lang="en-US" dirty="0"/>
              <a:t>Key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BA619-FD71-41F7-B335-E360E006BA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1" y="2683415"/>
            <a:ext cx="6449776" cy="2016019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Write (intermediate state placement):</a:t>
            </a:r>
          </a:p>
          <a:p>
            <a:pPr marL="51117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 (single) read disturb observed for intermediate state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Read disturb: </a:t>
            </a:r>
          </a:p>
          <a:p>
            <a:pPr marL="51117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Sensing - If Sense current is &gt;=growth, then read disturb is a non-issue; far current delivery needs management</a:t>
            </a:r>
          </a:p>
          <a:p>
            <a:pPr marL="51117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Set back/term – Time/current optimization minimizes RD RBER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B070AB-8953-48B0-819F-E223C365A49A}"/>
              </a:ext>
            </a:extLst>
          </p:cNvPr>
          <p:cNvGrpSpPr/>
          <p:nvPr/>
        </p:nvGrpSpPr>
        <p:grpSpPr>
          <a:xfrm>
            <a:off x="392430" y="444062"/>
            <a:ext cx="2909952" cy="2266908"/>
            <a:chOff x="5638800" y="-247650"/>
            <a:chExt cx="2909952" cy="226690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D697FA-42AE-45C9-AD49-E35DBEC4731D}"/>
                </a:ext>
              </a:extLst>
            </p:cNvPr>
            <p:cNvGrpSpPr/>
            <p:nvPr/>
          </p:nvGrpSpPr>
          <p:grpSpPr>
            <a:xfrm>
              <a:off x="5638800" y="-247650"/>
              <a:ext cx="2909952" cy="2266908"/>
              <a:chOff x="6096000" y="1524043"/>
              <a:chExt cx="2909952" cy="2266908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E51B45E-64AE-4875-ACB2-AFF0C884FFDF}"/>
                  </a:ext>
                </a:extLst>
              </p:cNvPr>
              <p:cNvCxnSpPr/>
              <p:nvPr/>
            </p:nvCxnSpPr>
            <p:spPr>
              <a:xfrm flipV="1">
                <a:off x="6400800" y="1885950"/>
                <a:ext cx="0" cy="182880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A0EEC00-107E-4245-A7A9-0A23BE5AD649}"/>
                  </a:ext>
                </a:extLst>
              </p:cNvPr>
              <p:cNvCxnSpPr/>
              <p:nvPr/>
            </p:nvCxnSpPr>
            <p:spPr>
              <a:xfrm>
                <a:off x="6096000" y="3486150"/>
                <a:ext cx="2909952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352DE41-74DE-47FB-87E0-6799E9BE4CCF}"/>
                  </a:ext>
                </a:extLst>
              </p:cNvPr>
              <p:cNvCxnSpPr/>
              <p:nvPr/>
            </p:nvCxnSpPr>
            <p:spPr>
              <a:xfrm>
                <a:off x="6477000" y="3409950"/>
                <a:ext cx="30480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F7BC983-3FAF-4964-8544-615B5D434B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1800" y="2038350"/>
                <a:ext cx="0" cy="137160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8AD57A0C-D483-4B35-B317-AC170B1D0644}"/>
                  </a:ext>
                </a:extLst>
              </p:cNvPr>
              <p:cNvSpPr/>
              <p:nvPr/>
            </p:nvSpPr>
            <p:spPr>
              <a:xfrm flipH="1" flipV="1">
                <a:off x="6796090" y="1524043"/>
                <a:ext cx="1295386" cy="1504903"/>
              </a:xfrm>
              <a:prstGeom prst="arc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8455D71-24B4-4C4B-9472-5D98BF66D6D7}"/>
                  </a:ext>
                </a:extLst>
              </p:cNvPr>
              <p:cNvCxnSpPr>
                <a:stCxn id="13" idx="0"/>
              </p:cNvCxnSpPr>
              <p:nvPr/>
            </p:nvCxnSpPr>
            <p:spPr>
              <a:xfrm>
                <a:off x="7443783" y="3028946"/>
                <a:ext cx="481017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C7D0C1DD-119F-4DC4-8AE6-088E786C384C}"/>
                  </a:ext>
                </a:extLst>
              </p:cNvPr>
              <p:cNvSpPr/>
              <p:nvPr/>
            </p:nvSpPr>
            <p:spPr>
              <a:xfrm>
                <a:off x="7600966" y="3181350"/>
                <a:ext cx="647668" cy="609601"/>
              </a:xfrm>
              <a:prstGeom prst="arc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EF281FC-67E0-4013-B758-905785003409}"/>
                  </a:ext>
                </a:extLst>
              </p:cNvPr>
              <p:cNvCxnSpPr/>
              <p:nvPr/>
            </p:nvCxnSpPr>
            <p:spPr>
              <a:xfrm>
                <a:off x="7924800" y="3028946"/>
                <a:ext cx="0" cy="152404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F6E3F2-BDAA-483E-A3FA-30C6FC098855}"/>
                  </a:ext>
                </a:extLst>
              </p:cNvPr>
              <p:cNvSpPr txBox="1"/>
              <p:nvPr/>
            </p:nvSpPr>
            <p:spPr>
              <a:xfrm>
                <a:off x="6877852" y="2487111"/>
                <a:ext cx="209994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003C71"/>
                    </a:solidFill>
                  </a:rPr>
                  <a:t>(1)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EB39C2-4FC3-4EAA-B8D5-F1DA0635EC63}"/>
                  </a:ext>
                </a:extLst>
              </p:cNvPr>
              <p:cNvSpPr txBox="1"/>
              <p:nvPr/>
            </p:nvSpPr>
            <p:spPr>
              <a:xfrm>
                <a:off x="7410006" y="2813506"/>
                <a:ext cx="209994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(2)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26E9F5-F0B7-4E69-A065-C4A089F83DAD}"/>
                  </a:ext>
                </a:extLst>
              </p:cNvPr>
              <p:cNvSpPr txBox="1"/>
              <p:nvPr/>
            </p:nvSpPr>
            <p:spPr>
              <a:xfrm>
                <a:off x="8077200" y="2965906"/>
                <a:ext cx="209994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</a:rPr>
                  <a:t>(3)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113480-88F9-45B4-BF15-E358FFEFEEA6}"/>
                </a:ext>
              </a:extLst>
            </p:cNvPr>
            <p:cNvSpPr txBox="1"/>
            <p:nvPr/>
          </p:nvSpPr>
          <p:spPr>
            <a:xfrm rot="16200000">
              <a:off x="5543851" y="826829"/>
              <a:ext cx="551433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003C71"/>
                  </a:solidFill>
                </a:rPr>
                <a:t>Currents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E15F66-1C0C-427B-872D-3EFDB29A87FD}"/>
                </a:ext>
              </a:extLst>
            </p:cNvPr>
            <p:cNvSpPr txBox="1"/>
            <p:nvPr/>
          </p:nvSpPr>
          <p:spPr>
            <a:xfrm>
              <a:off x="6938517" y="1733550"/>
              <a:ext cx="32060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003C71"/>
                  </a:solidFill>
                </a:rPr>
                <a:t>Time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37FC9C-951D-4358-8F49-C7815B57AC6B}"/>
              </a:ext>
            </a:extLst>
          </p:cNvPr>
          <p:cNvGrpSpPr/>
          <p:nvPr/>
        </p:nvGrpSpPr>
        <p:grpSpPr>
          <a:xfrm>
            <a:off x="3626216" y="793039"/>
            <a:ext cx="2909952" cy="1828800"/>
            <a:chOff x="5624448" y="1962150"/>
            <a:chExt cx="2909952" cy="18288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95C0A55-2796-4CD0-9651-4CB95AC1999B}"/>
                </a:ext>
              </a:extLst>
            </p:cNvPr>
            <p:cNvCxnSpPr/>
            <p:nvPr/>
          </p:nvCxnSpPr>
          <p:spPr>
            <a:xfrm flipV="1">
              <a:off x="5929248" y="1962150"/>
              <a:ext cx="0" cy="182880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BD21356-4A06-4BD2-936F-353D0A0B9589}"/>
                </a:ext>
              </a:extLst>
            </p:cNvPr>
            <p:cNvCxnSpPr/>
            <p:nvPr/>
          </p:nvCxnSpPr>
          <p:spPr>
            <a:xfrm>
              <a:off x="5624448" y="3562350"/>
              <a:ext cx="2909952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5B443C-E79F-4818-9CE1-783B7DE8937E}"/>
                </a:ext>
              </a:extLst>
            </p:cNvPr>
            <p:cNvCxnSpPr/>
            <p:nvPr/>
          </p:nvCxnSpPr>
          <p:spPr>
            <a:xfrm>
              <a:off x="6096000" y="2114550"/>
              <a:ext cx="1981200" cy="99060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0BE72E-D270-416E-B314-85A5C17499BA}"/>
                </a:ext>
              </a:extLst>
            </p:cNvPr>
            <p:cNvSpPr txBox="1"/>
            <p:nvPr/>
          </p:nvSpPr>
          <p:spPr>
            <a:xfrm rot="16200000">
              <a:off x="5401558" y="2686376"/>
              <a:ext cx="867225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003C71"/>
                  </a:solidFill>
                </a:rPr>
                <a:t>Log(Currents)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F2E7EB-DDE6-4423-9873-E853BE9F20BA}"/>
                </a:ext>
              </a:extLst>
            </p:cNvPr>
            <p:cNvSpPr txBox="1"/>
            <p:nvPr/>
          </p:nvSpPr>
          <p:spPr>
            <a:xfrm>
              <a:off x="6954119" y="3593097"/>
              <a:ext cx="636393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003C71"/>
                  </a:solidFill>
                </a:rPr>
                <a:t>Log(Time)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B8211C-A525-46EA-A9FA-B99503B96778}"/>
                </a:ext>
              </a:extLst>
            </p:cNvPr>
            <p:cNvSpPr txBox="1"/>
            <p:nvPr/>
          </p:nvSpPr>
          <p:spPr>
            <a:xfrm rot="16200000">
              <a:off x="6544986" y="2700092"/>
              <a:ext cx="592273" cy="33855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3C71"/>
                  </a:solidFill>
                </a:rPr>
                <a:t>low current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412F09-FAEF-41A3-9E29-49FBE43C564E}"/>
                </a:ext>
              </a:extLst>
            </p:cNvPr>
            <p:cNvSpPr txBox="1"/>
            <p:nvPr/>
          </p:nvSpPr>
          <p:spPr>
            <a:xfrm>
              <a:off x="7266474" y="3169020"/>
              <a:ext cx="615462" cy="33855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srgbClr val="003C71"/>
                  </a:solidFill>
                </a:rPr>
                <a:t>t_low</a:t>
              </a:r>
              <a:r>
                <a:rPr lang="en-US" sz="1100" dirty="0">
                  <a:solidFill>
                    <a:srgbClr val="003C71"/>
                  </a:solidFill>
                </a:rPr>
                <a:t> current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82439D-F204-460E-B965-3BACF68B0ECF}"/>
                </a:ext>
              </a:extLst>
            </p:cNvPr>
            <p:cNvSpPr/>
            <p:nvPr/>
          </p:nvSpPr>
          <p:spPr>
            <a:xfrm>
              <a:off x="7086600" y="2519288"/>
              <a:ext cx="795336" cy="568535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FD6695-3696-4EDE-9F1F-49C9C18A0CFE}"/>
              </a:ext>
            </a:extLst>
          </p:cNvPr>
          <p:cNvCxnSpPr>
            <a:cxnSpLocks/>
          </p:cNvCxnSpPr>
          <p:nvPr/>
        </p:nvCxnSpPr>
        <p:spPr>
          <a:xfrm>
            <a:off x="4827295" y="1298887"/>
            <a:ext cx="1497305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DA21C38-4D58-4104-8A27-F1F7FA7E85C4}"/>
              </a:ext>
            </a:extLst>
          </p:cNvPr>
          <p:cNvSpPr txBox="1"/>
          <p:nvPr/>
        </p:nvSpPr>
        <p:spPr>
          <a:xfrm>
            <a:off x="5884582" y="764669"/>
            <a:ext cx="1028190" cy="5078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Sense current outside the low current window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FEE27DF-16FE-412A-A915-E32872219F56}"/>
              </a:ext>
            </a:extLst>
          </p:cNvPr>
          <p:cNvCxnSpPr/>
          <p:nvPr/>
        </p:nvCxnSpPr>
        <p:spPr>
          <a:xfrm>
            <a:off x="5857525" y="735058"/>
            <a:ext cx="0" cy="55180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170C6E5-1FC4-4151-99FA-B1C285CEA402}"/>
              </a:ext>
            </a:extLst>
          </p:cNvPr>
          <p:cNvCxnSpPr/>
          <p:nvPr/>
        </p:nvCxnSpPr>
        <p:spPr>
          <a:xfrm flipH="1">
            <a:off x="5181600" y="945439"/>
            <a:ext cx="675925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484E35E-B90A-4113-AE4F-D03F892578CB}"/>
              </a:ext>
            </a:extLst>
          </p:cNvPr>
          <p:cNvSpPr txBox="1"/>
          <p:nvPr/>
        </p:nvSpPr>
        <p:spPr>
          <a:xfrm>
            <a:off x="5333412" y="764382"/>
            <a:ext cx="344646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t_sen</a:t>
            </a:r>
            <a:endParaRPr lang="en-US" sz="1100" dirty="0">
              <a:solidFill>
                <a:srgbClr val="003C7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5D52B0-7513-4D02-BEED-26D61982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406574" y="1127990"/>
            <a:ext cx="1424164" cy="102818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6C0BCE-2F94-4A58-9FAE-60976DDA33D8}"/>
              </a:ext>
            </a:extLst>
          </p:cNvPr>
          <p:cNvCxnSpPr/>
          <p:nvPr/>
        </p:nvCxnSpPr>
        <p:spPr>
          <a:xfrm flipV="1">
            <a:off x="7224648" y="819150"/>
            <a:ext cx="0" cy="18288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8528097-2FA9-4EAF-836F-0BDC62205856}"/>
              </a:ext>
            </a:extLst>
          </p:cNvPr>
          <p:cNvCxnSpPr>
            <a:cxnSpLocks/>
          </p:cNvCxnSpPr>
          <p:nvPr/>
        </p:nvCxnSpPr>
        <p:spPr>
          <a:xfrm>
            <a:off x="6919848" y="2419350"/>
            <a:ext cx="208610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4C4F669-81B4-4717-A4C8-277D03083D61}"/>
              </a:ext>
            </a:extLst>
          </p:cNvPr>
          <p:cNvCxnSpPr/>
          <p:nvPr/>
        </p:nvCxnSpPr>
        <p:spPr>
          <a:xfrm>
            <a:off x="8118656" y="735058"/>
            <a:ext cx="0" cy="59240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74CD70-4262-4FA1-8D52-4357A9B0A8C6}"/>
              </a:ext>
            </a:extLst>
          </p:cNvPr>
          <p:cNvCxnSpPr/>
          <p:nvPr/>
        </p:nvCxnSpPr>
        <p:spPr>
          <a:xfrm>
            <a:off x="7599365" y="2101369"/>
            <a:ext cx="1030201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2081E20-0FD6-4B83-9946-31DE5248E9D7}"/>
              </a:ext>
            </a:extLst>
          </p:cNvPr>
          <p:cNvSpPr txBox="1"/>
          <p:nvPr/>
        </p:nvSpPr>
        <p:spPr>
          <a:xfrm rot="16200000">
            <a:off x="6980331" y="1489412"/>
            <a:ext cx="318998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Rate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8525CF-C5E5-4508-B2B3-422EC30C103A}"/>
              </a:ext>
            </a:extLst>
          </p:cNvPr>
          <p:cNvSpPr txBox="1"/>
          <p:nvPr/>
        </p:nvSpPr>
        <p:spPr>
          <a:xfrm>
            <a:off x="7935506" y="2428513"/>
            <a:ext cx="370294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Temp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7DF5D4-0AB6-46CA-8A1B-703E43BE6EDE}"/>
              </a:ext>
            </a:extLst>
          </p:cNvPr>
          <p:cNvSpPr txBox="1"/>
          <p:nvPr/>
        </p:nvSpPr>
        <p:spPr>
          <a:xfrm>
            <a:off x="7742308" y="404396"/>
            <a:ext cx="1096892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Set time distribution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C5F915-9A59-469C-8AD4-23D67A932B11}"/>
              </a:ext>
            </a:extLst>
          </p:cNvPr>
          <p:cNvSpPr txBox="1"/>
          <p:nvPr/>
        </p:nvSpPr>
        <p:spPr>
          <a:xfrm>
            <a:off x="7694684" y="1926436"/>
            <a:ext cx="109689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Seed window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FE00850-CF36-486C-A8C4-0A1D174B609A}"/>
              </a:ext>
            </a:extLst>
          </p:cNvPr>
          <p:cNvCxnSpPr/>
          <p:nvPr/>
        </p:nvCxnSpPr>
        <p:spPr>
          <a:xfrm>
            <a:off x="8758240" y="635873"/>
            <a:ext cx="0" cy="1800224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1BF9085-EDE5-42F0-AD66-781D075B3E21}"/>
              </a:ext>
            </a:extLst>
          </p:cNvPr>
          <p:cNvCxnSpPr/>
          <p:nvPr/>
        </p:nvCxnSpPr>
        <p:spPr>
          <a:xfrm flipV="1">
            <a:off x="7010400" y="2838454"/>
            <a:ext cx="0" cy="18288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EDB2D1-F2FB-4273-8FBA-07296A32EA1E}"/>
              </a:ext>
            </a:extLst>
          </p:cNvPr>
          <p:cNvCxnSpPr>
            <a:cxnSpLocks/>
          </p:cNvCxnSpPr>
          <p:nvPr/>
        </p:nvCxnSpPr>
        <p:spPr>
          <a:xfrm>
            <a:off x="6905496" y="4438654"/>
            <a:ext cx="208610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79F284EB-312B-4060-A48C-BDEFD059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506" y="3756156"/>
            <a:ext cx="312066" cy="66452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FA8EEF3-CEA3-49EF-8636-A1ED7FB4384C}"/>
              </a:ext>
            </a:extLst>
          </p:cNvPr>
          <p:cNvSpPr txBox="1"/>
          <p:nvPr/>
        </p:nvSpPr>
        <p:spPr>
          <a:xfrm>
            <a:off x="7705693" y="4522838"/>
            <a:ext cx="485710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Current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57DDDA-5629-41AA-AC49-3922C41E6FAE}"/>
              </a:ext>
            </a:extLst>
          </p:cNvPr>
          <p:cNvSpPr txBox="1"/>
          <p:nvPr/>
        </p:nvSpPr>
        <p:spPr>
          <a:xfrm rot="16200000">
            <a:off x="6501262" y="3595865"/>
            <a:ext cx="69730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Probability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79C92A1-4B7E-4AB6-B9D8-4A09E12C0564}"/>
              </a:ext>
            </a:extLst>
          </p:cNvPr>
          <p:cNvCxnSpPr>
            <a:cxnSpLocks/>
          </p:cNvCxnSpPr>
          <p:nvPr/>
        </p:nvCxnSpPr>
        <p:spPr>
          <a:xfrm>
            <a:off x="8382000" y="3663284"/>
            <a:ext cx="0" cy="77537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65F90C78-E7CA-45D1-B3B9-452EA51A8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939" y="3774132"/>
            <a:ext cx="312066" cy="66452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D499175-2549-450F-9ABA-20F90C4898F5}"/>
              </a:ext>
            </a:extLst>
          </p:cNvPr>
          <p:cNvSpPr txBox="1"/>
          <p:nvPr/>
        </p:nvSpPr>
        <p:spPr>
          <a:xfrm>
            <a:off x="8011710" y="3414300"/>
            <a:ext cx="370290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Low </a:t>
            </a:r>
            <a:r>
              <a:rPr lang="en-US" sz="1100" dirty="0" err="1">
                <a:solidFill>
                  <a:srgbClr val="003C71"/>
                </a:solidFill>
              </a:rPr>
              <a:t>curr</a:t>
            </a:r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BF63E-7924-447E-B1F7-E5F5BD4F7441}"/>
              </a:ext>
            </a:extLst>
          </p:cNvPr>
          <p:cNvSpPr txBox="1"/>
          <p:nvPr/>
        </p:nvSpPr>
        <p:spPr>
          <a:xfrm>
            <a:off x="8390657" y="3540978"/>
            <a:ext cx="296138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Issr</a:t>
            </a:r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B9D6BD-374D-406E-8ECD-F6D4394DCC08}"/>
              </a:ext>
            </a:extLst>
          </p:cNvPr>
          <p:cNvSpPr txBox="1"/>
          <p:nvPr/>
        </p:nvSpPr>
        <p:spPr>
          <a:xfrm>
            <a:off x="8758240" y="2076262"/>
            <a:ext cx="296138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Issr</a:t>
            </a:r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802FDB-9BD2-49A0-8E7D-59BE1033B31D}"/>
              </a:ext>
            </a:extLst>
          </p:cNvPr>
          <p:cNvSpPr txBox="1"/>
          <p:nvPr/>
        </p:nvSpPr>
        <p:spPr>
          <a:xfrm>
            <a:off x="6351267" y="1300355"/>
            <a:ext cx="296138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Issr</a:t>
            </a:r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0DD3DA-07CC-4E82-BBE6-9BAABE89F4FB}"/>
              </a:ext>
            </a:extLst>
          </p:cNvPr>
          <p:cNvSpPr txBox="1"/>
          <p:nvPr/>
        </p:nvSpPr>
        <p:spPr>
          <a:xfrm>
            <a:off x="7173510" y="3448054"/>
            <a:ext cx="370290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Holdcurr</a:t>
            </a:r>
            <a:endParaRPr lang="en-US" sz="1100" dirty="0">
              <a:solidFill>
                <a:srgbClr val="003C71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FCD2888-1C13-4239-AD61-E4DFCCCF3933}"/>
              </a:ext>
            </a:extLst>
          </p:cNvPr>
          <p:cNvCxnSpPr>
            <a:cxnSpLocks/>
          </p:cNvCxnSpPr>
          <p:nvPr/>
        </p:nvCxnSpPr>
        <p:spPr>
          <a:xfrm>
            <a:off x="7696205" y="3202006"/>
            <a:ext cx="0" cy="121992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FEF5A87-4EBD-4490-ADAB-2C10C606A134}"/>
              </a:ext>
            </a:extLst>
          </p:cNvPr>
          <p:cNvSpPr txBox="1"/>
          <p:nvPr/>
        </p:nvSpPr>
        <p:spPr>
          <a:xfrm>
            <a:off x="7740356" y="3155351"/>
            <a:ext cx="54270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Set back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F46EBC-C7F0-4D89-AC05-2E3BE2D7822E}"/>
              </a:ext>
            </a:extLst>
          </p:cNvPr>
          <p:cNvSpPr txBox="1"/>
          <p:nvPr/>
        </p:nvSpPr>
        <p:spPr>
          <a:xfrm>
            <a:off x="1752600" y="793039"/>
            <a:ext cx="320601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Read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620999-B715-4919-BD94-3D6142E421A0}"/>
              </a:ext>
            </a:extLst>
          </p:cNvPr>
          <p:cNvSpPr txBox="1"/>
          <p:nvPr/>
        </p:nvSpPr>
        <p:spPr>
          <a:xfrm>
            <a:off x="7642380" y="2825233"/>
            <a:ext cx="94416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Write and read</a:t>
            </a:r>
          </a:p>
        </p:txBody>
      </p:sp>
    </p:spTree>
    <p:extLst>
      <p:ext uri="{BB962C8B-B14F-4D97-AF65-F5344CB8AC3E}">
        <p14:creationId xmlns:p14="http://schemas.microsoft.com/office/powerpoint/2010/main" val="14563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Placement to the middle state : Setback time dependence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80993"/>
            <a:ext cx="8229600" cy="309300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B55EEE9-DC9B-42C1-BFBD-6934BD073B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2" y="742950"/>
            <a:ext cx="8378824" cy="3733800"/>
          </a:xfrm>
        </p:spPr>
        <p:txBody>
          <a:bodyPr/>
          <a:lstStyle/>
          <a:p>
            <a:r>
              <a:rPr lang="en-US" u="sng" dirty="0"/>
              <a:t>Requirement</a:t>
            </a:r>
            <a:r>
              <a:rPr lang="en-US" dirty="0"/>
              <a:t>: Single pulse enabling max memory effect without PM disturb</a:t>
            </a:r>
          </a:p>
          <a:p>
            <a:r>
              <a:rPr lang="en-US" u="sng" dirty="0"/>
              <a:t>Results</a:t>
            </a:r>
            <a:r>
              <a:rPr lang="en-US" dirty="0"/>
              <a:t>: No PM disturb observed (validated through reads </a:t>
            </a:r>
            <a:r>
              <a:rPr lang="en-US" dirty="0" err="1"/>
              <a:t>upto</a:t>
            </a:r>
            <a:r>
              <a:rPr lang="en-US" dirty="0"/>
              <a:t> 20ns SB PW)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770" y="4201408"/>
            <a:ext cx="678429" cy="2917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1672" y="4262665"/>
            <a:ext cx="1053241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Histo</a:t>
            </a:r>
            <a:r>
              <a:rPr lang="en-US" sz="1100" dirty="0">
                <a:solidFill>
                  <a:srgbClr val="003C71"/>
                </a:solidFill>
              </a:rPr>
              <a:t> artifact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6459" y="4234716"/>
            <a:ext cx="511341" cy="2917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51446" y="4296043"/>
            <a:ext cx="1053241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Histo</a:t>
            </a:r>
            <a:r>
              <a:rPr lang="en-US" sz="1100" dirty="0">
                <a:solidFill>
                  <a:srgbClr val="003C71"/>
                </a:solidFill>
              </a:rPr>
              <a:t> artifact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25936" y="3638550"/>
            <a:ext cx="50092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48648" y="3759005"/>
            <a:ext cx="9906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Increasing T</a:t>
            </a:r>
            <a:r>
              <a:rPr lang="en-US" sz="1100" baseline="-25000" dirty="0">
                <a:solidFill>
                  <a:srgbClr val="003C71"/>
                </a:solidFill>
              </a:rPr>
              <a:t>SB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24914" y="3828231"/>
            <a:ext cx="1066800" cy="169277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Fraction of bits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897116" y="3847281"/>
            <a:ext cx="1066800" cy="169277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Fraction of bits</a:t>
            </a:r>
          </a:p>
        </p:txBody>
      </p:sp>
    </p:spTree>
    <p:extLst>
      <p:ext uri="{BB962C8B-B14F-4D97-AF65-F5344CB8AC3E}">
        <p14:creationId xmlns:p14="http://schemas.microsoft.com/office/powerpoint/2010/main" val="7796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3D5E4-07BC-4562-8F0A-6252D8E6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C1EAF-8C2D-4C26-B0CC-33717A93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845"/>
            <a:ext cx="8458200" cy="357902"/>
          </a:xfrm>
        </p:spPr>
        <p:txBody>
          <a:bodyPr/>
          <a:lstStyle/>
          <a:p>
            <a:r>
              <a:rPr lang="en-US" sz="2400" dirty="0"/>
              <a:t>Placement to the middle state : Precondition effect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5EEE9-DC9B-42C1-BFBD-6934BD073B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2" y="590550"/>
            <a:ext cx="8378824" cy="3886200"/>
          </a:xfrm>
        </p:spPr>
        <p:txBody>
          <a:bodyPr/>
          <a:lstStyle/>
          <a:p>
            <a:r>
              <a:rPr lang="en-US" u="sng" dirty="0"/>
              <a:t>Requirement</a:t>
            </a:r>
            <a:r>
              <a:rPr lang="en-US" dirty="0"/>
              <a:t>: Single pulse enabling max memory effect without PM disturb</a:t>
            </a:r>
          </a:p>
          <a:p>
            <a:r>
              <a:rPr lang="en-US" u="sng" dirty="0"/>
              <a:t>Results</a:t>
            </a:r>
            <a:r>
              <a:rPr lang="en-US" dirty="0"/>
              <a:t>: No PM disturb observed and no prior pattern dependency observed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8" y="1733550"/>
            <a:ext cx="8402626" cy="31650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195918" y="4032531"/>
            <a:ext cx="1066800" cy="169277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Fraction of bits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900742" y="4032531"/>
            <a:ext cx="1066800" cy="169277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Fraction of bits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97402" y="4087313"/>
            <a:ext cx="1066800" cy="169277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Fraction of bits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094062" y="4032531"/>
            <a:ext cx="1066800" cy="169277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Fraction of bits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667" y="4411777"/>
            <a:ext cx="579885" cy="2275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9707" y="4470063"/>
            <a:ext cx="1066801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Histo</a:t>
            </a:r>
            <a:r>
              <a:rPr lang="en-US" sz="1100" dirty="0">
                <a:solidFill>
                  <a:srgbClr val="003C71"/>
                </a:solidFill>
              </a:rPr>
              <a:t> artifact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447800" y="4095750"/>
            <a:ext cx="3810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99355" y="4445085"/>
            <a:ext cx="579885" cy="2275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98153" y="4506412"/>
            <a:ext cx="1066801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Histo</a:t>
            </a:r>
            <a:r>
              <a:rPr lang="en-US" sz="1100" dirty="0">
                <a:solidFill>
                  <a:srgbClr val="003C71"/>
                </a:solidFill>
              </a:rPr>
              <a:t> artifact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638800" y="4084320"/>
            <a:ext cx="3810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620000" y="4095750"/>
            <a:ext cx="3810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81400" y="4095750"/>
            <a:ext cx="3810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3D5E4-07BC-4562-8F0A-6252D8E6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C1EAF-8C2D-4C26-B0CC-33717A93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845"/>
            <a:ext cx="8229600" cy="357902"/>
          </a:xfrm>
        </p:spPr>
        <p:txBody>
          <a:bodyPr/>
          <a:lstStyle/>
          <a:p>
            <a:r>
              <a:rPr lang="en-US" dirty="0"/>
              <a:t>Read disturb on middle state: </a:t>
            </a:r>
            <a:r>
              <a:rPr lang="en-US" dirty="0" err="1"/>
              <a:t>Issr</a:t>
            </a:r>
            <a:r>
              <a:rPr lang="en-US" dirty="0"/>
              <a:t> dependence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5EEE9-DC9B-42C1-BFBD-6934BD073B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492" y="581479"/>
            <a:ext cx="8378824" cy="3886200"/>
          </a:xfrm>
        </p:spPr>
        <p:txBody>
          <a:bodyPr/>
          <a:lstStyle/>
          <a:p>
            <a:r>
              <a:rPr lang="en-US" u="sng" dirty="0"/>
              <a:t>Requirement</a:t>
            </a:r>
            <a:r>
              <a:rPr lang="en-US" dirty="0"/>
              <a:t>: 1k reads &lt; 1e-4 RBER at 50ns </a:t>
            </a:r>
            <a:r>
              <a:rPr lang="en-US" dirty="0" err="1"/>
              <a:t>Tsense</a:t>
            </a:r>
            <a:r>
              <a:rPr lang="en-US" dirty="0"/>
              <a:t> with setback</a:t>
            </a:r>
          </a:p>
          <a:p>
            <a:r>
              <a:rPr lang="en-US" u="sng" dirty="0"/>
              <a:t>Results</a:t>
            </a:r>
            <a:r>
              <a:rPr lang="en-US" dirty="0"/>
              <a:t>: Meets requirements at </a:t>
            </a:r>
            <a:r>
              <a:rPr lang="en-US" dirty="0" err="1"/>
              <a:t>Issr</a:t>
            </a:r>
            <a:r>
              <a:rPr lang="en-US" dirty="0"/>
              <a:t> &gt;= </a:t>
            </a:r>
            <a:r>
              <a:rPr lang="en-US" dirty="0" err="1"/>
              <a:t>Igrowth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1352550"/>
            <a:ext cx="2964180" cy="1591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563" y="1352550"/>
            <a:ext cx="2990437" cy="1591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588" y="1352550"/>
            <a:ext cx="2979420" cy="1593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052761"/>
            <a:ext cx="2965768" cy="1596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588" y="3052761"/>
            <a:ext cx="2967355" cy="1597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25" y="3052761"/>
            <a:ext cx="3000375" cy="1613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352550"/>
            <a:ext cx="685800" cy="16927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4D0, ED1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2988" y="1352550"/>
            <a:ext cx="684212" cy="16927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4D0, ED4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1352550"/>
            <a:ext cx="609600" cy="16927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4D0, ED8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" y="3102042"/>
            <a:ext cx="685800" cy="16927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4D3, ED1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0608" y="3102042"/>
            <a:ext cx="684212" cy="16927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4D3, ED4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7020" y="3102042"/>
            <a:ext cx="609600" cy="16927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/>
              <a:t>4D3, ED8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22420" y="1776909"/>
            <a:ext cx="374968" cy="64244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63422" y="1827067"/>
            <a:ext cx="351155" cy="64244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73994" y="3529687"/>
            <a:ext cx="469806" cy="68021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22420" y="3842011"/>
            <a:ext cx="374968" cy="34781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50620" y="3873449"/>
            <a:ext cx="297180" cy="31638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690840" y="1903267"/>
            <a:ext cx="381000" cy="211283"/>
          </a:xfrm>
          <a:prstGeom prst="ellipse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53035" y="2135459"/>
            <a:ext cx="127222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003C71"/>
                </a:solidFill>
              </a:rPr>
              <a:t>0 read setup: </a:t>
            </a:r>
          </a:p>
          <a:p>
            <a:r>
              <a:rPr lang="en-US" sz="700" dirty="0">
                <a:solidFill>
                  <a:srgbClr val="003C71"/>
                </a:solidFill>
              </a:rPr>
              <a:t>RST, intermediate state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059" y="292266"/>
            <a:ext cx="1121242" cy="9727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93829" y="305832"/>
            <a:ext cx="849701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Read pulse</a:t>
            </a:r>
          </a:p>
        </p:txBody>
      </p:sp>
      <p:sp>
        <p:nvSpPr>
          <p:cNvPr id="27" name="Oval 26"/>
          <p:cNvSpPr/>
          <p:nvPr/>
        </p:nvSpPr>
        <p:spPr>
          <a:xfrm>
            <a:off x="4621942" y="1543728"/>
            <a:ext cx="407257" cy="229934"/>
          </a:xfrm>
          <a:prstGeom prst="ellipse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08148" y="1628197"/>
            <a:ext cx="73574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Higher </a:t>
            </a:r>
            <a:r>
              <a:rPr lang="en-US" sz="1100" dirty="0" err="1">
                <a:solidFill>
                  <a:srgbClr val="003C71"/>
                </a:solidFill>
              </a:rPr>
              <a:t>Issr</a:t>
            </a:r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4566" y="1332429"/>
            <a:ext cx="822008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003C71"/>
                </a:solidFill>
              </a:rPr>
              <a:t>Post 1k reads on intermediate state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01598" y="2350903"/>
            <a:ext cx="1342402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3C71"/>
                </a:solidFill>
              </a:rPr>
              <a:t>Current delivery related optimized is WIP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667743" y="2008908"/>
            <a:ext cx="285292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8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3D5E4-07BC-4562-8F0A-6252D8E6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C1EAF-8C2D-4C26-B0CC-33717A93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845"/>
            <a:ext cx="8229600" cy="357902"/>
          </a:xfrm>
        </p:spPr>
        <p:txBody>
          <a:bodyPr/>
          <a:lstStyle/>
          <a:p>
            <a:r>
              <a:rPr lang="en-US" dirty="0"/>
              <a:t>Read disturb on middle state : </a:t>
            </a:r>
            <a:r>
              <a:rPr lang="en-US" dirty="0" err="1"/>
              <a:t>Tsense</a:t>
            </a:r>
            <a:r>
              <a:rPr lang="en-US" dirty="0"/>
              <a:t> dependence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5EEE9-DC9B-42C1-BFBD-6934BD073B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590550"/>
            <a:ext cx="8915400" cy="3886200"/>
          </a:xfrm>
        </p:spPr>
        <p:txBody>
          <a:bodyPr/>
          <a:lstStyle/>
          <a:p>
            <a:r>
              <a:rPr lang="en-US" sz="1200" u="sng" dirty="0"/>
              <a:t>Requirement</a:t>
            </a:r>
            <a:r>
              <a:rPr lang="en-US" sz="1200" dirty="0"/>
              <a:t>: 1k reads &lt; 1e-4 RBER at 50ns </a:t>
            </a:r>
            <a:r>
              <a:rPr lang="en-US" sz="1200" dirty="0" err="1"/>
              <a:t>Tsense</a:t>
            </a:r>
            <a:r>
              <a:rPr lang="en-US" sz="1200" dirty="0"/>
              <a:t> with setback</a:t>
            </a:r>
          </a:p>
          <a:p>
            <a:r>
              <a:rPr lang="en-US" sz="1200" u="sng" dirty="0"/>
              <a:t>Results</a:t>
            </a:r>
            <a:r>
              <a:rPr lang="en-US" sz="1200" dirty="0"/>
              <a:t>: Meets requirements at </a:t>
            </a:r>
            <a:r>
              <a:rPr lang="en-US" sz="1200" dirty="0" err="1"/>
              <a:t>Issr</a:t>
            </a:r>
            <a:r>
              <a:rPr lang="en-US" sz="1200" dirty="0"/>
              <a:t> &gt;= </a:t>
            </a:r>
            <a:r>
              <a:rPr lang="en-US" sz="1200" dirty="0" err="1"/>
              <a:t>Igrowth</a:t>
            </a:r>
            <a:r>
              <a:rPr lang="en-US" sz="1200" dirty="0"/>
              <a:t> and Tsense@50ns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337864"/>
            <a:ext cx="6096000" cy="34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ptane Launch">
  <a:themeElements>
    <a:clrScheme name="intel2015">
      <a:dk1>
        <a:sysClr val="windowText" lastClr="000000"/>
      </a:dk1>
      <a:lt1>
        <a:sysClr val="window" lastClr="FFFFFF"/>
      </a:lt1>
      <a:dk2>
        <a:srgbClr val="0071C5"/>
      </a:dk2>
      <a:lt2>
        <a:srgbClr val="FFFFFF"/>
      </a:lt2>
      <a:accent1>
        <a:srgbClr val="00AEEF"/>
      </a:accent1>
      <a:accent2>
        <a:srgbClr val="C4D600"/>
      </a:accent2>
      <a:accent3>
        <a:srgbClr val="F3D54E"/>
      </a:accent3>
      <a:accent4>
        <a:srgbClr val="FFA300"/>
      </a:accent4>
      <a:accent5>
        <a:srgbClr val="FC4C02"/>
      </a:accent5>
      <a:accent6>
        <a:srgbClr val="003C71"/>
      </a:accent6>
      <a:hlink>
        <a:srgbClr val="F3D54E"/>
      </a:hlink>
      <a:folHlink>
        <a:srgbClr val="FFFFFF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24000"/>
          </a:schemeClr>
        </a:solidFill>
        <a:effectLst/>
      </a:spPr>
      <a:bodyPr wrap="square" rtlCol="0" anchor="ctr">
        <a:noAutofit/>
      </a:bodyPr>
      <a:lstStyle>
        <a:defPPr algn="ctr" defTabSz="1170299" fontAlgn="base">
          <a:lnSpc>
            <a:spcPct val="70000"/>
          </a:lnSpc>
          <a:spcBef>
            <a:spcPct val="0"/>
          </a:spcBef>
          <a:spcAft>
            <a:spcPct val="0"/>
          </a:spcAft>
          <a:defRPr sz="2000" b="0" kern="0" dirty="0" err="1" smtClean="0">
            <a:latin typeface="+mn-lt"/>
            <a:ea typeface="Intel Clear Pro" panose="020B0804020202060201" pitchFamily="34" charset="0"/>
            <a:cs typeface="Intel Clear Pro" panose="020B0804020202060201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A5EB3CD2F85448B21349C387753CB" ma:contentTypeVersion="0" ma:contentTypeDescription="Create a new document." ma:contentTypeScope="" ma:versionID="bd86e16e47e645aee2fbd9a262b4c8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A586F3-07B2-46ED-B7E9-0829589E7CCE}"/>
</file>

<file path=customXml/itemProps2.xml><?xml version="1.0" encoding="utf-8"?>
<ds:datastoreItem xmlns:ds="http://schemas.openxmlformats.org/officeDocument/2006/customXml" ds:itemID="{8C9E50D4-5E35-4379-BB0D-843E7A09D0F6}"/>
</file>

<file path=customXml/itemProps3.xml><?xml version="1.0" encoding="utf-8"?>
<ds:datastoreItem xmlns:ds="http://schemas.openxmlformats.org/officeDocument/2006/customXml" ds:itemID="{1531740B-9DED-4520-A87F-A807E9450C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765</Words>
  <Application>Microsoft Office PowerPoint</Application>
  <PresentationFormat>On-screen Show (16:9)</PresentationFormat>
  <Paragraphs>119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Intel Clear</vt:lpstr>
      <vt:lpstr>Intel Clear Pro</vt:lpstr>
      <vt:lpstr>Neo Sans Intel</vt:lpstr>
      <vt:lpstr>Neo Sans Intel Medium</vt:lpstr>
      <vt:lpstr>Wingdings</vt:lpstr>
      <vt:lpstr>Int_PPT Template_ClearPro_16x9</vt:lpstr>
      <vt:lpstr>Optane Launch</vt:lpstr>
      <vt:lpstr>Optane 1.5-BPC ResearcH update</vt:lpstr>
      <vt:lpstr>PowerPoint Presentation</vt:lpstr>
      <vt:lpstr>Background: Key challenges for read and placement for middle state</vt:lpstr>
      <vt:lpstr>PowerPoint Presentation</vt:lpstr>
      <vt:lpstr>Key learning</vt:lpstr>
      <vt:lpstr>Placement to the middle state : Setback time dependence</vt:lpstr>
      <vt:lpstr>Placement to the middle state : Precondition effect</vt:lpstr>
      <vt:lpstr>Read disturb on middle state: Issr dependence</vt:lpstr>
      <vt:lpstr>Read disturb on middle state : Tsense dependence</vt:lpstr>
      <vt:lpstr>Summary</vt:lpstr>
      <vt:lpstr>Back-up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CTPClassification=CTP_NT</cp:keywords>
  <cp:lastModifiedBy/>
  <cp:revision>1</cp:revision>
  <dcterms:created xsi:type="dcterms:W3CDTF">2015-05-06T16:36:39Z</dcterms:created>
  <dcterms:modified xsi:type="dcterms:W3CDTF">2020-02-13T17:32:36Z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f8da74a8-05d3-4de2-be7f-1795b20826b5</vt:lpwstr>
  </property>
  <property fmtid="{D5CDD505-2E9C-101B-9397-08002B2CF9AE}" pid="3" name="CTP_TimeStamp">
    <vt:lpwstr>2020-02-13 17:32:18Z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0x010100E61A5EB3CD2F85448B21349C387753CB</vt:lpwstr>
  </property>
</Properties>
</file>