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673" r:id="rId5"/>
    <p:sldMasterId id="2147483682" r:id="rId6"/>
    <p:sldMasterId id="2147483692" r:id="rId7"/>
    <p:sldMasterId id="2147483704" r:id="rId8"/>
    <p:sldMasterId id="2147483724" r:id="rId9"/>
  </p:sldMasterIdLst>
  <p:notesMasterIdLst>
    <p:notesMasterId r:id="rId28"/>
  </p:notesMasterIdLst>
  <p:handoutMasterIdLst>
    <p:handoutMasterId r:id="rId29"/>
  </p:handoutMasterIdLst>
  <p:sldIdLst>
    <p:sldId id="256" r:id="rId10"/>
    <p:sldId id="2103812746" r:id="rId11"/>
    <p:sldId id="2103812796" r:id="rId12"/>
    <p:sldId id="2103812795" r:id="rId13"/>
    <p:sldId id="2103812771" r:id="rId14"/>
    <p:sldId id="294" r:id="rId15"/>
    <p:sldId id="2103812801" r:id="rId16"/>
    <p:sldId id="2134096305" r:id="rId17"/>
    <p:sldId id="2134096306" r:id="rId18"/>
    <p:sldId id="2103812793" r:id="rId19"/>
    <p:sldId id="2103812794" r:id="rId20"/>
    <p:sldId id="2103812800" r:id="rId21"/>
    <p:sldId id="2103812798" r:id="rId22"/>
    <p:sldId id="2103812799" r:id="rId23"/>
    <p:sldId id="4810" r:id="rId24"/>
    <p:sldId id="2103812797" r:id="rId25"/>
    <p:sldId id="2103812782" r:id="rId26"/>
    <p:sldId id="2103812792" r:id="rId2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orient="horz" pos="3032">
          <p15:clr>
            <a:srgbClr val="A4A3A4"/>
          </p15:clr>
        </p15:guide>
        <p15:guide id="3" orient="horz" pos="118">
          <p15:clr>
            <a:srgbClr val="A4A3A4"/>
          </p15:clr>
        </p15:guide>
        <p15:guide id="4" orient="horz" pos="758">
          <p15:clr>
            <a:srgbClr val="A4A3A4"/>
          </p15:clr>
        </p15:guide>
        <p15:guide id="5" orient="horz" pos="2916">
          <p15:clr>
            <a:srgbClr val="A4A3A4"/>
          </p15:clr>
        </p15:guide>
        <p15:guide id="6" pos="5470">
          <p15:clr>
            <a:srgbClr val="A4A3A4"/>
          </p15:clr>
        </p15:guide>
        <p15:guide id="7" pos="287">
          <p15:clr>
            <a:srgbClr val="A4A3A4"/>
          </p15:clr>
        </p15:guide>
        <p15:guide id="8" pos="2879">
          <p15:clr>
            <a:srgbClr val="A4A3A4"/>
          </p15:clr>
        </p15:guide>
        <p15:guide id="9" pos="2811">
          <p15:clr>
            <a:srgbClr val="A4A3A4"/>
          </p15:clr>
        </p15:guide>
        <p15:guide id="10" pos="294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00FF00"/>
    <a:srgbClr val="FF4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B0571-0C9F-994B-9A19-639F16129679}" v="8" dt="2020-09-04T16:12:01.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94422"/>
  </p:normalViewPr>
  <p:slideViewPr>
    <p:cSldViewPr snapToGrid="0">
      <p:cViewPr varScale="1">
        <p:scale>
          <a:sx n="155" d="100"/>
          <a:sy n="155" d="100"/>
        </p:scale>
        <p:origin x="1080" y="184"/>
      </p:cViewPr>
      <p:guideLst>
        <p:guide orient="horz" pos="1622"/>
        <p:guide orient="horz" pos="3032"/>
        <p:guide orient="horz" pos="118"/>
        <p:guide orient="horz" pos="758"/>
        <p:guide orient="horz" pos="2916"/>
        <p:guide pos="5470"/>
        <p:guide pos="287"/>
        <p:guide pos="2879"/>
        <p:guide pos="2811"/>
        <p:guide pos="2947"/>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07015486078234"/>
          <c:y val="0.14208956584408444"/>
          <c:w val="0.658290845155872"/>
          <c:h val="0.78817543989585515"/>
        </c:manualLayout>
      </c:layout>
      <c:doughnutChart>
        <c:varyColors val="1"/>
        <c:ser>
          <c:idx val="0"/>
          <c:order val="0"/>
          <c:tx>
            <c:strRef>
              <c:f>Sheet1!$B$1</c:f>
              <c:strCache>
                <c:ptCount val="1"/>
                <c:pt idx="0">
                  <c:v>Column1</c:v>
                </c:pt>
              </c:strCache>
            </c:strRef>
          </c:tx>
          <c:dPt>
            <c:idx val="0"/>
            <c:bubble3D val="0"/>
            <c:spPr>
              <a:solidFill>
                <a:schemeClr val="accent6"/>
              </a:solidFill>
              <a:ln w="19050">
                <a:noFill/>
              </a:ln>
              <a:effectLst/>
              <a:scene3d>
                <a:camera prst="orthographicFront"/>
                <a:lightRig rig="glow" dir="t">
                  <a:rot lat="0" lon="0" rev="4800000"/>
                </a:lightRig>
              </a:scene3d>
              <a:sp3d prstMaterial="matte">
                <a:bevelT w="127000" h="63500"/>
              </a:sp3d>
            </c:spPr>
            <c:extLst>
              <c:ext xmlns:c16="http://schemas.microsoft.com/office/drawing/2014/chart" uri="{C3380CC4-5D6E-409C-BE32-E72D297353CC}">
                <c16:uniqueId val="{00000001-5EE8-ED40-874B-906E9CCA87D3}"/>
              </c:ext>
            </c:extLst>
          </c:dPt>
          <c:dPt>
            <c:idx val="1"/>
            <c:bubble3D val="0"/>
            <c:spPr>
              <a:solidFill>
                <a:schemeClr val="accent2"/>
              </a:solidFill>
              <a:ln w="19050">
                <a:noFill/>
              </a:ln>
              <a:effectLst/>
              <a:scene3d>
                <a:camera prst="orthographicFront"/>
                <a:lightRig rig="threePt" dir="t"/>
              </a:scene3d>
              <a:sp3d prstMaterial="matte">
                <a:bevelT w="127000" h="63500"/>
              </a:sp3d>
            </c:spPr>
            <c:extLst>
              <c:ext xmlns:c16="http://schemas.microsoft.com/office/drawing/2014/chart" uri="{C3380CC4-5D6E-409C-BE32-E72D297353CC}">
                <c16:uniqueId val="{00000003-5EE8-ED40-874B-906E9CCA87D3}"/>
              </c:ext>
            </c:extLst>
          </c:dPt>
          <c:dPt>
            <c:idx val="2"/>
            <c:bubble3D val="0"/>
            <c:spPr>
              <a:solidFill>
                <a:schemeClr val="accent4"/>
              </a:solidFill>
              <a:ln w="19050">
                <a:noFill/>
              </a:ln>
              <a:effectLst/>
              <a:scene3d>
                <a:camera prst="orthographicFront"/>
                <a:lightRig rig="threePt" dir="t"/>
              </a:scene3d>
              <a:sp3d prstMaterial="matte">
                <a:bevelT w="127000" h="63500"/>
              </a:sp3d>
            </c:spPr>
            <c:extLst>
              <c:ext xmlns:c16="http://schemas.microsoft.com/office/drawing/2014/chart" uri="{C3380CC4-5D6E-409C-BE32-E72D297353CC}">
                <c16:uniqueId val="{00000005-5EE8-ED40-874B-906E9CCA87D3}"/>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CAT3</c:v>
                </c:pt>
                <c:pt idx="1">
                  <c:v>CAT1</c:v>
                </c:pt>
                <c:pt idx="2">
                  <c:v>CAT2</c:v>
                </c:pt>
              </c:strCache>
            </c:strRef>
          </c:cat>
          <c:val>
            <c:numRef>
              <c:f>Sheet1!$B$2:$B$4</c:f>
              <c:numCache>
                <c:formatCode>General</c:formatCode>
                <c:ptCount val="3"/>
                <c:pt idx="0">
                  <c:v>0.18</c:v>
                </c:pt>
                <c:pt idx="1">
                  <c:v>0.33</c:v>
                </c:pt>
                <c:pt idx="2">
                  <c:v>0.49</c:v>
                </c:pt>
              </c:numCache>
            </c:numRef>
          </c:val>
          <c:extLst>
            <c:ext xmlns:c16="http://schemas.microsoft.com/office/drawing/2014/chart" uri="{C3380CC4-5D6E-409C-BE32-E72D297353CC}">
              <c16:uniqueId val="{00000006-5EE8-ED40-874B-906E9CCA87D3}"/>
            </c:ext>
          </c:extLst>
        </c:ser>
        <c:dLbls>
          <c:showLegendKey val="0"/>
          <c:showVal val="0"/>
          <c:showCatName val="0"/>
          <c:showSerName val="0"/>
          <c:showPercent val="0"/>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0A21B66E-D057-422C-BE30-092660F20106}" type="datetimeFigureOut">
              <a:rPr lang="en-US" smtClean="0"/>
              <a:t>5/23/21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B75FC965-8C82-4876-B4FD-4E925D53E9F8}" type="slidenum">
              <a:rPr lang="en-US" smtClean="0"/>
              <a:t>‹#›</a:t>
            </a:fld>
            <a:endParaRPr lang="en-US"/>
          </a:p>
        </p:txBody>
      </p:sp>
    </p:spTree>
    <p:extLst>
      <p:ext uri="{BB962C8B-B14F-4D97-AF65-F5344CB8AC3E}">
        <p14:creationId xmlns:p14="http://schemas.microsoft.com/office/powerpoint/2010/main" val="894899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435D55CD-1BDF-44BE-B253-682DDB209840}" type="datetimeFigureOut">
              <a:rPr lang="en-US" smtClean="0"/>
              <a:t>5/23/21</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B9830AEF-C118-46E1-BA6A-8E2AE91DC594}" type="slidenum">
              <a:rPr lang="en-US" smtClean="0"/>
              <a:t>‹#›</a:t>
            </a:fld>
            <a:endParaRPr lang="en-US"/>
          </a:p>
        </p:txBody>
      </p:sp>
    </p:spTree>
    <p:extLst>
      <p:ext uri="{BB962C8B-B14F-4D97-AF65-F5344CB8AC3E}">
        <p14:creationId xmlns:p14="http://schemas.microsoft.com/office/powerpoint/2010/main" val="185940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E13FB3FA-C830-445B-A142-1E421B2C8A7E}"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2873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E13FB3FA-C830-445B-A142-1E421B2C8A7E}"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7404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goals of the pilot were to:</a:t>
            </a:r>
          </a:p>
          <a:p>
            <a:pPr marL="285750" indent="-168275">
              <a:buFont typeface="Arial" panose="020B0604020202020204" pitchFamily="34" charset="0"/>
              <a:buChar char="•"/>
            </a:pPr>
            <a:r>
              <a:rPr lang="en-US" sz="1600" dirty="0"/>
              <a:t>Iron out new expectations for WS2.0 project plans &amp; reviews</a:t>
            </a:r>
          </a:p>
          <a:p>
            <a:pPr marL="285750" indent="-168275">
              <a:buFont typeface="Arial" panose="020B0604020202020204" pitchFamily="34" charset="0"/>
              <a:buChar char="•"/>
            </a:pPr>
            <a:r>
              <a:rPr lang="en-US" sz="1600" dirty="0"/>
              <a:t>Calibrate expectations among IL Staff lab directors</a:t>
            </a:r>
          </a:p>
          <a:p>
            <a:pPr marL="285750" indent="-168275">
              <a:buFont typeface="Arial" panose="020B0604020202020204" pitchFamily="34" charset="0"/>
              <a:buChar char="•"/>
            </a:pPr>
            <a:r>
              <a:rPr lang="en-US" sz="1600" dirty="0"/>
              <a:t>Start building new “muscle memory” in the organization</a:t>
            </a:r>
          </a:p>
          <a:p>
            <a:pPr marL="285750" indent="-168275">
              <a:buFont typeface="Arial" panose="020B0604020202020204" pitchFamily="34" charset="0"/>
              <a:buChar char="•"/>
            </a:pPr>
            <a:r>
              <a:rPr lang="en-US" sz="1600" dirty="0"/>
              <a:t>Identify a few role-model example plan docs &amp; PPTs</a:t>
            </a:r>
          </a:p>
          <a:p>
            <a:pPr marL="285750" indent="-168275">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50751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a:solidFill>
                  <a:schemeClr val="tx2"/>
                </a:solidFill>
                <a:cs typeface="Neo Sans Intel"/>
              </a:rPr>
              <a:t>Note: Aggregate project impact is key metric of focus – not the total count of granular milestones, value capture items, or formal transfer reviews completed within the project…. having more than one Gate 3 transfer is not necessarily more impactful than a single combined Gate 3 for the project.  Granularity should be decided based on what is most </a:t>
            </a:r>
            <a:r>
              <a:rPr lang="en-US" sz="1200" i="1">
                <a:solidFill>
                  <a:srgbClr val="004280"/>
                </a:solidFill>
              </a:rPr>
              <a:t>helpful for efficiently managing the project and aligning transfer expectations and plans with BU(s) and other external partners.</a:t>
            </a:r>
            <a:endParaRPr lang="en-US" sz="1200" i="1">
              <a:solidFill>
                <a:schemeClr val="tx2"/>
              </a:solidFill>
              <a:cs typeface="Neo Sans Intel"/>
            </a:endParaRPr>
          </a:p>
          <a:p>
            <a:endParaRPr lang="en-US" sz="1200" i="1">
              <a:solidFill>
                <a:schemeClr val="tx2"/>
              </a:solidFill>
              <a:cs typeface="Neo Sans Intel"/>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30AEF-C118-46E1-BA6A-8E2AE91DC5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77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a:solidFill>
                  <a:schemeClr val="tx2"/>
                </a:solidFill>
                <a:cs typeface="Neo Sans Intel"/>
              </a:rPr>
              <a:t>Note: Aggregate project impact is key metric of focus – not the total count of granular milestones, value capture items, or formal transfer reviews completed within the project…. having more than one Gate 3 transfer is not necessarily more impactful than a single combined Gate 3 for the project.  Granularity should be decided based on what is most </a:t>
            </a:r>
            <a:r>
              <a:rPr lang="en-US" sz="1200" i="1">
                <a:solidFill>
                  <a:srgbClr val="004280"/>
                </a:solidFill>
              </a:rPr>
              <a:t>helpful for efficiently managing the project and aligning transfer expectations and plans with BU(s) and other external partners.</a:t>
            </a:r>
            <a:endParaRPr lang="en-US" sz="1200" i="1">
              <a:solidFill>
                <a:schemeClr val="tx2"/>
              </a:solidFill>
              <a:cs typeface="Neo Sans Intel"/>
            </a:endParaRPr>
          </a:p>
          <a:p>
            <a:endParaRPr lang="en-US" sz="1200" i="1">
              <a:solidFill>
                <a:schemeClr val="tx2"/>
              </a:solidFill>
              <a:cs typeface="Neo Sans Intel"/>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30AEF-C118-46E1-BA6A-8E2AE91DC5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7341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39" y="2221197"/>
            <a:ext cx="8212886" cy="1102519"/>
          </a:xfrm>
        </p:spPr>
        <p:txBody>
          <a:bodyPr lIns="0" rIns="0" anchor="b" anchorCtr="0">
            <a:noAutofit/>
          </a:bodyPr>
          <a:lstStyle>
            <a:lvl1pPr>
              <a:defRPr sz="3200" baseline="0">
                <a:solidFill>
                  <a:schemeClr val="bg1"/>
                </a:solidFill>
                <a:latin typeface="Calibri" panose="020F0502020204030204" pitchFamily="34" charset="0"/>
                <a:cs typeface="Calibri" panose="020F0502020204030204" pitchFamily="34" charset="0"/>
              </a:defRPr>
            </a:lvl1pPr>
          </a:lstStyle>
          <a:p>
            <a:r>
              <a:rPr lang="en-US" err="1"/>
              <a:t>28pt</a:t>
            </a:r>
            <a:r>
              <a:rPr lang="en-US"/>
              <a:t> Intel Clear Light Presentation Title</a:t>
            </a:r>
            <a:br>
              <a:rPr lang="en-US"/>
            </a:br>
            <a:r>
              <a:rPr lang="en-US"/>
              <a:t>Title of Presentation Line Two</a:t>
            </a:r>
          </a:p>
        </p:txBody>
      </p:sp>
      <p:sp>
        <p:nvSpPr>
          <p:cNvPr id="3" name="Subtitle 2"/>
          <p:cNvSpPr>
            <a:spLocks noGrp="1"/>
          </p:cNvSpPr>
          <p:nvPr>
            <p:ph type="subTitle" idx="1" hasCustomPrompt="1"/>
          </p:nvPr>
        </p:nvSpPr>
        <p:spPr>
          <a:xfrm>
            <a:off x="455613" y="3488723"/>
            <a:ext cx="6330212" cy="925360"/>
          </a:xfrm>
        </p:spPr>
        <p:txBody>
          <a:bodyPr lIns="0" rIns="0">
            <a:noAutofit/>
          </a:bodyPr>
          <a:lstStyle>
            <a:lvl1pPr marL="0" indent="0" algn="l">
              <a:buNone/>
              <a:defRPr sz="1200" b="1" baseline="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12pt</a:t>
            </a:r>
            <a:r>
              <a:rPr lang="en-US"/>
              <a:t> Intel Clear Bolded Subhead, Date, Etc.</a:t>
            </a:r>
          </a:p>
        </p:txBody>
      </p:sp>
      <p:sp>
        <p:nvSpPr>
          <p:cNvPr id="7" name="Rectangle 6"/>
          <p:cNvSpPr/>
          <p:nvPr/>
        </p:nvSpPr>
        <p:spPr>
          <a:xfrm>
            <a:off x="455613" y="4813300"/>
            <a:ext cx="1583767" cy="123111"/>
          </a:xfrm>
          <a:prstGeom prst="rect">
            <a:avLst/>
          </a:prstGeom>
        </p:spPr>
        <p:txBody>
          <a:bodyPr wrap="none" lIns="0" tIns="0" rIns="0" bIns="0">
            <a:spAutoFit/>
          </a:bodyPr>
          <a:lstStyle/>
          <a:p>
            <a:pPr algn="l" rtl="0"/>
            <a:r>
              <a:rPr lang="en-US" sz="800" b="0" i="0" u="none" strike="noStrike" kern="1200" baseline="0">
                <a:solidFill>
                  <a:schemeClr val="accent3"/>
                </a:solidFill>
                <a:latin typeface="Calibri" panose="020F0502020204030204" pitchFamily="34" charset="0"/>
                <a:ea typeface="+mn-ea"/>
                <a:cs typeface="Calibri" panose="020F0502020204030204" pitchFamily="34" charset="0"/>
              </a:rPr>
              <a:t>Intel Confidential — Internal Use Only</a:t>
            </a:r>
          </a:p>
        </p:txBody>
      </p:sp>
      <p:pic>
        <p:nvPicPr>
          <p:cNvPr id="9" name="Picture 3" descr="W:\Clients\Intel\PRODUCTION\2012_13_Production\ASSETS_LOGOS_2012-13\Assets_Complete_2012-13\ PEEL AWAY\Intel_Peels\Intel_Peels_RGB\Peel_rgb_png\peel_rt_btm_drkBlue_rgb_2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535" y="4035643"/>
            <a:ext cx="1426464" cy="110286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6572" y="1432296"/>
            <a:ext cx="2049636" cy="57526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353563" y="4493512"/>
            <a:ext cx="2900000" cy="338554"/>
          </a:xfrm>
          <a:prstGeom prst="rect">
            <a:avLst/>
          </a:prstGeom>
          <a:noFill/>
        </p:spPr>
        <p:txBody>
          <a:bodyPr wrap="square" rtlCol="0">
            <a:spAutoFit/>
          </a:bodyPr>
          <a:lstStyle/>
          <a:p>
            <a:r>
              <a:rPr lang="en-US" sz="1600">
                <a:solidFill>
                  <a:schemeClr val="bg1"/>
                </a:solidFill>
                <a:latin typeface="Calibri" panose="020F0502020204030204" pitchFamily="34" charset="0"/>
                <a:cs typeface="Calibri" panose="020F0502020204030204" pitchFamily="34" charset="0"/>
              </a:rPr>
              <a:t>Intel Labs</a:t>
            </a:r>
          </a:p>
        </p:txBody>
      </p:sp>
    </p:spTree>
    <p:extLst>
      <p:ext uri="{BB962C8B-B14F-4D97-AF65-F5344CB8AC3E}">
        <p14:creationId xmlns:p14="http://schemas.microsoft.com/office/powerpoint/2010/main" val="6297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1619587"/>
            <a:ext cx="7772400" cy="1021556"/>
          </a:xfrm>
        </p:spPr>
        <p:txBody>
          <a:bodyPr anchor="b" anchorCtr="0">
            <a:noAutofit/>
          </a:bodyPr>
          <a:lstStyle>
            <a:lvl1pPr algn="l">
              <a:defRPr sz="3200" b="1" cap="none">
                <a:solidFill>
                  <a:schemeClr val="accent1"/>
                </a:solidFill>
                <a:latin typeface="Calibri" panose="020F0502020204030204" pitchFamily="34" charset="0"/>
                <a:cs typeface="Calibri" panose="020F0502020204030204" pitchFamily="34" charset="0"/>
              </a:defRPr>
            </a:lvl1pPr>
          </a:lstStyle>
          <a:p>
            <a:r>
              <a:rPr lang="en-US" err="1"/>
              <a:t>28pt</a:t>
            </a:r>
            <a:r>
              <a:rPr lang="en-US"/>
              <a:t> Intel Clear Light Text</a:t>
            </a:r>
          </a:p>
        </p:txBody>
      </p:sp>
      <p:sp>
        <p:nvSpPr>
          <p:cNvPr id="3" name="Text Placeholder 2"/>
          <p:cNvSpPr>
            <a:spLocks noGrp="1"/>
          </p:cNvSpPr>
          <p:nvPr>
            <p:ph type="body" idx="1" hasCustomPrompt="1"/>
          </p:nvPr>
        </p:nvSpPr>
        <p:spPr>
          <a:xfrm>
            <a:off x="455613" y="2752675"/>
            <a:ext cx="7772400" cy="1125140"/>
          </a:xfrm>
        </p:spPr>
        <p:txBody>
          <a:bodyPr anchor="t" anchorCtr="0">
            <a:noAutofit/>
          </a:bodyPr>
          <a:lstStyle>
            <a:lvl1pPr marL="0" indent="0">
              <a:buNone/>
              <a:defRPr sz="1200" b="1" baseline="0">
                <a:solidFill>
                  <a:schemeClr val="accent2"/>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err="1"/>
              <a:t>12pt</a:t>
            </a:r>
            <a:r>
              <a:rPr lang="en-US"/>
              <a:t> Intel Clear Bolded Subhead</a:t>
            </a:r>
          </a:p>
        </p:txBody>
      </p:sp>
      <p:sp>
        <p:nvSpPr>
          <p:cNvPr id="6" name="Slide Number Placehold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5"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2"/>
                </a:solidFill>
                <a:latin typeface="Calibri" panose="020F0502020204030204" pitchFamily="34" charset="0"/>
                <a:cs typeface="Calibri" panose="020F0502020204030204" pitchFamily="34" charset="0"/>
              </a:rPr>
              <a:t>Intel Labs</a:t>
            </a:r>
          </a:p>
        </p:txBody>
      </p:sp>
      <p:sp>
        <p:nvSpPr>
          <p:cNvPr id="8" name="Rectangle 7"/>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tx2"/>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tx2"/>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037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solidFill>
          <a:schemeClr val="accent1"/>
        </a:solidFill>
        <a:effectLst/>
      </p:bgPr>
    </p:bg>
    <p:spTree>
      <p:nvGrpSpPr>
        <p:cNvPr id="1" name=""/>
        <p:cNvGrpSpPr/>
        <p:nvPr/>
      </p:nvGrpSpPr>
      <p:grpSpPr>
        <a:xfrm>
          <a:off x="0" y="0"/>
          <a:ext cx="0" cy="0"/>
          <a:chOff x="0" y="0"/>
          <a:chExt cx="0" cy="0"/>
        </a:xfrm>
      </p:grpSpPr>
      <p:pic>
        <p:nvPicPr>
          <p:cNvPr id="6146" name="Picture 2" descr="\\.psf\Home\Desktop\WideFooterAIRe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455613" y="1619587"/>
            <a:ext cx="7772400" cy="1021556"/>
          </a:xfrm>
        </p:spPr>
        <p:txBody>
          <a:bodyPr anchor="b" anchorCtr="0">
            <a:noAutofit/>
          </a:bodyPr>
          <a:lstStyle>
            <a:lvl1pPr algn="l">
              <a:defRPr sz="3200" b="1" cap="none">
                <a:solidFill>
                  <a:schemeClr val="bg1"/>
                </a:solidFill>
                <a:latin typeface="Calibri" panose="020F0502020204030204" pitchFamily="34" charset="0"/>
                <a:cs typeface="Calibri" panose="020F0502020204030204" pitchFamily="34" charset="0"/>
              </a:defRPr>
            </a:lvl1pPr>
          </a:lstStyle>
          <a:p>
            <a:r>
              <a:rPr lang="en-US" err="1"/>
              <a:t>28pt</a:t>
            </a:r>
            <a:r>
              <a:rPr lang="en-US"/>
              <a:t> Intel Clear Light Text</a:t>
            </a:r>
          </a:p>
        </p:txBody>
      </p:sp>
      <p:sp>
        <p:nvSpPr>
          <p:cNvPr id="3" name="Text Placeholder 2"/>
          <p:cNvSpPr>
            <a:spLocks noGrp="1"/>
          </p:cNvSpPr>
          <p:nvPr>
            <p:ph type="body" idx="1" hasCustomPrompt="1"/>
          </p:nvPr>
        </p:nvSpPr>
        <p:spPr>
          <a:xfrm>
            <a:off x="455613" y="2752675"/>
            <a:ext cx="7772400" cy="1125140"/>
          </a:xfrm>
        </p:spPr>
        <p:txBody>
          <a:bodyPr anchor="t" anchorCtr="0">
            <a:noAutofit/>
          </a:bodyPr>
          <a:lstStyle>
            <a:lvl1pPr marL="0" indent="0">
              <a:buNone/>
              <a:defRPr sz="1200" b="1" baseline="0">
                <a:solidFill>
                  <a:schemeClr val="accent3"/>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err="1"/>
              <a:t>12pt</a:t>
            </a:r>
            <a:r>
              <a:rPr lang="en-US"/>
              <a:t> Intel Clear Bolded Subhead</a:t>
            </a:r>
          </a:p>
        </p:txBody>
      </p:sp>
      <p:sp>
        <p:nvSpPr>
          <p:cNvPr id="6" name="Slide Number Placeholder 5"/>
          <p:cNvSpPr>
            <a:spLocks noGrp="1"/>
          </p:cNvSpPr>
          <p:nvPr>
            <p:ph type="sldNum" sz="quarter" idx="12"/>
          </p:nvPr>
        </p:nvSpPr>
        <p:spPr/>
        <p:txBody>
          <a:bodyPr/>
          <a:lstStyle>
            <a:lvl1pPr>
              <a:defRPr>
                <a:solidFill>
                  <a:schemeClr val="accent1"/>
                </a:solidFill>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7"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bg1"/>
                </a:solidFill>
                <a:latin typeface="Calibri" panose="020F0502020204030204" pitchFamily="34" charset="0"/>
                <a:cs typeface="Calibri" panose="020F0502020204030204" pitchFamily="34" charset="0"/>
              </a:rPr>
              <a:t>Intel Labs</a:t>
            </a:r>
          </a:p>
        </p:txBody>
      </p:sp>
      <p:sp>
        <p:nvSpPr>
          <p:cNvPr id="9" name="Rectangle 8"/>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bg1"/>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011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solidFill>
          <a:schemeClr val="accent1"/>
        </a:solidFill>
        <a:effectLst/>
      </p:bgPr>
    </p:bg>
    <p:spTree>
      <p:nvGrpSpPr>
        <p:cNvPr id="1" name=""/>
        <p:cNvGrpSpPr/>
        <p:nvPr/>
      </p:nvGrpSpPr>
      <p:grpSpPr>
        <a:xfrm>
          <a:off x="0" y="0"/>
          <a:ext cx="0" cy="0"/>
          <a:chOff x="0" y="0"/>
          <a:chExt cx="0" cy="0"/>
        </a:xfrm>
      </p:grpSpPr>
      <p:pic>
        <p:nvPicPr>
          <p:cNvPr id="14" name="Picture 2" descr="\\.psf\Home\Desktop\WideFooterAIRe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455613" y="2153552"/>
            <a:ext cx="7772400" cy="1021556"/>
          </a:xfrm>
        </p:spPr>
        <p:txBody>
          <a:bodyPr anchor="b" anchorCtr="0">
            <a:noAutofit/>
          </a:bodyPr>
          <a:lstStyle>
            <a:lvl1pPr algn="l">
              <a:defRPr sz="3200" b="1" cap="none">
                <a:solidFill>
                  <a:schemeClr val="bg1"/>
                </a:solidFill>
                <a:latin typeface="Calibri" panose="020F0502020204030204" pitchFamily="34" charset="0"/>
                <a:cs typeface="Calibri" panose="020F0502020204030204" pitchFamily="34" charset="0"/>
              </a:defRPr>
            </a:lvl1pPr>
          </a:lstStyle>
          <a:p>
            <a:r>
              <a:rPr lang="en-US" err="1"/>
              <a:t>28pt</a:t>
            </a:r>
            <a:r>
              <a:rPr lang="en-US"/>
              <a:t> Intel Clear Light Text</a:t>
            </a:r>
          </a:p>
        </p:txBody>
      </p:sp>
      <p:sp>
        <p:nvSpPr>
          <p:cNvPr id="3" name="Text Placeholder 2"/>
          <p:cNvSpPr>
            <a:spLocks noGrp="1"/>
          </p:cNvSpPr>
          <p:nvPr>
            <p:ph type="body" idx="1" hasCustomPrompt="1"/>
          </p:nvPr>
        </p:nvSpPr>
        <p:spPr>
          <a:xfrm>
            <a:off x="455613" y="3286641"/>
            <a:ext cx="7772400" cy="1125140"/>
          </a:xfrm>
        </p:spPr>
        <p:txBody>
          <a:bodyPr anchor="t" anchorCtr="0">
            <a:noAutofit/>
          </a:bodyPr>
          <a:lstStyle>
            <a:lvl1pPr marL="0" indent="0">
              <a:buNone/>
              <a:defRPr sz="1200" b="1">
                <a:solidFill>
                  <a:schemeClr val="accent3"/>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err="1"/>
              <a:t>12pt</a:t>
            </a:r>
            <a:r>
              <a:rPr lang="en-US"/>
              <a:t> Intel Clear Bolded Subhead</a:t>
            </a:r>
          </a:p>
        </p:txBody>
      </p:sp>
      <p:sp>
        <p:nvSpPr>
          <p:cNvPr id="6" name="Slide Number Placeholder 5"/>
          <p:cNvSpPr>
            <a:spLocks noGrp="1"/>
          </p:cNvSpPr>
          <p:nvPr>
            <p:ph type="sldNum" sz="quarter" idx="12"/>
          </p:nvPr>
        </p:nvSpPr>
        <p:spPr/>
        <p:txBody>
          <a:bodyPr/>
          <a:lstStyle>
            <a:lvl1pPr>
              <a:defRPr>
                <a:solidFill>
                  <a:schemeClr val="accent1"/>
                </a:solidFill>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5" name="Picture Placeholder 4"/>
          <p:cNvSpPr>
            <a:spLocks noGrp="1"/>
          </p:cNvSpPr>
          <p:nvPr>
            <p:ph type="pic" sz="quarter" idx="13"/>
          </p:nvPr>
        </p:nvSpPr>
        <p:spPr>
          <a:xfrm>
            <a:off x="0" y="1"/>
            <a:ext cx="9144000" cy="2574131"/>
          </a:xfrm>
          <a:solidFill>
            <a:schemeClr val="bg2">
              <a:lumMod val="20000"/>
              <a:lumOff val="80000"/>
            </a:schemeClr>
          </a:solidFill>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Drag picture to placeholder or click icon to add</a:t>
            </a:r>
          </a:p>
        </p:txBody>
      </p:sp>
      <p:sp>
        <p:nvSpPr>
          <p:cNvPr id="7"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bg1"/>
                </a:solidFill>
                <a:latin typeface="Calibri" panose="020F0502020204030204" pitchFamily="34" charset="0"/>
                <a:cs typeface="Calibri" panose="020F0502020204030204" pitchFamily="34" charset="0"/>
              </a:rPr>
              <a:t>Intel Labs</a:t>
            </a:r>
          </a:p>
        </p:txBody>
      </p:sp>
      <p:sp>
        <p:nvSpPr>
          <p:cNvPr id="9" name="Rectangle 8"/>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bg1"/>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4376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308848"/>
            <a:ext cx="8228012" cy="868680"/>
          </a:xfrm>
        </p:spPr>
        <p:txBody>
          <a:bodyPr/>
          <a:lstStyle>
            <a:lvl1pPr>
              <a:defRPr>
                <a:latin typeface="Calibri" panose="020F0502020204030204" pitchFamily="34" charset="0"/>
                <a:cs typeface="Calibri" panose="020F0502020204030204" pitchFamily="34" charset="0"/>
              </a:defRPr>
            </a:lvl1pPr>
          </a:lstStyle>
          <a:p>
            <a:r>
              <a:rPr lang="en-US" err="1"/>
              <a:t>28pt</a:t>
            </a:r>
            <a:r>
              <a:rPr lang="en-US"/>
              <a:t> Intel Clear Light Headline</a:t>
            </a:r>
          </a:p>
        </p:txBody>
      </p:sp>
      <p:sp>
        <p:nvSpPr>
          <p:cNvPr id="5" name="Slide Number Placeholder 4"/>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6"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2"/>
                </a:solidFill>
                <a:latin typeface="Calibri" panose="020F0502020204030204" pitchFamily="34" charset="0"/>
                <a:cs typeface="Calibri" panose="020F0502020204030204" pitchFamily="34" charset="0"/>
              </a:rPr>
              <a:t>Intel Labs</a:t>
            </a:r>
          </a:p>
        </p:txBody>
      </p:sp>
      <p:sp>
        <p:nvSpPr>
          <p:cNvPr id="8" name="Rectangle 7"/>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tx2"/>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tx2"/>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3716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55613" y="4926316"/>
            <a:ext cx="1583767" cy="123111"/>
          </a:xfrm>
          <a:prstGeom prst="rect">
            <a:avLst/>
          </a:prstGeom>
        </p:spPr>
        <p:txBody>
          <a:bodyPr wrap="none" lIns="0" tIns="0" rIns="0" bIns="0">
            <a:spAutoFit/>
          </a:bodyPr>
          <a:lstStyle/>
          <a:p>
            <a:pPr algn="l" rtl="0"/>
            <a:r>
              <a:rPr lang="en-US" sz="800" b="0" i="0" u="none" strike="noStrike" kern="1200" baseline="0">
                <a:solidFill>
                  <a:schemeClr val="tx1"/>
                </a:solidFill>
                <a:latin typeface="Calibri" panose="020F0502020204030204" pitchFamily="34" charset="0"/>
                <a:ea typeface="+mn-ea"/>
                <a:cs typeface="Calibri" panose="020F0502020204030204" pitchFamily="34" charset="0"/>
              </a:rPr>
              <a:t>Intel Confidential — Internal Use Only</a:t>
            </a:r>
          </a:p>
        </p:txBody>
      </p:sp>
      <p:pic>
        <p:nvPicPr>
          <p:cNvPr id="4"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1363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9144000" cy="5143500"/>
          </a:xfrm>
          <a:prstGeom prst="rect">
            <a:avLst/>
          </a:prstGeom>
          <a:blipFill dpi="0" rotWithShape="1">
            <a:blip r:embed="rId3">
              <a:alphaModFix amt="55000"/>
            </a:blip>
            <a:srcRect/>
            <a:stretch>
              <a:fillRect/>
            </a:stretch>
          </a:blip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2000" b="0" i="0" u="none" strike="noStrike" cap="none" normalizeH="0" baseline="0">
              <a:ln>
                <a:noFill/>
              </a:ln>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2531" name="Rectangle 3"/>
          <p:cNvSpPr>
            <a:spLocks noChangeArrowheads="1"/>
          </p:cNvSpPr>
          <p:nvPr/>
        </p:nvSpPr>
        <p:spPr bwMode="auto">
          <a:xfrm>
            <a:off x="366713" y="1345410"/>
            <a:ext cx="8407400" cy="3126581"/>
          </a:xfrm>
          <a:prstGeom prst="rect">
            <a:avLst/>
          </a:prstGeom>
          <a:noFill/>
          <a:ln w="9525">
            <a:noFill/>
            <a:miter lim="800000"/>
            <a:headEnd/>
            <a:tailEnd/>
          </a:ln>
          <a:effectLst/>
        </p:spPr>
        <p:txBody>
          <a:bodyPr lIns="50078" tIns="25040" rIns="50078" bIns="25040" anchorCtr="1"/>
          <a:lstStyle/>
          <a:p>
            <a:pPr algn="r"/>
            <a:endParaRPr lang="en-US" sz="1313">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22532" name="Rectangle 4"/>
          <p:cNvSpPr>
            <a:spLocks noGrp="1" noChangeArrowheads="1"/>
          </p:cNvSpPr>
          <p:nvPr>
            <p:ph type="ctrTitle"/>
          </p:nvPr>
        </p:nvSpPr>
        <p:spPr>
          <a:xfrm>
            <a:off x="1284233" y="1767829"/>
            <a:ext cx="6575534" cy="943818"/>
          </a:xfrm>
        </p:spPr>
        <p:txBody>
          <a:bodyPr anchor="b" anchorCtr="0"/>
          <a:lstStyle>
            <a:lvl1pPr algn="ctr">
              <a:defRPr sz="4500">
                <a:latin typeface="Calibri" panose="020F0502020204030204" pitchFamily="34" charset="0"/>
                <a:cs typeface="Calibri" panose="020F0502020204030204" pitchFamily="34" charset="0"/>
              </a:defRPr>
            </a:lvl1pPr>
          </a:lstStyle>
          <a:p>
            <a:r>
              <a:rPr lang="en-US"/>
              <a:t>Click to edit Master title style</a:t>
            </a:r>
          </a:p>
        </p:txBody>
      </p:sp>
      <p:sp>
        <p:nvSpPr>
          <p:cNvPr id="22533" name="Rectangle 5"/>
          <p:cNvSpPr>
            <a:spLocks noGrp="1" noChangeArrowheads="1"/>
          </p:cNvSpPr>
          <p:nvPr>
            <p:ph type="subTitle" idx="1"/>
          </p:nvPr>
        </p:nvSpPr>
        <p:spPr>
          <a:xfrm>
            <a:off x="1996917" y="2862858"/>
            <a:ext cx="5150166" cy="883501"/>
          </a:xfrm>
        </p:spPr>
        <p:txBody>
          <a:bodyPr anchorCtr="0"/>
          <a:lstStyle>
            <a:lvl1pPr marL="0" indent="0" algn="ctr">
              <a:spcBef>
                <a:spcPts val="0"/>
              </a:spcBef>
              <a:buFont typeface="Wingdings" pitchFamily="2" charset="2"/>
              <a:buNone/>
              <a:defRPr>
                <a:latin typeface="Calibri" panose="020F0502020204030204" pitchFamily="34" charset="0"/>
                <a:cs typeface="Calibri" panose="020F0502020204030204" pitchFamily="34" charset="0"/>
              </a:defRPr>
            </a:lvl1pPr>
          </a:lstStyle>
          <a:p>
            <a:r>
              <a:rPr lang="en-US"/>
              <a:t>Click to edit Master subtitle style</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567" y="389469"/>
            <a:ext cx="1831921" cy="760858"/>
          </a:xfrm>
          <a:prstGeom prst="rect">
            <a:avLst/>
          </a:prstGeom>
        </p:spPr>
      </p:pic>
    </p:spTree>
    <p:extLst>
      <p:ext uri="{BB962C8B-B14F-4D97-AF65-F5344CB8AC3E}">
        <p14:creationId xmlns:p14="http://schemas.microsoft.com/office/powerpoint/2010/main" val="36980725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793" y="0"/>
            <a:ext cx="9144793" cy="513937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4"/>
          </p:nvPr>
        </p:nvSpPr>
        <p:spPr>
          <a:xfrm>
            <a:off x="6872352" y="4878473"/>
            <a:ext cx="2133600" cy="216942"/>
          </a:xfrm>
          <a:prstGeom prst="rect">
            <a:avLst/>
          </a:prstGeom>
        </p:spPr>
        <p:txBody>
          <a:bodyPr anchor="ctr"/>
          <a:lstStyle>
            <a:lvl1pPr algn="r">
              <a:defRPr>
                <a:solidFill>
                  <a:schemeClr val="tx1">
                    <a:lumMod val="75000"/>
                  </a:schemeClr>
                </a:solidFill>
              </a:defRPr>
            </a:lvl1pPr>
          </a:lstStyle>
          <a:p>
            <a:fld id="{EE2556C5-CE8C-6547-B838-EA80C61A4AF7}" type="slidenum">
              <a:rPr lang="en-US" smtClean="0"/>
              <a:pPr/>
              <a:t>‹#›</a:t>
            </a:fld>
            <a:endParaRPr lang="en-US"/>
          </a:p>
        </p:txBody>
      </p:sp>
      <p:sp>
        <p:nvSpPr>
          <p:cNvPr id="6" name="Rectangle 2"/>
          <p:cNvSpPr txBox="1">
            <a:spLocks noChangeArrowheads="1"/>
          </p:cNvSpPr>
          <p:nvPr userDrawn="1"/>
        </p:nvSpPr>
        <p:spPr bwMode="auto">
          <a:xfrm>
            <a:off x="0" y="4897985"/>
            <a:ext cx="9144000" cy="177917"/>
          </a:xfrm>
          <a:prstGeom prst="rect">
            <a:avLst/>
          </a:prstGeom>
          <a:noFill/>
          <a:ln w="9525">
            <a:noFill/>
            <a:miter lim="800000"/>
            <a:headEnd/>
            <a:tailEnd/>
          </a:ln>
          <a:effectLst/>
        </p:spPr>
        <p:txBody>
          <a:bodyPr vert="horz" wrap="square" lIns="80185" tIns="40092" rIns="80185" bIns="40092" numCol="1" rtlCol="0" anchor="ctr" anchorCtr="0" compatLnSpc="1">
            <a:prstTxWarp prst="textNoShape">
              <a:avLst/>
            </a:prstTxWarp>
            <a:spAutoFit/>
          </a:bodyPr>
          <a:lstStyle>
            <a:lvl1pPr algn="ctr" rtl="0" eaLnBrk="1" fontAlgn="base" hangingPunct="1">
              <a:lnSpc>
                <a:spcPct val="90000"/>
              </a:lnSpc>
              <a:spcBef>
                <a:spcPct val="0"/>
              </a:spcBef>
              <a:spcAft>
                <a:spcPct val="0"/>
              </a:spcAft>
              <a:defRPr sz="4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78"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5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73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311"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501206"/>
            <a:r>
              <a:rPr lang="en-US" sz="700" kern="1200">
                <a:solidFill>
                  <a:schemeClr val="tx1"/>
                </a:solidFill>
                <a:latin typeface="+mn-lt"/>
                <a:ea typeface="+mn-ea"/>
                <a:cs typeface="+mn-cs"/>
              </a:rPr>
              <a:t>QGS-Intel</a:t>
            </a:r>
            <a:r>
              <a:rPr lang="en-US" sz="700" kern="1200" baseline="0">
                <a:solidFill>
                  <a:schemeClr val="tx1"/>
                </a:solidFill>
                <a:latin typeface="+mn-lt"/>
                <a:ea typeface="+mn-ea"/>
                <a:cs typeface="+mn-cs"/>
              </a:rPr>
              <a:t> Labs | Intel Confidential</a:t>
            </a:r>
            <a:endParaRPr lang="en-US" sz="700" kern="1200">
              <a:solidFill>
                <a:schemeClr val="tx1"/>
              </a:solidFill>
              <a:latin typeface="+mn-lt"/>
              <a:ea typeface="+mn-ea"/>
              <a:cs typeface="+mn-cs"/>
            </a:endParaRPr>
          </a:p>
        </p:txBody>
      </p:sp>
    </p:spTree>
    <p:extLst>
      <p:ext uri="{BB962C8B-B14F-4D97-AF65-F5344CB8AC3E}">
        <p14:creationId xmlns:p14="http://schemas.microsoft.com/office/powerpoint/2010/main" val="32158383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6872352" y="4878473"/>
            <a:ext cx="2133600" cy="216942"/>
          </a:xfrm>
          <a:prstGeom prst="rect">
            <a:avLst/>
          </a:prstGeom>
        </p:spPr>
        <p:txBody>
          <a:bodyPr anchor="ctr"/>
          <a:lstStyle>
            <a:lvl1pPr algn="r">
              <a:defRPr>
                <a:solidFill>
                  <a:schemeClr val="tx1">
                    <a:lumMod val="75000"/>
                  </a:schemeClr>
                </a:solidFill>
              </a:defRPr>
            </a:lvl1pPr>
          </a:lstStyle>
          <a:p>
            <a:fld id="{EE2556C5-CE8C-6547-B838-EA80C61A4AF7}" type="slidenum">
              <a:rPr lang="en-US" smtClean="0"/>
              <a:pPr/>
              <a:t>‹#›</a:t>
            </a:fld>
            <a:endParaRPr lang="en-US"/>
          </a:p>
        </p:txBody>
      </p:sp>
      <p:sp>
        <p:nvSpPr>
          <p:cNvPr id="5" name="Content Placeholder 2"/>
          <p:cNvSpPr>
            <a:spLocks noGrp="1"/>
          </p:cNvSpPr>
          <p:nvPr>
            <p:ph idx="1"/>
          </p:nvPr>
        </p:nvSpPr>
        <p:spPr>
          <a:xfrm>
            <a:off x="457200" y="1200152"/>
            <a:ext cx="8229600" cy="339447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20240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3"/>
          </a:xfrm>
        </p:spPr>
        <p:txBody>
          <a:bodyPr/>
          <a:lstStyle>
            <a:lvl1pPr>
              <a:defRPr sz="2000"/>
            </a:lvl1pPr>
            <a:lvl2pPr>
              <a:defRPr sz="1750"/>
            </a:lvl2pPr>
            <a:lvl3pPr>
              <a:defRPr sz="125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200152"/>
            <a:ext cx="4038600" cy="3394473"/>
          </a:xfrm>
        </p:spPr>
        <p:txBody>
          <a:bodyPr/>
          <a:lstStyle>
            <a:lvl1pPr>
              <a:defRPr sz="2000"/>
            </a:lvl1pPr>
            <a:lvl2pPr>
              <a:defRPr sz="1750"/>
            </a:lvl2pPr>
            <a:lvl3pPr>
              <a:defRPr sz="125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872352" y="4878473"/>
            <a:ext cx="2133600" cy="216942"/>
          </a:xfrm>
          <a:prstGeom prst="rect">
            <a:avLst/>
          </a:prstGeom>
        </p:spPr>
        <p:txBody>
          <a:bodyPr anchor="ctr"/>
          <a:lstStyle>
            <a:lvl1pPr algn="r">
              <a:defRPr>
                <a:solidFill>
                  <a:schemeClr val="tx1">
                    <a:lumMod val="75000"/>
                  </a:schemeClr>
                </a:solidFill>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171437559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1"/>
          </a:xfrm>
        </p:spPr>
        <p:txBody>
          <a:bodyPr anchor="b"/>
          <a:lstStyle>
            <a:lvl1pPr marL="0" indent="0">
              <a:buNone/>
              <a:defRPr sz="1750" b="0"/>
            </a:lvl1pPr>
            <a:lvl2pPr marL="250578" indent="0">
              <a:buNone/>
              <a:defRPr sz="1063" b="1"/>
            </a:lvl2pPr>
            <a:lvl3pPr marL="501155" indent="0">
              <a:buNone/>
              <a:defRPr sz="1000" b="1"/>
            </a:lvl3pPr>
            <a:lvl4pPr marL="751733" indent="0">
              <a:buNone/>
              <a:defRPr sz="875" b="1"/>
            </a:lvl4pPr>
            <a:lvl5pPr marL="1002311" indent="0">
              <a:buNone/>
              <a:defRPr sz="875" b="1"/>
            </a:lvl5pPr>
            <a:lvl6pPr marL="1252889" indent="0">
              <a:buNone/>
              <a:defRPr sz="875" b="1"/>
            </a:lvl6pPr>
            <a:lvl7pPr marL="1503466" indent="0">
              <a:buNone/>
              <a:defRPr sz="875" b="1"/>
            </a:lvl7pPr>
            <a:lvl8pPr marL="1754044" indent="0">
              <a:buNone/>
              <a:defRPr sz="875" b="1"/>
            </a:lvl8pPr>
            <a:lvl9pPr marL="2004621" indent="0">
              <a:buNone/>
              <a:defRPr sz="87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50"/>
            </a:lvl1pPr>
            <a:lvl2pPr>
              <a:defRPr sz="1250"/>
            </a:lvl2pPr>
            <a:lvl3pPr>
              <a:defRPr sz="1250"/>
            </a:lvl3pPr>
            <a:lvl4pPr>
              <a:defRPr sz="875"/>
            </a:lvl4pPr>
            <a:lvl5pPr>
              <a:defRPr sz="875"/>
            </a:lvl5pPr>
            <a:lvl6pPr>
              <a:defRPr sz="875"/>
            </a:lvl6pPr>
            <a:lvl7pPr>
              <a:defRPr sz="875"/>
            </a:lvl7pPr>
            <a:lvl8pPr>
              <a:defRPr sz="875"/>
            </a:lvl8pPr>
            <a:lvl9pPr>
              <a:defRPr sz="875"/>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6" y="1151335"/>
            <a:ext cx="4041776" cy="479821"/>
          </a:xfrm>
        </p:spPr>
        <p:txBody>
          <a:bodyPr anchor="b"/>
          <a:lstStyle>
            <a:lvl1pPr marL="0" indent="0">
              <a:buNone/>
              <a:defRPr sz="1750" b="0"/>
            </a:lvl1pPr>
            <a:lvl2pPr marL="250578" indent="0">
              <a:buNone/>
              <a:defRPr sz="1063" b="1"/>
            </a:lvl2pPr>
            <a:lvl3pPr marL="501155" indent="0">
              <a:buNone/>
              <a:defRPr sz="1000" b="1"/>
            </a:lvl3pPr>
            <a:lvl4pPr marL="751733" indent="0">
              <a:buNone/>
              <a:defRPr sz="875" b="1"/>
            </a:lvl4pPr>
            <a:lvl5pPr marL="1002311" indent="0">
              <a:buNone/>
              <a:defRPr sz="875" b="1"/>
            </a:lvl5pPr>
            <a:lvl6pPr marL="1252889" indent="0">
              <a:buNone/>
              <a:defRPr sz="875" b="1"/>
            </a:lvl6pPr>
            <a:lvl7pPr marL="1503466" indent="0">
              <a:buNone/>
              <a:defRPr sz="875" b="1"/>
            </a:lvl7pPr>
            <a:lvl8pPr marL="1754044" indent="0">
              <a:buNone/>
              <a:defRPr sz="875" b="1"/>
            </a:lvl8pPr>
            <a:lvl9pPr marL="2004621" indent="0">
              <a:buNone/>
              <a:defRPr sz="875" b="1"/>
            </a:lvl9pPr>
          </a:lstStyle>
          <a:p>
            <a:pPr lvl="0"/>
            <a:r>
              <a:rPr lang="en-US"/>
              <a:t>Click to edit Master text styles</a:t>
            </a:r>
          </a:p>
        </p:txBody>
      </p:sp>
      <p:sp>
        <p:nvSpPr>
          <p:cNvPr id="6" name="Content Placeholder 5"/>
          <p:cNvSpPr>
            <a:spLocks noGrp="1"/>
          </p:cNvSpPr>
          <p:nvPr>
            <p:ph sz="quarter" idx="4"/>
          </p:nvPr>
        </p:nvSpPr>
        <p:spPr>
          <a:xfrm>
            <a:off x="4645026" y="1631156"/>
            <a:ext cx="4041776" cy="2963466"/>
          </a:xfrm>
        </p:spPr>
        <p:txBody>
          <a:bodyPr/>
          <a:lstStyle>
            <a:lvl1pPr>
              <a:defRPr sz="1750"/>
            </a:lvl1pPr>
            <a:lvl2pPr>
              <a:defRPr sz="1250"/>
            </a:lvl2pPr>
            <a:lvl3pPr>
              <a:defRPr sz="1250"/>
            </a:lvl3pPr>
            <a:lvl4pPr>
              <a:defRPr sz="875"/>
            </a:lvl4pPr>
            <a:lvl5pPr>
              <a:defRPr sz="875"/>
            </a:lvl5pPr>
            <a:lvl6pPr>
              <a:defRPr sz="875"/>
            </a:lvl6pPr>
            <a:lvl7pPr>
              <a:defRPr sz="875"/>
            </a:lvl7pPr>
            <a:lvl8pPr>
              <a:defRPr sz="875"/>
            </a:lvl8pPr>
            <a:lvl9pPr>
              <a:defRPr sz="875"/>
            </a:lvl9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10"/>
          </p:nvPr>
        </p:nvSpPr>
        <p:spPr>
          <a:xfrm>
            <a:off x="6872352" y="4878473"/>
            <a:ext cx="2133600" cy="216942"/>
          </a:xfrm>
          <a:prstGeom prst="rect">
            <a:avLst/>
          </a:prstGeom>
        </p:spPr>
        <p:txBody>
          <a:bodyPr anchor="ctr"/>
          <a:lstStyle>
            <a:lvl1pPr algn="r">
              <a:defRPr>
                <a:solidFill>
                  <a:schemeClr val="tx1">
                    <a:lumMod val="75000"/>
                  </a:schemeClr>
                </a:solidFill>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35251454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39" y="2355675"/>
            <a:ext cx="8212886" cy="1102519"/>
          </a:xfrm>
        </p:spPr>
        <p:txBody>
          <a:bodyPr lIns="0" rIns="0" anchor="b" anchorCtr="0">
            <a:noAutofit/>
          </a:bodyPr>
          <a:lstStyle>
            <a:lvl1pPr>
              <a:defRPr sz="3200" baseline="0">
                <a:solidFill>
                  <a:schemeClr val="bg1"/>
                </a:solidFill>
                <a:latin typeface="Calibri" panose="020F0502020204030204" pitchFamily="34" charset="0"/>
                <a:cs typeface="Calibri" panose="020F0502020204030204" pitchFamily="34" charset="0"/>
              </a:defRPr>
            </a:lvl1pPr>
          </a:lstStyle>
          <a:p>
            <a:r>
              <a:rPr lang="en-US" err="1"/>
              <a:t>28pt</a:t>
            </a:r>
            <a:r>
              <a:rPr lang="en-US"/>
              <a:t> Intel Clear Light Presentation Title</a:t>
            </a:r>
            <a:br>
              <a:rPr lang="en-US"/>
            </a:br>
            <a:r>
              <a:rPr lang="en-US"/>
              <a:t>Title of Presentation Line Two</a:t>
            </a:r>
          </a:p>
        </p:txBody>
      </p:sp>
      <p:sp>
        <p:nvSpPr>
          <p:cNvPr id="3" name="Subtitle 2"/>
          <p:cNvSpPr>
            <a:spLocks noGrp="1"/>
          </p:cNvSpPr>
          <p:nvPr>
            <p:ph type="subTitle" idx="1" hasCustomPrompt="1"/>
          </p:nvPr>
        </p:nvSpPr>
        <p:spPr>
          <a:xfrm>
            <a:off x="455613" y="3623201"/>
            <a:ext cx="6330212" cy="925360"/>
          </a:xfrm>
        </p:spPr>
        <p:txBody>
          <a:bodyPr lIns="0" rIns="0">
            <a:noAutofit/>
          </a:bodyPr>
          <a:lstStyle>
            <a:lvl1pPr marL="0" indent="0" algn="l">
              <a:buNone/>
              <a:defRPr sz="1200" b="1" baseline="0">
                <a:solidFill>
                  <a:srgbClr val="FFDA00"/>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12pt</a:t>
            </a:r>
            <a:r>
              <a:rPr lang="en-US"/>
              <a:t> Intel Clear Bolded Subhead, Date, Etc.</a:t>
            </a:r>
          </a:p>
        </p:txBody>
      </p:sp>
      <p:sp>
        <p:nvSpPr>
          <p:cNvPr id="7" name="Rectangle 6"/>
          <p:cNvSpPr/>
          <p:nvPr/>
        </p:nvSpPr>
        <p:spPr>
          <a:xfrm>
            <a:off x="455613" y="4813300"/>
            <a:ext cx="1583767" cy="123111"/>
          </a:xfrm>
          <a:prstGeom prst="rect">
            <a:avLst/>
          </a:prstGeom>
        </p:spPr>
        <p:txBody>
          <a:bodyPr wrap="none" lIns="0" tIns="0" rIns="0" bIns="0">
            <a:spAutoFit/>
          </a:bodyPr>
          <a:lstStyle/>
          <a:p>
            <a:pPr algn="l" rtl="0"/>
            <a:r>
              <a:rPr lang="en-US" sz="800" b="0" i="0" u="none" strike="noStrike" kern="1200" baseline="0">
                <a:solidFill>
                  <a:schemeClr val="accent3"/>
                </a:solidFill>
                <a:latin typeface="Calibri" panose="020F0502020204030204" pitchFamily="34" charset="0"/>
                <a:ea typeface="+mn-ea"/>
                <a:cs typeface="Calibri" panose="020F0502020204030204" pitchFamily="34" charset="0"/>
              </a:rPr>
              <a:t>Intel Confidential — Internal Use Only</a:t>
            </a:r>
          </a:p>
        </p:txBody>
      </p:sp>
      <p:sp>
        <p:nvSpPr>
          <p:cNvPr id="8" name="Freeform 7"/>
          <p:cNvSpPr/>
          <p:nvPr/>
        </p:nvSpPr>
        <p:spPr>
          <a:xfrm>
            <a:off x="-7472" y="-10995"/>
            <a:ext cx="9152065" cy="531704"/>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80091 w 9155661"/>
              <a:gd name="connsiteY0" fmla="*/ 2419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80091 w 9155661"/>
              <a:gd name="connsiteY6" fmla="*/ 241917 h 911412"/>
              <a:gd name="connsiteX0" fmla="*/ 3124 w 9155661"/>
              <a:gd name="connsiteY0" fmla="*/ 175940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75940 h 911412"/>
              <a:gd name="connsiteX0" fmla="*/ 3124 w 9155661"/>
              <a:gd name="connsiteY0" fmla="*/ 1466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46617 h 911412"/>
              <a:gd name="connsiteX0" fmla="*/ 3124 w 9151521"/>
              <a:gd name="connsiteY0" fmla="*/ 0 h 764795"/>
              <a:gd name="connsiteX1" fmla="*/ 0 w 9151521"/>
              <a:gd name="connsiteY1" fmla="*/ 763938 h 764795"/>
              <a:gd name="connsiteX2" fmla="*/ 5393765 w 9151521"/>
              <a:gd name="connsiteY2" fmla="*/ 764795 h 764795"/>
              <a:gd name="connsiteX3" fmla="*/ 5909236 w 9151521"/>
              <a:gd name="connsiteY3" fmla="*/ 451030 h 764795"/>
              <a:gd name="connsiteX4" fmla="*/ 9151470 w 9151521"/>
              <a:gd name="connsiteY4" fmla="*/ 448657 h 764795"/>
              <a:gd name="connsiteX5" fmla="*/ 9067698 w 9151521"/>
              <a:gd name="connsiteY5" fmla="*/ 21992 h 764795"/>
              <a:gd name="connsiteX6" fmla="*/ 3124 w 9151521"/>
              <a:gd name="connsiteY6" fmla="*/ 0 h 764795"/>
              <a:gd name="connsiteX0" fmla="*/ 3124 w 9152065"/>
              <a:gd name="connsiteY0" fmla="*/ 0 h 764795"/>
              <a:gd name="connsiteX1" fmla="*/ 0 w 9152065"/>
              <a:gd name="connsiteY1" fmla="*/ 763938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64795"/>
              <a:gd name="connsiteX1" fmla="*/ 0 w 9152065"/>
              <a:gd name="connsiteY1" fmla="*/ 697960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06148"/>
              <a:gd name="connsiteX1" fmla="*/ 0 w 9152065"/>
              <a:gd name="connsiteY1" fmla="*/ 697960 h 706148"/>
              <a:gd name="connsiteX2" fmla="*/ 5476230 w 9152065"/>
              <a:gd name="connsiteY2" fmla="*/ 706148 h 706148"/>
              <a:gd name="connsiteX3" fmla="*/ 5909236 w 9152065"/>
              <a:gd name="connsiteY3" fmla="*/ 451030 h 706148"/>
              <a:gd name="connsiteX4" fmla="*/ 9151470 w 9152065"/>
              <a:gd name="connsiteY4" fmla="*/ 448657 h 706148"/>
              <a:gd name="connsiteX5" fmla="*/ 9150163 w 9152065"/>
              <a:gd name="connsiteY5" fmla="*/ 14661 h 706148"/>
              <a:gd name="connsiteX6" fmla="*/ 3124 w 9152065"/>
              <a:gd name="connsiteY6" fmla="*/ 0 h 706148"/>
              <a:gd name="connsiteX0" fmla="*/ 3124 w 9152065"/>
              <a:gd name="connsiteY0" fmla="*/ 7331 h 713479"/>
              <a:gd name="connsiteX1" fmla="*/ 0 w 9152065"/>
              <a:gd name="connsiteY1" fmla="*/ 705291 h 713479"/>
              <a:gd name="connsiteX2" fmla="*/ 5476230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87226 w 9152065"/>
              <a:gd name="connsiteY2" fmla="*/ 691487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13479"/>
              <a:gd name="connsiteX1" fmla="*/ 0 w 9152065"/>
              <a:gd name="connsiteY1" fmla="*/ 705291 h 713479"/>
              <a:gd name="connsiteX2" fmla="*/ 5470733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70733 w 9152065"/>
              <a:gd name="connsiteY2" fmla="*/ 695319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08939"/>
              <a:gd name="connsiteX1" fmla="*/ 0 w 9152065"/>
              <a:gd name="connsiteY1" fmla="*/ 705291 h 708939"/>
              <a:gd name="connsiteX2" fmla="*/ 5467329 w 9152065"/>
              <a:gd name="connsiteY2" fmla="*/ 708939 h 708939"/>
              <a:gd name="connsiteX3" fmla="*/ 5909236 w 9152065"/>
              <a:gd name="connsiteY3" fmla="*/ 458361 h 708939"/>
              <a:gd name="connsiteX4" fmla="*/ 9151470 w 9152065"/>
              <a:gd name="connsiteY4" fmla="*/ 455988 h 708939"/>
              <a:gd name="connsiteX5" fmla="*/ 9150163 w 9152065"/>
              <a:gd name="connsiteY5" fmla="*/ 0 h 708939"/>
              <a:gd name="connsiteX6" fmla="*/ 3124 w 9152065"/>
              <a:gd name="connsiteY6" fmla="*/ 7331 h 70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2065" h="708939">
                <a:moveTo>
                  <a:pt x="3124" y="7331"/>
                </a:moveTo>
                <a:cubicBezTo>
                  <a:pt x="634" y="308645"/>
                  <a:pt x="2490" y="403977"/>
                  <a:pt x="0" y="705291"/>
                </a:cubicBezTo>
                <a:lnTo>
                  <a:pt x="5467329" y="708939"/>
                </a:lnTo>
                <a:lnTo>
                  <a:pt x="5909236" y="458361"/>
                </a:lnTo>
                <a:lnTo>
                  <a:pt x="9151470" y="455988"/>
                </a:lnTo>
                <a:cubicBezTo>
                  <a:pt x="9153960" y="254282"/>
                  <a:pt x="9147673" y="201706"/>
                  <a:pt x="9150163" y="0"/>
                </a:cubicBezTo>
                <a:lnTo>
                  <a:pt x="3124" y="733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0"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28" y="1223661"/>
            <a:ext cx="1220881" cy="80467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53563" y="4493512"/>
            <a:ext cx="2900000" cy="338554"/>
          </a:xfrm>
          <a:prstGeom prst="rect">
            <a:avLst/>
          </a:prstGeom>
          <a:noFill/>
        </p:spPr>
        <p:txBody>
          <a:bodyPr wrap="square" rtlCol="0">
            <a:spAutoFit/>
          </a:bodyPr>
          <a:lstStyle/>
          <a:p>
            <a:r>
              <a:rPr lang="en-US" sz="1600">
                <a:solidFill>
                  <a:schemeClr val="bg1"/>
                </a:solidFill>
                <a:latin typeface="Calibri" panose="020F0502020204030204" pitchFamily="34" charset="0"/>
                <a:cs typeface="Calibri" panose="020F0502020204030204" pitchFamily="34" charset="0"/>
              </a:rPr>
              <a:t>Intel Labs</a:t>
            </a:r>
          </a:p>
        </p:txBody>
      </p:sp>
    </p:spTree>
    <p:extLst>
      <p:ext uri="{BB962C8B-B14F-4D97-AF65-F5344CB8AC3E}">
        <p14:creationId xmlns:p14="http://schemas.microsoft.com/office/powerpoint/2010/main" val="1037813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6872352" y="4878473"/>
            <a:ext cx="2133600" cy="216942"/>
          </a:xfrm>
          <a:prstGeom prst="rect">
            <a:avLst/>
          </a:prstGeom>
        </p:spPr>
        <p:txBody>
          <a:bodyPr anchor="ctr"/>
          <a:lstStyle>
            <a:lvl1pPr algn="r">
              <a:defRPr>
                <a:solidFill>
                  <a:schemeClr val="tx1">
                    <a:lumMod val="75000"/>
                  </a:schemeClr>
                </a:solidFill>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362678176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72352" y="4878473"/>
            <a:ext cx="2133600" cy="216942"/>
          </a:xfrm>
          <a:prstGeom prst="rect">
            <a:avLst/>
          </a:prstGeom>
        </p:spPr>
        <p:txBody>
          <a:bodyPr anchor="ctr"/>
          <a:lstStyle>
            <a:lvl1pPr algn="r">
              <a:defRPr>
                <a:solidFill>
                  <a:schemeClr val="tx1">
                    <a:lumMod val="75000"/>
                  </a:schemeClr>
                </a:solidFill>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395365285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1817" y="1111885"/>
            <a:ext cx="2880367" cy="2919732"/>
          </a:xfrm>
          <a:prstGeom prst="rect">
            <a:avLst/>
          </a:prstGeom>
        </p:spPr>
      </p:pic>
    </p:spTree>
    <p:extLst>
      <p:ext uri="{BB962C8B-B14F-4D97-AF65-F5344CB8AC3E}">
        <p14:creationId xmlns:p14="http://schemas.microsoft.com/office/powerpoint/2010/main" val="336645622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8" y="3529013"/>
            <a:ext cx="8212886" cy="611723"/>
          </a:xfrm>
        </p:spPr>
        <p:txBody>
          <a:bodyPr lIns="0" rIns="0" anchor="b" anchorCtr="0">
            <a:noAutofit/>
          </a:bodyPr>
          <a:lstStyle>
            <a:lvl1pPr algn="ctr">
              <a:lnSpc>
                <a:spcPct val="70000"/>
              </a:lnSpc>
              <a:defRPr sz="3600" b="0" spc="0" baseline="0">
                <a:solidFill>
                  <a:schemeClr val="accent2">
                    <a:lumMod val="60000"/>
                    <a:lumOff val="40000"/>
                  </a:schemeClr>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a:t>PRESENTATION TITLE</a:t>
            </a:r>
          </a:p>
        </p:txBody>
      </p:sp>
      <p:sp>
        <p:nvSpPr>
          <p:cNvPr id="3" name="Subtitle 2"/>
          <p:cNvSpPr>
            <a:spLocks noGrp="1"/>
          </p:cNvSpPr>
          <p:nvPr>
            <p:ph type="subTitle" idx="1" hasCustomPrompt="1"/>
          </p:nvPr>
        </p:nvSpPr>
        <p:spPr>
          <a:xfrm>
            <a:off x="1386025" y="4140737"/>
            <a:ext cx="6330212" cy="661098"/>
          </a:xfrm>
        </p:spPr>
        <p:txBody>
          <a:bodyPr lIns="0" rIns="0">
            <a:noAutofit/>
          </a:bodyPr>
          <a:lstStyle>
            <a:lvl1pPr marL="0" indent="0" algn="ctr">
              <a:buNone/>
              <a:defRPr sz="1350" b="0" i="0" baseline="0">
                <a:solidFill>
                  <a:schemeClr val="accent2">
                    <a:lumMod val="60000"/>
                    <a:lumOff val="40000"/>
                  </a:schemeClr>
                </a:solidFill>
                <a:latin typeface="Intel Clear"/>
                <a:cs typeface="Intel Clear"/>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 and title</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4127362" y="335908"/>
            <a:ext cx="890408" cy="5920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6687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Blue Section Break">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219594"/>
            <a:ext cx="7772400" cy="1021556"/>
          </a:xfrm>
        </p:spPr>
        <p:txBody>
          <a:bodyPr anchor="b" anchorCtr="0">
            <a:noAutofit/>
          </a:bodyPr>
          <a:lstStyle>
            <a:lvl1pPr algn="ctr">
              <a:lnSpc>
                <a:spcPct val="70000"/>
              </a:lnSpc>
              <a:defRPr sz="5400" b="0" cap="none" spc="0" baseline="0">
                <a:ln w="6350">
                  <a:gradFill>
                    <a:gsLst>
                      <a:gs pos="0">
                        <a:srgbClr val="5DE4FF">
                          <a:alpha val="0"/>
                        </a:srgbClr>
                      </a:gs>
                      <a:gs pos="50000">
                        <a:srgbClr val="5DE4FF"/>
                      </a:gs>
                      <a:gs pos="100000">
                        <a:srgbClr val="5DE4FF">
                          <a:alpha val="0"/>
                        </a:srgbClr>
                      </a:gs>
                    </a:gsLst>
                    <a:lin ang="5400000" scaled="0"/>
                  </a:gradFill>
                </a:ln>
                <a:gradFill>
                  <a:gsLst>
                    <a:gs pos="0">
                      <a:schemeClr val="bg1">
                        <a:alpha val="80000"/>
                      </a:schemeClr>
                    </a:gs>
                    <a:gs pos="53000">
                      <a:schemeClr val="bg1"/>
                    </a:gs>
                    <a:gs pos="100000">
                      <a:schemeClr val="bg1">
                        <a:alpha val="80000"/>
                      </a:schemeClr>
                    </a:gs>
                  </a:gsLst>
                  <a:lin ang="2700000" scaled="0"/>
                </a:gradFill>
                <a:latin typeface="Intel Clear Pro" panose="020B0804020202060201" pitchFamily="34" charset="0"/>
                <a:cs typeface="Intel Clear Pro" panose="020B0804020202060201" pitchFamily="34" charset="0"/>
              </a:defRPr>
            </a:lvl1pPr>
          </a:lstStyle>
          <a:p>
            <a:r>
              <a:rPr lang="en-US"/>
              <a:t>54pt Intel Clear Pro</a:t>
            </a:r>
            <a:br>
              <a:rPr lang="en-US"/>
            </a:br>
            <a:r>
              <a:rPr lang="en-US"/>
              <a:t>blue section break</a:t>
            </a:r>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lgn="ctr">
              <a:buNone/>
              <a:defRPr sz="1600" b="0" i="0" baseline="0">
                <a:solidFill>
                  <a:srgbClr val="5DE4FF"/>
                </a:solidFill>
                <a:latin typeface="Intel Clear"/>
                <a:cs typeface="Intel Clear"/>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en-US"/>
              <a:t>16pt Intel Clear Subhead</a:t>
            </a:r>
          </a:p>
        </p:txBody>
      </p:sp>
    </p:spTree>
    <p:extLst>
      <p:ext uri="{BB962C8B-B14F-4D97-AF65-F5344CB8AC3E}">
        <p14:creationId xmlns:p14="http://schemas.microsoft.com/office/powerpoint/2010/main" val="175577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455613" y="16385"/>
            <a:ext cx="8229600" cy="868680"/>
          </a:xfrm>
        </p:spPr>
        <p:txBody>
          <a:bodyPr vert="horz" lIns="0" tIns="0" rIns="0" bIns="0" rtlCol="0" anchor="ctr" anchorCtr="0">
            <a:noAutofit/>
          </a:bodyPr>
          <a:lstStyle>
            <a:lvl1pPr algn="ctr">
              <a:lnSpc>
                <a:spcPct val="70000"/>
              </a:lnSpc>
              <a:defRPr lang="en-US" sz="4500" b="0" i="0" kern="1200" cap="none" spc="0" baseline="0" dirty="0">
                <a:ln w="6350">
                  <a:noFill/>
                </a:ln>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lvl="0" algn="ctr" defTabSz="457189" rtl="0" eaLnBrk="1" latinLnBrk="0" hangingPunct="1">
              <a:lnSpc>
                <a:spcPct val="70000"/>
              </a:lnSpc>
              <a:spcBef>
                <a:spcPct val="0"/>
              </a:spcBef>
              <a:buNone/>
            </a:pPr>
            <a:r>
              <a:rPr lang="en-US"/>
              <a:t>28pt Intel Clear Headline</a:t>
            </a:r>
          </a:p>
        </p:txBody>
      </p:sp>
    </p:spTree>
    <p:extLst>
      <p:ext uri="{BB962C8B-B14F-4D97-AF65-F5344CB8AC3E}">
        <p14:creationId xmlns:p14="http://schemas.microsoft.com/office/powerpoint/2010/main" val="119193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5613" y="0"/>
            <a:ext cx="8229600" cy="868680"/>
          </a:xfrm>
        </p:spPr>
        <p:txBody>
          <a:bodyPr vert="horz" lIns="0" tIns="0" rIns="0" bIns="0" rtlCol="0" anchor="ctr" anchorCtr="0">
            <a:noAutofit/>
          </a:bodyPr>
          <a:lstStyle>
            <a:lvl1pPr>
              <a:defRPr lang="en-US" sz="4500" b="0" i="0" kern="1200" cap="none" spc="0" baseline="0" dirty="0">
                <a:ln w="6350">
                  <a:noFill/>
                </a:ln>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lvl="0" algn="ctr" defTabSz="457189" rtl="0" eaLnBrk="1" latinLnBrk="0" hangingPunct="1">
              <a:lnSpc>
                <a:spcPct val="70000"/>
              </a:lnSpc>
              <a:spcBef>
                <a:spcPct val="0"/>
              </a:spcBef>
              <a:buNone/>
            </a:pPr>
            <a:r>
              <a:rPr lang="en-US"/>
              <a:t>28pt Intel Clear Headline</a:t>
            </a:r>
          </a:p>
        </p:txBody>
      </p:sp>
      <p:sp>
        <p:nvSpPr>
          <p:cNvPr id="9" name="Content Placeholder 8"/>
          <p:cNvSpPr>
            <a:spLocks noGrp="1"/>
          </p:cNvSpPr>
          <p:nvPr>
            <p:ph sz="quarter" idx="13" hasCustomPrompt="1"/>
          </p:nvPr>
        </p:nvSpPr>
        <p:spPr>
          <a:xfrm>
            <a:off x="455614" y="1203326"/>
            <a:ext cx="8228012" cy="3425825"/>
          </a:xfrm>
        </p:spPr>
        <p:txBody>
          <a:bodyPr/>
          <a:lstStyle>
            <a:lvl1pPr>
              <a:defRPr>
                <a:solidFill>
                  <a:schemeClr val="bg1"/>
                </a:solidFill>
              </a:defRPr>
            </a:lvl1pPr>
            <a:lvl2pPr>
              <a:defRPr sz="1800">
                <a:solidFill>
                  <a:schemeClr val="bg1"/>
                </a:solidFill>
              </a:defRPr>
            </a:lvl2pPr>
            <a:lvl3pPr>
              <a:defRPr sz="1800">
                <a:solidFill>
                  <a:schemeClr val="bg1"/>
                </a:solidFill>
              </a:defRPr>
            </a:lvl3pPr>
            <a:lvl4pPr>
              <a:defRPr sz="1600">
                <a:solidFill>
                  <a:schemeClr val="bg1"/>
                </a:solidFill>
              </a:defRPr>
            </a:lvl4pPr>
            <a:lvl5pPr>
              <a:defRPr>
                <a:solidFill>
                  <a:schemeClr val="bg1"/>
                </a:solidFill>
              </a:defRPr>
            </a:lvl5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Tree>
    <p:extLst>
      <p:ext uri="{BB962C8B-B14F-4D97-AF65-F5344CB8AC3E}">
        <p14:creationId xmlns:p14="http://schemas.microsoft.com/office/powerpoint/2010/main" val="279987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_Title and Bullete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06" y="4657725"/>
            <a:ext cx="9143294" cy="488627"/>
          </a:xfrm>
          <a:prstGeom prst="rect">
            <a:avLst/>
          </a:prstGeom>
        </p:spPr>
      </p:pic>
      <p:sp>
        <p:nvSpPr>
          <p:cNvPr id="7" name="Title 6"/>
          <p:cNvSpPr>
            <a:spLocks noGrp="1"/>
          </p:cNvSpPr>
          <p:nvPr>
            <p:ph type="title" hasCustomPrompt="1"/>
          </p:nvPr>
        </p:nvSpPr>
        <p:spPr>
          <a:xfrm>
            <a:off x="455613" y="18562"/>
            <a:ext cx="8229600" cy="868680"/>
          </a:xfrm>
        </p:spPr>
        <p:txBody>
          <a:bodyPr vert="horz" lIns="0" tIns="0" rIns="0" bIns="0" rtlCol="0" anchor="ctr" anchorCtr="0">
            <a:noAutofit/>
          </a:bodyPr>
          <a:lstStyle>
            <a:lvl1pPr>
              <a:defRPr lang="en-US" sz="4500" b="0" i="0" kern="1200" cap="none" spc="0" baseline="0" dirty="0">
                <a:ln w="6350">
                  <a:gradFill>
                    <a:gsLst>
                      <a:gs pos="0">
                        <a:srgbClr val="5DE4FF">
                          <a:alpha val="0"/>
                        </a:srgbClr>
                      </a:gs>
                      <a:gs pos="50000">
                        <a:srgbClr val="5DE4FF"/>
                      </a:gs>
                      <a:gs pos="100000">
                        <a:srgbClr val="5DE4FF">
                          <a:alpha val="0"/>
                        </a:srgbClr>
                      </a:gs>
                    </a:gsLst>
                    <a:lin ang="5400000" scaled="0"/>
                  </a:gradFill>
                </a:ln>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lvl="0" algn="ctr" defTabSz="457189" rtl="0" eaLnBrk="1" latinLnBrk="0" hangingPunct="1">
              <a:lnSpc>
                <a:spcPct val="70000"/>
              </a:lnSpc>
              <a:spcBef>
                <a:spcPct val="0"/>
              </a:spcBef>
              <a:buNone/>
            </a:pPr>
            <a:r>
              <a:rPr lang="en-US"/>
              <a:t>28pt Intel Clear Headline</a:t>
            </a:r>
          </a:p>
        </p:txBody>
      </p:sp>
      <p:sp>
        <p:nvSpPr>
          <p:cNvPr id="9" name="Content Placeholder 8"/>
          <p:cNvSpPr>
            <a:spLocks noGrp="1"/>
          </p:cNvSpPr>
          <p:nvPr>
            <p:ph sz="quarter" idx="13" hasCustomPrompt="1"/>
          </p:nvPr>
        </p:nvSpPr>
        <p:spPr>
          <a:xfrm>
            <a:off x="455614" y="1203326"/>
            <a:ext cx="8228012" cy="3425825"/>
          </a:xfrm>
        </p:spPr>
        <p:txBody>
          <a:bodyPr/>
          <a:lstStyle>
            <a:lvl1pPr>
              <a:defRPr>
                <a:solidFill>
                  <a:schemeClr val="tx2"/>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pic>
        <p:nvPicPr>
          <p:cNvPr id="5" name="Picture 2" descr="\\.psf\Home\Desktop\Intel.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209896" y="4800568"/>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p:cNvCxnSpPr/>
          <p:nvPr userDrawn="1"/>
        </p:nvCxnSpPr>
        <p:spPr>
          <a:xfrm>
            <a:off x="8688532" y="4794488"/>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382304" y="4832242"/>
            <a:ext cx="1794813" cy="200055"/>
          </a:xfrm>
          <a:prstGeom prst="rect">
            <a:avLst/>
          </a:prstGeom>
        </p:spPr>
        <p:txBody>
          <a:bodyPr wrap="square">
            <a:spAutoFit/>
          </a:bodyPr>
          <a:lstStyle/>
          <a:p>
            <a:pPr defTabSz="457189"/>
            <a:r>
              <a:rPr lang="en-US" sz="700">
                <a:solidFill>
                  <a:prstClr val="white"/>
                </a:solidFill>
              </a:rPr>
              <a:t>Intel® Confidential</a:t>
            </a:r>
          </a:p>
        </p:txBody>
      </p:sp>
      <p:sp>
        <p:nvSpPr>
          <p:cNvPr id="10" name="TextBox 9"/>
          <p:cNvSpPr txBox="1"/>
          <p:nvPr userDrawn="1"/>
        </p:nvSpPr>
        <p:spPr>
          <a:xfrm>
            <a:off x="8821372" y="4858971"/>
            <a:ext cx="128240" cy="123111"/>
          </a:xfrm>
          <a:prstGeom prst="rect">
            <a:avLst/>
          </a:prstGeom>
          <a:noFill/>
        </p:spPr>
        <p:txBody>
          <a:bodyPr vert="horz" wrap="none" lIns="0" tIns="0" rIns="0" bIns="0" rtlCol="0">
            <a:spAutoFit/>
          </a:bodyPr>
          <a:lstStyle/>
          <a:p>
            <a:pPr defTabSz="457189"/>
            <a:fld id="{AFB2E552-7FE6-4473-9F80-9166A6219CFF}" type="slidenum">
              <a:rPr lang="en-US" sz="800">
                <a:solidFill>
                  <a:prstClr val="white"/>
                </a:solidFill>
              </a:rPr>
              <a:pPr defTabSz="457189"/>
              <a:t>‹#›</a:t>
            </a:fld>
            <a:endParaRPr lang="en-US" sz="800">
              <a:solidFill>
                <a:prstClr val="white"/>
              </a:solidFill>
            </a:endParaRPr>
          </a:p>
        </p:txBody>
      </p:sp>
    </p:spTree>
    <p:extLst>
      <p:ext uri="{BB962C8B-B14F-4D97-AF65-F5344CB8AC3E}">
        <p14:creationId xmlns:p14="http://schemas.microsoft.com/office/powerpoint/2010/main" val="39881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5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ack Cover Radial Gradi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45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Large Bullet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455613" y="308848"/>
            <a:ext cx="8229600" cy="868680"/>
          </a:xfrm>
        </p:spPr>
        <p:txBody>
          <a:bodyPr/>
          <a:lstStyle>
            <a:lvl1pPr>
              <a:defRPr>
                <a:latin typeface="Calibri" panose="020F0502020204030204" pitchFamily="34" charset="0"/>
                <a:cs typeface="Calibri" panose="020F0502020204030204" pitchFamily="34" charset="0"/>
              </a:defRPr>
            </a:lvl1pPr>
          </a:lstStyle>
          <a:p>
            <a:r>
              <a:rPr lang="en-US" err="1"/>
              <a:t>28pt</a:t>
            </a:r>
            <a:r>
              <a:rPr lang="en-US"/>
              <a:t> Intel Clear Light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
        <p:nvSpPr>
          <p:cNvPr id="10"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2"/>
                </a:solidFill>
                <a:latin typeface="Calibri" panose="020F0502020204030204" pitchFamily="34" charset="0"/>
                <a:cs typeface="Calibri" panose="020F0502020204030204" pitchFamily="34" charset="0"/>
              </a:rPr>
              <a:t>Intel Labs</a:t>
            </a:r>
          </a:p>
        </p:txBody>
      </p:sp>
      <p:sp>
        <p:nvSpPr>
          <p:cNvPr id="8" name="Rectangle 7"/>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tx2"/>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tx2"/>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58511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itle and Bulleted Tex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20640"/>
          </a:xfrm>
          <a:prstGeom prst="rect">
            <a:avLst/>
          </a:prstGeom>
        </p:spPr>
      </p:pic>
      <p:sp>
        <p:nvSpPr>
          <p:cNvPr id="2" name="Rectangle 1"/>
          <p:cNvSpPr/>
          <p:nvPr userDrawn="1"/>
        </p:nvSpPr>
        <p:spPr>
          <a:xfrm>
            <a:off x="0" y="-11430"/>
            <a:ext cx="9144000" cy="5143500"/>
          </a:xfrm>
          <a:prstGeom prst="rect">
            <a:avLst/>
          </a:prstGeom>
          <a:gradFill flip="none" rotWithShape="1">
            <a:gsLst>
              <a:gs pos="0">
                <a:schemeClr val="accent1">
                  <a:lumMod val="89000"/>
                </a:schemeClr>
              </a:gs>
              <a:gs pos="23000">
                <a:schemeClr val="accent1">
                  <a:lumMod val="89000"/>
                  <a:alpha val="15000"/>
                </a:schemeClr>
              </a:gs>
              <a:gs pos="69000">
                <a:schemeClr val="accent1">
                  <a:lumMod val="75000"/>
                  <a:alpha val="66000"/>
                </a:schemeClr>
              </a:gs>
              <a:gs pos="97000">
                <a:schemeClr val="accent1">
                  <a:lumMod val="70000"/>
                  <a:alpha val="63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6197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0"/>
            <a:ext cx="9144000" cy="5143500"/>
            <a:chOff x="0" y="0"/>
            <a:chExt cx="9144000" cy="5143500"/>
          </a:xfrm>
        </p:grpSpPr>
        <p:sp>
          <p:nvSpPr>
            <p:cNvPr id="20" name="Rectangle 19"/>
            <p:cNvSpPr/>
            <p:nvPr userDrawn="1"/>
          </p:nvSpPr>
          <p:spPr>
            <a:xfrm>
              <a:off x="0" y="0"/>
              <a:ext cx="9144000" cy="5143500"/>
            </a:xfrm>
            <a:prstGeom prst="rect">
              <a:avLst/>
            </a:prstGeom>
            <a:gradFill flip="none" rotWithShape="1">
              <a:gsLst>
                <a:gs pos="100000">
                  <a:srgbClr val="001E39"/>
                </a:gs>
                <a:gs pos="0">
                  <a:srgbClr val="06014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D39F783-2CD1-4988-8CA2-71441B451896}"/>
                </a:ext>
              </a:extLst>
            </p:cNvPr>
            <p:cNvCxnSpPr/>
            <p:nvPr userDrawn="1"/>
          </p:nvCxnSpPr>
          <p:spPr>
            <a:xfrm>
              <a:off x="8725284" y="4887146"/>
              <a:ext cx="0" cy="178594"/>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59354BD5-8270-449A-944D-1411037D6E88}"/>
                </a:ext>
              </a:extLst>
            </p:cNvPr>
            <p:cNvGrpSpPr/>
            <p:nvPr userDrawn="1"/>
          </p:nvGrpSpPr>
          <p:grpSpPr>
            <a:xfrm>
              <a:off x="8270974" y="4865092"/>
              <a:ext cx="339404" cy="223694"/>
              <a:chOff x="451796" y="386081"/>
              <a:chExt cx="1249194" cy="823318"/>
            </a:xfrm>
          </p:grpSpPr>
          <p:sp>
            <p:nvSpPr>
              <p:cNvPr id="24" name="Freeform 36">
                <a:extLst>
                  <a:ext uri="{FF2B5EF4-FFF2-40B4-BE49-F238E27FC236}">
                    <a16:creationId xmlns:a16="http://schemas.microsoft.com/office/drawing/2014/main" id="{C31C0D01-ED8C-4C6E-8AAB-2F3E461DA5AC}"/>
                  </a:ext>
                </a:extLst>
              </p:cNvPr>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7">
                <a:extLst>
                  <a:ext uri="{FF2B5EF4-FFF2-40B4-BE49-F238E27FC236}">
                    <a16:creationId xmlns:a16="http://schemas.microsoft.com/office/drawing/2014/main" id="{B89CD925-BA5D-4553-A75E-93A65E46C3D7}"/>
                  </a:ext>
                </a:extLst>
              </p:cNvPr>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TextBox 22">
              <a:extLst>
                <a:ext uri="{FF2B5EF4-FFF2-40B4-BE49-F238E27FC236}">
                  <a16:creationId xmlns:a16="http://schemas.microsoft.com/office/drawing/2014/main" id="{7C05F357-307F-47B6-926B-D75F0DBF79BA}"/>
                </a:ext>
              </a:extLst>
            </p:cNvPr>
            <p:cNvSpPr txBox="1"/>
            <p:nvPr userDrawn="1"/>
          </p:nvSpPr>
          <p:spPr>
            <a:xfrm>
              <a:off x="353962" y="4878578"/>
              <a:ext cx="1410964" cy="184666"/>
            </a:xfrm>
            <a:prstGeom prst="rect">
              <a:avLst/>
            </a:prstGeom>
            <a:noFill/>
          </p:spPr>
          <p:txBody>
            <a:bodyPr wrap="none" rtlCol="0" anchor="ctr" anchorCtr="0">
              <a:spAutoFit/>
            </a:bodyPr>
            <a:lstStyle/>
            <a:p>
              <a:pPr algn="l"/>
              <a:r>
                <a:rPr lang="en-US" sz="600">
                  <a:solidFill>
                    <a:srgbClr val="FFFFFF"/>
                  </a:solidFill>
                  <a:latin typeface="+mn-lt"/>
                </a:rPr>
                <a:t>Intel Confidential – Do Not Forward</a:t>
              </a:r>
            </a:p>
          </p:txBody>
        </p:sp>
      </p:grpSp>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a:t>Click to edit title</a:t>
            </a:r>
          </a:p>
        </p:txBody>
      </p:sp>
      <p:sp>
        <p:nvSpPr>
          <p:cNvPr id="9" name="Text Placeholder 7"/>
          <p:cNvSpPr>
            <a:spLocks noGrp="1"/>
          </p:cNvSpPr>
          <p:nvPr>
            <p:ph type="body" sz="quarter" idx="13" hasCustomPrompt="1"/>
          </p:nvPr>
        </p:nvSpPr>
        <p:spPr>
          <a:xfrm>
            <a:off x="353962"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a:t>Click to edit footnote</a:t>
            </a:r>
          </a:p>
        </p:txBody>
      </p:sp>
      <p:sp>
        <p:nvSpPr>
          <p:cNvPr id="3" name="Slide Number Placeholder 2"/>
          <p:cNvSpPr>
            <a:spLocks noGrp="1"/>
          </p:cNvSpPr>
          <p:nvPr>
            <p:ph type="sldNum" sz="quarter" idx="14"/>
          </p:nvPr>
        </p:nvSpPr>
        <p:spPr>
          <a:xfrm>
            <a:off x="8848344" y="4914888"/>
            <a:ext cx="128240" cy="123111"/>
          </a:xfrm>
          <a:prstGeom prst="rect">
            <a:avLst/>
          </a:prstGeom>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a:p>
        </p:txBody>
      </p:sp>
    </p:spTree>
    <p:extLst>
      <p:ext uri="{BB962C8B-B14F-4D97-AF65-F5344CB8AC3E}">
        <p14:creationId xmlns:p14="http://schemas.microsoft.com/office/powerpoint/2010/main" val="1012698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100000">
              <a:schemeClr val="bg2">
                <a:lumMod val="50000"/>
              </a:schemeClr>
            </a:gs>
            <a:gs pos="1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0" name="Title 1"/>
          <p:cNvSpPr>
            <a:spLocks noGrp="1"/>
          </p:cNvSpPr>
          <p:nvPr>
            <p:ph type="ctrTitle" hasCustomPrompt="1"/>
          </p:nvPr>
        </p:nvSpPr>
        <p:spPr>
          <a:xfrm>
            <a:off x="347135" y="2482001"/>
            <a:ext cx="8442904" cy="792525"/>
          </a:xfrm>
        </p:spPr>
        <p:txBody>
          <a:bodyPr wrap="square" anchor="b" anchorCtr="0">
            <a:spAutoFit/>
          </a:bodyPr>
          <a:lstStyle>
            <a:lvl1pPr algn="l">
              <a:lnSpc>
                <a:spcPct val="70000"/>
              </a:lnSpc>
              <a:spcBef>
                <a:spcPts val="0"/>
              </a:spcBef>
              <a:defRPr sz="6500" b="0">
                <a:solidFill>
                  <a:schemeClr val="tx1">
                    <a:alpha val="90000"/>
                  </a:schemeClr>
                </a:solidFill>
                <a:latin typeface="+mj-lt"/>
                <a:ea typeface="Intel Clear Pro" panose="020B0804020202060201" pitchFamily="34" charset="0"/>
                <a:cs typeface="Intel Clear Pro" panose="020B0804020202060201" pitchFamily="34" charset="0"/>
              </a:defRPr>
            </a:lvl1pPr>
          </a:lstStyle>
          <a:p>
            <a:r>
              <a:rPr lang="en-US"/>
              <a:t>Click to edit title</a:t>
            </a:r>
          </a:p>
        </p:txBody>
      </p:sp>
      <p:sp>
        <p:nvSpPr>
          <p:cNvPr id="21" name="Text Placeholder 8"/>
          <p:cNvSpPr>
            <a:spLocks noGrp="1"/>
          </p:cNvSpPr>
          <p:nvPr>
            <p:ph type="body" sz="quarter" idx="13" hasCustomPrompt="1"/>
          </p:nvPr>
        </p:nvSpPr>
        <p:spPr>
          <a:xfrm>
            <a:off x="347135" y="3469788"/>
            <a:ext cx="8442904" cy="415498"/>
          </a:xfrm>
        </p:spPr>
        <p:txBody>
          <a:bodyPr wrap="square">
            <a:spAutoFit/>
          </a:bodyPr>
          <a:lstStyle>
            <a:lvl1pPr marL="0" indent="0" algn="l">
              <a:lnSpc>
                <a:spcPct val="70000"/>
              </a:lnSpc>
              <a:spcBef>
                <a:spcPts val="0"/>
              </a:spcBef>
              <a:buNone/>
              <a:defRPr sz="3000">
                <a:solidFill>
                  <a:schemeClr val="accent2">
                    <a:lumMod val="40000"/>
                    <a:lumOff val="60000"/>
                  </a:schemeClr>
                </a:solidFill>
                <a:latin typeface="+mj-lt"/>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a:t>Click to edit subtitle</a:t>
            </a:r>
          </a:p>
        </p:txBody>
      </p:sp>
      <p:sp>
        <p:nvSpPr>
          <p:cNvPr id="9" name="TextBox 8"/>
          <p:cNvSpPr txBox="1"/>
          <p:nvPr userDrawn="1"/>
        </p:nvSpPr>
        <p:spPr>
          <a:xfrm>
            <a:off x="353962" y="4878578"/>
            <a:ext cx="1410964" cy="184666"/>
          </a:xfrm>
          <a:prstGeom prst="rect">
            <a:avLst/>
          </a:prstGeom>
          <a:noFill/>
        </p:spPr>
        <p:txBody>
          <a:bodyPr wrap="none" rtlCol="0" anchor="ctr" anchorCtr="0">
            <a:spAutoFit/>
          </a:bodyPr>
          <a:lstStyle/>
          <a:p>
            <a:pPr algn="l"/>
            <a:r>
              <a:rPr lang="en-US" sz="600">
                <a:solidFill>
                  <a:srgbClr val="FFFFFF"/>
                </a:solidFill>
                <a:latin typeface="+mn-lt"/>
              </a:rPr>
              <a:t>Intel Confidential – Do Not Forward</a:t>
            </a:r>
          </a:p>
        </p:txBody>
      </p:sp>
      <p:grpSp>
        <p:nvGrpSpPr>
          <p:cNvPr id="2" name="Group 1"/>
          <p:cNvGrpSpPr/>
          <p:nvPr userDrawn="1"/>
        </p:nvGrpSpPr>
        <p:grpSpPr>
          <a:xfrm>
            <a:off x="451796" y="386082"/>
            <a:ext cx="1249194" cy="823318"/>
            <a:chOff x="451796" y="386081"/>
            <a:chExt cx="1249194" cy="823318"/>
          </a:xfrm>
        </p:grpSpPr>
        <p:sp>
          <p:nvSpPr>
            <p:cNvPr id="7"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4020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hasCustomPrompt="1"/>
          </p:nvPr>
        </p:nvSpPr>
        <p:spPr>
          <a:xfrm>
            <a:off x="353963" y="1168842"/>
            <a:ext cx="8436076" cy="3213739"/>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83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252709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848345" y="4914889"/>
            <a:ext cx="128240" cy="123111"/>
          </a:xfrm>
          <a:prstGeom prst="rect">
            <a:avLst/>
          </a:prstGeom>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a:p>
        </p:txBody>
      </p:sp>
    </p:spTree>
    <p:extLst>
      <p:ext uri="{BB962C8B-B14F-4D97-AF65-F5344CB8AC3E}">
        <p14:creationId xmlns:p14="http://schemas.microsoft.com/office/powerpoint/2010/main" val="236411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gradFill>
          <a:gsLst>
            <a:gs pos="100000">
              <a:schemeClr val="bg2">
                <a:lumMod val="5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1" name="Group 10"/>
          <p:cNvGrpSpPr/>
          <p:nvPr userDrawn="1"/>
        </p:nvGrpSpPr>
        <p:grpSpPr>
          <a:xfrm>
            <a:off x="3517584" y="1875130"/>
            <a:ext cx="2108834" cy="1389888"/>
            <a:chOff x="451796" y="386081"/>
            <a:chExt cx="1249194" cy="823318"/>
          </a:xfrm>
        </p:grpSpPr>
        <p:sp>
          <p:nvSpPr>
            <p:cNvPr id="12"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21122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8" y="2479423"/>
            <a:ext cx="8212886" cy="1102519"/>
          </a:xfrm>
        </p:spPr>
        <p:txBody>
          <a:bodyPr lIns="0" rIns="0" anchor="b" anchorCtr="0">
            <a:noAutofit/>
          </a:bodyPr>
          <a:lstStyle>
            <a:lvl1pPr>
              <a:lnSpc>
                <a:spcPct val="80000"/>
              </a:lnSpc>
              <a:defRPr sz="5000" b="0" spc="0" baseline="0">
                <a:solidFill>
                  <a:schemeClr val="bg1">
                    <a:alpha val="90000"/>
                  </a:schemeClr>
                </a:solidFill>
                <a:latin typeface="+mj-lt"/>
                <a:cs typeface="Arial" panose="020B0604020202020204" pitchFamily="34" charset="0"/>
              </a:defRPr>
            </a:lvl1pPr>
          </a:lstStyle>
          <a:p>
            <a:r>
              <a:rPr lang="en-US"/>
              <a:t>50pt Intel Clear pro Title</a:t>
            </a:r>
            <a:br>
              <a:rPr lang="en-US"/>
            </a:br>
            <a:r>
              <a:rPr lang="en-US"/>
              <a:t>with Linear gradient</a:t>
            </a:r>
          </a:p>
        </p:txBody>
      </p:sp>
      <p:sp>
        <p:nvSpPr>
          <p:cNvPr id="3" name="Subtitle 2"/>
          <p:cNvSpPr>
            <a:spLocks noGrp="1"/>
          </p:cNvSpPr>
          <p:nvPr>
            <p:ph type="subTitle" idx="1" hasCustomPrompt="1"/>
          </p:nvPr>
        </p:nvSpPr>
        <p:spPr>
          <a:xfrm>
            <a:off x="455614" y="3493008"/>
            <a:ext cx="6330212" cy="925360"/>
          </a:xfrm>
        </p:spPr>
        <p:txBody>
          <a:bodyPr lIns="0" rIns="0">
            <a:noAutofit/>
          </a:bodyPr>
          <a:lstStyle>
            <a:lvl1pPr marL="0" indent="0" algn="l">
              <a:buNone/>
              <a:defRPr sz="1600" b="0" i="0" baseline="0">
                <a:solidFill>
                  <a:schemeClr val="accent3"/>
                </a:solidFill>
                <a:latin typeface="+mn-lt"/>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16pt Intel Clear Subhead, Date, Etc.</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1798" y="383170"/>
            <a:ext cx="1248049" cy="829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582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8" y="2479423"/>
            <a:ext cx="8212886" cy="1102519"/>
          </a:xfrm>
        </p:spPr>
        <p:txBody>
          <a:bodyPr lIns="0" rIns="0" anchor="b" anchorCtr="0">
            <a:noAutofit/>
          </a:bodyPr>
          <a:lstStyle>
            <a:lvl1pPr>
              <a:lnSpc>
                <a:spcPct val="80000"/>
              </a:lnSpc>
              <a:defRPr sz="5000" b="0" spc="0" baseline="0">
                <a:solidFill>
                  <a:schemeClr val="bg1">
                    <a:alpha val="90000"/>
                  </a:schemeClr>
                </a:solidFill>
                <a:latin typeface="+mj-lt"/>
                <a:cs typeface="Arial" panose="020B0604020202020204" pitchFamily="34" charset="0"/>
              </a:defRPr>
            </a:lvl1pPr>
          </a:lstStyle>
          <a:p>
            <a:r>
              <a:rPr lang="en-US"/>
              <a:t>50pt Intel Clear pro Title</a:t>
            </a:r>
            <a:br>
              <a:rPr lang="en-US"/>
            </a:br>
            <a:r>
              <a:rPr lang="en-US"/>
              <a:t>with Linear gradient</a:t>
            </a:r>
          </a:p>
        </p:txBody>
      </p:sp>
      <p:sp>
        <p:nvSpPr>
          <p:cNvPr id="3" name="Subtitle 2"/>
          <p:cNvSpPr>
            <a:spLocks noGrp="1"/>
          </p:cNvSpPr>
          <p:nvPr>
            <p:ph type="subTitle" idx="1" hasCustomPrompt="1"/>
          </p:nvPr>
        </p:nvSpPr>
        <p:spPr>
          <a:xfrm>
            <a:off x="455614" y="3493008"/>
            <a:ext cx="6330212" cy="925360"/>
          </a:xfrm>
        </p:spPr>
        <p:txBody>
          <a:bodyPr lIns="0" rIns="0">
            <a:noAutofit/>
          </a:bodyPr>
          <a:lstStyle>
            <a:lvl1pPr marL="0" indent="0" algn="l">
              <a:buNone/>
              <a:defRPr sz="1600" b="0" i="0" baseline="0">
                <a:solidFill>
                  <a:schemeClr val="accent3"/>
                </a:solidFill>
                <a:latin typeface="+mn-lt"/>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16pt Intel Clear Subhead, Date, Etc.</a:t>
            </a:r>
          </a:p>
        </p:txBody>
      </p:sp>
      <p:pic>
        <p:nvPicPr>
          <p:cNvPr id="5" name="Picture 4" descr="int_experience_hrz_wht_rgb_1500.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460694" y="389229"/>
            <a:ext cx="2121766" cy="887284"/>
          </a:xfrm>
          <a:prstGeom prst="rect">
            <a:avLst/>
          </a:prstGeom>
        </p:spPr>
      </p:pic>
    </p:spTree>
    <p:extLst>
      <p:ext uri="{BB962C8B-B14F-4D97-AF65-F5344CB8AC3E}">
        <p14:creationId xmlns:p14="http://schemas.microsoft.com/office/powerpoint/2010/main" val="387706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1"/>
            <a:ext cx="9144000" cy="4768850"/>
          </a:xfrm>
          <a:solidFill>
            <a:schemeClr val="bg2">
              <a:lumMod val="60000"/>
              <a:lumOff val="40000"/>
            </a:schemeClr>
          </a:solidFill>
        </p:spPr>
        <p:txBody>
          <a:bodyPr/>
          <a:lstStyle>
            <a:lvl1pPr marL="0" marR="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a:t>Insert photo here. Drag picture to placeholder or click icon to add.</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1798" y="383170"/>
            <a:ext cx="1248049" cy="8298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ctrTitle" hasCustomPrompt="1"/>
          </p:nvPr>
        </p:nvSpPr>
        <p:spPr>
          <a:xfrm>
            <a:off x="444688" y="2479423"/>
            <a:ext cx="8212886" cy="1102519"/>
          </a:xfrm>
        </p:spPr>
        <p:txBody>
          <a:bodyPr lIns="0" rIns="0" anchor="b" anchorCtr="0">
            <a:noAutofit/>
          </a:bodyPr>
          <a:lstStyle>
            <a:lvl1pPr>
              <a:lnSpc>
                <a:spcPct val="80000"/>
              </a:lnSpc>
              <a:defRPr sz="5000" b="0" spc="0" baseline="0">
                <a:solidFill>
                  <a:schemeClr val="bg1">
                    <a:alpha val="90000"/>
                  </a:schemeClr>
                </a:solidFill>
                <a:latin typeface="+mj-lt"/>
                <a:cs typeface="Arial" panose="020B0604020202020204" pitchFamily="34" charset="0"/>
              </a:defRPr>
            </a:lvl1pPr>
          </a:lstStyle>
          <a:p>
            <a:r>
              <a:rPr lang="en-US"/>
              <a:t>50pt Intel Clear pro Title</a:t>
            </a:r>
            <a:br>
              <a:rPr lang="en-US"/>
            </a:br>
            <a:r>
              <a:rPr lang="en-US"/>
              <a:t>with image</a:t>
            </a:r>
          </a:p>
        </p:txBody>
      </p:sp>
      <p:sp>
        <p:nvSpPr>
          <p:cNvPr id="14" name="Subtitle 2"/>
          <p:cNvSpPr>
            <a:spLocks noGrp="1"/>
          </p:cNvSpPr>
          <p:nvPr>
            <p:ph type="subTitle" idx="1" hasCustomPrompt="1"/>
          </p:nvPr>
        </p:nvSpPr>
        <p:spPr>
          <a:xfrm>
            <a:off x="455614" y="3493008"/>
            <a:ext cx="6330212" cy="925360"/>
          </a:xfrm>
        </p:spPr>
        <p:txBody>
          <a:bodyPr lIns="0" rIns="0">
            <a:noAutofit/>
          </a:bodyPr>
          <a:lstStyle>
            <a:lvl1pPr marL="0" indent="0" algn="l">
              <a:buNone/>
              <a:defRPr sz="1600" b="0" i="0" baseline="0">
                <a:solidFill>
                  <a:schemeClr val="accent3"/>
                </a:solidFill>
                <a:latin typeface="+mn-lt"/>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16pt Intel Clear Subhead, Date, Etc.</a:t>
            </a:r>
          </a:p>
        </p:txBody>
      </p:sp>
    </p:spTree>
    <p:extLst>
      <p:ext uri="{BB962C8B-B14F-4D97-AF65-F5344CB8AC3E}">
        <p14:creationId xmlns:p14="http://schemas.microsoft.com/office/powerpoint/2010/main" val="38220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7" name="Title 6"/>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en-US" err="1"/>
              <a:t>28pt</a:t>
            </a:r>
            <a:r>
              <a:rPr lang="en-US"/>
              <a:t> Intel Clear Light Headline</a:t>
            </a:r>
          </a:p>
        </p:txBody>
      </p:sp>
      <p:sp>
        <p:nvSpPr>
          <p:cNvPr id="8" name="Content Placeholder 7"/>
          <p:cNvSpPr>
            <a:spLocks noGrp="1"/>
          </p:cNvSpPr>
          <p:nvPr>
            <p:ph sz="quarter" idx="13" hasCustomPrompt="1"/>
          </p:nvPr>
        </p:nvSpPr>
        <p:spPr>
          <a:xfrm>
            <a:off x="455613" y="1203325"/>
            <a:ext cx="8228012" cy="34258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18pt Intel Clear body text</a:t>
            </a:r>
          </a:p>
          <a:p>
            <a:pPr lvl="1"/>
            <a:r>
              <a:rPr lang="en-US"/>
              <a:t>16pt Intel Clear bullet one</a:t>
            </a:r>
          </a:p>
          <a:p>
            <a:pPr lvl="2"/>
            <a:r>
              <a:rPr lang="en-US"/>
              <a:t>16pt Intel Clear sub-bullet</a:t>
            </a:r>
          </a:p>
          <a:p>
            <a:pPr lvl="3"/>
            <a:r>
              <a:rPr lang="en-US" err="1"/>
              <a:t>14pt</a:t>
            </a:r>
            <a:r>
              <a:rPr lang="en-US"/>
              <a:t> Intel Clear fourth level</a:t>
            </a:r>
          </a:p>
          <a:p>
            <a:pPr lvl="4"/>
            <a:r>
              <a:rPr lang="en-US" err="1"/>
              <a:t>14pt</a:t>
            </a:r>
            <a:r>
              <a:rPr lang="en-US"/>
              <a:t> Intel Clear fifth level</a:t>
            </a:r>
          </a:p>
        </p:txBody>
      </p:sp>
      <p:sp>
        <p:nvSpPr>
          <p:cNvPr id="9" name="Footer Placeholder 4"/>
          <p:cNvSpPr txBox="1">
            <a:spLocks/>
          </p:cNvSpPr>
          <p:nvPr/>
        </p:nvSpPr>
        <p:spPr>
          <a:xfrm>
            <a:off x="398463" y="4951580"/>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chemeClr val="bg1"/>
                </a:solidFill>
                <a:latin typeface="Calibri" panose="020F0502020204030204" pitchFamily="34" charset="0"/>
                <a:cs typeface="Calibri" panose="020F0502020204030204" pitchFamily="34" charset="0"/>
              </a:rPr>
              <a:t>Intel Labs</a:t>
            </a:r>
          </a:p>
        </p:txBody>
      </p:sp>
      <p:sp>
        <p:nvSpPr>
          <p:cNvPr id="11" name="Rectangle 10"/>
          <p:cNvSpPr/>
          <p:nvPr/>
        </p:nvSpPr>
        <p:spPr>
          <a:xfrm>
            <a:off x="3623045" y="5021778"/>
            <a:ext cx="1583767" cy="246221"/>
          </a:xfrm>
          <a:prstGeom prst="rect">
            <a:avLst/>
          </a:prstGeom>
        </p:spPr>
        <p:txBody>
          <a:bodyPr wrap="none" lIns="0" tIns="0" rIns="0" bIns="0">
            <a:spAutoFit/>
          </a:bodyPr>
          <a:lstStyle/>
          <a:p>
            <a:pPr algn="l" rtl="0"/>
            <a:r>
              <a:rPr lang="en-US" sz="800" b="0" i="0" u="none" strike="noStrike" kern="1200" baseline="0">
                <a:solidFill>
                  <a:schemeClr val="bg1"/>
                </a:solidFill>
                <a:latin typeface="Calibri" panose="020F0502020204030204" pitchFamily="34" charset="0"/>
                <a:ea typeface="+mn-ea"/>
                <a:cs typeface="Calibri" panose="020F0502020204030204" pitchFamily="34" charset="0"/>
              </a:rPr>
              <a:t>Intel Confidential — Internal Use Only</a:t>
            </a:r>
          </a:p>
          <a:p>
            <a:pPr algn="l" rtl="0"/>
            <a:endParaRPr lang="en-US" sz="800" b="0" i="0" u="none" strike="noStrike" kern="1200" baseline="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94045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31D6CE-8F77-42F9-AF12-6E65B19D2484}" type="slidenum">
              <a:rPr lang="en-US" smtClean="0"/>
              <a:t>‹#›</a:t>
            </a:fld>
            <a:endParaRPr lang="en-US"/>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
        <p:nvSpPr>
          <p:cNvPr id="9" name="Content Placeholder 8"/>
          <p:cNvSpPr>
            <a:spLocks noGrp="1"/>
          </p:cNvSpPr>
          <p:nvPr>
            <p:ph sz="quarter" idx="13" hasCustomPrompt="1"/>
          </p:nvPr>
        </p:nvSpPr>
        <p:spPr>
          <a:xfrm>
            <a:off x="455614" y="1203326"/>
            <a:ext cx="8228012" cy="3425825"/>
          </a:xfrm>
        </p:spPr>
        <p:txBody>
          <a:bodyPr/>
          <a:lstStyle>
            <a:lvl1pPr>
              <a:defRPr>
                <a:solidFill>
                  <a:srgbClr val="0071C5"/>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18pt Intel Clear body text</a:t>
            </a:r>
          </a:p>
          <a:p>
            <a:pPr lvl="1"/>
            <a:r>
              <a:rPr lang="en-US"/>
              <a:t>18pt Intel Clear bullet one</a:t>
            </a:r>
          </a:p>
          <a:p>
            <a:pPr lvl="2"/>
            <a:r>
              <a:rPr lang="en-US"/>
              <a:t>16pt Intel Clear sub-bullet</a:t>
            </a:r>
          </a:p>
          <a:p>
            <a:pPr lvl="3"/>
            <a:r>
              <a:rPr lang="en-US"/>
              <a:t>14pt Intel Clear fourth level</a:t>
            </a:r>
          </a:p>
          <a:p>
            <a:pPr lvl="4"/>
            <a:r>
              <a:rPr lang="en-US"/>
              <a:t>12pt Intel Clear fifth level</a:t>
            </a:r>
          </a:p>
        </p:txBody>
      </p:sp>
    </p:spTree>
    <p:extLst>
      <p:ext uri="{BB962C8B-B14F-4D97-AF65-F5344CB8AC3E}">
        <p14:creationId xmlns:p14="http://schemas.microsoft.com/office/powerpoint/2010/main" val="77900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631D6CE-8F77-42F9-AF12-6E65B19D2484}" type="slidenum">
              <a:rPr lang="en-US" smtClean="0"/>
              <a:t>‹#›</a:t>
            </a:fld>
            <a:endParaRPr lang="en-US"/>
          </a:p>
        </p:txBody>
      </p:sp>
      <p:sp>
        <p:nvSpPr>
          <p:cNvPr id="15" name="Content Placeholder 2"/>
          <p:cNvSpPr>
            <a:spLocks noGrp="1"/>
          </p:cNvSpPr>
          <p:nvPr>
            <p:ph sz="half" idx="1" hasCustomPrompt="1"/>
          </p:nvPr>
        </p:nvSpPr>
        <p:spPr>
          <a:xfrm>
            <a:off x="455614" y="1203325"/>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
        <p:nvSpPr>
          <p:cNvPr id="9" name="Picture Placeholder 8"/>
          <p:cNvSpPr>
            <a:spLocks noGrp="1"/>
          </p:cNvSpPr>
          <p:nvPr>
            <p:ph type="pic" sz="quarter" idx="13"/>
          </p:nvPr>
        </p:nvSpPr>
        <p:spPr>
          <a:xfrm>
            <a:off x="4830764" y="943430"/>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p>
        </p:txBody>
      </p:sp>
      <p:sp>
        <p:nvSpPr>
          <p:cNvPr id="10" name="Picture Placeholder 8"/>
          <p:cNvSpPr>
            <a:spLocks noGrp="1"/>
          </p:cNvSpPr>
          <p:nvPr>
            <p:ph type="pic" sz="quarter" idx="14"/>
          </p:nvPr>
        </p:nvSpPr>
        <p:spPr>
          <a:xfrm>
            <a:off x="4830764" y="2843898"/>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p>
        </p:txBody>
      </p:sp>
    </p:spTree>
    <p:extLst>
      <p:ext uri="{BB962C8B-B14F-4D97-AF65-F5344CB8AC3E}">
        <p14:creationId xmlns:p14="http://schemas.microsoft.com/office/powerpoint/2010/main" val="351217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631D6CE-8F77-42F9-AF12-6E65B19D2484}" type="slidenum">
              <a:rPr lang="en-US" smtClean="0"/>
              <a:t>‹#›</a:t>
            </a:fld>
            <a:endParaRPr lang="en-US"/>
          </a:p>
        </p:txBody>
      </p:sp>
      <p:sp>
        <p:nvSpPr>
          <p:cNvPr id="15" name="Content Placeholder 2"/>
          <p:cNvSpPr>
            <a:spLocks noGrp="1"/>
          </p:cNvSpPr>
          <p:nvPr>
            <p:ph sz="half" idx="1" hasCustomPrompt="1"/>
          </p:nvPr>
        </p:nvSpPr>
        <p:spPr>
          <a:xfrm>
            <a:off x="455614" y="1203325"/>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6" name="Content Placeholder 2"/>
          <p:cNvSpPr>
            <a:spLocks noGrp="1"/>
          </p:cNvSpPr>
          <p:nvPr>
            <p:ph sz="half" idx="13" hasCustomPrompt="1"/>
          </p:nvPr>
        </p:nvSpPr>
        <p:spPr>
          <a:xfrm>
            <a:off x="4678363" y="1203325"/>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81865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203326"/>
            <a:ext cx="8228013" cy="3425825"/>
          </a:xfrm>
        </p:spPr>
        <p:txBody>
          <a:bodyPr anchor="ctr" anchorCtr="0"/>
          <a:lstStyle>
            <a:lvl1pPr marL="190496" indent="-190496">
              <a:defRPr sz="3600" b="1" baseline="0">
                <a:solidFill>
                  <a:schemeClr val="accent1"/>
                </a:solidFill>
                <a:latin typeface="+mn-lt"/>
                <a:cs typeface="Arial" panose="020B0604020202020204" pitchFamily="34" charset="0"/>
              </a:defRPr>
            </a:lvl1pPr>
            <a:lvl2pPr marL="417503" indent="-225419">
              <a:buFont typeface="Intel Clear" pitchFamily="34" charset="0"/>
              <a:buChar char="–"/>
              <a:defRPr sz="1200" baseline="0">
                <a:latin typeface="+mn-lt"/>
                <a:cs typeface="Arial" panose="020B0604020202020204" pitchFamily="34" charset="0"/>
              </a:defRPr>
            </a:lvl2pPr>
            <a:lvl3pPr marL="685783" indent="-228594">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a:t>“36pt Intel Clear Bold Text”</a:t>
            </a:r>
          </a:p>
          <a:p>
            <a:pPr lvl="1"/>
            <a:r>
              <a:rPr lang="en-US" err="1"/>
              <a:t>12pt</a:t>
            </a:r>
            <a:r>
              <a:rPr lang="en-US"/>
              <a:t> Attribution</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631D6CE-8F77-42F9-AF12-6E65B19D2484}" type="slidenum">
              <a:rPr lang="en-US" smtClean="0"/>
              <a:t>‹#›</a:t>
            </a:fld>
            <a:endParaRPr lang="en-US"/>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241830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
            <a:ext cx="9144000" cy="4768850"/>
          </a:xfrm>
          <a:solidFill>
            <a:schemeClr val="bg2">
              <a:lumMod val="60000"/>
              <a:lumOff val="40000"/>
            </a:schemeClr>
          </a:solidFill>
        </p:spPr>
        <p:txBody>
          <a:bodyPr/>
          <a:lstStyle>
            <a:lvl1pPr marL="0" marR="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baseline="0">
                <a:latin typeface="+mj-lt"/>
              </a:defRPr>
            </a:lvl1pPr>
          </a:lstStyle>
          <a:p>
            <a:r>
              <a:rPr lang="en-US"/>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7631D6CE-8F77-42F9-AF12-6E65B19D2484}" type="slidenum">
              <a:rPr lang="en-US" smtClean="0"/>
              <a:t>‹#›</a:t>
            </a:fld>
            <a:endParaRPr lang="en-US"/>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189739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189"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7631D6CE-8F77-42F9-AF12-6E65B19D2484}" type="slidenum">
              <a:rPr lang="en-US" smtClean="0"/>
              <a:t>‹#›</a:t>
            </a:fld>
            <a:endParaRPr lang="en-US"/>
          </a:p>
        </p:txBody>
      </p:sp>
      <p:sp>
        <p:nvSpPr>
          <p:cNvPr id="18" name="Content Placeholder 2"/>
          <p:cNvSpPr>
            <a:spLocks noGrp="1"/>
          </p:cNvSpPr>
          <p:nvPr>
            <p:ph sz="half" idx="1" hasCustomPrompt="1"/>
          </p:nvPr>
        </p:nvSpPr>
        <p:spPr>
          <a:xfrm>
            <a:off x="455614"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3" name="TextBox 2"/>
          <p:cNvSpPr txBox="1"/>
          <p:nvPr/>
        </p:nvSpPr>
        <p:spPr>
          <a:xfrm>
            <a:off x="1009488" y="4975796"/>
            <a:ext cx="184731" cy="246221"/>
          </a:xfrm>
          <a:prstGeom prst="rect">
            <a:avLst/>
          </a:prstGeom>
          <a:noFill/>
        </p:spPr>
        <p:txBody>
          <a:bodyPr wrap="none" rtlCol="0">
            <a:spAutoFit/>
          </a:bodyPr>
          <a:lstStyle/>
          <a:p>
            <a:endParaRPr lang="en-US" sz="1000">
              <a:solidFill>
                <a:schemeClr val="tx2"/>
              </a:solidFill>
              <a:cs typeface="Arial" panose="020B0604020202020204" pitchFamily="34" charset="0"/>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21335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4" y="2"/>
            <a:ext cx="4465637" cy="4768849"/>
          </a:xfrm>
          <a:solidFill>
            <a:schemeClr val="bg2">
              <a:lumMod val="60000"/>
              <a:lumOff val="40000"/>
            </a:schemeClr>
          </a:solidFill>
        </p:spPr>
        <p:txBody>
          <a:bodyPr/>
          <a:lstStyle>
            <a:lvl1pPr>
              <a:defRPr baseline="0"/>
            </a:lvl1pPr>
          </a:lstStyle>
          <a:p>
            <a:r>
              <a:rPr lang="en-US"/>
              <a:t>Insert photo here. Drag picture to placeholder or click icon to add.</a:t>
            </a:r>
          </a:p>
        </p:txBody>
      </p:sp>
      <p:sp>
        <p:nvSpPr>
          <p:cNvPr id="2" name="Title 1"/>
          <p:cNvSpPr>
            <a:spLocks noGrp="1"/>
          </p:cNvSpPr>
          <p:nvPr>
            <p:ph type="title" hasCustomPrompt="1"/>
          </p:nvPr>
        </p:nvSpPr>
        <p:spPr>
          <a:xfrm>
            <a:off x="455614" y="308848"/>
            <a:ext cx="4006850" cy="868680"/>
          </a:xfrm>
        </p:spPr>
        <p:txBody>
          <a:bodyPr>
            <a:noAutofit/>
          </a:bodyPr>
          <a:lstStyle>
            <a:lvl1pPr>
              <a:defRPr sz="2800" b="0" i="0" baseline="0">
                <a:solidFill>
                  <a:schemeClr val="tx2"/>
                </a:solidFill>
                <a:latin typeface="+mj-lt"/>
                <a:cs typeface="Arial" panose="020B0604020202020204" pitchFamily="34" charset="0"/>
              </a:defRPr>
            </a:lvl1pPr>
          </a:lstStyle>
          <a:p>
            <a:r>
              <a:rPr lang="en-US"/>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7631D6CE-8F77-42F9-AF12-6E65B19D2484}" type="slidenum">
              <a:rPr lang="en-US" smtClean="0"/>
              <a:t>‹#›</a:t>
            </a:fld>
            <a:endParaRPr lang="en-US"/>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Tree>
    <p:extLst>
      <p:ext uri="{BB962C8B-B14F-4D97-AF65-F5344CB8AC3E}">
        <p14:creationId xmlns:p14="http://schemas.microsoft.com/office/powerpoint/2010/main" val="402375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4000" b="0" cap="none" spc="0" baseline="0">
                <a:solidFill>
                  <a:schemeClr val="tx2">
                    <a:alpha val="90000"/>
                  </a:schemeClr>
                </a:solidFill>
                <a:latin typeface="+mj-lt"/>
                <a:cs typeface="Arial" panose="020B0604020202020204" pitchFamily="34" charset="0"/>
              </a:defRPr>
            </a:lvl1pPr>
          </a:lstStyle>
          <a:p>
            <a:r>
              <a:rPr lang="en-US"/>
              <a:t>40pt Intel Clear Pro</a:t>
            </a:r>
            <a:br>
              <a:rPr lang="en-US"/>
            </a:br>
            <a:r>
              <a:rPr lang="en-US"/>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en-US"/>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631D6CE-8F77-42F9-AF12-6E65B19D2484}" type="slidenum">
              <a:rPr lang="en-US" smtClean="0"/>
              <a:t>‹#›</a:t>
            </a:fld>
            <a:endParaRPr lang="en-US"/>
          </a:p>
        </p:txBody>
      </p:sp>
    </p:spTree>
    <p:extLst>
      <p:ext uri="{BB962C8B-B14F-4D97-AF65-F5344CB8AC3E}">
        <p14:creationId xmlns:p14="http://schemas.microsoft.com/office/powerpoint/2010/main" val="34813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4000" b="0" cap="none" spc="0" baseline="0">
                <a:solidFill>
                  <a:schemeClr val="bg1">
                    <a:alpha val="90000"/>
                  </a:schemeClr>
                </a:solidFill>
                <a:latin typeface="+mj-lt"/>
                <a:cs typeface="Arial" panose="020B0604020202020204" pitchFamily="34" charset="0"/>
              </a:defRPr>
            </a:lvl1pPr>
          </a:lstStyle>
          <a:p>
            <a:r>
              <a:rPr lang="en-US"/>
              <a:t>40pt Intel Clear Pro</a:t>
            </a:r>
            <a:br>
              <a:rPr lang="en-US"/>
            </a:br>
            <a:r>
              <a:rPr lang="en-US"/>
              <a:t>blue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en-US"/>
              <a:t>16pt Intel Clear Subhead</a:t>
            </a:r>
          </a:p>
        </p:txBody>
      </p:sp>
    </p:spTree>
    <p:extLst>
      <p:ext uri="{BB962C8B-B14F-4D97-AF65-F5344CB8AC3E}">
        <p14:creationId xmlns:p14="http://schemas.microsoft.com/office/powerpoint/2010/main" val="103506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3"/>
            <a:ext cx="7772400" cy="1125140"/>
          </a:xfrm>
        </p:spPr>
        <p:txBody>
          <a:bodyPr anchor="t" anchorCtr="0">
            <a:noAutofit/>
          </a:bodyPr>
          <a:lstStyle>
            <a:lvl1pPr marL="0" indent="0">
              <a:buNone/>
              <a:defRPr sz="4000" b="0" baseline="0">
                <a:solidFill>
                  <a:schemeClr val="accent2"/>
                </a:solidFill>
                <a:latin typeface="Arial" panose="020B0604020202020204" pitchFamily="34" charset="0"/>
                <a:ea typeface="Intel Clear"/>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en-US"/>
              <a:t>40pt Intel Clear Light Body.</a:t>
            </a:r>
            <a:br>
              <a:rPr lang="en-US"/>
            </a:br>
            <a:r>
              <a:rPr lang="en-US"/>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631D6CE-8F77-42F9-AF12-6E65B19D2484}" type="slidenum">
              <a:rPr lang="en-US" smtClean="0"/>
              <a:t>‹#›</a:t>
            </a:fld>
            <a:endParaRPr lang="en-US"/>
          </a:p>
        </p:txBody>
      </p:sp>
      <p:sp>
        <p:nvSpPr>
          <p:cNvPr id="7" name="Title 1"/>
          <p:cNvSpPr>
            <a:spLocks noGrp="1"/>
          </p:cNvSpPr>
          <p:nvPr>
            <p:ph type="title" hasCustomPrompt="1"/>
          </p:nvPr>
        </p:nvSpPr>
        <p:spPr>
          <a:xfrm>
            <a:off x="455613" y="1101795"/>
            <a:ext cx="7772400" cy="1021556"/>
          </a:xfrm>
        </p:spPr>
        <p:txBody>
          <a:bodyPr anchor="b" anchorCtr="0">
            <a:noAutofit/>
          </a:bodyPr>
          <a:lstStyle>
            <a:lvl1pPr algn="l">
              <a:lnSpc>
                <a:spcPct val="80000"/>
              </a:lnSpc>
              <a:defRPr sz="4000" b="0" cap="none" spc="0" baseline="0">
                <a:solidFill>
                  <a:schemeClr val="tx2"/>
                </a:solidFill>
                <a:latin typeface="Arial" panose="020B0604020202020204" pitchFamily="34" charset="0"/>
                <a:ea typeface="Intel Clear" panose="020B0604020203020204" pitchFamily="34" charset="0"/>
                <a:cs typeface="Arial" panose="020B0604020202020204" pitchFamily="34" charset="0"/>
              </a:defRPr>
            </a:lvl1pPr>
          </a:lstStyle>
          <a:p>
            <a:r>
              <a:rPr lang="en-US"/>
              <a:t>40pt Intel Clear Heading</a:t>
            </a:r>
          </a:p>
        </p:txBody>
      </p:sp>
    </p:spTree>
    <p:extLst>
      <p:ext uri="{BB962C8B-B14F-4D97-AF65-F5344CB8AC3E}">
        <p14:creationId xmlns:p14="http://schemas.microsoft.com/office/powerpoint/2010/main" val="362781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308848"/>
            <a:ext cx="8228012" cy="868680"/>
          </a:xfrm>
        </p:spPr>
        <p:txBody>
          <a:bodyPr/>
          <a:lstStyle>
            <a:lvl1pPr>
              <a:defRPr>
                <a:latin typeface="Calibri" panose="020F0502020204030204" pitchFamily="34" charset="0"/>
                <a:cs typeface="Calibri" panose="020F0502020204030204" pitchFamily="34" charset="0"/>
              </a:defRPr>
            </a:lvl1pPr>
          </a:lstStyle>
          <a:p>
            <a:r>
              <a:rPr lang="en-US" err="1"/>
              <a:t>28pt</a:t>
            </a:r>
            <a:r>
              <a:rPr lang="en-US"/>
              <a:t> Intel Clear Light Headline</a:t>
            </a:r>
          </a:p>
        </p:txBody>
      </p:sp>
      <p:sp>
        <p:nvSpPr>
          <p:cNvPr id="7" name="Slide Number Placehold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atin typeface="Calibri" panose="020F0502020204030204" pitchFamily="34" charset="0"/>
                <a:cs typeface="Calibri" panose="020F0502020204030204" pitchFamily="34" charset="0"/>
              </a:defRPr>
            </a:lvl1pPr>
            <a:lvl2pPr>
              <a:defRPr lang="en-US" dirty="0" smtClean="0">
                <a:latin typeface="Calibri" panose="020F0502020204030204" pitchFamily="34" charset="0"/>
                <a:cs typeface="Calibri" panose="020F0502020204030204" pitchFamily="34" charset="0"/>
              </a:defRPr>
            </a:lvl2pPr>
            <a:lvl3pPr>
              <a:defRPr lang="en-US" sz="1400" dirty="0" smtClean="0">
                <a:latin typeface="Calibri" panose="020F0502020204030204" pitchFamily="34" charset="0"/>
                <a:cs typeface="Calibri" panose="020F0502020204030204" pitchFamily="34" charset="0"/>
              </a:defRPr>
            </a:lvl3pPr>
            <a:lvl4pPr>
              <a:defRPr lang="en-US" sz="1200" dirty="0" smtClean="0">
                <a:latin typeface="Calibri" panose="020F0502020204030204" pitchFamily="34" charset="0"/>
                <a:cs typeface="Calibri" panose="020F0502020204030204" pitchFamily="34" charset="0"/>
              </a:defRPr>
            </a:lvl4pPr>
            <a:lvl5pPr>
              <a:defRPr lang="en-US" sz="1200" dirty="0">
                <a:latin typeface="Calibri" panose="020F0502020204030204" pitchFamily="34" charset="0"/>
                <a:cs typeface="Calibri" panose="020F0502020204030204" pitchFamily="34" charset="0"/>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atin typeface="Calibri" panose="020F0502020204030204" pitchFamily="34" charset="0"/>
                <a:cs typeface="Calibri" panose="020F0502020204030204" pitchFamily="34" charset="0"/>
              </a:defRPr>
            </a:lvl1pPr>
            <a:lvl2pPr>
              <a:defRPr lang="en-US" dirty="0" smtClean="0">
                <a:latin typeface="Calibri" panose="020F0502020204030204" pitchFamily="34" charset="0"/>
                <a:cs typeface="Calibri" panose="020F0502020204030204" pitchFamily="34" charset="0"/>
              </a:defRPr>
            </a:lvl2pPr>
            <a:lvl3pPr>
              <a:defRPr lang="en-US" sz="1400" dirty="0" smtClean="0">
                <a:latin typeface="Calibri" panose="020F0502020204030204" pitchFamily="34" charset="0"/>
                <a:cs typeface="Calibri" panose="020F0502020204030204" pitchFamily="34" charset="0"/>
              </a:defRPr>
            </a:lvl3pPr>
            <a:lvl4pPr>
              <a:defRPr lang="en-US" sz="1200" dirty="0" smtClean="0">
                <a:latin typeface="Calibri" panose="020F0502020204030204" pitchFamily="34" charset="0"/>
                <a:cs typeface="Calibri" panose="020F0502020204030204" pitchFamily="34" charset="0"/>
              </a:defRPr>
            </a:lvl4pPr>
            <a:lvl5pPr>
              <a:defRPr lang="en-US" sz="1200" dirty="0">
                <a:latin typeface="Calibri" panose="020F0502020204030204" pitchFamily="34" charset="0"/>
                <a:cs typeface="Calibri" panose="020F0502020204030204" pitchFamily="34" charset="0"/>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9"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2"/>
                </a:solidFill>
                <a:latin typeface="Calibri" panose="020F0502020204030204" pitchFamily="34" charset="0"/>
                <a:cs typeface="Calibri" panose="020F0502020204030204" pitchFamily="34" charset="0"/>
              </a:rPr>
              <a:t>Intel Labs</a:t>
            </a:r>
          </a:p>
        </p:txBody>
      </p:sp>
      <p:sp>
        <p:nvSpPr>
          <p:cNvPr id="10" name="Rectangle 9"/>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tx2"/>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tx2"/>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62063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9"/>
            <a:ext cx="7772400" cy="1021556"/>
          </a:xfrm>
        </p:spPr>
        <p:txBody>
          <a:bodyPr anchor="b" anchorCtr="0">
            <a:noAutofit/>
          </a:bodyPr>
          <a:lstStyle>
            <a:lvl1pPr algn="l">
              <a:lnSpc>
                <a:spcPct val="80000"/>
              </a:lnSpc>
              <a:defRPr sz="4000" b="0" cap="none" spc="0" baseline="0">
                <a:solidFill>
                  <a:schemeClr val="bg1">
                    <a:alpha val="90000"/>
                  </a:schemeClr>
                </a:solidFill>
                <a:latin typeface="+mj-lt"/>
                <a:cs typeface="Arial" panose="020B0604020202020204" pitchFamily="34" charset="0"/>
              </a:defRPr>
            </a:lvl1pPr>
          </a:lstStyle>
          <a:p>
            <a:r>
              <a:rPr lang="en-US"/>
              <a:t>40pt Intel Clear Pro blue section</a:t>
            </a:r>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r>
              <a:rPr lang="en-US"/>
              <a:t>16pt Intel Clear Subhead</a:t>
            </a:r>
          </a:p>
        </p:txBody>
      </p:sp>
      <p:sp>
        <p:nvSpPr>
          <p:cNvPr id="5" name="Picture Placeholder 4"/>
          <p:cNvSpPr>
            <a:spLocks noGrp="1"/>
          </p:cNvSpPr>
          <p:nvPr>
            <p:ph type="pic" sz="quarter" idx="13" hasCustomPrompt="1"/>
          </p:nvPr>
        </p:nvSpPr>
        <p:spPr>
          <a:xfrm>
            <a:off x="0" y="2"/>
            <a:ext cx="9144000" cy="2574131"/>
          </a:xfrm>
          <a:solidFill>
            <a:schemeClr val="bg2">
              <a:lumMod val="60000"/>
              <a:lumOff val="40000"/>
            </a:schemeClr>
          </a:solidFill>
        </p:spPr>
        <p:txBody>
          <a:bodyPr/>
          <a:lstStyle>
            <a:lvl1pPr>
              <a:defRPr baseline="0">
                <a:solidFill>
                  <a:srgbClr val="0071C5"/>
                </a:solidFill>
              </a:defRPr>
            </a:lvl1pPr>
          </a:lstStyle>
          <a:p>
            <a:r>
              <a:rPr lang="en-US"/>
              <a:t>Insert photo here. Drag picture to placeholder or click icon to add.</a:t>
            </a:r>
          </a:p>
        </p:txBody>
      </p:sp>
    </p:spTree>
    <p:extLst>
      <p:ext uri="{BB962C8B-B14F-4D97-AF65-F5344CB8AC3E}">
        <p14:creationId xmlns:p14="http://schemas.microsoft.com/office/powerpoint/2010/main" val="191430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31D6CE-8F77-42F9-AF12-6E65B19D2484}" type="slidenum">
              <a:rPr lang="en-US" smtClean="0"/>
              <a:t>‹#›</a:t>
            </a:fld>
            <a:endParaRPr lang="en-US"/>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a:t>28pt Intel Clear Headline</a:t>
            </a:r>
          </a:p>
        </p:txBody>
      </p:sp>
    </p:spTree>
    <p:extLst>
      <p:ext uri="{BB962C8B-B14F-4D97-AF65-F5344CB8AC3E}">
        <p14:creationId xmlns:p14="http://schemas.microsoft.com/office/powerpoint/2010/main" val="51288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31D6CE-8F77-42F9-AF12-6E65B19D2484}" type="slidenum">
              <a:rPr lang="en-US" smtClean="0"/>
              <a:t>‹#›</a:t>
            </a:fld>
            <a:endParaRPr lang="en-US"/>
          </a:p>
        </p:txBody>
      </p:sp>
    </p:spTree>
    <p:extLst>
      <p:ext uri="{BB962C8B-B14F-4D97-AF65-F5344CB8AC3E}">
        <p14:creationId xmlns:p14="http://schemas.microsoft.com/office/powerpoint/2010/main" val="363421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433"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5514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5" name="Picture 4" descr="int_experience_hrz_wht_rgb_30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38291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en-US" dirty="0" err="1"/>
              <a:t>28pt</a:t>
            </a:r>
            <a:r>
              <a:rPr lang="en-US" dirty="0"/>
              <a:t> Intel Clear Light Headline</a:t>
            </a:r>
          </a:p>
        </p:txBody>
      </p:sp>
      <p:sp>
        <p:nvSpPr>
          <p:cNvPr id="8" name="Content Placeholder 7"/>
          <p:cNvSpPr>
            <a:spLocks noGrp="1"/>
          </p:cNvSpPr>
          <p:nvPr>
            <p:ph sz="quarter" idx="13" hasCustomPrompt="1"/>
          </p:nvPr>
        </p:nvSpPr>
        <p:spPr>
          <a:xfrm>
            <a:off x="455613" y="1203325"/>
            <a:ext cx="8228012" cy="34258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57001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a:t>28pt</a:t>
            </a:r>
            <a:r>
              <a:rPr lang="en-US" dirty="0"/>
              <a:t> Intel Clear Light Headline</a:t>
            </a:r>
          </a:p>
        </p:txBody>
      </p:sp>
      <p:sp>
        <p:nvSpPr>
          <p:cNvPr id="8" name="Content Placeholder 7"/>
          <p:cNvSpPr>
            <a:spLocks noGrp="1"/>
          </p:cNvSpPr>
          <p:nvPr>
            <p:ph sz="quarter" idx="13" hasCustomPrompt="1"/>
          </p:nvPr>
        </p:nvSpPr>
        <p:spPr>
          <a:xfrm>
            <a:off x="455614" y="1203326"/>
            <a:ext cx="8228012" cy="3425825"/>
          </a:xfrm>
        </p:spPr>
        <p:txBody>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10" name="Rectangle 9">
            <a:extLst>
              <a:ext uri="{FF2B5EF4-FFF2-40B4-BE49-F238E27FC236}">
                <a16:creationId xmlns:a16="http://schemas.microsoft.com/office/drawing/2014/main" id="{5F6A34F5-0930-EC4E-844B-FAA90AF72B5D}"/>
              </a:ext>
            </a:extLst>
          </p:cNvPr>
          <p:cNvSpPr/>
          <p:nvPr userDrawn="1"/>
        </p:nvSpPr>
        <p:spPr>
          <a:xfrm>
            <a:off x="7799888" y="4968152"/>
            <a:ext cx="798295" cy="123111"/>
          </a:xfrm>
          <a:prstGeom prst="rect">
            <a:avLst/>
          </a:prstGeom>
        </p:spPr>
        <p:txBody>
          <a:bodyPr wrap="none" lIns="0" tIns="0" rIns="0" bIns="0" anchor="ctr">
            <a:spAutoFit/>
          </a:bodyPr>
          <a:lstStyle/>
          <a:p>
            <a:pPr algn="l" rtl="0"/>
            <a:r>
              <a:rPr lang="en-US" sz="800" b="0" i="0" u="none" strike="noStrike" kern="1200" baseline="0" dirty="0">
                <a:solidFill>
                  <a:schemeClr val="bg1"/>
                </a:solidFill>
                <a:latin typeface="+mn-lt"/>
                <a:ea typeface="+mn-ea"/>
                <a:cs typeface="Neo Sans Intel"/>
              </a:rPr>
              <a:t>Intel Confidential</a:t>
            </a:r>
          </a:p>
        </p:txBody>
      </p:sp>
    </p:spTree>
    <p:extLst>
      <p:ext uri="{BB962C8B-B14F-4D97-AF65-F5344CB8AC3E}">
        <p14:creationId xmlns:p14="http://schemas.microsoft.com/office/powerpoint/2010/main" val="2092724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a:gsLst>
            <a:gs pos="0">
              <a:schemeClr val="tx1">
                <a:lumMod val="95000"/>
                <a:lumOff val="5000"/>
              </a:schemeClr>
            </a:gs>
            <a:gs pos="100000">
              <a:schemeClr val="tx1"/>
            </a:gs>
            <a:gs pos="65000">
              <a:srgbClr val="0071C5"/>
            </a:gs>
          </a:gsLst>
          <a:lin ang="19860000" scaled="0"/>
        </a:gradFill>
        <a:effectLst/>
      </p:bgPr>
    </p:bg>
    <p:spTree>
      <p:nvGrpSpPr>
        <p:cNvPr id="1" name=""/>
        <p:cNvGrpSpPr/>
        <p:nvPr/>
      </p:nvGrpSpPr>
      <p:grpSpPr>
        <a:xfrm>
          <a:off x="0" y="0"/>
          <a:ext cx="0" cy="0"/>
          <a:chOff x="0" y="0"/>
          <a:chExt cx="0" cy="0"/>
        </a:xfrm>
      </p:grpSpPr>
      <p:pic>
        <p:nvPicPr>
          <p:cNvPr id="9" name="Picture 8" descr="A picture containing star&#10;&#10;Description automatically generated">
            <a:extLst>
              <a:ext uri="{FF2B5EF4-FFF2-40B4-BE49-F238E27FC236}">
                <a16:creationId xmlns:a16="http://schemas.microsoft.com/office/drawing/2014/main" id="{BD5483B8-36FC-408C-A95B-B5F193370C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37886"/>
          </a:xfrm>
          <a:prstGeom prst="rect">
            <a:avLst/>
          </a:prstGeom>
        </p:spPr>
      </p:pic>
      <p:sp>
        <p:nvSpPr>
          <p:cNvPr id="14" name="Rectangle 13">
            <a:extLst>
              <a:ext uri="{FF2B5EF4-FFF2-40B4-BE49-F238E27FC236}">
                <a16:creationId xmlns:a16="http://schemas.microsoft.com/office/drawing/2014/main" id="{2A58384F-4EF7-42FB-89B7-EB4B86F76AF9}"/>
              </a:ext>
            </a:extLst>
          </p:cNvPr>
          <p:cNvSpPr/>
          <p:nvPr userDrawn="1"/>
        </p:nvSpPr>
        <p:spPr>
          <a:xfrm rot="10800000">
            <a:off x="0" y="0"/>
            <a:ext cx="9144000" cy="5105489"/>
          </a:xfrm>
          <a:prstGeom prst="rect">
            <a:avLst/>
          </a:prstGeom>
          <a:gradFill flip="none" rotWithShape="1">
            <a:gsLst>
              <a:gs pos="100000">
                <a:schemeClr val="tx1">
                  <a:alpha val="43000"/>
                </a:schemeClr>
              </a:gs>
              <a:gs pos="0">
                <a:srgbClr val="18092D">
                  <a:alpha val="0"/>
                </a:srgbClr>
              </a:gs>
            </a:gsLst>
            <a:lin ang="0" scaled="1"/>
            <a:tileRect/>
          </a:gradFill>
          <a:ln w="6350" cap="flat" cmpd="sng" algn="ctr">
            <a:gradFill flip="none" rotWithShape="1">
              <a:gsLst>
                <a:gs pos="52000">
                  <a:schemeClr val="accent1">
                    <a:lumMod val="5000"/>
                    <a:lumOff val="95000"/>
                    <a:alpha val="0"/>
                  </a:schemeClr>
                </a:gs>
                <a:gs pos="100000">
                  <a:schemeClr val="accent1">
                    <a:lumMod val="0"/>
                    <a:lumOff val="100000"/>
                    <a:alpha val="0"/>
                  </a:schemeClr>
                </a:gs>
              </a:gsLst>
              <a:lin ang="0" scaled="1"/>
              <a:tileRect/>
            </a:gradFill>
            <a:prstDash val="solid"/>
            <a:miter lim="800000"/>
          </a:ln>
          <a:effectLst>
            <a:innerShdw blurRad="254000" dist="50800" dir="14400000">
              <a:prstClr val="black">
                <a:alpha val="62000"/>
              </a:prstClr>
            </a:innerShdw>
          </a:effectLst>
        </p:spPr>
        <p:txBody>
          <a:bodyPr rot="0" spcFirstLastPara="0" vertOverflow="overflow" horzOverflow="overflow" vert="horz" wrap="square" lIns="0" tIns="79248" rIns="2615184" bIns="39624" numCol="1" spcCol="0" rtlCol="0" fromWordArt="0" anchor="ctr" anchorCtr="0" forceAA="0" compatLnSpc="1">
            <a:prstTxWarp prst="textNoShape">
              <a:avLst/>
            </a:prstTxWarp>
            <a:noAutofit/>
          </a:bodyPr>
          <a:lstStyle/>
          <a:p>
            <a:pPr algn="ctr" defTabSz="396228">
              <a:defRPr/>
            </a:pPr>
            <a:endParaRPr lang="en-US" sz="2080" b="1" kern="0" spc="365">
              <a:solidFill>
                <a:schemeClr val="bg1"/>
              </a:solidFill>
              <a:latin typeface="Intel Clear"/>
              <a:ea typeface="Intel Clear" panose="020B0604020203020204" pitchFamily="34" charset="0"/>
              <a:cs typeface="Intel Clear" panose="020B0604020203020204" pitchFamily="34" charset="0"/>
            </a:endParaRPr>
          </a:p>
        </p:txBody>
      </p:sp>
      <p:sp>
        <p:nvSpPr>
          <p:cNvPr id="2" name="Title 1"/>
          <p:cNvSpPr>
            <a:spLocks noGrp="1"/>
          </p:cNvSpPr>
          <p:nvPr>
            <p:ph type="ctrTitle" hasCustomPrompt="1"/>
          </p:nvPr>
        </p:nvSpPr>
        <p:spPr>
          <a:xfrm>
            <a:off x="444688" y="2479423"/>
            <a:ext cx="8212886" cy="1102519"/>
          </a:xfrm>
        </p:spPr>
        <p:txBody>
          <a:bodyPr lIns="0" rIns="0" anchor="b" anchorCtr="0">
            <a:noAutofit/>
          </a:bodyPr>
          <a:lstStyle>
            <a:lvl1pPr>
              <a:lnSpc>
                <a:spcPct val="80000"/>
              </a:lnSpc>
              <a:defRPr sz="5000" b="0" spc="0" baseline="0">
                <a:solidFill>
                  <a:schemeClr val="bg1">
                    <a:alpha val="90000"/>
                  </a:schemeClr>
                </a:solidFill>
                <a:latin typeface="Intel Clear Light" panose="020B0404020203020204" pitchFamily="34" charset="0"/>
                <a:ea typeface="Intel Clear Light" panose="020B0404020203020204" pitchFamily="34" charset="0"/>
                <a:cs typeface="Intel Clear Light" panose="020B0404020203020204" pitchFamily="34" charset="0"/>
              </a:defRPr>
            </a:lvl1pPr>
          </a:lstStyle>
          <a:p>
            <a:r>
              <a:rPr lang="en-US"/>
              <a:t>88PT INTEL CLEAR LIGHT</a:t>
            </a:r>
            <a:br>
              <a:rPr lang="en-US"/>
            </a:br>
            <a:r>
              <a:rPr lang="en-US"/>
              <a:t>40 PT </a:t>
            </a:r>
          </a:p>
        </p:txBody>
      </p:sp>
      <p:sp>
        <p:nvSpPr>
          <p:cNvPr id="3" name="Subtitle 2"/>
          <p:cNvSpPr>
            <a:spLocks noGrp="1"/>
          </p:cNvSpPr>
          <p:nvPr>
            <p:ph type="subTitle" idx="1" hasCustomPrompt="1"/>
          </p:nvPr>
        </p:nvSpPr>
        <p:spPr>
          <a:xfrm>
            <a:off x="444688" y="3581942"/>
            <a:ext cx="6330212" cy="925360"/>
          </a:xfrm>
        </p:spPr>
        <p:txBody>
          <a:bodyPr lIns="0" rIns="0">
            <a:noAutofit/>
          </a:bodyPr>
          <a:lstStyle>
            <a:lvl1pPr marL="0" indent="0" algn="l">
              <a:buNone/>
              <a:defRPr sz="1600" b="0" i="0" baseline="0">
                <a:solidFill>
                  <a:schemeClr val="bg1"/>
                </a:solidFill>
                <a:latin typeface="+mn-lt"/>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44 Intel Clear Subhead, Date, Etc.</a:t>
            </a:r>
          </a:p>
        </p:txBody>
      </p:sp>
      <p:pic>
        <p:nvPicPr>
          <p:cNvPr id="11" name="Picture 2">
            <a:extLst>
              <a:ext uri="{FF2B5EF4-FFF2-40B4-BE49-F238E27FC236}">
                <a16:creationId xmlns:a16="http://schemas.microsoft.com/office/drawing/2014/main" id="{6EF254E0-E253-4EDF-B119-DD69FEE580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44687" y="409861"/>
            <a:ext cx="1248049" cy="8298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id="{7FD115BB-52F1-473F-A8AE-2587EEAE307A}"/>
              </a:ext>
            </a:extLst>
          </p:cNvPr>
          <p:cNvPicPr>
            <a:picLocks noChangeAspect="1"/>
          </p:cNvPicPr>
          <p:nvPr userDrawn="1"/>
        </p:nvPicPr>
        <p:blipFill rotWithShape="1">
          <a:blip r:embed="rId4"/>
          <a:srcRect b="25857"/>
          <a:stretch/>
        </p:blipFill>
        <p:spPr>
          <a:xfrm>
            <a:off x="0" y="3558395"/>
            <a:ext cx="9144000" cy="1585105"/>
          </a:xfrm>
          <a:prstGeom prst="rect">
            <a:avLst/>
          </a:prstGeom>
        </p:spPr>
      </p:pic>
      <p:sp>
        <p:nvSpPr>
          <p:cNvPr id="10" name="Rectangle 9">
            <a:extLst>
              <a:ext uri="{FF2B5EF4-FFF2-40B4-BE49-F238E27FC236}">
                <a16:creationId xmlns:a16="http://schemas.microsoft.com/office/drawing/2014/main" id="{73DDB39D-769C-4574-93DF-8922C8BCDC0F}"/>
              </a:ext>
            </a:extLst>
          </p:cNvPr>
          <p:cNvSpPr/>
          <p:nvPr userDrawn="1"/>
        </p:nvSpPr>
        <p:spPr>
          <a:xfrm>
            <a:off x="2651282" y="4764113"/>
            <a:ext cx="3892412" cy="246221"/>
          </a:xfrm>
          <a:prstGeom prst="rect">
            <a:avLst/>
          </a:prstGeom>
        </p:spPr>
        <p:txBody>
          <a:bodyPr wrap="none">
            <a:spAutoFit/>
          </a:bodyPr>
          <a:lstStyle/>
          <a:p>
            <a:r>
              <a:rPr lang="en-US" sz="1000" spc="300">
                <a:solidFill>
                  <a:schemeClr val="bg1"/>
                </a:solidFill>
              </a:rPr>
              <a:t>INTEL LABS | THE FUTURE BEGINS HERE</a:t>
            </a:r>
          </a:p>
        </p:txBody>
      </p:sp>
    </p:spTree>
    <p:extLst>
      <p:ext uri="{BB962C8B-B14F-4D97-AF65-F5344CB8AC3E}">
        <p14:creationId xmlns:p14="http://schemas.microsoft.com/office/powerpoint/2010/main" val="796766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a:t>Intel Clear Light Headline</a:t>
            </a:r>
          </a:p>
        </p:txBody>
      </p:sp>
      <p:sp>
        <p:nvSpPr>
          <p:cNvPr id="9" name="Content Placeholder 8"/>
          <p:cNvSpPr>
            <a:spLocks noGrp="1"/>
          </p:cNvSpPr>
          <p:nvPr>
            <p:ph sz="quarter" idx="13" hasCustomPrompt="1"/>
          </p:nvPr>
        </p:nvSpPr>
        <p:spPr>
          <a:xfrm>
            <a:off x="455614" y="1203326"/>
            <a:ext cx="8228012" cy="3178175"/>
          </a:xfrm>
        </p:spPr>
        <p:txBody>
          <a:bodyPr/>
          <a:lstStyle>
            <a:lvl1pPr>
              <a:defRPr>
                <a:solidFill>
                  <a:srgbClr val="0071C5"/>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Intel Clear body text</a:t>
            </a:r>
          </a:p>
          <a:p>
            <a:pPr lvl="1"/>
            <a:r>
              <a:rPr lang="en-US" dirty="0"/>
              <a:t>Intel Clear bullet one</a:t>
            </a:r>
          </a:p>
          <a:p>
            <a:pPr lvl="2"/>
            <a:r>
              <a:rPr lang="en-US" dirty="0"/>
              <a:t>Intel Clear sub-bullet</a:t>
            </a:r>
          </a:p>
          <a:p>
            <a:pPr lvl="3"/>
            <a:r>
              <a:rPr lang="en-US" dirty="0"/>
              <a:t>Intel Clear fourth level</a:t>
            </a:r>
          </a:p>
          <a:p>
            <a:pPr lvl="4"/>
            <a:r>
              <a:rPr lang="en-US" dirty="0"/>
              <a:t>Intel Clear fifth level</a:t>
            </a:r>
          </a:p>
        </p:txBody>
      </p:sp>
      <p:sp>
        <p:nvSpPr>
          <p:cNvPr id="3" name="Footer Placeholder 2">
            <a:extLst>
              <a:ext uri="{FF2B5EF4-FFF2-40B4-BE49-F238E27FC236}">
                <a16:creationId xmlns:a16="http://schemas.microsoft.com/office/drawing/2014/main" id="{6E5AB609-4822-4D18-B1F8-B9A0AB5E6FB7}"/>
              </a:ext>
            </a:extLst>
          </p:cNvPr>
          <p:cNvSpPr>
            <a:spLocks noGrp="1"/>
          </p:cNvSpPr>
          <p:nvPr>
            <p:ph type="ftr" sz="quarter" idx="14"/>
          </p:nvPr>
        </p:nvSpPr>
        <p:spPr/>
        <p:txBody>
          <a:bodyPr/>
          <a:lstStyle/>
          <a:p>
            <a:r>
              <a:rPr lang="en-US"/>
              <a:t>Intel Confidential</a:t>
            </a:r>
          </a:p>
        </p:txBody>
      </p:sp>
      <p:sp>
        <p:nvSpPr>
          <p:cNvPr id="4" name="Slide Number Placeholder 3">
            <a:extLst>
              <a:ext uri="{FF2B5EF4-FFF2-40B4-BE49-F238E27FC236}">
                <a16:creationId xmlns:a16="http://schemas.microsoft.com/office/drawing/2014/main" id="{B2B20323-FDF5-481E-8998-EBFE141C4DDA}"/>
              </a:ext>
            </a:extLst>
          </p:cNvPr>
          <p:cNvSpPr>
            <a:spLocks noGrp="1"/>
          </p:cNvSpPr>
          <p:nvPr>
            <p:ph type="sldNum" sz="quarter" idx="15"/>
          </p:nvPr>
        </p:nvSpPr>
        <p:spPr/>
        <p:txBody>
          <a:bodyPr/>
          <a:lstStyle>
            <a:lvl1pPr>
              <a:defRPr sz="750"/>
            </a:lvl1pPr>
          </a:lstStyle>
          <a:p>
            <a:r>
              <a:rPr lang="en-US"/>
              <a:t>|  </a:t>
            </a:r>
            <a:fld id="{EE2556C5-CE8C-6547-B838-EA80C61A4AF7}" type="slidenum">
              <a:rPr lang="en-US" smtClean="0"/>
              <a:pPr/>
              <a:t>‹#›</a:t>
            </a:fld>
            <a:endParaRPr lang="en-US"/>
          </a:p>
        </p:txBody>
      </p:sp>
    </p:spTree>
    <p:extLst>
      <p:ext uri="{BB962C8B-B14F-4D97-AF65-F5344CB8AC3E}">
        <p14:creationId xmlns:p14="http://schemas.microsoft.com/office/powerpoint/2010/main" val="1380905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930342" y="210876"/>
            <a:ext cx="4075611" cy="4186954"/>
          </a:xfrm>
          <a:solidFill>
            <a:schemeClr val="bg2">
              <a:lumMod val="60000"/>
              <a:lumOff val="40000"/>
            </a:schemeClr>
          </a:solidFill>
        </p:spPr>
        <p:txBody>
          <a:bodyPr/>
          <a:lstStyle>
            <a:lvl1pPr>
              <a:defRPr baseline="0"/>
            </a:lvl1pPr>
          </a:lstStyle>
          <a:p>
            <a:r>
              <a:rPr lang="en-US"/>
              <a:t>Insert photo here. Drag picture to placeholder or click icon to add.</a:t>
            </a:r>
          </a:p>
        </p:txBody>
      </p:sp>
      <p:sp>
        <p:nvSpPr>
          <p:cNvPr id="2" name="Title 1"/>
          <p:cNvSpPr>
            <a:spLocks noGrp="1"/>
          </p:cNvSpPr>
          <p:nvPr>
            <p:ph type="title" hasCustomPrompt="1"/>
          </p:nvPr>
        </p:nvSpPr>
        <p:spPr>
          <a:xfrm>
            <a:off x="455614" y="308848"/>
            <a:ext cx="4006850" cy="868680"/>
          </a:xfrm>
        </p:spPr>
        <p:txBody>
          <a:bodyPr>
            <a:noAutofit/>
          </a:bodyPr>
          <a:lstStyle>
            <a:lvl1pPr>
              <a:defRPr sz="2800" b="0" i="0" baseline="0">
                <a:solidFill>
                  <a:schemeClr val="tx2"/>
                </a:solidFill>
                <a:latin typeface="+mj-lt"/>
                <a:cs typeface="Arial" panose="020B0604020202020204" pitchFamily="34" charset="0"/>
              </a:defRPr>
            </a:lvl1pPr>
          </a:lstStyle>
          <a:p>
            <a:r>
              <a:rPr lang="en-US" dirty="0"/>
              <a:t>Intel Clear Light Headline</a:t>
            </a:r>
          </a:p>
        </p:txBody>
      </p:sp>
      <p:sp>
        <p:nvSpPr>
          <p:cNvPr id="17" name="Content Placeholder 2"/>
          <p:cNvSpPr>
            <a:spLocks noGrp="1"/>
          </p:cNvSpPr>
          <p:nvPr>
            <p:ph sz="half" idx="1" hasCustomPrompt="1"/>
          </p:nvPr>
        </p:nvSpPr>
        <p:spPr>
          <a:xfrm>
            <a:off x="455614" y="1325245"/>
            <a:ext cx="4006850" cy="3072584"/>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Intel Clear body text</a:t>
            </a:r>
          </a:p>
          <a:p>
            <a:pPr marR="0" lvl="1" fontAlgn="auto">
              <a:lnSpc>
                <a:spcPct val="100000"/>
              </a:lnSpc>
              <a:spcAft>
                <a:spcPts val="0"/>
              </a:spcAft>
              <a:buClrTx/>
              <a:buSzTx/>
              <a:tabLst/>
            </a:pPr>
            <a:r>
              <a:rPr lang="en-US" dirty="0"/>
              <a:t>Intel Clear bullet one</a:t>
            </a:r>
          </a:p>
          <a:p>
            <a:pPr lvl="2"/>
            <a:r>
              <a:rPr lang="en-US" dirty="0"/>
              <a:t>Intel Clear third level</a:t>
            </a:r>
          </a:p>
          <a:p>
            <a:pPr lvl="3"/>
            <a:r>
              <a:rPr lang="en-US" dirty="0"/>
              <a:t>Intel Clear fourth level</a:t>
            </a:r>
          </a:p>
          <a:p>
            <a:pPr lvl="4"/>
            <a:r>
              <a:rPr lang="en-US" dirty="0"/>
              <a:t>12pt Intel Clear fifth level</a:t>
            </a:r>
          </a:p>
        </p:txBody>
      </p:sp>
      <p:sp>
        <p:nvSpPr>
          <p:cNvPr id="5" name="Footer Placeholder 4">
            <a:extLst>
              <a:ext uri="{FF2B5EF4-FFF2-40B4-BE49-F238E27FC236}">
                <a16:creationId xmlns:a16="http://schemas.microsoft.com/office/drawing/2014/main" id="{AC563B04-F3C3-4637-B0A9-3351580BB37A}"/>
              </a:ext>
            </a:extLst>
          </p:cNvPr>
          <p:cNvSpPr>
            <a:spLocks noGrp="1"/>
          </p:cNvSpPr>
          <p:nvPr>
            <p:ph type="ftr" sz="quarter" idx="14"/>
          </p:nvPr>
        </p:nvSpPr>
        <p:spPr/>
        <p:txBody>
          <a:bodyPr/>
          <a:lstStyle/>
          <a:p>
            <a:r>
              <a:rPr lang="en-US"/>
              <a:t>Intel Confidential</a:t>
            </a:r>
          </a:p>
        </p:txBody>
      </p:sp>
      <p:sp>
        <p:nvSpPr>
          <p:cNvPr id="6" name="Slide Number Placeholder 5">
            <a:extLst>
              <a:ext uri="{FF2B5EF4-FFF2-40B4-BE49-F238E27FC236}">
                <a16:creationId xmlns:a16="http://schemas.microsoft.com/office/drawing/2014/main" id="{A3DCE003-4FDD-476D-A110-A587FCE1FBF4}"/>
              </a:ext>
            </a:extLst>
          </p:cNvPr>
          <p:cNvSpPr>
            <a:spLocks noGrp="1"/>
          </p:cNvSpPr>
          <p:nvPr>
            <p:ph type="sldNum" sz="quarter" idx="15"/>
          </p:nvPr>
        </p:nvSpPr>
        <p:spPr/>
        <p:txBody>
          <a:bodyPr/>
          <a:lstStyle/>
          <a:p>
            <a:r>
              <a:rPr lang="en-US"/>
              <a:t>|  </a:t>
            </a:r>
            <a:fld id="{EE2556C5-CE8C-6547-B838-EA80C61A4AF7}" type="slidenum">
              <a:rPr lang="en-US" sz="750" smtClean="0"/>
              <a:pPr/>
              <a:t>‹#›</a:t>
            </a:fld>
            <a:endParaRPr lang="en-US" sz="750"/>
          </a:p>
        </p:txBody>
      </p:sp>
    </p:spTree>
    <p:extLst>
      <p:ext uri="{BB962C8B-B14F-4D97-AF65-F5344CB8AC3E}">
        <p14:creationId xmlns:p14="http://schemas.microsoft.com/office/powerpoint/2010/main" val="164575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308848"/>
            <a:ext cx="8228012" cy="86868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lang="en-US" sz="2800" b="0" i="0" u="none" strike="noStrike" baseline="0" smtClean="0">
                <a:latin typeface="Calibri" panose="020F0502020204030204" pitchFamily="34" charset="0"/>
                <a:cs typeface="Calibri" panose="020F0502020204030204" pitchFamily="34" charset="0"/>
              </a:defRPr>
            </a:lvl1pPr>
          </a:lstStyle>
          <a:p>
            <a:r>
              <a:rPr lang="en-US" err="1"/>
              <a:t>28pt</a:t>
            </a:r>
            <a:r>
              <a:rPr lang="en-US"/>
              <a:t> Intel Clear Light Headline</a:t>
            </a:r>
          </a:p>
        </p:txBody>
      </p:sp>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4400" baseline="0">
                <a:solidFill>
                  <a:schemeClr val="accent2"/>
                </a:solidFill>
                <a:latin typeface="Calibri" panose="020F0502020204030204" pitchFamily="34" charset="0"/>
                <a:cs typeface="Calibri" panose="020F0502020204030204" pitchFamily="34" charset="0"/>
              </a:defRPr>
            </a:lvl1pPr>
            <a:lvl2pPr marL="417513" indent="-225425">
              <a:buFont typeface="Lucida Grande"/>
              <a:buChar char="−"/>
              <a:defRPr sz="1200" baseline="0">
                <a:latin typeface="Calibri" panose="020F0502020204030204" pitchFamily="34" charset="0"/>
                <a:cs typeface="Calibri" panose="020F0502020204030204" pitchFamily="34" charset="0"/>
              </a:defRPr>
            </a:lvl2pPr>
            <a:lvl3pPr marL="685800" indent="-228600">
              <a:defRPr sz="1200">
                <a:latin typeface="Calibri" panose="020F0502020204030204" pitchFamily="34" charset="0"/>
                <a:cs typeface="Calibri" panose="020F0502020204030204" pitchFamily="34" charset="0"/>
              </a:defRPr>
            </a:lvl3pPr>
            <a:lvl4pPr>
              <a:defRPr sz="1100">
                <a:latin typeface="Calibri" panose="020F0502020204030204" pitchFamily="34" charset="0"/>
                <a:cs typeface="Calibri" panose="020F0502020204030204" pitchFamily="34" charset="0"/>
              </a:defRPr>
            </a:lvl4pPr>
            <a:lvl5pPr>
              <a:defRPr sz="1050">
                <a:latin typeface="Calibri" panose="020F0502020204030204" pitchFamily="34" charset="0"/>
                <a:cs typeface="Calibri" panose="020F0502020204030204" pitchFamily="34" charset="0"/>
              </a:defRPr>
            </a:lvl5pPr>
          </a:lstStyle>
          <a:p>
            <a:pPr lvl="0"/>
            <a:r>
              <a:rPr lang="en-US"/>
              <a:t>“</a:t>
            </a:r>
            <a:r>
              <a:rPr lang="en-US" err="1"/>
              <a:t>44pt</a:t>
            </a:r>
            <a:r>
              <a:rPr lang="en-US"/>
              <a:t> Intel Clear Light Text”</a:t>
            </a:r>
          </a:p>
          <a:p>
            <a:pPr lvl="1"/>
            <a:r>
              <a:rPr lang="en-US" err="1"/>
              <a:t>12pt</a:t>
            </a:r>
            <a:r>
              <a:rPr lang="en-US"/>
              <a:t> Attribution</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7"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2"/>
                </a:solidFill>
                <a:latin typeface="Calibri" panose="020F0502020204030204" pitchFamily="34" charset="0"/>
                <a:cs typeface="Calibri" panose="020F0502020204030204" pitchFamily="34" charset="0"/>
              </a:rPr>
              <a:t>Intel Labs</a:t>
            </a:r>
          </a:p>
        </p:txBody>
      </p:sp>
      <p:sp>
        <p:nvSpPr>
          <p:cNvPr id="9" name="Rectangle 8"/>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tx2"/>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tx2"/>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92946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a:t>Intel Clear Light Headline</a:t>
            </a:r>
          </a:p>
        </p:txBody>
      </p:sp>
      <p:sp>
        <p:nvSpPr>
          <p:cNvPr id="2" name="Footer Placeholder 1">
            <a:extLst>
              <a:ext uri="{FF2B5EF4-FFF2-40B4-BE49-F238E27FC236}">
                <a16:creationId xmlns:a16="http://schemas.microsoft.com/office/drawing/2014/main" id="{D4E4E84D-7F09-47C3-8713-EC499ADD64E1}"/>
              </a:ext>
            </a:extLst>
          </p:cNvPr>
          <p:cNvSpPr>
            <a:spLocks noGrp="1"/>
          </p:cNvSpPr>
          <p:nvPr>
            <p:ph type="ftr" sz="quarter" idx="10"/>
          </p:nvPr>
        </p:nvSpPr>
        <p:spPr/>
        <p:txBody>
          <a:bodyPr/>
          <a:lstStyle/>
          <a:p>
            <a:r>
              <a:rPr lang="en-US"/>
              <a:t>Intel Confidential</a:t>
            </a:r>
          </a:p>
        </p:txBody>
      </p:sp>
      <p:sp>
        <p:nvSpPr>
          <p:cNvPr id="4" name="Slide Number Placeholder 3">
            <a:extLst>
              <a:ext uri="{FF2B5EF4-FFF2-40B4-BE49-F238E27FC236}">
                <a16:creationId xmlns:a16="http://schemas.microsoft.com/office/drawing/2014/main" id="{8D1BD862-0445-4928-9407-FAFCB2D7663C}"/>
              </a:ext>
            </a:extLst>
          </p:cNvPr>
          <p:cNvSpPr>
            <a:spLocks noGrp="1"/>
          </p:cNvSpPr>
          <p:nvPr>
            <p:ph type="sldNum" sz="quarter" idx="11"/>
          </p:nvPr>
        </p:nvSpPr>
        <p:spPr/>
        <p:txBody>
          <a:bodyPr/>
          <a:lstStyle/>
          <a:p>
            <a:r>
              <a:rPr lang="en-US"/>
              <a:t>|  </a:t>
            </a:r>
            <a:fld id="{EE2556C5-CE8C-6547-B838-EA80C61A4AF7}" type="slidenum">
              <a:rPr lang="en-US" sz="750" smtClean="0"/>
              <a:pPr/>
              <a:t>‹#›</a:t>
            </a:fld>
            <a:endParaRPr lang="en-US" sz="750"/>
          </a:p>
        </p:txBody>
      </p:sp>
    </p:spTree>
    <p:extLst>
      <p:ext uri="{BB962C8B-B14F-4D97-AF65-F5344CB8AC3E}">
        <p14:creationId xmlns:p14="http://schemas.microsoft.com/office/powerpoint/2010/main" val="1375954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AA7275-BB60-47C3-B1BD-6A64A792AA3B}"/>
              </a:ext>
            </a:extLst>
          </p:cNvPr>
          <p:cNvSpPr>
            <a:spLocks noGrp="1"/>
          </p:cNvSpPr>
          <p:nvPr>
            <p:ph type="ftr" sz="quarter" idx="10"/>
          </p:nvPr>
        </p:nvSpPr>
        <p:spPr/>
        <p:txBody>
          <a:bodyPr/>
          <a:lstStyle/>
          <a:p>
            <a:r>
              <a:rPr lang="en-US"/>
              <a:t>Intel Confidential</a:t>
            </a:r>
          </a:p>
        </p:txBody>
      </p:sp>
      <p:sp>
        <p:nvSpPr>
          <p:cNvPr id="6" name="Slide Number Placeholder 5">
            <a:extLst>
              <a:ext uri="{FF2B5EF4-FFF2-40B4-BE49-F238E27FC236}">
                <a16:creationId xmlns:a16="http://schemas.microsoft.com/office/drawing/2014/main" id="{4F13C3EF-07AF-4671-A0F4-23857E542D15}"/>
              </a:ext>
            </a:extLst>
          </p:cNvPr>
          <p:cNvSpPr>
            <a:spLocks noGrp="1"/>
          </p:cNvSpPr>
          <p:nvPr>
            <p:ph type="sldNum" sz="quarter" idx="11"/>
          </p:nvPr>
        </p:nvSpPr>
        <p:spPr/>
        <p:txBody>
          <a:bodyPr/>
          <a:lstStyle/>
          <a:p>
            <a:r>
              <a:rPr lang="en-US"/>
              <a:t>|  </a:t>
            </a:r>
            <a:fld id="{EE2556C5-CE8C-6547-B838-EA80C61A4AF7}" type="slidenum">
              <a:rPr lang="en-US" sz="750" smtClean="0"/>
              <a:pPr/>
              <a:t>‹#›</a:t>
            </a:fld>
            <a:endParaRPr lang="en-US" sz="750"/>
          </a:p>
        </p:txBody>
      </p:sp>
    </p:spTree>
    <p:extLst>
      <p:ext uri="{BB962C8B-B14F-4D97-AF65-F5344CB8AC3E}">
        <p14:creationId xmlns:p14="http://schemas.microsoft.com/office/powerpoint/2010/main" val="1136025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08ABB1-1C01-43B3-9F83-6E61BC231182}"/>
              </a:ext>
            </a:extLst>
          </p:cNvPr>
          <p:cNvSpPr/>
          <p:nvPr userDrawn="1"/>
        </p:nvSpPr>
        <p:spPr>
          <a:xfrm>
            <a:off x="0" y="-1676"/>
            <a:ext cx="9144000" cy="5143500"/>
          </a:xfrm>
          <a:prstGeom prst="rect">
            <a:avLst/>
          </a:prstGeom>
          <a:gradFill flip="none" rotWithShape="1">
            <a:gsLst>
              <a:gs pos="100000">
                <a:schemeClr val="tx1"/>
              </a:gs>
              <a:gs pos="28000">
                <a:srgbClr val="0E051A"/>
              </a:gs>
              <a:gs pos="0">
                <a:srgbClr val="220D40"/>
              </a:gs>
            </a:gsLst>
            <a:lin ang="0" scaled="1"/>
            <a:tileRect/>
          </a:gradFill>
          <a:ln w="6350" cap="flat" cmpd="sng" algn="ctr">
            <a:gradFill flip="none" rotWithShape="1">
              <a:gsLst>
                <a:gs pos="52000">
                  <a:schemeClr val="accent1">
                    <a:lumMod val="5000"/>
                    <a:lumOff val="95000"/>
                    <a:alpha val="0"/>
                  </a:schemeClr>
                </a:gs>
                <a:gs pos="100000">
                  <a:schemeClr val="accent1">
                    <a:lumMod val="0"/>
                    <a:lumOff val="100000"/>
                    <a:alpha val="0"/>
                  </a:schemeClr>
                </a:gs>
              </a:gsLst>
              <a:lin ang="0" scaled="1"/>
              <a:tileRect/>
            </a:gradFill>
            <a:prstDash val="solid"/>
            <a:miter lim="800000"/>
          </a:ln>
          <a:effectLst>
            <a:innerShdw blurRad="254000" dist="50800" dir="14400000">
              <a:prstClr val="black">
                <a:alpha val="62000"/>
              </a:prstClr>
            </a:innerShdw>
          </a:effectLst>
        </p:spPr>
        <p:txBody>
          <a:bodyPr rot="0" spcFirstLastPara="0" vertOverflow="overflow" horzOverflow="overflow" vert="horz" wrap="square" lIns="0" tIns="79248" rIns="2615184" bIns="39624" numCol="1" spcCol="0" rtlCol="0" fromWordArt="0" anchor="ctr" anchorCtr="0" forceAA="0" compatLnSpc="1">
            <a:prstTxWarp prst="textNoShape">
              <a:avLst/>
            </a:prstTxWarp>
            <a:noAutofit/>
          </a:bodyPr>
          <a:lstStyle/>
          <a:p>
            <a:pPr algn="ctr" defTabSz="396228">
              <a:defRPr/>
            </a:pPr>
            <a:endParaRPr lang="en-US" sz="2080" b="1" kern="0" spc="365">
              <a:solidFill>
                <a:prstClr val="white"/>
              </a:solidFill>
              <a:latin typeface="Intel Clear"/>
              <a:ea typeface="Intel Clear" panose="020B0604020203020204" pitchFamily="34" charset="0"/>
              <a:cs typeface="Intel Clear" panose="020B0604020203020204" pitchFamily="34" charset="0"/>
            </a:endParaRPr>
          </a:p>
        </p:txBody>
      </p:sp>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3"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75865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C98EBB-E389-48DD-81FD-9CA83CE4BD06}"/>
              </a:ext>
            </a:extLst>
          </p:cNvPr>
          <p:cNvSpPr/>
          <p:nvPr userDrawn="1"/>
        </p:nvSpPr>
        <p:spPr>
          <a:xfrm>
            <a:off x="138656" y="190500"/>
            <a:ext cx="8866688" cy="4665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3">
            <a:extLst>
              <a:ext uri="{FF2B5EF4-FFF2-40B4-BE49-F238E27FC236}">
                <a16:creationId xmlns:a16="http://schemas.microsoft.com/office/drawing/2014/main" id="{07B130B3-9E03-4ECC-B6C5-FCBC3E1AB956}"/>
              </a:ext>
            </a:extLst>
          </p:cNvPr>
          <p:cNvSpPr>
            <a:spLocks noGrp="1"/>
          </p:cNvSpPr>
          <p:nvPr>
            <p:ph type="sldNum" sz="quarter" idx="11"/>
          </p:nvPr>
        </p:nvSpPr>
        <p:spPr>
          <a:xfrm>
            <a:off x="6818813" y="4885547"/>
            <a:ext cx="2133600" cy="273844"/>
          </a:xfrm>
        </p:spPr>
        <p:txBody>
          <a:bodyPr/>
          <a:lstStyle/>
          <a:p>
            <a:r>
              <a:rPr lang="en-US"/>
              <a:t>|  </a:t>
            </a:r>
            <a:fld id="{EE2556C5-CE8C-6547-B838-EA80C61A4AF7}" type="slidenum">
              <a:rPr lang="en-US" sz="750" smtClean="0"/>
              <a:pPr/>
              <a:t>‹#›</a:t>
            </a:fld>
            <a:endParaRPr lang="en-US" sz="750"/>
          </a:p>
        </p:txBody>
      </p:sp>
    </p:spTree>
    <p:extLst>
      <p:ext uri="{BB962C8B-B14F-4D97-AF65-F5344CB8AC3E}">
        <p14:creationId xmlns:p14="http://schemas.microsoft.com/office/powerpoint/2010/main" val="20832881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C83D-63D0-584D-BF1E-4DDBEE8E203D}"/>
              </a:ext>
            </a:extLst>
          </p:cNvPr>
          <p:cNvSpPr>
            <a:spLocks noGrp="1"/>
          </p:cNvSpPr>
          <p:nvPr>
            <p:ph type="title"/>
          </p:nvPr>
        </p:nvSpPr>
        <p:spPr>
          <a:xfrm>
            <a:off x="628650" y="631626"/>
            <a:ext cx="7886700" cy="2139553"/>
          </a:xfrm>
        </p:spPr>
        <p:txBody>
          <a:bodyPr anchor="b"/>
          <a:lstStyle>
            <a:lvl1pPr algn="ctr">
              <a:defRPr sz="4500"/>
            </a:lvl1pPr>
          </a:lstStyle>
          <a:p>
            <a:r>
              <a:rPr lang="en-US"/>
              <a:t>Click to edit Master title style</a:t>
            </a:r>
          </a:p>
        </p:txBody>
      </p:sp>
      <p:sp>
        <p:nvSpPr>
          <p:cNvPr id="3" name="Text Placeholder 2">
            <a:extLst>
              <a:ext uri="{FF2B5EF4-FFF2-40B4-BE49-F238E27FC236}">
                <a16:creationId xmlns:a16="http://schemas.microsoft.com/office/drawing/2014/main" id="{665C3AA8-D8B3-F642-9CCE-A380B476A6F1}"/>
              </a:ext>
            </a:extLst>
          </p:cNvPr>
          <p:cNvSpPr>
            <a:spLocks noGrp="1"/>
          </p:cNvSpPr>
          <p:nvPr>
            <p:ph type="body" idx="1"/>
          </p:nvPr>
        </p:nvSpPr>
        <p:spPr>
          <a:xfrm>
            <a:off x="623888" y="2971801"/>
            <a:ext cx="7886700" cy="1595438"/>
          </a:xfrm>
        </p:spPr>
        <p:txBody>
          <a:bodyPr>
            <a:normAutofit/>
          </a:bodyPr>
          <a:lstStyle>
            <a:lvl1pPr marL="0" indent="0" algn="ctr">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74DDE1E-6A74-4BF8-9FF6-4F6ECE7723DD}"/>
              </a:ext>
            </a:extLst>
          </p:cNvPr>
          <p:cNvSpPr>
            <a:spLocks noGrp="1"/>
          </p:cNvSpPr>
          <p:nvPr>
            <p:ph type="ftr" sz="quarter" idx="10"/>
          </p:nvPr>
        </p:nvSpPr>
        <p:spPr/>
        <p:txBody>
          <a:bodyPr/>
          <a:lstStyle/>
          <a:p>
            <a:r>
              <a:rPr lang="en-US"/>
              <a:t>Intel Confidential</a:t>
            </a:r>
          </a:p>
        </p:txBody>
      </p:sp>
      <p:sp>
        <p:nvSpPr>
          <p:cNvPr id="6" name="Slide Number Placeholder 5">
            <a:extLst>
              <a:ext uri="{FF2B5EF4-FFF2-40B4-BE49-F238E27FC236}">
                <a16:creationId xmlns:a16="http://schemas.microsoft.com/office/drawing/2014/main" id="{DB270C38-6AEA-40FA-B261-139608FE9EC4}"/>
              </a:ext>
            </a:extLst>
          </p:cNvPr>
          <p:cNvSpPr>
            <a:spLocks noGrp="1"/>
          </p:cNvSpPr>
          <p:nvPr>
            <p:ph type="sldNum" sz="quarter" idx="11"/>
          </p:nvPr>
        </p:nvSpPr>
        <p:spPr/>
        <p:txBody>
          <a:bodyPr/>
          <a:lstStyle/>
          <a:p>
            <a:r>
              <a:rPr lang="en-US"/>
              <a:t>|  </a:t>
            </a:r>
            <a:fld id="{EE2556C5-CE8C-6547-B838-EA80C61A4AF7}" type="slidenum">
              <a:rPr lang="en-US" sz="750" smtClean="0"/>
              <a:pPr/>
              <a:t>‹#›</a:t>
            </a:fld>
            <a:endParaRPr lang="en-US" sz="750"/>
          </a:p>
        </p:txBody>
      </p:sp>
    </p:spTree>
    <p:extLst>
      <p:ext uri="{BB962C8B-B14F-4D97-AF65-F5344CB8AC3E}">
        <p14:creationId xmlns:p14="http://schemas.microsoft.com/office/powerpoint/2010/main" val="2174395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5" name="Content Placeholder 2"/>
          <p:cNvSpPr>
            <a:spLocks noGrp="1"/>
          </p:cNvSpPr>
          <p:nvPr>
            <p:ph sz="half" idx="1" hasCustomPrompt="1"/>
          </p:nvPr>
        </p:nvSpPr>
        <p:spPr>
          <a:xfrm>
            <a:off x="455614" y="1203325"/>
            <a:ext cx="4006851" cy="33877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Intel Clear body text</a:t>
            </a:r>
          </a:p>
          <a:p>
            <a:pPr marR="0" lvl="1" fontAlgn="auto">
              <a:lnSpc>
                <a:spcPct val="100000"/>
              </a:lnSpc>
              <a:spcAft>
                <a:spcPts val="0"/>
              </a:spcAft>
              <a:buClrTx/>
              <a:buSzTx/>
              <a:tabLst/>
            </a:pPr>
            <a:r>
              <a:rPr lang="en-US" dirty="0"/>
              <a:t>Intel Clear bullet one</a:t>
            </a:r>
          </a:p>
          <a:p>
            <a:pPr lvl="2"/>
            <a:r>
              <a:rPr lang="en-US" dirty="0"/>
              <a:t>Intel Clear third level</a:t>
            </a:r>
          </a:p>
          <a:p>
            <a:pPr lvl="3"/>
            <a:r>
              <a:rPr lang="en-US" dirty="0"/>
              <a:t>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sz="2775" b="0" i="0" baseline="0">
                <a:solidFill>
                  <a:schemeClr val="tx2"/>
                </a:solidFill>
                <a:latin typeface="+mj-lt"/>
                <a:cs typeface="Arial" panose="020B0604020202020204" pitchFamily="34" charset="0"/>
              </a:defRPr>
            </a:lvl1pPr>
          </a:lstStyle>
          <a:p>
            <a:r>
              <a:rPr lang="en-US" dirty="0"/>
              <a:t>Intel Clear Light Headline</a:t>
            </a:r>
          </a:p>
        </p:txBody>
      </p:sp>
      <p:sp>
        <p:nvSpPr>
          <p:cNvPr id="6" name="Footer Placeholder 2">
            <a:extLst>
              <a:ext uri="{FF2B5EF4-FFF2-40B4-BE49-F238E27FC236}">
                <a16:creationId xmlns:a16="http://schemas.microsoft.com/office/drawing/2014/main" id="{BE75F327-3B56-4D4B-8C28-2CB4F8E747E4}"/>
              </a:ext>
            </a:extLst>
          </p:cNvPr>
          <p:cNvSpPr>
            <a:spLocks noGrp="1"/>
          </p:cNvSpPr>
          <p:nvPr>
            <p:ph type="ftr" sz="quarter" idx="14"/>
          </p:nvPr>
        </p:nvSpPr>
        <p:spPr>
          <a:xfrm>
            <a:off x="5597525" y="4898946"/>
            <a:ext cx="3086100" cy="274637"/>
          </a:xfrm>
        </p:spPr>
        <p:txBody>
          <a:bodyPr/>
          <a:lstStyle/>
          <a:p>
            <a:r>
              <a:rPr lang="en-US"/>
              <a:t>Intel Confidential</a:t>
            </a:r>
          </a:p>
        </p:txBody>
      </p:sp>
      <p:sp>
        <p:nvSpPr>
          <p:cNvPr id="9" name="Slide Number Placeholder 3">
            <a:extLst>
              <a:ext uri="{FF2B5EF4-FFF2-40B4-BE49-F238E27FC236}">
                <a16:creationId xmlns:a16="http://schemas.microsoft.com/office/drawing/2014/main" id="{CBDFB63D-BD5C-442A-AFFB-282C193F9CC5}"/>
              </a:ext>
            </a:extLst>
          </p:cNvPr>
          <p:cNvSpPr>
            <a:spLocks noGrp="1"/>
          </p:cNvSpPr>
          <p:nvPr>
            <p:ph type="sldNum" sz="quarter" idx="15"/>
          </p:nvPr>
        </p:nvSpPr>
        <p:spPr>
          <a:xfrm>
            <a:off x="6818813" y="4885547"/>
            <a:ext cx="2133600" cy="273844"/>
          </a:xfrm>
        </p:spPr>
        <p:txBody>
          <a:bodyPr/>
          <a:lstStyle>
            <a:lvl1pPr>
              <a:defRPr sz="750"/>
            </a:lvl1pPr>
          </a:lstStyle>
          <a:p>
            <a:r>
              <a:rPr lang="en-US"/>
              <a:t>|  </a:t>
            </a:r>
            <a:fld id="{EE2556C5-CE8C-6547-B838-EA80C61A4AF7}" type="slidenum">
              <a:rPr lang="en-US" smtClean="0"/>
              <a:pPr/>
              <a:t>‹#›</a:t>
            </a:fld>
            <a:endParaRPr lang="en-US"/>
          </a:p>
        </p:txBody>
      </p:sp>
      <p:sp>
        <p:nvSpPr>
          <p:cNvPr id="10" name="Content Placeholder 2">
            <a:extLst>
              <a:ext uri="{FF2B5EF4-FFF2-40B4-BE49-F238E27FC236}">
                <a16:creationId xmlns:a16="http://schemas.microsoft.com/office/drawing/2014/main" id="{8B571C56-069A-412E-8AD0-5AC4780DC2F7}"/>
              </a:ext>
            </a:extLst>
          </p:cNvPr>
          <p:cNvSpPr>
            <a:spLocks noGrp="1"/>
          </p:cNvSpPr>
          <p:nvPr>
            <p:ph sz="half" idx="16" hasCustomPrompt="1"/>
          </p:nvPr>
        </p:nvSpPr>
        <p:spPr>
          <a:xfrm>
            <a:off x="4676774" y="1190926"/>
            <a:ext cx="4006851" cy="33877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Intel Clear body text</a:t>
            </a:r>
          </a:p>
          <a:p>
            <a:pPr marR="0" lvl="1" fontAlgn="auto">
              <a:lnSpc>
                <a:spcPct val="100000"/>
              </a:lnSpc>
              <a:spcAft>
                <a:spcPts val="0"/>
              </a:spcAft>
              <a:buClrTx/>
              <a:buSzTx/>
              <a:tabLst/>
            </a:pPr>
            <a:r>
              <a:rPr lang="en-US" dirty="0"/>
              <a:t>Intel Clear bullet one</a:t>
            </a:r>
          </a:p>
          <a:p>
            <a:pPr lvl="2"/>
            <a:r>
              <a:rPr lang="en-US" dirty="0"/>
              <a:t>Intel Clear third level</a:t>
            </a:r>
          </a:p>
          <a:p>
            <a:pPr lvl="3"/>
            <a:r>
              <a:rPr lang="en-US" dirty="0"/>
              <a:t>Intel Clear fourth level</a:t>
            </a:r>
          </a:p>
          <a:p>
            <a:pPr lvl="4"/>
            <a:r>
              <a:rPr lang="en-US" dirty="0" err="1"/>
              <a:t>12pt</a:t>
            </a:r>
            <a:r>
              <a:rPr lang="en-US" dirty="0"/>
              <a:t> Intel Clear fifth level</a:t>
            </a:r>
          </a:p>
        </p:txBody>
      </p:sp>
    </p:spTree>
    <p:extLst>
      <p:ext uri="{BB962C8B-B14F-4D97-AF65-F5344CB8AC3E}">
        <p14:creationId xmlns:p14="http://schemas.microsoft.com/office/powerpoint/2010/main" val="309928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5143500"/>
          </a:xfrm>
          <a:solidFill>
            <a:schemeClr val="bg2">
              <a:lumMod val="20000"/>
              <a:lumOff val="80000"/>
            </a:schemeClr>
          </a:solidFill>
        </p:spPr>
        <p:txBody>
          <a:bodyPr/>
          <a:lstStyle>
            <a:lvl1pPr>
              <a:defRPr>
                <a:latin typeface="Calibri" panose="020F0502020204030204" pitchFamily="34" charset="0"/>
                <a:cs typeface="Calibri" panose="020F0502020204030204" pitchFamily="34" charset="0"/>
              </a:defRPr>
            </a:lvl1pPr>
          </a:lstStyle>
          <a:p>
            <a:r>
              <a:rPr lang="en-US"/>
              <a:t>Drag picture to placeholder or click icon to add</a:t>
            </a:r>
          </a:p>
        </p:txBody>
      </p:sp>
      <p:sp>
        <p:nvSpPr>
          <p:cNvPr id="12" name="Picture Placeholder 10"/>
          <p:cNvSpPr>
            <a:spLocks noGrp="1" noChangeAspect="1"/>
          </p:cNvSpPr>
          <p:nvPr>
            <p:ph type="pic" sz="quarter" idx="14"/>
          </p:nvPr>
        </p:nvSpPr>
        <p:spPr>
          <a:xfrm>
            <a:off x="0" y="4805172"/>
            <a:ext cx="9144000" cy="33832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latin typeface="Calibri" panose="020F0502020204030204" pitchFamily="34" charset="0"/>
                <a:cs typeface="Calibri" panose="020F0502020204030204" pitchFamily="34" charset="0"/>
              </a:defRPr>
            </a:lvl1pPr>
          </a:lstStyle>
          <a:p>
            <a:r>
              <a:rPr lang="en-US"/>
              <a:t>Drag picture to placeholder or click icon to add</a:t>
            </a:r>
          </a:p>
        </p:txBody>
      </p:sp>
      <p:sp>
        <p:nvSpPr>
          <p:cNvPr id="2" name="Title 1"/>
          <p:cNvSpPr>
            <a:spLocks noGrp="1"/>
          </p:cNvSpPr>
          <p:nvPr>
            <p:ph type="title" hasCustomPrompt="1"/>
          </p:nvPr>
        </p:nvSpPr>
        <p:spPr>
          <a:xfrm>
            <a:off x="455613" y="308848"/>
            <a:ext cx="8228012" cy="868680"/>
          </a:xfrm>
        </p:spPr>
        <p:txBody>
          <a:bodyPr>
            <a:normAutofit/>
          </a:bodyPr>
          <a:lstStyle>
            <a:lvl1pPr>
              <a:defRPr sz="2800" baseline="0">
                <a:latin typeface="Calibri" panose="020F0502020204030204" pitchFamily="34" charset="0"/>
                <a:cs typeface="Calibri" panose="020F0502020204030204" pitchFamily="34" charset="0"/>
              </a:defRPr>
            </a:lvl1pPr>
          </a:lstStyle>
          <a:p>
            <a:r>
              <a:rPr lang="en-US" err="1"/>
              <a:t>28pt</a:t>
            </a:r>
            <a:r>
              <a:rPr lang="en-US"/>
              <a:t> Intel Clear Light Headline</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8"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2"/>
                </a:solidFill>
                <a:latin typeface="Calibri" panose="020F0502020204030204" pitchFamily="34" charset="0"/>
                <a:cs typeface="Calibri" panose="020F0502020204030204" pitchFamily="34" charset="0"/>
              </a:rPr>
              <a:t>Intel Labs</a:t>
            </a:r>
          </a:p>
        </p:txBody>
      </p:sp>
      <p:sp>
        <p:nvSpPr>
          <p:cNvPr id="11" name="Rectangle 10"/>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tx2"/>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tx2"/>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3820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574131"/>
            <a:ext cx="9144000" cy="2569369"/>
          </a:xfrm>
          <a:solidFill>
            <a:schemeClr val="bg2">
              <a:lumMod val="20000"/>
              <a:lumOff val="80000"/>
            </a:schemeClr>
          </a:solidFill>
        </p:spPr>
        <p:txBody>
          <a:bodyPr/>
          <a:lstStyle>
            <a:lvl1pPr>
              <a:defRPr>
                <a:latin typeface="Calibri" panose="020F0502020204030204" pitchFamily="34" charset="0"/>
                <a:cs typeface="Calibri" panose="020F0502020204030204" pitchFamily="34" charset="0"/>
              </a:defRPr>
            </a:lvl1pPr>
          </a:lstStyle>
          <a:p>
            <a:r>
              <a:rPr lang="en-US"/>
              <a:t>Drag picture to placeholder or click icon to add</a:t>
            </a:r>
          </a:p>
        </p:txBody>
      </p:sp>
      <p:sp>
        <p:nvSpPr>
          <p:cNvPr id="20" name="Picture Placeholder 10"/>
          <p:cNvSpPr>
            <a:spLocks noGrp="1" noChangeAspect="1"/>
          </p:cNvSpPr>
          <p:nvPr>
            <p:ph type="pic" sz="quarter" idx="14"/>
          </p:nvPr>
        </p:nvSpPr>
        <p:spPr>
          <a:xfrm>
            <a:off x="0" y="4805172"/>
            <a:ext cx="9144000" cy="33832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latin typeface="Calibri" panose="020F0502020204030204" pitchFamily="34" charset="0"/>
                <a:cs typeface="Calibri" panose="020F0502020204030204" pitchFamily="34" charset="0"/>
              </a:defRPr>
            </a:lvl1pPr>
          </a:lstStyle>
          <a:p>
            <a:r>
              <a:rPr lang="en-US"/>
              <a:t>Drag picture to placeholder or click icon to add</a:t>
            </a:r>
          </a:p>
        </p:txBody>
      </p:sp>
      <p:sp>
        <p:nvSpPr>
          <p:cNvPr id="2" name="Title 1"/>
          <p:cNvSpPr>
            <a:spLocks noGrp="1"/>
          </p:cNvSpPr>
          <p:nvPr>
            <p:ph type="title" hasCustomPrompt="1"/>
          </p:nvPr>
        </p:nvSpPr>
        <p:spPr>
          <a:xfrm>
            <a:off x="455613" y="308848"/>
            <a:ext cx="8228012" cy="868680"/>
          </a:xfrm>
        </p:spPr>
        <p:txBody>
          <a:bodyPr>
            <a:noAutofit/>
          </a:bodyPr>
          <a:lstStyle>
            <a:lvl1pPr>
              <a:defRPr sz="2800" baseline="0">
                <a:latin typeface="Calibri" panose="020F0502020204030204" pitchFamily="34" charset="0"/>
                <a:cs typeface="Calibri" panose="020F0502020204030204" pitchFamily="34" charset="0"/>
              </a:defRPr>
            </a:lvl1pPr>
          </a:lstStyle>
          <a:p>
            <a:r>
              <a:rPr lang="en-US" err="1"/>
              <a:t>28pt</a:t>
            </a:r>
            <a:r>
              <a:rPr lang="en-US"/>
              <a:t> Intel Clear Light Headline</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atin typeface="Calibri" panose="020F0502020204030204" pitchFamily="34" charset="0"/>
                <a:cs typeface="Calibri" panose="020F0502020204030204" pitchFamily="34" charset="0"/>
              </a:defRPr>
            </a:lvl1pPr>
            <a:lvl2pPr>
              <a:defRPr lang="en-US" dirty="0" smtClean="0">
                <a:latin typeface="Calibri" panose="020F0502020204030204" pitchFamily="34" charset="0"/>
                <a:cs typeface="Calibri" panose="020F0502020204030204" pitchFamily="34" charset="0"/>
              </a:defRPr>
            </a:lvl2pPr>
            <a:lvl3pPr>
              <a:defRPr lang="en-US" sz="1400" dirty="0" smtClean="0">
                <a:latin typeface="Calibri" panose="020F0502020204030204" pitchFamily="34" charset="0"/>
                <a:cs typeface="Calibri" panose="020F0502020204030204" pitchFamily="34" charset="0"/>
              </a:defRPr>
            </a:lvl3pPr>
            <a:lvl4pPr>
              <a:defRPr lang="en-US" sz="1200" dirty="0" smtClean="0">
                <a:latin typeface="Calibri" panose="020F0502020204030204" pitchFamily="34" charset="0"/>
                <a:cs typeface="Calibri" panose="020F0502020204030204" pitchFamily="34" charset="0"/>
              </a:defRPr>
            </a:lvl4pPr>
            <a:lvl5pPr>
              <a:defRPr lang="en-US" sz="1200" dirty="0">
                <a:latin typeface="Calibri" panose="020F0502020204030204" pitchFamily="34" charset="0"/>
                <a:cs typeface="Calibri" panose="020F0502020204030204" pitchFamily="34" charset="0"/>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atin typeface="Calibri" panose="020F0502020204030204" pitchFamily="34" charset="0"/>
                <a:cs typeface="Calibri" panose="020F0502020204030204" pitchFamily="34" charset="0"/>
              </a:defRPr>
            </a:lvl1pPr>
            <a:lvl2pPr>
              <a:defRPr lang="en-US" dirty="0" smtClean="0">
                <a:latin typeface="Calibri" panose="020F0502020204030204" pitchFamily="34" charset="0"/>
                <a:cs typeface="Calibri" panose="020F0502020204030204" pitchFamily="34" charset="0"/>
              </a:defRPr>
            </a:lvl2pPr>
            <a:lvl3pPr>
              <a:defRPr lang="en-US" sz="1400" dirty="0" smtClean="0">
                <a:latin typeface="Calibri" panose="020F0502020204030204" pitchFamily="34" charset="0"/>
                <a:cs typeface="Calibri" panose="020F0502020204030204" pitchFamily="34" charset="0"/>
              </a:defRPr>
            </a:lvl3pPr>
            <a:lvl4pPr>
              <a:defRPr lang="en-US" sz="1200" dirty="0" smtClean="0">
                <a:latin typeface="Calibri" panose="020F0502020204030204" pitchFamily="34" charset="0"/>
                <a:cs typeface="Calibri" panose="020F0502020204030204" pitchFamily="34" charset="0"/>
              </a:defRPr>
            </a:lvl4pPr>
            <a:lvl5pPr>
              <a:defRPr lang="en-US" sz="1200" dirty="0">
                <a:latin typeface="Calibri" panose="020F0502020204030204" pitchFamily="34" charset="0"/>
                <a:cs typeface="Calibri" panose="020F0502020204030204" pitchFamily="34" charset="0"/>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0"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2"/>
                </a:solidFill>
                <a:latin typeface="Calibri" panose="020F0502020204030204" pitchFamily="34" charset="0"/>
                <a:cs typeface="Calibri" panose="020F0502020204030204" pitchFamily="34" charset="0"/>
              </a:rPr>
              <a:t>Intel Labs</a:t>
            </a:r>
          </a:p>
        </p:txBody>
      </p:sp>
      <p:sp>
        <p:nvSpPr>
          <p:cNvPr id="12" name="Rectangle 11"/>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tx2"/>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tx2"/>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9268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Right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78363" y="1"/>
            <a:ext cx="4465637" cy="5143499"/>
          </a:xfrm>
          <a:solidFill>
            <a:schemeClr val="bg2">
              <a:lumMod val="20000"/>
              <a:lumOff val="80000"/>
            </a:schemeClr>
          </a:solidFill>
        </p:spPr>
        <p:txBody>
          <a:bodyPr/>
          <a:lstStyle>
            <a:lvl1pPr>
              <a:defRPr>
                <a:latin typeface="Calibri" panose="020F0502020204030204" pitchFamily="34" charset="0"/>
                <a:cs typeface="Calibri" panose="020F0502020204030204" pitchFamily="34" charset="0"/>
              </a:defRPr>
            </a:lvl1pPr>
          </a:lstStyle>
          <a:p>
            <a:r>
              <a:rPr lang="en-US"/>
              <a:t>Drag picture to placeholder or click icon to add</a:t>
            </a:r>
          </a:p>
        </p:txBody>
      </p:sp>
      <p:sp>
        <p:nvSpPr>
          <p:cNvPr id="19" name="Picture Placeholder 10"/>
          <p:cNvSpPr>
            <a:spLocks noGrp="1" noChangeAspect="1"/>
          </p:cNvSpPr>
          <p:nvPr>
            <p:ph type="pic" sz="quarter" idx="14"/>
          </p:nvPr>
        </p:nvSpPr>
        <p:spPr>
          <a:xfrm>
            <a:off x="0" y="4805172"/>
            <a:ext cx="9144000" cy="33832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latin typeface="Calibri" panose="020F0502020204030204" pitchFamily="34" charset="0"/>
                <a:cs typeface="Calibri" panose="020F0502020204030204" pitchFamily="34" charset="0"/>
              </a:defRPr>
            </a:lvl1pPr>
          </a:lstStyle>
          <a:p>
            <a:r>
              <a:rPr lang="en-US"/>
              <a:t>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800" baseline="0">
                <a:latin typeface="Calibri" panose="020F0502020204030204" pitchFamily="34" charset="0"/>
                <a:cs typeface="Calibri" panose="020F0502020204030204" pitchFamily="34" charset="0"/>
              </a:defRPr>
            </a:lvl1pPr>
          </a:lstStyle>
          <a:p>
            <a:r>
              <a:rPr lang="en-US" err="1"/>
              <a:t>28pt</a:t>
            </a:r>
            <a:r>
              <a:rPr lang="en-US"/>
              <a:t> Intel Clear Light Headline</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atin typeface="Calibri" panose="020F0502020204030204" pitchFamily="34" charset="0"/>
                <a:cs typeface="Calibri" panose="020F0502020204030204" pitchFamily="34" charset="0"/>
              </a:defRPr>
            </a:lvl1pPr>
            <a:lvl2pPr>
              <a:defRPr lang="en-US" dirty="0" smtClean="0">
                <a:latin typeface="Calibri" panose="020F0502020204030204" pitchFamily="34" charset="0"/>
                <a:cs typeface="Calibri" panose="020F0502020204030204" pitchFamily="34" charset="0"/>
              </a:defRPr>
            </a:lvl2pPr>
            <a:lvl3pPr>
              <a:defRPr lang="en-US" sz="1400" dirty="0" smtClean="0">
                <a:latin typeface="Calibri" panose="020F0502020204030204" pitchFamily="34" charset="0"/>
                <a:cs typeface="Calibri" panose="020F0502020204030204" pitchFamily="34" charset="0"/>
              </a:defRPr>
            </a:lvl3pPr>
            <a:lvl4pPr>
              <a:defRPr lang="en-US" sz="1200" dirty="0" smtClean="0">
                <a:latin typeface="Calibri" panose="020F0502020204030204" pitchFamily="34" charset="0"/>
                <a:cs typeface="Calibri" panose="020F0502020204030204" pitchFamily="34" charset="0"/>
              </a:defRPr>
            </a:lvl4pPr>
            <a:lvl5pPr>
              <a:defRPr lang="en-US" sz="1200" dirty="0">
                <a:latin typeface="Calibri" panose="020F0502020204030204" pitchFamily="34" charset="0"/>
                <a:cs typeface="Calibri" panose="020F0502020204030204" pitchFamily="34" charset="0"/>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0" name="Footer Placeholder 4"/>
          <p:cNvSpPr txBox="1">
            <a:spLocks/>
          </p:cNvSpPr>
          <p:nvPr/>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2"/>
                </a:solidFill>
                <a:latin typeface="Calibri" panose="020F0502020204030204" pitchFamily="34" charset="0"/>
                <a:cs typeface="Calibri" panose="020F0502020204030204" pitchFamily="34" charset="0"/>
              </a:rPr>
              <a:t>Intel Labs</a:t>
            </a:r>
          </a:p>
        </p:txBody>
      </p:sp>
      <p:sp>
        <p:nvSpPr>
          <p:cNvPr id="12" name="Rectangle 11"/>
          <p:cNvSpPr/>
          <p:nvPr/>
        </p:nvSpPr>
        <p:spPr>
          <a:xfrm>
            <a:off x="3623045" y="4864085"/>
            <a:ext cx="1780937" cy="276999"/>
          </a:xfrm>
          <a:prstGeom prst="rect">
            <a:avLst/>
          </a:prstGeom>
        </p:spPr>
        <p:txBody>
          <a:bodyPr wrap="none" lIns="0" tIns="0" rIns="0" bIns="0">
            <a:spAutoFit/>
          </a:bodyPr>
          <a:lstStyle/>
          <a:p>
            <a:pPr algn="l" rtl="0"/>
            <a:r>
              <a:rPr lang="en-US" sz="900" b="0" i="0" u="none" strike="noStrike" kern="1200" baseline="0">
                <a:solidFill>
                  <a:schemeClr val="tx2"/>
                </a:solidFill>
                <a:latin typeface="Calibri" panose="020F0502020204030204" pitchFamily="34" charset="0"/>
                <a:ea typeface="+mn-ea"/>
                <a:cs typeface="Calibri" panose="020F0502020204030204" pitchFamily="34" charset="0"/>
              </a:rPr>
              <a:t>Intel Confidential — Internal Use Only</a:t>
            </a:r>
          </a:p>
          <a:p>
            <a:pPr algn="l" rtl="0"/>
            <a:endParaRPr lang="en-US" sz="900" b="0" i="0" u="none" strike="noStrike" kern="1200" baseline="0">
              <a:solidFill>
                <a:schemeClr val="tx2"/>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0042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8.png"/><Relationship Id="rId5" Type="http://schemas.openxmlformats.org/officeDocument/2006/relationships/slideLayout" Target="../slideLayouts/slideLayout19.xml"/><Relationship Id="rId10" Type="http://schemas.openxmlformats.org/officeDocument/2006/relationships/image" Target="../media/image7.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4.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5.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5.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21.png"/><Relationship Id="rId5" Type="http://schemas.openxmlformats.org/officeDocument/2006/relationships/slideLayout" Target="../slideLayouts/slideLayout61.xml"/><Relationship Id="rId10" Type="http://schemas.openxmlformats.org/officeDocument/2006/relationships/theme" Target="../theme/theme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3" name="Picture 3" descr="\\.psf\Home\Desktop\WideFooterAI.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55613" y="319008"/>
            <a:ext cx="8229600" cy="868680"/>
          </a:xfrm>
          <a:prstGeom prst="rect">
            <a:avLst/>
          </a:prstGeom>
        </p:spPr>
        <p:txBody>
          <a:bodyPr vert="horz" lIns="0" tIns="0" rIns="0" bIns="0" rtlCol="0" anchor="t" anchorCtr="0">
            <a:noAutofit/>
          </a:bodyPr>
          <a:lstStyle/>
          <a:p>
            <a:r>
              <a:rPr lang="en-US"/>
              <a:t>28pt Intel Clear Light Headline</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a:t>18pt Intel Clear body text</a:t>
            </a:r>
          </a:p>
          <a:p>
            <a:pPr lvl="1"/>
            <a:r>
              <a:rPr lang="en-US"/>
              <a:t>16pt Intel Clear bullet one</a:t>
            </a:r>
          </a:p>
          <a:p>
            <a:pPr lvl="2"/>
            <a:r>
              <a:rPr lang="en-US"/>
              <a:t>16pt Intel Clear sub-bullet</a:t>
            </a:r>
          </a:p>
          <a:p>
            <a:pPr lvl="3"/>
            <a:r>
              <a:rPr lang="en-US" err="1"/>
              <a:t>14pt</a:t>
            </a:r>
            <a:r>
              <a:rPr lang="en-US"/>
              <a:t> Intel Clear fourth level</a:t>
            </a:r>
          </a:p>
          <a:p>
            <a:pPr lvl="4"/>
            <a:r>
              <a:rPr lang="en-US" err="1"/>
              <a:t>14pt</a:t>
            </a:r>
            <a:r>
              <a:rPr lang="en-US"/>
              <a:t> Intel Clear 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cs typeface="Calibri" panose="020F0502020204030204" pitchFamily="34" charset="0"/>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6872352" y="4842143"/>
            <a:ext cx="2133600" cy="273844"/>
          </a:xfrm>
          <a:prstGeom prst="rect">
            <a:avLst/>
          </a:prstGeom>
        </p:spPr>
        <p:txBody>
          <a:bodyPr vert="horz" lIns="0" tIns="0" rIns="0" bIns="0" rtlCol="0" anchor="ctr"/>
          <a:lstStyle>
            <a:lvl1pPr algn="r">
              <a:defRPr sz="800">
                <a:solidFill>
                  <a:schemeClr val="bg1"/>
                </a:solidFill>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71" r:id="rId4"/>
    <p:sldLayoutId id="2147483652" r:id="rId5"/>
    <p:sldLayoutId id="2147483660" r:id="rId6"/>
    <p:sldLayoutId id="2147483668" r:id="rId7"/>
    <p:sldLayoutId id="2147483669" r:id="rId8"/>
    <p:sldLayoutId id="2147483670" r:id="rId9"/>
    <p:sldLayoutId id="2147483672" r:id="rId10"/>
    <p:sldLayoutId id="2147483651" r:id="rId11"/>
    <p:sldLayoutId id="2147483665" r:id="rId12"/>
    <p:sldLayoutId id="2147483654" r:id="rId13"/>
    <p:sldLayoutId id="2147483666" r:id="rId14"/>
  </p:sldLayoutIdLst>
  <p:hf hdr="0" ftr="0" dt="0"/>
  <p:txStyles>
    <p:titleStyle>
      <a:lvl1pPr algn="l" defTabSz="457200" rtl="0" eaLnBrk="1" latinLnBrk="0" hangingPunct="1">
        <a:spcBef>
          <a:spcPct val="0"/>
        </a:spcBef>
        <a:buNone/>
        <a:defRPr sz="3200" b="1" kern="1200" baseline="0">
          <a:solidFill>
            <a:schemeClr val="accent1"/>
          </a:solidFill>
          <a:latin typeface="Calibri" panose="020F0502020204030204" pitchFamily="34" charset="0"/>
          <a:ea typeface="+mj-ea"/>
          <a:cs typeface="Calibri" panose="020F0502020204030204" pitchFamily="34" charset="0"/>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Calibri" panose="020F0502020204030204" pitchFamily="34" charset="0"/>
          <a:ea typeface="+mn-ea"/>
          <a:cs typeface="Calibri" panose="020F050202020403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Calibri" panose="020F0502020204030204" pitchFamily="34" charset="0"/>
          <a:ea typeface="+mn-ea"/>
          <a:cs typeface="Calibri" panose="020F050202020403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Calibri" panose="020F0502020204030204" pitchFamily="34" charset="0"/>
          <a:ea typeface="+mn-ea"/>
          <a:cs typeface="Calibri" panose="020F050202020403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Calibri" panose="020F0502020204030204" pitchFamily="34" charset="0"/>
          <a:ea typeface="+mn-ea"/>
          <a:cs typeface="Calibri" panose="020F050202020403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5143500"/>
          </a:xfrm>
          <a:prstGeom prst="rect">
            <a:avLst/>
          </a:prstGeom>
          <a:blipFill dpi="0" rotWithShape="1">
            <a:blip r:embed="rId11">
              <a:alphaModFix amt="55000"/>
            </a:blip>
            <a:srcRect/>
            <a:stretch>
              <a:fillRect/>
            </a:stretch>
          </a:blip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2000" b="0" i="0" u="none" strike="noStrike" cap="none" normalizeH="0" baseline="0">
              <a:ln>
                <a:noFill/>
              </a:ln>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113" name="Rectangle 17"/>
          <p:cNvSpPr>
            <a:spLocks noChangeArrowheads="1"/>
          </p:cNvSpPr>
          <p:nvPr/>
        </p:nvSpPr>
        <p:spPr bwMode="auto">
          <a:xfrm>
            <a:off x="365126" y="285752"/>
            <a:ext cx="8410576" cy="992981"/>
          </a:xfrm>
          <a:prstGeom prst="rect">
            <a:avLst/>
          </a:prstGeom>
          <a:noFill/>
          <a:ln w="9525">
            <a:noFill/>
            <a:miter lim="800000"/>
            <a:headEnd/>
            <a:tailEnd/>
          </a:ln>
          <a:effectLst/>
        </p:spPr>
        <p:txBody>
          <a:bodyPr lIns="50426" tIns="25214" rIns="50426" bIns="25214" anchor="ctr" anchorCtr="1"/>
          <a:lstStyle/>
          <a:p>
            <a:pPr>
              <a:lnSpc>
                <a:spcPct val="90000"/>
              </a:lnSpc>
              <a:spcBef>
                <a:spcPct val="0"/>
              </a:spcBef>
              <a:buClrTx/>
              <a:buFontTx/>
              <a:buNone/>
            </a:pPr>
            <a:endParaRPr lang="en-US" sz="175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4114" name="Rectangle 18"/>
          <p:cNvSpPr>
            <a:spLocks noChangeArrowheads="1"/>
          </p:cNvSpPr>
          <p:nvPr/>
        </p:nvSpPr>
        <p:spPr bwMode="auto">
          <a:xfrm>
            <a:off x="366713" y="1345410"/>
            <a:ext cx="8407400" cy="3126581"/>
          </a:xfrm>
          <a:prstGeom prst="rect">
            <a:avLst/>
          </a:prstGeom>
          <a:noFill/>
          <a:ln w="9525">
            <a:noFill/>
            <a:miter lim="800000"/>
            <a:headEnd/>
            <a:tailEnd/>
          </a:ln>
          <a:effectLst/>
        </p:spPr>
        <p:txBody>
          <a:bodyPr lIns="50078" tIns="25040" rIns="50078" bIns="25040" anchorCtr="1"/>
          <a:lstStyle/>
          <a:p>
            <a:pPr marL="123549" indent="-123549" algn="l">
              <a:buFont typeface="Wingdings" pitchFamily="2" charset="2"/>
              <a:buChar char=""/>
            </a:pPr>
            <a:endParaRPr lang="en-US" sz="1313">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4115" name="Rectangle 19"/>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80185" tIns="40092" rIns="80185" bIns="40092" numCol="1" anchor="ctr" anchorCtr="0" compatLnSpc="1">
            <a:prstTxWarp prst="textNoShape">
              <a:avLst/>
            </a:prstTxWarp>
          </a:bodyPr>
          <a:lstStyle/>
          <a:p>
            <a:pPr lvl="0"/>
            <a:r>
              <a:rPr lang="en-US"/>
              <a:t>Click to edit Master title style</a:t>
            </a:r>
          </a:p>
        </p:txBody>
      </p:sp>
      <p:sp>
        <p:nvSpPr>
          <p:cNvPr id="4116" name="Rectangle 20"/>
          <p:cNvSpPr>
            <a:spLocks noGrp="1" noChangeArrowheads="1"/>
          </p:cNvSpPr>
          <p:nvPr>
            <p:ph type="body" idx="1"/>
          </p:nvPr>
        </p:nvSpPr>
        <p:spPr bwMode="auto">
          <a:xfrm>
            <a:off x="457200" y="1200152"/>
            <a:ext cx="8229600" cy="3394473"/>
          </a:xfrm>
          <a:prstGeom prst="rect">
            <a:avLst/>
          </a:prstGeom>
          <a:noFill/>
          <a:ln w="9525">
            <a:noFill/>
            <a:miter lim="800000"/>
            <a:headEnd/>
            <a:tailEnd/>
          </a:ln>
          <a:effectLst/>
        </p:spPr>
        <p:txBody>
          <a:bodyPr vert="horz" wrap="square" lIns="80185" tIns="40092" rIns="80185" bIns="40092" numCol="1" anchor="t" anchorCtr="1"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8" name="Rectangle 7"/>
          <p:cNvSpPr/>
          <p:nvPr userDrawn="1"/>
        </p:nvSpPr>
        <p:spPr bwMode="auto">
          <a:xfrm>
            <a:off x="0" y="0"/>
            <a:ext cx="9144000" cy="5143500"/>
          </a:xfrm>
          <a:prstGeom prst="rect">
            <a:avLst/>
          </a:prstGeom>
          <a:blipFill dpi="0" rotWithShape="1">
            <a:blip r:embed="rId11">
              <a:alphaModFix amt="55000"/>
            </a:blip>
            <a:srcRect/>
            <a:stretch>
              <a:fillRect/>
            </a:stretch>
          </a:blip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2000" b="0" i="0" u="none" strike="noStrike" cap="none" normalizeH="0" baseline="0">
              <a:ln>
                <a:noFill/>
              </a:ln>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p:cNvSpPr txBox="1">
            <a:spLocks noChangeArrowheads="1"/>
          </p:cNvSpPr>
          <p:nvPr userDrawn="1"/>
        </p:nvSpPr>
        <p:spPr bwMode="auto">
          <a:xfrm>
            <a:off x="0" y="4897985"/>
            <a:ext cx="9144000" cy="177917"/>
          </a:xfrm>
          <a:prstGeom prst="rect">
            <a:avLst/>
          </a:prstGeom>
          <a:noFill/>
          <a:ln w="9525">
            <a:noFill/>
            <a:miter lim="800000"/>
            <a:headEnd/>
            <a:tailEnd/>
          </a:ln>
          <a:effectLst/>
        </p:spPr>
        <p:txBody>
          <a:bodyPr vert="horz" wrap="square" lIns="80185" tIns="40092" rIns="80185" bIns="40092" numCol="1" rtlCol="0" anchor="ctr" anchorCtr="0" compatLnSpc="1">
            <a:prstTxWarp prst="textNoShape">
              <a:avLst/>
            </a:prstTxWarp>
            <a:spAutoFit/>
          </a:bodyPr>
          <a:lstStyle>
            <a:lvl1pPr algn="ctr" rtl="0" eaLnBrk="1" fontAlgn="base" hangingPunct="1">
              <a:lnSpc>
                <a:spcPct val="90000"/>
              </a:lnSpc>
              <a:spcBef>
                <a:spcPct val="0"/>
              </a:spcBef>
              <a:spcAft>
                <a:spcPct val="0"/>
              </a:spcAft>
              <a:defRPr sz="40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78"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5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73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311"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a:lstStyle>
          <a:p>
            <a:pPr algn="l" defTabSz="501206"/>
            <a:r>
              <a:rPr lang="en-US" sz="700" kern="1200">
                <a:solidFill>
                  <a:schemeClr val="tx1"/>
                </a:solidFill>
                <a:latin typeface="Calibri" panose="020F0502020204030204" pitchFamily="34" charset="0"/>
                <a:ea typeface="+mn-ea"/>
                <a:cs typeface="Calibri" panose="020F0502020204030204" pitchFamily="34" charset="0"/>
              </a:rPr>
              <a:t>Intel</a:t>
            </a:r>
            <a:r>
              <a:rPr lang="en-US" sz="700" kern="1200" baseline="0">
                <a:solidFill>
                  <a:schemeClr val="tx1"/>
                </a:solidFill>
                <a:latin typeface="Calibri" panose="020F0502020204030204" pitchFamily="34" charset="0"/>
                <a:ea typeface="+mn-ea"/>
                <a:cs typeface="Calibri" panose="020F0502020204030204" pitchFamily="34" charset="0"/>
              </a:rPr>
              <a:t> Labs | Intel Confidential</a:t>
            </a:r>
            <a:endParaRPr lang="en-US" sz="700" kern="1200">
              <a:solidFill>
                <a:schemeClr val="tx1"/>
              </a:solidFill>
              <a:latin typeface="Calibri" panose="020F0502020204030204" pitchFamily="34" charset="0"/>
              <a:ea typeface="+mn-ea"/>
              <a:cs typeface="Calibri" panose="020F0502020204030204" pitchFamily="34" charset="0"/>
            </a:endParaRPr>
          </a:p>
        </p:txBody>
      </p:sp>
      <p:sp>
        <p:nvSpPr>
          <p:cNvPr id="10" name="Slide Number Placeholder 5"/>
          <p:cNvSpPr>
            <a:spLocks noGrp="1"/>
          </p:cNvSpPr>
          <p:nvPr>
            <p:ph type="sldNum" sz="quarter" idx="4"/>
          </p:nvPr>
        </p:nvSpPr>
        <p:spPr>
          <a:xfrm>
            <a:off x="6872352" y="4870286"/>
            <a:ext cx="2133600" cy="216942"/>
          </a:xfrm>
          <a:prstGeom prst="rect">
            <a:avLst/>
          </a:prstGeom>
        </p:spPr>
        <p:txBody>
          <a:bodyPr anchor="ctr"/>
          <a:lstStyle>
            <a:lvl1pPr algn="r">
              <a:defRPr>
                <a:solidFill>
                  <a:schemeClr val="tx1">
                    <a:lumMod val="75000"/>
                  </a:schemeClr>
                </a:solidFill>
                <a:latin typeface="Calibri" panose="020F0502020204030204" pitchFamily="34" charset="0"/>
                <a:cs typeface="Calibri" panose="020F0502020204030204" pitchFamily="34" charset="0"/>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3508563513"/>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ransition>
    <p:fade/>
  </p:transition>
  <p:hf hdr="0" ftr="0" dt="0"/>
  <p:txStyles>
    <p:titleStyle>
      <a:lvl1pPr algn="ctr" rtl="0" eaLnBrk="1" fontAlgn="base" hangingPunct="1">
        <a:lnSpc>
          <a:spcPct val="90000"/>
        </a:lnSpc>
        <a:spcBef>
          <a:spcPct val="0"/>
        </a:spcBef>
        <a:spcAft>
          <a:spcPct val="0"/>
        </a:spcAft>
        <a:defRPr sz="4000">
          <a:solidFill>
            <a:schemeClr val="tx1"/>
          </a:solidFill>
          <a:effectLst/>
          <a:latin typeface="Calibri" panose="020F0502020204030204" pitchFamily="34" charset="0"/>
          <a:ea typeface="+mj-ea"/>
          <a:cs typeface="Calibri" panose="020F0502020204030204" pitchFamily="34" charset="0"/>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78"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5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73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311"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123549" indent="-123549" algn="l" rtl="0" eaLnBrk="1" fontAlgn="base" hangingPunct="1">
        <a:lnSpc>
          <a:spcPct val="95000"/>
        </a:lnSpc>
        <a:spcBef>
          <a:spcPct val="30000"/>
        </a:spcBef>
        <a:spcAft>
          <a:spcPct val="0"/>
        </a:spcAft>
        <a:buClr>
          <a:schemeClr val="tx1"/>
        </a:buClr>
        <a:buFont typeface="Arial" pitchFamily="34" charset="0"/>
        <a:buChar char="•"/>
        <a:defRPr sz="2000">
          <a:solidFill>
            <a:schemeClr val="tx1"/>
          </a:solidFill>
          <a:effectLst/>
          <a:latin typeface="Calibri" panose="020F0502020204030204" pitchFamily="34" charset="0"/>
          <a:ea typeface="+mn-ea"/>
          <a:cs typeface="Calibri" panose="020F0502020204030204" pitchFamily="34" charset="0"/>
        </a:defRPr>
      </a:lvl1pPr>
      <a:lvl2pPr marL="312353" indent="-123549" algn="l" rtl="0" eaLnBrk="1" fontAlgn="base" hangingPunct="1">
        <a:lnSpc>
          <a:spcPct val="95000"/>
        </a:lnSpc>
        <a:spcBef>
          <a:spcPct val="30000"/>
        </a:spcBef>
        <a:spcAft>
          <a:spcPct val="0"/>
        </a:spcAft>
        <a:buClr>
          <a:schemeClr val="tx1"/>
        </a:buClr>
        <a:buChar char="–"/>
        <a:defRPr sz="1750">
          <a:solidFill>
            <a:schemeClr val="tx1"/>
          </a:solidFill>
          <a:effectLst/>
          <a:latin typeface="Calibri" panose="020F0502020204030204" pitchFamily="34" charset="0"/>
          <a:cs typeface="Calibri" panose="020F0502020204030204" pitchFamily="34" charset="0"/>
        </a:defRPr>
      </a:lvl2pPr>
      <a:lvl3pPr marL="501155" indent="-123549" algn="l" rtl="0" eaLnBrk="1" fontAlgn="base" hangingPunct="1">
        <a:lnSpc>
          <a:spcPct val="95000"/>
        </a:lnSpc>
        <a:spcBef>
          <a:spcPct val="30000"/>
        </a:spcBef>
        <a:spcAft>
          <a:spcPct val="0"/>
        </a:spcAft>
        <a:buClr>
          <a:schemeClr val="tx1"/>
        </a:buClr>
        <a:buChar char="–"/>
        <a:defRPr sz="1500">
          <a:solidFill>
            <a:schemeClr val="tx1"/>
          </a:solidFill>
          <a:effectLst/>
          <a:latin typeface="Calibri" panose="020F0502020204030204" pitchFamily="34" charset="0"/>
          <a:cs typeface="Calibri" panose="020F0502020204030204" pitchFamily="34" charset="0"/>
        </a:defRPr>
      </a:lvl3pPr>
      <a:lvl4pPr marL="757824" indent="-13138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4pPr>
      <a:lvl5pPr marL="946627"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5pPr>
      <a:lvl6pPr marL="1197205"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6pPr>
      <a:lvl7pPr marL="1447783"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7pPr>
      <a:lvl8pPr marL="1698360"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8pPr>
      <a:lvl9pPr marL="1948937" indent="-126160" algn="l" rtl="0" eaLnBrk="1" fontAlgn="base" hangingPunct="1">
        <a:spcBef>
          <a:spcPct val="20000"/>
        </a:spcBef>
        <a:spcAft>
          <a:spcPct val="0"/>
        </a:spcAft>
        <a:buChar char="•"/>
        <a:defRPr sz="1063">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501155" rtl="0" eaLnBrk="1" latinLnBrk="0" hangingPunct="1">
        <a:defRPr sz="1000" kern="1200">
          <a:solidFill>
            <a:schemeClr val="tx1"/>
          </a:solidFill>
          <a:latin typeface="+mn-lt"/>
          <a:ea typeface="+mn-ea"/>
          <a:cs typeface="+mn-cs"/>
        </a:defRPr>
      </a:lvl1pPr>
      <a:lvl2pPr marL="250578" algn="l" defTabSz="501155" rtl="0" eaLnBrk="1" latinLnBrk="0" hangingPunct="1">
        <a:defRPr sz="1000" kern="1200">
          <a:solidFill>
            <a:schemeClr val="tx1"/>
          </a:solidFill>
          <a:latin typeface="+mn-lt"/>
          <a:ea typeface="+mn-ea"/>
          <a:cs typeface="+mn-cs"/>
        </a:defRPr>
      </a:lvl2pPr>
      <a:lvl3pPr marL="501155" algn="l" defTabSz="501155" rtl="0" eaLnBrk="1" latinLnBrk="0" hangingPunct="1">
        <a:defRPr sz="1000" kern="1200">
          <a:solidFill>
            <a:schemeClr val="tx1"/>
          </a:solidFill>
          <a:latin typeface="+mn-lt"/>
          <a:ea typeface="+mn-ea"/>
          <a:cs typeface="+mn-cs"/>
        </a:defRPr>
      </a:lvl3pPr>
      <a:lvl4pPr marL="751733" algn="l" defTabSz="501155" rtl="0" eaLnBrk="1" latinLnBrk="0" hangingPunct="1">
        <a:defRPr sz="1000" kern="1200">
          <a:solidFill>
            <a:schemeClr val="tx1"/>
          </a:solidFill>
          <a:latin typeface="+mn-lt"/>
          <a:ea typeface="+mn-ea"/>
          <a:cs typeface="+mn-cs"/>
        </a:defRPr>
      </a:lvl4pPr>
      <a:lvl5pPr marL="1002311" algn="l" defTabSz="501155" rtl="0" eaLnBrk="1" latinLnBrk="0" hangingPunct="1">
        <a:defRPr sz="1000" kern="1200">
          <a:solidFill>
            <a:schemeClr val="tx1"/>
          </a:solidFill>
          <a:latin typeface="+mn-lt"/>
          <a:ea typeface="+mn-ea"/>
          <a:cs typeface="+mn-cs"/>
        </a:defRPr>
      </a:lvl5pPr>
      <a:lvl6pPr marL="1252889" algn="l" defTabSz="501155" rtl="0" eaLnBrk="1" latinLnBrk="0" hangingPunct="1">
        <a:defRPr sz="1000" kern="1200">
          <a:solidFill>
            <a:schemeClr val="tx1"/>
          </a:solidFill>
          <a:latin typeface="+mn-lt"/>
          <a:ea typeface="+mn-ea"/>
          <a:cs typeface="+mn-cs"/>
        </a:defRPr>
      </a:lvl6pPr>
      <a:lvl7pPr marL="1503466" algn="l" defTabSz="501155" rtl="0" eaLnBrk="1" latinLnBrk="0" hangingPunct="1">
        <a:defRPr sz="1000" kern="1200">
          <a:solidFill>
            <a:schemeClr val="tx1"/>
          </a:solidFill>
          <a:latin typeface="+mn-lt"/>
          <a:ea typeface="+mn-ea"/>
          <a:cs typeface="+mn-cs"/>
        </a:defRPr>
      </a:lvl7pPr>
      <a:lvl8pPr marL="1754044" algn="l" defTabSz="501155" rtl="0" eaLnBrk="1" latinLnBrk="0" hangingPunct="1">
        <a:defRPr sz="1000" kern="1200">
          <a:solidFill>
            <a:schemeClr val="tx1"/>
          </a:solidFill>
          <a:latin typeface="+mn-lt"/>
          <a:ea typeface="+mn-ea"/>
          <a:cs typeface="+mn-cs"/>
        </a:defRPr>
      </a:lvl8pPr>
      <a:lvl9pPr marL="2004621" algn="l" defTabSz="501155"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1" name="Picture 2" descr="\\.psf\Home\Desktop\Intel.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8209896" y="4800568"/>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8688532" y="4794488"/>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a:t>54pt Intel Clear Headline</a:t>
            </a:r>
          </a:p>
        </p:txBody>
      </p:sp>
      <p:sp>
        <p:nvSpPr>
          <p:cNvPr id="3" name="Text Placeholder 2"/>
          <p:cNvSpPr>
            <a:spLocks noGrp="1"/>
          </p:cNvSpPr>
          <p:nvPr>
            <p:ph type="body" idx="1"/>
          </p:nvPr>
        </p:nvSpPr>
        <p:spPr>
          <a:xfrm>
            <a:off x="455614" y="1203326"/>
            <a:ext cx="8228012" cy="3425825"/>
          </a:xfrm>
          <a:prstGeom prst="rect">
            <a:avLst/>
          </a:prstGeom>
        </p:spPr>
        <p:txBody>
          <a:bodyPr vert="horz" lIns="0" tIns="0" rIns="0" bIns="0" rtlCol="0">
            <a:noAutofit/>
          </a:bodyPr>
          <a:lstStyle/>
          <a:p>
            <a:pPr lvl="0"/>
            <a:r>
              <a:rPr lang="en-US"/>
              <a:t>18pt Intel Clear body text</a:t>
            </a:r>
          </a:p>
          <a:p>
            <a:pPr lvl="1"/>
            <a:r>
              <a:rPr lang="en-US"/>
              <a:t>16pt Intel Clear bullet one</a:t>
            </a:r>
          </a:p>
          <a:p>
            <a:pPr lvl="2"/>
            <a:r>
              <a:rPr lang="en-US"/>
              <a:t>16pt Intel Clear sub-bullet</a:t>
            </a:r>
          </a:p>
          <a:p>
            <a:pPr lvl="3"/>
            <a:r>
              <a:rPr lang="en-US" err="1"/>
              <a:t>14pt</a:t>
            </a:r>
            <a:r>
              <a:rPr lang="en-US"/>
              <a:t> Intel Clear fourth level</a:t>
            </a:r>
          </a:p>
          <a:p>
            <a:pPr lvl="4"/>
            <a:r>
              <a:rPr lang="en-US" err="1"/>
              <a:t>14pt</a:t>
            </a:r>
            <a:r>
              <a:rPr lang="en-US"/>
              <a:t> Intel Clear fifth level</a:t>
            </a:r>
          </a:p>
        </p:txBody>
      </p:sp>
      <p:sp>
        <p:nvSpPr>
          <p:cNvPr id="4" name="Rectangle 3"/>
          <p:cNvSpPr/>
          <p:nvPr userDrawn="1"/>
        </p:nvSpPr>
        <p:spPr>
          <a:xfrm>
            <a:off x="382304" y="4832242"/>
            <a:ext cx="1794813" cy="200055"/>
          </a:xfrm>
          <a:prstGeom prst="rect">
            <a:avLst/>
          </a:prstGeom>
        </p:spPr>
        <p:txBody>
          <a:bodyPr wrap="square">
            <a:spAutoFit/>
          </a:bodyPr>
          <a:lstStyle/>
          <a:p>
            <a:pPr defTabSz="457189"/>
            <a:r>
              <a:rPr lang="en-US" sz="700">
                <a:solidFill>
                  <a:prstClr val="white"/>
                </a:solidFill>
                <a:latin typeface="Calibri" panose="020F0502020204030204" pitchFamily="34" charset="0"/>
                <a:cs typeface="Calibri" panose="020F0502020204030204" pitchFamily="34" charset="0"/>
              </a:rPr>
              <a:t>Intel® Confidential</a:t>
            </a:r>
          </a:p>
        </p:txBody>
      </p:sp>
      <p:sp>
        <p:nvSpPr>
          <p:cNvPr id="10" name="TextBox 9"/>
          <p:cNvSpPr txBox="1"/>
          <p:nvPr userDrawn="1"/>
        </p:nvSpPr>
        <p:spPr>
          <a:xfrm>
            <a:off x="8821372" y="4858971"/>
            <a:ext cx="121828" cy="123111"/>
          </a:xfrm>
          <a:prstGeom prst="rect">
            <a:avLst/>
          </a:prstGeom>
          <a:noFill/>
        </p:spPr>
        <p:txBody>
          <a:bodyPr vert="horz" wrap="none" lIns="0" tIns="0" rIns="0" bIns="0" rtlCol="0">
            <a:spAutoFit/>
          </a:bodyPr>
          <a:lstStyle/>
          <a:p>
            <a:pPr defTabSz="457189"/>
            <a:fld id="{AFB2E552-7FE6-4473-9F80-9166A6219CFF}" type="slidenum">
              <a:rPr lang="en-US" sz="800">
                <a:solidFill>
                  <a:prstClr val="white"/>
                </a:solidFill>
                <a:latin typeface="Calibri" panose="020F0502020204030204" pitchFamily="34" charset="0"/>
                <a:cs typeface="Calibri" panose="020F0502020204030204" pitchFamily="34" charset="0"/>
              </a:rPr>
              <a:pPr defTabSz="457189"/>
              <a:t>‹#›</a:t>
            </a:fld>
            <a:endParaRPr lang="en-US" sz="80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5598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100000"/>
        </a:lnSpc>
        <a:spcBef>
          <a:spcPct val="0"/>
        </a:spcBef>
        <a:buNone/>
        <a:defRPr sz="5400" b="1" i="0" kern="1200" spc="0" baseline="0">
          <a:solidFill>
            <a:schemeClr val="bg1"/>
          </a:solidFill>
          <a:latin typeface="Calibri" panose="020F0502020204030204" pitchFamily="34" charset="0"/>
          <a:ea typeface="Intel Clear Pro" panose="020B0804020202060201" pitchFamily="34" charset="0"/>
          <a:cs typeface="Calibri" panose="020F0502020204030204" pitchFamily="34" charset="0"/>
        </a:defRPr>
      </a:lvl1pPr>
    </p:titleStyle>
    <p:bodyStyle>
      <a:lvl1pPr marL="0" indent="0" algn="l" defTabSz="457189" rtl="0" eaLnBrk="1" latinLnBrk="0" hangingPunct="1">
        <a:spcBef>
          <a:spcPts val="1200"/>
        </a:spcBef>
        <a:spcAft>
          <a:spcPts val="0"/>
        </a:spcAft>
        <a:buFont typeface="Wingdings" panose="05000000000000000000" pitchFamily="2" charset="2"/>
        <a:buNone/>
        <a:defRPr sz="1800" b="0" kern="1200">
          <a:solidFill>
            <a:schemeClr val="bg1"/>
          </a:solidFill>
          <a:latin typeface="Calibri" panose="020F0502020204030204" pitchFamily="34" charset="0"/>
          <a:ea typeface="+mn-ea"/>
          <a:cs typeface="Calibri" panose="020F0502020204030204" pitchFamily="34" charset="0"/>
        </a:defRPr>
      </a:lvl1pPr>
      <a:lvl2pPr marL="225419" indent="-225419" algn="l" defTabSz="457189" rtl="0" eaLnBrk="1" latinLnBrk="0" hangingPunct="1">
        <a:spcBef>
          <a:spcPts val="1200"/>
        </a:spcBef>
        <a:buFont typeface="Wingdings" charset="2"/>
        <a:buChar char="§"/>
        <a:defRPr sz="1600" kern="1200" baseline="0">
          <a:solidFill>
            <a:schemeClr val="bg1"/>
          </a:solidFill>
          <a:latin typeface="Calibri" panose="020F0502020204030204" pitchFamily="34" charset="0"/>
          <a:ea typeface="+mn-ea"/>
          <a:cs typeface="Calibri" panose="020F0502020204030204" pitchFamily="34" charset="0"/>
        </a:defRPr>
      </a:lvl2pPr>
      <a:lvl3pPr marL="571486" indent="-228594" algn="l" defTabSz="457189" rtl="0" eaLnBrk="1" latinLnBrk="0" hangingPunct="1">
        <a:spcBef>
          <a:spcPts val="800"/>
        </a:spcBef>
        <a:buFont typeface="Intel Clear" panose="020B0604020203020204" pitchFamily="34" charset="0"/>
        <a:buChar char="–"/>
        <a:defRPr sz="1600" kern="1200">
          <a:solidFill>
            <a:schemeClr val="bg1"/>
          </a:solidFill>
          <a:latin typeface="Calibri" panose="020F0502020204030204" pitchFamily="34" charset="0"/>
          <a:ea typeface="+mn-ea"/>
          <a:cs typeface="Calibri" panose="020F0502020204030204" pitchFamily="34" charset="0"/>
        </a:defRPr>
      </a:lvl3pPr>
      <a:lvl4pPr marL="969939" indent="-228594" algn="l" defTabSz="457189" rtl="0" eaLnBrk="1" latinLnBrk="0" hangingPunct="1">
        <a:spcBef>
          <a:spcPct val="20000"/>
        </a:spcBef>
        <a:buFont typeface="Arial"/>
        <a:buChar char="–"/>
        <a:defRPr sz="1400" kern="1200">
          <a:solidFill>
            <a:schemeClr val="bg1"/>
          </a:solidFill>
          <a:latin typeface="Calibri" panose="020F0502020204030204" pitchFamily="34" charset="0"/>
          <a:ea typeface="+mn-ea"/>
          <a:cs typeface="Calibri" panose="020F0502020204030204" pitchFamily="34" charset="0"/>
        </a:defRPr>
      </a:lvl4pPr>
      <a:lvl5pPr marL="1319180" indent="-228594" algn="l" defTabSz="457189" rtl="0" eaLnBrk="1" latinLnBrk="0" hangingPunct="1">
        <a:spcBef>
          <a:spcPct val="20000"/>
        </a:spcBef>
        <a:buFont typeface="Intel Clear" panose="020B0604020203020204" pitchFamily="34" charset="0"/>
        <a:buChar char="–"/>
        <a:defRPr sz="1400" kern="1200">
          <a:solidFill>
            <a:schemeClr val="bg1"/>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tx2">
                <a:lumMod val="50000"/>
              </a:schemeClr>
            </a:gs>
            <a:gs pos="0">
              <a:schemeClr val="tx2"/>
            </a:gs>
          </a:gsLst>
          <a:path path="circle">
            <a:fillToRect l="50000" t="50000" r="50000" b="50000"/>
          </a:path>
        </a:gradFill>
        <a:effectLst/>
      </p:bgPr>
    </p:bg>
    <p:spTree>
      <p:nvGrpSpPr>
        <p:cNvPr id="1" name=""/>
        <p:cNvGrpSpPr/>
        <p:nvPr/>
      </p:nvGrpSpPr>
      <p:grpSpPr>
        <a:xfrm>
          <a:off x="0" y="0"/>
          <a:ext cx="0" cy="0"/>
          <a:chOff x="0" y="0"/>
          <a:chExt cx="0" cy="0"/>
        </a:xfrm>
      </p:grpSpPr>
      <p:cxnSp>
        <p:nvCxnSpPr>
          <p:cNvPr id="10" name="Straight Connector 9"/>
          <p:cNvCxnSpPr/>
          <p:nvPr/>
        </p:nvCxnSpPr>
        <p:spPr>
          <a:xfrm>
            <a:off x="8725284" y="4887147"/>
            <a:ext cx="0" cy="178594"/>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353963" y="228526"/>
            <a:ext cx="8436076" cy="596766"/>
          </a:xfrm>
          <a:prstGeom prst="rect">
            <a:avLst/>
          </a:prstGeom>
        </p:spPr>
        <p:txBody>
          <a:bodyPr vert="horz" lIns="91440" tIns="45720" rIns="91440" bIns="45720" rtlCol="0" anchor="t" anchorCtr="0">
            <a:spAutoFit/>
          </a:bodyPr>
          <a:lstStyle/>
          <a:p>
            <a:r>
              <a:rPr lang="en-US"/>
              <a:t>Click to edit Master title style</a:t>
            </a:r>
          </a:p>
        </p:txBody>
      </p:sp>
      <p:sp>
        <p:nvSpPr>
          <p:cNvPr id="3" name="Text Placeholder 2"/>
          <p:cNvSpPr>
            <a:spLocks noGrp="1"/>
          </p:cNvSpPr>
          <p:nvPr>
            <p:ph type="body" idx="1"/>
          </p:nvPr>
        </p:nvSpPr>
        <p:spPr>
          <a:xfrm>
            <a:off x="353963" y="1168843"/>
            <a:ext cx="8436076" cy="321383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p:cNvGrpSpPr/>
          <p:nvPr/>
        </p:nvGrpSpPr>
        <p:grpSpPr>
          <a:xfrm>
            <a:off x="8270974" y="4865092"/>
            <a:ext cx="339404" cy="223694"/>
            <a:chOff x="451796" y="386081"/>
            <a:chExt cx="1249194" cy="823318"/>
          </a:xfrm>
        </p:grpSpPr>
        <p:sp>
          <p:nvSpPr>
            <p:cNvPr id="16"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Calibri" panose="020F0502020204030204" pitchFamily="34" charset="0"/>
                <a:cs typeface="Calibri" panose="020F0502020204030204" pitchFamily="34" charset="0"/>
              </a:endParaRPr>
            </a:p>
          </p:txBody>
        </p:sp>
        <p:sp>
          <p:nvSpPr>
            <p:cNvPr id="17"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Calibri" panose="020F0502020204030204" pitchFamily="34" charset="0"/>
                <a:cs typeface="Calibri" panose="020F0502020204030204" pitchFamily="34" charset="0"/>
              </a:endParaRPr>
            </a:p>
          </p:txBody>
        </p:sp>
      </p:grpSp>
      <p:sp>
        <p:nvSpPr>
          <p:cNvPr id="11" name="TextBox 10"/>
          <p:cNvSpPr txBox="1"/>
          <p:nvPr userDrawn="1"/>
        </p:nvSpPr>
        <p:spPr>
          <a:xfrm>
            <a:off x="353962" y="4878578"/>
            <a:ext cx="1297150" cy="184666"/>
          </a:xfrm>
          <a:prstGeom prst="rect">
            <a:avLst/>
          </a:prstGeom>
          <a:noFill/>
        </p:spPr>
        <p:txBody>
          <a:bodyPr wrap="none" rtlCol="0" anchor="ctr" anchorCtr="0">
            <a:spAutoFit/>
          </a:bodyPr>
          <a:lstStyle/>
          <a:p>
            <a:pPr algn="l"/>
            <a:r>
              <a:rPr lang="en-US" sz="600">
                <a:solidFill>
                  <a:srgbClr val="FFFFFF"/>
                </a:solidFill>
                <a:latin typeface="Calibri" panose="020F0502020204030204" pitchFamily="34" charset="0"/>
                <a:cs typeface="Calibri" panose="020F0502020204030204" pitchFamily="34" charset="0"/>
              </a:rPr>
              <a:t>Intel Confidential – Do Not Forward</a:t>
            </a:r>
          </a:p>
        </p:txBody>
      </p:sp>
      <p:sp>
        <p:nvSpPr>
          <p:cNvPr id="4" name="TextBox 3">
            <a:extLst>
              <a:ext uri="{FF2B5EF4-FFF2-40B4-BE49-F238E27FC236}">
                <a16:creationId xmlns:a16="http://schemas.microsoft.com/office/drawing/2014/main" id="{E3958957-8489-4388-A63C-8E17C48E8F16}"/>
              </a:ext>
            </a:extLst>
          </p:cNvPr>
          <p:cNvSpPr txBox="1"/>
          <p:nvPr userDrawn="1"/>
        </p:nvSpPr>
        <p:spPr>
          <a:xfrm>
            <a:off x="8764806" y="4862873"/>
            <a:ext cx="327334" cy="230832"/>
          </a:xfrm>
          <a:prstGeom prst="rect">
            <a:avLst/>
          </a:prstGeom>
          <a:noFill/>
        </p:spPr>
        <p:txBody>
          <a:bodyPr wrap="none" rtlCol="0">
            <a:spAutoFit/>
          </a:bodyPr>
          <a:lstStyle/>
          <a:p>
            <a:fld id="{A69F4568-0908-4EAD-8DAB-9F2633F21C98}" type="slidenum">
              <a:rPr lang="en-US" sz="900" smtClean="0">
                <a:solidFill>
                  <a:schemeClr val="bg1"/>
                </a:solidFill>
                <a:latin typeface="Calibri" panose="020F0502020204030204" pitchFamily="34" charset="0"/>
                <a:cs typeface="Calibri" panose="020F0502020204030204" pitchFamily="34" charset="0"/>
              </a:rPr>
              <a:t>‹#›</a:t>
            </a:fld>
            <a:endParaRPr lang="en-US" sz="900" err="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79027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8" rtl="0" eaLnBrk="1" latinLnBrk="0" hangingPunct="1">
        <a:lnSpc>
          <a:spcPct val="70000"/>
        </a:lnSpc>
        <a:spcBef>
          <a:spcPct val="0"/>
        </a:spcBef>
        <a:buNone/>
        <a:defRPr sz="4400" b="1"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914378" rtl="0" eaLnBrk="1" latinLnBrk="0" hangingPunct="1">
        <a:spcBef>
          <a:spcPts val="600"/>
        </a:spcBef>
        <a:buClr>
          <a:schemeClr val="accent2"/>
        </a:buClr>
        <a:buFont typeface="Wingdings" panose="05000000000000000000" pitchFamily="2" charset="2"/>
        <a:buNone/>
        <a:defRPr sz="1500" kern="1200">
          <a:solidFill>
            <a:schemeClr val="bg1"/>
          </a:solidFill>
          <a:latin typeface="Calibri" panose="020F0502020204030204" pitchFamily="34" charset="0"/>
          <a:ea typeface="+mn-ea"/>
          <a:cs typeface="Calibri" panose="020F0502020204030204" pitchFamily="34" charset="0"/>
        </a:defRPr>
      </a:lvl1pPr>
      <a:lvl2pPr marL="171446" indent="-171446" algn="l" defTabSz="914378" rtl="0" eaLnBrk="1" latinLnBrk="0" hangingPunct="1">
        <a:spcBef>
          <a:spcPts val="600"/>
        </a:spcBef>
        <a:buClr>
          <a:schemeClr val="bg1"/>
        </a:buClr>
        <a:buFont typeface="Wingdings" panose="05000000000000000000" pitchFamily="2" charset="2"/>
        <a:buChar char="§"/>
        <a:defRPr sz="1500" kern="1200">
          <a:solidFill>
            <a:schemeClr val="bg1"/>
          </a:solidFill>
          <a:latin typeface="Calibri" panose="020F0502020204030204" pitchFamily="34" charset="0"/>
          <a:ea typeface="+mn-ea"/>
          <a:cs typeface="Calibri" panose="020F0502020204030204" pitchFamily="34" charset="0"/>
        </a:defRPr>
      </a:lvl2pPr>
      <a:lvl3pPr marL="347654" indent="-171446" algn="l" defTabSz="914378" rtl="0" eaLnBrk="1" latinLnBrk="0" hangingPunct="1">
        <a:spcBef>
          <a:spcPts val="600"/>
        </a:spcBef>
        <a:buClr>
          <a:schemeClr val="tx2"/>
        </a:buClr>
        <a:buFont typeface="Intel Clear" panose="020B0604020203020204" pitchFamily="34" charset="0"/>
        <a:buChar char="–"/>
        <a:defRPr sz="1500" kern="1200">
          <a:solidFill>
            <a:schemeClr val="bg1"/>
          </a:solidFill>
          <a:latin typeface="Calibri" panose="020F0502020204030204" pitchFamily="34" charset="0"/>
          <a:ea typeface="+mn-ea"/>
          <a:cs typeface="Calibri" panose="020F0502020204030204" pitchFamily="34" charset="0"/>
        </a:defRPr>
      </a:lvl3pPr>
      <a:lvl4pPr marL="511163" indent="-171446" algn="l" defTabSz="914378" rtl="0" eaLnBrk="1" latinLnBrk="0" hangingPunct="1">
        <a:spcBef>
          <a:spcPts val="600"/>
        </a:spcBef>
        <a:buClr>
          <a:schemeClr val="tx2"/>
        </a:buClr>
        <a:buFont typeface="Intel Clear" panose="020B0604020203020204" pitchFamily="34" charset="0"/>
        <a:buChar char="–"/>
        <a:defRPr sz="1500" kern="1200">
          <a:solidFill>
            <a:schemeClr val="bg1"/>
          </a:solidFill>
          <a:latin typeface="Calibri" panose="020F0502020204030204" pitchFamily="34" charset="0"/>
          <a:ea typeface="+mn-ea"/>
          <a:cs typeface="Calibri" panose="020F0502020204030204" pitchFamily="34" charset="0"/>
        </a:defRPr>
      </a:lvl4pPr>
      <a:lvl5pPr marL="688958" indent="-168271" algn="l" defTabSz="914378" rtl="0" eaLnBrk="1" latinLnBrk="0" hangingPunct="1">
        <a:spcBef>
          <a:spcPts val="600"/>
        </a:spcBef>
        <a:buClr>
          <a:schemeClr val="tx2"/>
        </a:buClr>
        <a:buFont typeface="Intel Clear" panose="020B0604020203020204" pitchFamily="34" charset="0"/>
        <a:buChar char="–"/>
        <a:defRPr sz="1350" kern="1200">
          <a:solidFill>
            <a:schemeClr val="bg1"/>
          </a:solidFill>
          <a:latin typeface="Calibri" panose="020F0502020204030204" pitchFamily="34" charset="0"/>
          <a:ea typeface="+mn-ea"/>
          <a:cs typeface="Calibri" panose="020F050202020403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latin typeface="Calibri" panose="020F0502020204030204" pitchFamily="34" charset="0"/>
                <a:cs typeface="Calibri" panose="020F0502020204030204" pitchFamily="34" charset="0"/>
              </a:rPr>
              <a:t>Intel Confidential</a:t>
            </a:r>
          </a:p>
        </p:txBody>
      </p:sp>
      <p:pic>
        <p:nvPicPr>
          <p:cNvPr id="11" name="Picture 2" descr="\\.psf\Home\Desktop\Intel.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39916" y="4830590"/>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8718552"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a:t>28pt Intel Clear Headline</a:t>
            </a:r>
          </a:p>
        </p:txBody>
      </p:sp>
      <p:sp>
        <p:nvSpPr>
          <p:cNvPr id="3" name="Text Placeholder 2"/>
          <p:cNvSpPr>
            <a:spLocks noGrp="1"/>
          </p:cNvSpPr>
          <p:nvPr>
            <p:ph type="body" idx="1"/>
          </p:nvPr>
        </p:nvSpPr>
        <p:spPr>
          <a:xfrm>
            <a:off x="455614" y="1203326"/>
            <a:ext cx="8228012" cy="3425825"/>
          </a:xfrm>
          <a:prstGeom prst="rect">
            <a:avLst/>
          </a:prstGeom>
        </p:spPr>
        <p:txBody>
          <a:bodyPr vert="horz" lIns="0" tIns="0" rIns="0" bIns="0" rtlCol="0">
            <a:noAutofit/>
          </a:bodyPr>
          <a:lstStyle/>
          <a:p>
            <a:pPr lvl="0"/>
            <a:r>
              <a:rPr lang="en-US"/>
              <a:t>18pt Intel Clear body text</a:t>
            </a:r>
          </a:p>
          <a:p>
            <a:pPr lvl="1"/>
            <a:r>
              <a:rPr lang="en-US"/>
              <a:t>16pt Intel Clear bullet one</a:t>
            </a:r>
          </a:p>
          <a:p>
            <a:pPr lvl="2"/>
            <a:r>
              <a:rPr lang="en-US"/>
              <a:t>16pt Intel Clear sub-bullet</a:t>
            </a:r>
          </a:p>
          <a:p>
            <a:pPr lvl="3"/>
            <a:r>
              <a:rPr lang="en-US" err="1"/>
              <a:t>14pt</a:t>
            </a:r>
            <a:r>
              <a:rPr lang="en-US"/>
              <a:t> Intel Clear fourth level</a:t>
            </a:r>
          </a:p>
          <a:p>
            <a:pPr lvl="4"/>
            <a:r>
              <a:rPr lang="en-US" err="1"/>
              <a:t>14pt</a:t>
            </a:r>
            <a:r>
              <a:rPr lang="en-US"/>
              <a:t> Intel Clear fifth level</a:t>
            </a:r>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Calibri" panose="020F0502020204030204" pitchFamily="34" charset="0"/>
                <a:cs typeface="Calibri" panose="020F0502020204030204" pitchFamily="34" charset="0"/>
              </a:defRPr>
            </a:lvl1pPr>
          </a:lstStyle>
          <a:p>
            <a:fld id="{7631D6CE-8F77-42F9-AF12-6E65B19D2484}" type="slidenum">
              <a:rPr lang="en-US" smtClean="0"/>
              <a:pPr/>
              <a:t>‹#›</a:t>
            </a:fld>
            <a:endParaRPr lang="en-US"/>
          </a:p>
        </p:txBody>
      </p:sp>
      <p:sp>
        <p:nvSpPr>
          <p:cNvPr id="7" name="Rectangle 6"/>
          <p:cNvSpPr/>
          <p:nvPr userDrawn="1"/>
        </p:nvSpPr>
        <p:spPr>
          <a:xfrm>
            <a:off x="25687" y="4845892"/>
            <a:ext cx="705642" cy="253916"/>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Intel Labs</a:t>
            </a:r>
          </a:p>
        </p:txBody>
      </p:sp>
    </p:spTree>
    <p:extLst>
      <p:ext uri="{BB962C8B-B14F-4D97-AF65-F5344CB8AC3E}">
        <p14:creationId xmlns:p14="http://schemas.microsoft.com/office/powerpoint/2010/main" val="357345270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3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100000"/>
        </a:lnSpc>
        <a:spcBef>
          <a:spcPct val="0"/>
        </a:spcBef>
        <a:buNone/>
        <a:defRPr sz="3200" b="1" i="0" kern="1200" spc="0" baseline="0">
          <a:solidFill>
            <a:schemeClr val="tx2"/>
          </a:solidFill>
          <a:latin typeface="Calibri" panose="020F0502020204030204" pitchFamily="34" charset="0"/>
          <a:ea typeface="Intel Clear"/>
          <a:cs typeface="Calibri" panose="020F0502020204030204" pitchFamily="34" charset="0"/>
        </a:defRPr>
      </a:lvl1pPr>
    </p:titleStyle>
    <p:bodyStyle>
      <a:lvl1pPr marL="0" indent="0" algn="l" defTabSz="457189" rtl="0" eaLnBrk="1" latinLnBrk="0" hangingPunct="1">
        <a:spcBef>
          <a:spcPts val="1200"/>
        </a:spcBef>
        <a:spcAft>
          <a:spcPts val="0"/>
        </a:spcAft>
        <a:buFont typeface="Wingdings" panose="05000000000000000000" pitchFamily="2" charset="2"/>
        <a:buNone/>
        <a:defRPr sz="1800" b="0" kern="1200">
          <a:solidFill>
            <a:srgbClr val="0071C5"/>
          </a:solidFill>
          <a:latin typeface="Calibri" panose="020F0502020204030204" pitchFamily="34" charset="0"/>
          <a:ea typeface="+mn-ea"/>
          <a:cs typeface="Calibri" panose="020F0502020204030204" pitchFamily="34" charset="0"/>
        </a:defRPr>
      </a:lvl1pPr>
      <a:lvl2pPr marL="225419" indent="-225419" algn="l" defTabSz="457189" rtl="0" eaLnBrk="1" latinLnBrk="0" hangingPunct="1">
        <a:spcBef>
          <a:spcPts val="1200"/>
        </a:spcBef>
        <a:buFont typeface="Wingdings" charset="2"/>
        <a:buChar char="§"/>
        <a:defRPr sz="1600" kern="1200" baseline="0">
          <a:solidFill>
            <a:schemeClr val="tx2"/>
          </a:solidFill>
          <a:latin typeface="Calibri" panose="020F0502020204030204" pitchFamily="34" charset="0"/>
          <a:ea typeface="+mn-ea"/>
          <a:cs typeface="Calibri" panose="020F0502020204030204" pitchFamily="34" charset="0"/>
        </a:defRPr>
      </a:lvl2pPr>
      <a:lvl3pPr marL="571486" indent="-228594" algn="l" defTabSz="457189" rtl="0" eaLnBrk="1" latinLnBrk="0" hangingPunct="1">
        <a:spcBef>
          <a:spcPts val="800"/>
        </a:spcBef>
        <a:buFont typeface="Intel Clear" panose="020B0604020203020204" pitchFamily="34" charset="0"/>
        <a:buChar char="–"/>
        <a:defRPr sz="1600" kern="1200">
          <a:solidFill>
            <a:schemeClr val="tx2"/>
          </a:solidFill>
          <a:latin typeface="Calibri" panose="020F0502020204030204" pitchFamily="34" charset="0"/>
          <a:ea typeface="+mn-ea"/>
          <a:cs typeface="Calibri" panose="020F0502020204030204" pitchFamily="34" charset="0"/>
        </a:defRPr>
      </a:lvl3pPr>
      <a:lvl4pPr marL="969939" indent="-228594" algn="l" defTabSz="457189" rtl="0" eaLnBrk="1" latinLnBrk="0" hangingPunct="1">
        <a:spcBef>
          <a:spcPct val="20000"/>
        </a:spcBef>
        <a:buFont typeface="Arial"/>
        <a:buChar char="–"/>
        <a:defRPr sz="1400" kern="1200">
          <a:solidFill>
            <a:schemeClr val="tx2"/>
          </a:solidFill>
          <a:latin typeface="Calibri" panose="020F0502020204030204" pitchFamily="34" charset="0"/>
          <a:ea typeface="+mn-ea"/>
          <a:cs typeface="Calibri" panose="020F0502020204030204" pitchFamily="34" charset="0"/>
        </a:defRPr>
      </a:lvl4pPr>
      <a:lvl5pPr marL="1319180" indent="-228594" algn="l" defTabSz="457189" rtl="0" eaLnBrk="1" latinLnBrk="0" hangingPunct="1">
        <a:spcBef>
          <a:spcPct val="20000"/>
        </a:spcBef>
        <a:buFont typeface="Intel Clear" panose="020B0604020203020204" pitchFamily="34" charset="0"/>
        <a:buChar char="–"/>
        <a:defRPr sz="1400" kern="1200">
          <a:solidFill>
            <a:schemeClr val="tx2"/>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F7EC0E-E071-4722-A14F-C9E2935623FC}"/>
              </a:ext>
            </a:extLst>
          </p:cNvPr>
          <p:cNvSpPr/>
          <p:nvPr userDrawn="1"/>
        </p:nvSpPr>
        <p:spPr>
          <a:xfrm>
            <a:off x="0" y="4880711"/>
            <a:ext cx="9144000" cy="288036"/>
          </a:xfrm>
          <a:prstGeom prst="rect">
            <a:avLst/>
          </a:prstGeom>
          <a:blipFill>
            <a:blip r:embed="rId11"/>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a:extLst>
              <a:ext uri="{FF2B5EF4-FFF2-40B4-BE49-F238E27FC236}">
                <a16:creationId xmlns:a16="http://schemas.microsoft.com/office/drawing/2014/main" id="{B5289D12-9E05-405E-8FCD-CB5B64EB3736}"/>
              </a:ext>
            </a:extLst>
          </p:cNvPr>
          <p:cNvSpPr/>
          <p:nvPr userDrawn="1"/>
        </p:nvSpPr>
        <p:spPr>
          <a:xfrm>
            <a:off x="0" y="4880711"/>
            <a:ext cx="7535636" cy="288036"/>
          </a:xfrm>
          <a:prstGeom prst="rect">
            <a:avLst/>
          </a:prstGeom>
          <a:gradFill>
            <a:gsLst>
              <a:gs pos="0">
                <a:schemeClr val="tx1">
                  <a:lumMod val="95000"/>
                  <a:lumOff val="5000"/>
                </a:schemeClr>
              </a:gs>
              <a:gs pos="100000">
                <a:srgbClr val="0071C5">
                  <a:alpha val="0"/>
                </a:srgbClr>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2" descr="\\.psf\Home\Desktop\Inte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4530" y="4952390"/>
            <a:ext cx="255581" cy="1684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a:t>Intel Clear Light Headline</a:t>
            </a:r>
          </a:p>
        </p:txBody>
      </p:sp>
      <p:sp>
        <p:nvSpPr>
          <p:cNvPr id="3" name="Text Placeholder 2"/>
          <p:cNvSpPr>
            <a:spLocks noGrp="1"/>
          </p:cNvSpPr>
          <p:nvPr>
            <p:ph type="body" idx="1"/>
          </p:nvPr>
        </p:nvSpPr>
        <p:spPr>
          <a:xfrm>
            <a:off x="455614" y="1203326"/>
            <a:ext cx="8228012" cy="3098511"/>
          </a:xfrm>
          <a:prstGeom prst="rect">
            <a:avLst/>
          </a:prstGeom>
        </p:spPr>
        <p:txBody>
          <a:bodyPr vert="horz" lIns="0" tIns="0" rIns="0" bIns="0" rtlCol="0">
            <a:noAutofit/>
          </a:bodyPr>
          <a:lstStyle/>
          <a:p>
            <a:pPr lvl="0"/>
            <a:r>
              <a:rPr lang="en-US" dirty="0"/>
              <a:t>Intel Clear body text</a:t>
            </a:r>
          </a:p>
          <a:p>
            <a:pPr lvl="1"/>
            <a:r>
              <a:rPr lang="en-US" dirty="0"/>
              <a:t>Intel Clear bullet one</a:t>
            </a:r>
          </a:p>
          <a:p>
            <a:pPr lvl="2"/>
            <a:r>
              <a:rPr lang="en-US" dirty="0"/>
              <a:t>Intel Clear sub-bullet</a:t>
            </a:r>
          </a:p>
          <a:p>
            <a:pPr lvl="3"/>
            <a:r>
              <a:rPr lang="en-US" dirty="0"/>
              <a:t>Intel Clear fourth level</a:t>
            </a:r>
          </a:p>
          <a:p>
            <a:pPr lvl="4"/>
            <a:r>
              <a:rPr lang="en-US" dirty="0"/>
              <a:t>Intel Clear fifth level</a:t>
            </a:r>
          </a:p>
        </p:txBody>
      </p:sp>
      <p:sp>
        <p:nvSpPr>
          <p:cNvPr id="6" name="Slide Number Placeholder 5"/>
          <p:cNvSpPr>
            <a:spLocks noGrp="1"/>
          </p:cNvSpPr>
          <p:nvPr>
            <p:ph type="sldNum" sz="quarter" idx="4"/>
          </p:nvPr>
        </p:nvSpPr>
        <p:spPr>
          <a:xfrm>
            <a:off x="6818813" y="4885547"/>
            <a:ext cx="2133600" cy="273844"/>
          </a:xfrm>
          <a:prstGeom prst="rect">
            <a:avLst/>
          </a:prstGeom>
        </p:spPr>
        <p:txBody>
          <a:bodyPr vert="horz" lIns="0" tIns="0" rIns="0" bIns="0" rtlCol="0" anchor="ctr"/>
          <a:lstStyle>
            <a:lvl1pPr algn="r">
              <a:defRPr sz="1000">
                <a:solidFill>
                  <a:schemeClr val="bg1"/>
                </a:solidFill>
                <a:latin typeface="+mn-lt"/>
                <a:cs typeface="Arial" panose="020B0604020202020204" pitchFamily="34" charset="0"/>
              </a:defRPr>
            </a:lvl1pPr>
          </a:lstStyle>
          <a:p>
            <a:r>
              <a:rPr lang="en-US"/>
              <a:t>|  </a:t>
            </a:r>
            <a:fld id="{EE2556C5-CE8C-6547-B838-EA80C61A4AF7}" type="slidenum">
              <a:rPr lang="en-US" sz="750" smtClean="0"/>
              <a:pPr/>
              <a:t>‹#›</a:t>
            </a:fld>
            <a:endParaRPr lang="en-US" sz="750"/>
          </a:p>
        </p:txBody>
      </p:sp>
      <p:sp>
        <p:nvSpPr>
          <p:cNvPr id="15" name="Rectangle 14">
            <a:extLst>
              <a:ext uri="{FF2B5EF4-FFF2-40B4-BE49-F238E27FC236}">
                <a16:creationId xmlns:a16="http://schemas.microsoft.com/office/drawing/2014/main" id="{05F824A2-7DC6-460E-AC5C-60C6B832B844}"/>
              </a:ext>
            </a:extLst>
          </p:cNvPr>
          <p:cNvSpPr/>
          <p:nvPr userDrawn="1"/>
        </p:nvSpPr>
        <p:spPr>
          <a:xfrm>
            <a:off x="416377" y="4924635"/>
            <a:ext cx="3910460" cy="219291"/>
          </a:xfrm>
          <a:prstGeom prst="rect">
            <a:avLst/>
          </a:prstGeom>
        </p:spPr>
        <p:txBody>
          <a:bodyPr wrap="square">
            <a:spAutoFit/>
          </a:bodyPr>
          <a:lstStyle/>
          <a:p>
            <a:r>
              <a:rPr lang="en-US" sz="825" spc="300">
                <a:solidFill>
                  <a:schemeClr val="bg1"/>
                </a:solidFill>
              </a:rPr>
              <a:t>INTEL LABS | THE FUTURE BEGINS HERE</a:t>
            </a:r>
          </a:p>
        </p:txBody>
      </p:sp>
      <p:sp>
        <p:nvSpPr>
          <p:cNvPr id="4" name="Footer Placeholder 3">
            <a:extLst>
              <a:ext uri="{FF2B5EF4-FFF2-40B4-BE49-F238E27FC236}">
                <a16:creationId xmlns:a16="http://schemas.microsoft.com/office/drawing/2014/main" id="{64554432-56B3-4E01-9861-6878EF32CED4}"/>
              </a:ext>
            </a:extLst>
          </p:cNvPr>
          <p:cNvSpPr>
            <a:spLocks noGrp="1"/>
          </p:cNvSpPr>
          <p:nvPr>
            <p:ph type="ftr" sz="quarter" idx="3"/>
          </p:nvPr>
        </p:nvSpPr>
        <p:spPr>
          <a:xfrm>
            <a:off x="5597525" y="4898946"/>
            <a:ext cx="3086100" cy="274637"/>
          </a:xfrm>
          <a:prstGeom prst="rect">
            <a:avLst/>
          </a:prstGeom>
        </p:spPr>
        <p:txBody>
          <a:bodyPr vert="horz" lIns="91440" tIns="45720" rIns="91440" bIns="45720" rtlCol="0" anchor="ctr"/>
          <a:lstStyle>
            <a:lvl1pPr algn="r">
              <a:defRPr sz="750">
                <a:solidFill>
                  <a:schemeClr val="bg1"/>
                </a:solidFill>
              </a:defRPr>
            </a:lvl1pPr>
          </a:lstStyle>
          <a:p>
            <a:r>
              <a:rPr lang="en-US"/>
              <a:t>Intel Confidential</a:t>
            </a:r>
          </a:p>
        </p:txBody>
      </p:sp>
    </p:spTree>
    <p:extLst>
      <p:ext uri="{BB962C8B-B14F-4D97-AF65-F5344CB8AC3E}">
        <p14:creationId xmlns:p14="http://schemas.microsoft.com/office/powerpoint/2010/main" val="259003310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dt="0"/>
  <p:txStyles>
    <p:titleStyle>
      <a:lvl1pPr algn="l" defTabSz="457189" rtl="0" eaLnBrk="1" latinLnBrk="0" hangingPunct="1">
        <a:lnSpc>
          <a:spcPct val="100000"/>
        </a:lnSpc>
        <a:spcBef>
          <a:spcPct val="0"/>
        </a:spcBef>
        <a:buNone/>
        <a:defRPr sz="2800" b="0" i="0" kern="1200" spc="0" baseline="0">
          <a:solidFill>
            <a:schemeClr val="tx2"/>
          </a:solidFill>
          <a:latin typeface="+mj-lt"/>
          <a:ea typeface="Intel Clear"/>
          <a:cs typeface="Arial" panose="020B0604020202020204" pitchFamily="34" charset="0"/>
        </a:defRPr>
      </a:lvl1pPr>
    </p:titleStyle>
    <p:bodyStyle>
      <a:lvl1pPr marL="0" indent="0" algn="l" defTabSz="457189"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Arial" panose="020B0604020202020204" pitchFamily="34" charset="0"/>
        </a:defRPr>
      </a:lvl1pPr>
      <a:lvl2pPr marL="225419" indent="-225419" algn="l" defTabSz="457189" rtl="0" eaLnBrk="1" latinLnBrk="0" hangingPunct="1">
        <a:spcBef>
          <a:spcPts val="1200"/>
        </a:spcBef>
        <a:buFont typeface="Wingdings" charset="2"/>
        <a:buChar char="§"/>
        <a:defRPr sz="1600" kern="1200" baseline="0">
          <a:solidFill>
            <a:schemeClr val="tx2"/>
          </a:solidFill>
          <a:latin typeface="+mn-lt"/>
          <a:ea typeface="+mn-ea"/>
          <a:cs typeface="Arial" panose="020B0604020202020204" pitchFamily="34" charset="0"/>
        </a:defRPr>
      </a:lvl2pPr>
      <a:lvl3pPr marL="571486" indent="-228594" algn="l" defTabSz="457189" rtl="0" eaLnBrk="1" latinLnBrk="0" hangingPunct="1">
        <a:spcBef>
          <a:spcPts val="800"/>
        </a:spcBef>
        <a:buFont typeface="Intel Clear" panose="020B0604020203020204" pitchFamily="34" charset="0"/>
        <a:buChar char="–"/>
        <a:defRPr sz="1600" kern="1200">
          <a:solidFill>
            <a:schemeClr val="tx2"/>
          </a:solidFill>
          <a:latin typeface="+mn-lt"/>
          <a:ea typeface="+mn-ea"/>
          <a:cs typeface="Arial" panose="020B0604020202020204" pitchFamily="34" charset="0"/>
        </a:defRPr>
      </a:lvl3pPr>
      <a:lvl4pPr marL="969939" indent="-228594" algn="l" defTabSz="457189" rtl="0" eaLnBrk="1" latinLnBrk="0" hangingPunct="1">
        <a:spcBef>
          <a:spcPct val="20000"/>
        </a:spcBef>
        <a:buFont typeface="Arial"/>
        <a:buChar char="–"/>
        <a:defRPr sz="1400" kern="1200">
          <a:solidFill>
            <a:schemeClr val="tx2"/>
          </a:solidFill>
          <a:latin typeface="+mn-lt"/>
          <a:ea typeface="+mn-ea"/>
          <a:cs typeface="Arial" panose="020B0604020202020204" pitchFamily="34" charset="0"/>
        </a:defRPr>
      </a:lvl4pPr>
      <a:lvl5pPr marL="1319180" indent="-228594" algn="l" defTabSz="457189" rtl="0" eaLnBrk="1" latinLnBrk="0" hangingPunct="1">
        <a:spcBef>
          <a:spcPct val="20000"/>
        </a:spcBef>
        <a:buFont typeface="Intel Clear" panose="020B0604020203020204" pitchFamily="34" charset="0"/>
        <a:buChar char="–"/>
        <a:defRPr sz="1400" kern="1200">
          <a:solidFill>
            <a:schemeClr val="tx2"/>
          </a:solidFill>
          <a:latin typeface="+mn-lt"/>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chart" Target="../charts/chart1.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hyperlink" Target="https://intel.sharepoint.com/sites/IntelLabsWorkstream2.0/SitePages/Intel-Labs-Workstream-2.0-Documentation.aspx" TargetMode="Externa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https://intel.sharepoint.com/:w:/s/IntelLabsWorkstream2.0/EQ6nBmLLhuZJkBkr5GWVxygBG2Ael_BrDhA-DE9_sjwumw?e=8NXfy8" TargetMode="External"/><Relationship Id="rId7" Type="http://schemas.openxmlformats.org/officeDocument/2006/relationships/hyperlink" Target="https://intel.sharepoint.com/sites/IntelLabsWorkstream2.0/SitePages/Intel-Labs-Workstream-2.0-Documentation.aspx" TargetMode="External"/><Relationship Id="rId2" Type="http://schemas.openxmlformats.org/officeDocument/2006/relationships/hyperlink" Target="https://intel.sharepoint.com/:p:/s/IntelLabsWorkstream2.0/EZ6f0V_A2BZPiC-KUqD-BJgBAeY6LefyL1Ow57H15YQMLQ" TargetMode="External"/><Relationship Id="rId1" Type="http://schemas.openxmlformats.org/officeDocument/2006/relationships/slideLayout" Target="../slideLayouts/slideLayout56.xml"/><Relationship Id="rId6" Type="http://schemas.openxmlformats.org/officeDocument/2006/relationships/hyperlink" Target="https://intel.sharepoint.com/:p:/s/IntelLabsWorkstream2.0/EXyTntx-ItdHpOQij3QPm5MByhv3JplcCQuUlC_OzkhAnQ?e=CDWGHQ" TargetMode="External"/><Relationship Id="rId5" Type="http://schemas.openxmlformats.org/officeDocument/2006/relationships/hyperlink" Target="https://intel.sharepoint.com/:p:/s/IntelLabsWorkstream2.0/EYJGk8jq-JpGviJ8aveOeQMBjaQwJVGZTPr4omI41O6b-g?e=5XMjVT" TargetMode="External"/><Relationship Id="rId4" Type="http://schemas.openxmlformats.org/officeDocument/2006/relationships/hyperlink" Target="https://intel.sharepoint.com/:w:/s/IntelLabsWorkstream2.0/EWaZc1W5qm5ElLhIDWQTn2oBODubYQv_dl9hjRyH2KIyYg?e=roMDV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679D18-E928-461E-BF92-F1DA93D9B6E2}"/>
              </a:ext>
            </a:extLst>
          </p:cNvPr>
          <p:cNvSpPr/>
          <p:nvPr/>
        </p:nvSpPr>
        <p:spPr>
          <a:xfrm>
            <a:off x="0" y="0"/>
            <a:ext cx="9144000" cy="4672012"/>
          </a:xfrm>
          <a:prstGeom prst="rect">
            <a:avLst/>
          </a:prstGeom>
          <a:gradFill flip="none" rotWithShape="1">
            <a:gsLst>
              <a:gs pos="0">
                <a:schemeClr val="tx1">
                  <a:alpha val="0"/>
                </a:schemeClr>
              </a:gs>
              <a:gs pos="63000">
                <a:srgbClr val="000000">
                  <a:alpha val="36000"/>
                </a:srgbClr>
              </a:gs>
              <a:gs pos="41000">
                <a:schemeClr val="tx1">
                  <a:alpha val="5000"/>
                </a:schemeClr>
              </a:gs>
              <a:gs pos="100000">
                <a:schemeClr val="tx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Intel Clear"/>
            </a:endParaRPr>
          </a:p>
        </p:txBody>
      </p:sp>
      <p:sp>
        <p:nvSpPr>
          <p:cNvPr id="10" name="Title 9">
            <a:extLst>
              <a:ext uri="{FF2B5EF4-FFF2-40B4-BE49-F238E27FC236}">
                <a16:creationId xmlns:a16="http://schemas.microsoft.com/office/drawing/2014/main" id="{B15241B2-20DA-BC4D-856F-23539AADC267}"/>
              </a:ext>
            </a:extLst>
          </p:cNvPr>
          <p:cNvSpPr>
            <a:spLocks noGrp="1"/>
          </p:cNvSpPr>
          <p:nvPr>
            <p:ph type="ctrTitle"/>
          </p:nvPr>
        </p:nvSpPr>
        <p:spPr>
          <a:xfrm>
            <a:off x="465558" y="2009553"/>
            <a:ext cx="8212886" cy="1102519"/>
          </a:xfrm>
        </p:spPr>
        <p:txBody>
          <a:bodyPr/>
          <a:lstStyle/>
          <a:p>
            <a:r>
              <a:rPr lang="en-US" sz="4000" dirty="0">
                <a:latin typeface="Calibri" panose="020F0502020204030204" pitchFamily="34" charset="0"/>
                <a:cs typeface="Calibri" panose="020F0502020204030204" pitchFamily="34" charset="0"/>
              </a:rPr>
              <a:t>IL Workstream 2.0 Overview &amp; Update</a:t>
            </a:r>
            <a:endParaRPr lang="en-US" sz="4000" dirty="0"/>
          </a:p>
        </p:txBody>
      </p:sp>
      <p:sp>
        <p:nvSpPr>
          <p:cNvPr id="11" name="Subtitle 10">
            <a:extLst>
              <a:ext uri="{FF2B5EF4-FFF2-40B4-BE49-F238E27FC236}">
                <a16:creationId xmlns:a16="http://schemas.microsoft.com/office/drawing/2014/main" id="{5CB88480-486C-B44F-9670-1C5F62FF252C}"/>
              </a:ext>
            </a:extLst>
          </p:cNvPr>
          <p:cNvSpPr>
            <a:spLocks noGrp="1"/>
          </p:cNvSpPr>
          <p:nvPr>
            <p:ph type="subTitle" idx="1"/>
          </p:nvPr>
        </p:nvSpPr>
        <p:spPr>
          <a:xfrm>
            <a:off x="690186" y="3328988"/>
            <a:ext cx="7630030" cy="1343024"/>
          </a:xfrm>
          <a:solidFill>
            <a:srgbClr val="000000">
              <a:alpha val="40000"/>
            </a:srgbClr>
          </a:solidFill>
        </p:spPr>
        <p:txBody>
          <a:bodyPr anchor="ctr"/>
          <a:lstStyle/>
          <a:p>
            <a:pPr lvl="0" algn="ctr" defTabSz="609585">
              <a:spcBef>
                <a:spcPts val="1600"/>
              </a:spcBef>
            </a:pPr>
            <a:r>
              <a:rPr lang="en-US" sz="2000" dirty="0">
                <a:solidFill>
                  <a:prstClr val="white"/>
                </a:solidFill>
              </a:rPr>
              <a:t>Updated: September 1, 2020</a:t>
            </a:r>
            <a:br>
              <a:rPr lang="en-US" sz="2000" dirty="0">
                <a:solidFill>
                  <a:prstClr val="white"/>
                </a:solidFill>
              </a:rPr>
            </a:br>
            <a:r>
              <a:rPr lang="en-US" sz="1800" i="1" dirty="0">
                <a:solidFill>
                  <a:prstClr val="white"/>
                </a:solidFill>
              </a:rPr>
              <a:t>Find the latest version of this file at </a:t>
            </a:r>
            <a:r>
              <a:rPr lang="en-US" sz="1800" i="1" dirty="0">
                <a:solidFill>
                  <a:srgbClr val="FFFF00"/>
                </a:solidFill>
              </a:rPr>
              <a:t>http://goto.intel.com/ILWS2info</a:t>
            </a:r>
            <a:endParaRPr lang="en-US" sz="2000" dirty="0">
              <a:solidFill>
                <a:prstClr val="white"/>
              </a:solidFill>
            </a:endParaRPr>
          </a:p>
          <a:p>
            <a:pPr lvl="0" algn="ctr" defTabSz="609585">
              <a:spcBef>
                <a:spcPts val="1600"/>
              </a:spcBef>
            </a:pPr>
            <a:r>
              <a:rPr lang="en-US" sz="2000" dirty="0">
                <a:solidFill>
                  <a:prstClr val="white"/>
                </a:solidFill>
              </a:rPr>
              <a:t>For additional information, contact W. Steven Conner</a:t>
            </a:r>
          </a:p>
        </p:txBody>
      </p:sp>
    </p:spTree>
    <p:extLst>
      <p:ext uri="{BB962C8B-B14F-4D97-AF65-F5344CB8AC3E}">
        <p14:creationId xmlns:p14="http://schemas.microsoft.com/office/powerpoint/2010/main" val="2647609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798E2-B6C6-174B-AB2F-9E8832118C54}"/>
              </a:ext>
            </a:extLst>
          </p:cNvPr>
          <p:cNvSpPr>
            <a:spLocks noGrp="1"/>
          </p:cNvSpPr>
          <p:nvPr>
            <p:ph type="sldNum" sz="quarter" idx="12"/>
          </p:nvPr>
        </p:nvSpPr>
        <p:spPr/>
        <p:txBody>
          <a:bodyPr/>
          <a:lstStyle/>
          <a:p>
            <a:fld id="{EE2556C5-CE8C-6547-B838-EA80C61A4AF7}" type="slidenum">
              <a:rPr lang="en-US" smtClean="0"/>
              <a:pPr/>
              <a:t>10</a:t>
            </a:fld>
            <a:endParaRPr lang="en-US"/>
          </a:p>
        </p:txBody>
      </p:sp>
      <p:sp>
        <p:nvSpPr>
          <p:cNvPr id="3" name="Title 2">
            <a:extLst>
              <a:ext uri="{FF2B5EF4-FFF2-40B4-BE49-F238E27FC236}">
                <a16:creationId xmlns:a16="http://schemas.microsoft.com/office/drawing/2014/main" id="{E7A50345-253F-3B40-8E17-6427E58124DE}"/>
              </a:ext>
            </a:extLst>
          </p:cNvPr>
          <p:cNvSpPr>
            <a:spLocks noGrp="1"/>
          </p:cNvSpPr>
          <p:nvPr>
            <p:ph type="title"/>
          </p:nvPr>
        </p:nvSpPr>
        <p:spPr>
          <a:xfrm>
            <a:off x="455613" y="860184"/>
            <a:ext cx="8229600" cy="868680"/>
          </a:xfrm>
        </p:spPr>
        <p:txBody>
          <a:bodyPr/>
          <a:lstStyle/>
          <a:p>
            <a:r>
              <a:rPr lang="en-US"/>
              <a:t>Q&amp;A / Discussion</a:t>
            </a:r>
          </a:p>
        </p:txBody>
      </p:sp>
    </p:spTree>
    <p:extLst>
      <p:ext uri="{BB962C8B-B14F-4D97-AF65-F5344CB8AC3E}">
        <p14:creationId xmlns:p14="http://schemas.microsoft.com/office/powerpoint/2010/main" val="40988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798E2-B6C6-174B-AB2F-9E8832118C54}"/>
              </a:ext>
            </a:extLst>
          </p:cNvPr>
          <p:cNvSpPr>
            <a:spLocks noGrp="1"/>
          </p:cNvSpPr>
          <p:nvPr>
            <p:ph type="sldNum" sz="quarter" idx="12"/>
          </p:nvPr>
        </p:nvSpPr>
        <p:spPr/>
        <p:txBody>
          <a:bodyPr/>
          <a:lstStyle/>
          <a:p>
            <a:fld id="{EE2556C5-CE8C-6547-B838-EA80C61A4AF7}" type="slidenum">
              <a:rPr lang="en-US" smtClean="0"/>
              <a:pPr/>
              <a:t>11</a:t>
            </a:fld>
            <a:endParaRPr lang="en-US"/>
          </a:p>
        </p:txBody>
      </p:sp>
      <p:sp>
        <p:nvSpPr>
          <p:cNvPr id="3" name="Title 2">
            <a:extLst>
              <a:ext uri="{FF2B5EF4-FFF2-40B4-BE49-F238E27FC236}">
                <a16:creationId xmlns:a16="http://schemas.microsoft.com/office/drawing/2014/main" id="{E7A50345-253F-3B40-8E17-6427E58124DE}"/>
              </a:ext>
            </a:extLst>
          </p:cNvPr>
          <p:cNvSpPr>
            <a:spLocks noGrp="1"/>
          </p:cNvSpPr>
          <p:nvPr>
            <p:ph type="title"/>
          </p:nvPr>
        </p:nvSpPr>
        <p:spPr>
          <a:xfrm>
            <a:off x="455613" y="860184"/>
            <a:ext cx="8229600" cy="868680"/>
          </a:xfrm>
        </p:spPr>
        <p:txBody>
          <a:bodyPr/>
          <a:lstStyle/>
          <a:p>
            <a:r>
              <a:rPr lang="en-US">
                <a:solidFill>
                  <a:schemeClr val="bg1"/>
                </a:solidFill>
              </a:rPr>
              <a:t>BACKUP</a:t>
            </a:r>
          </a:p>
        </p:txBody>
      </p:sp>
    </p:spTree>
    <p:extLst>
      <p:ext uri="{BB962C8B-B14F-4D97-AF65-F5344CB8AC3E}">
        <p14:creationId xmlns:p14="http://schemas.microsoft.com/office/powerpoint/2010/main" val="102121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C0569-D2CE-CF40-8F5A-C38B1367C77F}"/>
              </a:ext>
            </a:extLst>
          </p:cNvPr>
          <p:cNvSpPr>
            <a:spLocks noGrp="1"/>
          </p:cNvSpPr>
          <p:nvPr>
            <p:ph type="sldNum" sz="quarter" idx="12"/>
          </p:nvPr>
        </p:nvSpPr>
        <p:spPr/>
        <p:txBody>
          <a:bodyPr/>
          <a:lstStyle/>
          <a:p>
            <a:fld id="{EE2556C5-CE8C-6547-B838-EA80C61A4AF7}" type="slidenum">
              <a:rPr lang="en-US" smtClean="0"/>
              <a:pPr/>
              <a:t>12</a:t>
            </a:fld>
            <a:endParaRPr lang="en-US" dirty="0"/>
          </a:p>
        </p:txBody>
      </p:sp>
      <p:sp>
        <p:nvSpPr>
          <p:cNvPr id="3" name="Title 2">
            <a:extLst>
              <a:ext uri="{FF2B5EF4-FFF2-40B4-BE49-F238E27FC236}">
                <a16:creationId xmlns:a16="http://schemas.microsoft.com/office/drawing/2014/main" id="{F0C5F733-A2B4-D645-8861-ECA5AA90373B}"/>
              </a:ext>
            </a:extLst>
          </p:cNvPr>
          <p:cNvSpPr>
            <a:spLocks noGrp="1"/>
          </p:cNvSpPr>
          <p:nvPr>
            <p:ph type="title"/>
          </p:nvPr>
        </p:nvSpPr>
        <p:spPr>
          <a:xfrm>
            <a:off x="455613" y="27513"/>
            <a:ext cx="8229600" cy="462042"/>
          </a:xfrm>
        </p:spPr>
        <p:txBody>
          <a:bodyPr/>
          <a:lstStyle/>
          <a:p>
            <a:r>
              <a:rPr lang="en-US" b="1" dirty="0">
                <a:latin typeface="Calibri" panose="020F0502020204030204" pitchFamily="34" charset="0"/>
                <a:cs typeface="Calibri" panose="020F0502020204030204" pitchFamily="34" charset="0"/>
              </a:rPr>
              <a:t>WS 2.0 Key Areas of Feedback / Learnings So Far</a:t>
            </a:r>
            <a:endParaRPr lang="en-US" sz="1800" b="1"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875269FD-8ACD-9440-9C96-A7DC12078410}"/>
              </a:ext>
            </a:extLst>
          </p:cNvPr>
          <p:cNvSpPr>
            <a:spLocks noGrp="1"/>
          </p:cNvSpPr>
          <p:nvPr>
            <p:ph sz="quarter" idx="13"/>
          </p:nvPr>
        </p:nvSpPr>
        <p:spPr>
          <a:xfrm>
            <a:off x="455613" y="538862"/>
            <a:ext cx="8228012" cy="4097126"/>
          </a:xfrm>
        </p:spPr>
        <p:txBody>
          <a:bodyPr vert="horz" lIns="0" tIns="0" rIns="0" bIns="0" rtlCol="0" anchor="t">
            <a:noAutofit/>
          </a:bodyPr>
          <a:lstStyle/>
          <a:p>
            <a:r>
              <a:rPr lang="en-US" sz="1600" dirty="0">
                <a:latin typeface="Calibri"/>
              </a:rPr>
              <a:t>Project Scope</a:t>
            </a:r>
          </a:p>
          <a:p>
            <a:pPr marL="511175" lvl="1" indent="-285750">
              <a:spcBef>
                <a:spcPts val="400"/>
              </a:spcBef>
              <a:buFont typeface="Arial" panose="020B0604020202020204" pitchFamily="34" charset="0"/>
              <a:buChar char="•"/>
            </a:pPr>
            <a:r>
              <a:rPr lang="en-US" sz="1400" dirty="0">
                <a:latin typeface="Calibri"/>
              </a:rPr>
              <a:t>Scope should be </a:t>
            </a:r>
            <a:r>
              <a:rPr lang="en-US" sz="1400" u="sng" dirty="0">
                <a:latin typeface="Calibri"/>
              </a:rPr>
              <a:t>bounded</a:t>
            </a:r>
            <a:r>
              <a:rPr lang="en-US" sz="1400" dirty="0">
                <a:latin typeface="Calibri"/>
              </a:rPr>
              <a:t> with specific and </a:t>
            </a:r>
            <a:r>
              <a:rPr lang="en-US" sz="1400" u="sng" dirty="0">
                <a:latin typeface="Calibri"/>
              </a:rPr>
              <a:t>measurable end goal</a:t>
            </a:r>
            <a:r>
              <a:rPr lang="en-US" sz="1400" dirty="0">
                <a:latin typeface="Calibri"/>
              </a:rPr>
              <a:t> (how do we know we’re done?)</a:t>
            </a:r>
          </a:p>
          <a:p>
            <a:pPr marL="511175" lvl="1" indent="-285750">
              <a:spcBef>
                <a:spcPts val="400"/>
              </a:spcBef>
              <a:buFont typeface="Arial" panose="020B0604020202020204" pitchFamily="34" charset="0"/>
              <a:buChar char="•"/>
            </a:pPr>
            <a:r>
              <a:rPr lang="en-US" sz="1400" dirty="0">
                <a:latin typeface="Calibri"/>
              </a:rPr>
              <a:t>Should be clear what novel idea IL is </a:t>
            </a:r>
            <a:r>
              <a:rPr lang="en-US" sz="1400" u="sng" dirty="0">
                <a:latin typeface="Calibri"/>
              </a:rPr>
              <a:t>focused</a:t>
            </a:r>
            <a:r>
              <a:rPr lang="en-US" sz="1400" dirty="0">
                <a:latin typeface="Calibri"/>
              </a:rPr>
              <a:t> on to deliver the end goal</a:t>
            </a:r>
          </a:p>
          <a:p>
            <a:pPr marL="511175" lvl="1" indent="-285750">
              <a:spcBef>
                <a:spcPts val="400"/>
              </a:spcBef>
              <a:buFont typeface="Arial" panose="020B0604020202020204" pitchFamily="34" charset="0"/>
              <a:buChar char="•"/>
            </a:pPr>
            <a:r>
              <a:rPr lang="en-US" sz="1400" u="sng" dirty="0">
                <a:latin typeface="Calibri"/>
              </a:rPr>
              <a:t>Avoid simple aggregation</a:t>
            </a:r>
            <a:r>
              <a:rPr lang="en-US" sz="1400" dirty="0">
                <a:latin typeface="Calibri"/>
              </a:rPr>
              <a:t> – multiple research vectors should fit together in meaningful way</a:t>
            </a:r>
          </a:p>
          <a:p>
            <a:r>
              <a:rPr lang="en-US" sz="1600" dirty="0">
                <a:latin typeface="Calibri"/>
              </a:rPr>
              <a:t>Research Plan:</a:t>
            </a:r>
          </a:p>
          <a:p>
            <a:pPr marL="511175" lvl="1" indent="-285750">
              <a:spcBef>
                <a:spcPts val="400"/>
              </a:spcBef>
              <a:buFont typeface="Arial" panose="020B0604020202020204" pitchFamily="34" charset="0"/>
              <a:buChar char="•"/>
            </a:pPr>
            <a:r>
              <a:rPr lang="en-US" sz="1400" dirty="0">
                <a:latin typeface="Calibri"/>
              </a:rPr>
              <a:t>BKM: Summarize overall plan timeline chart showing </a:t>
            </a:r>
            <a:r>
              <a:rPr lang="en-US" sz="1400" i="1" dirty="0">
                <a:latin typeface="Calibri"/>
              </a:rPr>
              <a:t>major</a:t>
            </a:r>
            <a:r>
              <a:rPr lang="en-US" sz="1400" dirty="0">
                <a:latin typeface="Calibri"/>
              </a:rPr>
              <a:t> milestones &amp; resource planning</a:t>
            </a:r>
          </a:p>
          <a:p>
            <a:r>
              <a:rPr lang="en-US" sz="1600" dirty="0">
                <a:latin typeface="Calibri"/>
              </a:rPr>
              <a:t>Value Capture</a:t>
            </a:r>
          </a:p>
          <a:p>
            <a:pPr marL="511175" lvl="1" indent="-285750">
              <a:spcBef>
                <a:spcPts val="400"/>
              </a:spcBef>
              <a:buFont typeface="Arial" panose="020B0604020202020204" pitchFamily="34" charset="0"/>
              <a:buChar char="•"/>
            </a:pPr>
            <a:r>
              <a:rPr lang="en-US" sz="1400" dirty="0">
                <a:latin typeface="Calibri"/>
              </a:rPr>
              <a:t>The value capture strategy should be as specific as possible, e.g. listing specific target platforms, subsystems, processes (as applicable) &amp; strategy to achieve the desired adoption/impact</a:t>
            </a:r>
          </a:p>
          <a:p>
            <a:pPr marL="511175" lvl="1" indent="-285750">
              <a:spcBef>
                <a:spcPts val="400"/>
              </a:spcBef>
              <a:buFont typeface="Arial" panose="020B0604020202020204" pitchFamily="34" charset="0"/>
              <a:buChar char="•"/>
            </a:pPr>
            <a:r>
              <a:rPr lang="en-US" sz="1400" dirty="0">
                <a:latin typeface="Calibri"/>
              </a:rPr>
              <a:t>Do we understand what it’s going to take to convince BU(s) to adopt the output?  </a:t>
            </a:r>
          </a:p>
          <a:p>
            <a:pPr marL="0" lvl="1" indent="0">
              <a:buNone/>
            </a:pPr>
            <a:r>
              <a:rPr lang="en-US" dirty="0">
                <a:solidFill>
                  <a:srgbClr val="0071C5"/>
                </a:solidFill>
                <a:latin typeface="Calibri"/>
              </a:rPr>
              <a:t>Risk Factors &amp; Assumptions: </a:t>
            </a:r>
          </a:p>
          <a:p>
            <a:pPr marL="511175" lvl="1" indent="-285750">
              <a:spcBef>
                <a:spcPts val="400"/>
              </a:spcBef>
              <a:buFont typeface="Arial" panose="020B0604020202020204" pitchFamily="34" charset="0"/>
              <a:buChar char="•"/>
            </a:pPr>
            <a:r>
              <a:rPr lang="en-US" sz="1400" dirty="0">
                <a:latin typeface="Calibri"/>
              </a:rPr>
              <a:t>Highlight biggest risk factors that might derail envisioned project outcome, and plan to mitigate the risks</a:t>
            </a:r>
          </a:p>
          <a:p>
            <a:pPr marL="511175" lvl="1" indent="-285750">
              <a:spcBef>
                <a:spcPts val="400"/>
              </a:spcBef>
              <a:buFont typeface="Arial" panose="020B0604020202020204" pitchFamily="34" charset="0"/>
              <a:buChar char="•"/>
            </a:pPr>
            <a:r>
              <a:rPr lang="en-US" sz="1400" dirty="0">
                <a:latin typeface="Calibri"/>
              </a:rPr>
              <a:t>What key assumptions do </a:t>
            </a:r>
            <a:r>
              <a:rPr lang="en-US" sz="1400" dirty="0"/>
              <a:t>you believe to be true that may later be proven wrong?</a:t>
            </a:r>
            <a:r>
              <a:rPr lang="en-US" sz="1400" dirty="0">
                <a:latin typeface="Calibri"/>
              </a:rPr>
              <a:t> ?  </a:t>
            </a:r>
          </a:p>
          <a:p>
            <a:pPr marL="0" lvl="1" indent="0">
              <a:buNone/>
            </a:pPr>
            <a:r>
              <a:rPr lang="en-US" sz="1400" dirty="0">
                <a:solidFill>
                  <a:srgbClr val="0071C5"/>
                </a:solidFill>
                <a:latin typeface="Calibri"/>
              </a:rPr>
              <a:t>Why Intel Labs:</a:t>
            </a:r>
          </a:p>
          <a:p>
            <a:pPr marL="511175" lvl="1" indent="-285750">
              <a:spcBef>
                <a:spcPts val="400"/>
              </a:spcBef>
              <a:buFont typeface="Arial" panose="020B0604020202020204" pitchFamily="34" charset="0"/>
              <a:buChar char="•"/>
            </a:pPr>
            <a:r>
              <a:rPr lang="en-US" sz="1400" dirty="0"/>
              <a:t>Why not more appropriate to do as BU advanced development or at an academic research center?</a:t>
            </a:r>
          </a:p>
        </p:txBody>
      </p:sp>
    </p:spTree>
    <p:extLst>
      <p:ext uri="{BB962C8B-B14F-4D97-AF65-F5344CB8AC3E}">
        <p14:creationId xmlns:p14="http://schemas.microsoft.com/office/powerpoint/2010/main" val="428394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FAAAE4-9434-8842-9DE0-5A9F0A1F44E7}"/>
              </a:ext>
            </a:extLst>
          </p:cNvPr>
          <p:cNvSpPr>
            <a:spLocks noGrp="1"/>
          </p:cNvSpPr>
          <p:nvPr>
            <p:ph type="sldNum" sz="quarter" idx="12"/>
          </p:nvPr>
        </p:nvSpPr>
        <p:spPr/>
        <p:txBody>
          <a:bodyPr/>
          <a:lstStyle/>
          <a:p>
            <a:fld id="{EE2556C5-CE8C-6547-B838-EA80C61A4AF7}" type="slidenum">
              <a:rPr lang="en-US" smtClean="0"/>
              <a:pPr/>
              <a:t>13</a:t>
            </a:fld>
            <a:endParaRPr lang="en-US"/>
          </a:p>
        </p:txBody>
      </p:sp>
      <p:sp>
        <p:nvSpPr>
          <p:cNvPr id="3" name="Title 2">
            <a:extLst>
              <a:ext uri="{FF2B5EF4-FFF2-40B4-BE49-F238E27FC236}">
                <a16:creationId xmlns:a16="http://schemas.microsoft.com/office/drawing/2014/main" id="{64B0DD7C-8E16-1F44-B599-DD03D6CDFFEB}"/>
              </a:ext>
            </a:extLst>
          </p:cNvPr>
          <p:cNvSpPr>
            <a:spLocks noGrp="1"/>
          </p:cNvSpPr>
          <p:nvPr>
            <p:ph type="title"/>
          </p:nvPr>
        </p:nvSpPr>
        <p:spPr>
          <a:xfrm>
            <a:off x="455613" y="27513"/>
            <a:ext cx="8229600" cy="503113"/>
          </a:xfrm>
        </p:spPr>
        <p:txBody>
          <a:bodyPr/>
          <a:lstStyle/>
          <a:p>
            <a:r>
              <a:rPr lang="en-US"/>
              <a:t>WS 2.0 Frequently Asked Questions (FAQ) </a:t>
            </a:r>
            <a:r>
              <a:rPr lang="en-US" sz="2400"/>
              <a:t>– 1 of 2</a:t>
            </a:r>
            <a:endParaRPr lang="en-US"/>
          </a:p>
        </p:txBody>
      </p:sp>
      <p:sp>
        <p:nvSpPr>
          <p:cNvPr id="4" name="Content Placeholder 3">
            <a:extLst>
              <a:ext uri="{FF2B5EF4-FFF2-40B4-BE49-F238E27FC236}">
                <a16:creationId xmlns:a16="http://schemas.microsoft.com/office/drawing/2014/main" id="{BED2093F-9268-C140-B829-019AC6EDF899}"/>
              </a:ext>
            </a:extLst>
          </p:cNvPr>
          <p:cNvSpPr>
            <a:spLocks noGrp="1"/>
          </p:cNvSpPr>
          <p:nvPr>
            <p:ph sz="quarter" idx="13"/>
          </p:nvPr>
        </p:nvSpPr>
        <p:spPr>
          <a:xfrm>
            <a:off x="455613" y="629174"/>
            <a:ext cx="8228012" cy="4311941"/>
          </a:xfrm>
        </p:spPr>
        <p:txBody>
          <a:bodyPr/>
          <a:lstStyle/>
          <a:p>
            <a:pPr marL="380990" indent="-380990">
              <a:buFont typeface="Arial" panose="020B0604020202020204" pitchFamily="34" charset="0"/>
              <a:buChar char="•"/>
            </a:pPr>
            <a:r>
              <a:rPr lang="en-US" dirty="0"/>
              <a:t>Is Workstream 2.0 a Change in Process or a New Tool?</a:t>
            </a:r>
          </a:p>
          <a:p>
            <a:pPr marL="742950" lvl="2" indent="-279400">
              <a:buNone/>
            </a:pPr>
            <a:r>
              <a:rPr lang="en-US" sz="1400" dirty="0">
                <a:sym typeface="Wingdings" pitchFamily="2" charset="2"/>
              </a:rPr>
              <a:t> First and foremost, Workstream 2.0 is a change in how Intel Labs defines, tracks, and communicates our research investments. We are combining the best attributes of what had been multiple processes into one framework and simplifying with one granularity of focus: fewer, larger, higher-impact Intel Labs projects, each defined with an end goal and bounded scope and timeline.  We’re discontinuing tracking Workstream deliverables as stand-alone sub-projects with separate leaders, goals, compliance, etc.  </a:t>
            </a:r>
          </a:p>
          <a:p>
            <a:pPr marL="742950" lvl="2" indent="-279400">
              <a:buNone/>
            </a:pPr>
            <a:r>
              <a:rPr lang="en-US" sz="1400" dirty="0">
                <a:sym typeface="Wingdings" pitchFamily="2" charset="2"/>
              </a:rPr>
              <a:t> While we are planning to eventually release a new tool optimized and simplified for the new Workstream 2.0 process, in the near-term we will utilize the existing Workstream tool with minor changes to begin facilitating the transition in process and increased focus on projects.</a:t>
            </a:r>
          </a:p>
          <a:p>
            <a:pPr marL="380990" indent="-380990">
              <a:buFont typeface="Arial" panose="020B0604020202020204" pitchFamily="34" charset="0"/>
              <a:buChar char="•"/>
            </a:pPr>
            <a:r>
              <a:rPr lang="en-US" dirty="0"/>
              <a:t>Will we continue to have Gate Reviews with Workstream 2.0?</a:t>
            </a:r>
          </a:p>
          <a:p>
            <a:pPr marL="747712" lvl="2" indent="-285750">
              <a:buFont typeface="Wingdings" pitchFamily="2" charset="2"/>
              <a:buChar char="è"/>
            </a:pPr>
            <a:r>
              <a:rPr lang="en-US" sz="1400" dirty="0">
                <a:sym typeface="Wingdings" pitchFamily="2" charset="2"/>
              </a:rPr>
              <a:t>Yes – Gate 1 will review the overall project plan at the beginning of a project (plus future project renewal checkpoints), Gate 2 &amp; Gate 3 continue for alignment of tech transfer(s) with BUs in the context of a project’s plan, with flexible granularity.</a:t>
            </a:r>
          </a:p>
          <a:p>
            <a:pPr marL="747712" lvl="2" indent="-285750">
              <a:buFont typeface="Wingdings" pitchFamily="2" charset="2"/>
              <a:buChar char="è"/>
            </a:pPr>
            <a:r>
              <a:rPr lang="en-US" sz="1400" dirty="0">
                <a:sym typeface="Wingdings" pitchFamily="2" charset="2"/>
              </a:rPr>
              <a:t>Note: </a:t>
            </a:r>
            <a:r>
              <a:rPr lang="en-US" sz="1400" dirty="0"/>
              <a:t>The framework is flexible and optionally allows for multiple Gate 2/3 transfers for a given project.  Granularity should be tailored to what’s most helpful for efficiently managing a project and aligning expectations with BUs.  Keep in mind that aggregate project impact is the key metric of focus, </a:t>
            </a:r>
            <a:r>
              <a:rPr lang="en-US" sz="1400" i="1" dirty="0"/>
              <a:t>not</a:t>
            </a:r>
            <a:r>
              <a:rPr lang="en-US" sz="1400" dirty="0"/>
              <a:t> the total count of gate reviews.</a:t>
            </a:r>
          </a:p>
          <a:p>
            <a:endParaRPr lang="en-US" sz="1400" dirty="0"/>
          </a:p>
        </p:txBody>
      </p:sp>
    </p:spTree>
    <p:extLst>
      <p:ext uri="{BB962C8B-B14F-4D97-AF65-F5344CB8AC3E}">
        <p14:creationId xmlns:p14="http://schemas.microsoft.com/office/powerpoint/2010/main" val="366030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FAAAE4-9434-8842-9DE0-5A9F0A1F44E7}"/>
              </a:ext>
            </a:extLst>
          </p:cNvPr>
          <p:cNvSpPr>
            <a:spLocks noGrp="1"/>
          </p:cNvSpPr>
          <p:nvPr>
            <p:ph type="sldNum" sz="quarter" idx="12"/>
          </p:nvPr>
        </p:nvSpPr>
        <p:spPr/>
        <p:txBody>
          <a:bodyPr/>
          <a:lstStyle/>
          <a:p>
            <a:fld id="{EE2556C5-CE8C-6547-B838-EA80C61A4AF7}" type="slidenum">
              <a:rPr lang="en-US" smtClean="0"/>
              <a:pPr/>
              <a:t>14</a:t>
            </a:fld>
            <a:endParaRPr lang="en-US"/>
          </a:p>
        </p:txBody>
      </p:sp>
      <p:sp>
        <p:nvSpPr>
          <p:cNvPr id="3" name="Title 2">
            <a:extLst>
              <a:ext uri="{FF2B5EF4-FFF2-40B4-BE49-F238E27FC236}">
                <a16:creationId xmlns:a16="http://schemas.microsoft.com/office/drawing/2014/main" id="{64B0DD7C-8E16-1F44-B599-DD03D6CDFFEB}"/>
              </a:ext>
            </a:extLst>
          </p:cNvPr>
          <p:cNvSpPr>
            <a:spLocks noGrp="1"/>
          </p:cNvSpPr>
          <p:nvPr>
            <p:ph type="title"/>
          </p:nvPr>
        </p:nvSpPr>
        <p:spPr>
          <a:xfrm>
            <a:off x="455613" y="27513"/>
            <a:ext cx="8229600" cy="503113"/>
          </a:xfrm>
        </p:spPr>
        <p:txBody>
          <a:bodyPr/>
          <a:lstStyle/>
          <a:p>
            <a:r>
              <a:rPr lang="en-US"/>
              <a:t>WS 2.0 Frequently Asked Questions (FAQ</a:t>
            </a:r>
            <a:r>
              <a:rPr lang="en-US">
                <a:solidFill>
                  <a:srgbClr val="0071C5"/>
                </a:solidFill>
              </a:rPr>
              <a:t> ) </a:t>
            </a:r>
            <a:r>
              <a:rPr lang="en-US" sz="2400">
                <a:solidFill>
                  <a:srgbClr val="0071C5"/>
                </a:solidFill>
              </a:rPr>
              <a:t>– 2 of 2</a:t>
            </a:r>
            <a:endParaRPr lang="en-US"/>
          </a:p>
        </p:txBody>
      </p:sp>
      <p:sp>
        <p:nvSpPr>
          <p:cNvPr id="4" name="Content Placeholder 3">
            <a:extLst>
              <a:ext uri="{FF2B5EF4-FFF2-40B4-BE49-F238E27FC236}">
                <a16:creationId xmlns:a16="http://schemas.microsoft.com/office/drawing/2014/main" id="{BED2093F-9268-C140-B829-019AC6EDF899}"/>
              </a:ext>
            </a:extLst>
          </p:cNvPr>
          <p:cNvSpPr>
            <a:spLocks noGrp="1"/>
          </p:cNvSpPr>
          <p:nvPr>
            <p:ph sz="quarter" idx="13"/>
          </p:nvPr>
        </p:nvSpPr>
        <p:spPr>
          <a:xfrm>
            <a:off x="455613" y="629174"/>
            <a:ext cx="8228012" cy="4311941"/>
          </a:xfrm>
        </p:spPr>
        <p:txBody>
          <a:bodyPr/>
          <a:lstStyle/>
          <a:p>
            <a:pPr marL="380990" indent="-380990">
              <a:buFont typeface="Arial" panose="020B0604020202020204" pitchFamily="34" charset="0"/>
              <a:buChar char="•"/>
            </a:pPr>
            <a:r>
              <a:rPr lang="en-US" dirty="0"/>
              <a:t>Are we planning to define a next Performance Bet for Intel Labs?</a:t>
            </a:r>
          </a:p>
          <a:p>
            <a:pPr marL="742950" lvl="2" indent="-279400">
              <a:buNone/>
            </a:pPr>
            <a:r>
              <a:rPr lang="en-US" sz="1400" dirty="0">
                <a:sym typeface="Wingdings" pitchFamily="2" charset="2"/>
              </a:rPr>
              <a:t> No, we are sunsetting Performance Bets as a stand-alone process.  Instead, we expect every </a:t>
            </a:r>
            <a:br>
              <a:rPr lang="en-US" sz="1400" dirty="0">
                <a:sym typeface="Wingdings" pitchFamily="2" charset="2"/>
              </a:rPr>
            </a:br>
            <a:r>
              <a:rPr lang="en-US" sz="1400" dirty="0">
                <a:sym typeface="Wingdings" pitchFamily="2" charset="2"/>
              </a:rPr>
              <a:t>WS 2.0 project to define challenging goals with metrics and milestones for tracking progress.</a:t>
            </a:r>
          </a:p>
          <a:p>
            <a:pPr marL="380990" indent="-380990">
              <a:buFont typeface="Arial" panose="020B0604020202020204" pitchFamily="34" charset="0"/>
              <a:buChar char="•"/>
            </a:pPr>
            <a:r>
              <a:rPr lang="en-US" dirty="0"/>
              <a:t>Do we plan to continue holding Program Reviews?</a:t>
            </a:r>
          </a:p>
          <a:p>
            <a:pPr marL="747712" lvl="2" indent="-285750">
              <a:buFont typeface="Wingdings" pitchFamily="2" charset="2"/>
              <a:buChar char="è"/>
            </a:pPr>
            <a:r>
              <a:rPr lang="en-US" sz="1400" dirty="0">
                <a:sym typeface="Wingdings" pitchFamily="2" charset="2"/>
              </a:rPr>
              <a:t>No – we are shifting the focus to Project Reviews going forward. Flexible grouping of related projects will continue to be used for summarizing and communicating the IL portfolio, but we’re discontinuing tracking of formal programs with owners and regularly scheduled reviews. </a:t>
            </a:r>
          </a:p>
          <a:p>
            <a:pPr lvl="1" indent="0">
              <a:buNone/>
            </a:pPr>
            <a:endParaRPr lang="en-US" sz="1800" dirty="0"/>
          </a:p>
          <a:p>
            <a:endParaRPr lang="en-US" sz="1400" dirty="0"/>
          </a:p>
        </p:txBody>
      </p:sp>
    </p:spTree>
    <p:extLst>
      <p:ext uri="{BB962C8B-B14F-4D97-AF65-F5344CB8AC3E}">
        <p14:creationId xmlns:p14="http://schemas.microsoft.com/office/powerpoint/2010/main" val="176566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E53FF-0CC2-5B4F-A10D-BBB0D982B4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3D452560-1852-7345-9139-0D8814125133}"/>
              </a:ext>
            </a:extLst>
          </p:cNvPr>
          <p:cNvSpPr>
            <a:spLocks noGrp="1"/>
          </p:cNvSpPr>
          <p:nvPr>
            <p:ph type="title"/>
          </p:nvPr>
        </p:nvSpPr>
        <p:spPr>
          <a:xfrm>
            <a:off x="455613" y="108305"/>
            <a:ext cx="8229600" cy="417592"/>
          </a:xfrm>
        </p:spPr>
        <p:txBody>
          <a:bodyPr/>
          <a:lstStyle/>
          <a:p>
            <a:r>
              <a:rPr lang="en-US" sz="3200" b="1">
                <a:latin typeface="Calibri" panose="020F0502020204030204" pitchFamily="34" charset="0"/>
                <a:cs typeface="Calibri" panose="020F0502020204030204" pitchFamily="34" charset="0"/>
              </a:rPr>
              <a:t>Workstream 2.0 Project Example 1</a:t>
            </a:r>
          </a:p>
        </p:txBody>
      </p:sp>
      <p:sp>
        <p:nvSpPr>
          <p:cNvPr id="47" name="Rectangle 46">
            <a:extLst>
              <a:ext uri="{FF2B5EF4-FFF2-40B4-BE49-F238E27FC236}">
                <a16:creationId xmlns:a16="http://schemas.microsoft.com/office/drawing/2014/main" id="{B9AE2871-1A49-CE46-9C33-932BA389C54B}"/>
              </a:ext>
            </a:extLst>
          </p:cNvPr>
          <p:cNvSpPr/>
          <p:nvPr/>
        </p:nvSpPr>
        <p:spPr>
          <a:xfrm>
            <a:off x="1208743" y="1057685"/>
            <a:ext cx="309458" cy="1864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8534EAD8-271A-3B49-92BC-BEC5A55DAEDC}"/>
              </a:ext>
            </a:extLst>
          </p:cNvPr>
          <p:cNvSpPr txBox="1"/>
          <p:nvPr/>
        </p:nvSpPr>
        <p:spPr>
          <a:xfrm>
            <a:off x="3760743" y="786837"/>
            <a:ext cx="786978" cy="184666"/>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Legend</a:t>
            </a:r>
          </a:p>
        </p:txBody>
      </p:sp>
      <p:sp>
        <p:nvSpPr>
          <p:cNvPr id="49" name="TextBox 48">
            <a:extLst>
              <a:ext uri="{FF2B5EF4-FFF2-40B4-BE49-F238E27FC236}">
                <a16:creationId xmlns:a16="http://schemas.microsoft.com/office/drawing/2014/main" id="{2131898C-0D1C-E94B-A183-1EEF1FF203A8}"/>
              </a:ext>
            </a:extLst>
          </p:cNvPr>
          <p:cNvSpPr txBox="1"/>
          <p:nvPr/>
        </p:nvSpPr>
        <p:spPr>
          <a:xfrm>
            <a:off x="1632332" y="1075020"/>
            <a:ext cx="445039"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Project</a:t>
            </a:r>
          </a:p>
        </p:txBody>
      </p:sp>
      <p:sp>
        <p:nvSpPr>
          <p:cNvPr id="52" name="Rectangle 51">
            <a:extLst>
              <a:ext uri="{FF2B5EF4-FFF2-40B4-BE49-F238E27FC236}">
                <a16:creationId xmlns:a16="http://schemas.microsoft.com/office/drawing/2014/main" id="{746C2CD8-ADD2-C84B-8AEE-E346FCDDC7F9}"/>
              </a:ext>
            </a:extLst>
          </p:cNvPr>
          <p:cNvSpPr/>
          <p:nvPr/>
        </p:nvSpPr>
        <p:spPr>
          <a:xfrm>
            <a:off x="1096732" y="758949"/>
            <a:ext cx="6518653" cy="5926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7DA66F3F-006C-A44E-8CB6-98BF32EC17BB}"/>
              </a:ext>
            </a:extLst>
          </p:cNvPr>
          <p:cNvSpPr/>
          <p:nvPr/>
        </p:nvSpPr>
        <p:spPr>
          <a:xfrm>
            <a:off x="931328" y="2265140"/>
            <a:ext cx="6282259" cy="5926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Snip Same Side Corner Rectangle 20">
            <a:extLst>
              <a:ext uri="{FF2B5EF4-FFF2-40B4-BE49-F238E27FC236}">
                <a16:creationId xmlns:a16="http://schemas.microsoft.com/office/drawing/2014/main" id="{39150B7F-C115-D748-A059-C5C757BCEC08}"/>
              </a:ext>
            </a:extLst>
          </p:cNvPr>
          <p:cNvSpPr/>
          <p:nvPr/>
        </p:nvSpPr>
        <p:spPr>
          <a:xfrm>
            <a:off x="2140980" y="1722706"/>
            <a:ext cx="4793216" cy="1135097"/>
          </a:xfrm>
          <a:prstGeom prst="snip2SameRect">
            <a:avLst>
              <a:gd name="adj1" fmla="val 50000"/>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284F19B3-819F-694D-B6E1-972C4999D2EA}"/>
              </a:ext>
            </a:extLst>
          </p:cNvPr>
          <p:cNvCxnSpPr/>
          <p:nvPr/>
        </p:nvCxnSpPr>
        <p:spPr>
          <a:xfrm flipV="1">
            <a:off x="7553351" y="1722706"/>
            <a:ext cx="0" cy="1135097"/>
          </a:xfrm>
          <a:prstGeom prst="straightConnector1">
            <a:avLst/>
          </a:prstGeom>
          <a:ln>
            <a:solidFill>
              <a:schemeClr val="tx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10FAA44E-0E2B-3141-BC09-25675D8EF3AC}"/>
              </a:ext>
            </a:extLst>
          </p:cNvPr>
          <p:cNvSpPr txBox="1"/>
          <p:nvPr/>
        </p:nvSpPr>
        <p:spPr>
          <a:xfrm>
            <a:off x="7667610" y="1984696"/>
            <a:ext cx="1388257" cy="615553"/>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Height represents resources </a:t>
            </a:r>
            <a:b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allocated to </a:t>
            </a:r>
            <a:b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project</a:t>
            </a:r>
          </a:p>
        </p:txBody>
      </p:sp>
      <p:grpSp>
        <p:nvGrpSpPr>
          <p:cNvPr id="4" name="Group 3">
            <a:extLst>
              <a:ext uri="{FF2B5EF4-FFF2-40B4-BE49-F238E27FC236}">
                <a16:creationId xmlns:a16="http://schemas.microsoft.com/office/drawing/2014/main" id="{5BDB0FF2-069D-464B-82BF-CA5DD9DF7AD4}"/>
              </a:ext>
            </a:extLst>
          </p:cNvPr>
          <p:cNvGrpSpPr/>
          <p:nvPr/>
        </p:nvGrpSpPr>
        <p:grpSpPr>
          <a:xfrm>
            <a:off x="293355" y="1079279"/>
            <a:ext cx="8668076" cy="2499678"/>
            <a:chOff x="293355" y="1079279"/>
            <a:chExt cx="8668076" cy="2499678"/>
          </a:xfrm>
        </p:grpSpPr>
        <p:sp>
          <p:nvSpPr>
            <p:cNvPr id="46" name="Oval 45">
              <a:extLst>
                <a:ext uri="{FF2B5EF4-FFF2-40B4-BE49-F238E27FC236}">
                  <a16:creationId xmlns:a16="http://schemas.microsoft.com/office/drawing/2014/main" id="{A2C7DECF-D918-B04D-991D-0B1C01FAEAE4}"/>
                </a:ext>
              </a:extLst>
            </p:cNvPr>
            <p:cNvSpPr/>
            <p:nvPr/>
          </p:nvSpPr>
          <p:spPr>
            <a:xfrm>
              <a:off x="2413331" y="1079279"/>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8D13E897-CF5A-4244-85D1-7BE526944A05}"/>
                </a:ext>
              </a:extLst>
            </p:cNvPr>
            <p:cNvSpPr txBox="1"/>
            <p:nvPr/>
          </p:nvSpPr>
          <p:spPr>
            <a:xfrm>
              <a:off x="2663496" y="1090295"/>
              <a:ext cx="910965"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Project Review</a:t>
              </a:r>
            </a:p>
          </p:txBody>
        </p:sp>
        <p:sp>
          <p:nvSpPr>
            <p:cNvPr id="28" name="Oval 27">
              <a:extLst>
                <a:ext uri="{FF2B5EF4-FFF2-40B4-BE49-F238E27FC236}">
                  <a16:creationId xmlns:a16="http://schemas.microsoft.com/office/drawing/2014/main" id="{7C14E6F8-CF24-CC4E-A43B-5C345DB0AF12}"/>
                </a:ext>
              </a:extLst>
            </p:cNvPr>
            <p:cNvSpPr/>
            <p:nvPr/>
          </p:nvSpPr>
          <p:spPr>
            <a:xfrm>
              <a:off x="855129" y="2656432"/>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84AB6823-F76F-CF40-8488-B4038F60232B}"/>
                </a:ext>
              </a:extLst>
            </p:cNvPr>
            <p:cNvSpPr/>
            <p:nvPr/>
          </p:nvSpPr>
          <p:spPr>
            <a:xfrm>
              <a:off x="4469855" y="2655119"/>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675758AA-CF20-2147-9511-97CB7722AD88}"/>
                </a:ext>
              </a:extLst>
            </p:cNvPr>
            <p:cNvSpPr/>
            <p:nvPr/>
          </p:nvSpPr>
          <p:spPr>
            <a:xfrm>
              <a:off x="2040714" y="2656432"/>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5789BC68-CE8D-ED41-9CD9-2B001D14A00F}"/>
                </a:ext>
              </a:extLst>
            </p:cNvPr>
            <p:cNvSpPr/>
            <p:nvPr/>
          </p:nvSpPr>
          <p:spPr>
            <a:xfrm>
              <a:off x="7123345" y="2655119"/>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16C3F086-CB1F-A744-A0C2-EC975875BA20}"/>
                </a:ext>
              </a:extLst>
            </p:cNvPr>
            <p:cNvSpPr txBox="1"/>
            <p:nvPr/>
          </p:nvSpPr>
          <p:spPr>
            <a:xfrm>
              <a:off x="293355" y="2856761"/>
              <a:ext cx="114967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Approve Proposed</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Project Plan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(new Gate 1)</a:t>
              </a:r>
            </a:p>
          </p:txBody>
        </p:sp>
        <p:sp>
          <p:nvSpPr>
            <p:cNvPr id="53" name="TextBox 52">
              <a:extLst>
                <a:ext uri="{FF2B5EF4-FFF2-40B4-BE49-F238E27FC236}">
                  <a16:creationId xmlns:a16="http://schemas.microsoft.com/office/drawing/2014/main" id="{1AC759A1-1A59-4248-B463-2FE9B05F9723}"/>
                </a:ext>
              </a:extLst>
            </p:cNvPr>
            <p:cNvSpPr txBox="1"/>
            <p:nvPr/>
          </p:nvSpPr>
          <p:spPr>
            <a:xfrm>
              <a:off x="1673974" y="2856761"/>
              <a:ext cx="1181734"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Go/No-Go to </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Increase Resources</a:t>
              </a:r>
            </a:p>
          </p:txBody>
        </p:sp>
        <p:sp>
          <p:nvSpPr>
            <p:cNvPr id="54" name="TextBox 53">
              <a:extLst>
                <a:ext uri="{FF2B5EF4-FFF2-40B4-BE49-F238E27FC236}">
                  <a16:creationId xmlns:a16="http://schemas.microsoft.com/office/drawing/2014/main" id="{7AC7E73E-CABE-3F45-B322-DA316FAF0978}"/>
                </a:ext>
              </a:extLst>
            </p:cNvPr>
            <p:cNvSpPr txBox="1"/>
            <p:nvPr/>
          </p:nvSpPr>
          <p:spPr>
            <a:xfrm>
              <a:off x="4192210" y="2856761"/>
              <a:ext cx="1654620"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Align Significant BU Transfer</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(Gate 2)</a:t>
              </a:r>
            </a:p>
          </p:txBody>
        </p:sp>
        <p:sp>
          <p:nvSpPr>
            <p:cNvPr id="55" name="TextBox 54">
              <a:extLst>
                <a:ext uri="{FF2B5EF4-FFF2-40B4-BE49-F238E27FC236}">
                  <a16:creationId xmlns:a16="http://schemas.microsoft.com/office/drawing/2014/main" id="{5C779CCA-3005-3444-B3E5-1111DCBF9611}"/>
                </a:ext>
              </a:extLst>
            </p:cNvPr>
            <p:cNvSpPr txBox="1"/>
            <p:nvPr/>
          </p:nvSpPr>
          <p:spPr>
            <a:xfrm>
              <a:off x="6310647" y="2871071"/>
              <a:ext cx="265078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Confirm Transfer Done (Gate 3),</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Assess Overall Value Capture Impact,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Conclude/Stop Project </a:t>
              </a:r>
            </a:p>
          </p:txBody>
        </p:sp>
      </p:grpSp>
      <p:grpSp>
        <p:nvGrpSpPr>
          <p:cNvPr id="5" name="Group 4">
            <a:extLst>
              <a:ext uri="{FF2B5EF4-FFF2-40B4-BE49-F238E27FC236}">
                <a16:creationId xmlns:a16="http://schemas.microsoft.com/office/drawing/2014/main" id="{E75CAE32-2609-CE42-8A39-CBF0E58B2E93}"/>
              </a:ext>
            </a:extLst>
          </p:cNvPr>
          <p:cNvGrpSpPr/>
          <p:nvPr/>
        </p:nvGrpSpPr>
        <p:grpSpPr>
          <a:xfrm>
            <a:off x="2037223" y="1077763"/>
            <a:ext cx="5052275" cy="1483709"/>
            <a:chOff x="2037223" y="1077763"/>
            <a:chExt cx="5052275" cy="1483709"/>
          </a:xfrm>
        </p:grpSpPr>
        <p:sp>
          <p:nvSpPr>
            <p:cNvPr id="45" name="Diamond 44">
              <a:extLst>
                <a:ext uri="{FF2B5EF4-FFF2-40B4-BE49-F238E27FC236}">
                  <a16:creationId xmlns:a16="http://schemas.microsoft.com/office/drawing/2014/main" id="{74713079-F581-1E45-A24E-4A856F4F5DCA}"/>
                </a:ext>
              </a:extLst>
            </p:cNvPr>
            <p:cNvSpPr/>
            <p:nvPr/>
          </p:nvSpPr>
          <p:spPr>
            <a:xfrm>
              <a:off x="3987417" y="1077763"/>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AD4A9AB3-207F-B740-AC99-352A42CA429D}"/>
                </a:ext>
              </a:extLst>
            </p:cNvPr>
            <p:cNvSpPr txBox="1"/>
            <p:nvPr/>
          </p:nvSpPr>
          <p:spPr>
            <a:xfrm>
              <a:off x="4235203" y="1079476"/>
              <a:ext cx="910965"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Key Milestone</a:t>
              </a:r>
            </a:p>
          </p:txBody>
        </p:sp>
        <p:sp>
          <p:nvSpPr>
            <p:cNvPr id="22" name="Diamond 21">
              <a:extLst>
                <a:ext uri="{FF2B5EF4-FFF2-40B4-BE49-F238E27FC236}">
                  <a16:creationId xmlns:a16="http://schemas.microsoft.com/office/drawing/2014/main" id="{3ED6D97C-FB2F-1B45-A98A-D897AFCC2844}"/>
                </a:ext>
              </a:extLst>
            </p:cNvPr>
            <p:cNvSpPr/>
            <p:nvPr/>
          </p:nvSpPr>
          <p:spPr>
            <a:xfrm>
              <a:off x="2037223" y="2400606"/>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Diamond 22">
              <a:extLst>
                <a:ext uri="{FF2B5EF4-FFF2-40B4-BE49-F238E27FC236}">
                  <a16:creationId xmlns:a16="http://schemas.microsoft.com/office/drawing/2014/main" id="{1AF770B0-C4D2-F94C-8AE9-E0E985782770}"/>
                </a:ext>
              </a:extLst>
            </p:cNvPr>
            <p:cNvSpPr/>
            <p:nvPr/>
          </p:nvSpPr>
          <p:spPr>
            <a:xfrm>
              <a:off x="3056103" y="2315654"/>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Diamond 23">
              <a:extLst>
                <a:ext uri="{FF2B5EF4-FFF2-40B4-BE49-F238E27FC236}">
                  <a16:creationId xmlns:a16="http://schemas.microsoft.com/office/drawing/2014/main" id="{F5BA2298-9397-B640-B36A-D3CF027781C4}"/>
                </a:ext>
              </a:extLst>
            </p:cNvPr>
            <p:cNvSpPr/>
            <p:nvPr/>
          </p:nvSpPr>
          <p:spPr>
            <a:xfrm>
              <a:off x="3468265" y="1872469"/>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Diamond 24">
              <a:extLst>
                <a:ext uri="{FF2B5EF4-FFF2-40B4-BE49-F238E27FC236}">
                  <a16:creationId xmlns:a16="http://schemas.microsoft.com/office/drawing/2014/main" id="{6530E6B8-D7AC-F44C-9143-026F914C44B1}"/>
                </a:ext>
              </a:extLst>
            </p:cNvPr>
            <p:cNvSpPr/>
            <p:nvPr/>
          </p:nvSpPr>
          <p:spPr>
            <a:xfrm>
              <a:off x="4461388" y="2315654"/>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Diamond 25">
              <a:extLst>
                <a:ext uri="{FF2B5EF4-FFF2-40B4-BE49-F238E27FC236}">
                  <a16:creationId xmlns:a16="http://schemas.microsoft.com/office/drawing/2014/main" id="{E4D9913B-4575-F54E-8E7E-E1D9BD3DEFA4}"/>
                </a:ext>
              </a:extLst>
            </p:cNvPr>
            <p:cNvSpPr/>
            <p:nvPr/>
          </p:nvSpPr>
          <p:spPr>
            <a:xfrm>
              <a:off x="6220707" y="2071719"/>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Diamond 26">
              <a:extLst>
                <a:ext uri="{FF2B5EF4-FFF2-40B4-BE49-F238E27FC236}">
                  <a16:creationId xmlns:a16="http://schemas.microsoft.com/office/drawing/2014/main" id="{9512B96F-DE9D-8B4C-81E0-3A936DAC59B5}"/>
                </a:ext>
              </a:extLst>
            </p:cNvPr>
            <p:cNvSpPr/>
            <p:nvPr/>
          </p:nvSpPr>
          <p:spPr>
            <a:xfrm>
              <a:off x="6937098" y="2284672"/>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6" name="Diamond 55">
              <a:extLst>
                <a:ext uri="{FF2B5EF4-FFF2-40B4-BE49-F238E27FC236}">
                  <a16:creationId xmlns:a16="http://schemas.microsoft.com/office/drawing/2014/main" id="{6EB2B05C-54C8-4047-9314-A57E3C42579F}"/>
                </a:ext>
              </a:extLst>
            </p:cNvPr>
            <p:cNvSpPr/>
            <p:nvPr/>
          </p:nvSpPr>
          <p:spPr>
            <a:xfrm>
              <a:off x="3922583" y="2265140"/>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7" name="Diamond 56">
              <a:extLst>
                <a:ext uri="{FF2B5EF4-FFF2-40B4-BE49-F238E27FC236}">
                  <a16:creationId xmlns:a16="http://schemas.microsoft.com/office/drawing/2014/main" id="{D02F963D-1D21-8E48-8A11-6B40E10E7C9B}"/>
                </a:ext>
              </a:extLst>
            </p:cNvPr>
            <p:cNvSpPr/>
            <p:nvPr/>
          </p:nvSpPr>
          <p:spPr>
            <a:xfrm>
              <a:off x="5264190" y="1914154"/>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A61211EA-17AB-A245-A80F-EAEF786AB539}"/>
              </a:ext>
            </a:extLst>
          </p:cNvPr>
          <p:cNvGrpSpPr/>
          <p:nvPr/>
        </p:nvGrpSpPr>
        <p:grpSpPr>
          <a:xfrm>
            <a:off x="3118980" y="1060058"/>
            <a:ext cx="4457077" cy="1616312"/>
            <a:chOff x="3118980" y="1060058"/>
            <a:chExt cx="4457077" cy="1616312"/>
          </a:xfrm>
        </p:grpSpPr>
        <p:sp>
          <p:nvSpPr>
            <p:cNvPr id="60" name="Bent-Up Arrow 59">
              <a:extLst>
                <a:ext uri="{FF2B5EF4-FFF2-40B4-BE49-F238E27FC236}">
                  <a16:creationId xmlns:a16="http://schemas.microsoft.com/office/drawing/2014/main" id="{1F10C55D-D6F1-7340-A41D-5FEFF26D0C00}"/>
                </a:ext>
              </a:extLst>
            </p:cNvPr>
            <p:cNvSpPr/>
            <p:nvPr/>
          </p:nvSpPr>
          <p:spPr>
            <a:xfrm rot="5400000">
              <a:off x="5654058" y="1063425"/>
              <a:ext cx="181751" cy="175018"/>
            </a:xfrm>
            <a:prstGeom prst="bentUpArrow">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17E15AD7-F9D5-6646-8612-E69EB572E044}"/>
                </a:ext>
              </a:extLst>
            </p:cNvPr>
            <p:cNvSpPr txBox="1"/>
            <p:nvPr/>
          </p:nvSpPr>
          <p:spPr>
            <a:xfrm>
              <a:off x="5930774" y="1083641"/>
              <a:ext cx="1645283"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Value Capture</a:t>
              </a:r>
            </a:p>
          </p:txBody>
        </p:sp>
        <p:sp>
          <p:nvSpPr>
            <p:cNvPr id="58" name="Bent-Up Arrow 57">
              <a:extLst>
                <a:ext uri="{FF2B5EF4-FFF2-40B4-BE49-F238E27FC236}">
                  <a16:creationId xmlns:a16="http://schemas.microsoft.com/office/drawing/2014/main" id="{8C789571-3053-F041-BE89-37EC69F37D7C}"/>
                </a:ext>
              </a:extLst>
            </p:cNvPr>
            <p:cNvSpPr/>
            <p:nvPr/>
          </p:nvSpPr>
          <p:spPr>
            <a:xfrm rot="5400000">
              <a:off x="3115613" y="2497986"/>
              <a:ext cx="181751" cy="175018"/>
            </a:xfrm>
            <a:prstGeom prst="bentUpArrow">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2" name="Bent-Up Arrow 61">
              <a:extLst>
                <a:ext uri="{FF2B5EF4-FFF2-40B4-BE49-F238E27FC236}">
                  <a16:creationId xmlns:a16="http://schemas.microsoft.com/office/drawing/2014/main" id="{CA8B04B6-E1D5-CF4A-9D9F-ADDF104F553F}"/>
                </a:ext>
              </a:extLst>
            </p:cNvPr>
            <p:cNvSpPr/>
            <p:nvPr/>
          </p:nvSpPr>
          <p:spPr>
            <a:xfrm rot="5400000">
              <a:off x="5310975" y="2091932"/>
              <a:ext cx="181751" cy="175018"/>
            </a:xfrm>
            <a:prstGeom prst="bentUpArrow">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 name="Bent-Up Arrow 62">
              <a:extLst>
                <a:ext uri="{FF2B5EF4-FFF2-40B4-BE49-F238E27FC236}">
                  <a16:creationId xmlns:a16="http://schemas.microsoft.com/office/drawing/2014/main" id="{3D3FD8DD-C96A-CA4B-8331-F1FFF2FA5F11}"/>
                </a:ext>
              </a:extLst>
            </p:cNvPr>
            <p:cNvSpPr/>
            <p:nvPr/>
          </p:nvSpPr>
          <p:spPr>
            <a:xfrm rot="5400000">
              <a:off x="6992148" y="2450139"/>
              <a:ext cx="181751" cy="175018"/>
            </a:xfrm>
            <a:prstGeom prst="bentUpArrow">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142253C-847F-DA40-AA80-1011EE65FFE0}"/>
              </a:ext>
            </a:extLst>
          </p:cNvPr>
          <p:cNvGrpSpPr/>
          <p:nvPr/>
        </p:nvGrpSpPr>
        <p:grpSpPr>
          <a:xfrm>
            <a:off x="347579" y="3634442"/>
            <a:ext cx="8337634" cy="382257"/>
            <a:chOff x="593387" y="3470743"/>
            <a:chExt cx="8337634" cy="382257"/>
          </a:xfrm>
        </p:grpSpPr>
        <p:cxnSp>
          <p:nvCxnSpPr>
            <p:cNvPr id="67" name="Straight Arrow Connector 66">
              <a:extLst>
                <a:ext uri="{FF2B5EF4-FFF2-40B4-BE49-F238E27FC236}">
                  <a16:creationId xmlns:a16="http://schemas.microsoft.com/office/drawing/2014/main" id="{BBA3BC0C-8BD1-4B43-B149-AA78792B4D06}"/>
                </a:ext>
              </a:extLst>
            </p:cNvPr>
            <p:cNvCxnSpPr>
              <a:cxnSpLocks/>
            </p:cNvCxnSpPr>
            <p:nvPr/>
          </p:nvCxnSpPr>
          <p:spPr>
            <a:xfrm>
              <a:off x="593387" y="3563479"/>
              <a:ext cx="8337634" cy="0"/>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9F2335B-3400-5E4D-84B6-8EECE776A1FA}"/>
                </a:ext>
              </a:extLst>
            </p:cNvPr>
            <p:cNvSpPr txBox="1"/>
            <p:nvPr/>
          </p:nvSpPr>
          <p:spPr>
            <a:xfrm>
              <a:off x="4082105" y="3637556"/>
              <a:ext cx="629981" cy="215444"/>
            </a:xfrm>
            <a:prstGeom prst="rect">
              <a:avLst/>
            </a:prstGeom>
            <a:noFill/>
            <a:ln>
              <a:noFill/>
            </a:ln>
          </p:spPr>
          <p:txBody>
            <a:bodyPr vert="horz"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Timeline</a:t>
              </a:r>
            </a:p>
          </p:txBody>
        </p:sp>
        <p:cxnSp>
          <p:nvCxnSpPr>
            <p:cNvPr id="69" name="Straight Connector 68">
              <a:extLst>
                <a:ext uri="{FF2B5EF4-FFF2-40B4-BE49-F238E27FC236}">
                  <a16:creationId xmlns:a16="http://schemas.microsoft.com/office/drawing/2014/main" id="{F77D56DC-D8BA-6E45-A6FF-FE94B31307B7}"/>
                </a:ext>
              </a:extLst>
            </p:cNvPr>
            <p:cNvCxnSpPr>
              <a:cxnSpLocks/>
            </p:cNvCxnSpPr>
            <p:nvPr/>
          </p:nvCxnSpPr>
          <p:spPr>
            <a:xfrm>
              <a:off x="2430645" y="3474715"/>
              <a:ext cx="0" cy="16459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861DBDD-9337-2A4D-8568-DB202863CF73}"/>
                </a:ext>
              </a:extLst>
            </p:cNvPr>
            <p:cNvCxnSpPr>
              <a:cxnSpLocks/>
            </p:cNvCxnSpPr>
            <p:nvPr/>
          </p:nvCxnSpPr>
          <p:spPr>
            <a:xfrm>
              <a:off x="6027000" y="3470743"/>
              <a:ext cx="0" cy="16459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320BA774-C4B2-D941-BEB2-483518B4E1B8}"/>
                </a:ext>
              </a:extLst>
            </p:cNvPr>
            <p:cNvSpPr txBox="1"/>
            <p:nvPr/>
          </p:nvSpPr>
          <p:spPr>
            <a:xfrm>
              <a:off x="2515423" y="3649179"/>
              <a:ext cx="275717" cy="161583"/>
            </a:xfrm>
            <a:prstGeom prst="rect">
              <a:avLst/>
            </a:prstGeom>
            <a:noFill/>
            <a:ln>
              <a:noFill/>
            </a:ln>
          </p:spPr>
          <p:txBody>
            <a:bodyPr vert="horz"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2021</a:t>
              </a:r>
            </a:p>
          </p:txBody>
        </p:sp>
        <p:sp>
          <p:nvSpPr>
            <p:cNvPr id="72" name="TextBox 71">
              <a:extLst>
                <a:ext uri="{FF2B5EF4-FFF2-40B4-BE49-F238E27FC236}">
                  <a16:creationId xmlns:a16="http://schemas.microsoft.com/office/drawing/2014/main" id="{6144651D-6AA3-5746-8B6D-F7D3CBE087EA}"/>
                </a:ext>
              </a:extLst>
            </p:cNvPr>
            <p:cNvSpPr txBox="1"/>
            <p:nvPr/>
          </p:nvSpPr>
          <p:spPr>
            <a:xfrm>
              <a:off x="6111777" y="3627301"/>
              <a:ext cx="275717" cy="161583"/>
            </a:xfrm>
            <a:prstGeom prst="rect">
              <a:avLst/>
            </a:prstGeom>
            <a:noFill/>
            <a:ln>
              <a:noFill/>
            </a:ln>
          </p:spPr>
          <p:txBody>
            <a:bodyPr vert="horz"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2022</a:t>
              </a:r>
            </a:p>
          </p:txBody>
        </p:sp>
      </p:grpSp>
      <p:sp>
        <p:nvSpPr>
          <p:cNvPr id="78" name="TextBox 77">
            <a:extLst>
              <a:ext uri="{FF2B5EF4-FFF2-40B4-BE49-F238E27FC236}">
                <a16:creationId xmlns:a16="http://schemas.microsoft.com/office/drawing/2014/main" id="{332183F2-3FD7-B641-B8E3-A7637EEB3A21}"/>
              </a:ext>
            </a:extLst>
          </p:cNvPr>
          <p:cNvSpPr txBox="1"/>
          <p:nvPr/>
        </p:nvSpPr>
        <p:spPr>
          <a:xfrm>
            <a:off x="293355" y="4185204"/>
            <a:ext cx="8712596" cy="833562"/>
          </a:xfrm>
          <a:prstGeom prst="rect">
            <a:avLst/>
          </a:prstGeom>
          <a:noFill/>
        </p:spPr>
        <p:txBody>
          <a:bodyPr wrap="square" rtlCol="0">
            <a:spAutoFit/>
          </a:bodyPr>
          <a:lstStyle/>
          <a:p>
            <a:pPr lvl="0">
              <a:defRPr/>
            </a:pPr>
            <a:r>
              <a:rPr lang="en-US" sz="1100" i="1" dirty="0">
                <a:solidFill>
                  <a:srgbClr val="004280"/>
                </a:solidFill>
                <a:latin typeface="Calibri" panose="020F0502020204030204" pitchFamily="34" charset="0"/>
                <a:cs typeface="Calibri" panose="020F0502020204030204" pitchFamily="34" charset="0"/>
              </a:rPr>
              <a:t>Note: Aggregate project impact is key metric of focus – not the total count of granular milestones, value capture, or alignment decisions.</a:t>
            </a:r>
          </a:p>
          <a:p>
            <a:pPr lvl="0">
              <a:spcBef>
                <a:spcPts val="500"/>
              </a:spcBef>
              <a:defRPr/>
            </a:pPr>
            <a:r>
              <a:rPr lang="en-US" sz="1100" i="1" dirty="0">
                <a:solidFill>
                  <a:srgbClr val="004280"/>
                </a:solidFill>
                <a:latin typeface="Calibri" panose="020F0502020204030204" pitchFamily="34" charset="0"/>
                <a:cs typeface="Calibri" panose="020F0502020204030204" pitchFamily="34" charset="0"/>
              </a:rPr>
              <a:t>The framework is flexible and allows for multiple Gate 2/3 transfers for a given project.  Granularity and methodology within the project framework should be tailored to what is most helpful for efficiently managing a project and aligning expectations with BUs and other key stakeholders.</a:t>
            </a:r>
          </a:p>
          <a:p>
            <a:pPr lvl="0">
              <a:defRPr/>
            </a:pPr>
            <a:endParaRPr lang="en-US" sz="1100" i="1" dirty="0">
              <a:solidFill>
                <a:srgbClr val="004280"/>
              </a:solidFill>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A2D295AB-F19A-E941-9821-6583BE6E9EB0}"/>
              </a:ext>
            </a:extLst>
          </p:cNvPr>
          <p:cNvSpPr txBox="1"/>
          <p:nvPr/>
        </p:nvSpPr>
        <p:spPr>
          <a:xfrm>
            <a:off x="809779" y="2049114"/>
            <a:ext cx="445039"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Start</a:t>
            </a:r>
          </a:p>
        </p:txBody>
      </p:sp>
      <p:sp>
        <p:nvSpPr>
          <p:cNvPr id="64" name="TextBox 63">
            <a:extLst>
              <a:ext uri="{FF2B5EF4-FFF2-40B4-BE49-F238E27FC236}">
                <a16:creationId xmlns:a16="http://schemas.microsoft.com/office/drawing/2014/main" id="{7BC48A70-0D13-B54B-B5D6-95DED6CDC102}"/>
              </a:ext>
            </a:extLst>
          </p:cNvPr>
          <p:cNvSpPr txBox="1"/>
          <p:nvPr/>
        </p:nvSpPr>
        <p:spPr>
          <a:xfrm>
            <a:off x="7110018" y="2047431"/>
            <a:ext cx="445039" cy="153888"/>
          </a:xfrm>
          <a:prstGeom prst="rect">
            <a:avLst/>
          </a:prstGeom>
          <a:noFill/>
          <a:ln>
            <a:noFill/>
          </a:ln>
        </p:spPr>
        <p:txBody>
          <a:bodyPr vert="horz" wrap="square" lIns="0" tIns="0" rIns="0" bIns="0" rtlCol="0">
            <a:spAutoFit/>
          </a:bodyPr>
          <a:lstStyle>
            <a:defPPr>
              <a:defRPr lang="en-US"/>
            </a:defPPr>
            <a:lvl1pPr>
              <a:defRPr sz="100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End</a:t>
            </a:r>
          </a:p>
        </p:txBody>
      </p:sp>
    </p:spTree>
    <p:extLst>
      <p:ext uri="{BB962C8B-B14F-4D97-AF65-F5344CB8AC3E}">
        <p14:creationId xmlns:p14="http://schemas.microsoft.com/office/powerpoint/2010/main" val="32176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E53FF-0CC2-5B4F-A10D-BBB0D982B4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2556C5-CE8C-6547-B838-EA80C61A4AF7}" type="slidenum">
              <a:rPr kumimoji="0" lang="en-US" sz="800" b="0" i="0" u="none" strike="noStrike" kern="1200" cap="none" spc="0" normalizeH="0" baseline="0" noProof="0" smtClean="0">
                <a:ln>
                  <a:noFill/>
                </a:ln>
                <a:solidFill>
                  <a:prstClr val="white"/>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3D452560-1852-7345-9139-0D8814125133}"/>
              </a:ext>
            </a:extLst>
          </p:cNvPr>
          <p:cNvSpPr>
            <a:spLocks noGrp="1"/>
          </p:cNvSpPr>
          <p:nvPr>
            <p:ph type="title"/>
          </p:nvPr>
        </p:nvSpPr>
        <p:spPr>
          <a:xfrm>
            <a:off x="455613" y="108305"/>
            <a:ext cx="8229600" cy="417592"/>
          </a:xfrm>
        </p:spPr>
        <p:txBody>
          <a:bodyPr/>
          <a:lstStyle/>
          <a:p>
            <a:r>
              <a:rPr lang="en-US" sz="3200" b="1">
                <a:latin typeface="Calibri" panose="020F0502020204030204" pitchFamily="34" charset="0"/>
                <a:cs typeface="Calibri" panose="020F0502020204030204" pitchFamily="34" charset="0"/>
              </a:rPr>
              <a:t>Workstream 2.0 Project Example 2</a:t>
            </a:r>
          </a:p>
        </p:txBody>
      </p:sp>
      <p:sp>
        <p:nvSpPr>
          <p:cNvPr id="47" name="Rectangle 46">
            <a:extLst>
              <a:ext uri="{FF2B5EF4-FFF2-40B4-BE49-F238E27FC236}">
                <a16:creationId xmlns:a16="http://schemas.microsoft.com/office/drawing/2014/main" id="{B9AE2871-1A49-CE46-9C33-932BA389C54B}"/>
              </a:ext>
            </a:extLst>
          </p:cNvPr>
          <p:cNvSpPr/>
          <p:nvPr/>
        </p:nvSpPr>
        <p:spPr>
          <a:xfrm>
            <a:off x="1208743" y="1057685"/>
            <a:ext cx="309458" cy="1864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8534EAD8-271A-3B49-92BC-BEC5A55DAEDC}"/>
              </a:ext>
            </a:extLst>
          </p:cNvPr>
          <p:cNvSpPr txBox="1"/>
          <p:nvPr/>
        </p:nvSpPr>
        <p:spPr>
          <a:xfrm>
            <a:off x="3760743" y="786837"/>
            <a:ext cx="786978" cy="184666"/>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Legend</a:t>
            </a:r>
          </a:p>
        </p:txBody>
      </p:sp>
      <p:sp>
        <p:nvSpPr>
          <p:cNvPr id="49" name="TextBox 48">
            <a:extLst>
              <a:ext uri="{FF2B5EF4-FFF2-40B4-BE49-F238E27FC236}">
                <a16:creationId xmlns:a16="http://schemas.microsoft.com/office/drawing/2014/main" id="{2131898C-0D1C-E94B-A183-1EEF1FF203A8}"/>
              </a:ext>
            </a:extLst>
          </p:cNvPr>
          <p:cNvSpPr txBox="1"/>
          <p:nvPr/>
        </p:nvSpPr>
        <p:spPr>
          <a:xfrm>
            <a:off x="1632332" y="1075020"/>
            <a:ext cx="445039"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Project</a:t>
            </a:r>
          </a:p>
        </p:txBody>
      </p:sp>
      <p:sp>
        <p:nvSpPr>
          <p:cNvPr id="52" name="Rectangle 51">
            <a:extLst>
              <a:ext uri="{FF2B5EF4-FFF2-40B4-BE49-F238E27FC236}">
                <a16:creationId xmlns:a16="http://schemas.microsoft.com/office/drawing/2014/main" id="{746C2CD8-ADD2-C84B-8AEE-E346FCDDC7F9}"/>
              </a:ext>
            </a:extLst>
          </p:cNvPr>
          <p:cNvSpPr/>
          <p:nvPr/>
        </p:nvSpPr>
        <p:spPr>
          <a:xfrm>
            <a:off x="1096732" y="758949"/>
            <a:ext cx="6518653" cy="5926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7DA66F3F-006C-A44E-8CB6-98BF32EC17BB}"/>
              </a:ext>
            </a:extLst>
          </p:cNvPr>
          <p:cNvSpPr/>
          <p:nvPr/>
        </p:nvSpPr>
        <p:spPr>
          <a:xfrm>
            <a:off x="931328" y="2265140"/>
            <a:ext cx="6282259" cy="5926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Snip Same Side Corner Rectangle 20">
            <a:extLst>
              <a:ext uri="{FF2B5EF4-FFF2-40B4-BE49-F238E27FC236}">
                <a16:creationId xmlns:a16="http://schemas.microsoft.com/office/drawing/2014/main" id="{39150B7F-C115-D748-A059-C5C757BCEC08}"/>
              </a:ext>
            </a:extLst>
          </p:cNvPr>
          <p:cNvSpPr/>
          <p:nvPr/>
        </p:nvSpPr>
        <p:spPr>
          <a:xfrm>
            <a:off x="2140980" y="1722706"/>
            <a:ext cx="4793216" cy="1135097"/>
          </a:xfrm>
          <a:prstGeom prst="snip2SameRect">
            <a:avLst>
              <a:gd name="adj1" fmla="val 50000"/>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284F19B3-819F-694D-B6E1-972C4999D2EA}"/>
              </a:ext>
            </a:extLst>
          </p:cNvPr>
          <p:cNvCxnSpPr/>
          <p:nvPr/>
        </p:nvCxnSpPr>
        <p:spPr>
          <a:xfrm flipV="1">
            <a:off x="7553351" y="1722706"/>
            <a:ext cx="0" cy="1135097"/>
          </a:xfrm>
          <a:prstGeom prst="straightConnector1">
            <a:avLst/>
          </a:prstGeom>
          <a:ln>
            <a:solidFill>
              <a:schemeClr val="tx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10FAA44E-0E2B-3141-BC09-25675D8EF3AC}"/>
              </a:ext>
            </a:extLst>
          </p:cNvPr>
          <p:cNvSpPr txBox="1"/>
          <p:nvPr/>
        </p:nvSpPr>
        <p:spPr>
          <a:xfrm>
            <a:off x="7667610" y="1984696"/>
            <a:ext cx="1388257" cy="615553"/>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Height represents resources </a:t>
            </a:r>
            <a:b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allocated to </a:t>
            </a:r>
            <a:b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project</a:t>
            </a:r>
          </a:p>
        </p:txBody>
      </p:sp>
      <p:sp>
        <p:nvSpPr>
          <p:cNvPr id="46" name="Oval 45">
            <a:extLst>
              <a:ext uri="{FF2B5EF4-FFF2-40B4-BE49-F238E27FC236}">
                <a16:creationId xmlns:a16="http://schemas.microsoft.com/office/drawing/2014/main" id="{A2C7DECF-D918-B04D-991D-0B1C01FAEAE4}"/>
              </a:ext>
            </a:extLst>
          </p:cNvPr>
          <p:cNvSpPr/>
          <p:nvPr/>
        </p:nvSpPr>
        <p:spPr>
          <a:xfrm>
            <a:off x="2413331" y="1079279"/>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8D13E897-CF5A-4244-85D1-7BE526944A05}"/>
              </a:ext>
            </a:extLst>
          </p:cNvPr>
          <p:cNvSpPr txBox="1"/>
          <p:nvPr/>
        </p:nvSpPr>
        <p:spPr>
          <a:xfrm>
            <a:off x="2663496" y="1090295"/>
            <a:ext cx="910965"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Project Review</a:t>
            </a:r>
          </a:p>
        </p:txBody>
      </p:sp>
      <p:sp>
        <p:nvSpPr>
          <p:cNvPr id="28" name="Oval 27">
            <a:extLst>
              <a:ext uri="{FF2B5EF4-FFF2-40B4-BE49-F238E27FC236}">
                <a16:creationId xmlns:a16="http://schemas.microsoft.com/office/drawing/2014/main" id="{7C14E6F8-CF24-CC4E-A43B-5C345DB0AF12}"/>
              </a:ext>
            </a:extLst>
          </p:cNvPr>
          <p:cNvSpPr/>
          <p:nvPr/>
        </p:nvSpPr>
        <p:spPr>
          <a:xfrm>
            <a:off x="855129" y="2656432"/>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84AB6823-F76F-CF40-8488-B4038F60232B}"/>
              </a:ext>
            </a:extLst>
          </p:cNvPr>
          <p:cNvSpPr/>
          <p:nvPr/>
        </p:nvSpPr>
        <p:spPr>
          <a:xfrm>
            <a:off x="4580467" y="2655119"/>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675758AA-CF20-2147-9511-97CB7722AD88}"/>
              </a:ext>
            </a:extLst>
          </p:cNvPr>
          <p:cNvSpPr/>
          <p:nvPr/>
        </p:nvSpPr>
        <p:spPr>
          <a:xfrm>
            <a:off x="2040714" y="2656432"/>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5789BC68-CE8D-ED41-9CD9-2B001D14A00F}"/>
              </a:ext>
            </a:extLst>
          </p:cNvPr>
          <p:cNvSpPr/>
          <p:nvPr/>
        </p:nvSpPr>
        <p:spPr>
          <a:xfrm>
            <a:off x="7123345" y="2655119"/>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16C3F086-CB1F-A744-A0C2-EC975875BA20}"/>
              </a:ext>
            </a:extLst>
          </p:cNvPr>
          <p:cNvSpPr txBox="1"/>
          <p:nvPr/>
        </p:nvSpPr>
        <p:spPr>
          <a:xfrm>
            <a:off x="293355" y="2856761"/>
            <a:ext cx="1149674"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Approve Proposed</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Project Plan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(new Gate 1)</a:t>
            </a:r>
          </a:p>
        </p:txBody>
      </p:sp>
      <p:sp>
        <p:nvSpPr>
          <p:cNvPr id="53" name="TextBox 52">
            <a:extLst>
              <a:ext uri="{FF2B5EF4-FFF2-40B4-BE49-F238E27FC236}">
                <a16:creationId xmlns:a16="http://schemas.microsoft.com/office/drawing/2014/main" id="{1AC759A1-1A59-4248-B463-2FE9B05F9723}"/>
              </a:ext>
            </a:extLst>
          </p:cNvPr>
          <p:cNvSpPr txBox="1"/>
          <p:nvPr/>
        </p:nvSpPr>
        <p:spPr>
          <a:xfrm>
            <a:off x="1463151" y="2856761"/>
            <a:ext cx="1181734"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Go/No-Go to </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Increase Resources</a:t>
            </a:r>
          </a:p>
        </p:txBody>
      </p:sp>
      <p:sp>
        <p:nvSpPr>
          <p:cNvPr id="54" name="TextBox 53">
            <a:extLst>
              <a:ext uri="{FF2B5EF4-FFF2-40B4-BE49-F238E27FC236}">
                <a16:creationId xmlns:a16="http://schemas.microsoft.com/office/drawing/2014/main" id="{7AC7E73E-CABE-3F45-B322-DA316FAF0978}"/>
              </a:ext>
            </a:extLst>
          </p:cNvPr>
          <p:cNvSpPr txBox="1"/>
          <p:nvPr/>
        </p:nvSpPr>
        <p:spPr>
          <a:xfrm>
            <a:off x="2550156" y="2856761"/>
            <a:ext cx="1511952"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Align Signif. BU Transfer</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(Gate 2 for Ingredient #1)</a:t>
            </a:r>
          </a:p>
        </p:txBody>
      </p:sp>
      <p:sp>
        <p:nvSpPr>
          <p:cNvPr id="55" name="TextBox 54">
            <a:extLst>
              <a:ext uri="{FF2B5EF4-FFF2-40B4-BE49-F238E27FC236}">
                <a16:creationId xmlns:a16="http://schemas.microsoft.com/office/drawing/2014/main" id="{5C779CCA-3005-3444-B3E5-1111DCBF9611}"/>
              </a:ext>
            </a:extLst>
          </p:cNvPr>
          <p:cNvSpPr txBox="1"/>
          <p:nvPr/>
        </p:nvSpPr>
        <p:spPr>
          <a:xfrm>
            <a:off x="6807199" y="2871071"/>
            <a:ext cx="215423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Confirm Transfer Done</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(Gate 3 for Ingredient #2),</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Assess Overall Value Capture Impact,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Conclude/Stop Project </a:t>
            </a:r>
          </a:p>
        </p:txBody>
      </p:sp>
      <p:sp>
        <p:nvSpPr>
          <p:cNvPr id="45" name="Diamond 44">
            <a:extLst>
              <a:ext uri="{FF2B5EF4-FFF2-40B4-BE49-F238E27FC236}">
                <a16:creationId xmlns:a16="http://schemas.microsoft.com/office/drawing/2014/main" id="{74713079-F581-1E45-A24E-4A856F4F5DCA}"/>
              </a:ext>
            </a:extLst>
          </p:cNvPr>
          <p:cNvSpPr/>
          <p:nvPr/>
        </p:nvSpPr>
        <p:spPr>
          <a:xfrm>
            <a:off x="3987417" y="1077763"/>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AD4A9AB3-207F-B740-AC99-352A42CA429D}"/>
              </a:ext>
            </a:extLst>
          </p:cNvPr>
          <p:cNvSpPr txBox="1"/>
          <p:nvPr/>
        </p:nvSpPr>
        <p:spPr>
          <a:xfrm>
            <a:off x="4235203" y="1079476"/>
            <a:ext cx="910965"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Key Milestone</a:t>
            </a:r>
          </a:p>
        </p:txBody>
      </p:sp>
      <p:sp>
        <p:nvSpPr>
          <p:cNvPr id="22" name="Diamond 21">
            <a:extLst>
              <a:ext uri="{FF2B5EF4-FFF2-40B4-BE49-F238E27FC236}">
                <a16:creationId xmlns:a16="http://schemas.microsoft.com/office/drawing/2014/main" id="{3ED6D97C-FB2F-1B45-A98A-D897AFCC2844}"/>
              </a:ext>
            </a:extLst>
          </p:cNvPr>
          <p:cNvSpPr/>
          <p:nvPr/>
        </p:nvSpPr>
        <p:spPr>
          <a:xfrm>
            <a:off x="2037223" y="2400606"/>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Diamond 22">
            <a:extLst>
              <a:ext uri="{FF2B5EF4-FFF2-40B4-BE49-F238E27FC236}">
                <a16:creationId xmlns:a16="http://schemas.microsoft.com/office/drawing/2014/main" id="{1AF770B0-C4D2-F94C-8AE9-E0E985782770}"/>
              </a:ext>
            </a:extLst>
          </p:cNvPr>
          <p:cNvSpPr/>
          <p:nvPr/>
        </p:nvSpPr>
        <p:spPr>
          <a:xfrm>
            <a:off x="3480860" y="2190612"/>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Diamond 23">
            <a:extLst>
              <a:ext uri="{FF2B5EF4-FFF2-40B4-BE49-F238E27FC236}">
                <a16:creationId xmlns:a16="http://schemas.microsoft.com/office/drawing/2014/main" id="{F5BA2298-9397-B640-B36A-D3CF027781C4}"/>
              </a:ext>
            </a:extLst>
          </p:cNvPr>
          <p:cNvSpPr/>
          <p:nvPr/>
        </p:nvSpPr>
        <p:spPr>
          <a:xfrm>
            <a:off x="3879811" y="1895107"/>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Diamond 24">
            <a:extLst>
              <a:ext uri="{FF2B5EF4-FFF2-40B4-BE49-F238E27FC236}">
                <a16:creationId xmlns:a16="http://schemas.microsoft.com/office/drawing/2014/main" id="{6530E6B8-D7AC-F44C-9143-026F914C44B1}"/>
              </a:ext>
            </a:extLst>
          </p:cNvPr>
          <p:cNvSpPr/>
          <p:nvPr/>
        </p:nvSpPr>
        <p:spPr>
          <a:xfrm>
            <a:off x="4572000" y="2315654"/>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Diamond 25">
            <a:extLst>
              <a:ext uri="{FF2B5EF4-FFF2-40B4-BE49-F238E27FC236}">
                <a16:creationId xmlns:a16="http://schemas.microsoft.com/office/drawing/2014/main" id="{E4D9913B-4575-F54E-8E7E-E1D9BD3DEFA4}"/>
              </a:ext>
            </a:extLst>
          </p:cNvPr>
          <p:cNvSpPr/>
          <p:nvPr/>
        </p:nvSpPr>
        <p:spPr>
          <a:xfrm>
            <a:off x="6220707" y="2071719"/>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Diamond 26">
            <a:extLst>
              <a:ext uri="{FF2B5EF4-FFF2-40B4-BE49-F238E27FC236}">
                <a16:creationId xmlns:a16="http://schemas.microsoft.com/office/drawing/2014/main" id="{9512B96F-DE9D-8B4C-81E0-3A936DAC59B5}"/>
              </a:ext>
            </a:extLst>
          </p:cNvPr>
          <p:cNvSpPr/>
          <p:nvPr/>
        </p:nvSpPr>
        <p:spPr>
          <a:xfrm>
            <a:off x="6937098" y="2284672"/>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7" name="Diamond 56">
            <a:extLst>
              <a:ext uri="{FF2B5EF4-FFF2-40B4-BE49-F238E27FC236}">
                <a16:creationId xmlns:a16="http://schemas.microsoft.com/office/drawing/2014/main" id="{D02F963D-1D21-8E48-8A11-6B40E10E7C9B}"/>
              </a:ext>
            </a:extLst>
          </p:cNvPr>
          <p:cNvSpPr/>
          <p:nvPr/>
        </p:nvSpPr>
        <p:spPr>
          <a:xfrm>
            <a:off x="5579052" y="2155324"/>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0" name="Bent-Up Arrow 59">
            <a:extLst>
              <a:ext uri="{FF2B5EF4-FFF2-40B4-BE49-F238E27FC236}">
                <a16:creationId xmlns:a16="http://schemas.microsoft.com/office/drawing/2014/main" id="{1F10C55D-D6F1-7340-A41D-5FEFF26D0C00}"/>
              </a:ext>
            </a:extLst>
          </p:cNvPr>
          <p:cNvSpPr/>
          <p:nvPr/>
        </p:nvSpPr>
        <p:spPr>
          <a:xfrm rot="5400000">
            <a:off x="5654058" y="1063425"/>
            <a:ext cx="181751" cy="175018"/>
          </a:xfrm>
          <a:prstGeom prst="bentUpArrow">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17E15AD7-F9D5-6646-8612-E69EB572E044}"/>
              </a:ext>
            </a:extLst>
          </p:cNvPr>
          <p:cNvSpPr txBox="1"/>
          <p:nvPr/>
        </p:nvSpPr>
        <p:spPr>
          <a:xfrm>
            <a:off x="5930774" y="1083641"/>
            <a:ext cx="1645283"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Value Capture</a:t>
            </a:r>
          </a:p>
        </p:txBody>
      </p:sp>
      <p:sp>
        <p:nvSpPr>
          <p:cNvPr id="58" name="Bent-Up Arrow 57">
            <a:extLst>
              <a:ext uri="{FF2B5EF4-FFF2-40B4-BE49-F238E27FC236}">
                <a16:creationId xmlns:a16="http://schemas.microsoft.com/office/drawing/2014/main" id="{8C789571-3053-F041-BE89-37EC69F37D7C}"/>
              </a:ext>
            </a:extLst>
          </p:cNvPr>
          <p:cNvSpPr/>
          <p:nvPr/>
        </p:nvSpPr>
        <p:spPr>
          <a:xfrm rot="5400000">
            <a:off x="3538605" y="2389011"/>
            <a:ext cx="181751" cy="175018"/>
          </a:xfrm>
          <a:prstGeom prst="bentUpArrow">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2" name="Bent-Up Arrow 61">
            <a:extLst>
              <a:ext uri="{FF2B5EF4-FFF2-40B4-BE49-F238E27FC236}">
                <a16:creationId xmlns:a16="http://schemas.microsoft.com/office/drawing/2014/main" id="{CA8B04B6-E1D5-CF4A-9D9F-ADDF104F553F}"/>
              </a:ext>
            </a:extLst>
          </p:cNvPr>
          <p:cNvSpPr/>
          <p:nvPr/>
        </p:nvSpPr>
        <p:spPr>
          <a:xfrm rot="5400000">
            <a:off x="5625837" y="2333102"/>
            <a:ext cx="181751" cy="175018"/>
          </a:xfrm>
          <a:prstGeom prst="bentUpArrow">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3" name="Bent-Up Arrow 62">
            <a:extLst>
              <a:ext uri="{FF2B5EF4-FFF2-40B4-BE49-F238E27FC236}">
                <a16:creationId xmlns:a16="http://schemas.microsoft.com/office/drawing/2014/main" id="{3D3FD8DD-C96A-CA4B-8331-F1FFF2FA5F11}"/>
              </a:ext>
            </a:extLst>
          </p:cNvPr>
          <p:cNvSpPr/>
          <p:nvPr/>
        </p:nvSpPr>
        <p:spPr>
          <a:xfrm rot="5400000">
            <a:off x="6992148" y="2450139"/>
            <a:ext cx="181751" cy="175018"/>
          </a:xfrm>
          <a:prstGeom prst="bentUpArrow">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73" name="Group 72">
            <a:extLst>
              <a:ext uri="{FF2B5EF4-FFF2-40B4-BE49-F238E27FC236}">
                <a16:creationId xmlns:a16="http://schemas.microsoft.com/office/drawing/2014/main" id="{7142253C-847F-DA40-AA80-1011EE65FFE0}"/>
              </a:ext>
            </a:extLst>
          </p:cNvPr>
          <p:cNvGrpSpPr/>
          <p:nvPr/>
        </p:nvGrpSpPr>
        <p:grpSpPr>
          <a:xfrm>
            <a:off x="347579" y="3634442"/>
            <a:ext cx="8337634" cy="382257"/>
            <a:chOff x="593387" y="3470743"/>
            <a:chExt cx="8337634" cy="382257"/>
          </a:xfrm>
        </p:grpSpPr>
        <p:cxnSp>
          <p:nvCxnSpPr>
            <p:cNvPr id="67" name="Straight Arrow Connector 66">
              <a:extLst>
                <a:ext uri="{FF2B5EF4-FFF2-40B4-BE49-F238E27FC236}">
                  <a16:creationId xmlns:a16="http://schemas.microsoft.com/office/drawing/2014/main" id="{BBA3BC0C-8BD1-4B43-B149-AA78792B4D06}"/>
                </a:ext>
              </a:extLst>
            </p:cNvPr>
            <p:cNvCxnSpPr>
              <a:cxnSpLocks/>
            </p:cNvCxnSpPr>
            <p:nvPr/>
          </p:nvCxnSpPr>
          <p:spPr>
            <a:xfrm>
              <a:off x="593387" y="3563479"/>
              <a:ext cx="8337634" cy="0"/>
            </a:xfrm>
            <a:prstGeom prst="straightConnector1">
              <a:avLst/>
            </a:prstGeom>
            <a:ln w="381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9F2335B-3400-5E4D-84B6-8EECE776A1FA}"/>
                </a:ext>
              </a:extLst>
            </p:cNvPr>
            <p:cNvSpPr txBox="1"/>
            <p:nvPr/>
          </p:nvSpPr>
          <p:spPr>
            <a:xfrm>
              <a:off x="4082105" y="3637556"/>
              <a:ext cx="629981" cy="215444"/>
            </a:xfrm>
            <a:prstGeom prst="rect">
              <a:avLst/>
            </a:prstGeom>
            <a:noFill/>
            <a:ln>
              <a:noFill/>
            </a:ln>
          </p:spPr>
          <p:txBody>
            <a:bodyPr vert="horz"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Timeline</a:t>
              </a:r>
            </a:p>
          </p:txBody>
        </p:sp>
        <p:cxnSp>
          <p:nvCxnSpPr>
            <p:cNvPr id="69" name="Straight Connector 68">
              <a:extLst>
                <a:ext uri="{FF2B5EF4-FFF2-40B4-BE49-F238E27FC236}">
                  <a16:creationId xmlns:a16="http://schemas.microsoft.com/office/drawing/2014/main" id="{F77D56DC-D8BA-6E45-A6FF-FE94B31307B7}"/>
                </a:ext>
              </a:extLst>
            </p:cNvPr>
            <p:cNvCxnSpPr>
              <a:cxnSpLocks/>
            </p:cNvCxnSpPr>
            <p:nvPr/>
          </p:nvCxnSpPr>
          <p:spPr>
            <a:xfrm>
              <a:off x="2430645" y="3474715"/>
              <a:ext cx="0" cy="16459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861DBDD-9337-2A4D-8568-DB202863CF73}"/>
                </a:ext>
              </a:extLst>
            </p:cNvPr>
            <p:cNvCxnSpPr>
              <a:cxnSpLocks/>
            </p:cNvCxnSpPr>
            <p:nvPr/>
          </p:nvCxnSpPr>
          <p:spPr>
            <a:xfrm>
              <a:off x="6027000" y="3470743"/>
              <a:ext cx="0" cy="16459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320BA774-C4B2-D941-BEB2-483518B4E1B8}"/>
                </a:ext>
              </a:extLst>
            </p:cNvPr>
            <p:cNvSpPr txBox="1"/>
            <p:nvPr/>
          </p:nvSpPr>
          <p:spPr>
            <a:xfrm>
              <a:off x="2515423" y="3649179"/>
              <a:ext cx="275717" cy="161583"/>
            </a:xfrm>
            <a:prstGeom prst="rect">
              <a:avLst/>
            </a:prstGeom>
            <a:noFill/>
            <a:ln>
              <a:noFill/>
            </a:ln>
          </p:spPr>
          <p:txBody>
            <a:bodyPr vert="horz"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2021</a:t>
              </a:r>
            </a:p>
          </p:txBody>
        </p:sp>
        <p:sp>
          <p:nvSpPr>
            <p:cNvPr id="72" name="TextBox 71">
              <a:extLst>
                <a:ext uri="{FF2B5EF4-FFF2-40B4-BE49-F238E27FC236}">
                  <a16:creationId xmlns:a16="http://schemas.microsoft.com/office/drawing/2014/main" id="{6144651D-6AA3-5746-8B6D-F7D3CBE087EA}"/>
                </a:ext>
              </a:extLst>
            </p:cNvPr>
            <p:cNvSpPr txBox="1"/>
            <p:nvPr/>
          </p:nvSpPr>
          <p:spPr>
            <a:xfrm>
              <a:off x="6111777" y="3627301"/>
              <a:ext cx="275717" cy="161583"/>
            </a:xfrm>
            <a:prstGeom prst="rect">
              <a:avLst/>
            </a:prstGeom>
            <a:noFill/>
            <a:ln>
              <a:noFill/>
            </a:ln>
          </p:spPr>
          <p:txBody>
            <a:bodyPr vert="horz"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2022</a:t>
              </a:r>
            </a:p>
          </p:txBody>
        </p:sp>
      </p:grpSp>
      <p:sp>
        <p:nvSpPr>
          <p:cNvPr id="78" name="TextBox 77">
            <a:extLst>
              <a:ext uri="{FF2B5EF4-FFF2-40B4-BE49-F238E27FC236}">
                <a16:creationId xmlns:a16="http://schemas.microsoft.com/office/drawing/2014/main" id="{332183F2-3FD7-B641-B8E3-A7637EEB3A21}"/>
              </a:ext>
            </a:extLst>
          </p:cNvPr>
          <p:cNvSpPr txBox="1"/>
          <p:nvPr/>
        </p:nvSpPr>
        <p:spPr>
          <a:xfrm>
            <a:off x="293355" y="4185204"/>
            <a:ext cx="8712596" cy="8335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Note: Aggregate project impact is key metric of focus – not the total count of granular milestones, value capture, or alignment decisions.</a:t>
            </a:r>
          </a:p>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1100" b="0" i="1"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The framework is flexible and allows</a:t>
            </a:r>
            <a:r>
              <a:rPr kumimoji="0" lang="en-US" sz="1100" b="0" i="1" u="none" strike="noStrike" kern="1200" cap="none" spc="0" normalizeH="0" noProof="0">
                <a:ln>
                  <a:noFill/>
                </a:ln>
                <a:solidFill>
                  <a:srgbClr val="004280"/>
                </a:solidFill>
                <a:effectLst/>
                <a:uLnTx/>
                <a:uFillTx/>
                <a:latin typeface="Calibri" panose="020F0502020204030204" pitchFamily="34" charset="0"/>
                <a:cs typeface="Calibri" panose="020F0502020204030204" pitchFamily="34" charset="0"/>
              </a:rPr>
              <a:t> for multiple </a:t>
            </a:r>
            <a:r>
              <a:rPr lang="en-US" sz="1100" i="1">
                <a:solidFill>
                  <a:srgbClr val="004280"/>
                </a:solidFill>
                <a:latin typeface="Calibri" panose="020F0502020204030204" pitchFamily="34" charset="0"/>
                <a:cs typeface="Calibri" panose="020F0502020204030204" pitchFamily="34" charset="0"/>
              </a:rPr>
              <a:t>Gate 2/3 transfers for a given project.  </a:t>
            </a:r>
            <a:r>
              <a:rPr kumimoji="0" lang="en-US" sz="1100" b="0" i="1"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Granularity and methodology within the project framework should be tailored to what is most helpful for efficiently managing a project and aligning expectations with BUs and other key stakeholders.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A2D295AB-F19A-E941-9821-6583BE6E9EB0}"/>
              </a:ext>
            </a:extLst>
          </p:cNvPr>
          <p:cNvSpPr txBox="1"/>
          <p:nvPr/>
        </p:nvSpPr>
        <p:spPr>
          <a:xfrm>
            <a:off x="809779" y="2049114"/>
            <a:ext cx="445039" cy="153888"/>
          </a:xfrm>
          <a:prstGeom prst="rect">
            <a:avLst/>
          </a:prstGeom>
          <a:noFill/>
          <a:ln>
            <a:noFill/>
          </a:ln>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Start</a:t>
            </a:r>
          </a:p>
        </p:txBody>
      </p:sp>
      <p:sp>
        <p:nvSpPr>
          <p:cNvPr id="64" name="TextBox 63">
            <a:extLst>
              <a:ext uri="{FF2B5EF4-FFF2-40B4-BE49-F238E27FC236}">
                <a16:creationId xmlns:a16="http://schemas.microsoft.com/office/drawing/2014/main" id="{7BC48A70-0D13-B54B-B5D6-95DED6CDC102}"/>
              </a:ext>
            </a:extLst>
          </p:cNvPr>
          <p:cNvSpPr txBox="1"/>
          <p:nvPr/>
        </p:nvSpPr>
        <p:spPr>
          <a:xfrm>
            <a:off x="7110018" y="2047431"/>
            <a:ext cx="445039" cy="153888"/>
          </a:xfrm>
          <a:prstGeom prst="rect">
            <a:avLst/>
          </a:prstGeom>
          <a:noFill/>
          <a:ln>
            <a:noFill/>
          </a:ln>
        </p:spPr>
        <p:txBody>
          <a:bodyPr vert="horz" wrap="square" lIns="0" tIns="0" rIns="0" bIns="0" rtlCol="0">
            <a:spAutoFit/>
          </a:bodyPr>
          <a:lstStyle>
            <a:defPPr>
              <a:defRPr lang="en-US"/>
            </a:defPPr>
            <a:lvl1pPr>
              <a:defRPr sz="100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End</a:t>
            </a:r>
          </a:p>
        </p:txBody>
      </p:sp>
      <p:sp>
        <p:nvSpPr>
          <p:cNvPr id="65" name="Diamond 64">
            <a:extLst>
              <a:ext uri="{FF2B5EF4-FFF2-40B4-BE49-F238E27FC236}">
                <a16:creationId xmlns:a16="http://schemas.microsoft.com/office/drawing/2014/main" id="{98F37776-EB4D-F94F-8749-007165A416F0}"/>
              </a:ext>
            </a:extLst>
          </p:cNvPr>
          <p:cNvSpPr/>
          <p:nvPr/>
        </p:nvSpPr>
        <p:spPr>
          <a:xfrm>
            <a:off x="2952506" y="2400085"/>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5A02AB52-B11E-AE4E-B263-5CFE6793904A}"/>
              </a:ext>
            </a:extLst>
          </p:cNvPr>
          <p:cNvSpPr/>
          <p:nvPr/>
        </p:nvSpPr>
        <p:spPr>
          <a:xfrm>
            <a:off x="2967840" y="2657200"/>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4" name="Oval 73">
            <a:extLst>
              <a:ext uri="{FF2B5EF4-FFF2-40B4-BE49-F238E27FC236}">
                <a16:creationId xmlns:a16="http://schemas.microsoft.com/office/drawing/2014/main" id="{9BFB6657-F32A-774A-821D-6023BAAAB460}"/>
              </a:ext>
            </a:extLst>
          </p:cNvPr>
          <p:cNvSpPr/>
          <p:nvPr/>
        </p:nvSpPr>
        <p:spPr>
          <a:xfrm>
            <a:off x="5619028" y="2655119"/>
            <a:ext cx="152400" cy="152400"/>
          </a:xfrm>
          <a:prstGeom prst="ellipse">
            <a:avLst/>
          </a:prstGeom>
          <a:solidFill>
            <a:srgbClr val="FF4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7ED266CA-933B-4447-AB65-95C95F2E6500}"/>
              </a:ext>
            </a:extLst>
          </p:cNvPr>
          <p:cNvSpPr txBox="1"/>
          <p:nvPr/>
        </p:nvSpPr>
        <p:spPr>
          <a:xfrm>
            <a:off x="5360400" y="2854703"/>
            <a:ext cx="1511952"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Confirm Transfer Done</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(Gate </a:t>
            </a:r>
            <a:r>
              <a:rPr lang="en-US" sz="1000">
                <a:solidFill>
                  <a:srgbClr val="004280"/>
                </a:solidFill>
                <a:latin typeface="Calibri" panose="020F0502020204030204" pitchFamily="34" charset="0"/>
                <a:cs typeface="Calibri" panose="020F0502020204030204" pitchFamily="34" charset="0"/>
              </a:rPr>
              <a:t>3</a:t>
            </a: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 for Ingredient #1)</a:t>
            </a:r>
          </a:p>
        </p:txBody>
      </p:sp>
      <p:sp>
        <p:nvSpPr>
          <p:cNvPr id="76" name="TextBox 75">
            <a:extLst>
              <a:ext uri="{FF2B5EF4-FFF2-40B4-BE49-F238E27FC236}">
                <a16:creationId xmlns:a16="http://schemas.microsoft.com/office/drawing/2014/main" id="{2109ED92-2087-1643-ABE7-FA6183C72916}"/>
              </a:ext>
            </a:extLst>
          </p:cNvPr>
          <p:cNvSpPr txBox="1"/>
          <p:nvPr/>
        </p:nvSpPr>
        <p:spPr>
          <a:xfrm>
            <a:off x="3944105" y="2849037"/>
            <a:ext cx="1511952"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Decision Point: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Align Signif. BU Transfer</a:t>
            </a:r>
            <a:b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br>
            <a:r>
              <a:rPr kumimoji="0" lang="en-US" sz="1000" b="0" i="0" u="none" strike="noStrike" kern="1200" cap="none" spc="0" normalizeH="0" baseline="0" noProof="0">
                <a:ln>
                  <a:noFill/>
                </a:ln>
                <a:solidFill>
                  <a:srgbClr val="004280"/>
                </a:solidFill>
                <a:effectLst/>
                <a:uLnTx/>
                <a:uFillTx/>
                <a:latin typeface="Calibri" panose="020F0502020204030204" pitchFamily="34" charset="0"/>
                <a:cs typeface="Calibri" panose="020F0502020204030204" pitchFamily="34" charset="0"/>
              </a:rPr>
              <a:t>(Gate 2 for Ingredient #2)</a:t>
            </a:r>
          </a:p>
        </p:txBody>
      </p:sp>
      <p:sp>
        <p:nvSpPr>
          <p:cNvPr id="77" name="Diamond 76">
            <a:extLst>
              <a:ext uri="{FF2B5EF4-FFF2-40B4-BE49-F238E27FC236}">
                <a16:creationId xmlns:a16="http://schemas.microsoft.com/office/drawing/2014/main" id="{8061DEB9-3D88-3342-A715-CADF2A3570AC}"/>
              </a:ext>
            </a:extLst>
          </p:cNvPr>
          <p:cNvSpPr/>
          <p:nvPr/>
        </p:nvSpPr>
        <p:spPr>
          <a:xfrm>
            <a:off x="4995703" y="1972170"/>
            <a:ext cx="152400" cy="160866"/>
          </a:xfrm>
          <a:prstGeom prst="diamond">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338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959568-5570-3946-8849-0A8B9D2680D2}"/>
              </a:ext>
            </a:extLst>
          </p:cNvPr>
          <p:cNvSpPr>
            <a:spLocks noGrp="1"/>
          </p:cNvSpPr>
          <p:nvPr>
            <p:ph type="sldNum" sz="quarter" idx="12"/>
          </p:nvPr>
        </p:nvSpPr>
        <p:spPr/>
        <p:txBody>
          <a:bodyPr/>
          <a:lstStyle/>
          <a:p>
            <a:fld id="{EE2556C5-CE8C-6547-B838-EA80C61A4AF7}" type="slidenum">
              <a:rPr lang="en-US" smtClean="0">
                <a:latin typeface="Calibri" panose="020F0502020204030204" pitchFamily="34" charset="0"/>
                <a:cs typeface="Calibri" panose="020F0502020204030204" pitchFamily="34" charset="0"/>
              </a:rPr>
              <a:pPr/>
              <a:t>17</a:t>
            </a:fld>
            <a:endParaRPr lang="en-US"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02E6CE3-4135-184E-A5A0-981949BBE6A7}"/>
              </a:ext>
            </a:extLst>
          </p:cNvPr>
          <p:cNvSpPr>
            <a:spLocks noGrp="1"/>
          </p:cNvSpPr>
          <p:nvPr>
            <p:ph type="title"/>
          </p:nvPr>
        </p:nvSpPr>
        <p:spPr>
          <a:xfrm>
            <a:off x="198055" y="78835"/>
            <a:ext cx="8747890" cy="409538"/>
          </a:xfrm>
        </p:spPr>
        <p:txBody>
          <a:bodyPr/>
          <a:lstStyle/>
          <a:p>
            <a:r>
              <a:rPr lang="en-US" sz="2400" b="1" dirty="0">
                <a:latin typeface="Calibri" panose="020F0502020204030204" pitchFamily="34" charset="0"/>
                <a:ea typeface="Intel Clear" panose="020B0604020203020204" pitchFamily="34" charset="0"/>
                <a:cs typeface="Calibri" panose="020F0502020204030204" pitchFamily="34" charset="0"/>
              </a:rPr>
              <a:t>First Phase of Workstream 2.0 Implementation – Q2 2020</a:t>
            </a:r>
            <a:endParaRPr lang="en-US" sz="2400" b="1" i="1" dirty="0">
              <a:solidFill>
                <a:schemeClr val="tx1"/>
              </a:solidFill>
              <a:latin typeface="Calibri" panose="020F0502020204030204" pitchFamily="34" charset="0"/>
              <a:ea typeface="Intel Clear" panose="020B060402020302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A1ECE15-FAC2-5F44-8A97-0C4DF3722D4F}"/>
              </a:ext>
            </a:extLst>
          </p:cNvPr>
          <p:cNvSpPr>
            <a:spLocks noGrp="1"/>
          </p:cNvSpPr>
          <p:nvPr>
            <p:ph sz="quarter" idx="13"/>
          </p:nvPr>
        </p:nvSpPr>
        <p:spPr>
          <a:xfrm>
            <a:off x="198055" y="802433"/>
            <a:ext cx="8807897" cy="3707233"/>
          </a:xfrm>
        </p:spPr>
        <p:txBody>
          <a:bodyPr/>
          <a:lstStyle/>
          <a:p>
            <a:pPr marL="61912">
              <a:spcBef>
                <a:spcPts val="1000"/>
              </a:spcBef>
            </a:pPr>
            <a:r>
              <a:rPr lang="en-US" dirty="0">
                <a:solidFill>
                  <a:schemeClr val="accent1"/>
                </a:solidFill>
                <a:latin typeface="Calibri" panose="020F0502020204030204" pitchFamily="34" charset="0"/>
                <a:cs typeface="Calibri" panose="020F0502020204030204" pitchFamily="34" charset="0"/>
              </a:rPr>
              <a:t>IL Staff Aligned on Two Parallel Adoption ARs on 2/18:</a:t>
            </a:r>
          </a:p>
          <a:p>
            <a:pPr marL="61912" lvl="2" indent="0">
              <a:spcBef>
                <a:spcPts val="1000"/>
              </a:spcBef>
              <a:buNone/>
            </a:pPr>
            <a:endParaRPr lang="en-US" dirty="0">
              <a:solidFill>
                <a:schemeClr val="accent1"/>
              </a:solidFill>
              <a:latin typeface="Calibri" panose="020F0502020204030204" pitchFamily="34" charset="0"/>
              <a:cs typeface="Calibri" panose="020F0502020204030204" pitchFamily="34" charset="0"/>
            </a:endParaRPr>
          </a:p>
          <a:p>
            <a:pPr marL="404812" lvl="2" indent="-342900">
              <a:spcBef>
                <a:spcPts val="1000"/>
              </a:spcBef>
              <a:buFont typeface="+mj-lt"/>
              <a:buAutoNum type="arabicPeriod"/>
            </a:pPr>
            <a:r>
              <a:rPr lang="en-US" dirty="0">
                <a:solidFill>
                  <a:schemeClr val="accent1"/>
                </a:solidFill>
              </a:rPr>
              <a:t>Each Lab clean-up 2020 project list in Workstream before the end of Q2 (sooner better)</a:t>
            </a:r>
          </a:p>
          <a:p>
            <a:pPr marL="746115" lvl="3" indent="-285750">
              <a:spcBef>
                <a:spcPts val="1000"/>
              </a:spcBef>
            </a:pPr>
            <a:r>
              <a:rPr lang="en-US" dirty="0">
                <a:solidFill>
                  <a:schemeClr val="accent1"/>
                </a:solidFill>
              </a:rPr>
              <a:t>See slides 8-9 for details</a:t>
            </a:r>
            <a:br>
              <a:rPr lang="en-US" dirty="0">
                <a:solidFill>
                  <a:schemeClr val="accent1"/>
                </a:solidFill>
              </a:rPr>
            </a:br>
            <a:br>
              <a:rPr lang="en-US" dirty="0">
                <a:solidFill>
                  <a:schemeClr val="accent1"/>
                </a:solidFill>
              </a:rPr>
            </a:br>
            <a:endParaRPr lang="en-US" dirty="0">
              <a:solidFill>
                <a:schemeClr val="accent1"/>
              </a:solidFill>
              <a:latin typeface="Calibri" panose="020F0502020204030204" pitchFamily="34" charset="0"/>
              <a:cs typeface="Calibri" panose="020F0502020204030204" pitchFamily="34" charset="0"/>
            </a:endParaRPr>
          </a:p>
          <a:p>
            <a:pPr marL="404812" lvl="2" indent="-342900">
              <a:spcBef>
                <a:spcPts val="1000"/>
              </a:spcBef>
              <a:buFont typeface="+mj-lt"/>
              <a:buAutoNum type="arabicPeriod"/>
            </a:pPr>
            <a:r>
              <a:rPr lang="en-US" dirty="0">
                <a:solidFill>
                  <a:schemeClr val="accent1"/>
                </a:solidFill>
              </a:rPr>
              <a:t>Kick off a pilot to iron out cross-IL expectations on written project research plans &amp; </a:t>
            </a:r>
            <a:br>
              <a:rPr lang="en-US" dirty="0">
                <a:solidFill>
                  <a:schemeClr val="accent1"/>
                </a:solidFill>
              </a:rPr>
            </a:br>
            <a:r>
              <a:rPr lang="en-US" dirty="0">
                <a:solidFill>
                  <a:schemeClr val="accent1"/>
                </a:solidFill>
              </a:rPr>
              <a:t>project reviews</a:t>
            </a:r>
          </a:p>
          <a:p>
            <a:pPr marL="746115" lvl="3" indent="-285750">
              <a:spcBef>
                <a:spcPts val="1000"/>
              </a:spcBef>
            </a:pPr>
            <a:r>
              <a:rPr lang="en-US" dirty="0">
                <a:solidFill>
                  <a:schemeClr val="accent1"/>
                </a:solidFill>
              </a:rPr>
              <a:t>Project reviews scheduled between May – early July</a:t>
            </a:r>
          </a:p>
          <a:p>
            <a:pPr marL="746115" lvl="3" indent="-285750">
              <a:spcBef>
                <a:spcPts val="1000"/>
              </a:spcBef>
            </a:pPr>
            <a:r>
              <a:rPr lang="en-US" dirty="0">
                <a:solidFill>
                  <a:schemeClr val="accent1"/>
                </a:solidFill>
              </a:rPr>
              <a:t>See slide 10 for details</a:t>
            </a:r>
          </a:p>
          <a:p>
            <a:pPr marL="460365" lvl="3" indent="0">
              <a:spcBef>
                <a:spcPts val="1000"/>
              </a:spcBef>
              <a:buNone/>
            </a:pPr>
            <a:endParaRPr lang="en-US" sz="1200" dirty="0">
              <a:solidFill>
                <a:schemeClr val="accent1"/>
              </a:solidFill>
            </a:endParaRPr>
          </a:p>
          <a:p>
            <a:pPr marL="61912" lvl="2" indent="0">
              <a:spcBef>
                <a:spcPts val="1000"/>
              </a:spcBef>
              <a:buNone/>
            </a:pPr>
            <a:endParaRPr lang="en-US" dirty="0">
              <a:solidFill>
                <a:schemeClr val="accent1"/>
              </a:solidFill>
            </a:endParaRPr>
          </a:p>
          <a:p>
            <a:pPr marL="347662" lvl="2" indent="-285750">
              <a:spcBef>
                <a:spcPts val="1000"/>
              </a:spcBef>
            </a:pPr>
            <a:endParaRPr lang="en-US" sz="14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13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A6DC6E-D91E-1544-B140-D32FB1B56AF4}"/>
              </a:ext>
            </a:extLst>
          </p:cNvPr>
          <p:cNvSpPr>
            <a:spLocks noGrp="1"/>
          </p:cNvSpPr>
          <p:nvPr>
            <p:ph type="sldNum" sz="quarter" idx="12"/>
          </p:nvPr>
        </p:nvSpPr>
        <p:spPr/>
        <p:txBody>
          <a:bodyPr/>
          <a:lstStyle/>
          <a:p>
            <a:fld id="{EE2556C5-CE8C-6547-B838-EA80C61A4AF7}" type="slidenum">
              <a:rPr lang="en-US" smtClean="0">
                <a:latin typeface="Calibri" panose="020F0502020204030204" pitchFamily="34" charset="0"/>
                <a:cs typeface="Calibri" panose="020F0502020204030204" pitchFamily="34" charset="0"/>
              </a:rPr>
              <a:pPr/>
              <a:t>18</a:t>
            </a:fld>
            <a:endParaRPr lang="en-US">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4F6BC0A-7542-9344-8F82-EF84BA9913F0}"/>
              </a:ext>
            </a:extLst>
          </p:cNvPr>
          <p:cNvSpPr>
            <a:spLocks noGrp="1"/>
          </p:cNvSpPr>
          <p:nvPr>
            <p:ph type="title"/>
          </p:nvPr>
        </p:nvSpPr>
        <p:spPr>
          <a:xfrm>
            <a:off x="455613" y="179049"/>
            <a:ext cx="8229600" cy="502086"/>
          </a:xfrm>
        </p:spPr>
        <p:txBody>
          <a:bodyPr/>
          <a:lstStyle/>
          <a:p>
            <a:r>
              <a:rPr lang="en-US" sz="2800" b="1">
                <a:latin typeface="Calibri" panose="020F0502020204030204" pitchFamily="34" charset="0"/>
                <a:cs typeface="Calibri" panose="020F0502020204030204" pitchFamily="34" charset="0"/>
              </a:rPr>
              <a:t>Lightweight Documentation in il</a:t>
            </a:r>
            <a:r>
              <a:rPr lang="en-US" sz="2800"/>
              <a:t>w</a:t>
            </a:r>
            <a:r>
              <a:rPr lang="en-US" sz="2800" b="1">
                <a:latin typeface="Calibri" panose="020F0502020204030204" pitchFamily="34" charset="0"/>
                <a:cs typeface="Calibri" panose="020F0502020204030204" pitchFamily="34" charset="0"/>
              </a:rPr>
              <a:t>orkstream.intel.com</a:t>
            </a:r>
          </a:p>
        </p:txBody>
      </p:sp>
      <p:sp>
        <p:nvSpPr>
          <p:cNvPr id="4" name="Content Placeholder 3">
            <a:extLst>
              <a:ext uri="{FF2B5EF4-FFF2-40B4-BE49-F238E27FC236}">
                <a16:creationId xmlns:a16="http://schemas.microsoft.com/office/drawing/2014/main" id="{3D38A6DD-7C81-D547-987D-169EA546F82A}"/>
              </a:ext>
            </a:extLst>
          </p:cNvPr>
          <p:cNvSpPr>
            <a:spLocks noGrp="1"/>
          </p:cNvSpPr>
          <p:nvPr>
            <p:ph sz="quarter" idx="13"/>
          </p:nvPr>
        </p:nvSpPr>
        <p:spPr>
          <a:xfrm>
            <a:off x="455613" y="834585"/>
            <a:ext cx="8228012" cy="3891431"/>
          </a:xfrm>
        </p:spPr>
        <p:txBody>
          <a:bodyPr/>
          <a:lstStyle/>
          <a:p>
            <a:pPr marL="285750" indent="-285750">
              <a:buFont typeface="Arial" panose="020B0604020202020204" pitchFamily="34" charset="0"/>
              <a:buChar char="•"/>
            </a:pPr>
            <a:r>
              <a:rPr lang="en-US" sz="1600"/>
              <a:t>During this first phase of WS 2.0 implementation, continue using existing Workstream tool, utilizing new “WS 2.0” project flag (</a:t>
            </a:r>
            <a:r>
              <a:rPr lang="en-US" sz="1200" i="1"/>
              <a:t>new simplified tool being designed for future</a:t>
            </a:r>
            <a:r>
              <a:rPr lang="en-US" sz="1600"/>
              <a:t>)</a:t>
            </a:r>
          </a:p>
          <a:p>
            <a:pPr marL="285750" indent="-285750">
              <a:buFont typeface="Arial" panose="020B0604020202020204" pitchFamily="34" charset="0"/>
              <a:buChar char="•"/>
            </a:pPr>
            <a:r>
              <a:rPr lang="en-US" sz="1600">
                <a:latin typeface="Calibri" panose="020F0502020204030204" pitchFamily="34" charset="0"/>
                <a:cs typeface="Calibri" panose="020F0502020204030204" pitchFamily="34" charset="0"/>
              </a:rPr>
              <a:t>Lightweight </a:t>
            </a:r>
            <a:r>
              <a:rPr lang="en-US" sz="1600"/>
              <a:t>data to capture about each WS 2.0 project in the tool:</a:t>
            </a:r>
          </a:p>
          <a:p>
            <a:pPr marL="511175" lvl="1" indent="-285750">
              <a:spcBef>
                <a:spcPts val="400"/>
              </a:spcBef>
              <a:buFont typeface="Arial" panose="020B0604020202020204" pitchFamily="34" charset="0"/>
              <a:buChar char="•"/>
            </a:pPr>
            <a:r>
              <a:rPr lang="en-US" sz="1400"/>
              <a:t>Project Name</a:t>
            </a:r>
          </a:p>
          <a:p>
            <a:pPr marL="511175" lvl="1" indent="-285750">
              <a:spcBef>
                <a:spcPts val="400"/>
              </a:spcBef>
              <a:buFont typeface="Arial" panose="020B0604020202020204" pitchFamily="34" charset="0"/>
              <a:buChar char="•"/>
            </a:pPr>
            <a:r>
              <a:rPr lang="en-US" sz="1400"/>
              <a:t>Headcount in HAT (size aligned to what’s needed for project scope – cross-Lab resourcing encouraged)</a:t>
            </a:r>
          </a:p>
          <a:p>
            <a:pPr marL="511175" lvl="1" indent="-285750">
              <a:spcBef>
                <a:spcPts val="400"/>
              </a:spcBef>
              <a:buFont typeface="Arial" panose="020B0604020202020204" pitchFamily="34" charset="0"/>
              <a:buChar char="•"/>
            </a:pPr>
            <a:r>
              <a:rPr lang="en-US" sz="1400"/>
              <a:t>Project Leadership &amp; Contributor Names (based on HAT)</a:t>
            </a:r>
          </a:p>
          <a:p>
            <a:pPr marL="511175" lvl="1" indent="-285750">
              <a:spcBef>
                <a:spcPts val="400"/>
              </a:spcBef>
              <a:buFont typeface="Arial" panose="020B0604020202020204" pitchFamily="34" charset="0"/>
              <a:buChar char="•"/>
            </a:pPr>
            <a:r>
              <a:rPr lang="en-US" sz="1400"/>
              <a:t>Proposed Project End-Date</a:t>
            </a:r>
          </a:p>
          <a:p>
            <a:pPr marL="511175" lvl="1" indent="-285750">
              <a:spcBef>
                <a:spcPts val="400"/>
              </a:spcBef>
              <a:buFont typeface="Arial" panose="020B0604020202020204" pitchFamily="34" charset="0"/>
              <a:buChar char="•"/>
            </a:pPr>
            <a:r>
              <a:rPr lang="en-US" sz="1400">
                <a:latin typeface="Calibri" panose="020F0502020204030204" pitchFamily="34" charset="0"/>
                <a:cs typeface="Calibri" panose="020F0502020204030204" pitchFamily="34" charset="0"/>
              </a:rPr>
              <a:t>Next Renewal Date (max 2-years in future</a:t>
            </a:r>
            <a:r>
              <a:rPr lang="en-US" sz="1400"/>
              <a:t>, or earlier if logical go/no-go decision point)</a:t>
            </a:r>
          </a:p>
          <a:p>
            <a:pPr marL="511175" lvl="1" indent="-285750">
              <a:spcBef>
                <a:spcPts val="400"/>
              </a:spcBef>
              <a:buFont typeface="Arial" panose="020B0604020202020204" pitchFamily="34" charset="0"/>
              <a:buChar char="•"/>
            </a:pPr>
            <a:r>
              <a:rPr lang="en-US" sz="1400"/>
              <a:t>Recommended Portfolio Category (Competitive, Leapfrogging, Pioneering)</a:t>
            </a:r>
          </a:p>
          <a:p>
            <a:pPr marL="511175" lvl="1" indent="-285750">
              <a:spcBef>
                <a:spcPts val="400"/>
              </a:spcBef>
              <a:buFont typeface="Arial" panose="020B0604020202020204" pitchFamily="34" charset="0"/>
              <a:buChar char="•"/>
            </a:pPr>
            <a:r>
              <a:rPr lang="en-US" sz="1400">
                <a:latin typeface="Calibri" panose="020F0502020204030204" pitchFamily="34" charset="0"/>
                <a:cs typeface="Calibri" panose="020F0502020204030204" pitchFamily="34" charset="0"/>
              </a:rPr>
              <a:t>Uploaded Research Plan document (only required for pilot projects in</a:t>
            </a:r>
            <a:r>
              <a:rPr lang="en-US" sz="1400"/>
              <a:t> initial Q2 phase)</a:t>
            </a:r>
          </a:p>
          <a:p>
            <a:pPr marL="511175" lvl="1" indent="-285750">
              <a:spcBef>
                <a:spcPts val="400"/>
              </a:spcBef>
              <a:buFont typeface="Arial" panose="020B0604020202020204" pitchFamily="34" charset="0"/>
              <a:buChar char="•"/>
            </a:pPr>
            <a:endParaRPr lang="en-US" sz="1400">
              <a:latin typeface="Calibri" panose="020F0502020204030204" pitchFamily="34" charset="0"/>
              <a:cs typeface="Calibri" panose="020F0502020204030204" pitchFamily="34" charset="0"/>
            </a:endParaRPr>
          </a:p>
          <a:p>
            <a:pPr marL="511175" lvl="1" indent="-285750">
              <a:spcBef>
                <a:spcPts val="400"/>
              </a:spcBef>
              <a:buFont typeface="Arial" panose="020B0604020202020204" pitchFamily="34" charset="0"/>
              <a:buChar char="•"/>
            </a:pPr>
            <a:endParaRPr lang="en-US" sz="1400"/>
          </a:p>
          <a:p>
            <a:pPr lvl="1" indent="0">
              <a:spcBef>
                <a:spcPts val="400"/>
              </a:spcBef>
              <a:buNone/>
            </a:pPr>
            <a:r>
              <a:rPr lang="en-US" sz="1400" i="1"/>
              <a:t>Discontinue use of “Workstream Deliverables” as stand-alone sub-projects with separate leaders, goals, compliance, etc.</a:t>
            </a:r>
          </a:p>
          <a:p>
            <a:pPr lvl="1" indent="0">
              <a:spcBef>
                <a:spcPts val="400"/>
              </a:spcBef>
              <a:buNone/>
            </a:pPr>
            <a:endParaRPr lang="en-US" sz="1400" i="1"/>
          </a:p>
          <a:p>
            <a:pPr lvl="1" indent="0">
              <a:spcBef>
                <a:spcPts val="400"/>
              </a:spcBef>
              <a:buNone/>
            </a:pPr>
            <a:endParaRPr lang="en-US"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255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C217A8-1209-4A5A-A339-17CD3D152F8F}"/>
              </a:ext>
            </a:extLst>
          </p:cNvPr>
          <p:cNvPicPr>
            <a:picLocks noChangeAspect="1"/>
          </p:cNvPicPr>
          <p:nvPr/>
        </p:nvPicPr>
        <p:blipFill>
          <a:blip r:embed="rId2"/>
          <a:stretch>
            <a:fillRect/>
          </a:stretch>
        </p:blipFill>
        <p:spPr>
          <a:xfrm>
            <a:off x="940470" y="1249182"/>
            <a:ext cx="7263062" cy="3566450"/>
          </a:xfrm>
          <a:prstGeom prst="rect">
            <a:avLst/>
          </a:prstGeom>
        </p:spPr>
      </p:pic>
      <p:sp>
        <p:nvSpPr>
          <p:cNvPr id="3" name="Title 2">
            <a:extLst>
              <a:ext uri="{FF2B5EF4-FFF2-40B4-BE49-F238E27FC236}">
                <a16:creationId xmlns:a16="http://schemas.microsoft.com/office/drawing/2014/main" id="{B4FF5557-DFE5-40C7-8F02-F49295F08C52}"/>
              </a:ext>
            </a:extLst>
          </p:cNvPr>
          <p:cNvSpPr>
            <a:spLocks noGrp="1"/>
          </p:cNvSpPr>
          <p:nvPr>
            <p:ph type="title"/>
          </p:nvPr>
        </p:nvSpPr>
        <p:spPr>
          <a:xfrm>
            <a:off x="353963" y="228526"/>
            <a:ext cx="8436076" cy="413318"/>
          </a:xfrm>
        </p:spPr>
        <p:txBody>
          <a:bodyPr/>
          <a:lstStyle/>
          <a:p>
            <a:r>
              <a:rPr lang="en-US" sz="2800" dirty="0">
                <a:solidFill>
                  <a:prstClr val="white"/>
                </a:solidFill>
                <a:ea typeface="Intel Clear" panose="020B0604020203020204" pitchFamily="34" charset="0"/>
              </a:rPr>
              <a:t>Problems with WS 1.0 that Motivated Workstream 2.0</a:t>
            </a:r>
            <a:endParaRPr lang="en-US"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CDFBF1F7-8A8D-9F48-BADC-92862E6977C1}"/>
              </a:ext>
            </a:extLst>
          </p:cNvPr>
          <p:cNvSpPr/>
          <p:nvPr/>
        </p:nvSpPr>
        <p:spPr>
          <a:xfrm>
            <a:off x="2929855" y="879850"/>
            <a:ext cx="3137397" cy="369332"/>
          </a:xfrm>
          <a:prstGeom prst="rect">
            <a:avLst/>
          </a:prstGeom>
        </p:spPr>
        <p:txBody>
          <a:bodyPr wrap="none">
            <a:spAutoFit/>
          </a:bodyPr>
          <a:lstStyle/>
          <a:p>
            <a:r>
              <a:rPr lang="en-US" dirty="0">
                <a:solidFill>
                  <a:prstClr val="white"/>
                </a:solidFill>
                <a:ea typeface="Intel Clear" panose="020B0604020203020204" pitchFamily="34" charset="0"/>
              </a:rPr>
              <a:t>2019 Workstream Summary</a:t>
            </a:r>
            <a:endParaRPr lang="en-US" dirty="0"/>
          </a:p>
        </p:txBody>
      </p:sp>
    </p:spTree>
    <p:extLst>
      <p:ext uri="{BB962C8B-B14F-4D97-AF65-F5344CB8AC3E}">
        <p14:creationId xmlns:p14="http://schemas.microsoft.com/office/powerpoint/2010/main" val="170840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FF5557-DFE5-40C7-8F02-F49295F08C52}"/>
              </a:ext>
            </a:extLst>
          </p:cNvPr>
          <p:cNvSpPr>
            <a:spLocks noGrp="1"/>
          </p:cNvSpPr>
          <p:nvPr>
            <p:ph type="title"/>
          </p:nvPr>
        </p:nvSpPr>
        <p:spPr>
          <a:xfrm>
            <a:off x="353963" y="228526"/>
            <a:ext cx="8436076" cy="413318"/>
          </a:xfrm>
        </p:spPr>
        <p:txBody>
          <a:bodyPr/>
          <a:lstStyle/>
          <a:p>
            <a:r>
              <a:rPr lang="en-US" sz="2800" dirty="0">
                <a:ea typeface="Intel Clear" panose="020B0604020203020204" pitchFamily="34" charset="0"/>
              </a:rPr>
              <a:t>Problems with WS 1.0 that Motivated Workstream 2.0</a:t>
            </a:r>
            <a:endParaRPr lang="en-US" sz="24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935488C-B845-F44E-B342-BC69EFB12DE2}"/>
              </a:ext>
            </a:extLst>
          </p:cNvPr>
          <p:cNvSpPr/>
          <p:nvPr/>
        </p:nvSpPr>
        <p:spPr>
          <a:xfrm>
            <a:off x="353964" y="4014864"/>
            <a:ext cx="8436076" cy="418063"/>
          </a:xfrm>
          <a:prstGeom prst="rect">
            <a:avLst/>
          </a:prstGeom>
          <a:ln>
            <a:gradFill flip="none" rotWithShape="1">
              <a:gsLst>
                <a:gs pos="0">
                  <a:srgbClr val="00AEEF">
                    <a:alpha val="0"/>
                  </a:srgbClr>
                </a:gs>
                <a:gs pos="50000">
                  <a:srgbClr val="00AEEF"/>
                </a:gs>
                <a:gs pos="100000">
                  <a:srgbClr val="00AEEF">
                    <a:alpha val="0"/>
                  </a:srgbClr>
                </a:gs>
              </a:gsLst>
              <a:lin ang="0" scaled="1"/>
              <a:tileRect/>
            </a:gradFill>
          </a:ln>
        </p:spPr>
        <p:txBody>
          <a:bodyPr wrap="square" lIns="68580" tIns="73152" rIns="68580" bIns="34290" anchor="b" anchorCtr="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7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16 programs – 126 projects</a:t>
            </a:r>
            <a:endParaRPr kumimoji="0" lang="en-US" sz="27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 name="Freeform: Shape 91">
            <a:extLst>
              <a:ext uri="{FF2B5EF4-FFF2-40B4-BE49-F238E27FC236}">
                <a16:creationId xmlns:a16="http://schemas.microsoft.com/office/drawing/2014/main" id="{823B4CEC-DC53-5549-837A-7A8B0F9F772F}"/>
              </a:ext>
            </a:extLst>
          </p:cNvPr>
          <p:cNvSpPr/>
          <p:nvPr/>
        </p:nvSpPr>
        <p:spPr>
          <a:xfrm rot="5400000">
            <a:off x="595256" y="692580"/>
            <a:ext cx="3384332" cy="3400001"/>
          </a:xfrm>
          <a:custGeom>
            <a:avLst/>
            <a:gdLst>
              <a:gd name="connsiteX0" fmla="*/ 0 w 3384332"/>
              <a:gd name="connsiteY0" fmla="*/ 4289812 h 4289812"/>
              <a:gd name="connsiteX1" fmla="*/ 348985 w 3384332"/>
              <a:gd name="connsiteY1" fmla="*/ 1917594 h 4289812"/>
              <a:gd name="connsiteX2" fmla="*/ 630286 w 3384332"/>
              <a:gd name="connsiteY2" fmla="*/ 0 h 4289812"/>
              <a:gd name="connsiteX3" fmla="*/ 2751325 w 3384332"/>
              <a:gd name="connsiteY3" fmla="*/ 0 h 4289812"/>
              <a:gd name="connsiteX4" fmla="*/ 3026865 w 3384332"/>
              <a:gd name="connsiteY4" fmla="*/ 1872985 h 4289812"/>
              <a:gd name="connsiteX5" fmla="*/ 3028786 w 3384332"/>
              <a:gd name="connsiteY5" fmla="*/ 1872985 h 4289812"/>
              <a:gd name="connsiteX6" fmla="*/ 3384332 w 3384332"/>
              <a:gd name="connsiteY6" fmla="*/ 4289812 h 4289812"/>
              <a:gd name="connsiteX7" fmla="*/ 0 w 3384332"/>
              <a:gd name="connsiteY7" fmla="*/ 4289812 h 4289812"/>
              <a:gd name="connsiteX0" fmla="*/ 0 w 3384332"/>
              <a:gd name="connsiteY0" fmla="*/ 4289812 h 4289812"/>
              <a:gd name="connsiteX1" fmla="*/ 630286 w 3384332"/>
              <a:gd name="connsiteY1" fmla="*/ 0 h 4289812"/>
              <a:gd name="connsiteX2" fmla="*/ 2751325 w 3384332"/>
              <a:gd name="connsiteY2" fmla="*/ 0 h 4289812"/>
              <a:gd name="connsiteX3" fmla="*/ 3026865 w 3384332"/>
              <a:gd name="connsiteY3" fmla="*/ 1872985 h 4289812"/>
              <a:gd name="connsiteX4" fmla="*/ 3028786 w 3384332"/>
              <a:gd name="connsiteY4" fmla="*/ 1872985 h 4289812"/>
              <a:gd name="connsiteX5" fmla="*/ 3384332 w 3384332"/>
              <a:gd name="connsiteY5" fmla="*/ 4289812 h 4289812"/>
              <a:gd name="connsiteX6" fmla="*/ 0 w 3384332"/>
              <a:gd name="connsiteY6" fmla="*/ 4289812 h 4289812"/>
              <a:gd name="connsiteX0" fmla="*/ 0 w 3384332"/>
              <a:gd name="connsiteY0" fmla="*/ 4289812 h 4289812"/>
              <a:gd name="connsiteX1" fmla="*/ 630286 w 3384332"/>
              <a:gd name="connsiteY1" fmla="*/ 0 h 4289812"/>
              <a:gd name="connsiteX2" fmla="*/ 2751325 w 3384332"/>
              <a:gd name="connsiteY2" fmla="*/ 0 h 4289812"/>
              <a:gd name="connsiteX3" fmla="*/ 3026865 w 3384332"/>
              <a:gd name="connsiteY3" fmla="*/ 1872985 h 4289812"/>
              <a:gd name="connsiteX4" fmla="*/ 3384332 w 3384332"/>
              <a:gd name="connsiteY4" fmla="*/ 4289812 h 4289812"/>
              <a:gd name="connsiteX5" fmla="*/ 0 w 3384332"/>
              <a:gd name="connsiteY5" fmla="*/ 4289812 h 4289812"/>
              <a:gd name="connsiteX0" fmla="*/ 0 w 3384332"/>
              <a:gd name="connsiteY0" fmla="*/ 4289812 h 4289812"/>
              <a:gd name="connsiteX1" fmla="*/ 630286 w 3384332"/>
              <a:gd name="connsiteY1" fmla="*/ 0 h 4289812"/>
              <a:gd name="connsiteX2" fmla="*/ 2751325 w 3384332"/>
              <a:gd name="connsiteY2" fmla="*/ 0 h 4289812"/>
              <a:gd name="connsiteX3" fmla="*/ 3384332 w 3384332"/>
              <a:gd name="connsiteY3" fmla="*/ 4289812 h 4289812"/>
              <a:gd name="connsiteX4" fmla="*/ 0 w 3384332"/>
              <a:gd name="connsiteY4" fmla="*/ 4289812 h 428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332" h="4289812">
                <a:moveTo>
                  <a:pt x="0" y="4289812"/>
                </a:moveTo>
                <a:lnTo>
                  <a:pt x="630286" y="0"/>
                </a:lnTo>
                <a:lnTo>
                  <a:pt x="2751325" y="0"/>
                </a:lnTo>
                <a:lnTo>
                  <a:pt x="3384332" y="4289812"/>
                </a:lnTo>
                <a:lnTo>
                  <a:pt x="0" y="4289812"/>
                </a:lnTo>
                <a:close/>
              </a:path>
            </a:pathLst>
          </a:custGeom>
          <a:gradFill flip="none" rotWithShape="1">
            <a:gsLst>
              <a:gs pos="100000">
                <a:srgbClr val="003C71">
                  <a:alpha val="0"/>
                </a:srgbClr>
              </a:gs>
              <a:gs pos="0">
                <a:srgbClr val="003C71"/>
              </a:gs>
            </a:gsLst>
            <a:lin ang="10800000" scaled="1"/>
            <a:tileRect/>
          </a:gradFill>
          <a:ln w="9525" cap="flat" cmpd="sng" algn="ctr">
            <a:solidFill>
              <a:srgbClr val="FFFFFF">
                <a:alpha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Arrow: Right 188">
            <a:extLst>
              <a:ext uri="{FF2B5EF4-FFF2-40B4-BE49-F238E27FC236}">
                <a16:creationId xmlns:a16="http://schemas.microsoft.com/office/drawing/2014/main" id="{B0E060EC-D41B-A240-9925-885C6DDBC8AF}"/>
              </a:ext>
            </a:extLst>
          </p:cNvPr>
          <p:cNvSpPr/>
          <p:nvPr/>
        </p:nvSpPr>
        <p:spPr>
          <a:xfrm>
            <a:off x="7425860" y="1914086"/>
            <a:ext cx="1187126" cy="953411"/>
          </a:xfrm>
          <a:prstGeom prst="rightArrow">
            <a:avLst>
              <a:gd name="adj1" fmla="val 77402"/>
              <a:gd name="adj2" fmla="val 50000"/>
            </a:avLst>
          </a:prstGeom>
          <a:gradFill>
            <a:gsLst>
              <a:gs pos="100000">
                <a:srgbClr val="003C71">
                  <a:alpha val="0"/>
                </a:srgbClr>
              </a:gs>
              <a:gs pos="0">
                <a:srgbClr val="003C71"/>
              </a:gs>
            </a:gsLst>
            <a:lin ang="16200000" scaled="1"/>
          </a:gradFill>
          <a:ln w="9525" cap="flat" cmpd="sng" algn="ctr">
            <a:solidFill>
              <a:srgbClr val="FFFFFF">
                <a:alpha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Freeform: Shape 93">
            <a:extLst>
              <a:ext uri="{FF2B5EF4-FFF2-40B4-BE49-F238E27FC236}">
                <a16:creationId xmlns:a16="http://schemas.microsoft.com/office/drawing/2014/main" id="{FBF20413-C644-6449-83B3-1F6AD7D3C745}"/>
              </a:ext>
            </a:extLst>
          </p:cNvPr>
          <p:cNvSpPr/>
          <p:nvPr/>
        </p:nvSpPr>
        <p:spPr>
          <a:xfrm rot="5400000">
            <a:off x="3805413" y="1565465"/>
            <a:ext cx="2106091" cy="1650653"/>
          </a:xfrm>
          <a:custGeom>
            <a:avLst/>
            <a:gdLst>
              <a:gd name="connsiteX0" fmla="*/ 0 w 2106091"/>
              <a:gd name="connsiteY0" fmla="*/ 1650653 h 1650653"/>
              <a:gd name="connsiteX1" fmla="*/ 282196 w 2106091"/>
              <a:gd name="connsiteY1" fmla="*/ 0 h 1650653"/>
              <a:gd name="connsiteX2" fmla="*/ 1823895 w 2106091"/>
              <a:gd name="connsiteY2" fmla="*/ 0 h 1650653"/>
              <a:gd name="connsiteX3" fmla="*/ 2106091 w 2106091"/>
              <a:gd name="connsiteY3" fmla="*/ 1650653 h 1650653"/>
            </a:gdLst>
            <a:ahLst/>
            <a:cxnLst>
              <a:cxn ang="0">
                <a:pos x="connsiteX0" y="connsiteY0"/>
              </a:cxn>
              <a:cxn ang="0">
                <a:pos x="connsiteX1" y="connsiteY1"/>
              </a:cxn>
              <a:cxn ang="0">
                <a:pos x="connsiteX2" y="connsiteY2"/>
              </a:cxn>
              <a:cxn ang="0">
                <a:pos x="connsiteX3" y="connsiteY3"/>
              </a:cxn>
            </a:cxnLst>
            <a:rect l="l" t="t" r="r" b="b"/>
            <a:pathLst>
              <a:path w="2106091" h="1650653">
                <a:moveTo>
                  <a:pt x="0" y="1650653"/>
                </a:moveTo>
                <a:lnTo>
                  <a:pt x="282196" y="0"/>
                </a:lnTo>
                <a:lnTo>
                  <a:pt x="1823895" y="0"/>
                </a:lnTo>
                <a:lnTo>
                  <a:pt x="2106091" y="1650653"/>
                </a:lnTo>
                <a:close/>
              </a:path>
            </a:pathLst>
          </a:custGeom>
          <a:gradFill flip="none" rotWithShape="1">
            <a:gsLst>
              <a:gs pos="100000">
                <a:srgbClr val="003C71">
                  <a:alpha val="0"/>
                </a:srgbClr>
              </a:gs>
              <a:gs pos="0">
                <a:srgbClr val="003C71"/>
              </a:gs>
            </a:gsLst>
            <a:lin ang="10800000" scaled="1"/>
            <a:tileRect/>
          </a:gradFill>
          <a:ln w="9525" cap="flat" cmpd="sng" algn="ctr">
            <a:solidFill>
              <a:srgbClr val="FFFFFF">
                <a:alpha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Freeform: Shape 94">
            <a:extLst>
              <a:ext uri="{FF2B5EF4-FFF2-40B4-BE49-F238E27FC236}">
                <a16:creationId xmlns:a16="http://schemas.microsoft.com/office/drawing/2014/main" id="{71E47AF6-BDF7-BE4C-8123-CAEE45E4CA29}"/>
              </a:ext>
            </a:extLst>
          </p:cNvPr>
          <p:cNvSpPr/>
          <p:nvPr/>
        </p:nvSpPr>
        <p:spPr>
          <a:xfrm rot="5400000">
            <a:off x="5815881" y="1565473"/>
            <a:ext cx="1526067" cy="1650638"/>
          </a:xfrm>
          <a:custGeom>
            <a:avLst/>
            <a:gdLst>
              <a:gd name="connsiteX0" fmla="*/ 0 w 1526067"/>
              <a:gd name="connsiteY0" fmla="*/ 1650638 h 1650638"/>
              <a:gd name="connsiteX1" fmla="*/ 282193 w 1526067"/>
              <a:gd name="connsiteY1" fmla="*/ 0 h 1650638"/>
              <a:gd name="connsiteX2" fmla="*/ 1243873 w 1526067"/>
              <a:gd name="connsiteY2" fmla="*/ 0 h 1650638"/>
              <a:gd name="connsiteX3" fmla="*/ 1526067 w 1526067"/>
              <a:gd name="connsiteY3" fmla="*/ 1650638 h 1650638"/>
            </a:gdLst>
            <a:ahLst/>
            <a:cxnLst>
              <a:cxn ang="0">
                <a:pos x="connsiteX0" y="connsiteY0"/>
              </a:cxn>
              <a:cxn ang="0">
                <a:pos x="connsiteX1" y="connsiteY1"/>
              </a:cxn>
              <a:cxn ang="0">
                <a:pos x="connsiteX2" y="connsiteY2"/>
              </a:cxn>
              <a:cxn ang="0">
                <a:pos x="connsiteX3" y="connsiteY3"/>
              </a:cxn>
            </a:cxnLst>
            <a:rect l="l" t="t" r="r" b="b"/>
            <a:pathLst>
              <a:path w="1526067" h="1650638">
                <a:moveTo>
                  <a:pt x="0" y="1650638"/>
                </a:moveTo>
                <a:lnTo>
                  <a:pt x="282193" y="0"/>
                </a:lnTo>
                <a:lnTo>
                  <a:pt x="1243873" y="0"/>
                </a:lnTo>
                <a:lnTo>
                  <a:pt x="1526067" y="1650638"/>
                </a:lnTo>
                <a:close/>
              </a:path>
            </a:pathLst>
          </a:custGeom>
          <a:gradFill flip="none" rotWithShape="1">
            <a:gsLst>
              <a:gs pos="100000">
                <a:srgbClr val="003C71">
                  <a:alpha val="0"/>
                </a:srgbClr>
              </a:gs>
              <a:gs pos="0">
                <a:srgbClr val="003C71"/>
              </a:gs>
            </a:gsLst>
            <a:lin ang="10800000" scaled="1"/>
            <a:tileRect/>
          </a:gradFill>
          <a:ln w="9525" cap="flat" cmpd="sng" algn="ctr">
            <a:solidFill>
              <a:srgbClr val="FFFFFF">
                <a:alpha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9" name="Group 8">
            <a:extLst>
              <a:ext uri="{FF2B5EF4-FFF2-40B4-BE49-F238E27FC236}">
                <a16:creationId xmlns:a16="http://schemas.microsoft.com/office/drawing/2014/main" id="{72C41689-F04C-FA42-B4BB-733B144D3B32}"/>
              </a:ext>
            </a:extLst>
          </p:cNvPr>
          <p:cNvGrpSpPr/>
          <p:nvPr/>
        </p:nvGrpSpPr>
        <p:grpSpPr>
          <a:xfrm>
            <a:off x="5990932" y="2207906"/>
            <a:ext cx="1073045" cy="365760"/>
            <a:chOff x="5472192" y="2167588"/>
            <a:chExt cx="1073045" cy="365760"/>
          </a:xfrm>
        </p:grpSpPr>
        <p:sp>
          <p:nvSpPr>
            <p:cNvPr id="10" name="Oval 9">
              <a:extLst>
                <a:ext uri="{FF2B5EF4-FFF2-40B4-BE49-F238E27FC236}">
                  <a16:creationId xmlns:a16="http://schemas.microsoft.com/office/drawing/2014/main" id="{69519F5A-3E5E-AC48-A0EC-E9D3E998A18C}"/>
                </a:ext>
              </a:extLst>
            </p:cNvPr>
            <p:cNvSpPr/>
            <p:nvPr/>
          </p:nvSpPr>
          <p:spPr>
            <a:xfrm>
              <a:off x="5916226" y="2213308"/>
              <a:ext cx="274320" cy="274320"/>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 name="Oval 10">
              <a:extLst>
                <a:ext uri="{FF2B5EF4-FFF2-40B4-BE49-F238E27FC236}">
                  <a16:creationId xmlns:a16="http://schemas.microsoft.com/office/drawing/2014/main" id="{8800DE6D-7301-9C49-A794-6466BA58254B}"/>
                </a:ext>
              </a:extLst>
            </p:cNvPr>
            <p:cNvSpPr/>
            <p:nvPr/>
          </p:nvSpPr>
          <p:spPr>
            <a:xfrm>
              <a:off x="5472192" y="2167588"/>
              <a:ext cx="365760" cy="365760"/>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Oval 11">
              <a:extLst>
                <a:ext uri="{FF2B5EF4-FFF2-40B4-BE49-F238E27FC236}">
                  <a16:creationId xmlns:a16="http://schemas.microsoft.com/office/drawing/2014/main" id="{B7928EED-F6F9-A740-9093-8989C99CF3A5}"/>
                </a:ext>
              </a:extLst>
            </p:cNvPr>
            <p:cNvSpPr/>
            <p:nvPr/>
          </p:nvSpPr>
          <p:spPr>
            <a:xfrm>
              <a:off x="6270917" y="2213308"/>
              <a:ext cx="274320" cy="274320"/>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3" name="Group 12">
            <a:extLst>
              <a:ext uri="{FF2B5EF4-FFF2-40B4-BE49-F238E27FC236}">
                <a16:creationId xmlns:a16="http://schemas.microsoft.com/office/drawing/2014/main" id="{1F099848-C9F8-8C43-957A-3B138ACF8AA5}"/>
              </a:ext>
            </a:extLst>
          </p:cNvPr>
          <p:cNvGrpSpPr>
            <a:grpSpLocks/>
          </p:cNvGrpSpPr>
          <p:nvPr/>
        </p:nvGrpSpPr>
        <p:grpSpPr>
          <a:xfrm>
            <a:off x="4226067" y="1781552"/>
            <a:ext cx="1261473" cy="1318568"/>
            <a:chOff x="3950431" y="1818664"/>
            <a:chExt cx="1246307" cy="1255029"/>
          </a:xfrm>
        </p:grpSpPr>
        <p:sp>
          <p:nvSpPr>
            <p:cNvPr id="14" name="Oval 13">
              <a:extLst>
                <a:ext uri="{FF2B5EF4-FFF2-40B4-BE49-F238E27FC236}">
                  <a16:creationId xmlns:a16="http://schemas.microsoft.com/office/drawing/2014/main" id="{71DD9671-307A-0344-AB19-9E4636DE87D8}"/>
                </a:ext>
              </a:extLst>
            </p:cNvPr>
            <p:cNvSpPr/>
            <p:nvPr/>
          </p:nvSpPr>
          <p:spPr>
            <a:xfrm>
              <a:off x="4462568" y="2377553"/>
              <a:ext cx="271022" cy="261101"/>
            </a:xfrm>
            <a:prstGeom prst="ellipse">
              <a:avLst/>
            </a:prstGeom>
            <a:solidFill>
              <a:srgbClr val="C3D6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Oval 14">
              <a:extLst>
                <a:ext uri="{FF2B5EF4-FFF2-40B4-BE49-F238E27FC236}">
                  <a16:creationId xmlns:a16="http://schemas.microsoft.com/office/drawing/2014/main" id="{044F65F2-2D67-1543-B485-7BDE5128D4B1}"/>
                </a:ext>
              </a:extLst>
            </p:cNvPr>
            <p:cNvSpPr/>
            <p:nvPr/>
          </p:nvSpPr>
          <p:spPr>
            <a:xfrm>
              <a:off x="4787226" y="2317876"/>
              <a:ext cx="180681" cy="174067"/>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 name="Oval 15">
              <a:extLst>
                <a:ext uri="{FF2B5EF4-FFF2-40B4-BE49-F238E27FC236}">
                  <a16:creationId xmlns:a16="http://schemas.microsoft.com/office/drawing/2014/main" id="{5316C39E-92D6-2A48-AED4-6AA0DCC60750}"/>
                </a:ext>
              </a:extLst>
            </p:cNvPr>
            <p:cNvSpPr/>
            <p:nvPr/>
          </p:nvSpPr>
          <p:spPr>
            <a:xfrm>
              <a:off x="3950431" y="2133738"/>
              <a:ext cx="180681" cy="174067"/>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Oval 16">
              <a:extLst>
                <a:ext uri="{FF2B5EF4-FFF2-40B4-BE49-F238E27FC236}">
                  <a16:creationId xmlns:a16="http://schemas.microsoft.com/office/drawing/2014/main" id="{AE7BA594-C3CE-B24D-84E1-02082F7D39EA}"/>
                </a:ext>
              </a:extLst>
            </p:cNvPr>
            <p:cNvSpPr/>
            <p:nvPr/>
          </p:nvSpPr>
          <p:spPr>
            <a:xfrm>
              <a:off x="5016057" y="2032235"/>
              <a:ext cx="180681" cy="174067"/>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id="{4D648DDA-48A6-224D-BD9D-A10BCA047171}"/>
                </a:ext>
              </a:extLst>
            </p:cNvPr>
            <p:cNvSpPr/>
            <p:nvPr/>
          </p:nvSpPr>
          <p:spPr>
            <a:xfrm>
              <a:off x="4420145" y="1903529"/>
              <a:ext cx="271022" cy="261101"/>
            </a:xfrm>
            <a:prstGeom prst="ellipse">
              <a:avLst/>
            </a:prstGeom>
            <a:solidFill>
              <a:srgbClr val="FC4C02"/>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Oval 18">
              <a:extLst>
                <a:ext uri="{FF2B5EF4-FFF2-40B4-BE49-F238E27FC236}">
                  <a16:creationId xmlns:a16="http://schemas.microsoft.com/office/drawing/2014/main" id="{7973104C-C229-D848-9F72-294FB07686A2}"/>
                </a:ext>
              </a:extLst>
            </p:cNvPr>
            <p:cNvSpPr/>
            <p:nvPr/>
          </p:nvSpPr>
          <p:spPr>
            <a:xfrm>
              <a:off x="3973242" y="2812592"/>
              <a:ext cx="271022" cy="261101"/>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0" name="Oval 19">
              <a:extLst>
                <a:ext uri="{FF2B5EF4-FFF2-40B4-BE49-F238E27FC236}">
                  <a16:creationId xmlns:a16="http://schemas.microsoft.com/office/drawing/2014/main" id="{A36875F1-3917-E44B-9ADF-532CA2C13874}"/>
                </a:ext>
              </a:extLst>
            </p:cNvPr>
            <p:cNvSpPr/>
            <p:nvPr/>
          </p:nvSpPr>
          <p:spPr>
            <a:xfrm>
              <a:off x="4320305" y="2700482"/>
              <a:ext cx="214256" cy="209597"/>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Oval 20">
              <a:extLst>
                <a:ext uri="{FF2B5EF4-FFF2-40B4-BE49-F238E27FC236}">
                  <a16:creationId xmlns:a16="http://schemas.microsoft.com/office/drawing/2014/main" id="{B9B4BAD8-F758-4B4B-BFD5-FF1E2307E5C7}"/>
                </a:ext>
              </a:extLst>
            </p:cNvPr>
            <p:cNvSpPr/>
            <p:nvPr/>
          </p:nvSpPr>
          <p:spPr>
            <a:xfrm>
              <a:off x="4714061" y="2704025"/>
              <a:ext cx="180681" cy="174067"/>
            </a:xfrm>
            <a:prstGeom prst="ellipse">
              <a:avLst/>
            </a:prstGeom>
            <a:solidFill>
              <a:srgbClr val="C3D6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Oval 21">
              <a:extLst>
                <a:ext uri="{FF2B5EF4-FFF2-40B4-BE49-F238E27FC236}">
                  <a16:creationId xmlns:a16="http://schemas.microsoft.com/office/drawing/2014/main" id="{B51A37D0-BB37-544D-BC9C-E9C789BD26AA}"/>
                </a:ext>
              </a:extLst>
            </p:cNvPr>
            <p:cNvSpPr/>
            <p:nvPr/>
          </p:nvSpPr>
          <p:spPr>
            <a:xfrm>
              <a:off x="4037436" y="1818664"/>
              <a:ext cx="182880" cy="182880"/>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Oval 22">
              <a:extLst>
                <a:ext uri="{FF2B5EF4-FFF2-40B4-BE49-F238E27FC236}">
                  <a16:creationId xmlns:a16="http://schemas.microsoft.com/office/drawing/2014/main" id="{E58B1851-14EA-7446-8C5C-A969A12E6DB6}"/>
                </a:ext>
              </a:extLst>
            </p:cNvPr>
            <p:cNvSpPr/>
            <p:nvPr/>
          </p:nvSpPr>
          <p:spPr>
            <a:xfrm>
              <a:off x="4980797" y="2556586"/>
              <a:ext cx="180681" cy="174067"/>
            </a:xfrm>
            <a:prstGeom prst="ellipse">
              <a:avLst/>
            </a:prstGeom>
            <a:solidFill>
              <a:srgbClr val="FC4C02"/>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4" name="Oval 23">
              <a:extLst>
                <a:ext uri="{FF2B5EF4-FFF2-40B4-BE49-F238E27FC236}">
                  <a16:creationId xmlns:a16="http://schemas.microsoft.com/office/drawing/2014/main" id="{3393E8CF-9D0B-B549-B0C6-FFC845004042}"/>
                </a:ext>
              </a:extLst>
            </p:cNvPr>
            <p:cNvSpPr/>
            <p:nvPr/>
          </p:nvSpPr>
          <p:spPr>
            <a:xfrm>
              <a:off x="4271855" y="2158498"/>
              <a:ext cx="180681" cy="174067"/>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 name="Oval 24">
              <a:extLst>
                <a:ext uri="{FF2B5EF4-FFF2-40B4-BE49-F238E27FC236}">
                  <a16:creationId xmlns:a16="http://schemas.microsoft.com/office/drawing/2014/main" id="{59FAF962-BF5F-0C48-842F-CF381A2A4001}"/>
                </a:ext>
              </a:extLst>
            </p:cNvPr>
            <p:cNvSpPr/>
            <p:nvPr/>
          </p:nvSpPr>
          <p:spPr>
            <a:xfrm>
              <a:off x="4039530" y="2434406"/>
              <a:ext cx="214256" cy="209597"/>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6" name="Oval 25">
              <a:extLst>
                <a:ext uri="{FF2B5EF4-FFF2-40B4-BE49-F238E27FC236}">
                  <a16:creationId xmlns:a16="http://schemas.microsoft.com/office/drawing/2014/main" id="{C09E8086-DBEA-794D-9DFD-10020D1C6CAB}"/>
                </a:ext>
              </a:extLst>
            </p:cNvPr>
            <p:cNvSpPr/>
            <p:nvPr/>
          </p:nvSpPr>
          <p:spPr>
            <a:xfrm>
              <a:off x="4705181" y="2024752"/>
              <a:ext cx="271022" cy="261101"/>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5F2F77F7-C25D-0144-ABC6-8560C7EEBE26}"/>
              </a:ext>
            </a:extLst>
          </p:cNvPr>
          <p:cNvGrpSpPr/>
          <p:nvPr/>
        </p:nvGrpSpPr>
        <p:grpSpPr>
          <a:xfrm>
            <a:off x="2533539" y="1330258"/>
            <a:ext cx="1314672" cy="2121067"/>
            <a:chOff x="2275875" y="1335970"/>
            <a:chExt cx="1314672" cy="2121067"/>
          </a:xfrm>
        </p:grpSpPr>
        <p:sp>
          <p:nvSpPr>
            <p:cNvPr id="28" name="Oval 27">
              <a:extLst>
                <a:ext uri="{FF2B5EF4-FFF2-40B4-BE49-F238E27FC236}">
                  <a16:creationId xmlns:a16="http://schemas.microsoft.com/office/drawing/2014/main" id="{8DE67C60-97BB-F044-9FB9-7651B36E662A}"/>
                </a:ext>
              </a:extLst>
            </p:cNvPr>
            <p:cNvSpPr/>
            <p:nvPr/>
          </p:nvSpPr>
          <p:spPr>
            <a:xfrm>
              <a:off x="2320355" y="1335970"/>
              <a:ext cx="94033" cy="96859"/>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9" name="Oval 28">
              <a:extLst>
                <a:ext uri="{FF2B5EF4-FFF2-40B4-BE49-F238E27FC236}">
                  <a16:creationId xmlns:a16="http://schemas.microsoft.com/office/drawing/2014/main" id="{D36FEA65-3F24-2945-9CFA-339A1A641BA7}"/>
                </a:ext>
              </a:extLst>
            </p:cNvPr>
            <p:cNvSpPr/>
            <p:nvPr/>
          </p:nvSpPr>
          <p:spPr>
            <a:xfrm>
              <a:off x="2592013" y="1975643"/>
              <a:ext cx="117972" cy="121519"/>
            </a:xfrm>
            <a:prstGeom prst="ellipse">
              <a:avLst/>
            </a:prstGeom>
            <a:solidFill>
              <a:srgbClr val="FC4C02"/>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0" name="Oval 29">
              <a:extLst>
                <a:ext uri="{FF2B5EF4-FFF2-40B4-BE49-F238E27FC236}">
                  <a16:creationId xmlns:a16="http://schemas.microsoft.com/office/drawing/2014/main" id="{8F4404D6-00F0-C548-8551-BDA974A5D62A}"/>
                </a:ext>
              </a:extLst>
            </p:cNvPr>
            <p:cNvSpPr/>
            <p:nvPr/>
          </p:nvSpPr>
          <p:spPr>
            <a:xfrm>
              <a:off x="2372879" y="1791189"/>
              <a:ext cx="121082" cy="124721"/>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1" name="Oval 30">
              <a:extLst>
                <a:ext uri="{FF2B5EF4-FFF2-40B4-BE49-F238E27FC236}">
                  <a16:creationId xmlns:a16="http://schemas.microsoft.com/office/drawing/2014/main" id="{1BDD2E07-21D4-BA43-9175-89B43E4F963A}"/>
                </a:ext>
              </a:extLst>
            </p:cNvPr>
            <p:cNvSpPr/>
            <p:nvPr/>
          </p:nvSpPr>
          <p:spPr>
            <a:xfrm>
              <a:off x="2465782" y="2290886"/>
              <a:ext cx="86704" cy="89311"/>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2" name="Oval 31">
              <a:extLst>
                <a:ext uri="{FF2B5EF4-FFF2-40B4-BE49-F238E27FC236}">
                  <a16:creationId xmlns:a16="http://schemas.microsoft.com/office/drawing/2014/main" id="{B4251161-D6C6-6A49-811F-ACE655180A96}"/>
                </a:ext>
              </a:extLst>
            </p:cNvPr>
            <p:cNvSpPr/>
            <p:nvPr/>
          </p:nvSpPr>
          <p:spPr>
            <a:xfrm>
              <a:off x="2820309" y="2656224"/>
              <a:ext cx="117972" cy="121519"/>
            </a:xfrm>
            <a:prstGeom prst="ellipse">
              <a:avLst/>
            </a:prstGeom>
            <a:solidFill>
              <a:srgbClr val="F3D54E"/>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3" name="Oval 32">
              <a:extLst>
                <a:ext uri="{FF2B5EF4-FFF2-40B4-BE49-F238E27FC236}">
                  <a16:creationId xmlns:a16="http://schemas.microsoft.com/office/drawing/2014/main" id="{26D86BF0-16B6-2449-B751-DE4FD2BD0EC4}"/>
                </a:ext>
              </a:extLst>
            </p:cNvPr>
            <p:cNvSpPr/>
            <p:nvPr/>
          </p:nvSpPr>
          <p:spPr>
            <a:xfrm>
              <a:off x="3003759" y="1573195"/>
              <a:ext cx="88015" cy="90662"/>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4" name="Oval 33">
              <a:extLst>
                <a:ext uri="{FF2B5EF4-FFF2-40B4-BE49-F238E27FC236}">
                  <a16:creationId xmlns:a16="http://schemas.microsoft.com/office/drawing/2014/main" id="{F736CE11-AA89-9147-AE5F-8071486A8D46}"/>
                </a:ext>
              </a:extLst>
            </p:cNvPr>
            <p:cNvSpPr/>
            <p:nvPr/>
          </p:nvSpPr>
          <p:spPr>
            <a:xfrm>
              <a:off x="3211075" y="1909164"/>
              <a:ext cx="91440" cy="95010"/>
            </a:xfrm>
            <a:prstGeom prst="ellipse">
              <a:avLst/>
            </a:prstGeom>
            <a:solidFill>
              <a:srgbClr val="C3D6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5" name="Oval 34">
              <a:extLst>
                <a:ext uri="{FF2B5EF4-FFF2-40B4-BE49-F238E27FC236}">
                  <a16:creationId xmlns:a16="http://schemas.microsoft.com/office/drawing/2014/main" id="{F53E9C0E-3EDC-6D45-A961-2196DF6CEC18}"/>
                </a:ext>
              </a:extLst>
            </p:cNvPr>
            <p:cNvSpPr/>
            <p:nvPr/>
          </p:nvSpPr>
          <p:spPr>
            <a:xfrm>
              <a:off x="3124705" y="2339600"/>
              <a:ext cx="91440" cy="91440"/>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6" name="Oval 35">
              <a:extLst>
                <a:ext uri="{FF2B5EF4-FFF2-40B4-BE49-F238E27FC236}">
                  <a16:creationId xmlns:a16="http://schemas.microsoft.com/office/drawing/2014/main" id="{8FBD061F-33DA-7342-81FB-4205A10DBEF4}"/>
                </a:ext>
              </a:extLst>
            </p:cNvPr>
            <p:cNvSpPr/>
            <p:nvPr/>
          </p:nvSpPr>
          <p:spPr>
            <a:xfrm>
              <a:off x="2778070" y="2849389"/>
              <a:ext cx="182880" cy="178620"/>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7" name="Oval 36">
              <a:extLst>
                <a:ext uri="{FF2B5EF4-FFF2-40B4-BE49-F238E27FC236}">
                  <a16:creationId xmlns:a16="http://schemas.microsoft.com/office/drawing/2014/main" id="{78F5B7AE-D7AC-E945-9E64-233DF074D15C}"/>
                </a:ext>
              </a:extLst>
            </p:cNvPr>
            <p:cNvSpPr/>
            <p:nvPr/>
          </p:nvSpPr>
          <p:spPr>
            <a:xfrm>
              <a:off x="3231022" y="1643632"/>
              <a:ext cx="182880" cy="182880"/>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8" name="Oval 37">
              <a:extLst>
                <a:ext uri="{FF2B5EF4-FFF2-40B4-BE49-F238E27FC236}">
                  <a16:creationId xmlns:a16="http://schemas.microsoft.com/office/drawing/2014/main" id="{9625EC68-7E2E-2D4B-A71B-2D532E671CE8}"/>
                </a:ext>
              </a:extLst>
            </p:cNvPr>
            <p:cNvSpPr/>
            <p:nvPr/>
          </p:nvSpPr>
          <p:spPr>
            <a:xfrm>
              <a:off x="2472330" y="3140626"/>
              <a:ext cx="182880" cy="182729"/>
            </a:xfrm>
            <a:prstGeom prst="ellipse">
              <a:avLst/>
            </a:prstGeom>
            <a:solidFill>
              <a:srgbClr val="C3D6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9" name="Oval 38">
              <a:extLst>
                <a:ext uri="{FF2B5EF4-FFF2-40B4-BE49-F238E27FC236}">
                  <a16:creationId xmlns:a16="http://schemas.microsoft.com/office/drawing/2014/main" id="{41CBDE81-7BD9-F742-837A-28C85510EC53}"/>
                </a:ext>
              </a:extLst>
            </p:cNvPr>
            <p:cNvSpPr/>
            <p:nvPr/>
          </p:nvSpPr>
          <p:spPr>
            <a:xfrm>
              <a:off x="3261168" y="2191861"/>
              <a:ext cx="86704" cy="89311"/>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0" name="Oval 39">
              <a:extLst>
                <a:ext uri="{FF2B5EF4-FFF2-40B4-BE49-F238E27FC236}">
                  <a16:creationId xmlns:a16="http://schemas.microsoft.com/office/drawing/2014/main" id="{96A50446-53AF-9244-9BC6-6C9AFEEB0C81}"/>
                </a:ext>
              </a:extLst>
            </p:cNvPr>
            <p:cNvSpPr/>
            <p:nvPr/>
          </p:nvSpPr>
          <p:spPr>
            <a:xfrm>
              <a:off x="3052914" y="1939659"/>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1" name="Oval 40">
              <a:extLst>
                <a:ext uri="{FF2B5EF4-FFF2-40B4-BE49-F238E27FC236}">
                  <a16:creationId xmlns:a16="http://schemas.microsoft.com/office/drawing/2014/main" id="{7753AD46-CC36-DE41-951B-BC9DDB3FEE5D}"/>
                </a:ext>
              </a:extLst>
            </p:cNvPr>
            <p:cNvSpPr/>
            <p:nvPr/>
          </p:nvSpPr>
          <p:spPr>
            <a:xfrm>
              <a:off x="2651804" y="1731496"/>
              <a:ext cx="91440" cy="91440"/>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2" name="Oval 41">
              <a:extLst>
                <a:ext uri="{FF2B5EF4-FFF2-40B4-BE49-F238E27FC236}">
                  <a16:creationId xmlns:a16="http://schemas.microsoft.com/office/drawing/2014/main" id="{1B564B06-22BC-CF46-B4C5-173430095B58}"/>
                </a:ext>
              </a:extLst>
            </p:cNvPr>
            <p:cNvSpPr/>
            <p:nvPr/>
          </p:nvSpPr>
          <p:spPr>
            <a:xfrm>
              <a:off x="3073522" y="2978919"/>
              <a:ext cx="97706" cy="100643"/>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3" name="Oval 42">
              <a:extLst>
                <a:ext uri="{FF2B5EF4-FFF2-40B4-BE49-F238E27FC236}">
                  <a16:creationId xmlns:a16="http://schemas.microsoft.com/office/drawing/2014/main" id="{0BD72D54-6460-4049-A28D-CD77FD3B3CEA}"/>
                </a:ext>
              </a:extLst>
            </p:cNvPr>
            <p:cNvSpPr/>
            <p:nvPr/>
          </p:nvSpPr>
          <p:spPr>
            <a:xfrm>
              <a:off x="2667169" y="2191861"/>
              <a:ext cx="130842" cy="134776"/>
            </a:xfrm>
            <a:prstGeom prst="ellipse">
              <a:avLst/>
            </a:prstGeom>
            <a:solidFill>
              <a:srgbClr val="C3D6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4" name="Oval 43">
              <a:extLst>
                <a:ext uri="{FF2B5EF4-FFF2-40B4-BE49-F238E27FC236}">
                  <a16:creationId xmlns:a16="http://schemas.microsoft.com/office/drawing/2014/main" id="{151BC8F8-A3E7-E945-9263-50E745F59691}"/>
                </a:ext>
              </a:extLst>
            </p:cNvPr>
            <p:cNvSpPr/>
            <p:nvPr/>
          </p:nvSpPr>
          <p:spPr>
            <a:xfrm>
              <a:off x="2730722" y="3124216"/>
              <a:ext cx="86704" cy="89311"/>
            </a:xfrm>
            <a:prstGeom prst="ellipse">
              <a:avLst/>
            </a:prstGeom>
            <a:solidFill>
              <a:srgbClr val="F3D54E"/>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5" name="Oval 44">
              <a:extLst>
                <a:ext uri="{FF2B5EF4-FFF2-40B4-BE49-F238E27FC236}">
                  <a16:creationId xmlns:a16="http://schemas.microsoft.com/office/drawing/2014/main" id="{50942107-B1F1-0941-B72A-63989D23BF01}"/>
                </a:ext>
              </a:extLst>
            </p:cNvPr>
            <p:cNvSpPr/>
            <p:nvPr/>
          </p:nvSpPr>
          <p:spPr>
            <a:xfrm>
              <a:off x="2793245" y="1491623"/>
              <a:ext cx="182880" cy="182880"/>
            </a:xfrm>
            <a:prstGeom prst="ellipse">
              <a:avLst/>
            </a:prstGeom>
            <a:solidFill>
              <a:srgbClr val="C3D6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6" name="Oval 45">
              <a:extLst>
                <a:ext uri="{FF2B5EF4-FFF2-40B4-BE49-F238E27FC236}">
                  <a16:creationId xmlns:a16="http://schemas.microsoft.com/office/drawing/2014/main" id="{B7662149-D444-E648-9A1C-AF66B9750477}"/>
                </a:ext>
              </a:extLst>
            </p:cNvPr>
            <p:cNvSpPr/>
            <p:nvPr/>
          </p:nvSpPr>
          <p:spPr>
            <a:xfrm>
              <a:off x="3381818" y="1851987"/>
              <a:ext cx="182880" cy="183653"/>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7" name="Oval 46">
              <a:extLst>
                <a:ext uri="{FF2B5EF4-FFF2-40B4-BE49-F238E27FC236}">
                  <a16:creationId xmlns:a16="http://schemas.microsoft.com/office/drawing/2014/main" id="{C8A95AE8-247D-6041-811E-97E707792AC9}"/>
                </a:ext>
              </a:extLst>
            </p:cNvPr>
            <p:cNvSpPr/>
            <p:nvPr/>
          </p:nvSpPr>
          <p:spPr>
            <a:xfrm>
              <a:off x="2331674" y="3319297"/>
              <a:ext cx="133720" cy="137740"/>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8" name="Oval 47">
              <a:extLst>
                <a:ext uri="{FF2B5EF4-FFF2-40B4-BE49-F238E27FC236}">
                  <a16:creationId xmlns:a16="http://schemas.microsoft.com/office/drawing/2014/main" id="{7400A2E2-A12D-CC4E-B17E-06560DED7DC7}"/>
                </a:ext>
              </a:extLst>
            </p:cNvPr>
            <p:cNvSpPr/>
            <p:nvPr/>
          </p:nvSpPr>
          <p:spPr>
            <a:xfrm>
              <a:off x="2481700" y="2938196"/>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9" name="Oval 48">
              <a:extLst>
                <a:ext uri="{FF2B5EF4-FFF2-40B4-BE49-F238E27FC236}">
                  <a16:creationId xmlns:a16="http://schemas.microsoft.com/office/drawing/2014/main" id="{C1922BF5-1089-3E41-8D97-C33C12EA4CB6}"/>
                </a:ext>
              </a:extLst>
            </p:cNvPr>
            <p:cNvSpPr/>
            <p:nvPr/>
          </p:nvSpPr>
          <p:spPr>
            <a:xfrm>
              <a:off x="3384632" y="2904683"/>
              <a:ext cx="117972" cy="121519"/>
            </a:xfrm>
            <a:prstGeom prst="ellipse">
              <a:avLst/>
            </a:prstGeom>
            <a:solidFill>
              <a:srgbClr val="F3D54E"/>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Oval 49">
              <a:extLst>
                <a:ext uri="{FF2B5EF4-FFF2-40B4-BE49-F238E27FC236}">
                  <a16:creationId xmlns:a16="http://schemas.microsoft.com/office/drawing/2014/main" id="{8AA92C74-C1C7-6843-8AE9-D0576E45A0B2}"/>
                </a:ext>
              </a:extLst>
            </p:cNvPr>
            <p:cNvSpPr/>
            <p:nvPr/>
          </p:nvSpPr>
          <p:spPr>
            <a:xfrm>
              <a:off x="3356088" y="2432297"/>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1" name="Oval 50">
              <a:extLst>
                <a:ext uri="{FF2B5EF4-FFF2-40B4-BE49-F238E27FC236}">
                  <a16:creationId xmlns:a16="http://schemas.microsoft.com/office/drawing/2014/main" id="{24A3561E-A6CF-6E44-9125-DCD7927CCA57}"/>
                </a:ext>
              </a:extLst>
            </p:cNvPr>
            <p:cNvSpPr/>
            <p:nvPr/>
          </p:nvSpPr>
          <p:spPr>
            <a:xfrm>
              <a:off x="2329032" y="2670505"/>
              <a:ext cx="137160" cy="134776"/>
            </a:xfrm>
            <a:prstGeom prst="ellipse">
              <a:avLst/>
            </a:prstGeom>
            <a:solidFill>
              <a:srgbClr val="C3D6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2" name="Oval 51">
              <a:extLst>
                <a:ext uri="{FF2B5EF4-FFF2-40B4-BE49-F238E27FC236}">
                  <a16:creationId xmlns:a16="http://schemas.microsoft.com/office/drawing/2014/main" id="{90AE06D2-3C97-D648-8D82-5A31CC0771A6}"/>
                </a:ext>
              </a:extLst>
            </p:cNvPr>
            <p:cNvSpPr/>
            <p:nvPr/>
          </p:nvSpPr>
          <p:spPr>
            <a:xfrm>
              <a:off x="2464160" y="2585818"/>
              <a:ext cx="91222" cy="93964"/>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3" name="Oval 52">
              <a:extLst>
                <a:ext uri="{FF2B5EF4-FFF2-40B4-BE49-F238E27FC236}">
                  <a16:creationId xmlns:a16="http://schemas.microsoft.com/office/drawing/2014/main" id="{55B80590-6F85-704C-8817-7BCB92FE2BBB}"/>
                </a:ext>
              </a:extLst>
            </p:cNvPr>
            <p:cNvSpPr/>
            <p:nvPr/>
          </p:nvSpPr>
          <p:spPr>
            <a:xfrm>
              <a:off x="2949008" y="1763651"/>
              <a:ext cx="86704" cy="89311"/>
            </a:xfrm>
            <a:prstGeom prst="ellipse">
              <a:avLst/>
            </a:prstGeom>
            <a:solidFill>
              <a:srgbClr val="F3D54E"/>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4" name="Oval 53">
              <a:extLst>
                <a:ext uri="{FF2B5EF4-FFF2-40B4-BE49-F238E27FC236}">
                  <a16:creationId xmlns:a16="http://schemas.microsoft.com/office/drawing/2014/main" id="{FD10C038-43FD-5943-A86C-CAB40E3A4D97}"/>
                </a:ext>
              </a:extLst>
            </p:cNvPr>
            <p:cNvSpPr/>
            <p:nvPr/>
          </p:nvSpPr>
          <p:spPr>
            <a:xfrm>
              <a:off x="2915745" y="2386474"/>
              <a:ext cx="88015" cy="90662"/>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5" name="Oval 54">
              <a:extLst>
                <a:ext uri="{FF2B5EF4-FFF2-40B4-BE49-F238E27FC236}">
                  <a16:creationId xmlns:a16="http://schemas.microsoft.com/office/drawing/2014/main" id="{A37916BB-0725-114F-A731-A00037F856FE}"/>
                </a:ext>
              </a:extLst>
            </p:cNvPr>
            <p:cNvSpPr/>
            <p:nvPr/>
          </p:nvSpPr>
          <p:spPr>
            <a:xfrm>
              <a:off x="2890435" y="2201574"/>
              <a:ext cx="86704" cy="89311"/>
            </a:xfrm>
            <a:prstGeom prst="ellipse">
              <a:avLst/>
            </a:prstGeom>
            <a:solidFill>
              <a:srgbClr val="F3D54E"/>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Oval 55">
              <a:extLst>
                <a:ext uri="{FF2B5EF4-FFF2-40B4-BE49-F238E27FC236}">
                  <a16:creationId xmlns:a16="http://schemas.microsoft.com/office/drawing/2014/main" id="{A47158FF-B2A5-704A-B3F0-8E0D51FD6DA7}"/>
                </a:ext>
              </a:extLst>
            </p:cNvPr>
            <p:cNvSpPr/>
            <p:nvPr/>
          </p:nvSpPr>
          <p:spPr>
            <a:xfrm>
              <a:off x="3055979" y="2138295"/>
              <a:ext cx="91440" cy="91440"/>
            </a:xfrm>
            <a:prstGeom prst="ellipse">
              <a:avLst/>
            </a:prstGeom>
            <a:solidFill>
              <a:srgbClr val="FC4C02"/>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7" name="Oval 56">
              <a:extLst>
                <a:ext uri="{FF2B5EF4-FFF2-40B4-BE49-F238E27FC236}">
                  <a16:creationId xmlns:a16="http://schemas.microsoft.com/office/drawing/2014/main" id="{AC0E852C-0F2A-0045-BB49-1979FBC6B6CD}"/>
                </a:ext>
              </a:extLst>
            </p:cNvPr>
            <p:cNvSpPr/>
            <p:nvPr/>
          </p:nvSpPr>
          <p:spPr>
            <a:xfrm>
              <a:off x="3312518" y="2651334"/>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8" name="Oval 57">
              <a:extLst>
                <a:ext uri="{FF2B5EF4-FFF2-40B4-BE49-F238E27FC236}">
                  <a16:creationId xmlns:a16="http://schemas.microsoft.com/office/drawing/2014/main" id="{78010BE2-AD7C-954A-AC98-1AF245C294FA}"/>
                </a:ext>
              </a:extLst>
            </p:cNvPr>
            <p:cNvSpPr/>
            <p:nvPr/>
          </p:nvSpPr>
          <p:spPr>
            <a:xfrm>
              <a:off x="3237156" y="3124216"/>
              <a:ext cx="117972" cy="121519"/>
            </a:xfrm>
            <a:prstGeom prst="ellipse">
              <a:avLst/>
            </a:prstGeom>
            <a:solidFill>
              <a:srgbClr val="FC4C02"/>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9" name="Oval 58">
              <a:extLst>
                <a:ext uri="{FF2B5EF4-FFF2-40B4-BE49-F238E27FC236}">
                  <a16:creationId xmlns:a16="http://schemas.microsoft.com/office/drawing/2014/main" id="{1786E971-9A7C-D543-A912-6B9E22AC4B69}"/>
                </a:ext>
              </a:extLst>
            </p:cNvPr>
            <p:cNvSpPr/>
            <p:nvPr/>
          </p:nvSpPr>
          <p:spPr>
            <a:xfrm>
              <a:off x="2308523" y="1977810"/>
              <a:ext cx="122402" cy="117186"/>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0" name="Oval 59">
              <a:extLst>
                <a:ext uri="{FF2B5EF4-FFF2-40B4-BE49-F238E27FC236}">
                  <a16:creationId xmlns:a16="http://schemas.microsoft.com/office/drawing/2014/main" id="{8372A014-D670-7346-8DA4-2DEB9B6115E3}"/>
                </a:ext>
              </a:extLst>
            </p:cNvPr>
            <p:cNvSpPr/>
            <p:nvPr/>
          </p:nvSpPr>
          <p:spPr>
            <a:xfrm>
              <a:off x="2307612" y="1589740"/>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1" name="Oval 60">
              <a:extLst>
                <a:ext uri="{FF2B5EF4-FFF2-40B4-BE49-F238E27FC236}">
                  <a16:creationId xmlns:a16="http://schemas.microsoft.com/office/drawing/2014/main" id="{DE8CCD51-4DDF-C444-9C96-8A9CB3A7651D}"/>
                </a:ext>
              </a:extLst>
            </p:cNvPr>
            <p:cNvSpPr/>
            <p:nvPr/>
          </p:nvSpPr>
          <p:spPr>
            <a:xfrm>
              <a:off x="2490904" y="1422057"/>
              <a:ext cx="182880" cy="182880"/>
            </a:xfrm>
            <a:prstGeom prst="ellipse">
              <a:avLst/>
            </a:prstGeom>
            <a:solidFill>
              <a:srgbClr val="F3D54E"/>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2" name="Oval 61">
              <a:extLst>
                <a:ext uri="{FF2B5EF4-FFF2-40B4-BE49-F238E27FC236}">
                  <a16:creationId xmlns:a16="http://schemas.microsoft.com/office/drawing/2014/main" id="{507DAF3B-72BC-3143-AF91-8B8AC3175953}"/>
                </a:ext>
              </a:extLst>
            </p:cNvPr>
            <p:cNvSpPr/>
            <p:nvPr/>
          </p:nvSpPr>
          <p:spPr>
            <a:xfrm>
              <a:off x="2620728" y="2437802"/>
              <a:ext cx="86704" cy="89311"/>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3" name="Oval 62">
              <a:extLst>
                <a:ext uri="{FF2B5EF4-FFF2-40B4-BE49-F238E27FC236}">
                  <a16:creationId xmlns:a16="http://schemas.microsoft.com/office/drawing/2014/main" id="{4DF17D07-268E-C14B-A923-DAE31C52ED81}"/>
                </a:ext>
              </a:extLst>
            </p:cNvPr>
            <p:cNvSpPr/>
            <p:nvPr/>
          </p:nvSpPr>
          <p:spPr>
            <a:xfrm>
              <a:off x="2307530" y="3107100"/>
              <a:ext cx="97706" cy="100643"/>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4" name="Oval 63">
              <a:extLst>
                <a:ext uri="{FF2B5EF4-FFF2-40B4-BE49-F238E27FC236}">
                  <a16:creationId xmlns:a16="http://schemas.microsoft.com/office/drawing/2014/main" id="{677AA376-DDEB-2D4F-A8C9-8927715C420A}"/>
                </a:ext>
              </a:extLst>
            </p:cNvPr>
            <p:cNvSpPr/>
            <p:nvPr/>
          </p:nvSpPr>
          <p:spPr>
            <a:xfrm>
              <a:off x="2316218" y="2438359"/>
              <a:ext cx="137867" cy="137160"/>
            </a:xfrm>
            <a:prstGeom prst="ellipse">
              <a:avLst/>
            </a:prstGeom>
            <a:solidFill>
              <a:srgbClr val="0071C5"/>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5" name="Oval 64">
              <a:extLst>
                <a:ext uri="{FF2B5EF4-FFF2-40B4-BE49-F238E27FC236}">
                  <a16:creationId xmlns:a16="http://schemas.microsoft.com/office/drawing/2014/main" id="{EEDC70BD-778C-C24B-A66C-8266C186A5BF}"/>
                </a:ext>
              </a:extLst>
            </p:cNvPr>
            <p:cNvSpPr/>
            <p:nvPr/>
          </p:nvSpPr>
          <p:spPr>
            <a:xfrm>
              <a:off x="3036510" y="2617936"/>
              <a:ext cx="91440" cy="91440"/>
            </a:xfrm>
            <a:prstGeom prst="ellipse">
              <a:avLst/>
            </a:prstGeom>
            <a:solidFill>
              <a:srgbClr val="FC4C02"/>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6" name="Oval 65">
              <a:extLst>
                <a:ext uri="{FF2B5EF4-FFF2-40B4-BE49-F238E27FC236}">
                  <a16:creationId xmlns:a16="http://schemas.microsoft.com/office/drawing/2014/main" id="{E5B533C2-D99B-BB43-A9B4-808FE87CEC7E}"/>
                </a:ext>
              </a:extLst>
            </p:cNvPr>
            <p:cNvSpPr/>
            <p:nvPr/>
          </p:nvSpPr>
          <p:spPr>
            <a:xfrm>
              <a:off x="2658510" y="2604973"/>
              <a:ext cx="122301" cy="118872"/>
            </a:xfrm>
            <a:prstGeom prst="ellipse">
              <a:avLst/>
            </a:prstGeom>
            <a:solidFill>
              <a:srgbClr val="FC4C02"/>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7" name="Oval 66">
              <a:extLst>
                <a:ext uri="{FF2B5EF4-FFF2-40B4-BE49-F238E27FC236}">
                  <a16:creationId xmlns:a16="http://schemas.microsoft.com/office/drawing/2014/main" id="{EE44F9CD-A398-E24E-8A0E-A6590471837C}"/>
                </a:ext>
              </a:extLst>
            </p:cNvPr>
            <p:cNvSpPr/>
            <p:nvPr/>
          </p:nvSpPr>
          <p:spPr>
            <a:xfrm>
              <a:off x="3407667" y="2190430"/>
              <a:ext cx="182880" cy="182880"/>
            </a:xfrm>
            <a:prstGeom prst="ellipse">
              <a:avLst/>
            </a:prstGeom>
            <a:solidFill>
              <a:srgbClr val="FC4C02"/>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8" name="Oval 67">
              <a:extLst>
                <a:ext uri="{FF2B5EF4-FFF2-40B4-BE49-F238E27FC236}">
                  <a16:creationId xmlns:a16="http://schemas.microsoft.com/office/drawing/2014/main" id="{BF7D319E-5C77-F64F-8E93-A3A0FEB83209}"/>
                </a:ext>
              </a:extLst>
            </p:cNvPr>
            <p:cNvSpPr/>
            <p:nvPr/>
          </p:nvSpPr>
          <p:spPr>
            <a:xfrm>
              <a:off x="2275875" y="2834039"/>
              <a:ext cx="122402" cy="117186"/>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9" name="Oval 68">
              <a:extLst>
                <a:ext uri="{FF2B5EF4-FFF2-40B4-BE49-F238E27FC236}">
                  <a16:creationId xmlns:a16="http://schemas.microsoft.com/office/drawing/2014/main" id="{532894CD-A822-1947-A017-68209B9E1DF0}"/>
                </a:ext>
              </a:extLst>
            </p:cNvPr>
            <p:cNvSpPr/>
            <p:nvPr/>
          </p:nvSpPr>
          <p:spPr>
            <a:xfrm>
              <a:off x="2829947" y="1905301"/>
              <a:ext cx="122402" cy="117186"/>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0" name="Oval 69">
              <a:extLst>
                <a:ext uri="{FF2B5EF4-FFF2-40B4-BE49-F238E27FC236}">
                  <a16:creationId xmlns:a16="http://schemas.microsoft.com/office/drawing/2014/main" id="{74FC0B48-B253-B84A-9BF6-38CFE40049B5}"/>
                </a:ext>
              </a:extLst>
            </p:cNvPr>
            <p:cNvSpPr/>
            <p:nvPr/>
          </p:nvSpPr>
          <p:spPr>
            <a:xfrm>
              <a:off x="2538500" y="2781790"/>
              <a:ext cx="122402" cy="117186"/>
            </a:xfrm>
            <a:prstGeom prst="ellipse">
              <a:avLst/>
            </a:prstGeom>
            <a:solidFill>
              <a:srgbClr val="00AEEF"/>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1" name="Oval 70">
              <a:extLst>
                <a:ext uri="{FF2B5EF4-FFF2-40B4-BE49-F238E27FC236}">
                  <a16:creationId xmlns:a16="http://schemas.microsoft.com/office/drawing/2014/main" id="{C190BF75-62AE-884F-9F39-990376B05D30}"/>
                </a:ext>
              </a:extLst>
            </p:cNvPr>
            <p:cNvSpPr/>
            <p:nvPr/>
          </p:nvSpPr>
          <p:spPr>
            <a:xfrm>
              <a:off x="3127581" y="2777031"/>
              <a:ext cx="155448" cy="154052"/>
            </a:xfrm>
            <a:prstGeom prst="ellipse">
              <a:avLst/>
            </a:prstGeom>
            <a:solidFill>
              <a:srgbClr val="FFA300"/>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2" name="Oval 71">
              <a:extLst>
                <a:ext uri="{FF2B5EF4-FFF2-40B4-BE49-F238E27FC236}">
                  <a16:creationId xmlns:a16="http://schemas.microsoft.com/office/drawing/2014/main" id="{6811367B-2243-6046-89C0-F6F81202AB00}"/>
                </a:ext>
              </a:extLst>
            </p:cNvPr>
            <p:cNvSpPr/>
            <p:nvPr/>
          </p:nvSpPr>
          <p:spPr>
            <a:xfrm>
              <a:off x="2378643" y="2160271"/>
              <a:ext cx="117972" cy="121519"/>
            </a:xfrm>
            <a:prstGeom prst="ellipse">
              <a:avLst/>
            </a:prstGeom>
            <a:solidFill>
              <a:srgbClr val="FC4C02"/>
            </a:solidFill>
            <a:ln w="9525" cap="flat" cmpd="sng" algn="ctr">
              <a:noFill/>
              <a:prstDash val="solid"/>
            </a:ln>
            <a:effectLst/>
          </p:spPr>
          <p:txBody>
            <a:bodyPr rot="0" spcFirstLastPara="0" vertOverflow="overflow" horzOverflow="overflow" vert="horz" wrap="square" lIns="162517" tIns="81259" rIns="162517" bIns="81259" numCol="1" spcCol="0" rtlCol="0" fromWordArt="0" anchor="ctr" anchorCtr="0" forceAA="0" compatLnSpc="1">
              <a:prstTxWarp prst="textNoShape">
                <a:avLst/>
              </a:prstTxWarp>
              <a:noAutofit/>
            </a:bodyPr>
            <a:lstStyle/>
            <a:p>
              <a:pPr marL="0" marR="0" lvl="0" indent="0" algn="ctr" defTabSz="609319"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73" name="Rectangle 72">
            <a:extLst>
              <a:ext uri="{FF2B5EF4-FFF2-40B4-BE49-F238E27FC236}">
                <a16:creationId xmlns:a16="http://schemas.microsoft.com/office/drawing/2014/main" id="{3C8A5912-A43B-8343-8BE9-3D720C23AF18}"/>
              </a:ext>
            </a:extLst>
          </p:cNvPr>
          <p:cNvSpPr/>
          <p:nvPr/>
        </p:nvSpPr>
        <p:spPr>
          <a:xfrm>
            <a:off x="2336786" y="2018810"/>
            <a:ext cx="1647569" cy="721736"/>
          </a:xfrm>
          <a:prstGeom prst="rect">
            <a:avLst/>
          </a:prstGeom>
          <a:gradFill flip="none" rotWithShape="1">
            <a:gsLst>
              <a:gs pos="75000">
                <a:srgbClr val="003C71"/>
              </a:gs>
              <a:gs pos="25000">
                <a:srgbClr val="003C71"/>
              </a:gs>
              <a:gs pos="100000">
                <a:srgbClr val="003C71">
                  <a:alpha val="0"/>
                </a:srgbClr>
              </a:gs>
              <a:gs pos="0">
                <a:srgbClr val="003C71">
                  <a:alpha val="0"/>
                </a:srgbClr>
              </a:gs>
            </a:gsLst>
            <a:lin ang="0" scaled="1"/>
            <a:tileRect/>
          </a:gradFill>
          <a:ln>
            <a:gradFill flip="none" rotWithShape="1">
              <a:gsLst>
                <a:gs pos="75000">
                  <a:srgbClr val="FFFFFF">
                    <a:alpha val="50000"/>
                  </a:srgbClr>
                </a:gs>
                <a:gs pos="25000">
                  <a:srgbClr val="FFFFFF">
                    <a:alpha val="50000"/>
                  </a:srgbClr>
                </a:gs>
                <a:gs pos="0">
                  <a:srgbClr val="FFFFFF">
                    <a:alpha val="0"/>
                  </a:srgbClr>
                </a:gs>
                <a:gs pos="100000">
                  <a:srgbClr val="FFFFFF">
                    <a:alpha val="0"/>
                  </a:srgbClr>
                </a:gs>
              </a:gsLst>
              <a:lin ang="0" scaled="1"/>
              <a:tileRect/>
            </a:gradFill>
          </a:ln>
        </p:spPr>
        <p:txBody>
          <a:bodyPr wrap="square" lIns="68580" tIns="34290" rIns="68580" bIns="3429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Active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Deliverables</a:t>
            </a:r>
          </a:p>
        </p:txBody>
      </p:sp>
      <p:sp>
        <p:nvSpPr>
          <p:cNvPr id="74" name="Rectangle 73">
            <a:extLst>
              <a:ext uri="{FF2B5EF4-FFF2-40B4-BE49-F238E27FC236}">
                <a16:creationId xmlns:a16="http://schemas.microsoft.com/office/drawing/2014/main" id="{51282F9A-8D12-6247-BF2B-6235CE2B8705}"/>
              </a:ext>
            </a:extLst>
          </p:cNvPr>
          <p:cNvSpPr/>
          <p:nvPr/>
        </p:nvSpPr>
        <p:spPr>
          <a:xfrm>
            <a:off x="4036216" y="2018810"/>
            <a:ext cx="1647569" cy="721736"/>
          </a:xfrm>
          <a:prstGeom prst="rect">
            <a:avLst/>
          </a:prstGeom>
          <a:gradFill flip="none" rotWithShape="1">
            <a:gsLst>
              <a:gs pos="75000">
                <a:srgbClr val="003C71"/>
              </a:gs>
              <a:gs pos="25000">
                <a:srgbClr val="003C71"/>
              </a:gs>
              <a:gs pos="100000">
                <a:srgbClr val="003C71">
                  <a:alpha val="0"/>
                </a:srgbClr>
              </a:gs>
              <a:gs pos="0">
                <a:srgbClr val="003C71">
                  <a:alpha val="0"/>
                </a:srgbClr>
              </a:gs>
            </a:gsLst>
            <a:lin ang="0" scaled="1"/>
            <a:tileRect/>
          </a:gradFill>
          <a:ln>
            <a:gradFill flip="none" rotWithShape="1">
              <a:gsLst>
                <a:gs pos="75000">
                  <a:srgbClr val="FFFFFF">
                    <a:alpha val="50000"/>
                  </a:srgbClr>
                </a:gs>
                <a:gs pos="25000">
                  <a:srgbClr val="FFFFFF">
                    <a:alpha val="50000"/>
                  </a:srgbClr>
                </a:gs>
                <a:gs pos="0">
                  <a:srgbClr val="FFFFFF">
                    <a:alpha val="0"/>
                  </a:srgbClr>
                </a:gs>
                <a:gs pos="100000">
                  <a:srgbClr val="FFFFFF">
                    <a:alpha val="0"/>
                  </a:srgbClr>
                </a:gs>
              </a:gsLst>
              <a:lin ang="0" scaled="1"/>
              <a:tileRect/>
            </a:gradFill>
          </a:ln>
        </p:spPr>
        <p:txBody>
          <a:bodyPr wrap="square" lIns="68580" tIns="34290" rIns="68580" bIns="3429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Active PoC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Deliverables</a:t>
            </a:r>
          </a:p>
        </p:txBody>
      </p:sp>
      <p:sp>
        <p:nvSpPr>
          <p:cNvPr id="75" name="Rectangle 74">
            <a:extLst>
              <a:ext uri="{FF2B5EF4-FFF2-40B4-BE49-F238E27FC236}">
                <a16:creationId xmlns:a16="http://schemas.microsoft.com/office/drawing/2014/main" id="{3A0DEA49-CE19-2844-BC0D-6AD1F70DBA12}"/>
              </a:ext>
            </a:extLst>
          </p:cNvPr>
          <p:cNvSpPr/>
          <p:nvPr/>
        </p:nvSpPr>
        <p:spPr>
          <a:xfrm>
            <a:off x="5732573" y="2018810"/>
            <a:ext cx="1647569" cy="721736"/>
          </a:xfrm>
          <a:prstGeom prst="rect">
            <a:avLst/>
          </a:prstGeom>
          <a:gradFill flip="none" rotWithShape="1">
            <a:gsLst>
              <a:gs pos="75000">
                <a:srgbClr val="003C71"/>
              </a:gs>
              <a:gs pos="25000">
                <a:srgbClr val="003C71"/>
              </a:gs>
              <a:gs pos="100000">
                <a:srgbClr val="003C71">
                  <a:alpha val="0"/>
                </a:srgbClr>
              </a:gs>
              <a:gs pos="0">
                <a:srgbClr val="003C71">
                  <a:alpha val="0"/>
                </a:srgbClr>
              </a:gs>
            </a:gsLst>
            <a:lin ang="0" scaled="1"/>
            <a:tileRect/>
          </a:gradFill>
          <a:ln>
            <a:gradFill flip="none" rotWithShape="1">
              <a:gsLst>
                <a:gs pos="75000">
                  <a:srgbClr val="FFFFFF">
                    <a:alpha val="50000"/>
                  </a:srgbClr>
                </a:gs>
                <a:gs pos="25000">
                  <a:srgbClr val="FFFFFF">
                    <a:alpha val="50000"/>
                  </a:srgbClr>
                </a:gs>
                <a:gs pos="0">
                  <a:srgbClr val="FFFFFF">
                    <a:alpha val="0"/>
                  </a:srgbClr>
                </a:gs>
                <a:gs pos="100000">
                  <a:srgbClr val="FFFFFF">
                    <a:alpha val="0"/>
                  </a:srgbClr>
                </a:gs>
              </a:gsLst>
              <a:lin ang="0" scaled="1"/>
              <a:tileRect/>
            </a:gradFill>
          </a:ln>
        </p:spPr>
        <p:txBody>
          <a:bodyPr wrap="square" lIns="68580" tIns="34290" rIns="68580" bIns="3429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Active Transfer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Deliverables</a:t>
            </a:r>
          </a:p>
        </p:txBody>
      </p:sp>
      <p:sp>
        <p:nvSpPr>
          <p:cNvPr id="76" name="Rectangle 75">
            <a:extLst>
              <a:ext uri="{FF2B5EF4-FFF2-40B4-BE49-F238E27FC236}">
                <a16:creationId xmlns:a16="http://schemas.microsoft.com/office/drawing/2014/main" id="{C5DBFE00-78DB-A841-8ADA-92700FA6202D}"/>
              </a:ext>
            </a:extLst>
          </p:cNvPr>
          <p:cNvSpPr/>
          <p:nvPr/>
        </p:nvSpPr>
        <p:spPr>
          <a:xfrm>
            <a:off x="2336780" y="733893"/>
            <a:ext cx="805349" cy="284693"/>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Research</a:t>
            </a:r>
          </a:p>
        </p:txBody>
      </p:sp>
      <p:sp>
        <p:nvSpPr>
          <p:cNvPr id="77" name="Rectangle 76">
            <a:extLst>
              <a:ext uri="{FF2B5EF4-FFF2-40B4-BE49-F238E27FC236}">
                <a16:creationId xmlns:a16="http://schemas.microsoft.com/office/drawing/2014/main" id="{B1933933-1190-1343-BE1E-6102827FBEE8}"/>
              </a:ext>
            </a:extLst>
          </p:cNvPr>
          <p:cNvSpPr/>
          <p:nvPr/>
        </p:nvSpPr>
        <p:spPr>
          <a:xfrm>
            <a:off x="4033129" y="1033411"/>
            <a:ext cx="1372812" cy="284693"/>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Proof of Concept</a:t>
            </a:r>
          </a:p>
        </p:txBody>
      </p:sp>
      <p:sp>
        <p:nvSpPr>
          <p:cNvPr id="78" name="Rectangle 77">
            <a:extLst>
              <a:ext uri="{FF2B5EF4-FFF2-40B4-BE49-F238E27FC236}">
                <a16:creationId xmlns:a16="http://schemas.microsoft.com/office/drawing/2014/main" id="{B5C7D514-E0EF-8643-B6DC-F4B6D7C3AF25}"/>
              </a:ext>
            </a:extLst>
          </p:cNvPr>
          <p:cNvSpPr/>
          <p:nvPr/>
        </p:nvSpPr>
        <p:spPr>
          <a:xfrm>
            <a:off x="5729499" y="1306657"/>
            <a:ext cx="747641" cy="284693"/>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Transfer</a:t>
            </a:r>
          </a:p>
        </p:txBody>
      </p:sp>
      <p:sp>
        <p:nvSpPr>
          <p:cNvPr id="79" name="Right Arrow 118">
            <a:extLst>
              <a:ext uri="{FF2B5EF4-FFF2-40B4-BE49-F238E27FC236}">
                <a16:creationId xmlns:a16="http://schemas.microsoft.com/office/drawing/2014/main" id="{C12859DB-1B2B-0C42-AEE8-8B4095FE5C49}"/>
              </a:ext>
            </a:extLst>
          </p:cNvPr>
          <p:cNvSpPr/>
          <p:nvPr/>
        </p:nvSpPr>
        <p:spPr>
          <a:xfrm>
            <a:off x="640421" y="1047734"/>
            <a:ext cx="1925766" cy="2686106"/>
          </a:xfrm>
          <a:prstGeom prst="rightArrow">
            <a:avLst>
              <a:gd name="adj1" fmla="val 99988"/>
              <a:gd name="adj2" fmla="val 24900"/>
            </a:avLst>
          </a:prstGeom>
          <a:noFill/>
          <a:ln w="9525" cap="flat" cmpd="sng" algn="ctr">
            <a:noFill/>
            <a:prstDash val="solid"/>
          </a:ln>
          <a:effectLst/>
        </p:spPr>
        <p:txBody>
          <a:bodyPr lIns="68580" tIns="34290" rIns="68580" bIns="34290"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0" name="Rectangle 79">
            <a:extLst>
              <a:ext uri="{FF2B5EF4-FFF2-40B4-BE49-F238E27FC236}">
                <a16:creationId xmlns:a16="http://schemas.microsoft.com/office/drawing/2014/main" id="{0891B882-CBBE-1249-840A-47FFCFA8F756}"/>
              </a:ext>
            </a:extLst>
          </p:cNvPr>
          <p:cNvSpPr/>
          <p:nvPr/>
        </p:nvSpPr>
        <p:spPr>
          <a:xfrm>
            <a:off x="668821" y="1047734"/>
            <a:ext cx="1401004" cy="2686106"/>
          </a:xfrm>
          <a:prstGeom prst="rect">
            <a:avLst/>
          </a:prstGeom>
          <a:noFill/>
          <a:ln w="9525" cap="flat" cmpd="sng" algn="ctr">
            <a:noFill/>
            <a:prstDash val="solid"/>
          </a:ln>
          <a:effectLst/>
        </p:spPr>
        <p:txBody>
          <a:bodyPr lIns="0" tIns="34290" rIns="0" bIns="34290"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UNIVERSITY </a:t>
            </a:r>
            <a:r>
              <a:rPr kumimoji="0" lang="en-US" sz="1200" b="0" i="0" u="none" strike="noStrike" kern="0" cap="none" spc="-2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COLLABORATIONS</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TSLRP</a:t>
            </a: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BU STRATEGIC  ALIGNMENT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RESEARCH VELOCITY CHALLENGE</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OTHERS…</a:t>
            </a:r>
          </a:p>
        </p:txBody>
      </p:sp>
      <p:cxnSp>
        <p:nvCxnSpPr>
          <p:cNvPr id="81" name="Straight Connector 80">
            <a:extLst>
              <a:ext uri="{FF2B5EF4-FFF2-40B4-BE49-F238E27FC236}">
                <a16:creationId xmlns:a16="http://schemas.microsoft.com/office/drawing/2014/main" id="{B0EB4924-4887-004E-BC6B-D38072AB8FC8}"/>
              </a:ext>
            </a:extLst>
          </p:cNvPr>
          <p:cNvCxnSpPr/>
          <p:nvPr/>
        </p:nvCxnSpPr>
        <p:spPr>
          <a:xfrm>
            <a:off x="1921933" y="950180"/>
            <a:ext cx="527222" cy="1440607"/>
          </a:xfrm>
          <a:prstGeom prst="line">
            <a:avLst/>
          </a:prstGeom>
          <a:noFill/>
          <a:ln w="9525" cap="rnd" cmpd="sng" algn="ctr">
            <a:solidFill>
              <a:srgbClr val="B1BABF"/>
            </a:solidFill>
            <a:prstDash val="solid"/>
          </a:ln>
          <a:effectLst/>
        </p:spPr>
      </p:cxnSp>
      <p:cxnSp>
        <p:nvCxnSpPr>
          <p:cNvPr id="82" name="Straight Connector 81">
            <a:extLst>
              <a:ext uri="{FF2B5EF4-FFF2-40B4-BE49-F238E27FC236}">
                <a16:creationId xmlns:a16="http://schemas.microsoft.com/office/drawing/2014/main" id="{1E1C92D2-B39B-9248-882A-2591A8AAD58C}"/>
              </a:ext>
            </a:extLst>
          </p:cNvPr>
          <p:cNvCxnSpPr/>
          <p:nvPr/>
        </p:nvCxnSpPr>
        <p:spPr>
          <a:xfrm flipH="1">
            <a:off x="1923541" y="2390787"/>
            <a:ext cx="525614" cy="1447813"/>
          </a:xfrm>
          <a:prstGeom prst="line">
            <a:avLst/>
          </a:prstGeom>
          <a:noFill/>
          <a:ln w="9525" cap="rnd" cmpd="sng" algn="ctr">
            <a:solidFill>
              <a:srgbClr val="B1BABF"/>
            </a:solidFill>
            <a:prstDash val="solid"/>
          </a:ln>
          <a:effectLst/>
        </p:spPr>
      </p:cxnSp>
      <p:sp>
        <p:nvSpPr>
          <p:cNvPr id="83" name="Rectangle 82">
            <a:extLst>
              <a:ext uri="{FF2B5EF4-FFF2-40B4-BE49-F238E27FC236}">
                <a16:creationId xmlns:a16="http://schemas.microsoft.com/office/drawing/2014/main" id="{0FCCE3E0-5A58-F24F-8DF9-2E00B0A689B7}"/>
              </a:ext>
            </a:extLst>
          </p:cNvPr>
          <p:cNvSpPr/>
          <p:nvPr/>
        </p:nvSpPr>
        <p:spPr>
          <a:xfrm>
            <a:off x="6709286" y="2875747"/>
            <a:ext cx="1432829" cy="590931"/>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GATE 3</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4" name="Rectangle 83">
            <a:extLst>
              <a:ext uri="{FF2B5EF4-FFF2-40B4-BE49-F238E27FC236}">
                <a16:creationId xmlns:a16="http://schemas.microsoft.com/office/drawing/2014/main" id="{4E000A17-8832-5C44-8368-8823F64E7623}"/>
              </a:ext>
            </a:extLst>
          </p:cNvPr>
          <p:cNvSpPr/>
          <p:nvPr/>
        </p:nvSpPr>
        <p:spPr>
          <a:xfrm>
            <a:off x="5002137" y="3188903"/>
            <a:ext cx="1432829" cy="590931"/>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GATE 2</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5" name="Rectangle 84">
            <a:extLst>
              <a:ext uri="{FF2B5EF4-FFF2-40B4-BE49-F238E27FC236}">
                <a16:creationId xmlns:a16="http://schemas.microsoft.com/office/drawing/2014/main" id="{ECC8E0CD-5FD1-C54B-B0C9-79C9EC323E3E}"/>
              </a:ext>
            </a:extLst>
          </p:cNvPr>
          <p:cNvSpPr/>
          <p:nvPr/>
        </p:nvSpPr>
        <p:spPr>
          <a:xfrm>
            <a:off x="3348827" y="3440849"/>
            <a:ext cx="1432829" cy="590931"/>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GATE 1</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88" name="Group 87">
            <a:extLst>
              <a:ext uri="{FF2B5EF4-FFF2-40B4-BE49-F238E27FC236}">
                <a16:creationId xmlns:a16="http://schemas.microsoft.com/office/drawing/2014/main" id="{F90CF23B-1F0E-D141-9BAC-5AD16744186E}"/>
              </a:ext>
            </a:extLst>
          </p:cNvPr>
          <p:cNvGrpSpPr/>
          <p:nvPr/>
        </p:nvGrpSpPr>
        <p:grpSpPr>
          <a:xfrm>
            <a:off x="228320" y="632009"/>
            <a:ext cx="8646164" cy="4084122"/>
            <a:chOff x="353961" y="700414"/>
            <a:chExt cx="8646164" cy="4084122"/>
          </a:xfrm>
        </p:grpSpPr>
        <p:sp>
          <p:nvSpPr>
            <p:cNvPr id="86" name="TextBox 85">
              <a:extLst>
                <a:ext uri="{FF2B5EF4-FFF2-40B4-BE49-F238E27FC236}">
                  <a16:creationId xmlns:a16="http://schemas.microsoft.com/office/drawing/2014/main" id="{3EDFE32E-C539-F34B-8F1C-10610C9F46BC}"/>
                </a:ext>
              </a:extLst>
            </p:cNvPr>
            <p:cNvSpPr txBox="1"/>
            <p:nvPr/>
          </p:nvSpPr>
          <p:spPr>
            <a:xfrm>
              <a:off x="353961" y="700414"/>
              <a:ext cx="8646164" cy="4084122"/>
            </a:xfrm>
            <a:prstGeom prst="rect">
              <a:avLst/>
            </a:prstGeom>
            <a:solidFill>
              <a:srgbClr val="000000">
                <a:alpha val="80000"/>
              </a:srgbClr>
            </a:solidFill>
            <a:ln w="28575">
              <a:noFill/>
            </a:ln>
          </p:spPr>
          <p:txBody>
            <a:bodyPr vert="horz" wrap="square" lIns="91440" tIns="91440" rIns="91440" bIns="91440" rtlCol="0">
              <a:noAutofit/>
            </a:bodyPr>
            <a:lstStyle>
              <a:defPPr>
                <a:defRPr lang="en-US"/>
              </a:defPPr>
              <a:lvl1pPr>
                <a:defRPr sz="1100">
                  <a:solidFill>
                    <a:schemeClr val="bg1"/>
                  </a:solidFill>
                </a:defRPr>
              </a:lvl1pPr>
            </a:lstStyle>
            <a:p>
              <a:pPr marL="0" marR="0" lvl="0" indent="0" algn="l" defTabSz="4572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7" name="Rectangle 86">
              <a:extLst>
                <a:ext uri="{FF2B5EF4-FFF2-40B4-BE49-F238E27FC236}">
                  <a16:creationId xmlns:a16="http://schemas.microsoft.com/office/drawing/2014/main" id="{303BE920-B0F2-7B4A-B58F-DB5756659BBA}"/>
                </a:ext>
              </a:extLst>
            </p:cNvPr>
            <p:cNvSpPr/>
            <p:nvPr/>
          </p:nvSpPr>
          <p:spPr>
            <a:xfrm>
              <a:off x="792480" y="1105975"/>
              <a:ext cx="8025959" cy="3375283"/>
            </a:xfrm>
            <a:prstGeom prst="rect">
              <a:avLst/>
            </a:prstGeom>
            <a:solidFill>
              <a:srgbClr val="000000">
                <a:alpha val="70000"/>
              </a:srgbClr>
            </a:solidFill>
            <a:ln>
              <a:noFill/>
            </a:ln>
          </p:spPr>
          <p:txBody>
            <a:bodyPr wrap="square">
              <a:spAutoFit/>
            </a:body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While the original Workstream brought benefits through transparency and disciplined innovation, the system became overwhelming over time</a:t>
              </a:r>
            </a:p>
            <a:p>
              <a:pPr marL="171450" marR="0" lvl="0" indent="-109538"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Many of the 120+ projects were open-ended, continuing for many years without a clear end-goal or expectation of renewal</a:t>
              </a:r>
            </a:p>
            <a:p>
              <a:pPr marL="171450" marR="0" lvl="0" indent="-109538"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Projects were typically “containers” for an average of 3-4 stand-alone “deliverables” – de-facto sub-projects with independent plans and leaders </a:t>
              </a:r>
            </a:p>
            <a:p>
              <a:pPr marL="171450" marR="0" lvl="0" indent="-109538"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Granularity made it difficult for stakeholders to understand what’s important out of the 400+ deliverables</a:t>
              </a:r>
            </a:p>
            <a:p>
              <a:pPr marL="171450" marR="0" lvl="0" indent="-109538"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There was a lot of “process” associated with micro-tracking each deliverable, which was increasingly overwhelming for IL researchers</a:t>
              </a:r>
            </a:p>
          </p:txBody>
        </p:sp>
      </p:grpSp>
    </p:spTree>
    <p:extLst>
      <p:ext uri="{BB962C8B-B14F-4D97-AF65-F5344CB8AC3E}">
        <p14:creationId xmlns:p14="http://schemas.microsoft.com/office/powerpoint/2010/main" val="32290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ounded Rectangle 249">
            <a:extLst>
              <a:ext uri="{FF2B5EF4-FFF2-40B4-BE49-F238E27FC236}">
                <a16:creationId xmlns:a16="http://schemas.microsoft.com/office/drawing/2014/main" id="{E8414BAE-213B-D748-84CD-67844B81FFD3}"/>
              </a:ext>
            </a:extLst>
          </p:cNvPr>
          <p:cNvSpPr/>
          <p:nvPr/>
        </p:nvSpPr>
        <p:spPr>
          <a:xfrm>
            <a:off x="6215584" y="982493"/>
            <a:ext cx="2782111" cy="252919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C27504-4762-4965-B093-5C6B2BD2A6CE}"/>
              </a:ext>
            </a:extLst>
          </p:cNvPr>
          <p:cNvSpPr/>
          <p:nvPr/>
        </p:nvSpPr>
        <p:spPr>
          <a:xfrm>
            <a:off x="260604" y="190161"/>
            <a:ext cx="8737091" cy="459228"/>
          </a:xfrm>
          <a:prstGeom prst="rect">
            <a:avLst/>
          </a:prstGeom>
        </p:spPr>
        <p:txBody>
          <a:bodyPr wrap="square">
            <a:spAutoFit/>
          </a:bodyPr>
          <a:lstStyle/>
          <a:p>
            <a:pPr algn="ctr" defTabSz="685766">
              <a:lnSpc>
                <a:spcPct val="70000"/>
              </a:lnSpc>
              <a:defRPr/>
            </a:pPr>
            <a:r>
              <a:rPr lang="en-US" sz="3200" b="1" kern="0">
                <a:solidFill>
                  <a:prstClr val="white"/>
                </a:solidFill>
                <a:latin typeface="Calibri" panose="020F0502020204030204" pitchFamily="34" charset="0"/>
                <a:ea typeface="Intel Clear" panose="020B0604020203020204" pitchFamily="34" charset="0"/>
                <a:cs typeface="Calibri" panose="020F0502020204030204" pitchFamily="34" charset="0"/>
              </a:rPr>
              <a:t>Opportunity to Converge &amp; Simplify IL Processes</a:t>
            </a:r>
          </a:p>
        </p:txBody>
      </p:sp>
      <p:sp>
        <p:nvSpPr>
          <p:cNvPr id="8" name="Rounded Rectangle 7">
            <a:extLst>
              <a:ext uri="{FF2B5EF4-FFF2-40B4-BE49-F238E27FC236}">
                <a16:creationId xmlns:a16="http://schemas.microsoft.com/office/drawing/2014/main" id="{2D345963-B4CF-FC45-BB50-7363E0E54358}"/>
              </a:ext>
            </a:extLst>
          </p:cNvPr>
          <p:cNvSpPr/>
          <p:nvPr/>
        </p:nvSpPr>
        <p:spPr>
          <a:xfrm>
            <a:off x="146304" y="982493"/>
            <a:ext cx="2782111" cy="252919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927726-A596-F640-A699-C2AB49D83E2C}"/>
              </a:ext>
            </a:extLst>
          </p:cNvPr>
          <p:cNvPicPr>
            <a:picLocks noChangeAspect="1"/>
          </p:cNvPicPr>
          <p:nvPr/>
        </p:nvPicPr>
        <p:blipFill>
          <a:blip r:embed="rId3"/>
          <a:stretch>
            <a:fillRect/>
          </a:stretch>
        </p:blipFill>
        <p:spPr>
          <a:xfrm>
            <a:off x="302475" y="1478576"/>
            <a:ext cx="2469768" cy="1237767"/>
          </a:xfrm>
          <a:prstGeom prst="rect">
            <a:avLst/>
          </a:prstGeom>
        </p:spPr>
      </p:pic>
      <p:sp>
        <p:nvSpPr>
          <p:cNvPr id="249" name="Rounded Rectangle 248">
            <a:extLst>
              <a:ext uri="{FF2B5EF4-FFF2-40B4-BE49-F238E27FC236}">
                <a16:creationId xmlns:a16="http://schemas.microsoft.com/office/drawing/2014/main" id="{EFA79A2B-A48B-6A49-B4BF-5BBEE76E1CC9}"/>
              </a:ext>
            </a:extLst>
          </p:cNvPr>
          <p:cNvSpPr/>
          <p:nvPr/>
        </p:nvSpPr>
        <p:spPr>
          <a:xfrm>
            <a:off x="3180944" y="982493"/>
            <a:ext cx="2782111" cy="252919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E08BE5F-A251-F049-93C0-7B2544D53A29}"/>
              </a:ext>
            </a:extLst>
          </p:cNvPr>
          <p:cNvPicPr>
            <a:picLocks noChangeAspect="1"/>
          </p:cNvPicPr>
          <p:nvPr/>
        </p:nvPicPr>
        <p:blipFill>
          <a:blip r:embed="rId4"/>
          <a:stretch>
            <a:fillRect/>
          </a:stretch>
        </p:blipFill>
        <p:spPr>
          <a:xfrm>
            <a:off x="3413119" y="1425700"/>
            <a:ext cx="2316472" cy="1295591"/>
          </a:xfrm>
          <a:prstGeom prst="rect">
            <a:avLst/>
          </a:prstGeom>
        </p:spPr>
      </p:pic>
      <p:grpSp>
        <p:nvGrpSpPr>
          <p:cNvPr id="16" name="Group 15">
            <a:extLst>
              <a:ext uri="{FF2B5EF4-FFF2-40B4-BE49-F238E27FC236}">
                <a16:creationId xmlns:a16="http://schemas.microsoft.com/office/drawing/2014/main" id="{B7A7A20A-5844-314A-A1C4-4422F688D887}"/>
              </a:ext>
            </a:extLst>
          </p:cNvPr>
          <p:cNvGrpSpPr/>
          <p:nvPr/>
        </p:nvGrpSpPr>
        <p:grpSpPr>
          <a:xfrm>
            <a:off x="5894568" y="1240868"/>
            <a:ext cx="3106594" cy="1755245"/>
            <a:chOff x="5894568" y="1328420"/>
            <a:chExt cx="3106594" cy="1755245"/>
          </a:xfrm>
        </p:grpSpPr>
        <p:sp>
          <p:nvSpPr>
            <p:cNvPr id="13" name="Rounded Rectangle 12">
              <a:extLst>
                <a:ext uri="{FF2B5EF4-FFF2-40B4-BE49-F238E27FC236}">
                  <a16:creationId xmlns:a16="http://schemas.microsoft.com/office/drawing/2014/main" id="{EA81554F-6FB4-4D49-837B-314525BA0C70}"/>
                </a:ext>
              </a:extLst>
            </p:cNvPr>
            <p:cNvSpPr/>
            <p:nvPr/>
          </p:nvSpPr>
          <p:spPr>
            <a:xfrm>
              <a:off x="7767205" y="1819073"/>
              <a:ext cx="1195615" cy="909361"/>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197338-86A5-6F46-A18F-E8DF41CA8EED}"/>
                </a:ext>
              </a:extLst>
            </p:cNvPr>
            <p:cNvSpPr txBox="1"/>
            <p:nvPr/>
          </p:nvSpPr>
          <p:spPr>
            <a:xfrm>
              <a:off x="8189724" y="1892681"/>
              <a:ext cx="184731" cy="253916"/>
            </a:xfrm>
            <a:prstGeom prst="rect">
              <a:avLst/>
            </a:prstGeom>
            <a:noFill/>
          </p:spPr>
          <p:txBody>
            <a:bodyPr wrap="none" rtlCol="0">
              <a:spAutoFit/>
            </a:bodyPr>
            <a:lstStyle/>
            <a:p>
              <a:pPr algn="ctr"/>
              <a:endParaRPr lang="en-US" sz="1050">
                <a:latin typeface="Calibri"/>
                <a:cs typeface="Calibri"/>
              </a:endParaRPr>
            </a:p>
          </p:txBody>
        </p:sp>
        <p:graphicFrame>
          <p:nvGraphicFramePr>
            <p:cNvPr id="251" name="Chart 250">
              <a:extLst>
                <a:ext uri="{FF2B5EF4-FFF2-40B4-BE49-F238E27FC236}">
                  <a16:creationId xmlns:a16="http://schemas.microsoft.com/office/drawing/2014/main" id="{3C28E384-4DD8-5742-A91A-7B1DAED6479A}"/>
                </a:ext>
              </a:extLst>
            </p:cNvPr>
            <p:cNvGraphicFramePr/>
            <p:nvPr>
              <p:extLst>
                <p:ext uri="{D42A27DB-BD31-4B8C-83A1-F6EECF244321}">
                  <p14:modId xmlns:p14="http://schemas.microsoft.com/office/powerpoint/2010/main" val="4017905828"/>
                </p:ext>
              </p:extLst>
            </p:nvPr>
          </p:nvGraphicFramePr>
          <p:xfrm>
            <a:off x="5894568" y="1328420"/>
            <a:ext cx="2101565" cy="1755245"/>
          </p:xfrm>
          <a:graphic>
            <a:graphicData uri="http://schemas.openxmlformats.org/drawingml/2006/chart">
              <c:chart xmlns:c="http://schemas.openxmlformats.org/drawingml/2006/chart" xmlns:r="http://schemas.openxmlformats.org/officeDocument/2006/relationships" r:id="rId5"/>
            </a:graphicData>
          </a:graphic>
        </p:graphicFrame>
        <p:sp>
          <p:nvSpPr>
            <p:cNvPr id="252" name="Rectangle 251">
              <a:extLst>
                <a:ext uri="{FF2B5EF4-FFF2-40B4-BE49-F238E27FC236}">
                  <a16:creationId xmlns:a16="http://schemas.microsoft.com/office/drawing/2014/main" id="{47847E84-3676-464A-B225-245F0AEE5885}"/>
                </a:ext>
              </a:extLst>
            </p:cNvPr>
            <p:cNvSpPr/>
            <p:nvPr/>
          </p:nvSpPr>
          <p:spPr>
            <a:xfrm>
              <a:off x="7747748" y="1892210"/>
              <a:ext cx="1253414" cy="441659"/>
            </a:xfrm>
            <a:prstGeom prst="rect">
              <a:avLst/>
            </a:prstGeom>
            <a:noFill/>
          </p:spPr>
          <p:txBody>
            <a:bodyPr wrap="square" lIns="68580" tIns="34290" rIns="68580" bIns="34290" anchor="t">
              <a:spAutoFit/>
            </a:bodyPr>
            <a:lstStyle/>
            <a:p>
              <a:pPr defTabSz="514337">
                <a:lnSpc>
                  <a:spcPct val="80000"/>
                </a:lnSpc>
                <a:defRPr/>
              </a:pPr>
              <a:r>
                <a:rPr lang="en-US" sz="1000" b="1" kern="0">
                  <a:solidFill>
                    <a:srgbClr val="C3D600"/>
                  </a:solidFill>
                  <a:latin typeface="Calibri"/>
                  <a:cs typeface="Calibri"/>
                </a:rPr>
                <a:t>CAT3  - ‘Pioneering’</a:t>
              </a:r>
            </a:p>
            <a:p>
              <a:pPr defTabSz="514337">
                <a:lnSpc>
                  <a:spcPct val="80000"/>
                </a:lnSpc>
                <a:defRPr/>
              </a:pPr>
              <a:r>
                <a:rPr lang="en-US" sz="1000" b="1" kern="0">
                  <a:solidFill>
                    <a:srgbClr val="FFA300"/>
                  </a:solidFill>
                  <a:latin typeface="Calibri"/>
                  <a:cs typeface="Calibri"/>
                </a:rPr>
                <a:t>CAT2 - ‘Leapfrogging’</a:t>
              </a:r>
            </a:p>
            <a:p>
              <a:pPr defTabSz="514337">
                <a:lnSpc>
                  <a:spcPct val="80000"/>
                </a:lnSpc>
                <a:defRPr/>
              </a:pPr>
              <a:r>
                <a:rPr lang="en-US" sz="1000" b="1" kern="0">
                  <a:solidFill>
                    <a:srgbClr val="00AEEF"/>
                  </a:solidFill>
                  <a:latin typeface="Calibri"/>
                  <a:cs typeface="Calibri"/>
                </a:rPr>
                <a:t>CAT1 - ‘Competitive’</a:t>
              </a:r>
              <a:endParaRPr lang="en-US" sz="1000" b="1" kern="0">
                <a:solidFill>
                  <a:srgbClr val="FFA300"/>
                </a:solidFill>
                <a:latin typeface="Calibri"/>
                <a:cs typeface="Calibri"/>
              </a:endParaRPr>
            </a:p>
          </p:txBody>
        </p:sp>
        <p:sp>
          <p:nvSpPr>
            <p:cNvPr id="253" name="Rectangle 252">
              <a:extLst>
                <a:ext uri="{FF2B5EF4-FFF2-40B4-BE49-F238E27FC236}">
                  <a16:creationId xmlns:a16="http://schemas.microsoft.com/office/drawing/2014/main" id="{9A39F073-3110-3243-B03B-DCB2C52D878F}"/>
                </a:ext>
              </a:extLst>
            </p:cNvPr>
            <p:cNvSpPr/>
            <p:nvPr/>
          </p:nvSpPr>
          <p:spPr>
            <a:xfrm>
              <a:off x="7717555" y="2474518"/>
              <a:ext cx="1149675" cy="253916"/>
            </a:xfrm>
            <a:prstGeom prst="rect">
              <a:avLst/>
            </a:prstGeom>
          </p:spPr>
          <p:txBody>
            <a:bodyPr wrap="none">
              <a:spAutoFit/>
            </a:bodyPr>
            <a:lstStyle/>
            <a:p>
              <a:pPr algn="ctr"/>
              <a:r>
                <a:rPr lang="en-US" sz="1050">
                  <a:solidFill>
                    <a:prstClr val="white"/>
                  </a:solidFill>
                  <a:latin typeface="Intel Clear "/>
                </a:rPr>
                <a:t>% IL Headcount</a:t>
              </a:r>
              <a:endParaRPr lang="en-US" sz="1050">
                <a:latin typeface="Intel Clear "/>
              </a:endParaRPr>
            </a:p>
          </p:txBody>
        </p:sp>
      </p:grpSp>
      <p:sp>
        <p:nvSpPr>
          <p:cNvPr id="14" name="Rectangle 13">
            <a:extLst>
              <a:ext uri="{FF2B5EF4-FFF2-40B4-BE49-F238E27FC236}">
                <a16:creationId xmlns:a16="http://schemas.microsoft.com/office/drawing/2014/main" id="{EAA4D728-E136-034D-B312-753756F0CBFE}"/>
              </a:ext>
            </a:extLst>
          </p:cNvPr>
          <p:cNvSpPr/>
          <p:nvPr/>
        </p:nvSpPr>
        <p:spPr>
          <a:xfrm>
            <a:off x="459656" y="1031875"/>
            <a:ext cx="1939955" cy="369332"/>
          </a:xfrm>
          <a:prstGeom prst="rect">
            <a:avLst/>
          </a:prstGeom>
        </p:spPr>
        <p:txBody>
          <a:bodyPr wrap="none">
            <a:spAutoFit/>
          </a:bodyPr>
          <a:lstStyle/>
          <a:p>
            <a:r>
              <a:rPr lang="en-US" b="1" kern="0">
                <a:solidFill>
                  <a:prstClr val="white"/>
                </a:solidFill>
                <a:latin typeface="Calibri" panose="020F0502020204030204" pitchFamily="34" charset="0"/>
                <a:ea typeface="Intel Clear" panose="020B0604020203020204" pitchFamily="34" charset="0"/>
                <a:cs typeface="Calibri" panose="020F0502020204030204" pitchFamily="34" charset="0"/>
              </a:rPr>
              <a:t>IL Workstream 1.0</a:t>
            </a:r>
            <a:endParaRPr lang="en-US"/>
          </a:p>
        </p:txBody>
      </p:sp>
      <p:sp>
        <p:nvSpPr>
          <p:cNvPr id="254" name="Rectangle 253">
            <a:extLst>
              <a:ext uri="{FF2B5EF4-FFF2-40B4-BE49-F238E27FC236}">
                <a16:creationId xmlns:a16="http://schemas.microsoft.com/office/drawing/2014/main" id="{2DDCFD13-9950-FE45-B7C4-B0B9DD465F08}"/>
              </a:ext>
            </a:extLst>
          </p:cNvPr>
          <p:cNvSpPr/>
          <p:nvPr/>
        </p:nvSpPr>
        <p:spPr>
          <a:xfrm>
            <a:off x="3578220" y="1031875"/>
            <a:ext cx="2010487" cy="369332"/>
          </a:xfrm>
          <a:prstGeom prst="rect">
            <a:avLst/>
          </a:prstGeom>
        </p:spPr>
        <p:txBody>
          <a:bodyPr wrap="none">
            <a:spAutoFit/>
          </a:bodyPr>
          <a:lstStyle/>
          <a:p>
            <a:r>
              <a:rPr lang="en-US" b="1" kern="0">
                <a:solidFill>
                  <a:prstClr val="white"/>
                </a:solidFill>
                <a:latin typeface="Calibri" panose="020F0502020204030204" pitchFamily="34" charset="0"/>
                <a:ea typeface="Intel Clear" panose="020B0604020203020204" pitchFamily="34" charset="0"/>
                <a:cs typeface="Calibri" panose="020F0502020204030204" pitchFamily="34" charset="0"/>
              </a:rPr>
              <a:t>IL Performance Bet</a:t>
            </a:r>
            <a:endParaRPr lang="en-US"/>
          </a:p>
        </p:txBody>
      </p:sp>
      <p:sp>
        <p:nvSpPr>
          <p:cNvPr id="255" name="Rectangle 254">
            <a:extLst>
              <a:ext uri="{FF2B5EF4-FFF2-40B4-BE49-F238E27FC236}">
                <a16:creationId xmlns:a16="http://schemas.microsoft.com/office/drawing/2014/main" id="{DEF5ED22-F45A-2F43-AB9B-26B499E88C9C}"/>
              </a:ext>
            </a:extLst>
          </p:cNvPr>
          <p:cNvSpPr/>
          <p:nvPr/>
        </p:nvSpPr>
        <p:spPr>
          <a:xfrm>
            <a:off x="6578626" y="1031875"/>
            <a:ext cx="2157963" cy="369332"/>
          </a:xfrm>
          <a:prstGeom prst="rect">
            <a:avLst/>
          </a:prstGeom>
        </p:spPr>
        <p:txBody>
          <a:bodyPr wrap="none">
            <a:spAutoFit/>
          </a:bodyPr>
          <a:lstStyle/>
          <a:p>
            <a:r>
              <a:rPr lang="en-US" b="1" kern="0">
                <a:solidFill>
                  <a:prstClr val="white"/>
                </a:solidFill>
                <a:latin typeface="Calibri" panose="020F0502020204030204" pitchFamily="34" charset="0"/>
                <a:ea typeface="Intel Clear" panose="020B0604020203020204" pitchFamily="34" charset="0"/>
                <a:cs typeface="Calibri" panose="020F0502020204030204" pitchFamily="34" charset="0"/>
              </a:rPr>
              <a:t>IL Research Portfolio</a:t>
            </a:r>
            <a:endParaRPr lang="en-US"/>
          </a:p>
        </p:txBody>
      </p:sp>
      <p:sp>
        <p:nvSpPr>
          <p:cNvPr id="15" name="Rectangle 14">
            <a:extLst>
              <a:ext uri="{FF2B5EF4-FFF2-40B4-BE49-F238E27FC236}">
                <a16:creationId xmlns:a16="http://schemas.microsoft.com/office/drawing/2014/main" id="{92AA6606-5841-444F-9013-C2E6E7E373A3}"/>
              </a:ext>
            </a:extLst>
          </p:cNvPr>
          <p:cNvSpPr/>
          <p:nvPr/>
        </p:nvSpPr>
        <p:spPr>
          <a:xfrm>
            <a:off x="333820" y="2912645"/>
            <a:ext cx="2191626" cy="523220"/>
          </a:xfrm>
          <a:prstGeom prst="rect">
            <a:avLst/>
          </a:prstGeom>
        </p:spPr>
        <p:txBody>
          <a:bodyPr wrap="none">
            <a:spAutoFit/>
          </a:bodyPr>
          <a:lstStyle/>
          <a:p>
            <a:r>
              <a:rPr lang="en-US" sz="1400" i="1" kern="0">
                <a:solidFill>
                  <a:prstClr val="white"/>
                </a:solidFill>
                <a:latin typeface="Calibri" panose="020F0502020204030204" pitchFamily="34" charset="0"/>
                <a:ea typeface="Intel Clear" panose="020B0604020203020204" pitchFamily="34" charset="0"/>
                <a:cs typeface="Calibri" panose="020F0502020204030204" pitchFamily="34" charset="0"/>
              </a:rPr>
              <a:t>Gate reviews, tech transfer,</a:t>
            </a:r>
            <a:br>
              <a:rPr lang="en-US" sz="1400" i="1" kern="0">
                <a:solidFill>
                  <a:prstClr val="white"/>
                </a:solidFill>
                <a:latin typeface="Calibri" panose="020F0502020204030204" pitchFamily="34" charset="0"/>
                <a:ea typeface="Intel Clear" panose="020B0604020203020204" pitchFamily="34" charset="0"/>
                <a:cs typeface="Calibri" panose="020F0502020204030204" pitchFamily="34" charset="0"/>
              </a:rPr>
            </a:br>
            <a:r>
              <a:rPr lang="en-US" sz="1400" i="1" kern="0">
                <a:solidFill>
                  <a:prstClr val="white"/>
                </a:solidFill>
                <a:latin typeface="Calibri" panose="020F0502020204030204" pitchFamily="34" charset="0"/>
                <a:ea typeface="Intel Clear" panose="020B0604020203020204" pitchFamily="34" charset="0"/>
                <a:cs typeface="Calibri" panose="020F0502020204030204" pitchFamily="34" charset="0"/>
              </a:rPr>
              <a:t>BU alignment…</a:t>
            </a:r>
            <a:endParaRPr lang="en-US" sz="1400" i="1"/>
          </a:p>
        </p:txBody>
      </p:sp>
      <p:sp>
        <p:nvSpPr>
          <p:cNvPr id="256" name="Rectangle 255">
            <a:extLst>
              <a:ext uri="{FF2B5EF4-FFF2-40B4-BE49-F238E27FC236}">
                <a16:creationId xmlns:a16="http://schemas.microsoft.com/office/drawing/2014/main" id="{D83C8659-4577-4F44-90D7-79303352F8BE}"/>
              </a:ext>
            </a:extLst>
          </p:cNvPr>
          <p:cNvSpPr/>
          <p:nvPr/>
        </p:nvSpPr>
        <p:spPr>
          <a:xfrm>
            <a:off x="3396901" y="2951528"/>
            <a:ext cx="2252540" cy="523220"/>
          </a:xfrm>
          <a:prstGeom prst="rect">
            <a:avLst/>
          </a:prstGeom>
        </p:spPr>
        <p:txBody>
          <a:bodyPr wrap="none">
            <a:spAutoFit/>
          </a:bodyPr>
          <a:lstStyle/>
          <a:p>
            <a:r>
              <a:rPr lang="en-US" sz="1400" i="1" kern="0">
                <a:solidFill>
                  <a:prstClr val="white"/>
                </a:solidFill>
                <a:latin typeface="Calibri" panose="020F0502020204030204" pitchFamily="34" charset="0"/>
                <a:ea typeface="Intel Clear" panose="020B0604020203020204" pitchFamily="34" charset="0"/>
                <a:cs typeface="Calibri" panose="020F0502020204030204" pitchFamily="34" charset="0"/>
              </a:rPr>
              <a:t>2-year cross-IL goals tracked</a:t>
            </a:r>
            <a:br>
              <a:rPr lang="en-US" sz="1400" i="1" kern="0">
                <a:solidFill>
                  <a:prstClr val="white"/>
                </a:solidFill>
                <a:latin typeface="Calibri" panose="020F0502020204030204" pitchFamily="34" charset="0"/>
                <a:ea typeface="Intel Clear" panose="020B0604020203020204" pitchFamily="34" charset="0"/>
                <a:cs typeface="Calibri" panose="020F0502020204030204" pitchFamily="34" charset="0"/>
              </a:rPr>
            </a:br>
            <a:r>
              <a:rPr lang="en-US" sz="1400" i="1" kern="0">
                <a:solidFill>
                  <a:prstClr val="white"/>
                </a:solidFill>
                <a:latin typeface="Calibri" panose="020F0502020204030204" pitchFamily="34" charset="0"/>
                <a:ea typeface="Intel Clear" panose="020B0604020203020204" pitchFamily="34" charset="0"/>
                <a:cs typeface="Calibri" panose="020F0502020204030204" pitchFamily="34" charset="0"/>
              </a:rPr>
              <a:t>with metrics &amp; milestones</a:t>
            </a:r>
            <a:endParaRPr lang="en-US" sz="1400" i="1"/>
          </a:p>
        </p:txBody>
      </p:sp>
      <p:sp>
        <p:nvSpPr>
          <p:cNvPr id="257" name="Rectangle 256">
            <a:extLst>
              <a:ext uri="{FF2B5EF4-FFF2-40B4-BE49-F238E27FC236}">
                <a16:creationId xmlns:a16="http://schemas.microsoft.com/office/drawing/2014/main" id="{D75AA278-81D9-384C-BCA8-1DCADC19EC49}"/>
              </a:ext>
            </a:extLst>
          </p:cNvPr>
          <p:cNvSpPr/>
          <p:nvPr/>
        </p:nvSpPr>
        <p:spPr>
          <a:xfrm>
            <a:off x="6920731" y="2911388"/>
            <a:ext cx="1435008" cy="523220"/>
          </a:xfrm>
          <a:prstGeom prst="rect">
            <a:avLst/>
          </a:prstGeom>
        </p:spPr>
        <p:txBody>
          <a:bodyPr wrap="none">
            <a:spAutoFit/>
          </a:bodyPr>
          <a:lstStyle/>
          <a:p>
            <a:r>
              <a:rPr lang="en-US" sz="1400" i="1" kern="0">
                <a:solidFill>
                  <a:prstClr val="white"/>
                </a:solidFill>
                <a:latin typeface="Calibri" panose="020F0502020204030204" pitchFamily="34" charset="0"/>
                <a:ea typeface="Intel Clear" panose="020B0604020203020204" pitchFamily="34" charset="0"/>
                <a:cs typeface="Calibri" panose="020F0502020204030204" pitchFamily="34" charset="0"/>
              </a:rPr>
              <a:t>Impact-focused </a:t>
            </a:r>
            <a:br>
              <a:rPr lang="en-US" sz="1400" i="1" kern="0">
                <a:solidFill>
                  <a:prstClr val="white"/>
                </a:solidFill>
                <a:latin typeface="Calibri" panose="020F0502020204030204" pitchFamily="34" charset="0"/>
                <a:ea typeface="Intel Clear" panose="020B0604020203020204" pitchFamily="34" charset="0"/>
                <a:cs typeface="Calibri" panose="020F0502020204030204" pitchFamily="34" charset="0"/>
              </a:rPr>
            </a:br>
            <a:r>
              <a:rPr lang="en-US" sz="1400" i="1" kern="0">
                <a:solidFill>
                  <a:prstClr val="white"/>
                </a:solidFill>
                <a:latin typeface="Calibri" panose="020F0502020204030204" pitchFamily="34" charset="0"/>
                <a:ea typeface="Intel Clear" panose="020B0604020203020204" pitchFamily="34" charset="0"/>
                <a:cs typeface="Calibri" panose="020F0502020204030204" pitchFamily="34" charset="0"/>
              </a:rPr>
              <a:t>portfolio analysis</a:t>
            </a:r>
            <a:endParaRPr lang="en-US" sz="1400" i="1"/>
          </a:p>
        </p:txBody>
      </p:sp>
      <p:sp>
        <p:nvSpPr>
          <p:cNvPr id="17" name="Rectangle 16">
            <a:extLst>
              <a:ext uri="{FF2B5EF4-FFF2-40B4-BE49-F238E27FC236}">
                <a16:creationId xmlns:a16="http://schemas.microsoft.com/office/drawing/2014/main" id="{F555402C-B032-CD4D-8D24-F7C94870D370}"/>
              </a:ext>
            </a:extLst>
          </p:cNvPr>
          <p:cNvSpPr/>
          <p:nvPr/>
        </p:nvSpPr>
        <p:spPr>
          <a:xfrm>
            <a:off x="260604" y="3976341"/>
            <a:ext cx="8502392" cy="646331"/>
          </a:xfrm>
          <a:prstGeom prst="rect">
            <a:avLst/>
          </a:prstGeom>
        </p:spPr>
        <p:txBody>
          <a:bodyPr wrap="none">
            <a:spAutoFit/>
          </a:bodyPr>
          <a:lstStyle/>
          <a:p>
            <a:r>
              <a:rPr lang="en-US" i="1">
                <a:solidFill>
                  <a:prstClr val="white"/>
                </a:solidFill>
                <a:latin typeface="Calibri" panose="020F0502020204030204" pitchFamily="34" charset="0"/>
                <a:cs typeface="Calibri" panose="020F0502020204030204" pitchFamily="34" charset="0"/>
              </a:rPr>
              <a:t>Going forward, we want to combine the best attributes into one framework and simplify </a:t>
            </a:r>
            <a:br>
              <a:rPr lang="en-US" i="1">
                <a:solidFill>
                  <a:prstClr val="white"/>
                </a:solidFill>
                <a:latin typeface="Calibri" panose="020F0502020204030204" pitchFamily="34" charset="0"/>
                <a:cs typeface="Calibri" panose="020F0502020204030204" pitchFamily="34" charset="0"/>
              </a:rPr>
            </a:br>
            <a:r>
              <a:rPr lang="en-US" i="1">
                <a:solidFill>
                  <a:prstClr val="white"/>
                </a:solidFill>
                <a:latin typeface="Calibri" panose="020F0502020204030204" pitchFamily="34" charset="0"/>
                <a:cs typeface="Calibri" panose="020F0502020204030204" pitchFamily="34" charset="0"/>
              </a:rPr>
              <a:t>with one granularity of focus: fewer, larger, higher-impact Intel Labs projects</a:t>
            </a:r>
            <a:endParaRPr lang="en-US" i="1"/>
          </a:p>
        </p:txBody>
      </p:sp>
    </p:spTree>
    <p:extLst>
      <p:ext uri="{BB962C8B-B14F-4D97-AF65-F5344CB8AC3E}">
        <p14:creationId xmlns:p14="http://schemas.microsoft.com/office/powerpoint/2010/main" val="418082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72C8B-5C34-8E46-AD4D-E3B4D6D9AE26}"/>
              </a:ext>
            </a:extLst>
          </p:cNvPr>
          <p:cNvSpPr/>
          <p:nvPr/>
        </p:nvSpPr>
        <p:spPr>
          <a:xfrm>
            <a:off x="4617106" y="2496888"/>
            <a:ext cx="4380589" cy="2321523"/>
          </a:xfrm>
          <a:prstGeom prst="rect">
            <a:avLst/>
          </a:prstGeom>
          <a:solidFill>
            <a:srgbClr val="FFFF00"/>
          </a:solidFill>
          <a:ln>
            <a:noFill/>
          </a:ln>
          <a:effectLst>
            <a:glow rad="139700">
              <a:schemeClr val="accent3">
                <a:satMod val="175000"/>
                <a:alpha val="9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3" name="Rectangle 92">
            <a:extLst>
              <a:ext uri="{FF2B5EF4-FFF2-40B4-BE49-F238E27FC236}">
                <a16:creationId xmlns:a16="http://schemas.microsoft.com/office/drawing/2014/main" id="{A3BF6E6E-37FC-4BDC-9239-6A4BBE25904E}"/>
              </a:ext>
            </a:extLst>
          </p:cNvPr>
          <p:cNvSpPr/>
          <p:nvPr/>
        </p:nvSpPr>
        <p:spPr>
          <a:xfrm>
            <a:off x="196895" y="2546793"/>
            <a:ext cx="4256117" cy="2213623"/>
          </a:xfrm>
          <a:prstGeom prst="rect">
            <a:avLst/>
          </a:prstGeom>
          <a:gradFill flip="none" rotWithShape="1">
            <a:gsLst>
              <a:gs pos="0">
                <a:srgbClr val="003C71"/>
              </a:gs>
              <a:gs pos="100000">
                <a:srgbClr val="0071C5">
                  <a:tint val="100000"/>
                  <a:shade val="100000"/>
                  <a:satMod val="100000"/>
                </a:srgbClr>
              </a:gs>
            </a:gsLst>
            <a:lin ang="5400000" scaled="1"/>
            <a:tileRect/>
          </a:gradFill>
          <a:ln>
            <a:solidFill>
              <a:srgbClr val="FFFFFF">
                <a:alpha val="50000"/>
              </a:srgbClr>
            </a:solidFill>
          </a:ln>
          <a:effectLst/>
        </p:spPr>
        <p:txBody>
          <a:bodyPr wrap="square" lIns="68580" tIns="34290" rIns="68580" bIns="34290" anchor="ctr" anchorCtr="0">
            <a:noAutofit/>
          </a:bodyPr>
          <a:lstStyle/>
          <a:p>
            <a:pPr algn="ctr" defTabSz="685766">
              <a:defRPr/>
            </a:pPr>
            <a:endParaRPr lang="en-US" kern="0">
              <a:solidFill>
                <a:prstClr val="white"/>
              </a:solidFill>
              <a:latin typeface="Calibri" panose="020F0502020204030204" pitchFamily="34" charset="0"/>
              <a:ea typeface="Intel Clear" panose="020B0604020203020204" pitchFamily="34" charset="0"/>
              <a:cs typeface="Calibri" panose="020F0502020204030204" pitchFamily="34" charset="0"/>
            </a:endParaRPr>
          </a:p>
          <a:p>
            <a:pPr algn="ctr" defTabSz="685766">
              <a:defRPr/>
            </a:pPr>
            <a:r>
              <a:rPr lang="en-US" kern="0">
                <a:solidFill>
                  <a:prstClr val="white"/>
                </a:solidFill>
                <a:latin typeface="Calibri" panose="020F0502020204030204" pitchFamily="34" charset="0"/>
                <a:ea typeface="Intel Clear" panose="020B0604020203020204" pitchFamily="34" charset="0"/>
                <a:cs typeface="Calibri" panose="020F0502020204030204" pitchFamily="34" charset="0"/>
              </a:rPr>
              <a:t>Improved, Streamlined Idea Solicitation</a:t>
            </a:r>
          </a:p>
          <a:p>
            <a:pPr algn="ctr" defTabSz="685766">
              <a:defRPr/>
            </a:pPr>
            <a:r>
              <a:rPr lang="en-US" sz="1350" kern="0">
                <a:solidFill>
                  <a:prstClr val="white"/>
                </a:solidFill>
                <a:latin typeface="Calibri" panose="020F0502020204030204" pitchFamily="34" charset="0"/>
                <a:ea typeface="Intel Clear" panose="020B0604020203020204" pitchFamily="34" charset="0"/>
                <a:cs typeface="Calibri" panose="020F0502020204030204" pitchFamily="34" charset="0"/>
              </a:rPr>
              <a:t>New process and supporting tools</a:t>
            </a:r>
          </a:p>
          <a:p>
            <a:pPr algn="ctr" defTabSz="685766">
              <a:spcBef>
                <a:spcPts val="1800"/>
              </a:spcBef>
              <a:defRPr/>
            </a:pPr>
            <a:r>
              <a:rPr lang="en-US" kern="0">
                <a:solidFill>
                  <a:prstClr val="white"/>
                </a:solidFill>
                <a:latin typeface="Calibri" panose="020F0502020204030204" pitchFamily="34" charset="0"/>
                <a:ea typeface="Intel Clear" panose="020B0604020203020204" pitchFamily="34" charset="0"/>
                <a:cs typeface="Calibri" panose="020F0502020204030204" pitchFamily="34" charset="0"/>
              </a:rPr>
              <a:t>Funded Exploration Projects</a:t>
            </a:r>
          </a:p>
          <a:p>
            <a:pPr algn="ctr" defTabSz="685766">
              <a:defRPr/>
            </a:pPr>
            <a:r>
              <a:rPr lang="en-US" sz="1350" kern="0">
                <a:solidFill>
                  <a:prstClr val="white"/>
                </a:solidFill>
                <a:latin typeface="Calibri" panose="020F0502020204030204" pitchFamily="34" charset="0"/>
                <a:ea typeface="Intel Clear" panose="020B0604020203020204" pitchFamily="34" charset="0"/>
                <a:cs typeface="Calibri" panose="020F0502020204030204" pitchFamily="34" charset="0"/>
              </a:rPr>
              <a:t>Focused efforts to develop research proposals</a:t>
            </a:r>
          </a:p>
        </p:txBody>
      </p:sp>
      <p:sp>
        <p:nvSpPr>
          <p:cNvPr id="94" name="Rectangle 93">
            <a:extLst>
              <a:ext uri="{FF2B5EF4-FFF2-40B4-BE49-F238E27FC236}">
                <a16:creationId xmlns:a16="http://schemas.microsoft.com/office/drawing/2014/main" id="{0DBAA787-F1CB-43AB-9B4C-5EF364897F4A}"/>
              </a:ext>
            </a:extLst>
          </p:cNvPr>
          <p:cNvSpPr/>
          <p:nvPr/>
        </p:nvSpPr>
        <p:spPr>
          <a:xfrm>
            <a:off x="4673474" y="2546793"/>
            <a:ext cx="4256117" cy="2213623"/>
          </a:xfrm>
          <a:prstGeom prst="rect">
            <a:avLst/>
          </a:prstGeom>
          <a:gradFill flip="none" rotWithShape="1">
            <a:gsLst>
              <a:gs pos="0">
                <a:srgbClr val="003C71"/>
              </a:gs>
              <a:gs pos="100000">
                <a:srgbClr val="0071C5">
                  <a:tint val="100000"/>
                  <a:shade val="100000"/>
                  <a:satMod val="100000"/>
                </a:srgbClr>
              </a:gs>
            </a:gsLst>
            <a:lin ang="5400000" scaled="1"/>
            <a:tileRect/>
          </a:gradFill>
          <a:ln>
            <a:solidFill>
              <a:srgbClr val="FFFFFF">
                <a:alpha val="50000"/>
              </a:srgbClr>
            </a:solidFill>
          </a:ln>
          <a:effectLst/>
        </p:spPr>
        <p:txBody>
          <a:bodyPr wrap="square" lIns="68580" tIns="34290" rIns="68580" bIns="34290" anchor="ctr" anchorCtr="0">
            <a:noAutofit/>
          </a:bodyPr>
          <a:lstStyle/>
          <a:p>
            <a:pPr algn="ctr" defTabSz="685766">
              <a:defRPr/>
            </a:pPr>
            <a:endParaRPr lang="en-US" kern="0">
              <a:solidFill>
                <a:prstClr val="white"/>
              </a:solidFill>
              <a:latin typeface="Calibri" panose="020F0502020204030204" pitchFamily="34" charset="0"/>
              <a:ea typeface="Intel Clear" panose="020B0604020203020204" pitchFamily="34" charset="0"/>
              <a:cs typeface="Calibri" panose="020F0502020204030204" pitchFamily="34" charset="0"/>
            </a:endParaRPr>
          </a:p>
          <a:p>
            <a:pPr algn="ctr" defTabSz="685766">
              <a:defRPr/>
            </a:pPr>
            <a:r>
              <a:rPr lang="en-US" kern="0">
                <a:solidFill>
                  <a:prstClr val="white"/>
                </a:solidFill>
                <a:latin typeface="Calibri" panose="020F0502020204030204" pitchFamily="34" charset="0"/>
                <a:ea typeface="Intel Clear" panose="020B0604020203020204" pitchFamily="34" charset="0"/>
                <a:cs typeface="Calibri" panose="020F0502020204030204" pitchFamily="34" charset="0"/>
              </a:rPr>
              <a:t>Documented Research Plans</a:t>
            </a:r>
          </a:p>
          <a:p>
            <a:pPr algn="ctr" defTabSz="685766">
              <a:defRPr/>
            </a:pPr>
            <a:r>
              <a:rPr lang="en-US" sz="1350" kern="0">
                <a:solidFill>
                  <a:prstClr val="white"/>
                </a:solidFill>
                <a:latin typeface="Calibri" panose="020F0502020204030204" pitchFamily="34" charset="0"/>
                <a:ea typeface="Intel Clear" panose="020B0604020203020204" pitchFamily="34" charset="0"/>
                <a:cs typeface="Calibri" panose="020F0502020204030204" pitchFamily="34" charset="0"/>
              </a:rPr>
              <a:t>Establish goals and basis for milestone tracking</a:t>
            </a:r>
            <a:endParaRPr lang="en-US" sz="750" kern="0">
              <a:solidFill>
                <a:prstClr val="white"/>
              </a:solidFill>
              <a:latin typeface="Calibri" panose="020F0502020204030204" pitchFamily="34" charset="0"/>
              <a:ea typeface="Intel Clear" panose="020B0604020203020204" pitchFamily="34" charset="0"/>
              <a:cs typeface="Calibri" panose="020F0502020204030204" pitchFamily="34" charset="0"/>
            </a:endParaRPr>
          </a:p>
          <a:p>
            <a:pPr algn="ctr" defTabSz="685766">
              <a:spcBef>
                <a:spcPts val="1350"/>
              </a:spcBef>
              <a:defRPr/>
            </a:pPr>
            <a:r>
              <a:rPr lang="en-US" kern="0">
                <a:solidFill>
                  <a:prstClr val="white"/>
                </a:solidFill>
                <a:latin typeface="Calibri" panose="020F0502020204030204" pitchFamily="34" charset="0"/>
                <a:ea typeface="Intel Clear" panose="020B0604020203020204" pitchFamily="34" charset="0"/>
                <a:cs typeface="Calibri" panose="020F0502020204030204" pitchFamily="34" charset="0"/>
              </a:rPr>
              <a:t>Fixed Project Durations</a:t>
            </a:r>
            <a:br>
              <a:rPr lang="en-US" kern="0">
                <a:solidFill>
                  <a:prstClr val="white"/>
                </a:solidFill>
                <a:latin typeface="Calibri" panose="020F0502020204030204" pitchFamily="34" charset="0"/>
                <a:ea typeface="Intel Clear" panose="020B0604020203020204" pitchFamily="34" charset="0"/>
                <a:cs typeface="Calibri" panose="020F0502020204030204" pitchFamily="34" charset="0"/>
              </a:rPr>
            </a:br>
            <a:r>
              <a:rPr lang="en-US" sz="1350" kern="0">
                <a:solidFill>
                  <a:prstClr val="white"/>
                </a:solidFill>
                <a:latin typeface="Calibri" panose="020F0502020204030204" pitchFamily="34" charset="0"/>
                <a:ea typeface="Intel Clear" panose="020B0604020203020204" pitchFamily="34" charset="0"/>
                <a:cs typeface="Calibri" panose="020F0502020204030204" pitchFamily="34" charset="0"/>
              </a:rPr>
              <a:t>Supporting portfolio renewal over time</a:t>
            </a:r>
          </a:p>
          <a:p>
            <a:pPr algn="ctr" defTabSz="685766">
              <a:spcBef>
                <a:spcPts val="1350"/>
              </a:spcBef>
              <a:defRPr/>
            </a:pPr>
            <a:r>
              <a:rPr lang="en-US" kern="0">
                <a:solidFill>
                  <a:prstClr val="white"/>
                </a:solidFill>
                <a:latin typeface="Calibri" panose="020F0502020204030204" pitchFamily="34" charset="0"/>
                <a:ea typeface="Intel Clear" panose="020B0604020203020204" pitchFamily="34" charset="0"/>
                <a:cs typeface="Calibri" panose="020F0502020204030204" pitchFamily="34" charset="0"/>
              </a:rPr>
              <a:t>Broader Value-Capture Tracking</a:t>
            </a:r>
          </a:p>
          <a:p>
            <a:pPr algn="ctr" defTabSz="685766">
              <a:defRPr/>
            </a:pPr>
            <a:r>
              <a:rPr lang="en-US" sz="1200" kern="0">
                <a:solidFill>
                  <a:prstClr val="white"/>
                </a:solidFill>
                <a:latin typeface="Calibri" panose="020F0502020204030204" pitchFamily="34" charset="0"/>
                <a:ea typeface="Intel Clear" panose="020B0604020203020204" pitchFamily="34" charset="0"/>
                <a:cs typeface="Calibri" panose="020F0502020204030204" pitchFamily="34" charset="0"/>
              </a:rPr>
              <a:t>Tech transfers, open source, publications, patents, standards…</a:t>
            </a:r>
          </a:p>
        </p:txBody>
      </p:sp>
      <p:sp>
        <p:nvSpPr>
          <p:cNvPr id="90" name="Rectangle 89">
            <a:extLst>
              <a:ext uri="{FF2B5EF4-FFF2-40B4-BE49-F238E27FC236}">
                <a16:creationId xmlns:a16="http://schemas.microsoft.com/office/drawing/2014/main" id="{0ADA5142-C75A-4A58-B990-0421F273818C}"/>
              </a:ext>
            </a:extLst>
          </p:cNvPr>
          <p:cNvSpPr/>
          <p:nvPr/>
        </p:nvSpPr>
        <p:spPr>
          <a:xfrm>
            <a:off x="1" y="404"/>
            <a:ext cx="9143999" cy="646331"/>
          </a:xfrm>
          <a:prstGeom prst="rect">
            <a:avLst/>
          </a:prstGeom>
          <a:gradFill flip="none" rotWithShape="1">
            <a:gsLst>
              <a:gs pos="0">
                <a:srgbClr val="003C71"/>
              </a:gs>
              <a:gs pos="100000">
                <a:srgbClr val="0071C5">
                  <a:tint val="100000"/>
                  <a:shade val="100000"/>
                  <a:satMod val="100000"/>
                </a:srgbClr>
              </a:gs>
            </a:gsLst>
            <a:lin ang="5400000" scaled="1"/>
            <a:tileRect/>
          </a:gradFill>
          <a:ln>
            <a:solidFill>
              <a:srgbClr val="FFFFFF">
                <a:alpha val="50000"/>
              </a:srgbClr>
            </a:solidFill>
          </a:ln>
          <a:effectLst>
            <a:glow rad="101600">
              <a:srgbClr val="0071C5">
                <a:satMod val="175000"/>
                <a:alpha val="40000"/>
              </a:srgbClr>
            </a:glow>
          </a:effectLst>
          <a:scene3d>
            <a:camera prst="orthographicFront">
              <a:rot lat="0" lon="0" rev="0"/>
            </a:camera>
            <a:lightRig rig="balanced" dir="t">
              <a:rot lat="0" lon="0" rev="5100000"/>
            </a:lightRig>
          </a:scene3d>
          <a:sp3d contourW="6350">
            <a:contourClr>
              <a:srgbClr val="0071C5">
                <a:shade val="30000"/>
                <a:satMod val="130000"/>
              </a:srgbClr>
            </a:contourClr>
          </a:sp3d>
        </p:spPr>
        <p:txBody>
          <a:bodyPr wrap="square" lIns="68580" tIns="34290" rIns="68580" bIns="34290" anchor="ctr" anchorCtr="0">
            <a:noAutofit/>
          </a:bodyPr>
          <a:lstStyle/>
          <a:p>
            <a:pPr algn="ctr" defTabSz="685766">
              <a:defRPr/>
            </a:pPr>
            <a:endParaRPr lang="en-US" kern="0">
              <a:solidFill>
                <a:prstClr val="white"/>
              </a:solidFill>
              <a:latin typeface="Calibri" panose="020F0502020204030204" pitchFamily="34" charset="0"/>
              <a:ea typeface="Intel Clear" panose="020B060402020302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BC27504-4762-4965-B093-5C6B2BD2A6CE}"/>
              </a:ext>
            </a:extLst>
          </p:cNvPr>
          <p:cNvSpPr/>
          <p:nvPr/>
        </p:nvSpPr>
        <p:spPr>
          <a:xfrm>
            <a:off x="260604" y="144922"/>
            <a:ext cx="8737091" cy="459228"/>
          </a:xfrm>
          <a:prstGeom prst="rect">
            <a:avLst/>
          </a:prstGeom>
        </p:spPr>
        <p:txBody>
          <a:bodyPr wrap="square">
            <a:spAutoFit/>
          </a:bodyPr>
          <a:lstStyle/>
          <a:p>
            <a:pPr algn="ctr" defTabSz="685766">
              <a:lnSpc>
                <a:spcPct val="70000"/>
              </a:lnSpc>
              <a:defRPr/>
            </a:pPr>
            <a:r>
              <a:rPr lang="en-US" sz="3200" b="1" kern="0">
                <a:solidFill>
                  <a:prstClr val="white"/>
                </a:solidFill>
                <a:latin typeface="Calibri" panose="020F0502020204030204" pitchFamily="34" charset="0"/>
                <a:ea typeface="Intel Clear" panose="020B0604020203020204" pitchFamily="34" charset="0"/>
                <a:cs typeface="Calibri" panose="020F0502020204030204" pitchFamily="34" charset="0"/>
              </a:rPr>
              <a:t>Principles for Workstream 2.0 (from Q1’20 QGS)</a:t>
            </a:r>
          </a:p>
        </p:txBody>
      </p:sp>
      <p:sp>
        <p:nvSpPr>
          <p:cNvPr id="3" name="Right Arrow 2">
            <a:extLst>
              <a:ext uri="{FF2B5EF4-FFF2-40B4-BE49-F238E27FC236}">
                <a16:creationId xmlns:a16="http://schemas.microsoft.com/office/drawing/2014/main" id="{908BBBC6-EC41-7941-8494-E66BE9DAC6FF}"/>
              </a:ext>
            </a:extLst>
          </p:cNvPr>
          <p:cNvSpPr/>
          <p:nvPr/>
        </p:nvSpPr>
        <p:spPr>
          <a:xfrm rot="8147766">
            <a:off x="1920520" y="2092245"/>
            <a:ext cx="523702" cy="27459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panose="020F0502020204030204" pitchFamily="34" charset="0"/>
              <a:cs typeface="Calibri" panose="020F0502020204030204" pitchFamily="34" charset="0"/>
            </a:endParaRPr>
          </a:p>
        </p:txBody>
      </p:sp>
      <p:sp>
        <p:nvSpPr>
          <p:cNvPr id="174" name="Right Arrow 173">
            <a:extLst>
              <a:ext uri="{FF2B5EF4-FFF2-40B4-BE49-F238E27FC236}">
                <a16:creationId xmlns:a16="http://schemas.microsoft.com/office/drawing/2014/main" id="{D396ADC3-2522-FE45-AAD4-573CA9B8D225}"/>
              </a:ext>
            </a:extLst>
          </p:cNvPr>
          <p:cNvSpPr/>
          <p:nvPr/>
        </p:nvSpPr>
        <p:spPr>
          <a:xfrm rot="2335758">
            <a:off x="5531460" y="2111594"/>
            <a:ext cx="523702" cy="27459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2BA4BC19-7699-F942-B8EB-CA896A10233C}"/>
              </a:ext>
            </a:extLst>
          </p:cNvPr>
          <p:cNvGrpSpPr/>
          <p:nvPr/>
        </p:nvGrpSpPr>
        <p:grpSpPr>
          <a:xfrm>
            <a:off x="2736205" y="827246"/>
            <a:ext cx="3950069" cy="1505615"/>
            <a:chOff x="2736205" y="827246"/>
            <a:chExt cx="3950069" cy="1505615"/>
          </a:xfrm>
        </p:grpSpPr>
        <p:grpSp>
          <p:nvGrpSpPr>
            <p:cNvPr id="2" name="Group 1">
              <a:extLst>
                <a:ext uri="{FF2B5EF4-FFF2-40B4-BE49-F238E27FC236}">
                  <a16:creationId xmlns:a16="http://schemas.microsoft.com/office/drawing/2014/main" id="{59EAF062-D4AE-0B42-9771-D153EEDEE842}"/>
                </a:ext>
              </a:extLst>
            </p:cNvPr>
            <p:cNvGrpSpPr/>
            <p:nvPr/>
          </p:nvGrpSpPr>
          <p:grpSpPr>
            <a:xfrm>
              <a:off x="2736205" y="827246"/>
              <a:ext cx="3950069" cy="1505615"/>
              <a:chOff x="1965314" y="1824681"/>
              <a:chExt cx="8025565" cy="3637712"/>
            </a:xfrm>
          </p:grpSpPr>
          <p:sp>
            <p:nvSpPr>
              <p:cNvPr id="100" name="Freeform: Shape 6">
                <a:extLst>
                  <a:ext uri="{FF2B5EF4-FFF2-40B4-BE49-F238E27FC236}">
                    <a16:creationId xmlns:a16="http://schemas.microsoft.com/office/drawing/2014/main" id="{0DED3B66-8AE9-684F-8E29-4E0920859C33}"/>
                  </a:ext>
                </a:extLst>
              </p:cNvPr>
              <p:cNvSpPr/>
              <p:nvPr/>
            </p:nvSpPr>
            <p:spPr>
              <a:xfrm rot="5400000">
                <a:off x="1973149" y="2070226"/>
                <a:ext cx="3384332" cy="3400001"/>
              </a:xfrm>
              <a:custGeom>
                <a:avLst/>
                <a:gdLst>
                  <a:gd name="connsiteX0" fmla="*/ 0 w 3384332"/>
                  <a:gd name="connsiteY0" fmla="*/ 4289812 h 4289812"/>
                  <a:gd name="connsiteX1" fmla="*/ 348985 w 3384332"/>
                  <a:gd name="connsiteY1" fmla="*/ 1917594 h 4289812"/>
                  <a:gd name="connsiteX2" fmla="*/ 630286 w 3384332"/>
                  <a:gd name="connsiteY2" fmla="*/ 0 h 4289812"/>
                  <a:gd name="connsiteX3" fmla="*/ 2751325 w 3384332"/>
                  <a:gd name="connsiteY3" fmla="*/ 0 h 4289812"/>
                  <a:gd name="connsiteX4" fmla="*/ 3026865 w 3384332"/>
                  <a:gd name="connsiteY4" fmla="*/ 1872985 h 4289812"/>
                  <a:gd name="connsiteX5" fmla="*/ 3028786 w 3384332"/>
                  <a:gd name="connsiteY5" fmla="*/ 1872985 h 4289812"/>
                  <a:gd name="connsiteX6" fmla="*/ 3384332 w 3384332"/>
                  <a:gd name="connsiteY6" fmla="*/ 4289812 h 4289812"/>
                  <a:gd name="connsiteX7" fmla="*/ 0 w 3384332"/>
                  <a:gd name="connsiteY7" fmla="*/ 4289812 h 4289812"/>
                  <a:gd name="connsiteX0" fmla="*/ 0 w 3384332"/>
                  <a:gd name="connsiteY0" fmla="*/ 4289812 h 4289812"/>
                  <a:gd name="connsiteX1" fmla="*/ 630286 w 3384332"/>
                  <a:gd name="connsiteY1" fmla="*/ 0 h 4289812"/>
                  <a:gd name="connsiteX2" fmla="*/ 2751325 w 3384332"/>
                  <a:gd name="connsiteY2" fmla="*/ 0 h 4289812"/>
                  <a:gd name="connsiteX3" fmla="*/ 3026865 w 3384332"/>
                  <a:gd name="connsiteY3" fmla="*/ 1872985 h 4289812"/>
                  <a:gd name="connsiteX4" fmla="*/ 3028786 w 3384332"/>
                  <a:gd name="connsiteY4" fmla="*/ 1872985 h 4289812"/>
                  <a:gd name="connsiteX5" fmla="*/ 3384332 w 3384332"/>
                  <a:gd name="connsiteY5" fmla="*/ 4289812 h 4289812"/>
                  <a:gd name="connsiteX6" fmla="*/ 0 w 3384332"/>
                  <a:gd name="connsiteY6" fmla="*/ 4289812 h 4289812"/>
                  <a:gd name="connsiteX0" fmla="*/ 0 w 3384332"/>
                  <a:gd name="connsiteY0" fmla="*/ 4289812 h 4289812"/>
                  <a:gd name="connsiteX1" fmla="*/ 630286 w 3384332"/>
                  <a:gd name="connsiteY1" fmla="*/ 0 h 4289812"/>
                  <a:gd name="connsiteX2" fmla="*/ 2751325 w 3384332"/>
                  <a:gd name="connsiteY2" fmla="*/ 0 h 4289812"/>
                  <a:gd name="connsiteX3" fmla="*/ 3026865 w 3384332"/>
                  <a:gd name="connsiteY3" fmla="*/ 1872985 h 4289812"/>
                  <a:gd name="connsiteX4" fmla="*/ 3384332 w 3384332"/>
                  <a:gd name="connsiteY4" fmla="*/ 4289812 h 4289812"/>
                  <a:gd name="connsiteX5" fmla="*/ 0 w 3384332"/>
                  <a:gd name="connsiteY5" fmla="*/ 4289812 h 4289812"/>
                  <a:gd name="connsiteX0" fmla="*/ 0 w 3384332"/>
                  <a:gd name="connsiteY0" fmla="*/ 4289812 h 4289812"/>
                  <a:gd name="connsiteX1" fmla="*/ 630286 w 3384332"/>
                  <a:gd name="connsiteY1" fmla="*/ 0 h 4289812"/>
                  <a:gd name="connsiteX2" fmla="*/ 2751325 w 3384332"/>
                  <a:gd name="connsiteY2" fmla="*/ 0 h 4289812"/>
                  <a:gd name="connsiteX3" fmla="*/ 3384332 w 3384332"/>
                  <a:gd name="connsiteY3" fmla="*/ 4289812 h 4289812"/>
                  <a:gd name="connsiteX4" fmla="*/ 0 w 3384332"/>
                  <a:gd name="connsiteY4" fmla="*/ 4289812 h 428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332" h="4289812">
                    <a:moveTo>
                      <a:pt x="0" y="4289812"/>
                    </a:moveTo>
                    <a:lnTo>
                      <a:pt x="630286" y="0"/>
                    </a:lnTo>
                    <a:lnTo>
                      <a:pt x="2751325" y="0"/>
                    </a:lnTo>
                    <a:lnTo>
                      <a:pt x="3384332" y="4289812"/>
                    </a:lnTo>
                    <a:lnTo>
                      <a:pt x="0" y="4289812"/>
                    </a:lnTo>
                    <a:close/>
                  </a:path>
                </a:pathLst>
              </a:custGeom>
              <a:gradFill flip="none" rotWithShape="1">
                <a:gsLst>
                  <a:gs pos="100000">
                    <a:srgbClr val="003C71">
                      <a:alpha val="0"/>
                    </a:srgbClr>
                  </a:gs>
                  <a:gs pos="0">
                    <a:srgbClr val="003C71"/>
                  </a:gs>
                </a:gsLst>
                <a:lin ang="10800000" scaled="1"/>
                <a:tileRect/>
              </a:gradFill>
              <a:ln w="9525" cap="flat" cmpd="sng" algn="ctr">
                <a:solidFill>
                  <a:srgbClr val="FFFFFF">
                    <a:alpha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defTabSz="685800">
                  <a:spcBef>
                    <a:spcPts val="900"/>
                  </a:spcBef>
                  <a:defRPr/>
                </a:pPr>
                <a:endParaRPr lang="en-US" sz="525" kern="0">
                  <a:solidFill>
                    <a:prstClr val="white"/>
                  </a:solidFill>
                  <a:latin typeface="Calibri" panose="020F0502020204030204" pitchFamily="34" charset="0"/>
                  <a:cs typeface="Calibri" panose="020F0502020204030204" pitchFamily="34" charset="0"/>
                </a:endParaRPr>
              </a:p>
            </p:txBody>
          </p:sp>
          <p:sp>
            <p:nvSpPr>
              <p:cNvPr id="101" name="Arrow: Right 188">
                <a:extLst>
                  <a:ext uri="{FF2B5EF4-FFF2-40B4-BE49-F238E27FC236}">
                    <a16:creationId xmlns:a16="http://schemas.microsoft.com/office/drawing/2014/main" id="{685803E5-FE4B-0B41-BEA5-4BB0D2172CD9}"/>
                  </a:ext>
                </a:extLst>
              </p:cNvPr>
              <p:cNvSpPr/>
              <p:nvPr/>
            </p:nvSpPr>
            <p:spPr>
              <a:xfrm>
                <a:off x="8803753" y="3291732"/>
                <a:ext cx="1187126" cy="953411"/>
              </a:xfrm>
              <a:prstGeom prst="rightArrow">
                <a:avLst>
                  <a:gd name="adj1" fmla="val 77402"/>
                  <a:gd name="adj2" fmla="val 50000"/>
                </a:avLst>
              </a:prstGeom>
              <a:gradFill>
                <a:gsLst>
                  <a:gs pos="100000">
                    <a:srgbClr val="003C71">
                      <a:alpha val="0"/>
                    </a:srgbClr>
                  </a:gs>
                  <a:gs pos="0">
                    <a:srgbClr val="003C71"/>
                  </a:gs>
                </a:gsLst>
                <a:lin ang="16200000" scaled="1"/>
              </a:gradFill>
              <a:ln w="9525" cap="flat" cmpd="sng" algn="ctr">
                <a:solidFill>
                  <a:srgbClr val="FFFFFF">
                    <a:alpha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900"/>
                  </a:spcBef>
                  <a:defRPr/>
                </a:pPr>
                <a:endParaRPr lang="en-US" sz="525" kern="0">
                  <a:solidFill>
                    <a:prstClr val="white"/>
                  </a:solidFill>
                  <a:latin typeface="Calibri" panose="020F0502020204030204" pitchFamily="34" charset="0"/>
                  <a:cs typeface="Calibri" panose="020F0502020204030204" pitchFamily="34" charset="0"/>
                </a:endParaRPr>
              </a:p>
            </p:txBody>
          </p:sp>
          <p:sp>
            <p:nvSpPr>
              <p:cNvPr id="102" name="Freeform: Shape 8">
                <a:extLst>
                  <a:ext uri="{FF2B5EF4-FFF2-40B4-BE49-F238E27FC236}">
                    <a16:creationId xmlns:a16="http://schemas.microsoft.com/office/drawing/2014/main" id="{8DFFA7B4-E24B-7F4F-BC1C-497C410BDA9D}"/>
                  </a:ext>
                </a:extLst>
              </p:cNvPr>
              <p:cNvSpPr/>
              <p:nvPr/>
            </p:nvSpPr>
            <p:spPr>
              <a:xfrm rot="5400000">
                <a:off x="5183306" y="2943111"/>
                <a:ext cx="2106091" cy="1650653"/>
              </a:xfrm>
              <a:custGeom>
                <a:avLst/>
                <a:gdLst>
                  <a:gd name="connsiteX0" fmla="*/ 0 w 2106091"/>
                  <a:gd name="connsiteY0" fmla="*/ 1650653 h 1650653"/>
                  <a:gd name="connsiteX1" fmla="*/ 282196 w 2106091"/>
                  <a:gd name="connsiteY1" fmla="*/ 0 h 1650653"/>
                  <a:gd name="connsiteX2" fmla="*/ 1823895 w 2106091"/>
                  <a:gd name="connsiteY2" fmla="*/ 0 h 1650653"/>
                  <a:gd name="connsiteX3" fmla="*/ 2106091 w 2106091"/>
                  <a:gd name="connsiteY3" fmla="*/ 1650653 h 1650653"/>
                </a:gdLst>
                <a:ahLst/>
                <a:cxnLst>
                  <a:cxn ang="0">
                    <a:pos x="connsiteX0" y="connsiteY0"/>
                  </a:cxn>
                  <a:cxn ang="0">
                    <a:pos x="connsiteX1" y="connsiteY1"/>
                  </a:cxn>
                  <a:cxn ang="0">
                    <a:pos x="connsiteX2" y="connsiteY2"/>
                  </a:cxn>
                  <a:cxn ang="0">
                    <a:pos x="connsiteX3" y="connsiteY3"/>
                  </a:cxn>
                </a:cxnLst>
                <a:rect l="l" t="t" r="r" b="b"/>
                <a:pathLst>
                  <a:path w="2106091" h="1650653">
                    <a:moveTo>
                      <a:pt x="0" y="1650653"/>
                    </a:moveTo>
                    <a:lnTo>
                      <a:pt x="282196" y="0"/>
                    </a:lnTo>
                    <a:lnTo>
                      <a:pt x="1823895" y="0"/>
                    </a:lnTo>
                    <a:lnTo>
                      <a:pt x="2106091" y="1650653"/>
                    </a:lnTo>
                    <a:close/>
                  </a:path>
                </a:pathLst>
              </a:custGeom>
              <a:gradFill flip="none" rotWithShape="1">
                <a:gsLst>
                  <a:gs pos="100000">
                    <a:srgbClr val="003C71">
                      <a:alpha val="0"/>
                    </a:srgbClr>
                  </a:gs>
                  <a:gs pos="0">
                    <a:srgbClr val="003C71"/>
                  </a:gs>
                </a:gsLst>
                <a:lin ang="10800000" scaled="1"/>
                <a:tileRect/>
              </a:gradFill>
              <a:ln w="9525" cap="flat" cmpd="sng" algn="ctr">
                <a:solidFill>
                  <a:srgbClr val="FFFFFF">
                    <a:alpha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900"/>
                  </a:spcBef>
                  <a:defRPr/>
                </a:pPr>
                <a:endParaRPr lang="en-US" sz="525" kern="0">
                  <a:solidFill>
                    <a:prstClr val="white"/>
                  </a:solidFill>
                  <a:latin typeface="Calibri" panose="020F0502020204030204" pitchFamily="34" charset="0"/>
                  <a:cs typeface="Calibri" panose="020F0502020204030204" pitchFamily="34" charset="0"/>
                </a:endParaRPr>
              </a:p>
            </p:txBody>
          </p:sp>
          <p:sp>
            <p:nvSpPr>
              <p:cNvPr id="103" name="Freeform: Shape 9">
                <a:extLst>
                  <a:ext uri="{FF2B5EF4-FFF2-40B4-BE49-F238E27FC236}">
                    <a16:creationId xmlns:a16="http://schemas.microsoft.com/office/drawing/2014/main" id="{6BC14BEA-BCE3-9945-8123-221252A9D348}"/>
                  </a:ext>
                </a:extLst>
              </p:cNvPr>
              <p:cNvSpPr/>
              <p:nvPr/>
            </p:nvSpPr>
            <p:spPr>
              <a:xfrm rot="5400000">
                <a:off x="7193774" y="2943119"/>
                <a:ext cx="1526067" cy="1650638"/>
              </a:xfrm>
              <a:custGeom>
                <a:avLst/>
                <a:gdLst>
                  <a:gd name="connsiteX0" fmla="*/ 0 w 1526067"/>
                  <a:gd name="connsiteY0" fmla="*/ 1650638 h 1650638"/>
                  <a:gd name="connsiteX1" fmla="*/ 282193 w 1526067"/>
                  <a:gd name="connsiteY1" fmla="*/ 0 h 1650638"/>
                  <a:gd name="connsiteX2" fmla="*/ 1243873 w 1526067"/>
                  <a:gd name="connsiteY2" fmla="*/ 0 h 1650638"/>
                  <a:gd name="connsiteX3" fmla="*/ 1526067 w 1526067"/>
                  <a:gd name="connsiteY3" fmla="*/ 1650638 h 1650638"/>
                </a:gdLst>
                <a:ahLst/>
                <a:cxnLst>
                  <a:cxn ang="0">
                    <a:pos x="connsiteX0" y="connsiteY0"/>
                  </a:cxn>
                  <a:cxn ang="0">
                    <a:pos x="connsiteX1" y="connsiteY1"/>
                  </a:cxn>
                  <a:cxn ang="0">
                    <a:pos x="connsiteX2" y="connsiteY2"/>
                  </a:cxn>
                  <a:cxn ang="0">
                    <a:pos x="connsiteX3" y="connsiteY3"/>
                  </a:cxn>
                </a:cxnLst>
                <a:rect l="l" t="t" r="r" b="b"/>
                <a:pathLst>
                  <a:path w="1526067" h="1650638">
                    <a:moveTo>
                      <a:pt x="0" y="1650638"/>
                    </a:moveTo>
                    <a:lnTo>
                      <a:pt x="282193" y="0"/>
                    </a:lnTo>
                    <a:lnTo>
                      <a:pt x="1243873" y="0"/>
                    </a:lnTo>
                    <a:lnTo>
                      <a:pt x="1526067" y="1650638"/>
                    </a:lnTo>
                    <a:close/>
                  </a:path>
                </a:pathLst>
              </a:custGeom>
              <a:gradFill flip="none" rotWithShape="1">
                <a:gsLst>
                  <a:gs pos="100000">
                    <a:srgbClr val="003C71">
                      <a:alpha val="0"/>
                    </a:srgbClr>
                  </a:gs>
                  <a:gs pos="0">
                    <a:srgbClr val="003C71"/>
                  </a:gs>
                </a:gsLst>
                <a:lin ang="10800000" scaled="1"/>
                <a:tileRect/>
              </a:gradFill>
              <a:ln w="9525" cap="flat" cmpd="sng" algn="ctr">
                <a:solidFill>
                  <a:srgbClr val="FFFFFF">
                    <a:alpha val="50000"/>
                  </a:srgbClr>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900"/>
                  </a:spcBef>
                  <a:defRPr/>
                </a:pPr>
                <a:endParaRPr lang="en-US" sz="525" kern="0">
                  <a:solidFill>
                    <a:prstClr val="white"/>
                  </a:solidFill>
                  <a:latin typeface="Calibri" panose="020F0502020204030204" pitchFamily="34" charset="0"/>
                  <a:cs typeface="Calibri" panose="020F0502020204030204" pitchFamily="34" charset="0"/>
                </a:endParaRPr>
              </a:p>
            </p:txBody>
          </p:sp>
          <p:grpSp>
            <p:nvGrpSpPr>
              <p:cNvPr id="104" name="Group 103">
                <a:extLst>
                  <a:ext uri="{FF2B5EF4-FFF2-40B4-BE49-F238E27FC236}">
                    <a16:creationId xmlns:a16="http://schemas.microsoft.com/office/drawing/2014/main" id="{A2C4B95B-5561-9C4F-B845-ACFC529C34BE}"/>
                  </a:ext>
                </a:extLst>
              </p:cNvPr>
              <p:cNvGrpSpPr>
                <a:grpSpLocks/>
              </p:cNvGrpSpPr>
              <p:nvPr/>
            </p:nvGrpSpPr>
            <p:grpSpPr>
              <a:xfrm>
                <a:off x="5603960" y="3159198"/>
                <a:ext cx="1261473" cy="1318568"/>
                <a:chOff x="3950431" y="1818664"/>
                <a:chExt cx="1246307" cy="1255029"/>
              </a:xfrm>
            </p:grpSpPr>
            <p:sp>
              <p:nvSpPr>
                <p:cNvPr id="105" name="Oval 104">
                  <a:extLst>
                    <a:ext uri="{FF2B5EF4-FFF2-40B4-BE49-F238E27FC236}">
                      <a16:creationId xmlns:a16="http://schemas.microsoft.com/office/drawing/2014/main" id="{833E311F-E623-EB4E-8AB6-172838F13762}"/>
                    </a:ext>
                  </a:extLst>
                </p:cNvPr>
                <p:cNvSpPr/>
                <p:nvPr/>
              </p:nvSpPr>
              <p:spPr>
                <a:xfrm>
                  <a:off x="4462568" y="2377553"/>
                  <a:ext cx="271022" cy="261101"/>
                </a:xfrm>
                <a:prstGeom prst="ellipse">
                  <a:avLst/>
                </a:prstGeom>
                <a:solidFill>
                  <a:srgbClr val="C3D6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06" name="Oval 105">
                  <a:extLst>
                    <a:ext uri="{FF2B5EF4-FFF2-40B4-BE49-F238E27FC236}">
                      <a16:creationId xmlns:a16="http://schemas.microsoft.com/office/drawing/2014/main" id="{6C9A3F2B-937C-3240-A81B-DD852A4B1F3C}"/>
                    </a:ext>
                  </a:extLst>
                </p:cNvPr>
                <p:cNvSpPr/>
                <p:nvPr/>
              </p:nvSpPr>
              <p:spPr>
                <a:xfrm>
                  <a:off x="4787226" y="2317876"/>
                  <a:ext cx="180681" cy="174067"/>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07" name="Oval 106">
                  <a:extLst>
                    <a:ext uri="{FF2B5EF4-FFF2-40B4-BE49-F238E27FC236}">
                      <a16:creationId xmlns:a16="http://schemas.microsoft.com/office/drawing/2014/main" id="{352287AB-2D81-564E-829A-6880C3ED98C2}"/>
                    </a:ext>
                  </a:extLst>
                </p:cNvPr>
                <p:cNvSpPr/>
                <p:nvPr/>
              </p:nvSpPr>
              <p:spPr>
                <a:xfrm>
                  <a:off x="3950431" y="2133738"/>
                  <a:ext cx="180681" cy="174067"/>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08" name="Oval 107">
                  <a:extLst>
                    <a:ext uri="{FF2B5EF4-FFF2-40B4-BE49-F238E27FC236}">
                      <a16:creationId xmlns:a16="http://schemas.microsoft.com/office/drawing/2014/main" id="{121EFE36-C8FA-D24D-A856-AA7257224012}"/>
                    </a:ext>
                  </a:extLst>
                </p:cNvPr>
                <p:cNvSpPr/>
                <p:nvPr/>
              </p:nvSpPr>
              <p:spPr>
                <a:xfrm>
                  <a:off x="5016057" y="2032235"/>
                  <a:ext cx="180681" cy="174067"/>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09" name="Oval 108">
                  <a:extLst>
                    <a:ext uri="{FF2B5EF4-FFF2-40B4-BE49-F238E27FC236}">
                      <a16:creationId xmlns:a16="http://schemas.microsoft.com/office/drawing/2014/main" id="{D069308C-3297-B440-99A9-9E1C656EF9C8}"/>
                    </a:ext>
                  </a:extLst>
                </p:cNvPr>
                <p:cNvSpPr/>
                <p:nvPr/>
              </p:nvSpPr>
              <p:spPr>
                <a:xfrm>
                  <a:off x="4420145" y="1903529"/>
                  <a:ext cx="271022" cy="261101"/>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10" name="Oval 109">
                  <a:extLst>
                    <a:ext uri="{FF2B5EF4-FFF2-40B4-BE49-F238E27FC236}">
                      <a16:creationId xmlns:a16="http://schemas.microsoft.com/office/drawing/2014/main" id="{537EB312-40D9-F94F-9398-30E84625997B}"/>
                    </a:ext>
                  </a:extLst>
                </p:cNvPr>
                <p:cNvSpPr/>
                <p:nvPr/>
              </p:nvSpPr>
              <p:spPr>
                <a:xfrm>
                  <a:off x="3973242" y="2812592"/>
                  <a:ext cx="271022" cy="261101"/>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11" name="Oval 110">
                  <a:extLst>
                    <a:ext uri="{FF2B5EF4-FFF2-40B4-BE49-F238E27FC236}">
                      <a16:creationId xmlns:a16="http://schemas.microsoft.com/office/drawing/2014/main" id="{5087DE6D-6E62-E046-A8F9-FC3C6E54726B}"/>
                    </a:ext>
                  </a:extLst>
                </p:cNvPr>
                <p:cNvSpPr/>
                <p:nvPr/>
              </p:nvSpPr>
              <p:spPr>
                <a:xfrm>
                  <a:off x="4320305" y="2700482"/>
                  <a:ext cx="214256" cy="209597"/>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12" name="Oval 111">
                  <a:extLst>
                    <a:ext uri="{FF2B5EF4-FFF2-40B4-BE49-F238E27FC236}">
                      <a16:creationId xmlns:a16="http://schemas.microsoft.com/office/drawing/2014/main" id="{F77BAC38-2203-9246-AEA7-8029BEA13B73}"/>
                    </a:ext>
                  </a:extLst>
                </p:cNvPr>
                <p:cNvSpPr/>
                <p:nvPr/>
              </p:nvSpPr>
              <p:spPr>
                <a:xfrm>
                  <a:off x="4714061" y="2704025"/>
                  <a:ext cx="180681" cy="174067"/>
                </a:xfrm>
                <a:prstGeom prst="ellipse">
                  <a:avLst/>
                </a:prstGeom>
                <a:solidFill>
                  <a:srgbClr val="C3D6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13" name="Oval 112">
                  <a:extLst>
                    <a:ext uri="{FF2B5EF4-FFF2-40B4-BE49-F238E27FC236}">
                      <a16:creationId xmlns:a16="http://schemas.microsoft.com/office/drawing/2014/main" id="{9F68E631-4200-7142-9747-0A8337AE3572}"/>
                    </a:ext>
                  </a:extLst>
                </p:cNvPr>
                <p:cNvSpPr/>
                <p:nvPr/>
              </p:nvSpPr>
              <p:spPr>
                <a:xfrm>
                  <a:off x="4037436" y="1818664"/>
                  <a:ext cx="182880" cy="182880"/>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14" name="Oval 113">
                  <a:extLst>
                    <a:ext uri="{FF2B5EF4-FFF2-40B4-BE49-F238E27FC236}">
                      <a16:creationId xmlns:a16="http://schemas.microsoft.com/office/drawing/2014/main" id="{A5DCD999-49B7-9D47-BE68-C05DE0935DEA}"/>
                    </a:ext>
                  </a:extLst>
                </p:cNvPr>
                <p:cNvSpPr/>
                <p:nvPr/>
              </p:nvSpPr>
              <p:spPr>
                <a:xfrm>
                  <a:off x="4980797" y="2556586"/>
                  <a:ext cx="180681" cy="174067"/>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15" name="Oval 114">
                  <a:extLst>
                    <a:ext uri="{FF2B5EF4-FFF2-40B4-BE49-F238E27FC236}">
                      <a16:creationId xmlns:a16="http://schemas.microsoft.com/office/drawing/2014/main" id="{E7C50F6B-F9BA-734A-9C70-4EFBF40C0642}"/>
                    </a:ext>
                  </a:extLst>
                </p:cNvPr>
                <p:cNvSpPr/>
                <p:nvPr/>
              </p:nvSpPr>
              <p:spPr>
                <a:xfrm>
                  <a:off x="4271855" y="2158498"/>
                  <a:ext cx="180681" cy="174067"/>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16" name="Oval 115">
                  <a:extLst>
                    <a:ext uri="{FF2B5EF4-FFF2-40B4-BE49-F238E27FC236}">
                      <a16:creationId xmlns:a16="http://schemas.microsoft.com/office/drawing/2014/main" id="{F6233752-7AC9-7040-8933-5DDB7F69E29F}"/>
                    </a:ext>
                  </a:extLst>
                </p:cNvPr>
                <p:cNvSpPr/>
                <p:nvPr/>
              </p:nvSpPr>
              <p:spPr>
                <a:xfrm>
                  <a:off x="4039530" y="2434406"/>
                  <a:ext cx="214256" cy="209597"/>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17" name="Oval 116">
                  <a:extLst>
                    <a:ext uri="{FF2B5EF4-FFF2-40B4-BE49-F238E27FC236}">
                      <a16:creationId xmlns:a16="http://schemas.microsoft.com/office/drawing/2014/main" id="{E47B8AE9-FB5E-674F-BD84-3BECDB0AB4D1}"/>
                    </a:ext>
                  </a:extLst>
                </p:cNvPr>
                <p:cNvSpPr/>
                <p:nvPr/>
              </p:nvSpPr>
              <p:spPr>
                <a:xfrm>
                  <a:off x="4705181" y="2024752"/>
                  <a:ext cx="271022" cy="261101"/>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grpSp>
          <p:grpSp>
            <p:nvGrpSpPr>
              <p:cNvPr id="118" name="Group 117">
                <a:extLst>
                  <a:ext uri="{FF2B5EF4-FFF2-40B4-BE49-F238E27FC236}">
                    <a16:creationId xmlns:a16="http://schemas.microsoft.com/office/drawing/2014/main" id="{29927212-575E-754B-BEB1-913F1185CA3A}"/>
                  </a:ext>
                </a:extLst>
              </p:cNvPr>
              <p:cNvGrpSpPr/>
              <p:nvPr/>
            </p:nvGrpSpPr>
            <p:grpSpPr>
              <a:xfrm>
                <a:off x="3911432" y="2707904"/>
                <a:ext cx="1314672" cy="2121067"/>
                <a:chOff x="2275875" y="1335970"/>
                <a:chExt cx="1314672" cy="2121067"/>
              </a:xfrm>
            </p:grpSpPr>
            <p:sp>
              <p:nvSpPr>
                <p:cNvPr id="119" name="Oval 118">
                  <a:extLst>
                    <a:ext uri="{FF2B5EF4-FFF2-40B4-BE49-F238E27FC236}">
                      <a16:creationId xmlns:a16="http://schemas.microsoft.com/office/drawing/2014/main" id="{2793CC96-23A1-A242-907B-DAB1D43EC40E}"/>
                    </a:ext>
                  </a:extLst>
                </p:cNvPr>
                <p:cNvSpPr/>
                <p:nvPr/>
              </p:nvSpPr>
              <p:spPr>
                <a:xfrm>
                  <a:off x="2320355" y="1335970"/>
                  <a:ext cx="94033" cy="96859"/>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0" name="Oval 119">
                  <a:extLst>
                    <a:ext uri="{FF2B5EF4-FFF2-40B4-BE49-F238E27FC236}">
                      <a16:creationId xmlns:a16="http://schemas.microsoft.com/office/drawing/2014/main" id="{06D9E955-371F-F940-8E26-42C7DBB343A4}"/>
                    </a:ext>
                  </a:extLst>
                </p:cNvPr>
                <p:cNvSpPr/>
                <p:nvPr/>
              </p:nvSpPr>
              <p:spPr>
                <a:xfrm>
                  <a:off x="2592013" y="1975643"/>
                  <a:ext cx="117972" cy="121519"/>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1" name="Oval 120">
                  <a:extLst>
                    <a:ext uri="{FF2B5EF4-FFF2-40B4-BE49-F238E27FC236}">
                      <a16:creationId xmlns:a16="http://schemas.microsoft.com/office/drawing/2014/main" id="{0429B0AD-32B1-D747-83CB-A3C04E08453E}"/>
                    </a:ext>
                  </a:extLst>
                </p:cNvPr>
                <p:cNvSpPr/>
                <p:nvPr/>
              </p:nvSpPr>
              <p:spPr>
                <a:xfrm>
                  <a:off x="2372879" y="1791189"/>
                  <a:ext cx="121082" cy="124721"/>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2" name="Oval 121">
                  <a:extLst>
                    <a:ext uri="{FF2B5EF4-FFF2-40B4-BE49-F238E27FC236}">
                      <a16:creationId xmlns:a16="http://schemas.microsoft.com/office/drawing/2014/main" id="{52473CC1-B4C3-1E4F-B146-50D23F34D7BC}"/>
                    </a:ext>
                  </a:extLst>
                </p:cNvPr>
                <p:cNvSpPr/>
                <p:nvPr/>
              </p:nvSpPr>
              <p:spPr>
                <a:xfrm>
                  <a:off x="2465782" y="2290886"/>
                  <a:ext cx="86704" cy="89311"/>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3" name="Oval 122">
                  <a:extLst>
                    <a:ext uri="{FF2B5EF4-FFF2-40B4-BE49-F238E27FC236}">
                      <a16:creationId xmlns:a16="http://schemas.microsoft.com/office/drawing/2014/main" id="{0E351B2C-CB7E-2448-8264-3A1CE9C3FDD5}"/>
                    </a:ext>
                  </a:extLst>
                </p:cNvPr>
                <p:cNvSpPr/>
                <p:nvPr/>
              </p:nvSpPr>
              <p:spPr>
                <a:xfrm>
                  <a:off x="2820309" y="2656224"/>
                  <a:ext cx="117972" cy="121519"/>
                </a:xfrm>
                <a:prstGeom prst="ellipse">
                  <a:avLst/>
                </a:prstGeom>
                <a:solidFill>
                  <a:srgbClr val="F3D54E"/>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4" name="Oval 123">
                  <a:extLst>
                    <a:ext uri="{FF2B5EF4-FFF2-40B4-BE49-F238E27FC236}">
                      <a16:creationId xmlns:a16="http://schemas.microsoft.com/office/drawing/2014/main" id="{606A0125-A31B-3C44-B44B-2FF9A0C6C2B5}"/>
                    </a:ext>
                  </a:extLst>
                </p:cNvPr>
                <p:cNvSpPr/>
                <p:nvPr/>
              </p:nvSpPr>
              <p:spPr>
                <a:xfrm>
                  <a:off x="3003759" y="1573195"/>
                  <a:ext cx="88015" cy="90662"/>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5" name="Oval 124">
                  <a:extLst>
                    <a:ext uri="{FF2B5EF4-FFF2-40B4-BE49-F238E27FC236}">
                      <a16:creationId xmlns:a16="http://schemas.microsoft.com/office/drawing/2014/main" id="{EE5DF79A-D328-044E-B4F6-02EB3CEC183C}"/>
                    </a:ext>
                  </a:extLst>
                </p:cNvPr>
                <p:cNvSpPr/>
                <p:nvPr/>
              </p:nvSpPr>
              <p:spPr>
                <a:xfrm>
                  <a:off x="3211075" y="1909164"/>
                  <a:ext cx="91440" cy="95010"/>
                </a:xfrm>
                <a:prstGeom prst="ellipse">
                  <a:avLst/>
                </a:prstGeom>
                <a:solidFill>
                  <a:srgbClr val="C3D6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6" name="Oval 125">
                  <a:extLst>
                    <a:ext uri="{FF2B5EF4-FFF2-40B4-BE49-F238E27FC236}">
                      <a16:creationId xmlns:a16="http://schemas.microsoft.com/office/drawing/2014/main" id="{2429CDE5-EF73-3647-8EA8-746F8AA53B4E}"/>
                    </a:ext>
                  </a:extLst>
                </p:cNvPr>
                <p:cNvSpPr/>
                <p:nvPr/>
              </p:nvSpPr>
              <p:spPr>
                <a:xfrm>
                  <a:off x="3124705" y="2339600"/>
                  <a:ext cx="91440" cy="91440"/>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7" name="Oval 126">
                  <a:extLst>
                    <a:ext uri="{FF2B5EF4-FFF2-40B4-BE49-F238E27FC236}">
                      <a16:creationId xmlns:a16="http://schemas.microsoft.com/office/drawing/2014/main" id="{F0C61CDD-AB33-9F46-9CB6-31D039B1CCC6}"/>
                    </a:ext>
                  </a:extLst>
                </p:cNvPr>
                <p:cNvSpPr/>
                <p:nvPr/>
              </p:nvSpPr>
              <p:spPr>
                <a:xfrm>
                  <a:off x="2778070" y="2849389"/>
                  <a:ext cx="182880" cy="178620"/>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8" name="Oval 127">
                  <a:extLst>
                    <a:ext uri="{FF2B5EF4-FFF2-40B4-BE49-F238E27FC236}">
                      <a16:creationId xmlns:a16="http://schemas.microsoft.com/office/drawing/2014/main" id="{E4DB640B-AF85-C949-AE50-BE0BD9FFD58A}"/>
                    </a:ext>
                  </a:extLst>
                </p:cNvPr>
                <p:cNvSpPr/>
                <p:nvPr/>
              </p:nvSpPr>
              <p:spPr>
                <a:xfrm>
                  <a:off x="3231022" y="1643632"/>
                  <a:ext cx="182880" cy="182880"/>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29" name="Oval 128">
                  <a:extLst>
                    <a:ext uri="{FF2B5EF4-FFF2-40B4-BE49-F238E27FC236}">
                      <a16:creationId xmlns:a16="http://schemas.microsoft.com/office/drawing/2014/main" id="{4AFFEDE2-E8BF-B94F-9EC2-C034C8183847}"/>
                    </a:ext>
                  </a:extLst>
                </p:cNvPr>
                <p:cNvSpPr/>
                <p:nvPr/>
              </p:nvSpPr>
              <p:spPr>
                <a:xfrm>
                  <a:off x="2472330" y="3140626"/>
                  <a:ext cx="182880" cy="182729"/>
                </a:xfrm>
                <a:prstGeom prst="ellipse">
                  <a:avLst/>
                </a:prstGeom>
                <a:solidFill>
                  <a:srgbClr val="C3D6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0" name="Oval 129">
                  <a:extLst>
                    <a:ext uri="{FF2B5EF4-FFF2-40B4-BE49-F238E27FC236}">
                      <a16:creationId xmlns:a16="http://schemas.microsoft.com/office/drawing/2014/main" id="{C82DB9B8-722C-D943-9C63-ACEE1B4DDAA0}"/>
                    </a:ext>
                  </a:extLst>
                </p:cNvPr>
                <p:cNvSpPr/>
                <p:nvPr/>
              </p:nvSpPr>
              <p:spPr>
                <a:xfrm>
                  <a:off x="3261168" y="2191861"/>
                  <a:ext cx="86704" cy="89311"/>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1" name="Oval 130">
                  <a:extLst>
                    <a:ext uri="{FF2B5EF4-FFF2-40B4-BE49-F238E27FC236}">
                      <a16:creationId xmlns:a16="http://schemas.microsoft.com/office/drawing/2014/main" id="{D00F9D1A-09E8-604B-A99A-C15C031C04EF}"/>
                    </a:ext>
                  </a:extLst>
                </p:cNvPr>
                <p:cNvSpPr/>
                <p:nvPr/>
              </p:nvSpPr>
              <p:spPr>
                <a:xfrm>
                  <a:off x="3052914" y="1939659"/>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2" name="Oval 131">
                  <a:extLst>
                    <a:ext uri="{FF2B5EF4-FFF2-40B4-BE49-F238E27FC236}">
                      <a16:creationId xmlns:a16="http://schemas.microsoft.com/office/drawing/2014/main" id="{041B690D-6666-3141-8D25-8B423D305539}"/>
                    </a:ext>
                  </a:extLst>
                </p:cNvPr>
                <p:cNvSpPr/>
                <p:nvPr/>
              </p:nvSpPr>
              <p:spPr>
                <a:xfrm>
                  <a:off x="2651804" y="1731496"/>
                  <a:ext cx="91440" cy="91440"/>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3" name="Oval 132">
                  <a:extLst>
                    <a:ext uri="{FF2B5EF4-FFF2-40B4-BE49-F238E27FC236}">
                      <a16:creationId xmlns:a16="http://schemas.microsoft.com/office/drawing/2014/main" id="{51D75344-892E-3145-9A6D-401B70A8BE18}"/>
                    </a:ext>
                  </a:extLst>
                </p:cNvPr>
                <p:cNvSpPr/>
                <p:nvPr/>
              </p:nvSpPr>
              <p:spPr>
                <a:xfrm>
                  <a:off x="3073522" y="2978919"/>
                  <a:ext cx="97706" cy="100643"/>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4" name="Oval 133">
                  <a:extLst>
                    <a:ext uri="{FF2B5EF4-FFF2-40B4-BE49-F238E27FC236}">
                      <a16:creationId xmlns:a16="http://schemas.microsoft.com/office/drawing/2014/main" id="{9788D358-9615-A146-AA89-7E48208358DC}"/>
                    </a:ext>
                  </a:extLst>
                </p:cNvPr>
                <p:cNvSpPr/>
                <p:nvPr/>
              </p:nvSpPr>
              <p:spPr>
                <a:xfrm>
                  <a:off x="2667169" y="2191861"/>
                  <a:ext cx="130842" cy="134776"/>
                </a:xfrm>
                <a:prstGeom prst="ellipse">
                  <a:avLst/>
                </a:prstGeom>
                <a:solidFill>
                  <a:srgbClr val="C3D6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5" name="Oval 134">
                  <a:extLst>
                    <a:ext uri="{FF2B5EF4-FFF2-40B4-BE49-F238E27FC236}">
                      <a16:creationId xmlns:a16="http://schemas.microsoft.com/office/drawing/2014/main" id="{6EA78F06-C927-584B-8A85-60B748A8D406}"/>
                    </a:ext>
                  </a:extLst>
                </p:cNvPr>
                <p:cNvSpPr/>
                <p:nvPr/>
              </p:nvSpPr>
              <p:spPr>
                <a:xfrm>
                  <a:off x="2730722" y="3124216"/>
                  <a:ext cx="86704" cy="89311"/>
                </a:xfrm>
                <a:prstGeom prst="ellipse">
                  <a:avLst/>
                </a:prstGeom>
                <a:solidFill>
                  <a:srgbClr val="F3D54E"/>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6" name="Oval 135">
                  <a:extLst>
                    <a:ext uri="{FF2B5EF4-FFF2-40B4-BE49-F238E27FC236}">
                      <a16:creationId xmlns:a16="http://schemas.microsoft.com/office/drawing/2014/main" id="{C1CE8EEC-D984-B744-B08A-5E1934258E0B}"/>
                    </a:ext>
                  </a:extLst>
                </p:cNvPr>
                <p:cNvSpPr/>
                <p:nvPr/>
              </p:nvSpPr>
              <p:spPr>
                <a:xfrm>
                  <a:off x="2793245" y="1491623"/>
                  <a:ext cx="182880" cy="182880"/>
                </a:xfrm>
                <a:prstGeom prst="ellipse">
                  <a:avLst/>
                </a:prstGeom>
                <a:solidFill>
                  <a:srgbClr val="C3D6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7" name="Oval 136">
                  <a:extLst>
                    <a:ext uri="{FF2B5EF4-FFF2-40B4-BE49-F238E27FC236}">
                      <a16:creationId xmlns:a16="http://schemas.microsoft.com/office/drawing/2014/main" id="{8D2270A2-E766-DD4E-A941-552BFEB59CC8}"/>
                    </a:ext>
                  </a:extLst>
                </p:cNvPr>
                <p:cNvSpPr/>
                <p:nvPr/>
              </p:nvSpPr>
              <p:spPr>
                <a:xfrm>
                  <a:off x="3381818" y="1851987"/>
                  <a:ext cx="182880" cy="183653"/>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8" name="Oval 137">
                  <a:extLst>
                    <a:ext uri="{FF2B5EF4-FFF2-40B4-BE49-F238E27FC236}">
                      <a16:creationId xmlns:a16="http://schemas.microsoft.com/office/drawing/2014/main" id="{0E673D48-F190-4943-9F16-4A1326688455}"/>
                    </a:ext>
                  </a:extLst>
                </p:cNvPr>
                <p:cNvSpPr/>
                <p:nvPr/>
              </p:nvSpPr>
              <p:spPr>
                <a:xfrm>
                  <a:off x="2331674" y="3319297"/>
                  <a:ext cx="133720" cy="137740"/>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39" name="Oval 138">
                  <a:extLst>
                    <a:ext uri="{FF2B5EF4-FFF2-40B4-BE49-F238E27FC236}">
                      <a16:creationId xmlns:a16="http://schemas.microsoft.com/office/drawing/2014/main" id="{6FE30C9F-DADE-794C-A6AC-8CF0F910186A}"/>
                    </a:ext>
                  </a:extLst>
                </p:cNvPr>
                <p:cNvSpPr/>
                <p:nvPr/>
              </p:nvSpPr>
              <p:spPr>
                <a:xfrm>
                  <a:off x="2481700" y="2938196"/>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0" name="Oval 139">
                  <a:extLst>
                    <a:ext uri="{FF2B5EF4-FFF2-40B4-BE49-F238E27FC236}">
                      <a16:creationId xmlns:a16="http://schemas.microsoft.com/office/drawing/2014/main" id="{7825FE6A-B771-4641-A610-1045DD5D3E30}"/>
                    </a:ext>
                  </a:extLst>
                </p:cNvPr>
                <p:cNvSpPr/>
                <p:nvPr/>
              </p:nvSpPr>
              <p:spPr>
                <a:xfrm>
                  <a:off x="3384632" y="2904683"/>
                  <a:ext cx="117972" cy="121519"/>
                </a:xfrm>
                <a:prstGeom prst="ellipse">
                  <a:avLst/>
                </a:prstGeom>
                <a:solidFill>
                  <a:srgbClr val="F3D54E"/>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1" name="Oval 140">
                  <a:extLst>
                    <a:ext uri="{FF2B5EF4-FFF2-40B4-BE49-F238E27FC236}">
                      <a16:creationId xmlns:a16="http://schemas.microsoft.com/office/drawing/2014/main" id="{B7D13771-3AD2-854F-8109-3563ECA72CC6}"/>
                    </a:ext>
                  </a:extLst>
                </p:cNvPr>
                <p:cNvSpPr/>
                <p:nvPr/>
              </p:nvSpPr>
              <p:spPr>
                <a:xfrm>
                  <a:off x="3356088" y="2432297"/>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2" name="Oval 141">
                  <a:extLst>
                    <a:ext uri="{FF2B5EF4-FFF2-40B4-BE49-F238E27FC236}">
                      <a16:creationId xmlns:a16="http://schemas.microsoft.com/office/drawing/2014/main" id="{C3B627F0-E1C6-1140-8C7B-F6FD5FD8EF8E}"/>
                    </a:ext>
                  </a:extLst>
                </p:cNvPr>
                <p:cNvSpPr/>
                <p:nvPr/>
              </p:nvSpPr>
              <p:spPr>
                <a:xfrm>
                  <a:off x="2329032" y="2670505"/>
                  <a:ext cx="137160" cy="134776"/>
                </a:xfrm>
                <a:prstGeom prst="ellipse">
                  <a:avLst/>
                </a:prstGeom>
                <a:solidFill>
                  <a:srgbClr val="C3D6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3" name="Oval 142">
                  <a:extLst>
                    <a:ext uri="{FF2B5EF4-FFF2-40B4-BE49-F238E27FC236}">
                      <a16:creationId xmlns:a16="http://schemas.microsoft.com/office/drawing/2014/main" id="{A3470514-97EA-C24C-956C-07A0003DBA29}"/>
                    </a:ext>
                  </a:extLst>
                </p:cNvPr>
                <p:cNvSpPr/>
                <p:nvPr/>
              </p:nvSpPr>
              <p:spPr>
                <a:xfrm>
                  <a:off x="2464160" y="2585818"/>
                  <a:ext cx="91222" cy="93964"/>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4" name="Oval 143">
                  <a:extLst>
                    <a:ext uri="{FF2B5EF4-FFF2-40B4-BE49-F238E27FC236}">
                      <a16:creationId xmlns:a16="http://schemas.microsoft.com/office/drawing/2014/main" id="{8A2BCE62-9F13-6149-A6AA-E0C300DC9FDC}"/>
                    </a:ext>
                  </a:extLst>
                </p:cNvPr>
                <p:cNvSpPr/>
                <p:nvPr/>
              </p:nvSpPr>
              <p:spPr>
                <a:xfrm>
                  <a:off x="2949008" y="1763651"/>
                  <a:ext cx="86704" cy="89311"/>
                </a:xfrm>
                <a:prstGeom prst="ellipse">
                  <a:avLst/>
                </a:prstGeom>
                <a:solidFill>
                  <a:srgbClr val="F3D54E"/>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5" name="Oval 144">
                  <a:extLst>
                    <a:ext uri="{FF2B5EF4-FFF2-40B4-BE49-F238E27FC236}">
                      <a16:creationId xmlns:a16="http://schemas.microsoft.com/office/drawing/2014/main" id="{7992A563-906A-D545-A92B-DC68E7A1B7DF}"/>
                    </a:ext>
                  </a:extLst>
                </p:cNvPr>
                <p:cNvSpPr/>
                <p:nvPr/>
              </p:nvSpPr>
              <p:spPr>
                <a:xfrm>
                  <a:off x="2915745" y="2386474"/>
                  <a:ext cx="88015" cy="90662"/>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6" name="Oval 145">
                  <a:extLst>
                    <a:ext uri="{FF2B5EF4-FFF2-40B4-BE49-F238E27FC236}">
                      <a16:creationId xmlns:a16="http://schemas.microsoft.com/office/drawing/2014/main" id="{B569C717-DF12-DB4E-934A-2145A7B70CF0}"/>
                    </a:ext>
                  </a:extLst>
                </p:cNvPr>
                <p:cNvSpPr/>
                <p:nvPr/>
              </p:nvSpPr>
              <p:spPr>
                <a:xfrm>
                  <a:off x="2890435" y="2201574"/>
                  <a:ext cx="86704" cy="89311"/>
                </a:xfrm>
                <a:prstGeom prst="ellipse">
                  <a:avLst/>
                </a:prstGeom>
                <a:solidFill>
                  <a:srgbClr val="F3D54E"/>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7" name="Oval 146">
                  <a:extLst>
                    <a:ext uri="{FF2B5EF4-FFF2-40B4-BE49-F238E27FC236}">
                      <a16:creationId xmlns:a16="http://schemas.microsoft.com/office/drawing/2014/main" id="{BAA5C9C3-98D4-4E46-B78E-1F0A44476556}"/>
                    </a:ext>
                  </a:extLst>
                </p:cNvPr>
                <p:cNvSpPr/>
                <p:nvPr/>
              </p:nvSpPr>
              <p:spPr>
                <a:xfrm>
                  <a:off x="3055979" y="2138295"/>
                  <a:ext cx="91440" cy="91440"/>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8" name="Oval 147">
                  <a:extLst>
                    <a:ext uri="{FF2B5EF4-FFF2-40B4-BE49-F238E27FC236}">
                      <a16:creationId xmlns:a16="http://schemas.microsoft.com/office/drawing/2014/main" id="{6B4E1791-4E89-FF47-9963-299D839F1884}"/>
                    </a:ext>
                  </a:extLst>
                </p:cNvPr>
                <p:cNvSpPr/>
                <p:nvPr/>
              </p:nvSpPr>
              <p:spPr>
                <a:xfrm>
                  <a:off x="3312518" y="2651334"/>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49" name="Oval 148">
                  <a:extLst>
                    <a:ext uri="{FF2B5EF4-FFF2-40B4-BE49-F238E27FC236}">
                      <a16:creationId xmlns:a16="http://schemas.microsoft.com/office/drawing/2014/main" id="{1A8DFF6D-A4BC-F74F-8F22-6D9F21BDEA00}"/>
                    </a:ext>
                  </a:extLst>
                </p:cNvPr>
                <p:cNvSpPr/>
                <p:nvPr/>
              </p:nvSpPr>
              <p:spPr>
                <a:xfrm>
                  <a:off x="3237156" y="3124216"/>
                  <a:ext cx="117972" cy="121519"/>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0" name="Oval 149">
                  <a:extLst>
                    <a:ext uri="{FF2B5EF4-FFF2-40B4-BE49-F238E27FC236}">
                      <a16:creationId xmlns:a16="http://schemas.microsoft.com/office/drawing/2014/main" id="{A156581B-4E54-3348-88B7-ED689DE78CA4}"/>
                    </a:ext>
                  </a:extLst>
                </p:cNvPr>
                <p:cNvSpPr/>
                <p:nvPr/>
              </p:nvSpPr>
              <p:spPr>
                <a:xfrm>
                  <a:off x="2308523" y="1977810"/>
                  <a:ext cx="122402" cy="117186"/>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1" name="Oval 150">
                  <a:extLst>
                    <a:ext uri="{FF2B5EF4-FFF2-40B4-BE49-F238E27FC236}">
                      <a16:creationId xmlns:a16="http://schemas.microsoft.com/office/drawing/2014/main" id="{ADF35395-37DC-A04C-96D3-A72A06C84FCC}"/>
                    </a:ext>
                  </a:extLst>
                </p:cNvPr>
                <p:cNvSpPr/>
                <p:nvPr/>
              </p:nvSpPr>
              <p:spPr>
                <a:xfrm>
                  <a:off x="2307612" y="1589740"/>
                  <a:ext cx="109340" cy="112627"/>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2" name="Oval 151">
                  <a:extLst>
                    <a:ext uri="{FF2B5EF4-FFF2-40B4-BE49-F238E27FC236}">
                      <a16:creationId xmlns:a16="http://schemas.microsoft.com/office/drawing/2014/main" id="{A9FBC17C-334B-5D42-BAF9-3C9DA7B3E86D}"/>
                    </a:ext>
                  </a:extLst>
                </p:cNvPr>
                <p:cNvSpPr/>
                <p:nvPr/>
              </p:nvSpPr>
              <p:spPr>
                <a:xfrm>
                  <a:off x="2490904" y="1422057"/>
                  <a:ext cx="182880" cy="182880"/>
                </a:xfrm>
                <a:prstGeom prst="ellipse">
                  <a:avLst/>
                </a:prstGeom>
                <a:solidFill>
                  <a:srgbClr val="F3D54E"/>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3" name="Oval 152">
                  <a:extLst>
                    <a:ext uri="{FF2B5EF4-FFF2-40B4-BE49-F238E27FC236}">
                      <a16:creationId xmlns:a16="http://schemas.microsoft.com/office/drawing/2014/main" id="{2D9B495B-5CBF-B547-89AF-4C7E4BB8CD26}"/>
                    </a:ext>
                  </a:extLst>
                </p:cNvPr>
                <p:cNvSpPr/>
                <p:nvPr/>
              </p:nvSpPr>
              <p:spPr>
                <a:xfrm>
                  <a:off x="2620728" y="2437802"/>
                  <a:ext cx="86704" cy="89311"/>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4" name="Oval 153">
                  <a:extLst>
                    <a:ext uri="{FF2B5EF4-FFF2-40B4-BE49-F238E27FC236}">
                      <a16:creationId xmlns:a16="http://schemas.microsoft.com/office/drawing/2014/main" id="{55EA2432-6796-7149-84B7-A9B611D820A1}"/>
                    </a:ext>
                  </a:extLst>
                </p:cNvPr>
                <p:cNvSpPr/>
                <p:nvPr/>
              </p:nvSpPr>
              <p:spPr>
                <a:xfrm>
                  <a:off x="2307530" y="3107100"/>
                  <a:ext cx="97706" cy="100643"/>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5" name="Oval 154">
                  <a:extLst>
                    <a:ext uri="{FF2B5EF4-FFF2-40B4-BE49-F238E27FC236}">
                      <a16:creationId xmlns:a16="http://schemas.microsoft.com/office/drawing/2014/main" id="{A958D0A9-6622-8B4B-A95C-53CCBCE46EC2}"/>
                    </a:ext>
                  </a:extLst>
                </p:cNvPr>
                <p:cNvSpPr/>
                <p:nvPr/>
              </p:nvSpPr>
              <p:spPr>
                <a:xfrm>
                  <a:off x="2316218" y="2438359"/>
                  <a:ext cx="137867" cy="137160"/>
                </a:xfrm>
                <a:prstGeom prst="ellipse">
                  <a:avLst/>
                </a:prstGeom>
                <a:solidFill>
                  <a:srgbClr val="0071C5"/>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6" name="Oval 155">
                  <a:extLst>
                    <a:ext uri="{FF2B5EF4-FFF2-40B4-BE49-F238E27FC236}">
                      <a16:creationId xmlns:a16="http://schemas.microsoft.com/office/drawing/2014/main" id="{BA986A47-33F9-6948-8DF1-444F8E2F475C}"/>
                    </a:ext>
                  </a:extLst>
                </p:cNvPr>
                <p:cNvSpPr/>
                <p:nvPr/>
              </p:nvSpPr>
              <p:spPr>
                <a:xfrm>
                  <a:off x="3036510" y="2617936"/>
                  <a:ext cx="91440" cy="91440"/>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7" name="Oval 156">
                  <a:extLst>
                    <a:ext uri="{FF2B5EF4-FFF2-40B4-BE49-F238E27FC236}">
                      <a16:creationId xmlns:a16="http://schemas.microsoft.com/office/drawing/2014/main" id="{47DC1461-F1C9-4248-88A9-9133F379A88A}"/>
                    </a:ext>
                  </a:extLst>
                </p:cNvPr>
                <p:cNvSpPr/>
                <p:nvPr/>
              </p:nvSpPr>
              <p:spPr>
                <a:xfrm>
                  <a:off x="2658510" y="2604973"/>
                  <a:ext cx="122301" cy="118872"/>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8" name="Oval 157">
                  <a:extLst>
                    <a:ext uri="{FF2B5EF4-FFF2-40B4-BE49-F238E27FC236}">
                      <a16:creationId xmlns:a16="http://schemas.microsoft.com/office/drawing/2014/main" id="{C7FB0299-99F3-754D-BC58-2DC9FA19A838}"/>
                    </a:ext>
                  </a:extLst>
                </p:cNvPr>
                <p:cNvSpPr/>
                <p:nvPr/>
              </p:nvSpPr>
              <p:spPr>
                <a:xfrm>
                  <a:off x="3407667" y="2190430"/>
                  <a:ext cx="182880" cy="182880"/>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59" name="Oval 158">
                  <a:extLst>
                    <a:ext uri="{FF2B5EF4-FFF2-40B4-BE49-F238E27FC236}">
                      <a16:creationId xmlns:a16="http://schemas.microsoft.com/office/drawing/2014/main" id="{02DFC2E5-E209-C748-8274-6AE06D98366F}"/>
                    </a:ext>
                  </a:extLst>
                </p:cNvPr>
                <p:cNvSpPr/>
                <p:nvPr/>
              </p:nvSpPr>
              <p:spPr>
                <a:xfrm>
                  <a:off x="2275875" y="2834039"/>
                  <a:ext cx="122402" cy="117186"/>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60" name="Oval 159">
                  <a:extLst>
                    <a:ext uri="{FF2B5EF4-FFF2-40B4-BE49-F238E27FC236}">
                      <a16:creationId xmlns:a16="http://schemas.microsoft.com/office/drawing/2014/main" id="{08678D23-B16A-2E4A-AFD6-082AC4883F7F}"/>
                    </a:ext>
                  </a:extLst>
                </p:cNvPr>
                <p:cNvSpPr/>
                <p:nvPr/>
              </p:nvSpPr>
              <p:spPr>
                <a:xfrm>
                  <a:off x="2829947" y="1905301"/>
                  <a:ext cx="122402" cy="117186"/>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61" name="Oval 160">
                  <a:extLst>
                    <a:ext uri="{FF2B5EF4-FFF2-40B4-BE49-F238E27FC236}">
                      <a16:creationId xmlns:a16="http://schemas.microsoft.com/office/drawing/2014/main" id="{29CCE890-3689-424C-A89A-4E22AF4185EC}"/>
                    </a:ext>
                  </a:extLst>
                </p:cNvPr>
                <p:cNvSpPr/>
                <p:nvPr/>
              </p:nvSpPr>
              <p:spPr>
                <a:xfrm>
                  <a:off x="2538500" y="2781790"/>
                  <a:ext cx="122402" cy="117186"/>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62" name="Oval 161">
                  <a:extLst>
                    <a:ext uri="{FF2B5EF4-FFF2-40B4-BE49-F238E27FC236}">
                      <a16:creationId xmlns:a16="http://schemas.microsoft.com/office/drawing/2014/main" id="{272B25D1-EA84-5C4C-907C-FD66BB176A7D}"/>
                    </a:ext>
                  </a:extLst>
                </p:cNvPr>
                <p:cNvSpPr/>
                <p:nvPr/>
              </p:nvSpPr>
              <p:spPr>
                <a:xfrm>
                  <a:off x="3127581" y="2777031"/>
                  <a:ext cx="155448" cy="154052"/>
                </a:xfrm>
                <a:prstGeom prst="ellipse">
                  <a:avLst/>
                </a:prstGeom>
                <a:solidFill>
                  <a:srgbClr val="FFA3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163" name="Oval 162">
                  <a:extLst>
                    <a:ext uri="{FF2B5EF4-FFF2-40B4-BE49-F238E27FC236}">
                      <a16:creationId xmlns:a16="http://schemas.microsoft.com/office/drawing/2014/main" id="{924A663E-4D44-C84E-AC3B-040B01AC570F}"/>
                    </a:ext>
                  </a:extLst>
                </p:cNvPr>
                <p:cNvSpPr/>
                <p:nvPr/>
              </p:nvSpPr>
              <p:spPr>
                <a:xfrm>
                  <a:off x="2378643" y="2160271"/>
                  <a:ext cx="117972" cy="121519"/>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grpSp>
          <p:sp>
            <p:nvSpPr>
              <p:cNvPr id="166" name="Rectangle 165">
                <a:extLst>
                  <a:ext uri="{FF2B5EF4-FFF2-40B4-BE49-F238E27FC236}">
                    <a16:creationId xmlns:a16="http://schemas.microsoft.com/office/drawing/2014/main" id="{294474F0-95E9-FB4B-9D7A-18E6C79E92CD}"/>
                  </a:ext>
                </a:extLst>
              </p:cNvPr>
              <p:cNvSpPr/>
              <p:nvPr/>
            </p:nvSpPr>
            <p:spPr>
              <a:xfrm>
                <a:off x="3714674" y="2111539"/>
                <a:ext cx="790777" cy="348573"/>
              </a:xfrm>
              <a:prstGeom prst="rect">
                <a:avLst/>
              </a:prstGeom>
            </p:spPr>
            <p:txBody>
              <a:bodyPr wrap="none" lIns="51435" tIns="25718" rIns="51435" bIns="25718">
                <a:spAutoFit/>
              </a:bodyPr>
              <a:lstStyle/>
              <a:p>
                <a:pPr defTabSz="685800">
                  <a:defRPr/>
                </a:pPr>
                <a:r>
                  <a:rPr lang="en-US" sz="600" kern="0">
                    <a:solidFill>
                      <a:prstClr val="white"/>
                    </a:solidFill>
                    <a:latin typeface="Calibri" panose="020F0502020204030204" pitchFamily="34" charset="0"/>
                    <a:cs typeface="Calibri" panose="020F0502020204030204" pitchFamily="34" charset="0"/>
                  </a:rPr>
                  <a:t>Research</a:t>
                </a:r>
              </a:p>
            </p:txBody>
          </p:sp>
          <p:sp>
            <p:nvSpPr>
              <p:cNvPr id="167" name="Rectangle 166">
                <a:extLst>
                  <a:ext uri="{FF2B5EF4-FFF2-40B4-BE49-F238E27FC236}">
                    <a16:creationId xmlns:a16="http://schemas.microsoft.com/office/drawing/2014/main" id="{6C3C576C-FA50-1247-B9A8-F0ACDC0BF821}"/>
                  </a:ext>
                </a:extLst>
              </p:cNvPr>
              <p:cNvSpPr/>
              <p:nvPr/>
            </p:nvSpPr>
            <p:spPr>
              <a:xfrm>
                <a:off x="5411021" y="2411058"/>
                <a:ext cx="1285827" cy="348573"/>
              </a:xfrm>
              <a:prstGeom prst="rect">
                <a:avLst/>
              </a:prstGeom>
            </p:spPr>
            <p:txBody>
              <a:bodyPr wrap="none" lIns="51435" tIns="25718" rIns="51435" bIns="25718">
                <a:spAutoFit/>
              </a:bodyPr>
              <a:lstStyle/>
              <a:p>
                <a:pPr defTabSz="685800">
                  <a:defRPr/>
                </a:pPr>
                <a:r>
                  <a:rPr lang="en-US" sz="600" kern="0">
                    <a:solidFill>
                      <a:prstClr val="white"/>
                    </a:solidFill>
                    <a:latin typeface="Calibri" panose="020F0502020204030204" pitchFamily="34" charset="0"/>
                    <a:cs typeface="Calibri" panose="020F0502020204030204" pitchFamily="34" charset="0"/>
                  </a:rPr>
                  <a:t>Proof of Concept</a:t>
                </a:r>
              </a:p>
            </p:txBody>
          </p:sp>
          <p:sp>
            <p:nvSpPr>
              <p:cNvPr id="168" name="Rectangle 167">
                <a:extLst>
                  <a:ext uri="{FF2B5EF4-FFF2-40B4-BE49-F238E27FC236}">
                    <a16:creationId xmlns:a16="http://schemas.microsoft.com/office/drawing/2014/main" id="{9DD31B98-616C-0C45-B0C2-1FFDF640D26C}"/>
                  </a:ext>
                </a:extLst>
              </p:cNvPr>
              <p:cNvSpPr/>
              <p:nvPr/>
            </p:nvSpPr>
            <p:spPr>
              <a:xfrm>
                <a:off x="7107393" y="2684304"/>
                <a:ext cx="741925" cy="348573"/>
              </a:xfrm>
              <a:prstGeom prst="rect">
                <a:avLst/>
              </a:prstGeom>
            </p:spPr>
            <p:txBody>
              <a:bodyPr wrap="none" lIns="51435" tIns="25718" rIns="51435" bIns="25718">
                <a:spAutoFit/>
              </a:bodyPr>
              <a:lstStyle/>
              <a:p>
                <a:pPr defTabSz="685800">
                  <a:defRPr/>
                </a:pPr>
                <a:r>
                  <a:rPr lang="en-US" sz="600" kern="0">
                    <a:solidFill>
                      <a:prstClr val="white"/>
                    </a:solidFill>
                    <a:latin typeface="Calibri" panose="020F0502020204030204" pitchFamily="34" charset="0"/>
                    <a:cs typeface="Calibri" panose="020F0502020204030204" pitchFamily="34" charset="0"/>
                  </a:rPr>
                  <a:t>Transfer</a:t>
                </a:r>
              </a:p>
            </p:txBody>
          </p:sp>
          <p:sp>
            <p:nvSpPr>
              <p:cNvPr id="169" name="Right Arrow 118">
                <a:extLst>
                  <a:ext uri="{FF2B5EF4-FFF2-40B4-BE49-F238E27FC236}">
                    <a16:creationId xmlns:a16="http://schemas.microsoft.com/office/drawing/2014/main" id="{A20C802A-DA47-6C42-9C94-ABCCF077FA4A}"/>
                  </a:ext>
                </a:extLst>
              </p:cNvPr>
              <p:cNvSpPr/>
              <p:nvPr/>
            </p:nvSpPr>
            <p:spPr>
              <a:xfrm>
                <a:off x="2018314" y="2425380"/>
                <a:ext cx="1925766" cy="2686106"/>
              </a:xfrm>
              <a:prstGeom prst="rightArrow">
                <a:avLst>
                  <a:gd name="adj1" fmla="val 99988"/>
                  <a:gd name="adj2" fmla="val 24900"/>
                </a:avLst>
              </a:prstGeom>
              <a:noFill/>
              <a:ln w="9525" cap="flat" cmpd="sng" algn="ctr">
                <a:noFill/>
                <a:prstDash val="solid"/>
              </a:ln>
              <a:effectLst/>
            </p:spPr>
            <p:txBody>
              <a:bodyPr lIns="51435" tIns="25718" rIns="51435" bIns="25718" rtlCol="0" anchor="ctr"/>
              <a:lstStyle/>
              <a:p>
                <a:pPr algn="ctr" defTabSz="685800">
                  <a:spcBef>
                    <a:spcPts val="900"/>
                  </a:spcBef>
                  <a:defRPr/>
                </a:pPr>
                <a:endParaRPr lang="en-US" sz="525" kern="0">
                  <a:solidFill>
                    <a:prstClr val="white"/>
                  </a:solidFill>
                  <a:latin typeface="Calibri" panose="020F0502020204030204" pitchFamily="34" charset="0"/>
                  <a:cs typeface="Calibri" panose="020F0502020204030204" pitchFamily="34" charset="0"/>
                </a:endParaRPr>
              </a:p>
            </p:txBody>
          </p:sp>
          <p:sp>
            <p:nvSpPr>
              <p:cNvPr id="170" name="Rectangle 169">
                <a:extLst>
                  <a:ext uri="{FF2B5EF4-FFF2-40B4-BE49-F238E27FC236}">
                    <a16:creationId xmlns:a16="http://schemas.microsoft.com/office/drawing/2014/main" id="{7DA152B1-0EFD-B248-B223-E61814DE59C3}"/>
                  </a:ext>
                </a:extLst>
              </p:cNvPr>
              <p:cNvSpPr/>
              <p:nvPr/>
            </p:nvSpPr>
            <p:spPr>
              <a:xfrm>
                <a:off x="2046714" y="2425380"/>
                <a:ext cx="1401004" cy="2686106"/>
              </a:xfrm>
              <a:prstGeom prst="rect">
                <a:avLst/>
              </a:prstGeom>
              <a:noFill/>
              <a:ln w="9525" cap="flat" cmpd="sng" algn="ctr">
                <a:noFill/>
                <a:prstDash val="solid"/>
              </a:ln>
              <a:effectLst/>
            </p:spPr>
            <p:txBody>
              <a:bodyPr lIns="0" tIns="25718" rIns="0" bIns="25718" rtlCol="0" anchor="ctr"/>
              <a:lstStyle/>
              <a:p>
                <a:pPr algn="ctr" defTabSz="685800">
                  <a:spcBef>
                    <a:spcPts val="900"/>
                  </a:spcBef>
                  <a:defRPr/>
                </a:pPr>
                <a:r>
                  <a:rPr lang="en-US" sz="525" kern="0">
                    <a:solidFill>
                      <a:prstClr val="white"/>
                    </a:solidFill>
                    <a:latin typeface="Calibri" panose="020F0502020204030204" pitchFamily="34" charset="0"/>
                    <a:cs typeface="Calibri" panose="020F0502020204030204" pitchFamily="34" charset="0"/>
                  </a:rPr>
                  <a:t>UNIVERSITY </a:t>
                </a:r>
                <a:r>
                  <a:rPr lang="en-US" sz="525" kern="0" spc="-15">
                    <a:solidFill>
                      <a:prstClr val="white"/>
                    </a:solidFill>
                    <a:latin typeface="Calibri" panose="020F0502020204030204" pitchFamily="34" charset="0"/>
                    <a:cs typeface="Calibri" panose="020F0502020204030204" pitchFamily="34" charset="0"/>
                  </a:rPr>
                  <a:t>COLLABORATIONS</a:t>
                </a:r>
              </a:p>
              <a:p>
                <a:pPr algn="ctr" defTabSz="685800">
                  <a:spcBef>
                    <a:spcPts val="900"/>
                  </a:spcBef>
                  <a:defRPr/>
                </a:pPr>
                <a:r>
                  <a:rPr lang="en-US" sz="525" kern="0">
                    <a:solidFill>
                      <a:prstClr val="white"/>
                    </a:solidFill>
                    <a:latin typeface="Calibri" panose="020F0502020204030204" pitchFamily="34" charset="0"/>
                    <a:cs typeface="Calibri" panose="020F0502020204030204" pitchFamily="34" charset="0"/>
                  </a:rPr>
                  <a:t>TSLRP</a:t>
                </a:r>
              </a:p>
              <a:p>
                <a:pPr algn="ctr" defTabSz="685800">
                  <a:spcBef>
                    <a:spcPts val="900"/>
                  </a:spcBef>
                  <a:defRPr/>
                </a:pPr>
                <a:r>
                  <a:rPr lang="en-US" sz="525" kern="0">
                    <a:solidFill>
                      <a:prstClr val="white"/>
                    </a:solidFill>
                    <a:latin typeface="Calibri" panose="020F0502020204030204" pitchFamily="34" charset="0"/>
                    <a:cs typeface="Calibri" panose="020F0502020204030204" pitchFamily="34" charset="0"/>
                  </a:rPr>
                  <a:t>BU STRATEGIC  ALIGNMENT</a:t>
                </a:r>
              </a:p>
              <a:p>
                <a:pPr algn="ctr" defTabSz="685800">
                  <a:spcBef>
                    <a:spcPts val="900"/>
                  </a:spcBef>
                  <a:defRPr/>
                </a:pPr>
                <a:r>
                  <a:rPr lang="en-US" sz="525" kern="0">
                    <a:solidFill>
                      <a:prstClr val="white"/>
                    </a:solidFill>
                    <a:latin typeface="Calibri" panose="020F0502020204030204" pitchFamily="34" charset="0"/>
                    <a:cs typeface="Calibri" panose="020F0502020204030204" pitchFamily="34" charset="0"/>
                  </a:rPr>
                  <a:t>RESEARCH VELOCITY CHALLENGE</a:t>
                </a:r>
              </a:p>
              <a:p>
                <a:pPr algn="ctr" defTabSz="685800">
                  <a:spcBef>
                    <a:spcPts val="900"/>
                  </a:spcBef>
                  <a:defRPr/>
                </a:pPr>
                <a:r>
                  <a:rPr lang="en-US" sz="525" kern="0">
                    <a:solidFill>
                      <a:prstClr val="white"/>
                    </a:solidFill>
                    <a:latin typeface="Calibri" panose="020F0502020204030204" pitchFamily="34" charset="0"/>
                    <a:cs typeface="Calibri" panose="020F0502020204030204" pitchFamily="34" charset="0"/>
                  </a:rPr>
                  <a:t>OTHERS…</a:t>
                </a:r>
              </a:p>
            </p:txBody>
          </p:sp>
          <p:cxnSp>
            <p:nvCxnSpPr>
              <p:cNvPr id="171" name="Straight Connector 170">
                <a:extLst>
                  <a:ext uri="{FF2B5EF4-FFF2-40B4-BE49-F238E27FC236}">
                    <a16:creationId xmlns:a16="http://schemas.microsoft.com/office/drawing/2014/main" id="{196EFD27-55BA-A440-8693-7201065FF483}"/>
                  </a:ext>
                </a:extLst>
              </p:cNvPr>
              <p:cNvCxnSpPr/>
              <p:nvPr/>
            </p:nvCxnSpPr>
            <p:spPr>
              <a:xfrm>
                <a:off x="3299826" y="2327826"/>
                <a:ext cx="527222" cy="1440607"/>
              </a:xfrm>
              <a:prstGeom prst="line">
                <a:avLst/>
              </a:prstGeom>
              <a:noFill/>
              <a:ln w="9525" cap="rnd" cmpd="sng" algn="ctr">
                <a:solidFill>
                  <a:srgbClr val="B1BABF"/>
                </a:solidFill>
                <a:prstDash val="solid"/>
              </a:ln>
              <a:effectLst/>
            </p:spPr>
          </p:cxnSp>
          <p:sp>
            <p:nvSpPr>
              <p:cNvPr id="172" name="Rectangle 171">
                <a:extLst>
                  <a:ext uri="{FF2B5EF4-FFF2-40B4-BE49-F238E27FC236}">
                    <a16:creationId xmlns:a16="http://schemas.microsoft.com/office/drawing/2014/main" id="{27762D9E-EA7F-2A4E-8EC9-849D2F76D03F}"/>
                  </a:ext>
                </a:extLst>
              </p:cNvPr>
              <p:cNvSpPr/>
              <p:nvPr/>
            </p:nvSpPr>
            <p:spPr>
              <a:xfrm>
                <a:off x="2240663" y="1824681"/>
                <a:ext cx="735411" cy="348573"/>
              </a:xfrm>
              <a:prstGeom prst="rect">
                <a:avLst/>
              </a:prstGeom>
            </p:spPr>
            <p:txBody>
              <a:bodyPr wrap="none" lIns="51435" tIns="25718" rIns="51435" bIns="25718">
                <a:spAutoFit/>
              </a:bodyPr>
              <a:lstStyle/>
              <a:p>
                <a:pPr defTabSz="685800">
                  <a:defRPr/>
                </a:pPr>
                <a:r>
                  <a:rPr lang="en-US" sz="600" kern="0">
                    <a:solidFill>
                      <a:prstClr val="white"/>
                    </a:solidFill>
                    <a:latin typeface="Calibri" panose="020F0502020204030204" pitchFamily="34" charset="0"/>
                    <a:cs typeface="Calibri" panose="020F0502020204030204" pitchFamily="34" charset="0"/>
                  </a:rPr>
                  <a:t>Ideation</a:t>
                </a:r>
              </a:p>
            </p:txBody>
          </p:sp>
        </p:grpSp>
        <p:cxnSp>
          <p:nvCxnSpPr>
            <p:cNvPr id="83" name="Straight Connector 82">
              <a:extLst>
                <a:ext uri="{FF2B5EF4-FFF2-40B4-BE49-F238E27FC236}">
                  <a16:creationId xmlns:a16="http://schemas.microsoft.com/office/drawing/2014/main" id="{24653E09-F933-AD48-86F0-27EBA5ECFCCC}"/>
                </a:ext>
              </a:extLst>
            </p:cNvPr>
            <p:cNvCxnSpPr>
              <a:cxnSpLocks/>
            </p:cNvCxnSpPr>
            <p:nvPr/>
          </p:nvCxnSpPr>
          <p:spPr>
            <a:xfrm flipH="1">
              <a:off x="3393032" y="1650735"/>
              <a:ext cx="259491" cy="584110"/>
            </a:xfrm>
            <a:prstGeom prst="line">
              <a:avLst/>
            </a:prstGeom>
            <a:noFill/>
            <a:ln w="9525" cap="rnd" cmpd="sng" algn="ctr">
              <a:solidFill>
                <a:srgbClr val="B1BABF"/>
              </a:solidFill>
              <a:prstDash val="solid"/>
            </a:ln>
            <a:effectLst/>
          </p:spPr>
        </p:cxnSp>
      </p:grpSp>
      <p:sp>
        <p:nvSpPr>
          <p:cNvPr id="85" name="Rectangle 84">
            <a:extLst>
              <a:ext uri="{FF2B5EF4-FFF2-40B4-BE49-F238E27FC236}">
                <a16:creationId xmlns:a16="http://schemas.microsoft.com/office/drawing/2014/main" id="{0A29EF27-741F-B741-94C4-47344E6FA0CF}"/>
              </a:ext>
            </a:extLst>
          </p:cNvPr>
          <p:cNvSpPr/>
          <p:nvPr/>
        </p:nvSpPr>
        <p:spPr>
          <a:xfrm>
            <a:off x="196894" y="2534712"/>
            <a:ext cx="4256117" cy="256386"/>
          </a:xfrm>
          <a:prstGeom prst="rect">
            <a:avLst/>
          </a:prstGeom>
          <a:gradFill flip="none" rotWithShape="1">
            <a:gsLst>
              <a:gs pos="0">
                <a:srgbClr val="003C71"/>
              </a:gs>
              <a:gs pos="100000">
                <a:srgbClr val="0071C5">
                  <a:tint val="100000"/>
                  <a:shade val="100000"/>
                  <a:satMod val="100000"/>
                </a:srgbClr>
              </a:gs>
            </a:gsLst>
            <a:lin ang="5400000" scaled="1"/>
            <a:tileRect/>
          </a:gradFill>
          <a:ln>
            <a:solidFill>
              <a:srgbClr val="FFFFFF">
                <a:alpha val="50000"/>
              </a:srgbClr>
            </a:solidFill>
          </a:ln>
          <a:effectLst/>
        </p:spPr>
        <p:txBody>
          <a:bodyPr wrap="square" lIns="68580" tIns="18288" rIns="68580" bIns="0" anchor="ctr" anchorCtr="1">
            <a:noAutofit/>
          </a:bodyPr>
          <a:lstStyle/>
          <a:p>
            <a:pPr algn="ctr" defTabSz="685766">
              <a:defRPr/>
            </a:pPr>
            <a:r>
              <a:rPr lang="en-US" kern="0">
                <a:solidFill>
                  <a:prstClr val="white"/>
                </a:solidFill>
                <a:latin typeface="Calibri" panose="020F0502020204030204" pitchFamily="34" charset="0"/>
                <a:ea typeface="Intel Clear" panose="020B0604020203020204" pitchFamily="34" charset="0"/>
                <a:cs typeface="Calibri" panose="020F0502020204030204" pitchFamily="34" charset="0"/>
              </a:rPr>
              <a:t>IDEATION &amp; EXPLORATION</a:t>
            </a:r>
            <a:endParaRPr lang="en-US" sz="1350" kern="0">
              <a:solidFill>
                <a:prstClr val="white"/>
              </a:solidFill>
              <a:latin typeface="Calibri" panose="020F0502020204030204" pitchFamily="34" charset="0"/>
              <a:ea typeface="Intel Clear" panose="020B0604020203020204" pitchFamily="34" charset="0"/>
              <a:cs typeface="Calibri" panose="020F0502020204030204" pitchFamily="34" charset="0"/>
            </a:endParaRPr>
          </a:p>
        </p:txBody>
      </p:sp>
      <p:sp>
        <p:nvSpPr>
          <p:cNvPr id="86" name="Rectangle 85">
            <a:extLst>
              <a:ext uri="{FF2B5EF4-FFF2-40B4-BE49-F238E27FC236}">
                <a16:creationId xmlns:a16="http://schemas.microsoft.com/office/drawing/2014/main" id="{8E9D1D4C-441A-6045-8433-175DD233CB5C}"/>
              </a:ext>
            </a:extLst>
          </p:cNvPr>
          <p:cNvSpPr/>
          <p:nvPr/>
        </p:nvSpPr>
        <p:spPr>
          <a:xfrm>
            <a:off x="4673473" y="2555877"/>
            <a:ext cx="4256117" cy="256386"/>
          </a:xfrm>
          <a:prstGeom prst="rect">
            <a:avLst/>
          </a:prstGeom>
          <a:gradFill flip="none" rotWithShape="1">
            <a:gsLst>
              <a:gs pos="0">
                <a:srgbClr val="003C71"/>
              </a:gs>
              <a:gs pos="100000">
                <a:srgbClr val="0071C5">
                  <a:tint val="100000"/>
                  <a:shade val="100000"/>
                  <a:satMod val="100000"/>
                </a:srgbClr>
              </a:gs>
            </a:gsLst>
            <a:lin ang="5400000" scaled="1"/>
            <a:tileRect/>
          </a:gradFill>
          <a:ln>
            <a:solidFill>
              <a:srgbClr val="FFFFFF">
                <a:alpha val="50000"/>
              </a:srgbClr>
            </a:solidFill>
          </a:ln>
          <a:effectLst/>
        </p:spPr>
        <p:txBody>
          <a:bodyPr wrap="square" lIns="68580" tIns="18288" rIns="68580" bIns="0" anchor="ctr" anchorCtr="1">
            <a:noAutofit/>
          </a:bodyPr>
          <a:lstStyle/>
          <a:p>
            <a:pPr algn="ctr" defTabSz="685766">
              <a:defRPr/>
            </a:pPr>
            <a:r>
              <a:rPr lang="en-US" kern="0">
                <a:solidFill>
                  <a:prstClr val="white"/>
                </a:solidFill>
                <a:latin typeface="Calibri" panose="020F0502020204030204" pitchFamily="34" charset="0"/>
                <a:ea typeface="Intel Clear" panose="020B0604020203020204" pitchFamily="34" charset="0"/>
                <a:cs typeface="Calibri" panose="020F0502020204030204" pitchFamily="34" charset="0"/>
              </a:rPr>
              <a:t>RESEARCH PROJECTS</a:t>
            </a:r>
            <a:endParaRPr lang="en-US" sz="1350" kern="0">
              <a:solidFill>
                <a:prstClr val="white"/>
              </a:solidFill>
              <a:latin typeface="Calibri" panose="020F0502020204030204" pitchFamily="34" charset="0"/>
              <a:ea typeface="Intel Clear" panose="020B0604020203020204" pitchFamily="34" charset="0"/>
              <a:cs typeface="Calibri" panose="020F0502020204030204" pitchFamily="34" charset="0"/>
            </a:endParaRPr>
          </a:p>
        </p:txBody>
      </p:sp>
      <p:sp>
        <p:nvSpPr>
          <p:cNvPr id="87" name="Oval 86">
            <a:extLst>
              <a:ext uri="{FF2B5EF4-FFF2-40B4-BE49-F238E27FC236}">
                <a16:creationId xmlns:a16="http://schemas.microsoft.com/office/drawing/2014/main" id="{DFA640A7-8216-CA48-88F1-C22C28F13536}"/>
              </a:ext>
            </a:extLst>
          </p:cNvPr>
          <p:cNvSpPr/>
          <p:nvPr/>
        </p:nvSpPr>
        <p:spPr>
          <a:xfrm>
            <a:off x="5486715" y="1611121"/>
            <a:ext cx="135016" cy="113538"/>
          </a:xfrm>
          <a:prstGeom prst="ellipse">
            <a:avLst/>
          </a:prstGeom>
          <a:solidFill>
            <a:srgbClr val="C3D6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88" name="Oval 87">
            <a:extLst>
              <a:ext uri="{FF2B5EF4-FFF2-40B4-BE49-F238E27FC236}">
                <a16:creationId xmlns:a16="http://schemas.microsoft.com/office/drawing/2014/main" id="{39B6F4D3-ECEA-524D-AF07-645E67B10ABB}"/>
              </a:ext>
            </a:extLst>
          </p:cNvPr>
          <p:cNvSpPr/>
          <p:nvPr/>
        </p:nvSpPr>
        <p:spPr>
          <a:xfrm>
            <a:off x="5465581" y="1404994"/>
            <a:ext cx="135016" cy="113538"/>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89" name="Oval 88">
            <a:extLst>
              <a:ext uri="{FF2B5EF4-FFF2-40B4-BE49-F238E27FC236}">
                <a16:creationId xmlns:a16="http://schemas.microsoft.com/office/drawing/2014/main" id="{1DB1B1B1-A96D-4B4D-917F-297C60E8BFB9}"/>
              </a:ext>
            </a:extLst>
          </p:cNvPr>
          <p:cNvSpPr/>
          <p:nvPr/>
        </p:nvSpPr>
        <p:spPr>
          <a:xfrm>
            <a:off x="5612002" y="1753086"/>
            <a:ext cx="90011" cy="75692"/>
          </a:xfrm>
          <a:prstGeom prst="ellipse">
            <a:avLst/>
          </a:prstGeom>
          <a:solidFill>
            <a:srgbClr val="C3D600"/>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91" name="Oval 90">
            <a:extLst>
              <a:ext uri="{FF2B5EF4-FFF2-40B4-BE49-F238E27FC236}">
                <a16:creationId xmlns:a16="http://schemas.microsoft.com/office/drawing/2014/main" id="{D7BD8DA9-FA0F-8844-B7CD-DE832A86E800}"/>
              </a:ext>
            </a:extLst>
          </p:cNvPr>
          <p:cNvSpPr/>
          <p:nvPr/>
        </p:nvSpPr>
        <p:spPr>
          <a:xfrm>
            <a:off x="5744884" y="1688973"/>
            <a:ext cx="90011" cy="75692"/>
          </a:xfrm>
          <a:prstGeom prst="ellipse">
            <a:avLst/>
          </a:prstGeom>
          <a:solidFill>
            <a:srgbClr val="FC4C02"/>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92" name="Oval 91">
            <a:extLst>
              <a:ext uri="{FF2B5EF4-FFF2-40B4-BE49-F238E27FC236}">
                <a16:creationId xmlns:a16="http://schemas.microsoft.com/office/drawing/2014/main" id="{70390CF4-A2D5-D145-A8C5-75AF7AB3AC02}"/>
              </a:ext>
            </a:extLst>
          </p:cNvPr>
          <p:cNvSpPr/>
          <p:nvPr/>
        </p:nvSpPr>
        <p:spPr>
          <a:xfrm>
            <a:off x="5607579" y="1457707"/>
            <a:ext cx="135016" cy="113538"/>
          </a:xfrm>
          <a:prstGeom prst="ellipse">
            <a:avLst/>
          </a:prstGeom>
          <a:solidFill>
            <a:srgbClr val="00AEEF"/>
          </a:solidFill>
          <a:ln w="9525" cap="flat" cmpd="sng" algn="ctr">
            <a:noFill/>
            <a:prstDash val="solid"/>
          </a:ln>
          <a:effectLst/>
        </p:spPr>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456989">
              <a:defRPr/>
            </a:pPr>
            <a:endParaRPr lang="en-US" sz="675" kern="0">
              <a:solidFill>
                <a:prstClr val="white"/>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E197338-86A5-6F46-A18F-E8DF41CA8EED}"/>
              </a:ext>
            </a:extLst>
          </p:cNvPr>
          <p:cNvSpPr txBox="1"/>
          <p:nvPr/>
        </p:nvSpPr>
        <p:spPr>
          <a:xfrm>
            <a:off x="8189724" y="1717584"/>
            <a:ext cx="184731" cy="253916"/>
          </a:xfrm>
          <a:prstGeom prst="rect">
            <a:avLst/>
          </a:prstGeom>
          <a:noFill/>
        </p:spPr>
        <p:txBody>
          <a:bodyPr wrap="none" rtlCol="0">
            <a:spAutoFit/>
          </a:bodyPr>
          <a:lstStyle/>
          <a:p>
            <a:pPr algn="ctr"/>
            <a:endParaRPr lang="en-US" sz="1050">
              <a:latin typeface="Calibri"/>
              <a:cs typeface="Calibri"/>
            </a:endParaRPr>
          </a:p>
        </p:txBody>
      </p:sp>
      <p:sp>
        <p:nvSpPr>
          <p:cNvPr id="11" name="TextBox 10">
            <a:extLst>
              <a:ext uri="{FF2B5EF4-FFF2-40B4-BE49-F238E27FC236}">
                <a16:creationId xmlns:a16="http://schemas.microsoft.com/office/drawing/2014/main" id="{2FFE7F7F-326B-474D-8FDD-E220E246B4F2}"/>
              </a:ext>
            </a:extLst>
          </p:cNvPr>
          <p:cNvSpPr txBox="1"/>
          <p:nvPr/>
        </p:nvSpPr>
        <p:spPr>
          <a:xfrm>
            <a:off x="7685003" y="2135837"/>
            <a:ext cx="1378904" cy="276999"/>
          </a:xfrm>
          <a:prstGeom prst="rect">
            <a:avLst/>
          </a:prstGeom>
          <a:noFill/>
        </p:spPr>
        <p:txBody>
          <a:bodyPr wrap="none" rtlCol="0">
            <a:spAutoFit/>
          </a:bodyPr>
          <a:lstStyle/>
          <a:p>
            <a:r>
              <a:rPr lang="en-US" sz="1200">
                <a:solidFill>
                  <a:srgbClr val="FFFF00"/>
                </a:solidFill>
                <a:latin typeface="+mn-lt"/>
              </a:rPr>
              <a:t>Focus of Q2 Pilot</a:t>
            </a:r>
          </a:p>
        </p:txBody>
      </p:sp>
      <p:sp>
        <p:nvSpPr>
          <p:cNvPr id="95" name="TextBox 94">
            <a:extLst>
              <a:ext uri="{FF2B5EF4-FFF2-40B4-BE49-F238E27FC236}">
                <a16:creationId xmlns:a16="http://schemas.microsoft.com/office/drawing/2014/main" id="{3D2AAB90-2D2A-BF40-B67A-D42E7FB1C92C}"/>
              </a:ext>
            </a:extLst>
          </p:cNvPr>
          <p:cNvSpPr txBox="1"/>
          <p:nvPr/>
        </p:nvSpPr>
        <p:spPr>
          <a:xfrm>
            <a:off x="1676432" y="4893304"/>
            <a:ext cx="5799986" cy="253916"/>
          </a:xfrm>
          <a:prstGeom prst="rect">
            <a:avLst/>
          </a:prstGeom>
          <a:noFill/>
        </p:spPr>
        <p:txBody>
          <a:bodyPr wrap="none" rtlCol="0">
            <a:spAutoFit/>
          </a:bodyPr>
          <a:lstStyle/>
          <a:p>
            <a:r>
              <a:rPr lang="en-US" sz="1050" i="1">
                <a:solidFill>
                  <a:schemeClr val="bg1"/>
                </a:solidFill>
                <a:latin typeface="Calibri"/>
                <a:cs typeface="Calibri"/>
              </a:rPr>
              <a:t>Note: Discontinue tracking “Workstream Deliverables” as sub-projects with their own leaders and plans</a:t>
            </a:r>
          </a:p>
        </p:txBody>
      </p:sp>
    </p:spTree>
    <p:extLst>
      <p:ext uri="{BB962C8B-B14F-4D97-AF65-F5344CB8AC3E}">
        <p14:creationId xmlns:p14="http://schemas.microsoft.com/office/powerpoint/2010/main" val="10245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500"/>
                                        <p:tgtEl>
                                          <p:spTgt spid="1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3" grpId="0" animBg="1"/>
      <p:bldP spid="94" grpId="0" animBg="1"/>
      <p:bldP spid="3" grpId="0" animBg="1"/>
      <p:bldP spid="174" grpId="0" animBg="1"/>
      <p:bldP spid="85" grpId="0" animBg="1"/>
      <p:bldP spid="86" grpId="0" animBg="1"/>
      <p:bldP spid="11"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7631D6CE-8F77-42F9-AF12-6E65B19D2484}" type="slidenum">
              <a:rPr lang="en-US">
                <a:solidFill>
                  <a:prstClr val="white"/>
                </a:solidFill>
                <a:latin typeface="Calibri" panose="020F0502020204030204" pitchFamily="34" charset="0"/>
                <a:cs typeface="Calibri" panose="020F0502020204030204" pitchFamily="34" charset="0"/>
              </a:rPr>
              <a:pPr defTabSz="685800"/>
              <a:t>6</a:t>
            </a:fld>
            <a:endParaRPr lang="en-US">
              <a:solidFill>
                <a:prstClr val="white"/>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18982" y="107687"/>
            <a:ext cx="8229600" cy="465127"/>
          </a:xfrm>
        </p:spPr>
        <p:txBody>
          <a:bodyPr/>
          <a:lstStyle/>
          <a:p>
            <a:r>
              <a:rPr lang="en-US" sz="2800" b="1">
                <a:latin typeface="Calibri" panose="020F0502020204030204" pitchFamily="34" charset="0"/>
                <a:cs typeface="Calibri" panose="020F0502020204030204" pitchFamily="34" charset="0"/>
              </a:rPr>
              <a:t>Elements of a Workstream 2.0 Project Research Plan</a:t>
            </a:r>
          </a:p>
        </p:txBody>
      </p:sp>
      <p:sp>
        <p:nvSpPr>
          <p:cNvPr id="4" name="Content Placeholder 3"/>
          <p:cNvSpPr>
            <a:spLocks noGrp="1"/>
          </p:cNvSpPr>
          <p:nvPr>
            <p:ph sz="quarter" idx="13"/>
          </p:nvPr>
        </p:nvSpPr>
        <p:spPr>
          <a:xfrm>
            <a:off x="331852" y="625364"/>
            <a:ext cx="8674100" cy="4165802"/>
          </a:xfrm>
        </p:spPr>
        <p:txBody>
          <a:bodyPr/>
          <a:lstStyle/>
          <a:p>
            <a:pPr>
              <a:spcBef>
                <a:spcPts val="600"/>
              </a:spcBef>
            </a:pPr>
            <a:r>
              <a:rPr lang="en-US" sz="1400" dirty="0">
                <a:latin typeface="Calibri" panose="020F0502020204030204" pitchFamily="34" charset="0"/>
                <a:cs typeface="Calibri" panose="020F0502020204030204" pitchFamily="34" charset="0"/>
              </a:rPr>
              <a:t>What is the problem statement &amp; compelling end point?</a:t>
            </a:r>
          </a:p>
          <a:p>
            <a:pPr marL="511169" lvl="1" indent="-285750">
              <a:spcBef>
                <a:spcPts val="60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What is the desirable future state that would be enabled by the research? What is the end user value?</a:t>
            </a:r>
          </a:p>
          <a:p>
            <a:pPr>
              <a:spcBef>
                <a:spcPts val="600"/>
              </a:spcBef>
            </a:pPr>
            <a:r>
              <a:rPr lang="en-US" sz="1400" dirty="0">
                <a:latin typeface="Calibri" panose="020F0502020204030204" pitchFamily="34" charset="0"/>
                <a:cs typeface="Calibri" panose="020F0502020204030204" pitchFamily="34" charset="0"/>
              </a:rPr>
              <a:t>What are the proposed solution and key assumptions?</a:t>
            </a:r>
          </a:p>
          <a:p>
            <a:pPr marL="511169" lvl="1" indent="-285750">
              <a:spcBef>
                <a:spcPts val="60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What do we expect to deliver?  Is it stand-alone or part of something else?  What is the secret sauce?</a:t>
            </a:r>
          </a:p>
          <a:p>
            <a:pPr marL="511169" lvl="1" indent="-285750">
              <a:spcBef>
                <a:spcPts val="600"/>
              </a:spcBef>
              <a:buFont typeface="Arial" panose="020B0604020202020204" pitchFamily="34" charset="0"/>
              <a:buChar char="•"/>
            </a:pPr>
            <a:r>
              <a:rPr lang="en-US" sz="1200" dirty="0"/>
              <a:t>What are your key assumptions you believe to be true that may later be proven wrong?</a:t>
            </a:r>
            <a:endParaRPr lang="en-US" sz="1200" dirty="0">
              <a:latin typeface="Calibri" panose="020F0502020204030204" pitchFamily="34" charset="0"/>
              <a:cs typeface="Calibri" panose="020F0502020204030204" pitchFamily="34" charset="0"/>
            </a:endParaRPr>
          </a:p>
          <a:p>
            <a:pPr>
              <a:spcBef>
                <a:spcPts val="600"/>
              </a:spcBef>
            </a:pPr>
            <a:r>
              <a:rPr lang="en-US" sz="1400" dirty="0"/>
              <a:t>How does this work fit into the competitive landscape? </a:t>
            </a:r>
          </a:p>
          <a:p>
            <a:pPr marL="511169" lvl="1" indent="-285750">
              <a:spcBef>
                <a:spcPts val="600"/>
              </a:spcBef>
              <a:buFont typeface="Arial" panose="020B0604020202020204" pitchFamily="34" charset="0"/>
              <a:buChar char="•"/>
            </a:pPr>
            <a:r>
              <a:rPr lang="en-US" sz="1200" dirty="0"/>
              <a:t>What gives us confidence our solution will provide lasting competitive advantage vs alternatives?</a:t>
            </a:r>
            <a:endParaRPr lang="en-US" sz="1400" dirty="0">
              <a:latin typeface="Calibri" panose="020F0502020204030204" pitchFamily="34" charset="0"/>
              <a:cs typeface="Calibri" panose="020F0502020204030204" pitchFamily="34" charset="0"/>
            </a:endParaRPr>
          </a:p>
          <a:p>
            <a:pPr>
              <a:spcBef>
                <a:spcPts val="600"/>
              </a:spcBef>
            </a:pPr>
            <a:r>
              <a:rPr lang="en-US" sz="1400" dirty="0">
                <a:latin typeface="Calibri" panose="020F0502020204030204" pitchFamily="34" charset="0"/>
                <a:cs typeface="Calibri" panose="020F0502020204030204" pitchFamily="34" charset="0"/>
              </a:rPr>
              <a:t>Why is Intel Labs the right place to do this research?</a:t>
            </a:r>
          </a:p>
          <a:p>
            <a:pPr marL="511169" lvl="1" indent="-285750">
              <a:spcBef>
                <a:spcPts val="600"/>
              </a:spcBef>
              <a:buFont typeface="Arial" panose="020B0604020202020204" pitchFamily="34" charset="0"/>
              <a:buChar char="•"/>
            </a:pPr>
            <a:r>
              <a:rPr lang="en-US" sz="1200" dirty="0"/>
              <a:t>Why is this not more appropriate to do at a BU as advanced development or at an academic research center?</a:t>
            </a:r>
            <a:endParaRPr lang="en-US" sz="1600" dirty="0">
              <a:latin typeface="Calibri" panose="020F0502020204030204" pitchFamily="34" charset="0"/>
              <a:cs typeface="Calibri" panose="020F0502020204030204" pitchFamily="34" charset="0"/>
            </a:endParaRPr>
          </a:p>
          <a:p>
            <a:pPr>
              <a:spcBef>
                <a:spcPts val="600"/>
              </a:spcBef>
            </a:pPr>
            <a:r>
              <a:rPr lang="en-US" sz="1400" dirty="0">
                <a:latin typeface="Calibri" panose="020F0502020204030204" pitchFamily="34" charset="0"/>
                <a:cs typeface="Calibri" panose="020F0502020204030204" pitchFamily="34" charset="0"/>
              </a:rPr>
              <a:t>How do we envision Intel capturing business value?</a:t>
            </a:r>
          </a:p>
          <a:p>
            <a:pPr marL="511169" lvl="1" indent="-285750">
              <a:spcBef>
                <a:spcPts val="600"/>
              </a:spcBef>
              <a:buFont typeface="Arial" panose="020B0604020202020204" pitchFamily="34" charset="0"/>
              <a:buChar char="•"/>
            </a:pPr>
            <a:r>
              <a:rPr lang="en-US" sz="1200" dirty="0">
                <a:solidFill>
                  <a:schemeClr val="tx2"/>
                </a:solidFill>
                <a:latin typeface="Calibri" panose="020F0502020204030204" pitchFamily="34" charset="0"/>
                <a:cs typeface="Calibri" panose="020F0502020204030204" pitchFamily="34" charset="0"/>
              </a:rPr>
              <a:t>What is the proposed approach to translate this research into a net positive business result for Intel?</a:t>
            </a:r>
          </a:p>
          <a:p>
            <a:pPr>
              <a:spcBef>
                <a:spcPts val="600"/>
              </a:spcBef>
            </a:pPr>
            <a:r>
              <a:rPr lang="en-US" sz="1400" dirty="0">
                <a:latin typeface="Calibri" panose="020F0502020204030204" pitchFamily="34" charset="0"/>
                <a:cs typeface="Calibri" panose="020F0502020204030204" pitchFamily="34" charset="0"/>
              </a:rPr>
              <a:t>What is the proposed methodology and plan?</a:t>
            </a:r>
          </a:p>
          <a:p>
            <a:pPr marL="482594" lvl="1" indent="-257175">
              <a:spcBef>
                <a:spcPts val="600"/>
              </a:spcBef>
              <a:buFont typeface="Arial" panose="020B0604020202020204" pitchFamily="34" charset="0"/>
              <a:buChar char="•"/>
            </a:pPr>
            <a:r>
              <a:rPr lang="en-US" sz="1200" dirty="0">
                <a:latin typeface="Calibri" panose="020F0502020204030204" pitchFamily="34" charset="0"/>
                <a:cs typeface="Calibri" panose="020F0502020204030204" pitchFamily="34" charset="0"/>
              </a:rPr>
              <a:t>How long will it take?  What are the key milestones?  Go/no-go decision points?  Resource plan?</a:t>
            </a:r>
          </a:p>
          <a:p>
            <a:pPr lvl="1" indent="0">
              <a:spcBef>
                <a:spcPts val="600"/>
              </a:spcBef>
              <a:buNone/>
            </a:pPr>
            <a:endParaRPr lang="en-US" sz="100" dirty="0">
              <a:latin typeface="Calibri" panose="020F0502020204030204" pitchFamily="34" charset="0"/>
              <a:cs typeface="Calibri" panose="020F0502020204030204" pitchFamily="34" charset="0"/>
            </a:endParaRPr>
          </a:p>
          <a:p>
            <a:pPr lvl="1" indent="0">
              <a:spcBef>
                <a:spcPts val="1000"/>
              </a:spcBef>
              <a:buNone/>
            </a:pPr>
            <a:r>
              <a:rPr lang="en-US" sz="1600" i="1" dirty="0">
                <a:latin typeface="Calibri" panose="020F0502020204030204" pitchFamily="34" charset="0"/>
                <a:cs typeface="Calibri" panose="020F0502020204030204" pitchFamily="34" charset="0"/>
              </a:rPr>
              <a:t>See template/guidance for more </a:t>
            </a:r>
            <a:r>
              <a:rPr lang="en-US" sz="1600" i="1" dirty="0"/>
              <a:t>details: </a:t>
            </a:r>
            <a:r>
              <a:rPr lang="en-US" sz="1600" i="1" dirty="0">
                <a:hlinkClick r:id="rId2"/>
              </a:rPr>
              <a:t>Workstream 2.0 Documentation</a:t>
            </a:r>
            <a:r>
              <a:rPr lang="en-US" sz="1600" i="1" dirty="0"/>
              <a:t> </a:t>
            </a:r>
            <a:endParaRPr lang="en-US" sz="1400" i="1" dirty="0">
              <a:latin typeface="Calibri" panose="020F0502020204030204" pitchFamily="34" charset="0"/>
              <a:cs typeface="Calibri" panose="020F0502020204030204" pitchFamily="34" charset="0"/>
            </a:endParaRPr>
          </a:p>
          <a:p>
            <a:pPr lvl="1" indent="0">
              <a:spcBef>
                <a:spcPts val="600"/>
              </a:spcBef>
              <a:buNone/>
            </a:pP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481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959568-5570-3946-8849-0A8B9D2680D2}"/>
              </a:ext>
            </a:extLst>
          </p:cNvPr>
          <p:cNvSpPr>
            <a:spLocks noGrp="1"/>
          </p:cNvSpPr>
          <p:nvPr>
            <p:ph type="sldNum" sz="quarter" idx="12"/>
          </p:nvPr>
        </p:nvSpPr>
        <p:spPr/>
        <p:txBody>
          <a:bodyPr/>
          <a:lstStyle/>
          <a:p>
            <a:fld id="{EE2556C5-CE8C-6547-B838-EA80C61A4AF7}" type="slidenum">
              <a:rPr lang="en-US" smtClean="0">
                <a:latin typeface="Calibri" panose="020F0502020204030204" pitchFamily="34" charset="0"/>
                <a:cs typeface="Calibri" panose="020F0502020204030204" pitchFamily="34" charset="0"/>
              </a:rPr>
              <a:pPr/>
              <a:t>7</a:t>
            </a:fld>
            <a:endParaRPr lang="en-US"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02E6CE3-4135-184E-A5A0-981949BBE6A7}"/>
              </a:ext>
            </a:extLst>
          </p:cNvPr>
          <p:cNvSpPr>
            <a:spLocks noGrp="1"/>
          </p:cNvSpPr>
          <p:nvPr>
            <p:ph type="title"/>
          </p:nvPr>
        </p:nvSpPr>
        <p:spPr>
          <a:xfrm>
            <a:off x="198055" y="121224"/>
            <a:ext cx="8747890" cy="409538"/>
          </a:xfrm>
        </p:spPr>
        <p:txBody>
          <a:bodyPr/>
          <a:lstStyle/>
          <a:p>
            <a:r>
              <a:rPr lang="en-US" sz="2800" b="1" dirty="0">
                <a:latin typeface="Calibri" panose="020F0502020204030204" pitchFamily="34" charset="0"/>
                <a:ea typeface="Intel Clear" panose="020B0604020203020204" pitchFamily="34" charset="0"/>
                <a:cs typeface="Calibri" panose="020F0502020204030204" pitchFamily="34" charset="0"/>
              </a:rPr>
              <a:t>How are Gate Reviews Changing with Workstream 2.0?</a:t>
            </a:r>
            <a:endParaRPr lang="en-US" sz="2800" b="1" i="1" dirty="0">
              <a:solidFill>
                <a:schemeClr val="tx1"/>
              </a:solidFill>
              <a:latin typeface="Calibri" panose="020F0502020204030204" pitchFamily="34" charset="0"/>
              <a:ea typeface="Intel Clear" panose="020B0604020203020204" pitchFamily="34" charset="0"/>
              <a:cs typeface="Calibri" panose="020F0502020204030204" pitchFamily="34" charset="0"/>
            </a:endParaRPr>
          </a:p>
        </p:txBody>
      </p:sp>
      <p:graphicFrame>
        <p:nvGraphicFramePr>
          <p:cNvPr id="8" name="Table 8">
            <a:extLst>
              <a:ext uri="{FF2B5EF4-FFF2-40B4-BE49-F238E27FC236}">
                <a16:creationId xmlns:a16="http://schemas.microsoft.com/office/drawing/2014/main" id="{2162A220-B21F-CC49-BA9C-07E91CDC5B74}"/>
              </a:ext>
            </a:extLst>
          </p:cNvPr>
          <p:cNvGraphicFramePr>
            <a:graphicFrameLocks noGrp="1"/>
          </p:cNvGraphicFramePr>
          <p:nvPr>
            <p:extLst>
              <p:ext uri="{D42A27DB-BD31-4B8C-83A1-F6EECF244321}">
                <p14:modId xmlns:p14="http://schemas.microsoft.com/office/powerpoint/2010/main" val="4150633449"/>
              </p:ext>
            </p:extLst>
          </p:nvPr>
        </p:nvGraphicFramePr>
        <p:xfrm>
          <a:off x="895224" y="613411"/>
          <a:ext cx="7353552" cy="3246120"/>
        </p:xfrm>
        <a:graphic>
          <a:graphicData uri="http://schemas.openxmlformats.org/drawingml/2006/table">
            <a:tbl>
              <a:tblPr firstRow="1" bandRow="1">
                <a:tableStyleId>{5C22544A-7EE6-4342-B048-85BDC9FD1C3A}</a:tableStyleId>
              </a:tblPr>
              <a:tblGrid>
                <a:gridCol w="630795">
                  <a:extLst>
                    <a:ext uri="{9D8B030D-6E8A-4147-A177-3AD203B41FA5}">
                      <a16:colId xmlns:a16="http://schemas.microsoft.com/office/drawing/2014/main" val="3484907123"/>
                    </a:ext>
                  </a:extLst>
                </a:gridCol>
                <a:gridCol w="3112593">
                  <a:extLst>
                    <a:ext uri="{9D8B030D-6E8A-4147-A177-3AD203B41FA5}">
                      <a16:colId xmlns:a16="http://schemas.microsoft.com/office/drawing/2014/main" val="648046867"/>
                    </a:ext>
                  </a:extLst>
                </a:gridCol>
                <a:gridCol w="3610164">
                  <a:extLst>
                    <a:ext uri="{9D8B030D-6E8A-4147-A177-3AD203B41FA5}">
                      <a16:colId xmlns:a16="http://schemas.microsoft.com/office/drawing/2014/main" val="3434232221"/>
                    </a:ext>
                  </a:extLst>
                </a:gridCol>
              </a:tblGrid>
              <a:tr h="370840">
                <a:tc>
                  <a:txBody>
                    <a:bodyPr/>
                    <a:lstStyle/>
                    <a:p>
                      <a:pPr algn="ctr"/>
                      <a:endParaRPr lang="en-US" sz="1200" dirty="0"/>
                    </a:p>
                  </a:txBody>
                  <a:tcPr/>
                </a:tc>
                <a:tc>
                  <a:txBody>
                    <a:bodyPr/>
                    <a:lstStyle/>
                    <a:p>
                      <a:pPr algn="ctr"/>
                      <a:r>
                        <a:rPr lang="en-US" sz="1200" dirty="0"/>
                        <a:t>Workstream 1.0</a:t>
                      </a:r>
                    </a:p>
                  </a:txBody>
                  <a:tcPr/>
                </a:tc>
                <a:tc>
                  <a:txBody>
                    <a:bodyPr/>
                    <a:lstStyle/>
                    <a:p>
                      <a:pPr algn="ctr"/>
                      <a:r>
                        <a:rPr lang="en-US" sz="1200" dirty="0"/>
                        <a:t>Workstream 2.0</a:t>
                      </a:r>
                    </a:p>
                  </a:txBody>
                  <a:tcPr/>
                </a:tc>
                <a:extLst>
                  <a:ext uri="{0D108BD9-81ED-4DB2-BD59-A6C34878D82A}">
                    <a16:rowId xmlns:a16="http://schemas.microsoft.com/office/drawing/2014/main" val="791569583"/>
                  </a:ext>
                </a:extLst>
              </a:tr>
              <a:tr h="370840">
                <a:tc>
                  <a:txBody>
                    <a:bodyPr/>
                    <a:lstStyle/>
                    <a:p>
                      <a:pPr marL="0" algn="l" defTabSz="457189" rtl="0" eaLnBrk="1" latinLnBrk="0" hangingPunct="1"/>
                      <a:r>
                        <a:rPr lang="en-US" sz="1200" kern="1200" dirty="0">
                          <a:solidFill>
                            <a:schemeClr val="dk1"/>
                          </a:solidFill>
                          <a:latin typeface="+mn-lt"/>
                          <a:ea typeface="+mn-ea"/>
                          <a:cs typeface="+mn-cs"/>
                        </a:rPr>
                        <a:t>Gate 1</a:t>
                      </a:r>
                    </a:p>
                  </a:txBody>
                  <a:tcPr/>
                </a:tc>
                <a:tc>
                  <a:txBody>
                    <a:bodyPr/>
                    <a:lstStyle/>
                    <a:p>
                      <a:pPr marL="0" algn="l" defTabSz="457189" rtl="0" eaLnBrk="1" latinLnBrk="0" hangingPunct="1">
                        <a:spcBef>
                          <a:spcPts val="400"/>
                        </a:spcBef>
                      </a:pPr>
                      <a:r>
                        <a:rPr lang="en-US" sz="1200" dirty="0"/>
                        <a:t>Deliverable Research-to-PoC Transition</a:t>
                      </a:r>
                      <a:br>
                        <a:rPr lang="en-US" sz="1200" dirty="0"/>
                      </a:br>
                      <a:br>
                        <a:rPr lang="en-US" sz="1200" dirty="0"/>
                      </a:br>
                      <a:r>
                        <a:rPr lang="en-US" sz="900" kern="1200" dirty="0">
                          <a:solidFill>
                            <a:schemeClr val="dk1"/>
                          </a:solidFill>
                          <a:latin typeface="+mn-lt"/>
                          <a:ea typeface="+mn-ea"/>
                          <a:cs typeface="+mn-cs"/>
                        </a:rPr>
                        <a:t>Typically reviewed and approved at lab-level</a:t>
                      </a:r>
                      <a:br>
                        <a:rPr lang="en-US" sz="900" kern="1200" dirty="0">
                          <a:solidFill>
                            <a:schemeClr val="dk1"/>
                          </a:solidFill>
                          <a:latin typeface="+mn-lt"/>
                          <a:ea typeface="+mn-ea"/>
                          <a:cs typeface="+mn-cs"/>
                        </a:rPr>
                      </a:br>
                      <a:endParaRPr lang="en-US" sz="900" kern="1200" dirty="0">
                        <a:solidFill>
                          <a:schemeClr val="dk1"/>
                        </a:solidFill>
                        <a:latin typeface="+mn-lt"/>
                        <a:ea typeface="+mn-ea"/>
                        <a:cs typeface="+mn-cs"/>
                      </a:endParaRPr>
                    </a:p>
                    <a:p>
                      <a:pPr marL="0" algn="l" defTabSz="457189" rtl="0" eaLnBrk="1" latinLnBrk="0" hangingPunct="1">
                        <a:spcBef>
                          <a:spcPts val="400"/>
                        </a:spcBef>
                      </a:pPr>
                      <a:r>
                        <a:rPr lang="en-US" sz="900" kern="1200" dirty="0">
                          <a:solidFill>
                            <a:schemeClr val="dk1"/>
                          </a:solidFill>
                          <a:latin typeface="+mn-lt"/>
                          <a:ea typeface="+mn-ea"/>
                          <a:cs typeface="+mn-cs"/>
                        </a:rPr>
                        <a:t>Timing: typically multiple quarters after project starts</a:t>
                      </a:r>
                    </a:p>
                  </a:txBody>
                  <a:tcPr/>
                </a:tc>
                <a:tc>
                  <a:txBody>
                    <a:bodyPr/>
                    <a:lstStyle/>
                    <a:p>
                      <a:r>
                        <a:rPr lang="en-US" sz="1200" dirty="0"/>
                        <a:t>Project Research Plan Review</a:t>
                      </a:r>
                    </a:p>
                    <a:p>
                      <a:pPr>
                        <a:spcBef>
                          <a:spcPts val="400"/>
                        </a:spcBef>
                      </a:pPr>
                      <a:br>
                        <a:rPr lang="en-US" sz="900" dirty="0"/>
                      </a:br>
                      <a:r>
                        <a:rPr lang="en-US" sz="900" dirty="0"/>
                        <a:t>Decider: IL Staff lab director with most resources on the project</a:t>
                      </a:r>
                    </a:p>
                    <a:p>
                      <a:pPr>
                        <a:spcBef>
                          <a:spcPts val="400"/>
                        </a:spcBef>
                      </a:pPr>
                      <a:r>
                        <a:rPr lang="en-US" sz="900" dirty="0"/>
                        <a:t>Agreers: Other IL Staff lab directors with resources on the project</a:t>
                      </a:r>
                    </a:p>
                    <a:p>
                      <a:pPr>
                        <a:spcBef>
                          <a:spcPts val="400"/>
                        </a:spcBef>
                      </a:pPr>
                      <a:r>
                        <a:rPr lang="en-US" sz="900" dirty="0"/>
                        <a:t>Inputter: Rich</a:t>
                      </a:r>
                      <a:br>
                        <a:rPr lang="en-US" sz="900" dirty="0"/>
                      </a:br>
                      <a:endParaRPr lang="en-US" sz="900" dirty="0"/>
                    </a:p>
                    <a:p>
                      <a:pPr marL="0" marR="0" lvl="0" indent="0" algn="l" defTabSz="457189" rtl="0" eaLnBrk="1" fontAlgn="auto" latinLnBrk="0" hangingPunct="1">
                        <a:lnSpc>
                          <a:spcPct val="100000"/>
                        </a:lnSpc>
                        <a:spcBef>
                          <a:spcPts val="40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Timing: required at project start, refreshed in renewal reviews</a:t>
                      </a:r>
                    </a:p>
                  </a:txBody>
                  <a:tcPr/>
                </a:tc>
                <a:extLst>
                  <a:ext uri="{0D108BD9-81ED-4DB2-BD59-A6C34878D82A}">
                    <a16:rowId xmlns:a16="http://schemas.microsoft.com/office/drawing/2014/main" val="3830750719"/>
                  </a:ext>
                </a:extLst>
              </a:tr>
              <a:tr h="370840">
                <a:tc>
                  <a:txBody>
                    <a:bodyPr/>
                    <a:lstStyle/>
                    <a:p>
                      <a:r>
                        <a:rPr lang="en-US" sz="1200" dirty="0"/>
                        <a:t>Gate 2</a:t>
                      </a:r>
                    </a:p>
                  </a:txBody>
                  <a:tcPr/>
                </a:tc>
                <a:tc gridSpan="2">
                  <a:txBody>
                    <a:bodyPr/>
                    <a:lstStyle/>
                    <a:p>
                      <a:pPr lvl="2"/>
                      <a:r>
                        <a:rPr lang="en-US" sz="1200" dirty="0"/>
                        <a:t>Alignment with BU on Transfer/Joint Development Plan</a:t>
                      </a:r>
                    </a:p>
                    <a:p>
                      <a:pPr lvl="2">
                        <a:spcBef>
                          <a:spcPts val="400"/>
                        </a:spcBef>
                      </a:pPr>
                      <a:br>
                        <a:rPr lang="en-US" sz="900" dirty="0"/>
                      </a:br>
                      <a:r>
                        <a:rPr lang="en-US" sz="900" dirty="0"/>
                        <a:t>Decider: Rich</a:t>
                      </a:r>
                    </a:p>
                    <a:p>
                      <a:pPr lvl="2">
                        <a:spcBef>
                          <a:spcPts val="400"/>
                        </a:spcBef>
                      </a:pPr>
                      <a:r>
                        <a:rPr lang="en-US" sz="900" dirty="0"/>
                        <a:t>Agreers: Senior BU transfer owner, IL Staff lab director(s) with resources committed</a:t>
                      </a:r>
                    </a:p>
                  </a:txBody>
                  <a:tcPr/>
                </a:tc>
                <a:tc hMerge="1">
                  <a:txBody>
                    <a:bodyPr/>
                    <a:lstStyle/>
                    <a:p>
                      <a:endParaRPr lang="en-US" sz="1200" dirty="0"/>
                    </a:p>
                  </a:txBody>
                  <a:tcPr/>
                </a:tc>
                <a:extLst>
                  <a:ext uri="{0D108BD9-81ED-4DB2-BD59-A6C34878D82A}">
                    <a16:rowId xmlns:a16="http://schemas.microsoft.com/office/drawing/2014/main" val="4187932889"/>
                  </a:ext>
                </a:extLst>
              </a:tr>
              <a:tr h="370840">
                <a:tc>
                  <a:txBody>
                    <a:bodyPr/>
                    <a:lstStyle/>
                    <a:p>
                      <a:r>
                        <a:rPr lang="en-US" sz="1200" dirty="0"/>
                        <a:t>Gate 3</a:t>
                      </a:r>
                    </a:p>
                  </a:txBody>
                  <a:tcPr/>
                </a:tc>
                <a:tc gridSpan="2">
                  <a:txBody>
                    <a:bodyPr/>
                    <a:lstStyle/>
                    <a:p>
                      <a:pPr lvl="2"/>
                      <a:r>
                        <a:rPr lang="en-US" sz="1200" dirty="0"/>
                        <a:t>Confirm Completion &amp; Handoff of Transfer/Joint Development Plan with BU</a:t>
                      </a:r>
                    </a:p>
                    <a:p>
                      <a:pPr lvl="2">
                        <a:spcBef>
                          <a:spcPts val="400"/>
                        </a:spcBef>
                      </a:pPr>
                      <a:br>
                        <a:rPr lang="en-US" sz="900" dirty="0"/>
                      </a:br>
                      <a:r>
                        <a:rPr lang="en-US" sz="900" dirty="0"/>
                        <a:t>Decider: Senior BU transfer owner</a:t>
                      </a:r>
                    </a:p>
                    <a:p>
                      <a:pPr lvl="2">
                        <a:spcBef>
                          <a:spcPts val="400"/>
                        </a:spcBef>
                      </a:pPr>
                      <a:r>
                        <a:rPr lang="en-US" sz="900" dirty="0"/>
                        <a:t>Agreers: Rich, IL Staff lab director(s) with resources committed</a:t>
                      </a:r>
                    </a:p>
                  </a:txBody>
                  <a:tcPr/>
                </a:tc>
                <a:tc hMerge="1">
                  <a:txBody>
                    <a:bodyPr/>
                    <a:lstStyle/>
                    <a:p>
                      <a:endParaRPr lang="en-US" sz="1200" dirty="0"/>
                    </a:p>
                  </a:txBody>
                  <a:tcPr/>
                </a:tc>
                <a:extLst>
                  <a:ext uri="{0D108BD9-81ED-4DB2-BD59-A6C34878D82A}">
                    <a16:rowId xmlns:a16="http://schemas.microsoft.com/office/drawing/2014/main" val="3555407546"/>
                  </a:ext>
                </a:extLst>
              </a:tr>
            </a:tbl>
          </a:graphicData>
        </a:graphic>
      </p:graphicFrame>
      <p:sp>
        <p:nvSpPr>
          <p:cNvPr id="11" name="Rectangle 10">
            <a:extLst>
              <a:ext uri="{FF2B5EF4-FFF2-40B4-BE49-F238E27FC236}">
                <a16:creationId xmlns:a16="http://schemas.microsoft.com/office/drawing/2014/main" id="{D8E37328-972C-1B43-BC03-1EBE49354906}"/>
              </a:ext>
            </a:extLst>
          </p:cNvPr>
          <p:cNvSpPr/>
          <p:nvPr/>
        </p:nvSpPr>
        <p:spPr>
          <a:xfrm>
            <a:off x="0" y="4018793"/>
            <a:ext cx="8945945" cy="646331"/>
          </a:xfrm>
          <a:prstGeom prst="rect">
            <a:avLst/>
          </a:prstGeom>
        </p:spPr>
        <p:txBody>
          <a:bodyPr wrap="square">
            <a:spAutoFit/>
          </a:bodyPr>
          <a:lstStyle/>
          <a:p>
            <a:pPr marL="461962" lvl="2">
              <a:spcBef>
                <a:spcPts val="800"/>
              </a:spcBef>
            </a:pPr>
            <a:r>
              <a:rPr lang="en-US" sz="1200" dirty="0">
                <a:solidFill>
                  <a:srgbClr val="004280"/>
                </a:solidFill>
                <a:latin typeface="Calibri" panose="020F0502020204030204" pitchFamily="34" charset="0"/>
                <a:cs typeface="Calibri" panose="020F0502020204030204" pitchFamily="34" charset="0"/>
                <a:sym typeface="Wingdings" pitchFamily="2" charset="2"/>
              </a:rPr>
              <a:t>Note: </a:t>
            </a:r>
            <a:r>
              <a:rPr lang="en-US" sz="1200" dirty="0">
                <a:solidFill>
                  <a:srgbClr val="004280"/>
                </a:solidFill>
                <a:latin typeface="Calibri" panose="020F0502020204030204" pitchFamily="34" charset="0"/>
                <a:cs typeface="Calibri" panose="020F0502020204030204" pitchFamily="34" charset="0"/>
              </a:rPr>
              <a:t>framework is flexible and optionally allows multiple Gate 2/3 transfers for a given project.  Granularity should be tailored to what’s most helpful for efficiently managing a project and aligning expectations with BUs.  Keep in mind that aggregate project impact is the key metric of focus, </a:t>
            </a:r>
            <a:r>
              <a:rPr lang="en-US" sz="1200" i="1" dirty="0">
                <a:solidFill>
                  <a:srgbClr val="004280"/>
                </a:solidFill>
                <a:latin typeface="Calibri" panose="020F0502020204030204" pitchFamily="34" charset="0"/>
                <a:cs typeface="Calibri" panose="020F0502020204030204" pitchFamily="34" charset="0"/>
              </a:rPr>
              <a:t>not</a:t>
            </a:r>
            <a:r>
              <a:rPr lang="en-US" sz="1200" dirty="0">
                <a:solidFill>
                  <a:srgbClr val="004280"/>
                </a:solidFill>
                <a:latin typeface="Calibri" panose="020F0502020204030204" pitchFamily="34" charset="0"/>
                <a:cs typeface="Calibri" panose="020F0502020204030204" pitchFamily="34" charset="0"/>
              </a:rPr>
              <a:t> the total count of gate reviews.</a:t>
            </a:r>
          </a:p>
        </p:txBody>
      </p:sp>
    </p:spTree>
    <p:extLst>
      <p:ext uri="{BB962C8B-B14F-4D97-AF65-F5344CB8AC3E}">
        <p14:creationId xmlns:p14="http://schemas.microsoft.com/office/powerpoint/2010/main" val="367878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91750" y="6419406"/>
            <a:ext cx="2844800" cy="365125"/>
          </a:xfrm>
          <a:prstGeom prst="rect">
            <a:avLst/>
          </a:prstGeom>
        </p:spPr>
        <p:txBody>
          <a:bodyPr vert="horz" lIns="0" tIns="0" rIns="0" bIns="0" rtlCol="0" anchor="ctr"/>
          <a:lstStyle>
            <a:defPPr>
              <a:defRPr lang="en-US"/>
            </a:defPPr>
            <a:lvl1pPr marL="0" algn="r" defTabSz="609585" rtl="0" eaLnBrk="1" latinLnBrk="0" hangingPunct="1">
              <a:defRPr sz="1333" kern="1200">
                <a:solidFill>
                  <a:schemeClr val="bg1"/>
                </a:solidFill>
                <a:latin typeface="+mn-lt"/>
                <a:ea typeface="+mn-ea"/>
                <a:cs typeface="Arial" panose="020B060402020202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t>|  </a:t>
            </a:r>
            <a:fld id="{EE2556C5-CE8C-6547-B838-EA80C61A4AF7}" type="slidenum">
              <a:rPr lang="en-US" sz="1000" smtClean="0"/>
              <a:pPr/>
              <a:t>8</a:t>
            </a:fld>
            <a:endParaRPr lang="en-US" dirty="0"/>
          </a:p>
        </p:txBody>
      </p:sp>
      <p:sp>
        <p:nvSpPr>
          <p:cNvPr id="5" name="Title 4"/>
          <p:cNvSpPr>
            <a:spLocks noGrp="1"/>
          </p:cNvSpPr>
          <p:nvPr>
            <p:ph type="title"/>
          </p:nvPr>
        </p:nvSpPr>
        <p:spPr>
          <a:xfrm>
            <a:off x="382942" y="195511"/>
            <a:ext cx="8302272" cy="419657"/>
          </a:xfrm>
        </p:spPr>
        <p:txBody>
          <a:bodyPr/>
          <a:lstStyle/>
          <a:p>
            <a:r>
              <a:rPr lang="en-US" sz="2800" b="1" dirty="0">
                <a:latin typeface="Calibri" panose="020F0502020204030204" pitchFamily="34" charset="0"/>
                <a:ea typeface="Intel Clear" panose="020B0604020203020204" pitchFamily="34" charset="0"/>
                <a:cs typeface="Calibri" panose="020F0502020204030204" pitchFamily="34" charset="0"/>
              </a:rPr>
              <a:t>Workstream 2.0 Pilot Learnings &amp; Next Steps</a:t>
            </a:r>
          </a:p>
        </p:txBody>
      </p:sp>
      <p:sp>
        <p:nvSpPr>
          <p:cNvPr id="3" name="Footer Placeholder 2">
            <a:extLst>
              <a:ext uri="{FF2B5EF4-FFF2-40B4-BE49-F238E27FC236}">
                <a16:creationId xmlns:a16="http://schemas.microsoft.com/office/drawing/2014/main" id="{B5A9F182-C517-4AA4-A5C4-52B18ECA6CC0}"/>
              </a:ext>
            </a:extLst>
          </p:cNvPr>
          <p:cNvSpPr>
            <a:spLocks noGrp="1"/>
          </p:cNvSpPr>
          <p:nvPr>
            <p:ph type="ftr" sz="quarter" idx="3"/>
          </p:nvPr>
        </p:nvSpPr>
        <p:spPr>
          <a:xfrm>
            <a:off x="7463367" y="6418877"/>
            <a:ext cx="4114800" cy="366183"/>
          </a:xfrm>
          <a:prstGeom prst="rect">
            <a:avLst/>
          </a:prstGeom>
        </p:spPr>
        <p:txBody>
          <a:bodyPr vert="horz" lIns="91440" tIns="45720" rIns="91440" bIns="45720" rtlCol="0" anchor="ctr"/>
          <a:lstStyle>
            <a:defPPr>
              <a:defRPr lang="en-US"/>
            </a:defPPr>
            <a:lvl1pPr marL="0" algn="r" defTabSz="609585" rtl="0" eaLnBrk="1" latinLnBrk="0" hangingPunct="1">
              <a:defRPr sz="10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t>Intel Confidential</a:t>
            </a:r>
            <a:endParaRPr lang="en-US" dirty="0"/>
          </a:p>
        </p:txBody>
      </p:sp>
      <p:graphicFrame>
        <p:nvGraphicFramePr>
          <p:cNvPr id="4" name="Table 3">
            <a:extLst>
              <a:ext uri="{FF2B5EF4-FFF2-40B4-BE49-F238E27FC236}">
                <a16:creationId xmlns:a16="http://schemas.microsoft.com/office/drawing/2014/main" id="{A445DE80-34AC-4B48-8926-9C8FADFDF61B}"/>
              </a:ext>
            </a:extLst>
          </p:cNvPr>
          <p:cNvGraphicFramePr>
            <a:graphicFrameLocks noGrp="1"/>
          </p:cNvGraphicFramePr>
          <p:nvPr>
            <p:extLst>
              <p:ext uri="{D42A27DB-BD31-4B8C-83A1-F6EECF244321}">
                <p14:modId xmlns:p14="http://schemas.microsoft.com/office/powerpoint/2010/main" val="3724194568"/>
              </p:ext>
            </p:extLst>
          </p:nvPr>
        </p:nvGraphicFramePr>
        <p:xfrm>
          <a:off x="382941" y="1151920"/>
          <a:ext cx="3086100" cy="3038604"/>
        </p:xfrm>
        <a:graphic>
          <a:graphicData uri="http://schemas.openxmlformats.org/drawingml/2006/table">
            <a:tbl>
              <a:tblPr firstRow="1">
                <a:tableStyleId>{69012ECD-51FC-41F1-AA8D-1B2483CD663E}</a:tableStyleId>
              </a:tblPr>
              <a:tblGrid>
                <a:gridCol w="1753589">
                  <a:extLst>
                    <a:ext uri="{9D8B030D-6E8A-4147-A177-3AD203B41FA5}">
                      <a16:colId xmlns:a16="http://schemas.microsoft.com/office/drawing/2014/main" val="251958363"/>
                    </a:ext>
                  </a:extLst>
                </a:gridCol>
                <a:gridCol w="1332511">
                  <a:extLst>
                    <a:ext uri="{9D8B030D-6E8A-4147-A177-3AD203B41FA5}">
                      <a16:colId xmlns:a16="http://schemas.microsoft.com/office/drawing/2014/main" val="1198544951"/>
                    </a:ext>
                  </a:extLst>
                </a:gridCol>
              </a:tblGrid>
              <a:tr h="269832">
                <a:tc>
                  <a:txBody>
                    <a:bodyPr/>
                    <a:lstStyle/>
                    <a:p>
                      <a:pPr marL="0" marR="0" algn="ctr">
                        <a:spcBef>
                          <a:spcPts val="0"/>
                        </a:spcBef>
                        <a:spcAft>
                          <a:spcPts val="0"/>
                        </a:spcAft>
                      </a:pPr>
                      <a:r>
                        <a:rPr lang="en-US" sz="1050" dirty="0">
                          <a:effectLst/>
                        </a:rPr>
                        <a:t>Project</a:t>
                      </a:r>
                      <a:endParaRPr lang="en-US" sz="105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50" dirty="0">
                          <a:effectLst/>
                        </a:rPr>
                        <a:t>Presenter(s)</a:t>
                      </a:r>
                      <a:endParaRPr lang="en-US" sz="105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101781"/>
                  </a:ext>
                </a:extLst>
              </a:tr>
              <a:tr h="416684">
                <a:tc>
                  <a:txBody>
                    <a:bodyPr/>
                    <a:lstStyle/>
                    <a:p>
                      <a:pPr marL="0" marR="0">
                        <a:spcBef>
                          <a:spcPts val="0"/>
                        </a:spcBef>
                        <a:spcAft>
                          <a:spcPts val="0"/>
                        </a:spcAft>
                      </a:pPr>
                      <a:r>
                        <a:rPr lang="en-US" sz="900" dirty="0">
                          <a:effectLst/>
                        </a:rPr>
                        <a:t>Agile SW/HW Co-Design</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rPr>
                        <a:t>Desmond Kirkpatrick, </a:t>
                      </a:r>
                      <a:br>
                        <a:rPr lang="en-US" sz="900" dirty="0">
                          <a:effectLst/>
                        </a:rPr>
                      </a:br>
                      <a:r>
                        <a:rPr lang="en-US" sz="900" dirty="0">
                          <a:effectLst/>
                        </a:rPr>
                        <a:t>Steve Burns, Jin Yang</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1668071"/>
                  </a:ext>
                </a:extLst>
              </a:tr>
              <a:tr h="208343">
                <a:tc>
                  <a:txBody>
                    <a:bodyPr/>
                    <a:lstStyle/>
                    <a:p>
                      <a:pPr marL="0" marR="0">
                        <a:spcBef>
                          <a:spcPts val="0"/>
                        </a:spcBef>
                        <a:spcAft>
                          <a:spcPts val="0"/>
                        </a:spcAft>
                      </a:pPr>
                      <a:r>
                        <a:rPr lang="en-US" sz="900" dirty="0">
                          <a:effectLst/>
                        </a:rPr>
                        <a:t>Cryptographic Computing</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rPr>
                        <a:t>Dave Durham</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2979934"/>
                  </a:ext>
                </a:extLst>
              </a:tr>
              <a:tr h="208343">
                <a:tc>
                  <a:txBody>
                    <a:bodyPr/>
                    <a:lstStyle/>
                    <a:p>
                      <a:pPr marL="0" marR="0">
                        <a:spcBef>
                          <a:spcPts val="0"/>
                        </a:spcBef>
                        <a:spcAft>
                          <a:spcPts val="0"/>
                        </a:spcAft>
                      </a:pPr>
                      <a:r>
                        <a:rPr lang="en-US" sz="900">
                          <a:effectLst/>
                        </a:rPr>
                        <a:t>Continual Learning</a:t>
                      </a:r>
                      <a:endParaRPr lang="en-US" sz="90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rPr>
                        <a:t>Yimin Zhang</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102740"/>
                  </a:ext>
                </a:extLst>
              </a:tr>
              <a:tr h="274320">
                <a:tc>
                  <a:txBody>
                    <a:bodyPr/>
                    <a:lstStyle/>
                    <a:p>
                      <a:pPr marL="0" marR="0">
                        <a:spcBef>
                          <a:spcPts val="0"/>
                        </a:spcBef>
                        <a:spcAft>
                          <a:spcPts val="0"/>
                        </a:spcAft>
                      </a:pPr>
                      <a:r>
                        <a:rPr lang="en-US" sz="900" dirty="0">
                          <a:effectLst/>
                        </a:rPr>
                        <a:t>Enhancements to IA Sys Arch</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900" dirty="0">
                          <a:effectLst/>
                        </a:rPr>
                        <a:t>Raj Sistla, </a:t>
                      </a:r>
                      <a:br>
                        <a:rPr lang="en-US" sz="900" dirty="0">
                          <a:effectLst/>
                        </a:rPr>
                      </a:br>
                      <a:r>
                        <a:rPr lang="en-US" sz="900" dirty="0">
                          <a:effectLst/>
                        </a:rPr>
                        <a:t>David Koufaty</a:t>
                      </a:r>
                      <a:endParaRPr lang="en-US" sz="900" dirty="0">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6477170"/>
                  </a:ext>
                </a:extLst>
              </a:tr>
              <a:tr h="208343">
                <a:tc>
                  <a:txBody>
                    <a:bodyPr/>
                    <a:lstStyle/>
                    <a:p>
                      <a:pPr marL="0" marR="0">
                        <a:spcBef>
                          <a:spcPts val="0"/>
                        </a:spcBef>
                        <a:spcAft>
                          <a:spcPts val="0"/>
                        </a:spcAft>
                      </a:pPr>
                      <a:r>
                        <a:rPr lang="en-US" sz="900">
                          <a:effectLst/>
                        </a:rPr>
                        <a:t>Side Channel Mitigation</a:t>
                      </a:r>
                      <a:endParaRPr lang="en-US" sz="90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rPr>
                        <a:t>Carlos Rozas</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4548055"/>
                  </a:ext>
                </a:extLst>
              </a:tr>
              <a:tr h="208343">
                <a:tc>
                  <a:txBody>
                    <a:bodyPr/>
                    <a:lstStyle/>
                    <a:p>
                      <a:pPr marL="0" marR="0">
                        <a:spcBef>
                          <a:spcPts val="0"/>
                        </a:spcBef>
                        <a:spcAft>
                          <a:spcPts val="0"/>
                        </a:spcAft>
                      </a:pPr>
                      <a:r>
                        <a:rPr lang="en-US" sz="900">
                          <a:effectLst/>
                        </a:rPr>
                        <a:t>Dependable AI</a:t>
                      </a:r>
                      <a:endParaRPr lang="en-US" sz="90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rPr>
                        <a:t>Michael Paulitsch</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806101"/>
                  </a:ext>
                </a:extLst>
              </a:tr>
              <a:tr h="306856">
                <a:tc>
                  <a:txBody>
                    <a:bodyPr/>
                    <a:lstStyle/>
                    <a:p>
                      <a:pPr marL="0" marR="0">
                        <a:spcBef>
                          <a:spcPts val="0"/>
                        </a:spcBef>
                        <a:spcAft>
                          <a:spcPts val="0"/>
                        </a:spcAft>
                      </a:pPr>
                      <a:r>
                        <a:rPr lang="en-US" sz="900" dirty="0">
                          <a:effectLst/>
                        </a:rPr>
                        <a:t>Gaming, Generative, and Graphics (G3)</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rPr>
                        <a:t>Selva Panneer, </a:t>
                      </a:r>
                      <a:br>
                        <a:rPr lang="en-US" sz="900" dirty="0">
                          <a:effectLst/>
                        </a:rPr>
                      </a:br>
                      <a:r>
                        <a:rPr lang="en-US" sz="900" dirty="0">
                          <a:effectLst/>
                        </a:rPr>
                        <a:t>Carl Marshall</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1788"/>
                  </a:ext>
                </a:extLst>
              </a:tr>
              <a:tr h="208343">
                <a:tc>
                  <a:txBody>
                    <a:bodyPr/>
                    <a:lstStyle/>
                    <a:p>
                      <a:pPr marL="0" marR="0">
                        <a:spcBef>
                          <a:spcPts val="0"/>
                        </a:spcBef>
                        <a:spcAft>
                          <a:spcPts val="0"/>
                        </a:spcAft>
                      </a:pPr>
                      <a:r>
                        <a:rPr lang="en-US" sz="900">
                          <a:effectLst/>
                        </a:rPr>
                        <a:t>Infrastructure on Demand</a:t>
                      </a:r>
                      <a:endParaRPr lang="en-US" sz="90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rPr>
                        <a:t>Shilpa Talwar</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198392"/>
                  </a:ext>
                </a:extLst>
              </a:tr>
              <a:tr h="312513">
                <a:tc>
                  <a:txBody>
                    <a:bodyPr/>
                    <a:lstStyle/>
                    <a:p>
                      <a:pPr marL="0" marR="0">
                        <a:spcBef>
                          <a:spcPts val="0"/>
                        </a:spcBef>
                        <a:spcAft>
                          <a:spcPts val="0"/>
                        </a:spcAft>
                      </a:pPr>
                      <a:r>
                        <a:rPr lang="en-US" sz="900" dirty="0">
                          <a:effectLst/>
                        </a:rPr>
                        <a:t>Collaborative Robotics Systems</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rPr>
                        <a:t>Margaret Huang, </a:t>
                      </a:r>
                      <a:br>
                        <a:rPr lang="en-US" sz="900" dirty="0">
                          <a:effectLst/>
                        </a:rPr>
                      </a:br>
                      <a:r>
                        <a:rPr lang="en-US" sz="900" dirty="0">
                          <a:effectLst/>
                        </a:rPr>
                        <a:t>Amit Baxi</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3691976"/>
                  </a:ext>
                </a:extLst>
              </a:tr>
              <a:tr h="416684">
                <a:tc>
                  <a:txBody>
                    <a:bodyPr/>
                    <a:lstStyle/>
                    <a:p>
                      <a:pPr marL="0" marR="0">
                        <a:spcBef>
                          <a:spcPts val="0"/>
                        </a:spcBef>
                        <a:spcAft>
                          <a:spcPts val="0"/>
                        </a:spcAft>
                      </a:pPr>
                      <a:r>
                        <a:rPr lang="en-US" sz="900" dirty="0">
                          <a:effectLst/>
                        </a:rPr>
                        <a:t>Optane Accelerator</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rPr>
                        <a:t>Ted Willke, </a:t>
                      </a:r>
                      <a:br>
                        <a:rPr lang="en-US" sz="900" dirty="0">
                          <a:effectLst/>
                        </a:rPr>
                      </a:br>
                      <a:r>
                        <a:rPr lang="en-US" sz="900" dirty="0">
                          <a:effectLst/>
                        </a:rPr>
                        <a:t>Mariano Tepper</a:t>
                      </a:r>
                      <a:endParaRPr lang="en-US" sz="900" dirty="0">
                        <a:solidFill>
                          <a:schemeClr val="bg1"/>
                        </a:solidFill>
                        <a:effectLst/>
                        <a:latin typeface="Calibri" panose="020F0502020204030204" pitchFamily="34" charset="0"/>
                      </a:endParaRPr>
                    </a:p>
                  </a:txBody>
                  <a:tcPr marL="34922" marR="34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5868617"/>
                  </a:ext>
                </a:extLst>
              </a:tr>
            </a:tbl>
          </a:graphicData>
        </a:graphic>
      </p:graphicFrame>
      <p:sp>
        <p:nvSpPr>
          <p:cNvPr id="8" name="Rectangle 7">
            <a:extLst>
              <a:ext uri="{FF2B5EF4-FFF2-40B4-BE49-F238E27FC236}">
                <a16:creationId xmlns:a16="http://schemas.microsoft.com/office/drawing/2014/main" id="{9516940E-0895-494D-8F9C-25A33E51FCF6}"/>
              </a:ext>
            </a:extLst>
          </p:cNvPr>
          <p:cNvSpPr/>
          <p:nvPr/>
        </p:nvSpPr>
        <p:spPr>
          <a:xfrm>
            <a:off x="458786" y="841163"/>
            <a:ext cx="2814168" cy="323165"/>
          </a:xfrm>
          <a:prstGeom prst="rect">
            <a:avLst/>
          </a:prstGeom>
        </p:spPr>
        <p:txBody>
          <a:bodyPr wrap="none">
            <a:spAutoFit/>
          </a:bodyPr>
          <a:lstStyle/>
          <a:p>
            <a:pPr algn="ctr"/>
            <a:r>
              <a:rPr lang="en-US" sz="1500" dirty="0">
                <a:latin typeface="Calibri" panose="020F0502020204030204" pitchFamily="34" charset="0"/>
                <a:ea typeface="Intel Clear Light" panose="020B0404020203020204" pitchFamily="34" charset="0"/>
                <a:cs typeface="Calibri" panose="020F0502020204030204" pitchFamily="34" charset="0"/>
              </a:rPr>
              <a:t>10 Projects Reviewed with IL Staff</a:t>
            </a:r>
            <a:endParaRPr lang="en-US" sz="9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E12996F0-F7EF-A647-9AAC-49BEBCABC65D}"/>
              </a:ext>
            </a:extLst>
          </p:cNvPr>
          <p:cNvSpPr txBox="1">
            <a:spLocks/>
          </p:cNvSpPr>
          <p:nvPr/>
        </p:nvSpPr>
        <p:spPr>
          <a:xfrm>
            <a:off x="3907852" y="1002746"/>
            <a:ext cx="4577981" cy="3138008"/>
          </a:xfrm>
          <a:prstGeom prst="rect">
            <a:avLst/>
          </a:prstGeom>
        </p:spPr>
        <p:txBody>
          <a:bodyPr vert="horz" lIns="0" tIns="0" rIns="0" bIns="0" rtlCol="0">
            <a:noAutofit/>
          </a:bodyPr>
          <a:lstStyle>
            <a:lvl1pPr marL="0" indent="0" algn="l" defTabSz="609585" rtl="0" eaLnBrk="1" latinLnBrk="0" hangingPunct="1">
              <a:spcBef>
                <a:spcPts val="1600"/>
              </a:spcBef>
              <a:spcAft>
                <a:spcPts val="0"/>
              </a:spcAft>
              <a:buFont typeface="Wingdings" panose="05000000000000000000" pitchFamily="2" charset="2"/>
              <a:buNone/>
              <a:defRPr lang="en-US" sz="2400" b="0" kern="1200" dirty="0" smtClean="0">
                <a:solidFill>
                  <a:srgbClr val="00B0F0"/>
                </a:solidFill>
                <a:latin typeface="+mn-lt"/>
                <a:ea typeface="+mn-ea"/>
                <a:cs typeface="Arial" panose="020B0604020202020204" pitchFamily="34" charset="0"/>
              </a:defRPr>
            </a:lvl1pPr>
            <a:lvl2pPr marL="300559" indent="-300559" algn="l" defTabSz="609585" rtl="0" eaLnBrk="1" latinLnBrk="0" hangingPunct="1">
              <a:spcBef>
                <a:spcPts val="1600"/>
              </a:spcBef>
              <a:buFont typeface="Wingdings" charset="2"/>
              <a:buChar char="§"/>
              <a:defRPr lang="en-US" sz="2133" kern="1200" baseline="0" dirty="0" smtClean="0">
                <a:solidFill>
                  <a:schemeClr val="bg1"/>
                </a:solidFill>
                <a:latin typeface="+mn-lt"/>
                <a:ea typeface="+mn-ea"/>
                <a:cs typeface="Arial" panose="020B0604020202020204" pitchFamily="34" charset="0"/>
              </a:defRPr>
            </a:lvl2pPr>
            <a:lvl3pPr marL="761981" indent="-304792" algn="l" defTabSz="609585" rtl="0" eaLnBrk="1" latinLnBrk="0" hangingPunct="1">
              <a:spcBef>
                <a:spcPts val="1067"/>
              </a:spcBef>
              <a:buFont typeface="Intel Clear" panose="020B0604020203020204" pitchFamily="34" charset="0"/>
              <a:buChar char="–"/>
              <a:defRPr lang="en-US" sz="1867" kern="1200" dirty="0" smtClean="0">
                <a:solidFill>
                  <a:schemeClr val="bg1"/>
                </a:solidFill>
                <a:latin typeface="+mn-lt"/>
                <a:ea typeface="+mn-ea"/>
                <a:cs typeface="Arial" panose="020B0604020202020204" pitchFamily="34" charset="0"/>
              </a:defRPr>
            </a:lvl3pPr>
            <a:lvl4pPr marL="1293252" indent="-304792" algn="l" defTabSz="609585" rtl="0" eaLnBrk="1" latinLnBrk="0" hangingPunct="1">
              <a:spcBef>
                <a:spcPct val="20000"/>
              </a:spcBef>
              <a:buFont typeface="Arial"/>
              <a:buChar char="–"/>
              <a:defRPr lang="en-US" sz="1600" kern="1200" dirty="0" smtClean="0">
                <a:solidFill>
                  <a:schemeClr val="bg1"/>
                </a:solidFill>
                <a:latin typeface="+mn-lt"/>
                <a:ea typeface="+mn-ea"/>
                <a:cs typeface="Arial" panose="020B0604020202020204" pitchFamily="34" charset="0"/>
              </a:defRPr>
            </a:lvl4pPr>
            <a:lvl5pPr marL="1758907" indent="-304792" algn="l" defTabSz="609585" rtl="0" eaLnBrk="1" latinLnBrk="0" hangingPunct="1">
              <a:spcBef>
                <a:spcPct val="20000"/>
              </a:spcBef>
              <a:buFont typeface="Intel Clear" panose="020B0604020203020204" pitchFamily="34" charset="0"/>
              <a:buChar char="–"/>
              <a:defRPr lang="en-US" sz="1600" kern="1200" dirty="0">
                <a:solidFill>
                  <a:schemeClr val="bg1"/>
                </a:solidFill>
                <a:latin typeface="+mn-lt"/>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800" b="1" dirty="0">
                <a:solidFill>
                  <a:srgbClr val="0071C5"/>
                </a:solidFill>
                <a:latin typeface="Calibri" panose="020F0502020204030204" pitchFamily="34" charset="0"/>
                <a:cs typeface="Calibri" panose="020F0502020204030204" pitchFamily="34" charset="0"/>
              </a:rPr>
              <a:t>Learnings</a:t>
            </a:r>
            <a:r>
              <a:rPr lang="en-US" sz="1800" b="1" u="sng" dirty="0">
                <a:solidFill>
                  <a:schemeClr val="tx1"/>
                </a:solidFill>
              </a:rPr>
              <a:t> </a:t>
            </a:r>
          </a:p>
          <a:p>
            <a:pPr>
              <a:spcBef>
                <a:spcPts val="750"/>
              </a:spcBef>
            </a:pPr>
            <a:r>
              <a:rPr lang="en-US" sz="1200" dirty="0">
                <a:solidFill>
                  <a:schemeClr val="tx2"/>
                </a:solidFill>
                <a:latin typeface="Calibri" panose="020F0502020204030204" pitchFamily="34" charset="0"/>
                <a:cs typeface="Calibri" panose="020F0502020204030204" pitchFamily="34" charset="0"/>
              </a:rPr>
              <a:t>Cross-IL forum was helpful to calibrate new project methodology and expectations</a:t>
            </a:r>
          </a:p>
          <a:p>
            <a:pPr>
              <a:spcBef>
                <a:spcPts val="750"/>
              </a:spcBef>
            </a:pPr>
            <a:r>
              <a:rPr lang="en-US" sz="1200" dirty="0">
                <a:solidFill>
                  <a:schemeClr val="tx2"/>
                </a:solidFill>
                <a:latin typeface="Calibri" panose="020F0502020204030204" pitchFamily="34" charset="0"/>
                <a:cs typeface="Calibri" panose="020F0502020204030204" pitchFamily="34" charset="0"/>
              </a:rPr>
              <a:t>Good to identify one “Decider” lab director, along with “Agreers”</a:t>
            </a:r>
          </a:p>
          <a:p>
            <a:pPr>
              <a:spcBef>
                <a:spcPts val="750"/>
              </a:spcBef>
            </a:pPr>
            <a:r>
              <a:rPr lang="en-US" sz="1200" dirty="0">
                <a:solidFill>
                  <a:schemeClr val="tx2"/>
                </a:solidFill>
                <a:latin typeface="Calibri" panose="020F0502020204030204" pitchFamily="34" charset="0"/>
                <a:cs typeface="Calibri" panose="020F0502020204030204" pitchFamily="34" charset="0"/>
              </a:rPr>
              <a:t>Project definition as important as writing a good project plan </a:t>
            </a:r>
            <a:br>
              <a:rPr lang="en-US" sz="1200" dirty="0">
                <a:solidFill>
                  <a:schemeClr val="tx2"/>
                </a:solidFill>
                <a:latin typeface="Calibri" panose="020F0502020204030204" pitchFamily="34" charset="0"/>
                <a:cs typeface="Calibri" panose="020F0502020204030204" pitchFamily="34" charset="0"/>
              </a:rPr>
            </a:br>
            <a:r>
              <a:rPr lang="en-US" sz="1200" dirty="0">
                <a:solidFill>
                  <a:schemeClr val="tx2"/>
                </a:solidFill>
                <a:latin typeface="Calibri" panose="020F0502020204030204" pitchFamily="34" charset="0"/>
                <a:cs typeface="Calibri" panose="020F0502020204030204" pitchFamily="34" charset="0"/>
              </a:rPr>
              <a:t>(synthesized &amp; focused projects vs aggregation projects)</a:t>
            </a:r>
          </a:p>
          <a:p>
            <a:pPr>
              <a:spcBef>
                <a:spcPts val="750"/>
              </a:spcBef>
            </a:pPr>
            <a:r>
              <a:rPr lang="en-US" sz="1200" dirty="0">
                <a:solidFill>
                  <a:schemeClr val="tx2"/>
                </a:solidFill>
                <a:latin typeface="Calibri" panose="020F0502020204030204" pitchFamily="34" charset="0"/>
                <a:cs typeface="Calibri" panose="020F0502020204030204" pitchFamily="34" charset="0"/>
              </a:rPr>
              <a:t>Areas where we’d like to continue raising the bar: competitive analysis, risks/mitigations, why Intel Labs, resource planning</a:t>
            </a:r>
          </a:p>
          <a:p>
            <a:r>
              <a:rPr lang="en-US" sz="1800" b="1" dirty="0">
                <a:solidFill>
                  <a:srgbClr val="0071C5"/>
                </a:solidFill>
                <a:latin typeface="Calibri" panose="020F0502020204030204" pitchFamily="34" charset="0"/>
                <a:cs typeface="Calibri" panose="020F0502020204030204" pitchFamily="34" charset="0"/>
              </a:rPr>
              <a:t>Next Steps</a:t>
            </a:r>
          </a:p>
          <a:p>
            <a:pPr>
              <a:spcBef>
                <a:spcPts val="750"/>
              </a:spcBef>
            </a:pPr>
            <a:r>
              <a:rPr lang="en-US" sz="1200" dirty="0">
                <a:solidFill>
                  <a:schemeClr val="tx2"/>
                </a:solidFill>
                <a:latin typeface="Calibri" panose="020F0502020204030204" pitchFamily="34" charset="0"/>
                <a:cs typeface="Calibri" panose="020F0502020204030204" pitchFamily="34" charset="0"/>
              </a:rPr>
              <a:t>All WS 2.0 projects should have documented research plans &amp; lab director reviews by end of 2020</a:t>
            </a:r>
          </a:p>
          <a:p>
            <a:pPr>
              <a:spcBef>
                <a:spcPts val="750"/>
              </a:spcBef>
            </a:pPr>
            <a:r>
              <a:rPr lang="en-US" sz="1200" dirty="0">
                <a:solidFill>
                  <a:schemeClr val="tx2"/>
                </a:solidFill>
                <a:latin typeface="Calibri" panose="020F0502020204030204" pitchFamily="34" charset="0"/>
                <a:cs typeface="Calibri" panose="020F0502020204030204" pitchFamily="34" charset="0"/>
              </a:rPr>
              <a:t>We’ll continue to review most large projects and projects with significant multi-lab resourcing in cross-IL project review forum</a:t>
            </a:r>
          </a:p>
          <a:p>
            <a:endParaRPr lang="en-US" sz="1800" dirty="0">
              <a:solidFill>
                <a:schemeClr val="tx1"/>
              </a:solidFill>
            </a:endParaRPr>
          </a:p>
        </p:txBody>
      </p:sp>
    </p:spTree>
    <p:extLst>
      <p:ext uri="{BB962C8B-B14F-4D97-AF65-F5344CB8AC3E}">
        <p14:creationId xmlns:p14="http://schemas.microsoft.com/office/powerpoint/2010/main" val="260186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E81DC2-61FB-1C4F-8AB6-A5C86BC2EED5}"/>
              </a:ext>
            </a:extLst>
          </p:cNvPr>
          <p:cNvSpPr>
            <a:spLocks noGrp="1"/>
          </p:cNvSpPr>
          <p:nvPr>
            <p:ph type="sldNum" sz="quarter" idx="12"/>
          </p:nvPr>
        </p:nvSpPr>
        <p:spPr/>
        <p:txBody>
          <a:bodyPr/>
          <a:lstStyle/>
          <a:p>
            <a:fld id="{EE2556C5-CE8C-6547-B838-EA80C61A4AF7}" type="slidenum">
              <a:rPr lang="en-US" smtClean="0"/>
              <a:pPr/>
              <a:t>9</a:t>
            </a:fld>
            <a:endParaRPr lang="en-US" dirty="0"/>
          </a:p>
        </p:txBody>
      </p:sp>
      <p:sp>
        <p:nvSpPr>
          <p:cNvPr id="3" name="Title 2">
            <a:extLst>
              <a:ext uri="{FF2B5EF4-FFF2-40B4-BE49-F238E27FC236}">
                <a16:creationId xmlns:a16="http://schemas.microsoft.com/office/drawing/2014/main" id="{CD37DD07-16D2-044B-82EC-7D36EB447699}"/>
              </a:ext>
            </a:extLst>
          </p:cNvPr>
          <p:cNvSpPr>
            <a:spLocks noGrp="1"/>
          </p:cNvSpPr>
          <p:nvPr>
            <p:ph type="title"/>
          </p:nvPr>
        </p:nvSpPr>
        <p:spPr>
          <a:xfrm>
            <a:off x="455613" y="70365"/>
            <a:ext cx="8229600" cy="868680"/>
          </a:xfrm>
        </p:spPr>
        <p:txBody>
          <a:bodyPr/>
          <a:lstStyle/>
          <a:p>
            <a:r>
              <a:rPr lang="en-US" b="1" dirty="0">
                <a:latin typeface="Calibri" panose="020F0502020204030204" pitchFamily="34" charset="0"/>
                <a:cs typeface="Calibri" panose="020F0502020204030204" pitchFamily="34" charset="0"/>
              </a:rPr>
              <a:t>Links to Key Documents</a:t>
            </a:r>
            <a:endParaRPr lang="en-US" dirty="0"/>
          </a:p>
        </p:txBody>
      </p:sp>
      <p:sp>
        <p:nvSpPr>
          <p:cNvPr id="4" name="Content Placeholder 3">
            <a:extLst>
              <a:ext uri="{FF2B5EF4-FFF2-40B4-BE49-F238E27FC236}">
                <a16:creationId xmlns:a16="http://schemas.microsoft.com/office/drawing/2014/main" id="{6A242CD2-7D94-7043-A314-39CD7217EA7E}"/>
              </a:ext>
            </a:extLst>
          </p:cNvPr>
          <p:cNvSpPr>
            <a:spLocks noGrp="1"/>
          </p:cNvSpPr>
          <p:nvPr>
            <p:ph sz="quarter" idx="13"/>
          </p:nvPr>
        </p:nvSpPr>
        <p:spPr>
          <a:xfrm>
            <a:off x="455614" y="622005"/>
            <a:ext cx="8228012" cy="4312907"/>
          </a:xfrm>
        </p:spPr>
        <p:txBody>
          <a:bodyPr vert="horz" lIns="0" tIns="0" rIns="0" bIns="0" rtlCol="0" anchor="t">
            <a:noAutofit/>
          </a:bodyPr>
          <a:lstStyle/>
          <a:p>
            <a:pPr marL="511163" lvl="1" indent="-285743">
              <a:spcBef>
                <a:spcPts val="400"/>
              </a:spcBef>
              <a:buFont typeface="Arial" panose="020B0604020202020204" pitchFamily="34" charset="0"/>
              <a:buChar char="•"/>
            </a:pPr>
            <a:r>
              <a:rPr lang="en-US" sz="1650" dirty="0">
                <a:hlinkClick r:id="rId2"/>
              </a:rPr>
              <a:t>IL Workstream 2.0 Overview and Update.pptx</a:t>
            </a:r>
            <a:endParaRPr lang="en-US" sz="1650" dirty="0"/>
          </a:p>
          <a:p>
            <a:pPr marL="511163" lvl="1" indent="-285743">
              <a:spcBef>
                <a:spcPts val="400"/>
              </a:spcBef>
              <a:buFont typeface="Arial" panose="020B0604020202020204" pitchFamily="34" charset="0"/>
              <a:buChar char="•"/>
            </a:pPr>
            <a:r>
              <a:rPr lang="en-US" sz="1650" dirty="0">
                <a:hlinkClick r:id="rId3"/>
              </a:rPr>
              <a:t>IL Workstream 2.0 Written Project Plan Guidance.docx</a:t>
            </a:r>
            <a:endParaRPr lang="en-US" sz="1650" dirty="0"/>
          </a:p>
          <a:p>
            <a:pPr marL="511163" lvl="1" indent="-285743">
              <a:spcBef>
                <a:spcPts val="400"/>
              </a:spcBef>
              <a:buFont typeface="Arial" panose="020B0604020202020204" pitchFamily="34" charset="0"/>
              <a:buChar char="•"/>
            </a:pPr>
            <a:r>
              <a:rPr lang="en-US" sz="1650" dirty="0">
                <a:hlinkClick r:id="rId4"/>
              </a:rPr>
              <a:t>IL Workstream 2.0 Written Project Plan Template.docx</a:t>
            </a:r>
            <a:endParaRPr lang="en-US" sz="1650" dirty="0"/>
          </a:p>
          <a:p>
            <a:pPr marL="511163" lvl="1" indent="-285743">
              <a:spcBef>
                <a:spcPts val="400"/>
              </a:spcBef>
              <a:buFont typeface="Arial" panose="020B0604020202020204" pitchFamily="34" charset="0"/>
              <a:buChar char="•"/>
            </a:pPr>
            <a:r>
              <a:rPr lang="en-US" sz="1650" dirty="0">
                <a:hlinkClick r:id="rId5"/>
              </a:rPr>
              <a:t>IL Workstream 2.0 Gate 1 Project Review Guidance and Presentation Template.pptx</a:t>
            </a:r>
            <a:endParaRPr lang="en-US" sz="1650" dirty="0"/>
          </a:p>
          <a:p>
            <a:pPr marL="511163" lvl="1" indent="-285743">
              <a:spcBef>
                <a:spcPts val="400"/>
              </a:spcBef>
              <a:buFont typeface="Arial" panose="020B0604020202020204" pitchFamily="34" charset="0"/>
              <a:buChar char="•"/>
            </a:pPr>
            <a:r>
              <a:rPr lang="en-US" sz="1650" dirty="0">
                <a:hlinkClick r:id="rId6"/>
              </a:rPr>
              <a:t>IL Workstream 2.0 Gate 2 and Gate 3 Guidance and Template.pptx</a:t>
            </a:r>
            <a:endParaRPr lang="en-US" sz="1650" dirty="0"/>
          </a:p>
          <a:p>
            <a:pPr marL="225420" lvl="1" indent="0">
              <a:spcBef>
                <a:spcPts val="400"/>
              </a:spcBef>
              <a:buNone/>
            </a:pPr>
            <a:endParaRPr lang="en-US" sz="1650" dirty="0"/>
          </a:p>
          <a:p>
            <a:pPr marL="225420" lvl="1" indent="0">
              <a:spcBef>
                <a:spcPts val="400"/>
              </a:spcBef>
              <a:buNone/>
            </a:pPr>
            <a:endParaRPr lang="en-US" sz="1650" dirty="0"/>
          </a:p>
          <a:p>
            <a:pPr marL="225420" lvl="1" indent="0">
              <a:spcBef>
                <a:spcPts val="400"/>
              </a:spcBef>
              <a:buNone/>
            </a:pPr>
            <a:r>
              <a:rPr lang="en-US" sz="1650" dirty="0"/>
              <a:t>The latest versions of these documents are available here:</a:t>
            </a:r>
          </a:p>
          <a:p>
            <a:pPr marL="511163" lvl="1" indent="-285743">
              <a:spcBef>
                <a:spcPts val="400"/>
              </a:spcBef>
              <a:buFont typeface="Arial" panose="020B0604020202020204" pitchFamily="34" charset="0"/>
              <a:buChar char="•"/>
            </a:pPr>
            <a:r>
              <a:rPr lang="en-US" sz="1650" dirty="0">
                <a:hlinkClick r:id="rId7"/>
              </a:rPr>
              <a:t>https://intel.sharepoint.com/sites/IntelLabsWorkstream2.0/SitePages/Intel-Labs-Workstream-2.0-Documentation.aspx</a:t>
            </a:r>
            <a:r>
              <a:rPr lang="en-US" sz="1650" dirty="0"/>
              <a:t> </a:t>
            </a:r>
          </a:p>
          <a:p>
            <a:pPr marL="225420" lvl="1" indent="0">
              <a:spcBef>
                <a:spcPts val="400"/>
              </a:spcBef>
              <a:buNone/>
            </a:pPr>
            <a:endParaRPr lang="en-US" sz="1650" dirty="0"/>
          </a:p>
          <a:p>
            <a:pPr marL="511163" lvl="1" indent="-285743">
              <a:spcBef>
                <a:spcPts val="400"/>
              </a:spcBef>
              <a:buFont typeface="Arial" panose="020B0604020202020204" pitchFamily="34" charset="0"/>
              <a:buChar char="•"/>
            </a:pPr>
            <a:endParaRPr lang="en-US" sz="1650" dirty="0"/>
          </a:p>
        </p:txBody>
      </p:sp>
    </p:spTree>
    <p:extLst>
      <p:ext uri="{BB962C8B-B14F-4D97-AF65-F5344CB8AC3E}">
        <p14:creationId xmlns:p14="http://schemas.microsoft.com/office/powerpoint/2010/main" val="376515176"/>
      </p:ext>
    </p:extLst>
  </p:cSld>
  <p:clrMapOvr>
    <a:masterClrMapping/>
  </p:clrMapOvr>
</p:sld>
</file>

<file path=ppt/theme/theme1.xml><?xml version="1.0" encoding="utf-8"?>
<a:theme xmlns:a="http://schemas.openxmlformats.org/drawingml/2006/main" name="Intel Labs Template">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IntelClearPPT">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Neo Sans Intel"/>
          </a:defRPr>
        </a:defPPr>
      </a:lstStyle>
    </a:txDef>
  </a:objectDefaults>
  <a:extraClrSchemeLst/>
  <a:extLst>
    <a:ext uri="{05A4C25C-085E-4340-85A3-A5531E510DB2}">
      <thm15:themeFamily xmlns:thm15="http://schemas.microsoft.com/office/thememl/2012/main" name="IntelLabs Clear WS Template 2014" id="{8CB10C41-D7C1-4741-8A60-48029AEA97D9}" vid="{CD135A5E-3030-419B-AD16-A72B2BD65B57}"/>
    </a:ext>
  </a:extLst>
</a:theme>
</file>

<file path=ppt/theme/theme2.xml><?xml version="1.0" encoding="utf-8"?>
<a:theme xmlns:a="http://schemas.openxmlformats.org/drawingml/2006/main" name="intel16x9">
  <a:themeElements>
    <a:clrScheme name="Custom 2">
      <a:dk1>
        <a:sysClr val="windowText" lastClr="000000"/>
      </a:dk1>
      <a:lt1>
        <a:sysClr val="window" lastClr="FFFFFF"/>
      </a:lt1>
      <a:dk2>
        <a:srgbClr val="0071C5"/>
      </a:dk2>
      <a:lt2>
        <a:srgbClr val="FFFFFF"/>
      </a:lt2>
      <a:accent1>
        <a:srgbClr val="00AEEF"/>
      </a:accent1>
      <a:accent2>
        <a:srgbClr val="C4D600"/>
      </a:accent2>
      <a:accent3>
        <a:srgbClr val="F3D54E"/>
      </a:accent3>
      <a:accent4>
        <a:srgbClr val="FFA300"/>
      </a:accent4>
      <a:accent5>
        <a:srgbClr val="FC4C02"/>
      </a:accent5>
      <a:accent6>
        <a:srgbClr val="003C71"/>
      </a:accent6>
      <a:hlink>
        <a:srgbClr val="F0FE4D"/>
      </a:hlink>
      <a:folHlink>
        <a:srgbClr val="FFFF00"/>
      </a:folHlink>
    </a:clrScheme>
    <a:fontScheme name="intel2015">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050"/>
        </a:solidFill>
        <a:ln w="9525" cap="flat" cmpd="sng" algn="ctr">
          <a:solidFill>
            <a:schemeClr val="bg2"/>
          </a:solidFill>
          <a:prstDash val="solid"/>
          <a:round/>
          <a:headEnd type="none" w="med" len="med"/>
          <a:tailEnd type="none" w="med" len="med"/>
        </a:ln>
        <a:effectLst/>
      </a:spPr>
      <a:bodyPr vert="horz" wrap="square" lIns="91372" tIns="45688" rIns="91372" bIns="45688" numCol="1" rtlCol="0" anchor="t" anchorCtr="1"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txDef>
      <a:spPr>
        <a:noFill/>
      </a:spPr>
      <a:bodyPr wrap="none" rtlCol="0">
        <a:spAutoFit/>
      </a:bodyPr>
      <a:lstStyle>
        <a:defPPr>
          <a:defRPr sz="3200" dirty="0"/>
        </a:defPPr>
      </a:lstStyle>
    </a:tx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18 Analyst Summit Template">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standard">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4.xml><?xml version="1.0" encoding="utf-8"?>
<a:theme xmlns:a="http://schemas.openxmlformats.org/drawingml/2006/main" name="Intel 20150715">
  <a:themeElements>
    <a:clrScheme name="Custom 28">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AEEF"/>
      </a:hlink>
      <a:folHlink>
        <a:srgbClr val="B1BABF"/>
      </a:folHlink>
    </a:clrScheme>
    <a:fontScheme name="Custom 47">
      <a:majorFont>
        <a:latin typeface="Intel Clear Pro"/>
        <a:ea typeface=""/>
        <a:cs typeface=""/>
      </a:majorFont>
      <a:minorFont>
        <a:latin typeface="Intel Clear"/>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latin typeface="+mn-lt"/>
          </a:defRPr>
        </a:defPPr>
      </a:lstStyle>
    </a:txDef>
  </a:objectDefaults>
  <a:extraClrSchemeLst/>
</a:theme>
</file>

<file path=ppt/theme/theme5.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6.xml><?xml version="1.0" encoding="utf-8"?>
<a:theme xmlns:a="http://schemas.openxmlformats.org/drawingml/2006/main" name="1_Int_PPT Template_ClearPro_16x9">
  <a:themeElements>
    <a:clrScheme name="Custom 1">
      <a:dk1>
        <a:sysClr val="windowText" lastClr="000000"/>
      </a:dk1>
      <a:lt1>
        <a:sysClr val="window" lastClr="FFFFFF"/>
      </a:lt1>
      <a:dk2>
        <a:srgbClr val="003C71"/>
      </a:dk2>
      <a:lt2>
        <a:srgbClr val="B1BABF"/>
      </a:lt2>
      <a:accent1>
        <a:srgbClr val="0071C5"/>
      </a:accent1>
      <a:accent2>
        <a:srgbClr val="00AEEF"/>
      </a:accent2>
      <a:accent3>
        <a:srgbClr val="7030A0"/>
      </a:accent3>
      <a:accent4>
        <a:srgbClr val="9E04FC"/>
      </a:accent4>
      <a:accent5>
        <a:srgbClr val="FC4C02"/>
      </a:accent5>
      <a:accent6>
        <a:srgbClr val="C3D600"/>
      </a:accent6>
      <a:hlink>
        <a:srgbClr val="0071C5"/>
      </a:hlink>
      <a:folHlink>
        <a:srgbClr val="00AEEF"/>
      </a:folHlink>
    </a:clrScheme>
    <a:fontScheme name="Intel Labs Custom">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35DD4EA6C95C448C61F5497BC54FEC" ma:contentTypeVersion="6" ma:contentTypeDescription="Create a new document." ma:contentTypeScope="" ma:versionID="aa8a61e8d1bfd4fc728de07951a68719">
  <xsd:schema xmlns:xsd="http://www.w3.org/2001/XMLSchema" xmlns:xs="http://www.w3.org/2001/XMLSchema" xmlns:p="http://schemas.microsoft.com/office/2006/metadata/properties" xmlns:ns2="59531645-a74c-42ed-b108-5348c2761c4e" xmlns:ns3="0b8eb231-2ad7-4817-b15b-ce49fadb1c1d" targetNamespace="http://schemas.microsoft.com/office/2006/metadata/properties" ma:root="true" ma:fieldsID="736c41570fdbcc94af994dae74cf4763" ns2:_="" ns3:_="">
    <xsd:import namespace="59531645-a74c-42ed-b108-5348c2761c4e"/>
    <xsd:import namespace="0b8eb231-2ad7-4817-b15b-ce49fadb1c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31645-a74c-42ed-b108-5348c2761c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8eb231-2ad7-4817-b15b-ce49fadb1c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04D9B7-A9E9-4B8B-807C-10A146EC3547}">
  <ds:schemaRefs>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0b8eb231-2ad7-4817-b15b-ce49fadb1c1d"/>
    <ds:schemaRef ds:uri="http://schemas.microsoft.com/office/2006/documentManagement/types"/>
    <ds:schemaRef ds:uri="http://schemas.microsoft.com/office/infopath/2007/PartnerControls"/>
    <ds:schemaRef ds:uri="59531645-a74c-42ed-b108-5348c2761c4e"/>
    <ds:schemaRef ds:uri="http://www.w3.org/XML/1998/namespace"/>
  </ds:schemaRefs>
</ds:datastoreItem>
</file>

<file path=customXml/itemProps2.xml><?xml version="1.0" encoding="utf-8"?>
<ds:datastoreItem xmlns:ds="http://schemas.openxmlformats.org/officeDocument/2006/customXml" ds:itemID="{9E978022-5285-4E62-BE60-A09BBA954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531645-a74c-42ed-b108-5348c2761c4e"/>
    <ds:schemaRef ds:uri="0b8eb231-2ad7-4817-b15b-ce49fadb1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84916B-08F5-4534-B08F-59A1808753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Intel Labs Template.potx</Template>
  <TotalTime>0</TotalTime>
  <Words>2491</Words>
  <Application>Microsoft Macintosh PowerPoint</Application>
  <PresentationFormat>On-screen Show (16:9)</PresentationFormat>
  <Paragraphs>279</Paragraphs>
  <Slides>18</Slides>
  <Notes>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18</vt:i4>
      </vt:variant>
    </vt:vector>
  </HeadingPairs>
  <TitlesOfParts>
    <vt:vector size="33" baseType="lpstr">
      <vt:lpstr>Neo Sans Intel Medium</vt:lpstr>
      <vt:lpstr>Arial</vt:lpstr>
      <vt:lpstr>Calibri</vt:lpstr>
      <vt:lpstr>Intel Clear</vt:lpstr>
      <vt:lpstr>Intel Clear </vt:lpstr>
      <vt:lpstr>Intel Clear Light</vt:lpstr>
      <vt:lpstr>Intel Clear Pro</vt:lpstr>
      <vt:lpstr>Lucida Grande</vt:lpstr>
      <vt:lpstr>Wingdings</vt:lpstr>
      <vt:lpstr>Intel Labs Template</vt:lpstr>
      <vt:lpstr>intel16x9</vt:lpstr>
      <vt:lpstr>2018 Analyst Summit Template</vt:lpstr>
      <vt:lpstr>Intel 20150715</vt:lpstr>
      <vt:lpstr>Int_PPT Template_ClearPro_16x9</vt:lpstr>
      <vt:lpstr>1_Int_PPT Template_ClearPro_16x9</vt:lpstr>
      <vt:lpstr>IL Workstream 2.0 Overview &amp; Update</vt:lpstr>
      <vt:lpstr>Problems with WS 1.0 that Motivated Workstream 2.0</vt:lpstr>
      <vt:lpstr>Problems with WS 1.0 that Motivated Workstream 2.0</vt:lpstr>
      <vt:lpstr>PowerPoint Presentation</vt:lpstr>
      <vt:lpstr>PowerPoint Presentation</vt:lpstr>
      <vt:lpstr>Elements of a Workstream 2.0 Project Research Plan</vt:lpstr>
      <vt:lpstr>How are Gate Reviews Changing with Workstream 2.0?</vt:lpstr>
      <vt:lpstr>Workstream 2.0 Pilot Learnings &amp; Next Steps</vt:lpstr>
      <vt:lpstr>Links to Key Documents</vt:lpstr>
      <vt:lpstr>Q&amp;A / Discussion</vt:lpstr>
      <vt:lpstr>BACKUP</vt:lpstr>
      <vt:lpstr>WS 2.0 Key Areas of Feedback / Learnings So Far</vt:lpstr>
      <vt:lpstr>WS 2.0 Frequently Asked Questions (FAQ) – 1 of 2</vt:lpstr>
      <vt:lpstr>WS 2.0 Frequently Asked Questions (FAQ ) – 2 of 2</vt:lpstr>
      <vt:lpstr>Workstream 2.0 Project Example 1</vt:lpstr>
      <vt:lpstr>Workstream 2.0 Project Example 2</vt:lpstr>
      <vt:lpstr>First Phase of Workstream 2.0 Implementation – Q2 2020</vt:lpstr>
      <vt:lpstr>Lightweight Documentation in ilworkstream.intel.com</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Labs Workstream 2.0 Direction Update</dc:title>
  <dc:creator/>
  <cp:keywords>CTPClassification=CTP_NT</cp:keywords>
  <cp:revision>3</cp:revision>
  <cp:lastPrinted>2020-03-31T16:22:52Z</cp:lastPrinted>
  <dcterms:created xsi:type="dcterms:W3CDTF">2014-08-28T18:09:05Z</dcterms:created>
  <dcterms:modified xsi:type="dcterms:W3CDTF">2021-05-23T20:35:17Z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0x0101002E35DD4EA6C95C448C61F5497BC54FEC</vt:lpwstr>
  </property>
  <property fmtid="{D5CDD505-2E9C-101B-9397-08002B2CF9AE}" pid="3" name="TitusGUID">
    <vt:lpwstr>0190ce24-10fd-4095-99bc-b5749fd1076e</vt:lpwstr>
  </property>
  <property fmtid="{D5CDD505-2E9C-101B-9397-08002B2CF9AE}" pid="4" name="CTP_TimeStamp">
    <vt:lpwstr>2019-01-09 18:36:43Z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ies>
</file>