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96" r:id="rId5"/>
    <p:sldId id="299" r:id="rId6"/>
    <p:sldId id="298" r:id="rId7"/>
    <p:sldId id="297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9" autoAdjust="0"/>
    <p:restoredTop sz="94660" autoAdjust="0"/>
  </p:normalViewPr>
  <p:slideViewPr>
    <p:cSldViewPr>
      <p:cViewPr varScale="1">
        <p:scale>
          <a:sx n="120" d="100"/>
          <a:sy n="120" d="100"/>
        </p:scale>
        <p:origin x="344" y="17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2400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00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Architecture, Technology,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4114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89120" y="1625492"/>
            <a:ext cx="7625081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419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Statement, State of Art/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7515860" y="1309380"/>
            <a:ext cx="13716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172384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138" algn="l"/>
              </a:tabLst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Optional Page: Key messages of the invention &amp;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92CFF-60A8-C041-A1DC-579639DF035F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High Level Summary &amp; Outline,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Optional Page: Embodiments with succinct annotation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9E683-6DDF-C546-9F6B-4F5C3B42A16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Embodiments &amp; Illustrations,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2400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00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Architecture, Technology,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1534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B00BE9AB-CC6A-3848-A6C1-AC847DFB450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1910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3860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2785EE-4932-E841-AA48-0DCADEA8A5AA}"/>
              </a:ext>
            </a:extLst>
          </p:cNvPr>
          <p:cNvSpPr/>
          <p:nvPr userDrawn="1"/>
        </p:nvSpPr>
        <p:spPr>
          <a:xfrm>
            <a:off x="4191000" y="1275582"/>
            <a:ext cx="38515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State </a:t>
            </a:r>
            <a:r>
              <a:rPr lang="en-US" sz="1400" b="1" u="sng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ot</a:t>
            </a:r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Art 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8153400" y="1275582"/>
            <a:ext cx="3860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283768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3D </a:t>
            </a:r>
            <a:r>
              <a:rPr lang="en-US" sz="1454" dirty="0" err="1">
                <a:solidFill>
                  <a:srgbClr val="FF0000"/>
                </a:solidFill>
                <a:latin typeface="Neo Sans Intel Medium" pitchFamily="34" charset="0"/>
              </a:rPr>
              <a:t>XPoint</a:t>
            </a:r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™ Invention Disclosure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6484173"/>
            <a:ext cx="47244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 – Attorney-client privileged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7" r:id="rId3"/>
    <p:sldLayoutId id="2147483676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central.intel.com/metricstream/systemi/Userloginsso?open=NewdownloadSingle&amp;db_value=Intel+IP+Policy.pdf%23ms_attach_delimiter%23C133/C181/2378779_102636.pdf&amp;operation_param=&amp;operation_mode=view&amp;reportId=12345&amp;procedureName=CHECK_ACCESS_FOR_USER&amp;Latest=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central.intel.com/metricstream/systemi/Userloginsso?open=NewdownloadSingle&amp;db_value=Intel+IP+Policy.pdf%23ms_attach_delimiter%23C133/C181/2378779_102636.pdf&amp;operation_param=&amp;operation_mode=view&amp;reportId=12345&amp;procedureName=CHECK_ACCESS_FOR_USER&amp;Latest=Y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Problem Statement</a:t>
            </a:r>
          </a:p>
          <a:p>
            <a:r>
              <a:rPr lang="en-US" sz="1400" dirty="0"/>
              <a:t>Please start with a clear objective to establish the context of problem solving. </a:t>
            </a:r>
          </a:p>
          <a:p>
            <a:r>
              <a:rPr lang="en-US" sz="1400" dirty="0"/>
              <a:t>Problem statement is a clear &amp; concise statement on the specific observations of an undesired result.</a:t>
            </a:r>
          </a:p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State of Art / Best Known Solution</a:t>
            </a:r>
          </a:p>
          <a:p>
            <a:r>
              <a:rPr lang="en-US" sz="1400" dirty="0"/>
              <a:t>Concise articulation to reflect the known solutions</a:t>
            </a:r>
          </a:p>
          <a:p>
            <a:r>
              <a:rPr lang="en-US" sz="1400" dirty="0"/>
              <a:t>Current art may come from literatures or other media format in public domain, or Internal comparative analysis and benchmark.</a:t>
            </a:r>
          </a:p>
          <a:p>
            <a:r>
              <a:rPr lang="en-US" sz="1400" dirty="0"/>
              <a:t>Intel employees must not write about or discuss non-Intel patents or patent applications with anyone without first talking with Intel lawyers as explained in Intel’s policy for reading patents and applications of other companies included at </a:t>
            </a:r>
            <a:r>
              <a:rPr lang="en-US" sz="1400" u="sng" dirty="0">
                <a:hlinkClick r:id="rId2" tooltip="Intel's IP Policy"/>
              </a:rPr>
              <a:t>Intellectual Property</a:t>
            </a:r>
            <a:r>
              <a:rPr lang="en-US" sz="1400" dirty="0"/>
              <a:t>.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sz="1400" dirty="0"/>
              <a:t>Please include the essential concept, elements in short bullet points</a:t>
            </a:r>
          </a:p>
          <a:p>
            <a:r>
              <a:rPr lang="en-US" sz="1400" dirty="0"/>
              <a:t>Please include at least one figure</a:t>
            </a:r>
          </a:p>
          <a:p>
            <a:r>
              <a:rPr lang="en-US" sz="1400" dirty="0"/>
              <a:t>Please describe how each of the bullet points above would be detected in a competitor’s product (e.g., teardown, reverse engineering, can be seen using ___ technique, likely in product literature…)</a:t>
            </a:r>
          </a:p>
          <a:p>
            <a:r>
              <a:rPr lang="en-US" sz="1400" dirty="0"/>
              <a:t>Please briefly describe why your solution is better than other solutions (if relevant)</a:t>
            </a:r>
          </a:p>
          <a:p>
            <a:r>
              <a:rPr lang="en-US" sz="1400" dirty="0"/>
              <a:t>Use one optional page for key message and invention abstract.</a:t>
            </a:r>
          </a:p>
          <a:p>
            <a:r>
              <a:rPr lang="en-US" sz="1400" dirty="0"/>
              <a:t>You can use additional pages to illustrate and annotate your embodiment.</a:t>
            </a:r>
          </a:p>
          <a:p>
            <a:r>
              <a:rPr lang="en-US" sz="1400" dirty="0"/>
              <a:t>Please see next slide for alternative “One Page Summary” format </a:t>
            </a:r>
          </a:p>
        </p:txBody>
      </p:sp>
    </p:spTree>
    <p:extLst>
      <p:ext uri="{BB962C8B-B14F-4D97-AF65-F5344CB8AC3E}">
        <p14:creationId xmlns:p14="http://schemas.microsoft.com/office/powerpoint/2010/main" val="68134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DB57A5-8F1F-0241-8381-A1292D8BA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A893884E-D994-294C-8BC3-DEE81AF5D7D6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EFD8151-93D1-7541-982C-6CD1FC2FB142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F79535-909B-1D4B-A889-FB252AE554C7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F0914E-4604-6943-AEBE-7D92845424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400" dirty="0"/>
              <a:t>Please start with a clear objective to establish the context of problem solving. </a:t>
            </a:r>
          </a:p>
          <a:p>
            <a:r>
              <a:rPr lang="en-US" sz="1400" dirty="0"/>
              <a:t>Problem statement is a clear &amp; concise statement on the specific observations of an undesired result.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2CA1F2-20D5-1F4D-B380-1F2024FAB6B4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sz="1400" dirty="0"/>
              <a:t>Please include the essential concept, elements in short bullet points</a:t>
            </a:r>
          </a:p>
          <a:p>
            <a:r>
              <a:rPr lang="en-US" sz="1400" dirty="0"/>
              <a:t>Please include at least one figure</a:t>
            </a:r>
          </a:p>
          <a:p>
            <a:r>
              <a:rPr lang="en-US" sz="1400" dirty="0"/>
              <a:t>Please describe how each of the bullet points above would be detected in a competitor’s product (e.g., teardown, reverse engineering, can be seen using </a:t>
            </a:r>
            <a:r>
              <a:rPr lang="en-US" sz="1400" u="sng" dirty="0"/>
              <a:t>XX</a:t>
            </a:r>
            <a:r>
              <a:rPr lang="en-US" sz="1400" dirty="0"/>
              <a:t> technique, likely in product literature)</a:t>
            </a:r>
          </a:p>
          <a:p>
            <a:r>
              <a:rPr lang="en-US" sz="1400" dirty="0"/>
              <a:t>Please briefly describe why your solution is better than other solutions (if relevant)</a:t>
            </a:r>
          </a:p>
          <a:p>
            <a:r>
              <a:rPr lang="en-US" sz="1400" dirty="0"/>
              <a:t>Use one optional page for key message and invention abstract.</a:t>
            </a:r>
          </a:p>
          <a:p>
            <a:r>
              <a:rPr lang="en-US" sz="1400" dirty="0"/>
              <a:t>You can use additional pages to illustrate and annotate your embodiment.</a:t>
            </a:r>
          </a:p>
          <a:p>
            <a:r>
              <a:rPr lang="en-US" sz="1400" dirty="0"/>
              <a:t>Please see previous slide for alternative “One Page Summary” format </a:t>
            </a:r>
          </a:p>
          <a:p>
            <a:endParaRPr lang="en-US" sz="1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EF4234-B8B6-4044-875E-214828A6651D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sz="1400" dirty="0"/>
              <a:t>Concise articulation to reflect the known solutions</a:t>
            </a:r>
          </a:p>
          <a:p>
            <a:r>
              <a:rPr lang="en-US" sz="1400" dirty="0"/>
              <a:t>Current art may come from literatures or other media format in public domain, or Internal comparative analysis and benchmark.</a:t>
            </a:r>
          </a:p>
          <a:p>
            <a:r>
              <a:rPr lang="en-US" sz="1400" dirty="0"/>
              <a:t>Intel employees must not write about or discuss non-Intel patents or patent applications with anyone without first talking with Intel lawyers as explained in Intel’s policy for reading patents and applications of other companies included at </a:t>
            </a:r>
            <a:r>
              <a:rPr lang="en-US" sz="1400" u="sng" dirty="0">
                <a:hlinkClick r:id="rId2" tooltip="Intel's IP Policy"/>
              </a:rPr>
              <a:t>Intellectual Property</a:t>
            </a:r>
            <a:r>
              <a:rPr lang="en-US" sz="1400" dirty="0"/>
              <a:t>.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536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1992E-6E76-EF4A-BFA3-749992E9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10C1-DE5F-624D-8C87-00605656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r>
              <a:rPr lang="en-US" sz="1800" dirty="0"/>
              <a:t>The supplementary page is the abstract of your invention.</a:t>
            </a:r>
          </a:p>
          <a:p>
            <a:r>
              <a:rPr lang="en-US" sz="1800" dirty="0"/>
              <a:t>Example shown below uses four attributes to characterize your invention. 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Introduction – </a:t>
            </a:r>
          </a:p>
          <a:p>
            <a:pPr lvl="1"/>
            <a:r>
              <a:rPr lang="en-US" sz="1800" dirty="0"/>
              <a:t>this is the ‘hook’ to IP reviewers.  The best hook is to illustrate the live problem you are solving.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The ideas – </a:t>
            </a:r>
          </a:p>
          <a:p>
            <a:pPr lvl="1"/>
            <a:r>
              <a:rPr lang="en-US" sz="1800" dirty="0"/>
              <a:t>Brief description of invention. Illustrate your originality in solving the problem.   </a:t>
            </a:r>
          </a:p>
          <a:p>
            <a:pPr lvl="1"/>
            <a:r>
              <a:rPr lang="en-US" sz="1800" dirty="0"/>
              <a:t>What are the key elements?   Use next page to annotate the exhibits of invention.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What’s new – </a:t>
            </a:r>
          </a:p>
          <a:p>
            <a:pPr lvl="1"/>
            <a:r>
              <a:rPr lang="en-US" sz="1800" dirty="0"/>
              <a:t>Are there known solutions?  Contrast the differences to yours.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Detectability – </a:t>
            </a:r>
          </a:p>
          <a:p>
            <a:pPr lvl="1"/>
            <a:r>
              <a:rPr lang="en-US" sz="1800" dirty="0"/>
              <a:t>The best way to protect your invention is detectability. </a:t>
            </a:r>
          </a:p>
          <a:p>
            <a:pPr lvl="1"/>
            <a:r>
              <a:rPr lang="en-US" sz="1800" dirty="0"/>
              <a:t>How do you know your invention is used on a product.</a:t>
            </a:r>
          </a:p>
          <a:p>
            <a:r>
              <a:rPr lang="en-US" sz="1800" dirty="0"/>
              <a:t>Please use font size 18 or bigger.   If you are to provide more information to fit in a page, chances are, another IP disclosure can serve the purpose.</a:t>
            </a:r>
          </a:p>
        </p:txBody>
      </p:sp>
    </p:spTree>
    <p:extLst>
      <p:ext uri="{BB962C8B-B14F-4D97-AF65-F5344CB8AC3E}">
        <p14:creationId xmlns:p14="http://schemas.microsoft.com/office/powerpoint/2010/main" val="34244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955AC9-E658-F945-BC6D-6276A3B8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25070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3DXP IP disclosure, abbreviated" id="{58A071E0-0DDC-DF4B-B714-F24AD1B9C428}" vid="{AFB63308-5D8B-A441-B07D-12758458FD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90b7a245-a7c3-4504-88b2-cf85318e6b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563</Words>
  <Application>Microsoft Macintosh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Neo Sans Intel</vt:lpstr>
      <vt:lpstr>Neo Sans Intel Medium</vt:lpstr>
      <vt:lpstr>Arial</vt:lpstr>
      <vt:lpstr>Calibri</vt:lpstr>
      <vt:lpstr>Wingdings</vt:lpstr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2020-05-03T00:52:13Z</dcterms:created>
  <dcterms:modified xsi:type="dcterms:W3CDTF">2020-05-03T00:53:31Z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2020-02-25 23:06:57Z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