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omments/comment1.xml" ContentType="application/vnd.openxmlformats-officedocument.presentationml.comments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4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walkar, Gautami" initials="NG" lastIdx="1" clrIdx="0">
    <p:extLst>
      <p:ext uri="{19B8F6BF-5375-455C-9EA6-DF929625EA0E}">
        <p15:presenceInfo xmlns:p15="http://schemas.microsoft.com/office/powerpoint/2012/main" userId="S::gautami.newalkar@intel.com::b1ef3e41-6009-4c41-a693-b0ab5a5b0f9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6-28T15:45:19.833" idx="1">
    <p:pos x="10" y="10"/>
    <p:text>Updated June'22</p:text>
    <p:extLst>
      <p:ext uri="{C676402C-5697-4E1C-873F-D02D1690AC5C}">
        <p15:threadingInfo xmlns:p15="http://schemas.microsoft.com/office/powerpoint/2012/main" timeZoneBias="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0C397-0A7A-498B-AE8C-ABB9A57293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B152A9-D611-4079-9AE6-09B8B6F84C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9FC72-2586-45C7-8518-CD72E03F6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E0B4A-B80B-42FA-B126-EA86FA733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616AD-7A30-4AE4-B3A4-F4FF41330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79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B8B7F-F035-4860-8BD7-41B6CFF79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8E0149-805F-494C-8B7C-7E656B49C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C30B3-C043-4CF6-B66C-603D597E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193A5-BEFC-461B-8C3C-55911A71C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7277A-E1DB-478F-B8B6-17FDB9257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22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351350-7186-4CC8-8F74-6A9DA6775F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28727D-7130-43EC-BAFC-B01CF0661D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B82A5-67F2-4433-8372-4DA698FCF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9068A-5670-4309-B8F7-2927C646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43E9D-1BA2-4BA4-BE27-BDDEB607B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12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1DC0E-F2AD-4260-B54E-5BA8D6721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B309F-5A44-4345-80AD-00F05C336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9199D-0680-4569-8978-7609B93E0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D25FE-0BC4-4B65-B024-2A333BEF3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CFF56-60E3-4900-8FDA-93D6BED12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48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E86D0-65C0-4EB3-A253-E737FE464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C548E-401F-43BE-A8C9-1230F63FDA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AF56B-D309-4550-ADAE-AA7B2A668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E1482-7AF7-4517-8B40-175F4DA4A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424E41-1875-4A3C-8EF8-BE7A24717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34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EC314-CCF8-424A-8EFC-276210976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40237-0D3D-4E74-BBBB-4FB46F986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15859-1F61-46D5-82C6-3C6B3E7EE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3B9C5C-6B0C-4A0C-BEF6-3BCCD28E0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0CA5B-DE2D-43A8-BD00-2C8F30891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DA9201-2531-4054-9703-B678713FA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19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FBA36-1A3D-43EC-B9B4-539E10CB2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85B49-7255-4C27-8ED8-B89100197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20E541-660F-481A-B5E1-8000730CB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2A9BB8-91A6-4B88-8277-307C5C6A88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F41B8F-9FC8-46C9-AF11-10898CC7C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AA9DE6-638E-471F-B584-24AD799D7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B1DA26-F950-437F-8A41-F8B149A8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B39DA1-0691-4B94-8376-AC3FEE552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8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AC8E3-5718-4FF2-AC9F-CF33AFB19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33CF65-FF97-4FDE-AF39-30F4B922A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2782FC-FDC9-41B1-83BB-F555A24BD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78559C-0E6D-4C49-A797-5FE0E356B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2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2508D2-FAF8-4132-9453-A7B653276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4D9769-1C62-405B-8049-B257FF3FC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7AAE77-BEF9-40D5-A3B0-B857E150A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20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39FBC-60BB-49D8-80EE-2D104E28D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10E2B-4104-45BF-A14E-3F8BF0450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1D09E-32A9-4B12-B4CF-9F48E4F07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1501B-115D-4C1F-ADF1-240FB346F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21D739-98EA-4415-88B3-0FCDFCF5E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AA248-C90C-4D84-AE7B-0742DE225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31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69531-E557-474E-A3C1-B449C96D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9FE09F-7921-41CB-B95C-26AE3DFBB1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CB56A1-EBD7-4E6B-882D-A65416028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404DA8-66FD-4115-B7F8-E358356C2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A61ACF-135A-4D49-AD68-B507CEF68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E70ECC-2415-44E5-9A24-96121D724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42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367589-26B5-41C1-857D-248291429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4B27C-59B3-4747-8068-FDD7548F1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799E7-C048-4389-B963-A9560B2014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86272-31A6-49B5-BDB4-6A5DCB1F4A9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807AC-1F3C-423C-A0D9-E24A9EA3EC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DBD3D-5E31-463D-A12A-FAF39CFA20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4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E44B09AD-B222-4B04-AFC0-E03F92B89078}"/>
              </a:ext>
            </a:extLst>
          </p:cNvPr>
          <p:cNvSpPr txBox="1">
            <a:spLocks/>
          </p:cNvSpPr>
          <p:nvPr/>
        </p:nvSpPr>
        <p:spPr>
          <a:xfrm>
            <a:off x="361962" y="37280"/>
            <a:ext cx="11010900" cy="1394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none" spc="0" baseline="0">
                <a:solidFill>
                  <a:schemeClr val="tx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2pPr>
            <a:lvl3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3pPr>
            <a:lvl4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4pPr>
            <a:lvl5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5pPr>
            <a:lvl6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marL="0" marR="0" lvl="0" indent="0" algn="ctr" defTabSz="6096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>
                <a:ln>
                  <a:noFill/>
                </a:ln>
                <a:solidFill>
                  <a:srgbClr val="004A86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Decoder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46AF3D6-B91A-4D0B-A17A-D903D2674EB1}"/>
              </a:ext>
            </a:extLst>
          </p:cNvPr>
          <p:cNvGraphicFramePr>
            <a:graphicFrameLocks noGrp="1"/>
          </p:cNvGraphicFramePr>
          <p:nvPr/>
        </p:nvGraphicFramePr>
        <p:xfrm>
          <a:off x="361961" y="724092"/>
          <a:ext cx="11280142" cy="5586891"/>
        </p:xfrm>
        <a:graphic>
          <a:graphicData uri="http://schemas.openxmlformats.org/drawingml/2006/table">
            <a:tbl>
              <a:tblPr/>
              <a:tblGrid>
                <a:gridCol w="473914">
                  <a:extLst>
                    <a:ext uri="{9D8B030D-6E8A-4147-A177-3AD203B41FA5}">
                      <a16:colId xmlns:a16="http://schemas.microsoft.com/office/drawing/2014/main" val="4046834961"/>
                    </a:ext>
                  </a:extLst>
                </a:gridCol>
                <a:gridCol w="1140356">
                  <a:extLst>
                    <a:ext uri="{9D8B030D-6E8A-4147-A177-3AD203B41FA5}">
                      <a16:colId xmlns:a16="http://schemas.microsoft.com/office/drawing/2014/main" val="3432541701"/>
                    </a:ext>
                  </a:extLst>
                </a:gridCol>
                <a:gridCol w="66644">
                  <a:extLst>
                    <a:ext uri="{9D8B030D-6E8A-4147-A177-3AD203B41FA5}">
                      <a16:colId xmlns:a16="http://schemas.microsoft.com/office/drawing/2014/main" val="3134895582"/>
                    </a:ext>
                  </a:extLst>
                </a:gridCol>
                <a:gridCol w="473914">
                  <a:extLst>
                    <a:ext uri="{9D8B030D-6E8A-4147-A177-3AD203B41FA5}">
                      <a16:colId xmlns:a16="http://schemas.microsoft.com/office/drawing/2014/main" val="3101730142"/>
                    </a:ext>
                  </a:extLst>
                </a:gridCol>
                <a:gridCol w="1073712">
                  <a:extLst>
                    <a:ext uri="{9D8B030D-6E8A-4147-A177-3AD203B41FA5}">
                      <a16:colId xmlns:a16="http://schemas.microsoft.com/office/drawing/2014/main" val="2854973036"/>
                    </a:ext>
                  </a:extLst>
                </a:gridCol>
                <a:gridCol w="118478">
                  <a:extLst>
                    <a:ext uri="{9D8B030D-6E8A-4147-A177-3AD203B41FA5}">
                      <a16:colId xmlns:a16="http://schemas.microsoft.com/office/drawing/2014/main" val="3826592453"/>
                    </a:ext>
                  </a:extLst>
                </a:gridCol>
                <a:gridCol w="473914">
                  <a:extLst>
                    <a:ext uri="{9D8B030D-6E8A-4147-A177-3AD203B41FA5}">
                      <a16:colId xmlns:a16="http://schemas.microsoft.com/office/drawing/2014/main" val="1017533100"/>
                    </a:ext>
                  </a:extLst>
                </a:gridCol>
                <a:gridCol w="1199595">
                  <a:extLst>
                    <a:ext uri="{9D8B030D-6E8A-4147-A177-3AD203B41FA5}">
                      <a16:colId xmlns:a16="http://schemas.microsoft.com/office/drawing/2014/main" val="2665222130"/>
                    </a:ext>
                  </a:extLst>
                </a:gridCol>
                <a:gridCol w="809604">
                  <a:extLst>
                    <a:ext uri="{9D8B030D-6E8A-4147-A177-3AD203B41FA5}">
                      <a16:colId xmlns:a16="http://schemas.microsoft.com/office/drawing/2014/main" val="942017239"/>
                    </a:ext>
                  </a:extLst>
                </a:gridCol>
                <a:gridCol w="74049">
                  <a:extLst>
                    <a:ext uri="{9D8B030D-6E8A-4147-A177-3AD203B41FA5}">
                      <a16:colId xmlns:a16="http://schemas.microsoft.com/office/drawing/2014/main" val="3716571324"/>
                    </a:ext>
                  </a:extLst>
                </a:gridCol>
                <a:gridCol w="473914">
                  <a:extLst>
                    <a:ext uri="{9D8B030D-6E8A-4147-A177-3AD203B41FA5}">
                      <a16:colId xmlns:a16="http://schemas.microsoft.com/office/drawing/2014/main" val="3295433093"/>
                    </a:ext>
                  </a:extLst>
                </a:gridCol>
                <a:gridCol w="933018">
                  <a:extLst>
                    <a:ext uri="{9D8B030D-6E8A-4147-A177-3AD203B41FA5}">
                      <a16:colId xmlns:a16="http://schemas.microsoft.com/office/drawing/2014/main" val="2848348472"/>
                    </a:ext>
                  </a:extLst>
                </a:gridCol>
                <a:gridCol w="661506">
                  <a:extLst>
                    <a:ext uri="{9D8B030D-6E8A-4147-A177-3AD203B41FA5}">
                      <a16:colId xmlns:a16="http://schemas.microsoft.com/office/drawing/2014/main" val="3864677061"/>
                    </a:ext>
                  </a:extLst>
                </a:gridCol>
                <a:gridCol w="138224">
                  <a:extLst>
                    <a:ext uri="{9D8B030D-6E8A-4147-A177-3AD203B41FA5}">
                      <a16:colId xmlns:a16="http://schemas.microsoft.com/office/drawing/2014/main" val="2973173983"/>
                    </a:ext>
                  </a:extLst>
                </a:gridCol>
                <a:gridCol w="473914">
                  <a:extLst>
                    <a:ext uri="{9D8B030D-6E8A-4147-A177-3AD203B41FA5}">
                      <a16:colId xmlns:a16="http://schemas.microsoft.com/office/drawing/2014/main" val="4096190990"/>
                    </a:ext>
                  </a:extLst>
                </a:gridCol>
                <a:gridCol w="1066307">
                  <a:extLst>
                    <a:ext uri="{9D8B030D-6E8A-4147-A177-3AD203B41FA5}">
                      <a16:colId xmlns:a16="http://schemas.microsoft.com/office/drawing/2014/main" val="3662932125"/>
                    </a:ext>
                  </a:extLst>
                </a:gridCol>
                <a:gridCol w="66644">
                  <a:extLst>
                    <a:ext uri="{9D8B030D-6E8A-4147-A177-3AD203B41FA5}">
                      <a16:colId xmlns:a16="http://schemas.microsoft.com/office/drawing/2014/main" val="2769096655"/>
                    </a:ext>
                  </a:extLst>
                </a:gridCol>
                <a:gridCol w="473914">
                  <a:extLst>
                    <a:ext uri="{9D8B030D-6E8A-4147-A177-3AD203B41FA5}">
                      <a16:colId xmlns:a16="http://schemas.microsoft.com/office/drawing/2014/main" val="836379385"/>
                    </a:ext>
                  </a:extLst>
                </a:gridCol>
                <a:gridCol w="1088521">
                  <a:extLst>
                    <a:ext uri="{9D8B030D-6E8A-4147-A177-3AD203B41FA5}">
                      <a16:colId xmlns:a16="http://schemas.microsoft.com/office/drawing/2014/main" val="2008187128"/>
                    </a:ext>
                  </a:extLst>
                </a:gridCol>
              </a:tblGrid>
              <a:tr h="18483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2F75B5"/>
                          </a:solidFill>
                          <a:effectLst/>
                          <a:latin typeface="Calibri" panose="020F0502020204030204" pitchFamily="34" charset="0"/>
                        </a:rPr>
                        <a:t>Client</a:t>
                      </a:r>
                    </a:p>
                  </a:txBody>
                  <a:tcPr marL="5785" marR="5785" marT="5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2F75B5"/>
                          </a:solidFill>
                          <a:effectLst/>
                          <a:latin typeface="Calibri" panose="020F0502020204030204" pitchFamily="34" charset="0"/>
                        </a:rPr>
                        <a:t>Data Center and AI </a:t>
                      </a: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IOG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853771"/>
                  </a:ext>
                </a:extLst>
              </a:tr>
              <a:tr h="2706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Prod Line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Device target (work Station)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Prod Line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Device target (work Station)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ADS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Alder stream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DHV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Donahue valley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05912"/>
                  </a:ext>
                </a:extLst>
              </a:tr>
              <a:tr h="2500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MX 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Performance Mobility - Fanless notebooks, 2 in 1s, thin clamshells 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Xeon SP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Scalable Performance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Atlantic falls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GR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Guide rock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480382"/>
                  </a:ext>
                </a:extLst>
              </a:tr>
              <a:tr h="138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PX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Mobile Performance Halo – 14-16” clamshells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Xeon D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 Efficient:  lighter touch Xeon product primarily used in Networking applications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BPS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Barlow pass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LKS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Lake stream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232187"/>
                  </a:ext>
                </a:extLst>
              </a:tr>
              <a:tr h="138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Performance and Mainstream Desktop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Atom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Lower perf/lower cost product primarily used in Networking and 5G applications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Crow pass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794301"/>
                  </a:ext>
                </a:extLst>
              </a:tr>
              <a:tr h="138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Halo Enthusiast &amp; Mobile Workstation – 15-17” clamshells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Xeon 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Single Socket:  Entry, cost focused, server (reuse of client CPU)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CWV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Crow Valley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380373"/>
                  </a:ext>
                </a:extLst>
              </a:tr>
              <a:tr h="138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Performance Notebooks  - 13-15” clamshells 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Xeon AP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Advanced Performance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DPS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Donahue pass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802658"/>
                  </a:ext>
                </a:extLst>
              </a:tr>
              <a:tr h="27065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Modern Thin &amp; Light – 13-15” Mainstream notebooks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Bandwidth Memory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FPGA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1830411"/>
                  </a:ext>
                </a:extLst>
              </a:tr>
              <a:tr h="138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Entry - Value notebooks </a:t>
                      </a:r>
                    </a:p>
                  </a:txBody>
                  <a:tcPr marL="5785" marR="5785" marT="5785" marB="0" anchor="ctr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LCC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 Core Count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Acoma Rock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DPT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Diamond Peak Trail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82887"/>
                  </a:ext>
                </a:extLst>
              </a:tr>
              <a:tr h="1452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Abbr.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SOC/Platform name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Abbr.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SOC/Platform name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 Core Count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Avila Rock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Eagle Steam Mesa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166827"/>
                  </a:ext>
                </a:extLst>
              </a:tr>
              <a:tr h="138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ARL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Arrow Lake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MTL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Meteor Lake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HCC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Core Count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Diamond Mesa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GDR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Gunderson Rock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315029"/>
                  </a:ext>
                </a:extLst>
              </a:tr>
              <a:tr h="138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CPL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Cypress Lake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NVL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Nova Lake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XCC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Extreme Core Count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Falcon Mesa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Iron Top Mesa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909694"/>
                  </a:ext>
                </a:extLst>
              </a:tr>
              <a:tr h="138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ADL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Alder Lake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PTL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Panther Lake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UCC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Ultra  Core Count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Falcon Park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Kinneloa Mesa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5150053"/>
                  </a:ext>
                </a:extLst>
              </a:tr>
              <a:tr h="2500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LNL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Lunar Lake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RPL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Raptor Lake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Abbr.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SOC/Platform name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Platform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Abbr.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SOC/Platform name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Platform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Iron Spring Mesa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Reynolds Rock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544174"/>
                  </a:ext>
                </a:extLst>
              </a:tr>
              <a:tr h="16503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Client Adjacency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CLF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Clearwater forest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Birch Stream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ICX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Icelake SP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Whitley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Raton Mesa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Sundance Mesa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852607"/>
                  </a:ext>
                </a:extLst>
              </a:tr>
              <a:tr h="1650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Barlow Ridge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GfP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Garfield Peak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Diamond Rapids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Oak Stream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Coral Rapids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Oak Stream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Graphics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817303"/>
                  </a:ext>
                </a:extLst>
              </a:tr>
              <a:tr h="1980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ECF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Elk creek falls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HrP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Harrison Peak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EBG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Emmitsburg (chipset)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Eagle Stream/Loganville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Mustang Ridge Die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ADB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Adam's Bridge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MNG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Mannar Gukt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118489"/>
                  </a:ext>
                </a:extLst>
              </a:tr>
              <a:tr h="2838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FmP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Filmore Peak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MCF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 Creek Falls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Emerald Rapids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Eagle Stream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Sapphire Rapids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Eagle Stream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ATS-M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Arctic Sound Mainstream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BMG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Battlemage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044692"/>
                  </a:ext>
                </a:extLst>
              </a:tr>
              <a:tr h="2376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Gale peak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LCH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Lid controller hub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Granite Rapids SP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Birch Stream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SRF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Sierra Forest 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Birch Stream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DG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Discrete Graphics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PVC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Ponte Vecchio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31784"/>
                  </a:ext>
                </a:extLst>
              </a:tr>
              <a:tr h="23104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Cores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Network and Edge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Light Blender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RLT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Rialto Bridge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816911"/>
                  </a:ext>
                </a:extLst>
              </a:tr>
              <a:tr h="49349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CRT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Cresmont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PNC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Panther Cove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Avon crest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SDW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Shadow wood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LTS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Lancaster Sound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FSC, FSG, FSX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Falcon Shores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C-series CPU [FSC], G-series GPU [FSG], X-series XPU [FSX]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84828"/>
                  </a:ext>
                </a:extLst>
              </a:tr>
              <a:tr h="1914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DKT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Darkmont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RPC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Raptor Cove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CTW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Citrus wood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SJC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 Juan Creek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Connectivity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87054"/>
                  </a:ext>
                </a:extLst>
              </a:tr>
              <a:tr h="1320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GLC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Golden Cove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Redwood Cove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DHL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Dana Hills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Snow Ridge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CNV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Connorsville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MEV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Mount Evans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2129139"/>
                  </a:ext>
                </a:extLst>
              </a:tr>
              <a:tr h="1320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LNC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Lion Cove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SKT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Skymont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Hawk Crest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Trout Creek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LKV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Linkville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MMG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Mount Morgan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389909"/>
                  </a:ext>
                </a:extLst>
              </a:tr>
              <a:tr h="16503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IOTG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EHLS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Evergreen Hills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Tarpon Creek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MGV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Morganville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FTR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Flat Rock 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9167798"/>
                  </a:ext>
                </a:extLst>
              </a:tr>
              <a:tr h="1320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EHL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Elkhart Lake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KMB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Keem Bay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GDW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Garden Wood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VLC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Valley Crest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TF3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Tofino3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7650925"/>
                  </a:ext>
                </a:extLst>
              </a:tr>
              <a:tr h="1320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MCC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Mule Creek Canyon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TBH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Thunder Bay Harbor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Ridge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WLB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Willow Bar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8529859"/>
                  </a:ext>
                </a:extLst>
              </a:tr>
              <a:tr h="1320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REB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Reef bay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GNR-D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Granite Rapids D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WLP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Willow Pond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675475"/>
                  </a:ext>
                </a:extLst>
              </a:tr>
              <a:tr h="132027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ICX-D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Icelake D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WLW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Willow Wood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3151134"/>
                  </a:ext>
                </a:extLst>
              </a:tr>
              <a:tr h="132027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MDW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Meadow Wood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85" marR="5785" marT="57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5" marR="5785" marT="57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1727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932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457184ADAB67429546CB334524CB8B" ma:contentTypeVersion="9" ma:contentTypeDescription="Create a new document." ma:contentTypeScope="" ma:versionID="c4156eb1c74785055e3514003a999bf6">
  <xsd:schema xmlns:xsd="http://www.w3.org/2001/XMLSchema" xmlns:xs="http://www.w3.org/2001/XMLSchema" xmlns:p="http://schemas.microsoft.com/office/2006/metadata/properties" xmlns:ns2="8d54ad83-5035-42e4-91f8-577157335407" xmlns:ns3="cb3d64a0-d56b-45f5-9bef-94575b9304d2" targetNamespace="http://schemas.microsoft.com/office/2006/metadata/properties" ma:root="true" ma:fieldsID="c3fe1d0ea6249a44f399fbe87580792f" ns2:_="" ns3:_="">
    <xsd:import namespace="8d54ad83-5035-42e4-91f8-577157335407"/>
    <xsd:import namespace="cb3d64a0-d56b-45f5-9bef-94575b9304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4ad83-5035-42e4-91f8-5771573354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3d64a0-d56b-45f5-9bef-94575b9304d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2680484-5466-454C-BED7-D24F010C8345}"/>
</file>

<file path=customXml/itemProps2.xml><?xml version="1.0" encoding="utf-8"?>
<ds:datastoreItem xmlns:ds="http://schemas.openxmlformats.org/officeDocument/2006/customXml" ds:itemID="{575B1895-543C-471D-8F17-973A18C937B6}"/>
</file>

<file path=customXml/itemProps3.xml><?xml version="1.0" encoding="utf-8"?>
<ds:datastoreItem xmlns:ds="http://schemas.openxmlformats.org/officeDocument/2006/customXml" ds:itemID="{124E2D6B-90C7-40E6-A469-D734E9348EA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634</Words>
  <Application>Microsoft Office PowerPoint</Application>
  <PresentationFormat>Widescreen</PresentationFormat>
  <Paragraphs>353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Intel Clear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Newalkar, Gautami</dc:creator>
  <cp:lastModifiedBy>Newalkar, Gautami</cp:lastModifiedBy>
  <cp:revision>1</cp:revision>
  <dcterms:created xsi:type="dcterms:W3CDTF">2022-06-30T17:58:47Z</dcterms:created>
  <dcterms:modified xsi:type="dcterms:W3CDTF">2022-06-30T17:59:05Z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0x01010017457184ADAB67429546CB334524CB8B</vt:lpwstr>
  </property>
</Properties>
</file>