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76.xml" ContentType="application/vnd.openxmlformats-officedocument.presentationml.slide+xml"/>
  <Override PartName="/ppt/slides/slide33.xml" ContentType="application/vnd.openxmlformats-officedocument.presentationml.slide+xml"/>
  <Override PartName="/ppt/slides/slide3.xml" ContentType="application/vnd.openxmlformats-officedocument.presentationml.slide+xml"/>
  <Override PartName="/ppt/slides/slide72.xml" ContentType="application/vnd.openxmlformats-officedocument.presentationml.slide+xml"/>
  <Override PartName="/ppt/slides/slide27.xml" ContentType="application/vnd.openxmlformats-officedocument.presentationml.slide+xml"/>
  <Override PartName="/ppt/slides/slide106.xml" ContentType="application/vnd.openxmlformats-officedocument.presentationml.slide+xml"/>
  <Override PartName="/ppt/slideLayouts/slideLayout19.xml" ContentType="application/vnd.openxmlformats-officedocument.presentationml.slideLayout+xml"/>
  <Override PartName="/ppt/slides/slide54.xml" ContentType="application/vnd.openxmlformats-officedocument.presentationml.slide+xml"/>
  <Override PartName="/ppt/slides/slide48.xml" ContentType="application/vnd.openxmlformats-officedocument.presentationml.slide+xml"/>
  <Override PartName="/ppt/slides/slide105.xml" ContentType="application/vnd.openxmlformats-officedocument.presentationml.slide+xml"/>
  <Override PartName="/ppt/slides/slide12.xml" ContentType="application/vnd.openxmlformats-officedocument.presentationml.slide+xml"/>
  <Override PartName="/ppt/slides/slide108.xml" ContentType="application/vnd.openxmlformats-officedocument.presentationml.slide+xml"/>
  <Override PartName="/ppt/slides/slide36.xml" ContentType="application/vnd.openxmlformats-officedocument.presentationml.slide+xml"/>
  <Override PartName="/ppt/slides/slide90.xml" ContentType="application/vnd.openxmlformats-officedocument.presentationml.slide+xml"/>
  <Override PartName="/ppt/slides/slide107.xml" ContentType="application/vnd.openxmlformats-officedocument.presentationml.slide+xml"/>
  <Override PartName="/ppt/slideLayouts/slideLayout17.xml" ContentType="application/vnd.openxmlformats-officedocument.presentationml.slideLayout+xml"/>
  <Override PartName="/ppt/notesSlides/notesSlide51.xml" ContentType="application/vnd.openxmlformats-officedocument.presentationml.notesSlide+xml"/>
  <Override PartName="/ppt/slideLayouts/slideLayout60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21.xml" ContentType="application/vnd.openxmlformats-officedocument.presentationml.notesSlide+xml"/>
  <Override PartName="/ppt/slideLayouts/slideLayout70.xml" ContentType="application/vnd.openxmlformats-officedocument.presentationml.slideLayout+xml"/>
  <Override PartName="/ppt/slideMasters/slideMaster3.xml" ContentType="application/vnd.openxmlformats-officedocument.presentationml.slideMaster+xml"/>
  <Override PartName="/ppt/comments/comment10.xml" ContentType="application/vnd.openxmlformats-officedocument.presentationml.comments+xml"/>
  <Override PartName="/ppt/notesSlides/notesSlide35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3.xml" ContentType="application/vnd.openxmlformats-officedocument.presentationml.notesSlide+xml"/>
  <Override PartName="/ppt/slideLayouts/slideLayout40.xml" ContentType="application/vnd.openxmlformats-officedocument.presentationml.slideLayout+xml"/>
  <Override PartName="/ppt/comments/comment13.xml" ContentType="application/vnd.openxmlformats-officedocument.presentationml.comments+xml"/>
  <Override PartName="/ppt/comments/comment9.xml" ContentType="application/vnd.openxmlformats-officedocument.presentationml.comments+xml"/>
  <Override PartName="/ppt/notesSlides/notesSlide29.xml" ContentType="application/vnd.openxmlformats-officedocument.presentationml.notesSlide+xml"/>
  <Override PartName="/ppt/notesSlides/notesSlide64.xml" ContentType="application/vnd.openxmlformats-officedocument.presentationml.notesSlide+xml"/>
  <Override PartName="/ppt/comments/comment12.xml" ContentType="application/vnd.openxmlformats-officedocument.presentationml.comments+xml"/>
  <Override PartName="/ppt/notesMasters/notesMaster1.xml" ContentType="application/vnd.openxmlformats-officedocument.presentationml.notesMaster+xml"/>
  <Override PartName="/ppt/slideMasters/slideMaster2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18.xml" ContentType="application/vnd.openxmlformats-officedocument.theme+xml"/>
  <Override PartName="/ppt/slideLayouts/slideLayout100.xml" ContentType="application/vnd.openxmlformats-officedocument.presentationml.slideLayout+xml"/>
  <Override PartName="/ppt/theme/theme2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8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walkar, Gautami" initials="NG" lastIdx="77" clrIdx="0">
    <p:extLst>
      <p:ext uri="{19B8F6BF-5375-455C-9EA6-DF929625EA0E}">
        <p15:presenceInfo xmlns:p15="http://schemas.microsoft.com/office/powerpoint/2012/main" userId="S::gautami.newalkar@intel.com::b1ef3e41-6009-4c41-a693-b0ab5a5b0f9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10-09T19:02:22.280" idx="125">
    <p:pos x="1361" y="613"/>
    <p:text>execution dashboards were updated for latest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1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2" dt="2021-11-05T14:07:13.496" idx="48">
    <p:pos x="106" y="106"/>
    <p:text>[@Newalkar, Gautami] Remember to update for Dec</p:text>
    <p:extLst>
      <p:ext uri="{C676402C-5697-4E1C-873F-D02D1690AC5C}">
        <p15:threadingInfo xmlns:p15="http://schemas.microsoft.com/office/powerpoint/2012/main" timeZoneBias="420"/>
      </p:ext>
    </p:extLst>
  </p:cm>
  <p:cm authorId="12" dt="2021-12-13T17:42:15.852" idx="77">
    <p:pos x="106" y="202"/>
    <p:text>CLOSED</p:text>
    <p:extLst>
      <p:ext uri="{C676402C-5697-4E1C-873F-D02D1690AC5C}">
        <p15:threadingInfo xmlns:p15="http://schemas.microsoft.com/office/powerpoint/2012/main" timeZoneBias="480">
          <p15:parentCm authorId="12" idx="48"/>
        </p15:threadingInfo>
      </p:ext>
    </p:extLst>
  </p:cm>
</p:cmLst>
</file>

<file path=ppt/comments/comment1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2" dt="2021-11-05T14:07:34.568" idx="49">
    <p:pos x="106" y="106"/>
    <p:text>[@Abel, Michael J]Reminder to check/update for November'21.</p:text>
    <p:extLst>
      <p:ext uri="{C676402C-5697-4E1C-873F-D02D1690AC5C}">
        <p15:threadingInfo xmlns:p15="http://schemas.microsoft.com/office/powerpoint/2012/main" timeZoneBias="420"/>
      </p:ext>
    </p:extLst>
  </p:cm>
  <p:cm authorId="3" dt="2021-11-06T23:15:11.695" idx="131">
    <p:pos x="106" y="202"/>
    <p:text>No change. CCG priorities unchanged</p:text>
    <p:extLst>
      <p:ext uri="{C676402C-5697-4E1C-873F-D02D1690AC5C}">
        <p15:threadingInfo xmlns:p15="http://schemas.microsoft.com/office/powerpoint/2012/main" timeZoneBias="420">
          <p15:parentCm authorId="12" idx="49"/>
        </p15:threadingInfo>
      </p:ext>
    </p:extLst>
  </p:cm>
  <p:cm authorId="12" dt="2021-12-13T09:58:37.587" idx="71">
    <p:pos x="106" y="298"/>
    <p:text>[@Abel, Michael J]ANy changes for Dec?</p:text>
    <p:extLst>
      <p:ext uri="{C676402C-5697-4E1C-873F-D02D1690AC5C}">
        <p15:threadingInfo xmlns:p15="http://schemas.microsoft.com/office/powerpoint/2012/main" timeZoneBias="480">
          <p15:parentCm authorId="12" idx="49"/>
        </p15:threadingInfo>
      </p:ext>
    </p:extLst>
  </p:cm>
  <p:cm authorId="3" dt="2021-12-13T12:35:56.471" idx="144">
    <p:pos x="106" y="394"/>
    <p:text>Yes, working on it. I expect to have it shortly.</p:text>
    <p:extLst>
      <p:ext uri="{C676402C-5697-4E1C-873F-D02D1690AC5C}">
        <p15:threadingInfo xmlns:p15="http://schemas.microsoft.com/office/powerpoint/2012/main" timeZoneBias="480">
          <p15:parentCm authorId="12" idx="49"/>
        </p15:threadingInfo>
      </p:ext>
    </p:extLst>
  </p:cm>
  <p:cm authorId="3" dt="2021-12-14T10:29:43.370" idx="145">
    <p:pos x="106" y="490"/>
    <p:text>Updated. There is one other change I would like to include and that is to show Alder Lake S 8+8</p:text>
    <p:extLst>
      <p:ext uri="{C676402C-5697-4E1C-873F-D02D1690AC5C}">
        <p15:threadingInfo xmlns:p15="http://schemas.microsoft.com/office/powerpoint/2012/main" timeZoneBias="-120">
          <p15:parentCm authorId="12" idx="49"/>
        </p15:threadingInfo>
      </p:ext>
    </p:extLst>
  </p:cm>
  <p:cm authorId="3" dt="2021-12-14T16:19:46.637" idx="146">
    <p:pos x="106" y="586"/>
    <p:text>updated</p:text>
    <p:extLst>
      <p:ext uri="{C676402C-5697-4E1C-873F-D02D1690AC5C}">
        <p15:threadingInfo xmlns:p15="http://schemas.microsoft.com/office/powerpoint/2012/main" timeZoneBias="-120">
          <p15:parentCm authorId="12" idx="49"/>
        </p15:threadingInfo>
      </p:ext>
    </p:extLs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2" dt="2021-11-08T13:43:28.264" idx="68">
    <p:pos x="10" y="10"/>
    <p:text>[@Ozturk, Ozlem]Confirming SW slides are updated? Thank you for pulling this in!</p:text>
    <p:extLst>
      <p:ext uri="{C676402C-5697-4E1C-873F-D02D1690AC5C}">
        <p15:threadingInfo xmlns:p15="http://schemas.microsoft.com/office/powerpoint/2012/main" timeZoneBias="48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38" tIns="48320" rIns="96638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38" tIns="48320" rIns="96638" bIns="48320" rtlCol="0"/>
          <a:lstStyle>
            <a:lvl1pPr algn="r">
              <a:defRPr sz="1200"/>
            </a:lvl1pPr>
          </a:lstStyle>
          <a:p>
            <a:fld id="{17894442-4638-41F7-A9CF-59F13DF15FD5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8" tIns="48320" rIns="96638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</p:spPr>
        <p:txBody>
          <a:bodyPr vert="horz" lIns="96638" tIns="48320" rIns="96638" bIns="483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6"/>
          </a:xfrm>
          <a:prstGeom prst="rect">
            <a:avLst/>
          </a:prstGeom>
        </p:spPr>
        <p:txBody>
          <a:bodyPr vert="horz" lIns="96638" tIns="48320" rIns="96638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1726"/>
          </a:xfrm>
          <a:prstGeom prst="rect">
            <a:avLst/>
          </a:prstGeom>
        </p:spPr>
        <p:txBody>
          <a:bodyPr vert="horz" lIns="96638" tIns="48320" rIns="96638" bIns="48320" rtlCol="0" anchor="b"/>
          <a:lstStyle>
            <a:lvl1pPr algn="r">
              <a:defRPr sz="1200"/>
            </a:lvl1pPr>
          </a:lstStyle>
          <a:p>
            <a:fld id="{8FAAC859-5756-499B-B593-02DC26138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68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380">
              <a:defRPr/>
            </a:pPr>
            <a:fld id="{E15B29D6-FB5D-4E62-816D-3716761B45D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380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258721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3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5B29D6-FB5D-4E62-816D-3716761B45D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63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036458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09780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2229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3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5B29D6-FB5D-4E62-816D-3716761B45D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63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988557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63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5B29D6-FB5D-4E62-816D-3716761B45D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63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7608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380">
              <a:defRPr/>
            </a:pPr>
            <a:fld id="{E15B29D6-FB5D-4E62-816D-3716761B45D8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6380">
                <a:defRPr/>
              </a:pPr>
              <a:t>12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4634614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200494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6463">
              <a:defRPr/>
            </a:pPr>
            <a:fld id="{E15B29D6-FB5D-4E62-816D-3716761B45D8}" type="slidenum">
              <a:rPr lang="en-US" sz="1300">
                <a:solidFill>
                  <a:prstClr val="black"/>
                </a:solidFill>
                <a:latin typeface="Calibri" panose="020F0502020204030204"/>
              </a:rPr>
              <a:pPr defTabSz="966463">
                <a:defRPr/>
              </a:pPr>
              <a:t>105</a:t>
            </a:fld>
            <a:endParaRPr lang="en-US" sz="130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1522298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AAC859-5756-499B-B593-02DC2613886E}" type="slidenum">
              <a:rPr lang="en-US" smtClean="0"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70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375E6-D6C8-4EA7-AB68-4687766709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70AB31-9930-404F-8F56-777DCAAB24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026DE-030C-4D1E-9579-F9F054042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3D7CA-DA07-4C3C-919D-AACD16C4A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1C6133-6DAA-4784-8097-64DC926D6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31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D7047-32DB-4712-B58B-86854EA48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DC2C53-6F2E-479E-B9D1-5E0C65AF5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8675F-9B05-46B2-B391-47E1D9EBD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CFB67-A0E9-48B4-8C74-580252588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399F0-78AB-4F27-B914-A7AF54112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90111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rgbClr val="003C7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</a:t>
            </a:r>
            <a:br>
              <a:rPr lang="en-US"/>
            </a:br>
            <a:r>
              <a:rPr lang="en-US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6095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4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41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2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527F76-2C8C-44F5-BF84-C9110AFC3D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55835B-2892-4875-926B-612D2A55E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EAC4F-572B-4F32-8BDB-C57F3DBF1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50B806-E346-4228-A1FD-342A0F9E8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FE9AF-00C8-454C-9395-53E5C7EBD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9597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11EB78-A1E9-4D93-B035-989C64F4BE40}"/>
              </a:ext>
            </a:extLst>
          </p:cNvPr>
          <p:cNvSpPr/>
          <p:nvPr userDrawn="1"/>
        </p:nvSpPr>
        <p:spPr>
          <a:xfrm>
            <a:off x="483010" y="6562504"/>
            <a:ext cx="324960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IROC:  Intel Roadmap, Operations &amp; Communications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845D10-36A7-4568-AF79-8AD3F9AE354C}"/>
              </a:ext>
            </a:extLst>
          </p:cNvPr>
          <p:cNvSpPr/>
          <p:nvPr userDrawn="1"/>
        </p:nvSpPr>
        <p:spPr>
          <a:xfrm>
            <a:off x="5380093" y="6562504"/>
            <a:ext cx="119455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70"/>
            <a:r>
              <a:rPr lang="en-US" sz="1000">
                <a:solidFill>
                  <a:schemeClr val="bg1"/>
                </a:solidFill>
              </a:rPr>
              <a:t>Intel®  Top Secret</a:t>
            </a:r>
          </a:p>
        </p:txBody>
      </p:sp>
    </p:spTree>
    <p:extLst>
      <p:ext uri="{BB962C8B-B14F-4D97-AF65-F5344CB8AC3E}">
        <p14:creationId xmlns:p14="http://schemas.microsoft.com/office/powerpoint/2010/main" val="129038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72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 userDrawn="1"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 userDrawn="1"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 userDrawn="1"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9568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&amp;Sub&amp;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EFF5A-FE60-4504-B155-E7ADB327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ED8F72-B033-4E1F-8D54-91D728D27C5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1000" y="1805940"/>
            <a:ext cx="10968038" cy="4480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EBDBE2-FEBB-4264-9F79-886172BF53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1000" y="1295400"/>
            <a:ext cx="10968038" cy="511175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IntelOne Display Regular" panose="020B0503020203020204" pitchFamily="34" charset="0"/>
              </a:defRPr>
            </a:lvl1pPr>
            <a:lvl2pPr marL="285750" indent="0">
              <a:buNone/>
              <a:defRPr>
                <a:solidFill>
                  <a:schemeClr val="accent1"/>
                </a:solidFill>
                <a:latin typeface="IntelOne Display Regular" panose="020B0503020203020204" pitchFamily="34" charset="0"/>
              </a:defRPr>
            </a:lvl2pPr>
            <a:lvl3pPr marL="571500" indent="0">
              <a:buNone/>
              <a:defRPr>
                <a:solidFill>
                  <a:schemeClr val="accent1"/>
                </a:solidFill>
                <a:latin typeface="IntelOne Display Regular" panose="020B0503020203020204" pitchFamily="34" charset="0"/>
              </a:defRPr>
            </a:lvl3pPr>
            <a:lvl4pPr marL="800100" indent="0">
              <a:buNone/>
              <a:defRPr>
                <a:solidFill>
                  <a:schemeClr val="accent1"/>
                </a:solidFill>
                <a:latin typeface="IntelOne Display Regular" panose="020B0503020203020204" pitchFamily="34" charset="0"/>
              </a:defRPr>
            </a:lvl4pPr>
            <a:lvl5pPr marL="1028700" indent="0">
              <a:buNone/>
              <a:defRPr>
                <a:solidFill>
                  <a:schemeClr val="accent1"/>
                </a:solidFill>
                <a:latin typeface="IntelOne Display Regular" panose="020B05030202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23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4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426F4B5-1013-447D-85EF-BD86DD5A291A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569FE4C-5330-4AA7-BA7F-DB283D7A3C92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7CE7CF-088A-4E25-8F5E-07892435EA3E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4B107AA-961B-457C-8FF8-74657B97B2F2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24AAA1F-6EBE-4D05-AA56-5A2E5F1518BB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962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32603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F66D129-2F61-4A7F-8CF2-ACF73C7E8396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380249-81B1-4E2B-867C-3F44FD054704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72FF992-CC84-4682-B6A5-4B32514BCD6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89039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206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6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692ED-F982-40ED-92DB-DF66FEC42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1FFE6-BE3B-4039-B03E-E66DD5DCE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7AD25-9F9F-45A2-94C9-81BD9A3D3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66023-56D2-48DC-AE6A-432F4DDCE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00D69-E944-40BF-ABC7-624FDB912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400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133"/>
            </a:lvl4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8529189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7484" y="2810749"/>
            <a:ext cx="10363200" cy="1362075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7200" b="0" cap="none" spc="0" baseline="0">
                <a:solidFill>
                  <a:srgbClr val="003C7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/>
              <a:t>54pt Intel Clear Pro</a:t>
            </a:r>
            <a:br>
              <a:rPr lang="en-US"/>
            </a:br>
            <a:r>
              <a:rPr lang="en-US"/>
              <a:t>white section break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7484" y="4321533"/>
            <a:ext cx="10363200" cy="1500187"/>
          </a:xfrm>
        </p:spPr>
        <p:txBody>
          <a:bodyPr anchor="t" anchorCtr="0">
            <a:noAutofit/>
          </a:bodyPr>
          <a:lstStyle>
            <a:lvl1pPr marL="0" indent="0">
              <a:buNone/>
              <a:defRPr sz="2133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6095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4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41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16pt Intel Clear Subhead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4870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&amp;Sub&amp;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EFF5A-FE60-4504-B155-E7ADB327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ED8F72-B033-4E1F-8D54-91D728D27C5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1000" y="1805940"/>
            <a:ext cx="10968038" cy="4480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EBDBE2-FEBB-4264-9F79-886172BF53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1000" y="1295400"/>
            <a:ext cx="10968038" cy="511175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  <a:latin typeface="IntelOne Display Regular" panose="020B0503020203020204" pitchFamily="34" charset="0"/>
              </a:defRPr>
            </a:lvl1pPr>
            <a:lvl2pPr marL="285750" indent="0">
              <a:buNone/>
              <a:defRPr>
                <a:solidFill>
                  <a:schemeClr val="accent1"/>
                </a:solidFill>
                <a:latin typeface="IntelOne Display Regular" panose="020B0503020203020204" pitchFamily="34" charset="0"/>
              </a:defRPr>
            </a:lvl2pPr>
            <a:lvl3pPr marL="571500" indent="0">
              <a:buNone/>
              <a:defRPr>
                <a:solidFill>
                  <a:schemeClr val="accent1"/>
                </a:solidFill>
                <a:latin typeface="IntelOne Display Regular" panose="020B0503020203020204" pitchFamily="34" charset="0"/>
              </a:defRPr>
            </a:lvl3pPr>
            <a:lvl4pPr marL="800100" indent="0">
              <a:buNone/>
              <a:defRPr>
                <a:solidFill>
                  <a:schemeClr val="accent1"/>
                </a:solidFill>
                <a:latin typeface="IntelOne Display Regular" panose="020B0503020203020204" pitchFamily="34" charset="0"/>
              </a:defRPr>
            </a:lvl4pPr>
            <a:lvl5pPr marL="1028700" indent="0">
              <a:buNone/>
              <a:defRPr>
                <a:solidFill>
                  <a:schemeClr val="accent1"/>
                </a:solidFill>
                <a:latin typeface="IntelOne Display Regular" panose="020B0503020203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1953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A95D-2C23-49EA-B258-196CDEF3C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393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37876-9405-478A-833A-B0EA17207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D76B6E-2132-4D63-B125-DB9490E74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43CAE-6E55-47A5-936A-78F08756D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69270-593D-4684-9A21-D03981620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470AA-A07E-4210-916A-BEA02BA8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73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426F4B5-1013-447D-85EF-BD86DD5A291A}"/>
              </a:ext>
            </a:extLst>
          </p:cNvPr>
          <p:cNvGrpSpPr/>
          <p:nvPr userDrawn="1"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569FE4C-5330-4AA7-BA7F-DB283D7A3C92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F7CE7CF-088A-4E25-8F5E-07892435EA3E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4B107AA-961B-457C-8FF8-74657B97B2F2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24AAA1F-6EBE-4D05-AA56-5A2E5F1518BB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1351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AB585-78F7-41E9-9952-F913FE759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233E6-FF66-49D5-8742-B0841C39B0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6CAF2C-F793-407F-B5B2-9347B334E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755303-B13D-4A8B-B207-600A2BF8E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F63C6-8025-4593-9E6F-634ED3FC6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DAD344-B4C0-4A10-B033-8C03925F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5381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246840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AAE1E-2B6B-48DD-B90A-5ADD0625C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4DDB7-2D86-41E3-8181-0E617BEBD7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7F8E71-4FC4-45E8-8DDB-413B35DBD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BAEF91-20C8-46D1-876E-4FDBFB1528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53C7B2-9BC8-46F1-8FE9-A871D1ABF4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19160E-F711-4542-9A7B-4830B09AF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293D76-7E73-4433-A9F8-83789EC41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E6F8C74-67C4-43DA-A72C-9F173CA45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26113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7131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895A5-F35F-44D8-8BE8-D1DE44704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8E9A6-382A-4A9E-8AE0-A20EEF19D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5478BE-4C01-4392-857E-A3EE860E5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4C6B73-0A2F-4EEE-8940-63FA0EE5B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8289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Department or Event Name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2331806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4107968"/>
            <a:ext cx="11022013" cy="43815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F66D129-2F61-4A7F-8CF2-ACF73C7E8396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8380249-81B1-4E2B-867C-3F44FD054704}"/>
              </a:ext>
            </a:extLst>
          </p:cNvPr>
          <p:cNvSpPr txBox="1"/>
          <p:nvPr userDrawn="1"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72FF992-CC84-4682-B6A5-4B32514BCD6A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6462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FE6F4-C353-4536-906B-E15E94A70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1AA43F-35F2-4BC7-BF80-58BDF467D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82E084-36A2-403A-96F9-A0F905C34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9517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41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077C-7F0A-4D3B-9847-0A272DD18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598CF-C0F0-48AD-A150-4B003DBA3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5FF58-F615-4D42-B1FC-286D1C1EC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047587-3F7C-48FE-890E-3E0EEE40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4A51DF-D346-4557-A374-6395D987C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6F1C3E-216A-4D07-8791-758B58E2D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4902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C1A81-E677-4697-AA76-A3102E07C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BC243C-6453-4DAB-B652-82AEBD89CE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3481D9-BD55-4AFF-B0FC-C74EE6066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D3C68A-E3E5-45C7-920C-0D4AB920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4F3C0D-70DB-4DAA-9F28-8F9BAB6DE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2174C-A9C9-46E6-895D-8B314D9D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84832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rgbClr val="003C71"/>
                </a:solidFill>
                <a:latin typeface="Intel Clear"/>
                <a:cs typeface="Intel Clear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133"/>
            </a:lvl4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18pt Intel Clear sub-bullet</a:t>
            </a:r>
          </a:p>
          <a:p>
            <a:pPr lvl="3"/>
            <a:r>
              <a:rPr lang="en-US"/>
              <a:t>16pt Intel Clear fourth level</a:t>
            </a:r>
          </a:p>
          <a:p>
            <a:pPr lvl="4"/>
            <a:r>
              <a:rPr lang="en-US" err="1"/>
              <a:t>14pt</a:t>
            </a:r>
            <a:r>
              <a:rPr lang="en-US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057337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0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11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image" Target="../media/image2.svg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9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28EDB2-CF11-49B6-B98E-86524D217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C7597-D5BE-45AC-B3C8-B051507B2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BF960-2ADB-4158-9C43-0226B77F9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C84BE-6BF6-44D8-8365-30B8F7DF5B6B}" type="datetimeFigureOut">
              <a:rPr lang="en-US" smtClean="0"/>
              <a:t>12/15/2021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B1CE0-6394-47FD-A2AD-1E0A6263D8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BC60A-CC61-4A0B-8E3E-227C33FF91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068B8-0C07-4D7E-AF3E-44BE5BC75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6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3DF0D9-FEED-4658-9E47-B7EF34351360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A2E985-2FD1-4E89-87DB-F266CF725EC6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A774604B-00A6-457A-A747-3FD98D38D85D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1784A49-33EE-4749-99E5-7F8F3C8FEAB7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ADF8BA-06C9-4C5D-BBBB-CCCC59E2A9E1}"/>
              </a:ext>
            </a:extLst>
          </p:cNvPr>
          <p:cNvSpPr/>
          <p:nvPr userDrawn="1"/>
        </p:nvSpPr>
        <p:spPr>
          <a:xfrm>
            <a:off x="483010" y="6562504"/>
            <a:ext cx="3249608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 dirty="0">
                <a:solidFill>
                  <a:schemeClr val="bg2"/>
                </a:solidFill>
              </a:rPr>
              <a:t>IROC:  Intel Roadmap, Operations &amp; Communications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6BA7CA1-51AD-4030-B383-268EC79BDC1E}"/>
              </a:ext>
            </a:extLst>
          </p:cNvPr>
          <p:cNvSpPr/>
          <p:nvPr userDrawn="1"/>
        </p:nvSpPr>
        <p:spPr>
          <a:xfrm>
            <a:off x="5380093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70"/>
            <a:r>
              <a:rPr lang="en-US" sz="1000">
                <a:solidFill>
                  <a:schemeClr val="bg2"/>
                </a:solidFill>
              </a:rPr>
              <a:t>Intel®  Top Secret</a:t>
            </a:r>
          </a:p>
        </p:txBody>
      </p:sp>
    </p:spTree>
    <p:extLst>
      <p:ext uri="{BB962C8B-B14F-4D97-AF65-F5344CB8AC3E}">
        <p14:creationId xmlns:p14="http://schemas.microsoft.com/office/powerpoint/2010/main" val="3806313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00" r:id="rId1"/>
    <p:sldLayoutId id="2147485801" r:id="rId2"/>
    <p:sldLayoutId id="2147485802" r:id="rId3"/>
    <p:sldLayoutId id="2147485803" r:id="rId4"/>
    <p:sldLayoutId id="2147485804" r:id="rId5"/>
    <p:sldLayoutId id="2147485805" r:id="rId6"/>
    <p:sldLayoutId id="2147485806" r:id="rId7"/>
    <p:sldLayoutId id="2147485807" r:id="rId8"/>
    <p:sldLayoutId id="2147485808" r:id="rId9"/>
    <p:sldLayoutId id="2147485809" r:id="rId10"/>
    <p:sldLayoutId id="2147485810" r:id="rId11"/>
    <p:sldLayoutId id="214748581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tx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176683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Department or Event Name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3DF0D9-FEED-4658-9E47-B7EF34351360}"/>
              </a:ext>
            </a:extLst>
          </p:cNvPr>
          <p:cNvSpPr/>
          <p:nvPr userDrawn="1"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A2E985-2FD1-4E89-87DB-F266CF725EC6}"/>
              </a:ext>
            </a:extLst>
          </p:cNvPr>
          <p:cNvSpPr/>
          <p:nvPr userDrawn="1"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A774604B-00A6-457A-A747-3FD98D38D85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91784A49-33EE-4749-99E5-7F8F3C8FEAB7}"/>
              </a:ext>
            </a:extLst>
          </p:cNvPr>
          <p:cNvSpPr txBox="1"/>
          <p:nvPr userDrawn="1"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6ADF8BA-06C9-4C5D-BBBB-CCCC59E2A9E1}"/>
              </a:ext>
            </a:extLst>
          </p:cNvPr>
          <p:cNvSpPr/>
          <p:nvPr userDrawn="1"/>
        </p:nvSpPr>
        <p:spPr>
          <a:xfrm>
            <a:off x="483010" y="6562504"/>
            <a:ext cx="3249608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IROC:  Intel Roadmap, Operations &amp; Communications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6BA7CA1-51AD-4030-B383-268EC79BDC1E}"/>
              </a:ext>
            </a:extLst>
          </p:cNvPr>
          <p:cNvSpPr/>
          <p:nvPr userDrawn="1"/>
        </p:nvSpPr>
        <p:spPr>
          <a:xfrm>
            <a:off x="5380093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609570"/>
            <a:r>
              <a:rPr lang="en-US" sz="1000">
                <a:solidFill>
                  <a:schemeClr val="bg2"/>
                </a:solidFill>
              </a:rPr>
              <a:t>Intel®  Top Secret</a:t>
            </a:r>
          </a:p>
        </p:txBody>
      </p:sp>
    </p:spTree>
    <p:extLst>
      <p:ext uri="{BB962C8B-B14F-4D97-AF65-F5344CB8AC3E}">
        <p14:creationId xmlns:p14="http://schemas.microsoft.com/office/powerpoint/2010/main" val="282635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75" r:id="rId3"/>
    <p:sldLayoutId id="2147485340" r:id="rId4"/>
    <p:sldLayoutId id="2147485341" r:id="rId5"/>
    <p:sldLayoutId id="2147485343" r:id="rId6"/>
    <p:sldLayoutId id="2147485362" r:id="rId7"/>
    <p:sldLayoutId id="2147485774" r:id="rId8"/>
    <p:sldLayoutId id="2147485775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tx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package" Target="../embeddings/Microsoft_Excel_Worksheet.xlsx"/><Relationship Id="rId7" Type="http://schemas.openxmlformats.org/officeDocument/2006/relationships/slide" Target="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Relationship Id="rId9" Type="http://schemas.openxmlformats.org/officeDocument/2006/relationships/image" Target="../media/image3.svg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0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3.svg"/></Relationships>
</file>

<file path=ppt/slides/_rels/slide10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image" Target="../media/image47.png"/><Relationship Id="rId7" Type="http://schemas.openxmlformats.org/officeDocument/2006/relationships/image" Target="../media/image2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0.xml"/><Relationship Id="rId6" Type="http://schemas.openxmlformats.org/officeDocument/2006/relationships/slide" Target="slide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10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package" Target="../embeddings/Microsoft_Excel_Worksheet.xlsx"/><Relationship Id="rId7" Type="http://schemas.openxmlformats.org/officeDocument/2006/relationships/slide" Target="slide2.xml"/><Relationship Id="rId2" Type="http://schemas.openxmlformats.org/officeDocument/2006/relationships/slideLayout" Target="../slideLayouts/slideLayout7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10" Type="http://schemas.openxmlformats.org/officeDocument/2006/relationships/comments" Target="../comments/comment12.xml"/><Relationship Id="rId4" Type="http://schemas.openxmlformats.org/officeDocument/2006/relationships/image" Target="../media/image1.emf"/><Relationship Id="rId9" Type="http://schemas.openxmlformats.org/officeDocument/2006/relationships/image" Target="../media/image3.svg"/></Relationships>
</file>

<file path=ppt/slides/_rels/slide10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app.powerbi.com/groups/me/reports/fefeec03-4441-4255-a1c1-d513a61be70f/?pbi_source=PowerPoint" TargetMode="External"/><Relationship Id="rId7" Type="http://schemas.openxmlformats.org/officeDocument/2006/relationships/slide" Target="slide2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10" Type="http://schemas.openxmlformats.org/officeDocument/2006/relationships/comments" Target="../comments/comment13.xml"/><Relationship Id="rId4" Type="http://schemas.openxmlformats.org/officeDocument/2006/relationships/image" Target="../media/image49.png"/><Relationship Id="rId9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slide" Target="slide9.xml"/><Relationship Id="rId26" Type="http://schemas.openxmlformats.org/officeDocument/2006/relationships/slide" Target="slide76.xml"/><Relationship Id="rId3" Type="http://schemas.openxmlformats.org/officeDocument/2006/relationships/image" Target="../media/image6.png"/><Relationship Id="rId21" Type="http://schemas.openxmlformats.org/officeDocument/2006/relationships/slide" Target="slide33.xml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slide" Target="slide3.xml"/><Relationship Id="rId25" Type="http://schemas.openxmlformats.org/officeDocument/2006/relationships/slide" Target="slide72.xml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slide" Target="slide27.xml"/><Relationship Id="rId29" Type="http://schemas.openxmlformats.org/officeDocument/2006/relationships/slide" Target="slide106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24" Type="http://schemas.openxmlformats.org/officeDocument/2006/relationships/slide" Target="slide54.xml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slide" Target="slide48.xml"/><Relationship Id="rId28" Type="http://schemas.openxmlformats.org/officeDocument/2006/relationships/slide" Target="slide105.xml"/><Relationship Id="rId10" Type="http://schemas.openxmlformats.org/officeDocument/2006/relationships/image" Target="../media/image13.png"/><Relationship Id="rId19" Type="http://schemas.openxmlformats.org/officeDocument/2006/relationships/slide" Target="slide12.xml"/><Relationship Id="rId31" Type="http://schemas.openxmlformats.org/officeDocument/2006/relationships/slide" Target="slide108.xml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slide" Target="slide36.xml"/><Relationship Id="rId27" Type="http://schemas.openxmlformats.org/officeDocument/2006/relationships/slide" Target="slide90.xml"/><Relationship Id="rId30" Type="http://schemas.openxmlformats.org/officeDocument/2006/relationships/slide" Target="slide10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3.sv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9.xml"/><Relationship Id="rId3" Type="http://schemas.openxmlformats.org/officeDocument/2006/relationships/image" Target="../media/image2.png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3.sv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0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0.xml"/><Relationship Id="rId3" Type="http://schemas.openxmlformats.org/officeDocument/2006/relationships/image" Target="../media/image2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0.xml"/><Relationship Id="rId6" Type="http://schemas.openxmlformats.org/officeDocument/2006/relationships/slide" Target="slide2.xml"/><Relationship Id="rId5" Type="http://schemas.openxmlformats.org/officeDocument/2006/relationships/image" Target="../media/image3.svg"/><Relationship Id="rId4" Type="http://schemas.openxmlformats.org/officeDocument/2006/relationships/image" Target="../media/image3.sv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0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3.sv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0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0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A6AC2A8-31E3-4461-AFC5-AF8AA0B160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604" y="856464"/>
          <a:ext cx="11534458" cy="5744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14211476" imgH="7076899" progId="Excel.Sheet.12">
                  <p:embed/>
                </p:oleObj>
              </mc:Choice>
              <mc:Fallback>
                <p:oleObj name="Worksheet" r:id="rId3" imgW="14211476" imgH="7076899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A6AC2A8-31E3-4461-AFC5-AF8AA0B160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604" y="856464"/>
                        <a:ext cx="11534458" cy="5744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E44B09AD-B222-4B04-AFC0-E03F92B89078}"/>
              </a:ext>
            </a:extLst>
          </p:cNvPr>
          <p:cNvSpPr txBox="1">
            <a:spLocks/>
          </p:cNvSpPr>
          <p:nvPr/>
        </p:nvSpPr>
        <p:spPr>
          <a:xfrm>
            <a:off x="332466" y="240359"/>
            <a:ext cx="11010900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chemeClr val="tx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algn="ctr"/>
            <a:r>
              <a:rPr lang="en-US" b="1" kern="0" dirty="0"/>
              <a:t>Decoder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Slide Zoom 4">
                <a:extLst>
                  <a:ext uri="{FF2B5EF4-FFF2-40B4-BE49-F238E27FC236}">
                    <a16:creationId xmlns:a16="http://schemas.microsoft.com/office/drawing/2014/main" id="{102A4035-7B89-47F5-AB8D-E43020D626B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6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Slide Zoom 4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102A4035-7B89-47F5-AB8D-E43020D626B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993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AD24DCC-98A0-4E21-91EA-3B7300D0F78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2732" y="281460"/>
            <a:ext cx="11010900" cy="952500"/>
          </a:xfrm>
        </p:spPr>
        <p:txBody>
          <a:bodyPr/>
          <a:lstStyle/>
          <a:p>
            <a:pPr algn="ctr"/>
            <a:r>
              <a:rPr lang="en-US" sz="4400" b="1" dirty="0"/>
              <a:t>Roadmap Publication Content Owners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5446D65-7E98-4BF0-8581-EE330F26425B}"/>
              </a:ext>
            </a:extLst>
          </p:cNvPr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681224593"/>
              </p:ext>
            </p:extLst>
          </p:nvPr>
        </p:nvGraphicFramePr>
        <p:xfrm>
          <a:off x="658368" y="1084048"/>
          <a:ext cx="4871082" cy="50912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82351">
                  <a:extLst>
                    <a:ext uri="{9D8B030D-6E8A-4147-A177-3AD203B41FA5}">
                      <a16:colId xmlns:a16="http://schemas.microsoft.com/office/drawing/2014/main" val="3803821563"/>
                    </a:ext>
                  </a:extLst>
                </a:gridCol>
                <a:gridCol w="2388731">
                  <a:extLst>
                    <a:ext uri="{9D8B030D-6E8A-4147-A177-3AD203B41FA5}">
                      <a16:colId xmlns:a16="http://schemas.microsoft.com/office/drawing/2014/main" val="1147457797"/>
                    </a:ext>
                  </a:extLst>
                </a:gridCol>
              </a:tblGrid>
              <a:tr h="348529"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Content Owner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4511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Roadmap Key Messages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Jerry Bautista/Alex Peleg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18209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b="0" kern="120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Roadmaps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5036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DCAI: Xeon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Ronak Singhal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899605"/>
                  </a:ext>
                </a:extLst>
              </a:tr>
              <a:tr h="18827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DCAI: 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Avner Goren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800261"/>
                  </a:ext>
                </a:extLst>
              </a:tr>
              <a:tr h="188277"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Intel Clear"/>
                        </a:rPr>
                        <a:t>DCAI: FPGA/SASIC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Brad Vest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034137"/>
                  </a:ext>
                </a:extLst>
              </a:tr>
              <a:tr h="18827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DCAI: IOG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Steve Stratton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721030"/>
                  </a:ext>
                </a:extLst>
              </a:tr>
              <a:tr h="18827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NEX: IOT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0960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b="0" i="0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Intel Clear"/>
                        </a:rPr>
                        <a:t>Joe Nardone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4234382"/>
                  </a:ext>
                </a:extLst>
              </a:tr>
              <a:tr h="18827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NEX: Connectivity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Patrick Gately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116250"/>
                  </a:ext>
                </a:extLst>
              </a:tr>
              <a:tr h="188277">
                <a:tc>
                  <a:txBody>
                    <a:bodyPr/>
                    <a:lstStyle/>
                    <a:p>
                      <a:pPr algn="l"/>
                      <a:r>
                        <a:rPr lang="en-US" sz="1200" b="0" i="0" u="none" strike="noStrike" cap="none" spc="0" baseline="0">
                          <a:solidFill>
                            <a:schemeClr val="dk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Intel Clear"/>
                        </a:rPr>
                        <a:t>NEX: Networking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Michael </a:t>
                      </a:r>
                      <a:r>
                        <a:rPr lang="en-US" sz="1200" err="1"/>
                        <a:t>Masci</a:t>
                      </a:r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040699"/>
                  </a:ext>
                </a:extLst>
              </a:tr>
              <a:tr h="18827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CCG &amp; CCG Adjacency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Margaret Hsieh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767461"/>
                  </a:ext>
                </a:extLst>
              </a:tr>
              <a:tr h="269558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AXG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Jeff Howard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795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NSG:  NAND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Andrew Hurter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143202"/>
                  </a:ext>
                </a:extLst>
              </a:tr>
              <a:tr h="200631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Mike Hurley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1119524"/>
                  </a:ext>
                </a:extLst>
              </a:tr>
              <a:tr h="292649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ASIC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Ben Evert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926034"/>
                  </a:ext>
                </a:extLst>
              </a:tr>
              <a:tr h="167003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Gedon Rosner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13621"/>
                  </a:ext>
                </a:extLst>
              </a:tr>
              <a:tr h="167003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Software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Ozlem Ozturk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2804025"/>
                  </a:ext>
                </a:extLst>
              </a:tr>
              <a:tr h="167003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ATTD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Ram Viswanath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5121441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2AA11B75-0A41-447A-A7AB-F2CE84DA144F}"/>
              </a:ext>
            </a:extLst>
          </p:cNvPr>
          <p:cNvGraphicFramePr>
            <a:graphicFrameLocks/>
          </p:cNvGraphicFramePr>
          <p:nvPr/>
        </p:nvGraphicFramePr>
        <p:xfrm>
          <a:off x="6244168" y="1127240"/>
          <a:ext cx="4740878" cy="28330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04147">
                  <a:extLst>
                    <a:ext uri="{9D8B030D-6E8A-4147-A177-3AD203B41FA5}">
                      <a16:colId xmlns:a16="http://schemas.microsoft.com/office/drawing/2014/main" val="3803821563"/>
                    </a:ext>
                  </a:extLst>
                </a:gridCol>
                <a:gridCol w="2636731">
                  <a:extLst>
                    <a:ext uri="{9D8B030D-6E8A-4147-A177-3AD203B41FA5}">
                      <a16:colId xmlns:a16="http://schemas.microsoft.com/office/drawing/2014/main" val="1147457797"/>
                    </a:ext>
                  </a:extLst>
                </a:gridCol>
              </a:tblGrid>
              <a:tr h="359128"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Content Owner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451192"/>
                  </a:ext>
                </a:extLst>
              </a:tr>
              <a:tr h="26565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Roadmap Decoders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Gautami Newalkar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5833401"/>
                  </a:ext>
                </a:extLst>
              </a:tr>
              <a:tr h="26565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Priority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Mike Abel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127721"/>
                  </a:ext>
                </a:extLst>
              </a:tr>
              <a:tr h="26565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CCG Competitive Updates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Paul Cherry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912412"/>
                  </a:ext>
                </a:extLst>
              </a:tr>
              <a:tr h="26565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DPG Competitive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Paul Cherry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607698"/>
                  </a:ext>
                </a:extLst>
              </a:tr>
              <a:tr h="26565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IOT Competitive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Russ Hampsten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7180565"/>
                  </a:ext>
                </a:extLst>
              </a:tr>
              <a:tr h="26565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AI Competitive Update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Paul Cherry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5287718"/>
                  </a:ext>
                </a:extLst>
              </a:tr>
              <a:tr h="26565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Execution Summary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Gad Oren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784103"/>
                  </a:ext>
                </a:extLst>
              </a:tr>
              <a:tr h="265657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Execution red table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Mariana Herrera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0458804"/>
                  </a:ext>
                </a:extLst>
              </a:tr>
              <a:tr h="279316"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Security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/>
                        <a:t>Gautami Newalkar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497111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Slide Zoom 4">
                <a:extLst>
                  <a:ext uri="{FF2B5EF4-FFF2-40B4-BE49-F238E27FC236}">
                    <a16:creationId xmlns:a16="http://schemas.microsoft.com/office/drawing/2014/main" id="{EAF1302F-7B1F-4D89-B908-67B68CC7D3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29574231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4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Slide Zoom 4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EAF1302F-7B1F-4D89-B908-67B68CC7D3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63799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66C277EF-5CC7-4AE2-BBED-D22C12EBC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4599" y="1559843"/>
            <a:ext cx="3464430" cy="1684246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3869877-213D-4F0D-9E04-3ED2A9DAC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372" y="3513966"/>
            <a:ext cx="3259025" cy="421426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200660" y="286405"/>
            <a:ext cx="11010900" cy="952500"/>
          </a:xfrm>
        </p:spPr>
        <p:txBody>
          <a:bodyPr/>
          <a:lstStyle/>
          <a:p>
            <a:pPr algn="ctr"/>
            <a:r>
              <a:rPr lang="en-US" b="1" dirty="0"/>
              <a:t>Corporate Roadmap Legend  - SoC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55477" y="5570007"/>
            <a:ext cx="2318017" cy="22833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Color Depicts the Technology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9600" y="3703875"/>
            <a:ext cx="2118307" cy="295365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Outline = Development Phase</a:t>
            </a:r>
          </a:p>
        </p:txBody>
      </p:sp>
      <p:cxnSp>
        <p:nvCxnSpPr>
          <p:cNvPr id="19" name="Straight Arrow Connector 18"/>
          <p:cNvCxnSpPr>
            <a:cxnSpLocks/>
          </p:cNvCxnSpPr>
          <p:nvPr/>
        </p:nvCxnSpPr>
        <p:spPr>
          <a:xfrm flipV="1">
            <a:off x="2655951" y="3113087"/>
            <a:ext cx="2147446" cy="131547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5554078" y="2841477"/>
            <a:ext cx="432619" cy="300299"/>
          </a:xfrm>
          <a:prstGeom prst="ellipse">
            <a:avLst/>
          </a:prstGeom>
          <a:noFill/>
          <a:ln w="15875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l Clear"/>
              <a:ea typeface="+mn-ea"/>
              <a:cs typeface="+mn-cs"/>
            </a:endParaRPr>
          </a:p>
        </p:txBody>
      </p:sp>
      <p:cxnSp>
        <p:nvCxnSpPr>
          <p:cNvPr id="55" name="Straight Arrow Connector 54"/>
          <p:cNvCxnSpPr>
            <a:cxnSpLocks/>
            <a:stCxn id="73" idx="2"/>
            <a:endCxn id="47" idx="1"/>
          </p:cNvCxnSpPr>
          <p:nvPr/>
        </p:nvCxnSpPr>
        <p:spPr>
          <a:xfrm>
            <a:off x="5517627" y="2599474"/>
            <a:ext cx="99807" cy="28598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346319" y="5110579"/>
            <a:ext cx="2315718" cy="42142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Solid Underline 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depicts the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FOV Base</a:t>
            </a:r>
          </a:p>
        </p:txBody>
      </p:sp>
      <p:cxnSp>
        <p:nvCxnSpPr>
          <p:cNvPr id="67" name="Straight Arrow Connector 66"/>
          <p:cNvCxnSpPr>
            <a:cxnSpLocks/>
          </p:cNvCxnSpPr>
          <p:nvPr/>
        </p:nvCxnSpPr>
        <p:spPr>
          <a:xfrm flipV="1">
            <a:off x="4672021" y="3850993"/>
            <a:ext cx="872705" cy="810150"/>
          </a:xfrm>
          <a:prstGeom prst="straightConnector1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4842232" y="2179680"/>
            <a:ext cx="1350790" cy="419794"/>
          </a:xfrm>
          <a:prstGeom prst="rect">
            <a:avLst/>
          </a:prstGeom>
          <a:noFill/>
          <a:ln w="22225">
            <a:solidFill>
              <a:srgbClr val="0070C0"/>
            </a:solidFill>
          </a:ln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Silicon Size</a:t>
            </a:r>
            <a:b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(If Known)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86653" y="935430"/>
            <a:ext cx="1460580" cy="588432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Far Right Edge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is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PRQ Date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(POR)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Date listed in box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21347" y="1284580"/>
            <a:ext cx="1464025" cy="616341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Far Left Edge is 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Tape In Date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(POR) </a:t>
            </a:r>
            <a:b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Date listed in box</a:t>
            </a:r>
          </a:p>
        </p:txBody>
      </p:sp>
      <p:cxnSp>
        <p:nvCxnSpPr>
          <p:cNvPr id="39" name="Straight Arrow Connector 38"/>
          <p:cNvCxnSpPr>
            <a:cxnSpLocks/>
          </p:cNvCxnSpPr>
          <p:nvPr/>
        </p:nvCxnSpPr>
        <p:spPr>
          <a:xfrm flipH="1" flipV="1">
            <a:off x="7242603" y="3766103"/>
            <a:ext cx="544492" cy="987445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245334" y="1048394"/>
            <a:ext cx="3530480" cy="111722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Competitiveness 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Assessment: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 Green:  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&gt;1.2x vs. Comp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Yellow: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 1.0-1.2x vs. Comp 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Red:       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&lt;1.0x vs. Comp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 Earlier dot indicates assessment last cycle, if different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270257" y="2431280"/>
            <a:ext cx="2941303" cy="1025313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Schedule Confidence: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(PRQ Trend vs. PRQ POR)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 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Green: 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Trend &lt; 3weeks behind POR PRQ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   Yellow: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Trend 3-6 weeks behind POR PRQ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   Red:       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Trend &gt;6 weeks behind POR PRQ</a:t>
            </a:r>
          </a:p>
        </p:txBody>
      </p:sp>
      <p:cxnSp>
        <p:nvCxnSpPr>
          <p:cNvPr id="65" name="Straight Arrow Connector 64"/>
          <p:cNvCxnSpPr>
            <a:cxnSpLocks/>
          </p:cNvCxnSpPr>
          <p:nvPr/>
        </p:nvCxnSpPr>
        <p:spPr>
          <a:xfrm flipV="1">
            <a:off x="2655951" y="3606731"/>
            <a:ext cx="2590868" cy="821826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cxnSpLocks/>
          </p:cNvCxnSpPr>
          <p:nvPr/>
        </p:nvCxnSpPr>
        <p:spPr>
          <a:xfrm flipH="1" flipV="1">
            <a:off x="6073567" y="3029921"/>
            <a:ext cx="917581" cy="167658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043FB893-7AD4-4094-8D01-CCC50179FCD6}"/>
              </a:ext>
            </a:extLst>
          </p:cNvPr>
          <p:cNvCxnSpPr>
            <a:cxnSpLocks/>
            <a:stCxn id="34" idx="2"/>
          </p:cNvCxnSpPr>
          <p:nvPr/>
        </p:nvCxnSpPr>
        <p:spPr>
          <a:xfrm>
            <a:off x="3453360" y="1900921"/>
            <a:ext cx="643862" cy="1026888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B6A296F2-0D57-464C-A1A8-CBBA03668391}"/>
              </a:ext>
            </a:extLst>
          </p:cNvPr>
          <p:cNvCxnSpPr>
            <a:cxnSpLocks/>
            <a:stCxn id="33" idx="2"/>
          </p:cNvCxnSpPr>
          <p:nvPr/>
        </p:nvCxnSpPr>
        <p:spPr>
          <a:xfrm flipH="1">
            <a:off x="6388552" y="1523862"/>
            <a:ext cx="928391" cy="1425399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7">
            <a:extLst>
              <a:ext uri="{FF2B5EF4-FFF2-40B4-BE49-F238E27FC236}">
                <a16:creationId xmlns:a16="http://schemas.microsoft.com/office/drawing/2014/main" id="{A1E5B514-E82C-4DE5-8398-9C47A5CE2594}"/>
              </a:ext>
            </a:extLst>
          </p:cNvPr>
          <p:cNvSpPr txBox="1"/>
          <p:nvPr/>
        </p:nvSpPr>
        <p:spPr>
          <a:xfrm>
            <a:off x="7905745" y="3606731"/>
            <a:ext cx="4102191" cy="775761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wrap="none" lIns="182880" tIns="0" rIns="182880" bIns="0" rtlCol="0">
            <a:no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1" i="0" u="none" strike="noStrike" cap="none" spc="0" normalizeH="0" baseline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Original Customer Window: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Green: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1st month of original 3 month window 5Q before RTS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Yellow: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Inside 2</a:t>
            </a:r>
            <a:r>
              <a:rPr kumimoji="0" lang="en-US" sz="1100" b="0" i="0" u="none" strike="noStrike" kern="1200" cap="none" spc="0" normalizeH="0" baseline="3000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nd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to 3</a:t>
            </a:r>
            <a:r>
              <a:rPr kumimoji="0" lang="en-US" sz="1100" b="0" i="0" u="none" strike="noStrike" kern="1200" cap="none" spc="0" normalizeH="0" baseline="3000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rd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month of window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Red: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003C71"/>
                </a:solidFill>
                <a:effectLst/>
                <a:uLnTx/>
                <a:uFillTx/>
                <a:latin typeface="Intel Clear"/>
                <a:ea typeface="+mn-ea"/>
                <a:cs typeface="+mn-cs"/>
              </a:rPr>
              <a:t>      Outside window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C0922CB-1ABE-4B73-BFB8-96FB3C60A87B}"/>
              </a:ext>
            </a:extLst>
          </p:cNvPr>
          <p:cNvSpPr txBox="1"/>
          <p:nvPr/>
        </p:nvSpPr>
        <p:spPr>
          <a:xfrm>
            <a:off x="6564276" y="3138013"/>
            <a:ext cx="457200" cy="90681"/>
          </a:xfrm>
          <a:prstGeom prst="rect">
            <a:avLst/>
          </a:prstGeom>
          <a:solidFill>
            <a:srgbClr val="00FF00"/>
          </a:solidFill>
        </p:spPr>
        <p:txBody>
          <a:bodyPr vert="horz" wrap="non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Ww01-13’21</a:t>
            </a:r>
          </a:p>
        </p:txBody>
      </p:sp>
      <p:cxnSp>
        <p:nvCxnSpPr>
          <p:cNvPr id="38" name="Straight Arrow Connector 37"/>
          <p:cNvCxnSpPr>
            <a:cxnSpLocks/>
            <a:stCxn id="53" idx="1"/>
          </p:cNvCxnSpPr>
          <p:nvPr/>
        </p:nvCxnSpPr>
        <p:spPr>
          <a:xfrm flipH="1">
            <a:off x="6515292" y="1607004"/>
            <a:ext cx="1730042" cy="1254786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E8B4110-E25D-4CEB-8848-C0D86AA58AE9}"/>
              </a:ext>
            </a:extLst>
          </p:cNvPr>
          <p:cNvCxnSpPr>
            <a:cxnSpLocks/>
            <a:stCxn id="29" idx="1"/>
            <a:endCxn id="30" idx="3"/>
          </p:cNvCxnSpPr>
          <p:nvPr/>
        </p:nvCxnSpPr>
        <p:spPr>
          <a:xfrm flipH="1" flipV="1">
            <a:off x="7021476" y="3183354"/>
            <a:ext cx="884269" cy="811258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1EEB7D00-BED4-4F5A-9DE1-E639B84B6F99}"/>
              </a:ext>
            </a:extLst>
          </p:cNvPr>
          <p:cNvSpPr/>
          <p:nvPr/>
        </p:nvSpPr>
        <p:spPr>
          <a:xfrm>
            <a:off x="6199037" y="2797757"/>
            <a:ext cx="164592" cy="164592"/>
          </a:xfrm>
          <a:prstGeom prst="ellipse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l Clear"/>
              <a:ea typeface="+mn-ea"/>
              <a:cs typeface="+mn-cs"/>
            </a:endParaRPr>
          </a:p>
        </p:txBody>
      </p:sp>
      <p:cxnSp>
        <p:nvCxnSpPr>
          <p:cNvPr id="61" name="Straight Arrow Connector 60"/>
          <p:cNvCxnSpPr>
            <a:cxnSpLocks/>
            <a:stCxn id="54" idx="1"/>
          </p:cNvCxnSpPr>
          <p:nvPr/>
        </p:nvCxnSpPr>
        <p:spPr>
          <a:xfrm flipH="1">
            <a:off x="6499685" y="2943937"/>
            <a:ext cx="1770572" cy="127949"/>
          </a:xfrm>
          <a:prstGeom prst="straightConnector1">
            <a:avLst/>
          </a:prstGeom>
          <a:ln w="15875">
            <a:solidFill>
              <a:srgbClr val="7030A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55926A8D-2049-4BFF-9D92-3BA262B3A58C}"/>
              </a:ext>
            </a:extLst>
          </p:cNvPr>
          <p:cNvCxnSpPr>
            <a:cxnSpLocks/>
            <a:stCxn id="53" idx="1"/>
          </p:cNvCxnSpPr>
          <p:nvPr/>
        </p:nvCxnSpPr>
        <p:spPr>
          <a:xfrm flipH="1">
            <a:off x="6310608" y="1607004"/>
            <a:ext cx="1934726" cy="1207635"/>
          </a:xfrm>
          <a:prstGeom prst="straightConnector1">
            <a:avLst/>
          </a:prstGeom>
          <a:ln w="15875">
            <a:solidFill>
              <a:schemeClr val="accent6">
                <a:lumMod val="60000"/>
                <a:lumOff val="40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142EEAAE-47D2-4B8D-9AC0-E41F188022CF}"/>
              </a:ext>
            </a:extLst>
          </p:cNvPr>
          <p:cNvGrpSpPr/>
          <p:nvPr/>
        </p:nvGrpSpPr>
        <p:grpSpPr>
          <a:xfrm>
            <a:off x="258859" y="4434762"/>
            <a:ext cx="2353658" cy="699672"/>
            <a:chOff x="4144784" y="4564"/>
            <a:chExt cx="2353658" cy="699672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4FE71BF4-2DCB-48D0-8F45-8C2592C74414}"/>
                </a:ext>
              </a:extLst>
            </p:cNvPr>
            <p:cNvGrpSpPr/>
            <p:nvPr/>
          </p:nvGrpSpPr>
          <p:grpSpPr>
            <a:xfrm>
              <a:off x="4807449" y="4564"/>
              <a:ext cx="1690991" cy="418792"/>
              <a:chOff x="2652346" y="3302000"/>
              <a:chExt cx="2374900" cy="406400"/>
            </a:xfrm>
          </p:grpSpPr>
          <p:sp>
            <p:nvSpPr>
              <p:cNvPr id="81" name="CARD8Processor Cores">
                <a:extLst>
                  <a:ext uri="{FF2B5EF4-FFF2-40B4-BE49-F238E27FC236}">
                    <a16:creationId xmlns:a16="http://schemas.microsoft.com/office/drawing/2014/main" id="{DE1C39A8-11D9-4448-B5DE-06E6FDE32E01}"/>
                  </a:ext>
                </a:extLst>
              </p:cNvPr>
              <p:cNvSpPr txBox="1"/>
              <p:nvPr/>
            </p:nvSpPr>
            <p:spPr>
              <a:xfrm>
                <a:off x="2652346" y="3302000"/>
                <a:ext cx="2353755" cy="174674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 w="19050">
                <a:solidFill>
                  <a:srgbClr val="4472C4">
                    <a:lumMod val="50000"/>
                  </a:srgbClr>
                </a:solidFill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1" u="none" strike="noStrike" kern="0" cap="none" spc="0" normalizeH="0" baseline="0" noProof="0">
                    <a:ln>
                      <a:noFill/>
                    </a:ln>
                    <a:solidFill>
                      <a:srgbClr val="A6A6A6"/>
                    </a:solidFill>
                    <a:effectLst/>
                    <a:uLnTx/>
                    <a:uFillTx/>
                    <a:latin typeface="Intel Clear"/>
                    <a:ea typeface="Intel Clear" panose="020B0604020203020204" pitchFamily="34" charset="0"/>
                    <a:cs typeface="Intel Clear" panose="020B0604020203020204" pitchFamily="34" charset="0"/>
                  </a:rPr>
                  <a:t>Exploration</a:t>
                </a:r>
              </a:p>
            </p:txBody>
          </p:sp>
          <p:sp>
            <p:nvSpPr>
              <p:cNvPr id="82" name="CARD8Processor CoresDates">
                <a:extLst>
                  <a:ext uri="{FF2B5EF4-FFF2-40B4-BE49-F238E27FC236}">
                    <a16:creationId xmlns:a16="http://schemas.microsoft.com/office/drawing/2014/main" id="{5ED8A562-2969-4881-AA28-7FA60A86E758}"/>
                  </a:ext>
                </a:extLst>
              </p:cNvPr>
              <p:cNvSpPr txBox="1"/>
              <p:nvPr/>
            </p:nvSpPr>
            <p:spPr>
              <a:xfrm>
                <a:off x="2677118" y="3319467"/>
                <a:ext cx="505599" cy="139739"/>
              </a:xfrm>
              <a:prstGeom prst="roundRect">
                <a:avLst>
                  <a:gd name="adj" fmla="val 50000"/>
                </a:avLst>
              </a:prstGeom>
              <a:solidFill>
                <a:srgbClr val="4472C4">
                  <a:lumMod val="50000"/>
                </a:srgbClr>
              </a:solidFill>
              <a:ln w="19050">
                <a:noFill/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tel Clear"/>
                    <a:ea typeface="Intel Clear" panose="020B0604020203020204" pitchFamily="34" charset="0"/>
                    <a:cs typeface="Intel Clear" panose="020B0604020203020204" pitchFamily="34" charset="0"/>
                  </a:rPr>
                  <a:t>TI</a:t>
                </a:r>
              </a:p>
            </p:txBody>
          </p:sp>
          <p:sp>
            <p:nvSpPr>
              <p:cNvPr id="83" name="CARD8Processor CoresInfo">
                <a:extLst>
                  <a:ext uri="{FF2B5EF4-FFF2-40B4-BE49-F238E27FC236}">
                    <a16:creationId xmlns:a16="http://schemas.microsoft.com/office/drawing/2014/main" id="{D2C0A80E-06A1-4BA2-83D5-5DD4D39E85A5}"/>
                  </a:ext>
                </a:extLst>
              </p:cNvPr>
              <p:cNvSpPr txBox="1"/>
              <p:nvPr/>
            </p:nvSpPr>
            <p:spPr>
              <a:xfrm>
                <a:off x="4482871" y="3319467"/>
                <a:ext cx="505599" cy="139739"/>
              </a:xfrm>
              <a:prstGeom prst="roundRect">
                <a:avLst>
                  <a:gd name="adj" fmla="val 50000"/>
                </a:avLst>
              </a:prstGeom>
              <a:solidFill>
                <a:srgbClr val="4472C4">
                  <a:lumMod val="50000"/>
                </a:srgbClr>
              </a:solidFill>
              <a:ln w="19050">
                <a:noFill/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tel Clear"/>
                    <a:ea typeface="Intel Clear" panose="020B0604020203020204" pitchFamily="34" charset="0"/>
                    <a:cs typeface="Intel Clear" panose="020B0604020203020204" pitchFamily="34" charset="0"/>
                  </a:rPr>
                  <a:t>PRQ</a:t>
                </a:r>
              </a:p>
            </p:txBody>
          </p:sp>
          <p:sp>
            <p:nvSpPr>
              <p:cNvPr id="84" name="CARD8Processor CoresISfunded" hidden="1">
                <a:extLst>
                  <a:ext uri="{FF2B5EF4-FFF2-40B4-BE49-F238E27FC236}">
                    <a16:creationId xmlns:a16="http://schemas.microsoft.com/office/drawing/2014/main" id="{39D92345-29E2-435A-A3DA-B6F54AAC1F5C}"/>
                  </a:ext>
                </a:extLst>
              </p:cNvPr>
              <p:cNvSpPr txBox="1"/>
              <p:nvPr/>
            </p:nvSpPr>
            <p:spPr>
              <a:xfrm>
                <a:off x="2652346" y="3302000"/>
                <a:ext cx="2374900" cy="406400"/>
              </a:xfrm>
              <a:prstGeom prst="roundRect">
                <a:avLst/>
              </a:prstGeom>
              <a:noFill/>
              <a:ln w="19050">
                <a:solidFill>
                  <a:srgbClr val="4472C4">
                    <a:lumMod val="50000"/>
                  </a:srgbClr>
                </a:solidFill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endParaRPr>
              </a:p>
            </p:txBody>
          </p:sp>
          <p:sp>
            <p:nvSpPr>
              <p:cNvPr id="85" name="CARD8Processor Coresmesseage" hidden="1">
                <a:extLst>
                  <a:ext uri="{FF2B5EF4-FFF2-40B4-BE49-F238E27FC236}">
                    <a16:creationId xmlns:a16="http://schemas.microsoft.com/office/drawing/2014/main" id="{28E59BAA-57CE-434F-A8F0-DCD2C48EFFD7}"/>
                  </a:ext>
                </a:extLst>
              </p:cNvPr>
              <p:cNvSpPr txBox="1"/>
              <p:nvPr/>
            </p:nvSpPr>
            <p:spPr>
              <a:xfrm>
                <a:off x="2652346" y="3302000"/>
                <a:ext cx="2374900" cy="406400"/>
              </a:xfrm>
              <a:prstGeom prst="roundRect">
                <a:avLst/>
              </a:prstGeom>
              <a:noFill/>
              <a:ln w="19050">
                <a:solidFill>
                  <a:srgbClr val="4472C4">
                    <a:lumMod val="50000"/>
                  </a:srgbClr>
                </a:solidFill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endParaRP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0D527DA8-94D1-4D2F-A274-CEAE368EBAD0}"/>
                </a:ext>
              </a:extLst>
            </p:cNvPr>
            <p:cNvGrpSpPr/>
            <p:nvPr/>
          </p:nvGrpSpPr>
          <p:grpSpPr>
            <a:xfrm>
              <a:off x="4807449" y="262162"/>
              <a:ext cx="1690993" cy="418792"/>
              <a:chOff x="2652346" y="3302000"/>
              <a:chExt cx="2374900" cy="406400"/>
            </a:xfrm>
          </p:grpSpPr>
          <p:sp>
            <p:nvSpPr>
              <p:cNvPr id="75" name="CARD8Processor Cores">
                <a:extLst>
                  <a:ext uri="{FF2B5EF4-FFF2-40B4-BE49-F238E27FC236}">
                    <a16:creationId xmlns:a16="http://schemas.microsoft.com/office/drawing/2014/main" id="{0FF974C5-0FA6-45CD-9A3D-11D06A87A942}"/>
                  </a:ext>
                </a:extLst>
              </p:cNvPr>
              <p:cNvSpPr txBox="1"/>
              <p:nvPr/>
            </p:nvSpPr>
            <p:spPr>
              <a:xfrm>
                <a:off x="2652346" y="3302000"/>
                <a:ext cx="2353753" cy="174674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 w="19050">
                <a:solidFill>
                  <a:srgbClr val="4472C4">
                    <a:lumMod val="50000"/>
                  </a:srgbClr>
                </a:solidFill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4472C4">
                        <a:lumMod val="50000"/>
                      </a:srgbClr>
                    </a:solidFill>
                    <a:effectLst/>
                    <a:uLnTx/>
                    <a:uFillTx/>
                    <a:latin typeface="Intel Clear"/>
                    <a:ea typeface="Intel Clear" panose="020B0604020203020204" pitchFamily="34" charset="0"/>
                    <a:cs typeface="Intel Clear" panose="020B0604020203020204" pitchFamily="34" charset="0"/>
                  </a:rPr>
                  <a:t>Feasibility</a:t>
                </a:r>
              </a:p>
            </p:txBody>
          </p:sp>
          <p:sp>
            <p:nvSpPr>
              <p:cNvPr id="76" name="CARD8Processor CoresDates">
                <a:extLst>
                  <a:ext uri="{FF2B5EF4-FFF2-40B4-BE49-F238E27FC236}">
                    <a16:creationId xmlns:a16="http://schemas.microsoft.com/office/drawing/2014/main" id="{4FD4BC33-33CA-44B5-83D5-FC81BC84AA4A}"/>
                  </a:ext>
                </a:extLst>
              </p:cNvPr>
              <p:cNvSpPr txBox="1"/>
              <p:nvPr/>
            </p:nvSpPr>
            <p:spPr>
              <a:xfrm>
                <a:off x="2673800" y="3318580"/>
                <a:ext cx="505599" cy="139739"/>
              </a:xfrm>
              <a:prstGeom prst="roundRect">
                <a:avLst>
                  <a:gd name="adj" fmla="val 50000"/>
                </a:avLst>
              </a:prstGeom>
              <a:solidFill>
                <a:srgbClr val="4472C4">
                  <a:lumMod val="50000"/>
                </a:srgbClr>
              </a:solidFill>
              <a:ln w="19050">
                <a:noFill/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tel Clear"/>
                    <a:ea typeface="Intel Clear" panose="020B0604020203020204" pitchFamily="34" charset="0"/>
                    <a:cs typeface="Intel Clear" panose="020B0604020203020204" pitchFamily="34" charset="0"/>
                  </a:rPr>
                  <a:t>TI</a:t>
                </a:r>
              </a:p>
            </p:txBody>
          </p:sp>
          <p:sp>
            <p:nvSpPr>
              <p:cNvPr id="78" name="CARD8Processor CoresInfo">
                <a:extLst>
                  <a:ext uri="{FF2B5EF4-FFF2-40B4-BE49-F238E27FC236}">
                    <a16:creationId xmlns:a16="http://schemas.microsoft.com/office/drawing/2014/main" id="{CCF1D7CB-7DD2-41A7-8466-922BB00FE9BA}"/>
                  </a:ext>
                </a:extLst>
              </p:cNvPr>
              <p:cNvSpPr txBox="1"/>
              <p:nvPr/>
            </p:nvSpPr>
            <p:spPr>
              <a:xfrm>
                <a:off x="4470971" y="3318580"/>
                <a:ext cx="505599" cy="139739"/>
              </a:xfrm>
              <a:prstGeom prst="roundRect">
                <a:avLst>
                  <a:gd name="adj" fmla="val 50000"/>
                </a:avLst>
              </a:prstGeom>
              <a:solidFill>
                <a:srgbClr val="4472C4">
                  <a:lumMod val="50000"/>
                </a:srgbClr>
              </a:solidFill>
              <a:ln w="19050">
                <a:noFill/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tel Clear"/>
                    <a:ea typeface="Intel Clear" panose="020B0604020203020204" pitchFamily="34" charset="0"/>
                    <a:cs typeface="Intel Clear" panose="020B0604020203020204" pitchFamily="34" charset="0"/>
                  </a:rPr>
                  <a:t>PRQ</a:t>
                </a:r>
              </a:p>
            </p:txBody>
          </p:sp>
          <p:sp>
            <p:nvSpPr>
              <p:cNvPr id="79" name="CARD8Processor CoresISfunded" hidden="1">
                <a:extLst>
                  <a:ext uri="{FF2B5EF4-FFF2-40B4-BE49-F238E27FC236}">
                    <a16:creationId xmlns:a16="http://schemas.microsoft.com/office/drawing/2014/main" id="{1E883E31-B65B-4583-A615-D09B3ACBDCE7}"/>
                  </a:ext>
                </a:extLst>
              </p:cNvPr>
              <p:cNvSpPr txBox="1"/>
              <p:nvPr/>
            </p:nvSpPr>
            <p:spPr>
              <a:xfrm>
                <a:off x="2652346" y="3302000"/>
                <a:ext cx="2374900" cy="406400"/>
              </a:xfrm>
              <a:prstGeom prst="roundRect">
                <a:avLst/>
              </a:prstGeom>
              <a:noFill/>
              <a:ln w="19050">
                <a:solidFill>
                  <a:srgbClr val="000000"/>
                </a:solidFill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endParaRPr>
              </a:p>
            </p:txBody>
          </p:sp>
          <p:sp>
            <p:nvSpPr>
              <p:cNvPr id="80" name="CARD8Processor Coresmesseage" hidden="1">
                <a:extLst>
                  <a:ext uri="{FF2B5EF4-FFF2-40B4-BE49-F238E27FC236}">
                    <a16:creationId xmlns:a16="http://schemas.microsoft.com/office/drawing/2014/main" id="{AFACB2AF-2AFD-47CE-BB1D-E2DF157F0DEC}"/>
                  </a:ext>
                </a:extLst>
              </p:cNvPr>
              <p:cNvSpPr txBox="1"/>
              <p:nvPr/>
            </p:nvSpPr>
            <p:spPr>
              <a:xfrm>
                <a:off x="2652346" y="3302000"/>
                <a:ext cx="2374900" cy="406400"/>
              </a:xfrm>
              <a:prstGeom prst="roundRect">
                <a:avLst/>
              </a:prstGeom>
              <a:noFill/>
              <a:ln w="19050">
                <a:solidFill>
                  <a:srgbClr val="000000"/>
                </a:solidFill>
                <a:prstDash val="dash"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000" b="0" i="0" u="none" strike="noStrike" kern="0" cap="none" spc="0" normalizeH="0" baseline="0" noProof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endParaRP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A8D286F-7F9F-4CAA-B073-9151A19FEFEA}"/>
                </a:ext>
              </a:extLst>
            </p:cNvPr>
            <p:cNvGrpSpPr/>
            <p:nvPr/>
          </p:nvGrpSpPr>
          <p:grpSpPr>
            <a:xfrm>
              <a:off x="4807449" y="519760"/>
              <a:ext cx="1677600" cy="180000"/>
              <a:chOff x="7078182" y="591865"/>
              <a:chExt cx="1677600" cy="180000"/>
            </a:xfrm>
          </p:grpSpPr>
          <p:sp>
            <p:nvSpPr>
              <p:cNvPr id="62" name="CARD8Processor Cores">
                <a:extLst>
                  <a:ext uri="{FF2B5EF4-FFF2-40B4-BE49-F238E27FC236}">
                    <a16:creationId xmlns:a16="http://schemas.microsoft.com/office/drawing/2014/main" id="{0D9434A5-5916-4260-BD50-C7650477F4B9}"/>
                  </a:ext>
                </a:extLst>
              </p:cNvPr>
              <p:cNvSpPr txBox="1"/>
              <p:nvPr/>
            </p:nvSpPr>
            <p:spPr>
              <a:xfrm>
                <a:off x="7078182" y="591865"/>
                <a:ext cx="1677600" cy="180000"/>
              </a:xfrm>
              <a:prstGeom prst="roundRect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4472C4">
                    <a:lumMod val="50000"/>
                  </a:srgbClr>
                </a:solidFill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4472C4">
                        <a:lumMod val="50000"/>
                      </a:srgbClr>
                    </a:solidFill>
                    <a:effectLst/>
                    <a:uLnTx/>
                    <a:uFillTx/>
                    <a:latin typeface="Intel Clear"/>
                    <a:ea typeface="Intel Clear" panose="020B0604020203020204" pitchFamily="34" charset="0"/>
                    <a:cs typeface="Intel Clear" panose="020B0604020203020204" pitchFamily="34" charset="0"/>
                  </a:rPr>
                  <a:t>POR</a:t>
                </a:r>
              </a:p>
            </p:txBody>
          </p:sp>
          <p:sp>
            <p:nvSpPr>
              <p:cNvPr id="63" name="CARD8Processor CoresDates">
                <a:extLst>
                  <a:ext uri="{FF2B5EF4-FFF2-40B4-BE49-F238E27FC236}">
                    <a16:creationId xmlns:a16="http://schemas.microsoft.com/office/drawing/2014/main" id="{BDE26DA5-A9DD-42D7-AE26-0B4FC35ECD06}"/>
                  </a:ext>
                </a:extLst>
              </p:cNvPr>
              <p:cNvSpPr txBox="1"/>
              <p:nvPr/>
            </p:nvSpPr>
            <p:spPr>
              <a:xfrm>
                <a:off x="7093458" y="608486"/>
                <a:ext cx="360000" cy="144000"/>
              </a:xfrm>
              <a:prstGeom prst="roundRect">
                <a:avLst>
                  <a:gd name="adj" fmla="val 50000"/>
                </a:avLst>
              </a:prstGeom>
              <a:solidFill>
                <a:srgbClr val="4472C4">
                  <a:lumMod val="50000"/>
                </a:srgbClr>
              </a:solidFill>
              <a:ln>
                <a:noFill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tel Clear"/>
                    <a:ea typeface="Intel Clear" panose="020B0604020203020204" pitchFamily="34" charset="0"/>
                    <a:cs typeface="Intel Clear" panose="020B0604020203020204" pitchFamily="34" charset="0"/>
                  </a:rPr>
                  <a:t>TI</a:t>
                </a:r>
              </a:p>
            </p:txBody>
          </p:sp>
          <p:sp>
            <p:nvSpPr>
              <p:cNvPr id="64" name="CARD8Processor CoresInfo">
                <a:extLst>
                  <a:ext uri="{FF2B5EF4-FFF2-40B4-BE49-F238E27FC236}">
                    <a16:creationId xmlns:a16="http://schemas.microsoft.com/office/drawing/2014/main" id="{A2DAD658-0901-4B67-8DF0-1804DB6195C9}"/>
                  </a:ext>
                </a:extLst>
              </p:cNvPr>
              <p:cNvSpPr txBox="1"/>
              <p:nvPr/>
            </p:nvSpPr>
            <p:spPr>
              <a:xfrm>
                <a:off x="8380592" y="608635"/>
                <a:ext cx="360000" cy="144000"/>
              </a:xfrm>
              <a:prstGeom prst="roundRect">
                <a:avLst>
                  <a:gd name="adj" fmla="val 50000"/>
                </a:avLst>
              </a:prstGeom>
              <a:solidFill>
                <a:srgbClr val="4472C4">
                  <a:lumMod val="50000"/>
                </a:srgbClr>
              </a:solidFill>
              <a:ln>
                <a:noFill/>
              </a:ln>
            </p:spPr>
            <p:txBody>
              <a:bodyPr vert="horz" wrap="none"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Intel Clear"/>
                    <a:ea typeface="Intel Clear" panose="020B0604020203020204" pitchFamily="34" charset="0"/>
                    <a:cs typeface="Intel Clear" panose="020B0604020203020204" pitchFamily="34" charset="0"/>
                  </a:rPr>
                  <a:t>PRQ</a:t>
                </a:r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179FD46-AFC0-4F27-80C9-CBA14AB14E2A}"/>
                </a:ext>
              </a:extLst>
            </p:cNvPr>
            <p:cNvSpPr txBox="1"/>
            <p:nvPr/>
          </p:nvSpPr>
          <p:spPr>
            <a:xfrm>
              <a:off x="4145756" y="27985"/>
              <a:ext cx="482174" cy="141411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srgbClr val="003C71"/>
                  </a:solidFill>
                  <a:effectLst/>
                  <a:uLnTx/>
                  <a:uFillTx/>
                  <a:latin typeface="Intel Clear"/>
                </a:rPr>
                <a:t>Before PC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5293AF3-F284-45F5-9738-DFCF81FF670E}"/>
                </a:ext>
              </a:extLst>
            </p:cNvPr>
            <p:cNvSpPr txBox="1"/>
            <p:nvPr/>
          </p:nvSpPr>
          <p:spPr>
            <a:xfrm>
              <a:off x="4144784" y="294470"/>
              <a:ext cx="482174" cy="141411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srgbClr val="003C71"/>
                  </a:solidFill>
                  <a:effectLst/>
                  <a:uLnTx/>
                  <a:uFillTx/>
                  <a:latin typeface="Intel Clear"/>
                </a:rPr>
                <a:t>Post PC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1D588D7-ACCE-45B3-BA3A-88F40723312A}"/>
                </a:ext>
              </a:extLst>
            </p:cNvPr>
            <p:cNvSpPr txBox="1"/>
            <p:nvPr/>
          </p:nvSpPr>
          <p:spPr>
            <a:xfrm>
              <a:off x="4144784" y="562825"/>
              <a:ext cx="482174" cy="141411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>
                  <a:ln>
                    <a:noFill/>
                  </a:ln>
                  <a:solidFill>
                    <a:srgbClr val="003C71"/>
                  </a:solidFill>
                  <a:effectLst/>
                  <a:uLnTx/>
                  <a:uFillTx/>
                  <a:latin typeface="Intel Clear"/>
                </a:rPr>
                <a:t>Post EC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F56AA83-02B0-4B72-9593-20C27F4ED9F5}"/>
              </a:ext>
            </a:extLst>
          </p:cNvPr>
          <p:cNvGrpSpPr/>
          <p:nvPr/>
        </p:nvGrpSpPr>
        <p:grpSpPr>
          <a:xfrm>
            <a:off x="6499685" y="4772611"/>
            <a:ext cx="2313602" cy="739318"/>
            <a:chOff x="6556925" y="-33312"/>
            <a:chExt cx="2313602" cy="739318"/>
          </a:xfrm>
        </p:grpSpPr>
        <p:sp>
          <p:nvSpPr>
            <p:cNvPr id="70" name="Rounded Rectangle 15">
              <a:extLst>
                <a:ext uri="{FF2B5EF4-FFF2-40B4-BE49-F238E27FC236}">
                  <a16:creationId xmlns:a16="http://schemas.microsoft.com/office/drawing/2014/main" id="{2184C75A-AEF3-4659-A128-2C527C7F2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3726" y="-33312"/>
              <a:ext cx="720000" cy="180000"/>
            </a:xfrm>
            <a:prstGeom prst="roundRect">
              <a:avLst>
                <a:gd name="adj" fmla="val 50000"/>
              </a:avLst>
            </a:prstGeom>
            <a:solidFill>
              <a:srgbClr val="FFC000"/>
            </a:solidFill>
            <a:ln w="9525" algn="ctr">
              <a:noFill/>
              <a:round/>
              <a:headEnd/>
              <a:tailEnd/>
            </a:ln>
          </p:spPr>
          <p:txBody>
            <a:bodyPr lIns="103879" tIns="51940" rIns="103879" bIns="51940" anchor="ctr"/>
            <a:lstStyle/>
            <a:p>
              <a:pPr marL="0" marR="0" lvl="0" indent="0" algn="ctr" defTabSz="609487" rtl="0" eaLnBrk="0" fontAlgn="base" latinLnBrk="0" hangingPunct="0">
                <a:lnSpc>
                  <a:spcPct val="95000"/>
                </a:lnSpc>
                <a:spcBef>
                  <a:spcPct val="30000"/>
                </a:spcBef>
                <a:spcAft>
                  <a:spcPct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rPr>
                <a:t>Intel 4</a:t>
              </a:r>
            </a:p>
          </p:txBody>
        </p:sp>
        <p:sp>
          <p:nvSpPr>
            <p:cNvPr id="71" name="Rounded Rectangle 15">
              <a:extLst>
                <a:ext uri="{FF2B5EF4-FFF2-40B4-BE49-F238E27FC236}">
                  <a16:creationId xmlns:a16="http://schemas.microsoft.com/office/drawing/2014/main" id="{DBAC1915-227F-4788-840F-0105ED37E7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3726" y="241813"/>
              <a:ext cx="720000" cy="180000"/>
            </a:xfrm>
            <a:prstGeom prst="roundRect">
              <a:avLst>
                <a:gd name="adj" fmla="val 50000"/>
              </a:avLst>
            </a:prstGeom>
            <a:solidFill>
              <a:srgbClr val="FFFF00"/>
            </a:solidFill>
            <a:ln w="9525" algn="ctr">
              <a:solidFill>
                <a:sysClr val="window" lastClr="FFFFFF"/>
              </a:solidFill>
              <a:prstDash val="sysDot"/>
              <a:round/>
              <a:headEnd/>
              <a:tailEnd/>
            </a:ln>
          </p:spPr>
          <p:txBody>
            <a:bodyPr lIns="103879" tIns="51940" rIns="103879" bIns="51940" anchor="ctr"/>
            <a:lstStyle/>
            <a:p>
              <a:pPr marL="0" marR="0" lvl="0" indent="0" algn="ctr" defTabSz="609487" rtl="0" eaLnBrk="1" fontAlgn="auto" latinLnBrk="0" hangingPunct="1">
                <a:lnSpc>
                  <a:spcPct val="95000"/>
                </a:lnSpc>
                <a:spcBef>
                  <a:spcPct val="3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rPr>
                <a:t>Intel 3</a:t>
              </a:r>
            </a:p>
          </p:txBody>
        </p:sp>
        <p:sp>
          <p:nvSpPr>
            <p:cNvPr id="72" name="Rounded Rectangle 15">
              <a:extLst>
                <a:ext uri="{FF2B5EF4-FFF2-40B4-BE49-F238E27FC236}">
                  <a16:creationId xmlns:a16="http://schemas.microsoft.com/office/drawing/2014/main" id="{FEE0EC1E-79D0-4291-A794-8C7D7C576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53726" y="516937"/>
              <a:ext cx="720000" cy="180000"/>
            </a:xfrm>
            <a:prstGeom prst="roundRect">
              <a:avLst>
                <a:gd name="adj" fmla="val 50000"/>
              </a:avLst>
            </a:prstGeom>
            <a:solidFill>
              <a:srgbClr val="004A86">
                <a:lumMod val="60000"/>
                <a:lumOff val="40000"/>
              </a:srgbClr>
            </a:solidFill>
            <a:ln w="19050" algn="ctr">
              <a:noFill/>
              <a:round/>
              <a:headEnd/>
              <a:tailEnd/>
            </a:ln>
          </p:spPr>
          <p:txBody>
            <a:bodyPr lIns="0" tIns="51940" rIns="0" bIns="51940" anchor="ctr"/>
            <a:lstStyle/>
            <a:p>
              <a:pPr marL="0" marR="0" lvl="0" indent="0" algn="ctr" defTabSz="609502" rtl="0" eaLnBrk="0" fontAlgn="base" latinLnBrk="0" hangingPunct="0">
                <a:lnSpc>
                  <a:spcPct val="95000"/>
                </a:lnSpc>
                <a:spcBef>
                  <a:spcPct val="30000"/>
                </a:spcBef>
                <a:spcAft>
                  <a:spcPct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rPr>
                <a:t>Intel 20A</a:t>
              </a:r>
            </a:p>
          </p:txBody>
        </p:sp>
        <p:sp>
          <p:nvSpPr>
            <p:cNvPr id="66" name="Rounded Rectangle 15">
              <a:extLst>
                <a:ext uri="{FF2B5EF4-FFF2-40B4-BE49-F238E27FC236}">
                  <a16:creationId xmlns:a16="http://schemas.microsoft.com/office/drawing/2014/main" id="{8A291A24-D827-460E-9AA7-A77C70A149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50527" y="-33312"/>
              <a:ext cx="720000" cy="180000"/>
            </a:xfrm>
            <a:prstGeom prst="roundRect">
              <a:avLst>
                <a:gd name="adj" fmla="val 50000"/>
              </a:avLst>
            </a:prstGeom>
            <a:solidFill>
              <a:srgbClr val="C5EEFF"/>
            </a:solidFill>
            <a:ln w="19050" algn="ctr">
              <a:noFill/>
              <a:round/>
              <a:headEnd/>
              <a:tailEnd/>
            </a:ln>
          </p:spPr>
          <p:txBody>
            <a:bodyPr lIns="0" tIns="51940" rIns="0" bIns="51940" anchor="ctr"/>
            <a:lstStyle/>
            <a:p>
              <a:pPr marL="0" marR="0" lvl="0" indent="0" algn="ctr" defTabSz="609502" rtl="0" eaLnBrk="0" fontAlgn="base" latinLnBrk="0" hangingPunct="0">
                <a:lnSpc>
                  <a:spcPct val="95000"/>
                </a:lnSpc>
                <a:spcBef>
                  <a:spcPct val="30000"/>
                </a:spcBef>
                <a:spcAft>
                  <a:spcPct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rPr>
                <a:t>Intel 18A</a:t>
              </a:r>
            </a:p>
          </p:txBody>
        </p:sp>
        <p:sp>
          <p:nvSpPr>
            <p:cNvPr id="68" name="Rectangle: Rounded Corners 67">
              <a:extLst>
                <a:ext uri="{FF2B5EF4-FFF2-40B4-BE49-F238E27FC236}">
                  <a16:creationId xmlns:a16="http://schemas.microsoft.com/office/drawing/2014/main" id="{B63A7B67-A0F9-498B-B113-C97FDC2ECD7B}"/>
                </a:ext>
              </a:extLst>
            </p:cNvPr>
            <p:cNvSpPr/>
            <p:nvPr/>
          </p:nvSpPr>
          <p:spPr>
            <a:xfrm>
              <a:off x="8150527" y="233227"/>
              <a:ext cx="720000" cy="180000"/>
            </a:xfrm>
            <a:prstGeom prst="roundRect">
              <a:avLst>
                <a:gd name="adj" fmla="val 50000"/>
              </a:avLst>
            </a:prstGeom>
            <a:solidFill>
              <a:srgbClr val="843C0C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rPr>
                <a:t>External </a:t>
              </a:r>
            </a:p>
          </p:txBody>
        </p:sp>
        <p:sp>
          <p:nvSpPr>
            <p:cNvPr id="69" name="Rounded Rectangle 15">
              <a:extLst>
                <a:ext uri="{FF2B5EF4-FFF2-40B4-BE49-F238E27FC236}">
                  <a16:creationId xmlns:a16="http://schemas.microsoft.com/office/drawing/2014/main" id="{F82159BD-C3B2-4CC1-B754-8ADE76C715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50527" y="499766"/>
              <a:ext cx="720000" cy="180000"/>
            </a:xfrm>
            <a:prstGeom prst="roundRect">
              <a:avLst>
                <a:gd name="adj" fmla="val 50000"/>
              </a:avLst>
            </a:prstGeom>
            <a:solidFill>
              <a:srgbClr val="3E3E3E"/>
            </a:solidFill>
            <a:ln w="19050" algn="ctr">
              <a:noFill/>
              <a:round/>
              <a:headEnd/>
              <a:tailEnd/>
            </a:ln>
          </p:spPr>
          <p:txBody>
            <a:bodyPr lIns="0" tIns="51940" rIns="0" bIns="51940" anchor="ctr"/>
            <a:lstStyle/>
            <a:p>
              <a:pPr marL="0" marR="0" lvl="0" indent="0" algn="ctr" defTabSz="609487" rtl="0" eaLnBrk="0" fontAlgn="base" latinLnBrk="0" hangingPunct="0">
                <a:lnSpc>
                  <a:spcPct val="95000"/>
                </a:lnSpc>
                <a:spcBef>
                  <a:spcPct val="30000"/>
                </a:spcBef>
                <a:spcAft>
                  <a:spcPct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rPr>
                <a:t>TBD</a:t>
              </a:r>
            </a:p>
          </p:txBody>
        </p:sp>
        <p:sp>
          <p:nvSpPr>
            <p:cNvPr id="57" name="Rounded Rectangle 15">
              <a:extLst>
                <a:ext uri="{FF2B5EF4-FFF2-40B4-BE49-F238E27FC236}">
                  <a16:creationId xmlns:a16="http://schemas.microsoft.com/office/drawing/2014/main" id="{0701FD5C-F4BE-4595-8B29-83ED5AC603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6925" y="-33312"/>
              <a:ext cx="720000" cy="180000"/>
            </a:xfrm>
            <a:prstGeom prst="roundRect">
              <a:avLst>
                <a:gd name="adj" fmla="val 50000"/>
              </a:avLst>
            </a:prstGeom>
            <a:solidFill>
              <a:srgbClr val="00B050"/>
            </a:solidFill>
            <a:ln w="19050" algn="ctr">
              <a:noFill/>
              <a:round/>
              <a:headEnd/>
              <a:tailEnd/>
            </a:ln>
          </p:spPr>
          <p:txBody>
            <a:bodyPr lIns="0" tIns="51940" rIns="0" bIns="51940" anchor="ctr"/>
            <a:lstStyle/>
            <a:p>
              <a:pPr marL="0" marR="0" lvl="0" indent="0" algn="ctr" defTabSz="609487" rtl="0" eaLnBrk="0" fontAlgn="base" latinLnBrk="0" hangingPunct="0">
                <a:lnSpc>
                  <a:spcPct val="95000"/>
                </a:lnSpc>
                <a:spcBef>
                  <a:spcPct val="30000"/>
                </a:spcBef>
                <a:spcAft>
                  <a:spcPct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rPr>
                <a:t>14nm</a:t>
              </a:r>
            </a:p>
          </p:txBody>
        </p:sp>
        <p:sp>
          <p:nvSpPr>
            <p:cNvPr id="58" name="Rounded Rectangle 15">
              <a:extLst>
                <a:ext uri="{FF2B5EF4-FFF2-40B4-BE49-F238E27FC236}">
                  <a16:creationId xmlns:a16="http://schemas.microsoft.com/office/drawing/2014/main" id="{47B2E4CC-9DF2-4E8F-ACF8-2ACAA2A802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6925" y="526006"/>
              <a:ext cx="720000" cy="180000"/>
            </a:xfrm>
            <a:prstGeom prst="roundRect">
              <a:avLst>
                <a:gd name="adj" fmla="val 50000"/>
              </a:avLst>
            </a:prstGeom>
            <a:solidFill>
              <a:srgbClr val="800080"/>
            </a:solidFill>
            <a:ln w="19050" algn="ctr">
              <a:noFill/>
              <a:round/>
              <a:headEnd/>
              <a:tailEnd/>
            </a:ln>
          </p:spPr>
          <p:txBody>
            <a:bodyPr lIns="0" tIns="51940" rIns="0" bIns="51940" anchor="ctr"/>
            <a:lstStyle/>
            <a:p>
              <a:pPr marL="0" marR="0" lvl="0" indent="0" algn="ctr" defTabSz="609487" rtl="0" eaLnBrk="0" fontAlgn="base" latinLnBrk="0" hangingPunct="0">
                <a:lnSpc>
                  <a:spcPct val="95000"/>
                </a:lnSpc>
                <a:spcBef>
                  <a:spcPct val="30000"/>
                </a:spcBef>
                <a:spcAft>
                  <a:spcPct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l Clear"/>
                  <a:ea typeface="Intel Clear" panose="020B0604020203020204" pitchFamily="34" charset="0"/>
                  <a:cs typeface="Intel Clear" panose="020B0604020203020204" pitchFamily="34" charset="0"/>
                </a:rPr>
                <a:t>Intel 7</a:t>
              </a:r>
            </a:p>
          </p:txBody>
        </p:sp>
        <p:sp>
          <p:nvSpPr>
            <p:cNvPr id="60" name="10nm ICL">
              <a:extLst>
                <a:ext uri="{FF2B5EF4-FFF2-40B4-BE49-F238E27FC236}">
                  <a16:creationId xmlns:a16="http://schemas.microsoft.com/office/drawing/2014/main" id="{E8B57AB9-C4AD-4A6F-8F5D-412D7B3F4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6925" y="246347"/>
              <a:ext cx="720000" cy="180000"/>
            </a:xfrm>
            <a:prstGeom prst="roundRect">
              <a:avLst>
                <a:gd name="adj" fmla="val 46970"/>
              </a:avLst>
            </a:prstGeom>
            <a:solidFill>
              <a:srgbClr val="A162D0"/>
            </a:solidFill>
            <a:ln w="19050" algn="ctr">
              <a:noFill/>
              <a:round/>
              <a:headEnd/>
              <a:tailEnd/>
            </a:ln>
          </p:spPr>
          <p:txBody>
            <a:bodyPr lIns="0" tIns="51940" rIns="0" bIns="51940" anchor="ctr"/>
            <a:lstStyle/>
            <a:p>
              <a:pPr marL="0" marR="0" lvl="0" indent="0" algn="ctr" defTabSz="609502" rtl="0" eaLnBrk="0" fontAlgn="base" latinLnBrk="0" hangingPunct="0">
                <a:lnSpc>
                  <a:spcPct val="95000"/>
                </a:lnSpc>
                <a:spcBef>
                  <a:spcPct val="30000"/>
                </a:spcBef>
                <a:spcAft>
                  <a:spcPct val="0"/>
                </a:spcAft>
                <a:buClr>
                  <a:prstClr val="white"/>
                </a:buClr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Intel Clear"/>
                  <a:ea typeface="ＭＳ Ｐゴシック" pitchFamily="-48" charset="-128"/>
                </a:rPr>
                <a:t>10nm</a:t>
              </a:r>
            </a:p>
          </p:txBody>
        </p:sp>
      </p:grpSp>
      <p:sp>
        <p:nvSpPr>
          <p:cNvPr id="86" name="Foveros Legend">
            <a:extLst>
              <a:ext uri="{FF2B5EF4-FFF2-40B4-BE49-F238E27FC236}">
                <a16:creationId xmlns:a16="http://schemas.microsoft.com/office/drawing/2014/main" id="{C2BEF926-9D55-48D9-A0AF-AAF7E8B62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1385" y="4783176"/>
            <a:ext cx="1067761" cy="140539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lIns="103879" tIns="51940" rIns="103879" bIns="51940" anchor="ctr"/>
          <a:lstStyle/>
          <a:p>
            <a:pPr marL="0" marR="0" lvl="0" indent="0" algn="ctr" defTabSz="609502" rtl="0" eaLnBrk="0" fontAlgn="base" latinLnBrk="0" hangingPunct="0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prstClr val="white"/>
              </a:buClr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tel Clear"/>
                <a:ea typeface="Intel Clear" panose="020B0604020203020204" pitchFamily="34" charset="0"/>
                <a:cs typeface="Intel Clear" panose="020B0604020203020204" pitchFamily="34" charset="0"/>
              </a:rPr>
              <a:t>Foveros</a:t>
            </a: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tel Clear"/>
              <a:ea typeface="Intel Clear" panose="020B0604020203020204" pitchFamily="34" charset="0"/>
              <a:cs typeface="Intel Clear" panose="020B0604020203020204" pitchFamily="34" charset="0"/>
            </a:endParaRPr>
          </a:p>
        </p:txBody>
      </p:sp>
      <p:cxnSp>
        <p:nvCxnSpPr>
          <p:cNvPr id="87" name="Foveros Line in Legend">
            <a:extLst>
              <a:ext uri="{FF2B5EF4-FFF2-40B4-BE49-F238E27FC236}">
                <a16:creationId xmlns:a16="http://schemas.microsoft.com/office/drawing/2014/main" id="{508FA958-89E0-4EC8-B7D0-BF0D39D51610}"/>
              </a:ext>
            </a:extLst>
          </p:cNvPr>
          <p:cNvCxnSpPr>
            <a:cxnSpLocks/>
          </p:cNvCxnSpPr>
          <p:nvPr/>
        </p:nvCxnSpPr>
        <p:spPr>
          <a:xfrm>
            <a:off x="4097222" y="5000424"/>
            <a:ext cx="706175" cy="0"/>
          </a:xfrm>
          <a:prstGeom prst="line">
            <a:avLst/>
          </a:prstGeom>
          <a:noFill/>
          <a:ln w="22225" cap="flat" cmpd="sng" algn="ctr">
            <a:solidFill>
              <a:srgbClr val="000000"/>
            </a:solidFill>
            <a:prstDash val="solid"/>
          </a:ln>
          <a:effectLst/>
        </p:spPr>
      </p:cxn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8" name="Slide Zoom 87">
                <a:extLst>
                  <a:ext uri="{FF2B5EF4-FFF2-40B4-BE49-F238E27FC236}">
                    <a16:creationId xmlns:a16="http://schemas.microsoft.com/office/drawing/2014/main" id="{D7AAA391-B8D8-4B5C-AD44-6D0F52F2216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29574231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5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8" name="Slide Zoom 87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D7AAA391-B8D8-4B5C-AD44-6D0F52F2216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27632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  <p:bldP spid="59" grpId="0"/>
      <p:bldP spid="73" grpId="0" animBg="1"/>
      <p:bldP spid="33" grpId="0" animBg="1"/>
      <p:bldP spid="34" grpId="0" animBg="1"/>
      <p:bldP spid="53" grpId="0" animBg="1"/>
      <p:bldP spid="54" grpId="0" animBg="1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A6AC2A8-31E3-4461-AFC5-AF8AA0B160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562884"/>
              </p:ext>
            </p:extLst>
          </p:nvPr>
        </p:nvGraphicFramePr>
        <p:xfrm>
          <a:off x="201604" y="856464"/>
          <a:ext cx="11534458" cy="5744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3" imgW="14211476" imgH="7076899" progId="Excel.Sheet.12">
                  <p:embed/>
                </p:oleObj>
              </mc:Choice>
              <mc:Fallback>
                <p:oleObj name="Worksheet" r:id="rId3" imgW="14211476" imgH="7076899" progId="Excel.Sheet.12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A6AC2A8-31E3-4461-AFC5-AF8AA0B160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604" y="856464"/>
                        <a:ext cx="11534458" cy="57447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E44B09AD-B222-4B04-AFC0-E03F92B89078}"/>
              </a:ext>
            </a:extLst>
          </p:cNvPr>
          <p:cNvSpPr txBox="1">
            <a:spLocks/>
          </p:cNvSpPr>
          <p:nvPr/>
        </p:nvSpPr>
        <p:spPr>
          <a:xfrm>
            <a:off x="332466" y="240359"/>
            <a:ext cx="11010900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chemeClr val="tx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algn="ctr"/>
            <a:r>
              <a:rPr lang="en-US" b="1" kern="0" dirty="0"/>
              <a:t>Decoder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Slide Zoom 4">
                <a:extLst>
                  <a:ext uri="{FF2B5EF4-FFF2-40B4-BE49-F238E27FC236}">
                    <a16:creationId xmlns:a16="http://schemas.microsoft.com/office/drawing/2014/main" id="{102A4035-7B89-47F5-AB8D-E43020D626B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29574231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6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Slide Zoom 4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102A4035-7B89-47F5-AB8D-E43020D626B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6993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D77C2-6D18-4752-958B-C0F696970C34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9074018" y="913442"/>
            <a:ext cx="2784475" cy="4575175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Priorities are set by the BUs</a:t>
            </a:r>
          </a:p>
          <a:p>
            <a:r>
              <a:rPr lang="en-US" dirty="0"/>
              <a:t>Priorities are maintained in ATLAS</a:t>
            </a:r>
          </a:p>
          <a:p>
            <a:r>
              <a:rPr lang="en-US" dirty="0"/>
              <a:t>Priorities are carried through the Speed hierarchy (Platform –&gt; Silicon Product –&gt; Die)</a:t>
            </a:r>
          </a:p>
          <a:p>
            <a:r>
              <a:rPr lang="en-US" dirty="0"/>
              <a:t>Goto.intel.com/Priority</a:t>
            </a:r>
          </a:p>
          <a:p>
            <a:pPr lvl="1"/>
            <a:r>
              <a:rPr lang="en-US" dirty="0"/>
              <a:t>Current Priority List</a:t>
            </a:r>
          </a:p>
          <a:p>
            <a:pPr lvl="1"/>
            <a:r>
              <a:rPr lang="en-US" dirty="0"/>
              <a:t>Product Lookaheads on PRQ and Power On activities</a:t>
            </a:r>
          </a:p>
          <a:p>
            <a:pPr lvl="1"/>
            <a:r>
              <a:rPr lang="en-US" dirty="0"/>
              <a:t>Request access through the Power BI link</a:t>
            </a:r>
          </a:p>
          <a:p>
            <a:r>
              <a:rPr lang="en-US" dirty="0"/>
              <a:t>Contact Mike Abel for more details or questions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F0A861-51BA-4547-8244-7A9BE26F59A8}"/>
              </a:ext>
            </a:extLst>
          </p:cNvPr>
          <p:cNvSpPr/>
          <p:nvPr/>
        </p:nvSpPr>
        <p:spPr>
          <a:xfrm>
            <a:off x="5878286" y="3013166"/>
            <a:ext cx="2438400" cy="220326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202A63-624F-4D87-B6D6-B14C78A62F3D}"/>
              </a:ext>
            </a:extLst>
          </p:cNvPr>
          <p:cNvSpPr/>
          <p:nvPr/>
        </p:nvSpPr>
        <p:spPr>
          <a:xfrm>
            <a:off x="5958021" y="3013166"/>
            <a:ext cx="2438400" cy="220326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0" name="Picture" title="This slide contains the following visuals: tableEx ,textbox ,textbox ,textbox ,tableEx ,textbox ,textbox ,image ,textbox ,textbox ,tableEx ,tableEx. Please refer to the notes on this slide for details">
            <a:hlinkClick r:id="rId3"/>
            <a:extLst>
              <a:ext uri="{FF2B5EF4-FFF2-40B4-BE49-F238E27FC236}">
                <a16:creationId xmlns:a16="http://schemas.microsoft.com/office/drawing/2014/main" id="{B454BD5E-A26F-40FF-BBCC-00C7CF3D2E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488" y="988598"/>
            <a:ext cx="8490610" cy="5362491"/>
          </a:xfrm>
          <a:prstGeom prst="rect">
            <a:avLst/>
          </a:prstGeom>
          <a:noFill/>
        </p:spPr>
      </p:pic>
      <p:sp>
        <p:nvSpPr>
          <p:cNvPr id="7" name="Title 2">
            <a:extLst>
              <a:ext uri="{FF2B5EF4-FFF2-40B4-BE49-F238E27FC236}">
                <a16:creationId xmlns:a16="http://schemas.microsoft.com/office/drawing/2014/main" id="{58FCE41E-14CF-4099-AEE0-DEC7DED55970}"/>
              </a:ext>
            </a:extLst>
          </p:cNvPr>
          <p:cNvSpPr txBox="1">
            <a:spLocks/>
          </p:cNvSpPr>
          <p:nvPr/>
        </p:nvSpPr>
        <p:spPr>
          <a:xfrm>
            <a:off x="295063" y="95250"/>
            <a:ext cx="11010900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0" i="0" u="none" strike="noStrike" cap="none" spc="0" baseline="0">
                <a:solidFill>
                  <a:schemeClr val="tx2"/>
                </a:solidFill>
                <a:uFillTx/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defRPr>
            </a:lvl1pPr>
            <a:lvl2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2pPr>
            <a:lvl3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3pPr>
            <a:lvl4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4pPr>
            <a:lvl5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5pPr>
            <a:lvl6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6pPr>
            <a:lvl7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7pPr>
            <a:lvl8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8pPr>
            <a:lvl9pPr marL="0" marR="0" indent="0" algn="l" defTabSz="60960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300" b="1" i="0" u="none" strike="noStrike" cap="none" spc="0" baseline="0">
                <a:solidFill>
                  <a:srgbClr val="535353"/>
                </a:solidFill>
                <a:uFillTx/>
                <a:latin typeface="Helvetica"/>
                <a:ea typeface="Helvetica"/>
                <a:cs typeface="Helvetica"/>
                <a:sym typeface="Helvetica"/>
              </a:defRPr>
            </a:lvl9pPr>
          </a:lstStyle>
          <a:p>
            <a:pPr algn="ctr"/>
            <a:r>
              <a:rPr lang="en-US" b="1" kern="0" dirty="0"/>
              <a:t>Product Priorities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Slide Zoom 8">
                <a:extLst>
                  <a:ext uri="{FF2B5EF4-FFF2-40B4-BE49-F238E27FC236}">
                    <a16:creationId xmlns:a16="http://schemas.microsoft.com/office/drawing/2014/main" id="{D13C38CA-DD4C-46C0-AAC1-EC77D183C0F2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29574231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6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Slide Zoom 8">
                <a:hlinkClick r:id="rId7" action="ppaction://hlinksldjump"/>
                <a:extLst>
                  <a:ext uri="{FF2B5EF4-FFF2-40B4-BE49-F238E27FC236}">
                    <a16:creationId xmlns:a16="http://schemas.microsoft.com/office/drawing/2014/main" id="{D13C38CA-DD4C-46C0-AAC1-EC77D183C0F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2873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516336"/>
            <a:ext cx="11010816" cy="1651681"/>
          </a:xfrm>
        </p:spPr>
        <p:txBody>
          <a:bodyPr anchor="ctr"/>
          <a:lstStyle/>
          <a:p>
            <a:pPr algn="ctr">
              <a:lnSpc>
                <a:spcPct val="100000"/>
              </a:lnSpc>
              <a:spcBef>
                <a:spcPts val="1800"/>
              </a:spcBef>
            </a:pPr>
            <a:r>
              <a:rPr lang="en-US" dirty="0">
                <a:cs typeface="Arial"/>
              </a:rPr>
              <a:t>HW Roadmaps</a:t>
            </a:r>
            <a:br>
              <a:rPr lang="en-US" dirty="0"/>
            </a:br>
            <a:r>
              <a:rPr lang="en-US" dirty="0">
                <a:solidFill>
                  <a:srgbClr val="002060"/>
                </a:solidFill>
                <a:cs typeface="Arial"/>
              </a:rPr>
              <a:t>	</a:t>
            </a:r>
            <a:endParaRPr lang="en-US" dirty="0">
              <a:solidFill>
                <a:srgbClr val="002060">
                  <a:alpha val="90000"/>
                </a:srgb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6A1988-5A89-4C70-80EF-567E84CCC2AE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71500" y="3948942"/>
            <a:ext cx="11022013" cy="438150"/>
          </a:xfrm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2E4B303C-4E28-46AB-9BFE-B696528C8FA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158874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4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2E4B303C-4E28-46AB-9BFE-B696528C8FA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037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suz="http://schemas.microsoft.com/office/powerpoint/2016/summaryzoom" Requires="psuz">
          <p:graphicFrame>
            <p:nvGraphicFramePr>
              <p:cNvPr id="3" name="Summary Zoom 2">
                <a:extLst>
                  <a:ext uri="{FF2B5EF4-FFF2-40B4-BE49-F238E27FC236}">
                    <a16:creationId xmlns:a16="http://schemas.microsoft.com/office/drawing/2014/main" id="{A42E0753-E1C2-4EB1-B37D-C368C7E211D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37392153"/>
                  </p:ext>
                </p:extLst>
              </p:nvPr>
            </p:nvGraphicFramePr>
            <p:xfrm>
              <a:off x="1548715" y="664378"/>
              <a:ext cx="8828772" cy="5885848"/>
            </p:xfrm>
            <a:graphic>
              <a:graphicData uri="http://schemas.microsoft.com/office/powerpoint/2016/summaryzoom">
                <psuz:summaryZm>
                  <psuz:summaryZmObj sectionId="{7973A372-C69C-4BD6-9751-AA7DE76ABE2B}">
                    <psuz:zmPr id="{6233EEAB-0AE4-48A4-B722-6094D68F7D93}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29698" y="596402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1BD402C1-39C7-46A6-870A-90C5823FCBE8}">
                    <psuz:zmPr id="{5D9A10F7-51C3-46FB-8573-70796F3A613B}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2390665" y="596402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CD036E3E-EECC-404C-9D8B-41362BC3DE26}">
                    <psuz:zmPr id="{728EB336-0C23-4632-AB32-D4913E0FE0B4}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4451632" y="596402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591CE417-DF03-49DD-8DE0-F2D4F1C48D6B}">
                    <psuz:zmPr id="{6E638511-6341-4628-8370-35240E529BD4}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6512599" y="596402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E0706D41-1FF9-457D-832E-5C585098B639}">
                    <psuz:zmPr id="{091AE067-1E92-4420-8A1D-7A59E955350B}" transitionDur="1000">
                      <p166:blipFill xmlns:p166="http://schemas.microsoft.com/office/powerpoint/2016/6/main">
                        <a:blip r:embed="rId6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29698" y="1788286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BD322C26-1753-4457-857E-189901F7D8FA}">
                    <psuz:zmPr id="{2F15CACA-7B2F-4E97-960C-8128C3ED5968}" transitionDur="1000">
                      <p166:blipFill xmlns:p166="http://schemas.microsoft.com/office/powerpoint/2016/6/main">
                        <a:blip r:embed="rId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2390665" y="1788286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21B25E36-597F-4C51-95E0-F212CDE58FDF}">
                    <psuz:zmPr id="{65663168-4887-4120-8FB8-03F029F12D6E}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4451632" y="1788286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68169084-FD19-430B-BC19-95B242A69C4D}">
                    <psuz:zmPr id="{0D516124-9D3A-4498-8F92-A0AF62785CCB}" transitionDur="1000">
                      <p166:blipFill xmlns:p166="http://schemas.microsoft.com/office/powerpoint/2016/6/main">
                        <a:blip r:embed="rId9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6512599" y="1788286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735918C5-D954-4A5D-BB4F-429056520FAA}">
                    <psuz:zmPr id="{B655320D-2EC6-41A3-BFD4-3BAEE17ADF20}" transitionDur="1000">
                      <p166:blipFill xmlns:p166="http://schemas.microsoft.com/office/powerpoint/2016/6/main">
                        <a:blip r:embed="rId10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29698" y="2980170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22A5ADED-3D5C-4EC3-8CC3-A6C7397B73C0}">
                    <psuz:zmPr id="{89724881-F755-4303-A16D-706A18CB4505}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2390665" y="2980170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BB75E8CA-EE81-4DF8-AC68-79361CEC37D1}">
                    <psuz:zmPr id="{AD8A4003-0E28-462E-8928-0C956A282E81}" transitionDur="1000">
                      <p166:blipFill xmlns:p166="http://schemas.microsoft.com/office/powerpoint/2016/6/main">
                        <a:blip r:embed="rId1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4451632" y="2980170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22BB43C0-6699-4144-B4E4-3C921C7F168B}">
                    <psuz:zmPr id="{2FA86652-6D9E-4F6A-A74E-03B852270211}" transitionDur="1000">
                      <p166:blipFill xmlns:p166="http://schemas.microsoft.com/office/powerpoint/2016/6/main">
                        <a:blip r:embed="rId1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6512599" y="2980170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F2715D4C-04D1-4419-B5AC-E2ACA0CC4A80}">
                    <psuz:zmPr id="{E4616481-8B91-4C78-98D7-FFDACE0C99EB}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329698" y="4172054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24F8124C-9A42-4C82-B707-7BE7483607BC}">
                    <psuz:zmPr id="{2506F659-4D79-48F4-876B-F0B654674E76}" transitionDur="1000">
                      <p166:blipFill xmlns:p166="http://schemas.microsoft.com/office/powerpoint/2016/6/main">
                        <a:blip r:embed="rId1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2390665" y="4172054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summaryZmObj sectionId="{DF0E47B9-5985-4C17-818F-B8BA0981DDA1}">
                    <psuz:zmPr id="{F0631FFF-4786-464B-936F-EDB929AD21B9}" transitionDur="1000">
                      <p166:blipFill xmlns:p166="http://schemas.microsoft.com/office/powerpoint/2016/6/main">
                        <a:blip r:embed="rId16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4451632" y="4172054"/>
                          <a:ext cx="1986474" cy="1117391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190500" algn="tl" rotWithShape="0">
                            <a:srgbClr val="000000">
                              <a:alpha val="70000"/>
                            </a:srgbClr>
                          </a:outerShdw>
                        </a:effectLst>
                      </p166:spPr>
                    </psuz:zmPr>
                  </psuz:summaryZmObj>
                  <psuz:gridLayout/>
                </psuz:summaryZm>
              </a:graphicData>
            </a:graphic>
          </p:graphicFrame>
        </mc:Choice>
        <mc:Fallback>
          <p:grpSp>
            <p:nvGrpSpPr>
              <p:cNvPr id="3" name="Summary Zoom 2">
                <a:extLst>
                  <a:ext uri="{FF2B5EF4-FFF2-40B4-BE49-F238E27FC236}">
                    <a16:creationId xmlns:a16="http://schemas.microsoft.com/office/drawing/2014/main" id="{A42E0753-E1C2-4EB1-B37D-C368C7E211D8}"/>
                  </a:ext>
                </a:extLst>
              </p:cNvPr>
              <p:cNvGrpSpPr>
                <a:grpSpLocks noGrp="1" noUngrp="1" noRot="1" noChangeAspect="1" noMove="1" noResize="1"/>
              </p:cNvGrpSpPr>
              <p:nvPr/>
            </p:nvGrpSpPr>
            <p:grpSpPr>
              <a:xfrm>
                <a:off x="1548715" y="664378"/>
                <a:ext cx="8828772" cy="5885848"/>
                <a:chOff x="1548715" y="664378"/>
                <a:chExt cx="8828772" cy="5885848"/>
              </a:xfrm>
            </p:grpSpPr>
            <p:pic>
              <p:nvPicPr>
                <p:cNvPr id="2" name="Picture 2">
                  <a:hlinkClick r:id="rId17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1878413" y="1260780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5" name="Picture 5">
                  <a:hlinkClick r:id="rId18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939380" y="1260780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6" name="Picture 6">
                  <a:hlinkClick r:id="rId19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6000347" y="1260780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7" name="Picture 7">
                  <a:hlinkClick r:id="rId20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061314" y="1260780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8" name="Picture 8">
                  <a:hlinkClick r:id="rId21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878413" y="2452664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9" name="Picture 9">
                  <a:hlinkClick r:id="rId22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939380" y="2452664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10" name="Picture 10">
                  <a:hlinkClick r:id="rId23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6000347" y="2452664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11" name="Picture 11">
                  <a:hlinkClick r:id="rId24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061314" y="2452664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12" name="Picture 12">
                  <a:hlinkClick r:id="rId25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878413" y="3644548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13" name="Picture 13">
                  <a:hlinkClick r:id="rId26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939380" y="3644548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14" name="Picture 14">
                  <a:hlinkClick r:id="rId27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6000347" y="3644548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15" name="Picture 15">
                  <a:hlinkClick r:id="rId28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061314" y="3644548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16" name="Picture 16">
                  <a:hlinkClick r:id="rId29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878413" y="4836432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17" name="Picture 17">
                  <a:hlinkClick r:id="rId30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939380" y="4836432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  <p:pic>
              <p:nvPicPr>
                <p:cNvPr id="18" name="Picture 18">
                  <a:hlinkClick r:id="rId31" action="ppaction://hlinksldjump"/>
                </p:cNvPr>
                <p:cNvPicPr>
                  <a:picLocks noSelect="1" noRot="1" noChangeAspect="1" noMove="1" noResize="1" noEditPoints="1" noAdjustHandles="1" noChangeArrowheads="1" noChangeShapeType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000347" y="4836432"/>
                  <a:ext cx="1986474" cy="1117391"/>
                </a:xfrm>
                <a:prstGeom prst="rect">
                  <a:avLst/>
                </a:prstGeom>
                <a:ln>
                  <a:noFill/>
                </a:ln>
                <a:effectLst>
                  <a:outerShdw blurRad="190500" algn="tl" rotWithShape="0">
                    <a:srgbClr val="000000">
                      <a:alpha val="70000"/>
                    </a:srgbClr>
                  </a:outerShdw>
                </a:effectLst>
              </p:spPr>
            </p:pic>
          </p:grp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A647FA6-9DF1-479C-BD7F-810F1F1BB1A4}"/>
              </a:ext>
            </a:extLst>
          </p:cNvPr>
          <p:cNvSpPr txBox="1"/>
          <p:nvPr/>
        </p:nvSpPr>
        <p:spPr>
          <a:xfrm>
            <a:off x="1814512" y="471938"/>
            <a:ext cx="8562975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dirty="0">
                <a:solidFill>
                  <a:srgbClr val="004A86">
                    <a:lumMod val="75000"/>
                  </a:srgbClr>
                </a:solidFill>
                <a:latin typeface="Intel Clear Light"/>
              </a:rPr>
              <a:t>Roadmap Contents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4A86">
                  <a:lumMod val="75000"/>
                </a:srgbClr>
              </a:solidFill>
              <a:effectLst/>
              <a:uLnTx/>
              <a:uFillTx/>
              <a:latin typeface="Intel Clear Light"/>
            </a:endParaRPr>
          </a:p>
        </p:txBody>
      </p:sp>
    </p:spTree>
    <p:extLst>
      <p:ext uri="{BB962C8B-B14F-4D97-AF65-F5344CB8AC3E}">
        <p14:creationId xmlns:p14="http://schemas.microsoft.com/office/powerpoint/2010/main" val="23346766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383381"/>
            <a:ext cx="11010816" cy="1651681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IP Roadmap</a:t>
            </a:r>
            <a:br>
              <a:rPr lang="en-US" dirty="0"/>
            </a:br>
            <a:r>
              <a:rPr lang="en-US" dirty="0">
                <a:solidFill>
                  <a:srgbClr val="002060"/>
                </a:solidFill>
                <a:cs typeface="Arial"/>
              </a:rPr>
              <a:t>	</a:t>
            </a:r>
            <a:endParaRPr lang="en-US" dirty="0">
              <a:solidFill>
                <a:srgbClr val="002060">
                  <a:alpha val="90000"/>
                </a:srgb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CCBC3-CBD9-4A8E-A041-96138595E2F3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71500" y="3948942"/>
            <a:ext cx="11022013" cy="438150"/>
          </a:xfrm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6AD84927-6B45-4B01-BE94-24F1D2EA81E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158874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4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6AD84927-6B45-4B01-BE94-24F1D2EA81E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4149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603159"/>
            <a:ext cx="11010816" cy="1651681"/>
          </a:xfrm>
        </p:spPr>
        <p:txBody>
          <a:bodyPr anchor="ctr">
            <a:normAutofit/>
          </a:bodyPr>
          <a:lstStyle/>
          <a:p>
            <a:pPr algn="ctr">
              <a:spcBef>
                <a:spcPts val="1800"/>
              </a:spcBef>
            </a:pPr>
            <a:r>
              <a:rPr lang="en-US" dirty="0"/>
              <a:t>Key Messages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C009798-AE54-4897-89CA-933CB65AED9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71500" y="3948942"/>
            <a:ext cx="11022013" cy="438150"/>
          </a:xfrm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3ABF4D81-2673-488C-8F91-A228E3A9BB8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2056063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4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3ABF4D81-2673-488C-8F91-A228E3A9BB8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5381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297261"/>
            <a:ext cx="11010816" cy="1651681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latin typeface="+mj-lt"/>
              </a:rPr>
              <a:t>Packaging/Test Roadmap </a:t>
            </a:r>
            <a:br>
              <a:rPr lang="en-US" sz="6000" dirty="0">
                <a:latin typeface="+mj-lt"/>
              </a:rPr>
            </a:br>
            <a:endParaRPr lang="en-US" sz="3000" dirty="0">
              <a:latin typeface="+mj-lt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9D1390-1518-4DA0-9C2A-F04079444F7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71500" y="3948942"/>
            <a:ext cx="11022013" cy="4381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tel Clear Light"/>
                <a:ea typeface="Intel Clear Light" panose="020B0404020203020204" pitchFamily="34" charset="0"/>
                <a:cs typeface="Intel Clear Light" panose="020B0404020203020204" pitchFamily="34" charset="0"/>
                <a:sym typeface="Helvetica"/>
              </a:rPr>
              <a:t>(21Q3 Edition)</a:t>
            </a:r>
            <a:endParaRPr lang="en-US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D2142012-0005-427A-A3BB-94C5BFC57FF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158874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3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D2142012-0005-427A-A3BB-94C5BFC57FF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59610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9839C-6F14-A441-8281-879773E01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098" y="2603159"/>
            <a:ext cx="11010816" cy="1651681"/>
          </a:xfrm>
        </p:spPr>
        <p:txBody>
          <a:bodyPr/>
          <a:lstStyle/>
          <a:p>
            <a:r>
              <a:rPr lang="en-US" dirty="0">
                <a:latin typeface="+mj-lt"/>
                <a:ea typeface="Intel Clear Light"/>
                <a:cs typeface="Intel Clear Light"/>
              </a:rPr>
              <a:t>Software Roadmap</a:t>
            </a:r>
            <a:br>
              <a:rPr lang="en-US" dirty="0">
                <a:latin typeface="+mj-lt"/>
              </a:rPr>
            </a:br>
            <a:endParaRPr lang="en-US" dirty="0">
              <a:latin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339F2-997A-41F2-A170-CE5ED807FDE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sz="2800" dirty="0">
                <a:latin typeface="+mj-lt"/>
              </a:rPr>
              <a:t>December 2021</a:t>
            </a:r>
            <a:endParaRPr lang="en-US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A57B603C-8ECA-41F7-8091-65FCE30DB37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158874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4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A57B603C-8ECA-41F7-8091-65FCE30DB37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2292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F76557D-C52D-41BE-97A7-E6AC17821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Competitive Update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F677E45-8AD3-473E-91BA-93E651EDDC69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CCG Q4’21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4729110F-FE78-405B-9879-3A72894B237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158874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3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4729110F-FE78-405B-9879-3A72894B237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3479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92917" y="3681257"/>
            <a:ext cx="10794931" cy="922393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500" b="0" i="0" kern="1200" spc="0" baseline="0">
                <a:solidFill>
                  <a:schemeClr val="bg1"/>
                </a:solidFill>
                <a:latin typeface="Intel Clear Pro" panose="020B0804020202060201" pitchFamily="34" charset="0"/>
                <a:ea typeface="Intel Clear"/>
                <a:cs typeface="Intel Clear Pro" panose="020B0804020202060201" pitchFamily="34" charset="0"/>
              </a:defRPr>
            </a:lvl1pPr>
          </a:lstStyle>
          <a:p>
            <a:pPr marL="0" marR="0" lvl="0" indent="0" algn="l" defTabSz="609555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4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Intel Clear Pro" panose="020B0804020202060201" pitchFamily="34" charset="0"/>
              <a:ea typeface="Intel Clear"/>
              <a:cs typeface="Intel Clear Pro" panose="020B0804020202060201" pitchFamily="34" charset="0"/>
              <a:sym typeface="Helvetica Neue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15129" y="3297525"/>
            <a:ext cx="10941927" cy="80998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4572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500" b="0" i="0" kern="1200" spc="0" baseline="0">
                <a:solidFill>
                  <a:schemeClr val="bg1"/>
                </a:solidFill>
                <a:latin typeface="Intel Clear Pro" panose="020B0804020202060201" pitchFamily="34" charset="0"/>
                <a:ea typeface="Intel Clear"/>
                <a:cs typeface="Intel Clear Pro" panose="020B0804020202060201" pitchFamily="34" charset="0"/>
              </a:defRPr>
            </a:lvl1pPr>
          </a:lstStyle>
          <a:p>
            <a:pPr marL="0" marR="0" lvl="0" indent="0" algn="l" defTabSz="609555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4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Intel Clear Pro" panose="020B0804020202060201" pitchFamily="34" charset="0"/>
              <a:ea typeface="Intel Clear"/>
              <a:cs typeface="Intel Clear Pro" panose="020B0804020202060201" pitchFamily="34" charset="0"/>
              <a:sym typeface="Helvetica Neue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8A53349-AE4A-40F9-B6C9-13ADB0870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Intel Clear Light" panose="020B0404020203020204" pitchFamily="34" charset="0"/>
                <a:cs typeface="Intel Clear Light" panose="020B0404020203020204" pitchFamily="34" charset="0"/>
              </a:rPr>
              <a:t> </a:t>
            </a:r>
            <a:br>
              <a:rPr lang="en-US" dirty="0">
                <a:latin typeface="Intel Clear Light" panose="020B0404020203020204" pitchFamily="34" charset="0"/>
                <a:cs typeface="Intel Clear Light" panose="020B0404020203020204" pitchFamily="34" charset="0"/>
              </a:rPr>
            </a:br>
            <a:r>
              <a:rPr lang="en-US" dirty="0">
                <a:latin typeface="Intel Clear Light" panose="020B0404020203020204" pitchFamily="34" charset="0"/>
                <a:cs typeface="Intel Clear Light" panose="020B0404020203020204" pitchFamily="34" charset="0"/>
              </a:rPr>
              <a:t>Execution Dashboards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ED48969-6801-4EDD-8960-2B421FBD865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Slide Zoom 8">
                <a:extLst>
                  <a:ext uri="{FF2B5EF4-FFF2-40B4-BE49-F238E27FC236}">
                    <a16:creationId xmlns:a16="http://schemas.microsoft.com/office/drawing/2014/main" id="{B0360BB2-C2C2-475E-A489-33808EE17EF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158874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4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Slide Zoom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B0360BB2-C2C2-475E-A489-33808EE17EF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29019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50032"/>
            <a:ext cx="11010816" cy="150152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Financial Update</a:t>
            </a:r>
            <a:br>
              <a:rPr lang="en-US" dirty="0"/>
            </a:br>
            <a:r>
              <a:rPr lang="en-US" dirty="0">
                <a:solidFill>
                  <a:srgbClr val="002060"/>
                </a:solidFill>
                <a:cs typeface="Arial"/>
              </a:rPr>
              <a:t>	</a:t>
            </a:r>
            <a:endParaRPr lang="en-US" dirty="0">
              <a:solidFill>
                <a:srgbClr val="002060">
                  <a:alpha val="90000"/>
                </a:srgb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71669-81EA-479A-BD64-BBFE2E43639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67B8BF18-8653-462E-92D2-E249C5ABE1C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158874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4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67B8BF18-8653-462E-92D2-E249C5ABE1C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961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675362"/>
            <a:ext cx="11010816" cy="165168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IVE Update</a:t>
            </a:r>
            <a:br>
              <a:rPr lang="en-US" dirty="0"/>
            </a:br>
            <a:r>
              <a:rPr lang="en-US" dirty="0">
                <a:solidFill>
                  <a:srgbClr val="002060"/>
                </a:solidFill>
                <a:cs typeface="Arial"/>
              </a:rPr>
              <a:t>	</a:t>
            </a:r>
            <a:endParaRPr lang="en-US" dirty="0">
              <a:solidFill>
                <a:srgbClr val="002060">
                  <a:alpha val="90000"/>
                </a:srgb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C7729-A74F-4EBA-8074-7D374600525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December’21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91CD9798-2071-44E3-AD87-C934AC25F26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158874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4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91CD9798-2071-44E3-AD87-C934AC25F26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6700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54FAF-4FFB-4451-B886-D1DF6144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1317001"/>
            <a:ext cx="11010816" cy="1651681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br>
              <a:rPr lang="en-US" b="1" dirty="0"/>
            </a:br>
            <a:r>
              <a:rPr lang="en-US" dirty="0"/>
              <a:t>Key Hardware Roadmap Risks</a:t>
            </a:r>
            <a:br>
              <a:rPr lang="en-US" dirty="0"/>
            </a:b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01D6D98-0543-49AD-AF51-7E926AC27F6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WW50’21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4" name="Slide Zoom 3">
                <a:extLst>
                  <a:ext uri="{FF2B5EF4-FFF2-40B4-BE49-F238E27FC236}">
                    <a16:creationId xmlns:a16="http://schemas.microsoft.com/office/drawing/2014/main" id="{048D9697-90DE-4727-8C5A-FB2F6231A30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551588743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3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4" name="Slide Zoom 3">
                <a:hlinkClick r:id="rId4" action="ppaction://hlinksldjump"/>
                <a:extLst>
                  <a:ext uri="{FF2B5EF4-FFF2-40B4-BE49-F238E27FC236}">
                    <a16:creationId xmlns:a16="http://schemas.microsoft.com/office/drawing/2014/main" id="{048D9697-90DE-4727-8C5A-FB2F6231A30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27301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9F4BE2-8E4A-4003-B816-9E34781F7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US" dirty="0"/>
              <a:t>IPAS Product Security Dashboard</a:t>
            </a:r>
            <a:endParaRPr lang="en-US" sz="3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39A39-08BC-4F2F-94A3-F43AAEEFAE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 lIns="0" tIns="0" rIns="0" bIns="0" anchor="t">
            <a:noAutofit/>
          </a:bodyPr>
          <a:lstStyle/>
          <a:p>
            <a:r>
              <a:rPr lang="en-US" sz="3000" dirty="0"/>
              <a:t>November  2021</a:t>
            </a:r>
          </a:p>
          <a:p>
            <a:endParaRPr lang="en-US" sz="3000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7" name="Slide Zoom 6">
                <a:extLst>
                  <a:ext uri="{FF2B5EF4-FFF2-40B4-BE49-F238E27FC236}">
                    <a16:creationId xmlns:a16="http://schemas.microsoft.com/office/drawing/2014/main" id="{AC36CC48-3A61-4485-8AF2-216CFF0ADA6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29574231"/>
                  </p:ext>
                </p:extLst>
              </p:nvPr>
            </p:nvGraphicFramePr>
            <p:xfrm>
              <a:off x="11753849" y="6419849"/>
              <a:ext cx="438151" cy="438151"/>
            </p:xfrm>
            <a:graphic>
              <a:graphicData uri="http://schemas.microsoft.com/office/powerpoint/2016/slidezoom">
                <pslz:sldZm>
                  <pslz:sldZmObj sldId="2147376505" cId="2334676618">
                    <pslz:zmPr id="{3B34E288-63AA-4D41-BC20-984B47C44CF2}" returnToParent="0" imageType="cover" transitionDur="1000">
                      <p166:blipFill xmlns:p166="http://schemas.microsoft.com/office/powerpoint/2016/6/main"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  <a:ext uri="{96DAC541-7B7A-43D3-8B79-37D633B846F1}">
                              <asvg:svgBlip xmlns:asvg="http://schemas.microsoft.com/office/drawing/2016/SVG/main" r:embed="rId4"/>
                            </a:ext>
                          </a:extLst>
                        </a:blip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438151" cy="438151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7" name="Slide Zoom 6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AC36CC48-3A61-4485-8AF2-216CFF0ADA6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p:blipFill>
            <p:spPr>
              <a:xfrm>
                <a:off x="11753849" y="6419849"/>
                <a:ext cx="438151" cy="438151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8640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Corp PPT Them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Corp PPT Theme" id="{5671F0FC-013B-4CA0-9283-E000C1D7E563}" vid="{3ABDF45D-3EDC-4849-8840-310E253D5BAB}"/>
    </a:ext>
  </a:extLst>
</a:theme>
</file>

<file path=ppt/theme/theme3.xml><?xml version="1.0" encoding="utf-8"?>
<a:theme xmlns:a="http://schemas.openxmlformats.org/drawingml/2006/main" name="Corp PPT Theme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Corp PPT Theme" id="{5671F0FC-013B-4CA0-9283-E000C1D7E563}" vid="{3ABDF45D-3EDC-4849-8840-310E253D5BA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Intel Clear Light</vt:lpstr>
      <vt:lpstr>Office Theme</vt:lpstr>
      <vt:lpstr>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Newalkar, Gautami</dc:creator>
  <cp:lastModifiedBy>Newalkar, Gautami</cp:lastModifiedBy>
  <cp:revision>1</cp:revision>
  <dcterms:created xsi:type="dcterms:W3CDTF">2021-12-16T00:15:54Z</dcterms:created>
  <dcterms:modified xsi:type="dcterms:W3CDTF">2021-12-16T00:16:42Z</dcterms:modified>
</cp:coreProperties>
</file>