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2844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od, Jacob R" initials="WJR" lastIdx="99" clrIdx="0">
    <p:extLst>
      <p:ext uri="{19B8F6BF-5375-455C-9EA6-DF929625EA0E}">
        <p15:presenceInfo xmlns:p15="http://schemas.microsoft.com/office/powerpoint/2012/main" userId="S::jacob.r.wood@intel.com::d30d80b9-a378-4956-a6aa-02c28eeed5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1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CA761-831B-4097-BAFB-C6FEF57D35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845D88-198F-4C9F-BABC-5DFB3E849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C8C1E-2495-4AA2-8F8E-F1A99C6F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0D782-DD0F-4233-A1ED-EA7CE3D9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0475B-7B31-4138-9482-D98918BDB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37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F379D-162A-4FCD-A437-00440437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2EA69-592F-4334-BEAE-8F459A99D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766F6-E7B2-423D-BCC3-A41091D20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C09D1-C898-4150-9A3F-DE8C66042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DEF42-AB6B-43E0-879B-6546AE24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03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9F92A9-16D0-421F-AB6B-9F00317E4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C0BC5-2FD3-4050-9DC9-6F20F4947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5B027-3EEC-4486-AC55-DD797275D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0A890-66F5-48E8-9E13-57C49450F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AAFF8-D1A5-4B53-B56A-12CC6B5C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9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3FBCB-1D90-4BB9-9E51-DDBBA764B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203DF-AA91-4C98-8A77-3DE98815B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228A5-FFD2-4241-8ABA-1904CB41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9B631-2974-45AC-BF3E-C637F117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F2A80-111D-4728-BACF-1D3A25CC6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81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10D81-9233-4217-935D-22ABFA56B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598E4-0B11-49DA-B477-2FEAB5A7E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D9B1B-56C9-4226-8ED0-D32578B77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12E97-E19D-437F-AC11-1F3C634C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0EED7-1B87-4C33-9492-4DFCA7B86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6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5B9B-BF0C-4391-881C-B841BC644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C12DA-716D-48AF-A2E1-477C60EA1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493968-6DEF-4504-9820-E7C3232D1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D17EC-EBD8-49BC-BAFB-A413D9808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6A216D-EDE4-4871-B45D-F0B08354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0FA44-9B92-4FAC-AC94-B14FB083A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2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0439D-B5FF-43AA-B156-1072E70B1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8D2A3A-0C8A-42FA-9F55-B014F6644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88991-5CC3-4ED8-AE47-DBC81B8BA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9CF640-25B7-4B6B-9F76-001F1E386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50CE50-3603-4464-9942-57077543A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8A9921-3C5B-474C-83CF-3E2C9973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72272-3425-4C29-8C1F-6AFD7D271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D716AD-08C0-43A0-8409-B243678E9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92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F8A50-6C09-4AC1-AF19-554EBC46B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E110DE-0672-4D1B-9ADB-AAFE3B37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9F03A-26D8-46E8-8EE9-51415783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FDF93-D0FD-4474-80C0-0D70FA7F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3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F0F001-DF9D-4940-BEAC-496EC5B2D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ED5919-056D-433D-A83A-569E57109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638DA-D830-4222-BB71-9C359412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9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5F62B-F696-4FE3-B1E5-FCFBD2727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6E5D7-A9D9-44C1-B5C2-BA0FBDEC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F35C8-DE8B-40E6-93C0-EC921A482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C6C958-47A7-47DC-AD47-44AC1E50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1A2C-8CF7-4AAF-95A4-A79BE974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4113B-CB94-4CA6-8926-8F8D17E53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9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CB571-CFCA-4EE1-856B-5E3FDD003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65CB4F-8096-4445-9698-51AE9661A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1D2F5-6A1D-4FB0-B8AE-B7E045250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199F22-2550-4306-9699-EF7E5773C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CC634-4FCA-484B-A7EC-81F8E834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AB081-8684-4432-BB2C-941A4542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5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6AA27D-17F8-436A-B509-6F8FF013C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2C4B0-542F-4B4B-9FF8-C447B3D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F4128-6AB0-4A8C-B762-F2E4B2E195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BFC7D-95DF-481A-BDBA-F301AA80082C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CFD77-299C-4AFD-94B7-74F9EF4B8E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C77F7-EEEA-42EC-B074-6CB80F655D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30C4E-D19E-4987-8929-48DE0022D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5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2AAAF0C-1DEC-420E-BDEC-57F9F1C2F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425612"/>
              </p:ext>
            </p:extLst>
          </p:nvPr>
        </p:nvGraphicFramePr>
        <p:xfrm>
          <a:off x="377093" y="219483"/>
          <a:ext cx="11437814" cy="6419033"/>
        </p:xfrm>
        <a:graphic>
          <a:graphicData uri="http://schemas.openxmlformats.org/drawingml/2006/table">
            <a:tbl>
              <a:tblPr/>
              <a:tblGrid>
                <a:gridCol w="490521">
                  <a:extLst>
                    <a:ext uri="{9D8B030D-6E8A-4147-A177-3AD203B41FA5}">
                      <a16:colId xmlns:a16="http://schemas.microsoft.com/office/drawing/2014/main" val="2023294205"/>
                    </a:ext>
                  </a:extLst>
                </a:gridCol>
                <a:gridCol w="1180314">
                  <a:extLst>
                    <a:ext uri="{9D8B030D-6E8A-4147-A177-3AD203B41FA5}">
                      <a16:colId xmlns:a16="http://schemas.microsoft.com/office/drawing/2014/main" val="3585993549"/>
                    </a:ext>
                  </a:extLst>
                </a:gridCol>
                <a:gridCol w="68980">
                  <a:extLst>
                    <a:ext uri="{9D8B030D-6E8A-4147-A177-3AD203B41FA5}">
                      <a16:colId xmlns:a16="http://schemas.microsoft.com/office/drawing/2014/main" val="235734943"/>
                    </a:ext>
                  </a:extLst>
                </a:gridCol>
                <a:gridCol w="490521">
                  <a:extLst>
                    <a:ext uri="{9D8B030D-6E8A-4147-A177-3AD203B41FA5}">
                      <a16:colId xmlns:a16="http://schemas.microsoft.com/office/drawing/2014/main" val="2349159524"/>
                    </a:ext>
                  </a:extLst>
                </a:gridCol>
                <a:gridCol w="1111335">
                  <a:extLst>
                    <a:ext uri="{9D8B030D-6E8A-4147-A177-3AD203B41FA5}">
                      <a16:colId xmlns:a16="http://schemas.microsoft.com/office/drawing/2014/main" val="1275647232"/>
                    </a:ext>
                  </a:extLst>
                </a:gridCol>
                <a:gridCol w="122630">
                  <a:extLst>
                    <a:ext uri="{9D8B030D-6E8A-4147-A177-3AD203B41FA5}">
                      <a16:colId xmlns:a16="http://schemas.microsoft.com/office/drawing/2014/main" val="1653514778"/>
                    </a:ext>
                  </a:extLst>
                </a:gridCol>
                <a:gridCol w="490521">
                  <a:extLst>
                    <a:ext uri="{9D8B030D-6E8A-4147-A177-3AD203B41FA5}">
                      <a16:colId xmlns:a16="http://schemas.microsoft.com/office/drawing/2014/main" val="2170431423"/>
                    </a:ext>
                  </a:extLst>
                </a:gridCol>
                <a:gridCol w="1241629">
                  <a:extLst>
                    <a:ext uri="{9D8B030D-6E8A-4147-A177-3AD203B41FA5}">
                      <a16:colId xmlns:a16="http://schemas.microsoft.com/office/drawing/2014/main" val="2315902133"/>
                    </a:ext>
                  </a:extLst>
                </a:gridCol>
                <a:gridCol w="837972">
                  <a:extLst>
                    <a:ext uri="{9D8B030D-6E8A-4147-A177-3AD203B41FA5}">
                      <a16:colId xmlns:a16="http://schemas.microsoft.com/office/drawing/2014/main" val="3078505056"/>
                    </a:ext>
                  </a:extLst>
                </a:gridCol>
                <a:gridCol w="76644">
                  <a:extLst>
                    <a:ext uri="{9D8B030D-6E8A-4147-A177-3AD203B41FA5}">
                      <a16:colId xmlns:a16="http://schemas.microsoft.com/office/drawing/2014/main" val="1942125034"/>
                    </a:ext>
                  </a:extLst>
                </a:gridCol>
                <a:gridCol w="490521">
                  <a:extLst>
                    <a:ext uri="{9D8B030D-6E8A-4147-A177-3AD203B41FA5}">
                      <a16:colId xmlns:a16="http://schemas.microsoft.com/office/drawing/2014/main" val="1980791477"/>
                    </a:ext>
                  </a:extLst>
                </a:gridCol>
                <a:gridCol w="965712">
                  <a:extLst>
                    <a:ext uri="{9D8B030D-6E8A-4147-A177-3AD203B41FA5}">
                      <a16:colId xmlns:a16="http://schemas.microsoft.com/office/drawing/2014/main" val="1445963032"/>
                    </a:ext>
                  </a:extLst>
                </a:gridCol>
                <a:gridCol w="684685">
                  <a:extLst>
                    <a:ext uri="{9D8B030D-6E8A-4147-A177-3AD203B41FA5}">
                      <a16:colId xmlns:a16="http://schemas.microsoft.com/office/drawing/2014/main" val="3639275435"/>
                    </a:ext>
                  </a:extLst>
                </a:gridCol>
                <a:gridCol w="143068">
                  <a:extLst>
                    <a:ext uri="{9D8B030D-6E8A-4147-A177-3AD203B41FA5}">
                      <a16:colId xmlns:a16="http://schemas.microsoft.com/office/drawing/2014/main" val="3029268233"/>
                    </a:ext>
                  </a:extLst>
                </a:gridCol>
                <a:gridCol w="490521">
                  <a:extLst>
                    <a:ext uri="{9D8B030D-6E8A-4147-A177-3AD203B41FA5}">
                      <a16:colId xmlns:a16="http://schemas.microsoft.com/office/drawing/2014/main" val="2457950771"/>
                    </a:ext>
                  </a:extLst>
                </a:gridCol>
                <a:gridCol w="1103671">
                  <a:extLst>
                    <a:ext uri="{9D8B030D-6E8A-4147-A177-3AD203B41FA5}">
                      <a16:colId xmlns:a16="http://schemas.microsoft.com/office/drawing/2014/main" val="2780362430"/>
                    </a:ext>
                  </a:extLst>
                </a:gridCol>
                <a:gridCol w="68980">
                  <a:extLst>
                    <a:ext uri="{9D8B030D-6E8A-4147-A177-3AD203B41FA5}">
                      <a16:colId xmlns:a16="http://schemas.microsoft.com/office/drawing/2014/main" val="3191471152"/>
                    </a:ext>
                  </a:extLst>
                </a:gridCol>
                <a:gridCol w="490521">
                  <a:extLst>
                    <a:ext uri="{9D8B030D-6E8A-4147-A177-3AD203B41FA5}">
                      <a16:colId xmlns:a16="http://schemas.microsoft.com/office/drawing/2014/main" val="1058429600"/>
                    </a:ext>
                  </a:extLst>
                </a:gridCol>
                <a:gridCol w="889068">
                  <a:extLst>
                    <a:ext uri="{9D8B030D-6E8A-4147-A177-3AD203B41FA5}">
                      <a16:colId xmlns:a16="http://schemas.microsoft.com/office/drawing/2014/main" val="309011683"/>
                    </a:ext>
                  </a:extLst>
                </a:gridCol>
              </a:tblGrid>
              <a:tr h="24466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Client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2F75B5"/>
                          </a:solidFill>
                          <a:effectLst/>
                          <a:latin typeface="Calibri" panose="020F0502020204030204" pitchFamily="34" charset="0"/>
                        </a:rPr>
                        <a:t>Data Center and AI 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IOG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981348"/>
                  </a:ext>
                </a:extLst>
              </a:tr>
              <a:tr h="3543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Prod Line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Device target (work Station)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Prod Line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Device target (work Station)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ADS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Alder stream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DHV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Donahue valley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338881"/>
                  </a:ext>
                </a:extLst>
              </a:tr>
              <a:tr h="1856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Mainstream Desktop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Xeon SP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Scalable Performance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Atlantic falls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GR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Guide rock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91140"/>
                  </a:ext>
                </a:extLst>
              </a:tr>
              <a:tr h="2898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Mainstream and Performance Notebooks  (Was H&amp;U)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Xeon 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 Efficient:  lighter touch Xeon product primarily used in Networking applications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BPS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Barlow pass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HR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Hard rock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74946"/>
                  </a:ext>
                </a:extLst>
              </a:tr>
              <a:tr h="2898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Fanless notebooks and 2 in 1s incl detachables  (Was Y&amp;M)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Atom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Lower perf/lower cost product primarily used in Networking and 5G applications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Bow falls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LKS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Lake stream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132823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Entry - Value notebooks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Xeon 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Single Socket:  Entry, cost focused, server (reuse of client CPU)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Crow pass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454916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Refresh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Xeon AP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Advanced Performance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CWV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Crow Valley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068197"/>
                  </a:ext>
                </a:extLst>
              </a:tr>
              <a:tr h="185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Abbr.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SOC/Platform name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Abbr.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SOC/Platform name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HBM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Bandwidth Memory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DPS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Donahue pass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674115"/>
                  </a:ext>
                </a:extLst>
              </a:tr>
              <a:tr h="197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ARL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Arrow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MTL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Meteor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LCC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Core Count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FPGA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293711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CPL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Cypress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NVL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MCC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 Core Count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Acoma Rock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GDR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Gunderson Rock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882049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ADL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Alder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PTL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Panther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HCC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Core Count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Avila Rock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ITM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Iron Top Mesa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268485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ICL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Ice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RKL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Rocket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XCC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Extreme Core Count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Mesa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KM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Kinneloa Mesa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379777"/>
                  </a:ext>
                </a:extLst>
              </a:tr>
              <a:tr h="2898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LKF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Lakefield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RPL 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Raptor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Abbr.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SOC/Platform name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Platform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Abbr. 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SOC/Platform name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Platform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DM2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Mesa Phase 2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RNR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Reynolds Rock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064599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LNL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Lunar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TGL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Tiger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CLF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Clearwater forest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ICX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Icelake SP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Whitley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Falcon Mesa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Sundance Mesa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146048"/>
                  </a:ext>
                </a:extLst>
              </a:tr>
              <a:tr h="21935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Client Adjacency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DMR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Diamond Rapids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Birch Stream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MGR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Mustang Ridge Die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Falcon Park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8034118"/>
                  </a:ext>
                </a:extLst>
              </a:tr>
              <a:tr h="4318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Barlow Ridge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HrP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Harrison Peak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EBG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Emmitsburg (chipset)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Eagle Stream/Kirbyville/Loganville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Sapphire Rapids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Eagle Stream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Graphics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564276"/>
                  </a:ext>
                </a:extLst>
              </a:tr>
              <a:tr h="1856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ECF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Elk creek falls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Mammoth Glacier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Emerald Rapids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Eagle Stream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SRF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Sierra Forest 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Birch Stream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ADB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Adam's Bridge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LTS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Lancaster Sound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003766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FmP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Filmore Peak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MCF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 Creek Falls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Granite Rapids SP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Birch Stream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Arctic Sound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PVC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Ponte Vecchio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76509"/>
                  </a:ext>
                </a:extLst>
              </a:tr>
              <a:tr h="2193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GaP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Gale peak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MrP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Monroe Peak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Network and Edge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DG2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Discrete Graphics 2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RLT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Rialto Bridge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13139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GfP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Garfield Peak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AVC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Avon crest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SDW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Shadow wood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ELG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Elasti-Client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BMG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Battlemage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887799"/>
                  </a:ext>
                </a:extLst>
              </a:tr>
              <a:tr h="21935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Cores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CTW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Citrus wood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SJC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Juan Creek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Connectivity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297437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CRT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Cresmont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PNC 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Panther Cove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DHL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Dana Hills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SNR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Snow Ridge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CNV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Connersville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MEV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Mount Evans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824666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DKT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Darkmont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RPC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Raptor Cove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EGC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Hawk Crest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TRC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Trout Creek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Flat Rock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MMG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Mount Morgan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860729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GLC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EMR core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RWC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Redwood Cove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EHLS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Evergreen Hills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TRC-C0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Tarpon Creek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MGV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Morganville 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327738"/>
                  </a:ext>
                </a:extLst>
              </a:tr>
              <a:tr h="21935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LNC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Lion Cove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SKT 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Skymont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GDW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Garden Wood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VLC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Valley Crest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NAND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63770"/>
                  </a:ext>
                </a:extLst>
              </a:tr>
              <a:tr h="21935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IOTG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Ridge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WLB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Willow Bar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Alaska Mountain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ADP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Arbordale Plus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396761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EHL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Elkhart Lake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GNR-D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Granite Rapids 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WLP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Willow Pond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BAM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Bat Mountain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ECH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Echo Harbour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931125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MCC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Mule Creek Canyon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ICX-D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Icelake 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WLW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Willow Wood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KH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Keystone Harbor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YVRR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Youngsville RR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200180"/>
                  </a:ext>
                </a:extLst>
              </a:tr>
              <a:tr h="17717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MDW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Meadow Wood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BHB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Blackhawk bar</a:t>
                      </a:r>
                    </a:p>
                  </a:txBody>
                  <a:tcPr marL="6303" marR="6303" marT="63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03" marR="6303" marT="630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71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261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457184ADAB67429546CB334524CB8B" ma:contentTypeVersion="6" ma:contentTypeDescription="Create a new document." ma:contentTypeScope="" ma:versionID="2256a63f919361d92566055456f71e61">
  <xsd:schema xmlns:xsd="http://www.w3.org/2001/XMLSchema" xmlns:xs="http://www.w3.org/2001/XMLSchema" xmlns:p="http://schemas.microsoft.com/office/2006/metadata/properties" xmlns:ns2="8d54ad83-5035-42e4-91f8-577157335407" xmlns:ns3="cb3d64a0-d56b-45f5-9bef-94575b9304d2" targetNamespace="http://schemas.microsoft.com/office/2006/metadata/properties" ma:root="true" ma:fieldsID="781783884d97f01ad3f1268c629d1fb7" ns2:_="" ns3:_="">
    <xsd:import namespace="8d54ad83-5035-42e4-91f8-577157335407"/>
    <xsd:import namespace="cb3d64a0-d56b-45f5-9bef-94575b9304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4ad83-5035-42e4-91f8-577157335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d64a0-d56b-45f5-9bef-94575b9304d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E6B646-8325-46A0-9AB9-11CEF7002D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80213B-832C-42C2-B0FA-67B937D34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4ad83-5035-42e4-91f8-577157335407"/>
    <ds:schemaRef ds:uri="cb3d64a0-d56b-45f5-9bef-94575b9304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7DA5A38-8288-414A-8554-D643BBCFBB4D}">
  <ds:schemaRefs>
    <ds:schemaRef ds:uri="8d54ad83-5035-42e4-91f8-577157335407"/>
    <ds:schemaRef ds:uri="http://purl.org/dc/terms/"/>
    <ds:schemaRef ds:uri="http://schemas.microsoft.com/office/infopath/2007/PartnerControls"/>
    <ds:schemaRef ds:uri="http://schemas.microsoft.com/office/2006/documentManagement/types"/>
    <ds:schemaRef ds:uri="cb3d64a0-d56b-45f5-9bef-94575b9304d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556</Words>
  <Application>Microsoft Office PowerPoint</Application>
  <PresentationFormat>Widescreen</PresentationFormat>
  <Paragraphs>314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Cattell, Laura</dc:creator>
  <cp:lastModifiedBy>Newalkar, Gautami</cp:lastModifiedBy>
  <cp:revision>4</cp:revision>
  <dcterms:created xsi:type="dcterms:W3CDTF">2021-04-09T14:51:27Z</dcterms:created>
  <dcterms:modified xsi:type="dcterms:W3CDTF">2021-11-11T00:48:12Z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0x01010017457184ADAB67429546CB334524CB8B</vt:lpwstr>
  </property>
</Properties>
</file>