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80" r:id="rId3"/>
    <p:sldId id="277" r:id="rId4"/>
    <p:sldId id="276" r:id="rId5"/>
    <p:sldId id="279" r:id="rId6"/>
    <p:sldId id="278" r:id="rId7"/>
    <p:sldId id="265" r:id="rId8"/>
    <p:sldId id="271" r:id="rId9"/>
    <p:sldId id="261" r:id="rId10"/>
    <p:sldId id="259" r:id="rId11"/>
    <p:sldId id="267" r:id="rId12"/>
    <p:sldId id="268" r:id="rId13"/>
    <p:sldId id="269" r:id="rId14"/>
    <p:sldId id="270" r:id="rId15"/>
    <p:sldId id="273"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960" autoAdjust="0"/>
  </p:normalViewPr>
  <p:slideViewPr>
    <p:cSldViewPr>
      <p:cViewPr varScale="1">
        <p:scale>
          <a:sx n="70" d="100"/>
          <a:sy n="70" d="100"/>
        </p:scale>
        <p:origin x="-763"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39327138" cy="3932713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E4244F-7351-4FBC-908F-806A0523840D}" type="datetimeFigureOut">
              <a:rPr lang="en-US" smtClean="0"/>
              <a:t>4/7/2011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08A922-5EC7-4A42-A4D2-2DC089F3D62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To select cell C</a:t>
            </a:r>
            <a:r>
              <a:rPr lang="en-US" sz="1200" kern="1200" baseline="-25000" dirty="0" smtClean="0">
                <a:solidFill>
                  <a:schemeClr val="tx1"/>
                </a:solidFill>
                <a:latin typeface="+mn-lt"/>
                <a:ea typeface="+mn-ea"/>
                <a:cs typeface="+mn-cs"/>
              </a:rPr>
              <a:t>4</a:t>
            </a:r>
            <a:r>
              <a:rPr lang="en-US" sz="1200" kern="1200" dirty="0" smtClean="0">
                <a:solidFill>
                  <a:schemeClr val="tx1"/>
                </a:solidFill>
                <a:latin typeface="+mn-lt"/>
                <a:ea typeface="+mn-ea"/>
                <a:cs typeface="+mn-cs"/>
              </a:rPr>
              <a:t>R</a:t>
            </a:r>
            <a:r>
              <a:rPr lang="en-US" sz="1200" kern="1200" baseline="-25000" dirty="0" smtClean="0">
                <a:solidFill>
                  <a:schemeClr val="tx1"/>
                </a:solidFill>
                <a:latin typeface="+mn-lt"/>
                <a:ea typeface="+mn-ea"/>
                <a:cs typeface="+mn-cs"/>
              </a:rPr>
              <a:t>4</a:t>
            </a:r>
            <a:r>
              <a:rPr lang="en-US" sz="1200" kern="1200" baseline="0" dirty="0" smtClean="0">
                <a:solidFill>
                  <a:schemeClr val="tx1"/>
                </a:solidFill>
                <a:latin typeface="+mn-lt"/>
                <a:ea typeface="+mn-ea"/>
                <a:cs typeface="+mn-cs"/>
              </a:rPr>
              <a:t>,</a:t>
            </a:r>
            <a:r>
              <a:rPr lang="en-US" sz="1200" kern="1200" dirty="0" smtClean="0">
                <a:solidFill>
                  <a:schemeClr val="tx1"/>
                </a:solidFill>
                <a:latin typeface="+mn-lt"/>
                <a:ea typeface="+mn-ea"/>
                <a:cs typeface="+mn-cs"/>
              </a:rPr>
              <a:t> the column selection is done by pulsing TC</a:t>
            </a:r>
            <a:r>
              <a:rPr lang="en-US" sz="1200" kern="1200" baseline="-25000" dirty="0" smtClean="0">
                <a:solidFill>
                  <a:schemeClr val="tx1"/>
                </a:solidFill>
                <a:latin typeface="+mn-lt"/>
                <a:ea typeface="+mn-ea"/>
                <a:cs typeface="+mn-cs"/>
              </a:rPr>
              <a:t>4</a:t>
            </a:r>
            <a:r>
              <a:rPr lang="en-US" sz="1200" kern="1200" dirty="0" smtClean="0">
                <a:solidFill>
                  <a:schemeClr val="tx1"/>
                </a:solidFill>
                <a:latin typeface="+mn-lt"/>
                <a:ea typeface="+mn-ea"/>
                <a:cs typeface="+mn-cs"/>
              </a:rPr>
              <a:t> node.  As soon as, OTS on C</a:t>
            </a:r>
            <a:r>
              <a:rPr lang="en-US" sz="1200" kern="1200" baseline="-25000" dirty="0" smtClean="0">
                <a:solidFill>
                  <a:schemeClr val="tx1"/>
                </a:solidFill>
                <a:latin typeface="+mn-lt"/>
                <a:ea typeface="+mn-ea"/>
                <a:cs typeface="+mn-cs"/>
              </a:rPr>
              <a:t>4</a:t>
            </a:r>
            <a:r>
              <a:rPr lang="en-US" sz="1200" kern="1200" dirty="0" smtClean="0">
                <a:solidFill>
                  <a:schemeClr val="tx1"/>
                </a:solidFill>
                <a:latin typeface="+mn-lt"/>
                <a:ea typeface="+mn-ea"/>
                <a:cs typeface="+mn-cs"/>
              </a:rPr>
              <a:t> is turned on, the “Deck supply” will pull up C</a:t>
            </a:r>
            <a:r>
              <a:rPr lang="en-US" sz="1200" kern="1200" baseline="-25000" dirty="0" smtClean="0">
                <a:solidFill>
                  <a:schemeClr val="tx1"/>
                </a:solidFill>
                <a:latin typeface="+mn-lt"/>
                <a:ea typeface="+mn-ea"/>
                <a:cs typeface="+mn-cs"/>
              </a:rPr>
              <a:t>4</a:t>
            </a:r>
            <a:r>
              <a:rPr lang="en-US" sz="1200" kern="1200" dirty="0" smtClean="0">
                <a:solidFill>
                  <a:schemeClr val="tx1"/>
                </a:solidFill>
                <a:latin typeface="+mn-lt"/>
                <a:ea typeface="+mn-ea"/>
                <a:cs typeface="+mn-cs"/>
              </a:rPr>
              <a:t> to 5 volts.  The potential drop between C</a:t>
            </a:r>
            <a:r>
              <a:rPr lang="en-US" sz="1200" kern="1200" baseline="-25000" dirty="0" smtClean="0">
                <a:solidFill>
                  <a:schemeClr val="tx1"/>
                </a:solidFill>
                <a:latin typeface="+mn-lt"/>
                <a:ea typeface="+mn-ea"/>
                <a:cs typeface="+mn-cs"/>
              </a:rPr>
              <a:t>4</a:t>
            </a:r>
            <a:r>
              <a:rPr lang="en-US" sz="1200" kern="1200" dirty="0" smtClean="0">
                <a:solidFill>
                  <a:schemeClr val="tx1"/>
                </a:solidFill>
                <a:latin typeface="+mn-lt"/>
                <a:ea typeface="+mn-ea"/>
                <a:cs typeface="+mn-cs"/>
              </a:rPr>
              <a:t> and R</a:t>
            </a:r>
            <a:r>
              <a:rPr lang="en-US" sz="1200" kern="1200" baseline="-25000" dirty="0" smtClean="0">
                <a:solidFill>
                  <a:schemeClr val="tx1"/>
                </a:solidFill>
                <a:latin typeface="+mn-lt"/>
                <a:ea typeface="+mn-ea"/>
                <a:cs typeface="+mn-cs"/>
              </a:rPr>
              <a:t>4</a:t>
            </a:r>
            <a:r>
              <a:rPr lang="en-US" sz="1200" kern="1200" dirty="0" smtClean="0">
                <a:solidFill>
                  <a:schemeClr val="tx1"/>
                </a:solidFill>
                <a:latin typeface="+mn-lt"/>
                <a:ea typeface="+mn-ea"/>
                <a:cs typeface="+mn-cs"/>
              </a:rPr>
              <a:t> will become 10V therefore threshold switch the PCMS cell C</a:t>
            </a:r>
            <a:r>
              <a:rPr lang="en-US" sz="1200" kern="1200" baseline="-25000" dirty="0" smtClean="0">
                <a:solidFill>
                  <a:schemeClr val="tx1"/>
                </a:solidFill>
                <a:latin typeface="+mn-lt"/>
                <a:ea typeface="+mn-ea"/>
                <a:cs typeface="+mn-cs"/>
              </a:rPr>
              <a:t>4</a:t>
            </a:r>
            <a:r>
              <a:rPr lang="en-US" sz="1200" kern="1200" dirty="0" smtClean="0">
                <a:solidFill>
                  <a:schemeClr val="tx1"/>
                </a:solidFill>
                <a:latin typeface="+mn-lt"/>
                <a:ea typeface="+mn-ea"/>
                <a:cs typeface="+mn-cs"/>
              </a:rPr>
              <a:t>R</a:t>
            </a:r>
            <a:r>
              <a:rPr lang="en-US" sz="1200" kern="1200" baseline="-25000" dirty="0" smtClean="0">
                <a:solidFill>
                  <a:schemeClr val="tx1"/>
                </a:solidFill>
                <a:latin typeface="+mn-lt"/>
                <a:ea typeface="+mn-ea"/>
                <a:cs typeface="+mn-cs"/>
              </a:rPr>
              <a:t>4</a:t>
            </a:r>
            <a:r>
              <a:rPr lang="en-US" sz="1200" kern="1200" dirty="0" smtClean="0">
                <a:solidFill>
                  <a:schemeClr val="tx1"/>
                </a:solidFill>
                <a:latin typeface="+mn-lt"/>
                <a:ea typeface="+mn-ea"/>
                <a:cs typeface="+mn-cs"/>
              </a:rPr>
              <a:t> to complete the memory access. </a:t>
            </a:r>
          </a:p>
        </p:txBody>
      </p:sp>
      <p:sp>
        <p:nvSpPr>
          <p:cNvPr id="4" name="Slide Number Placeholder 3"/>
          <p:cNvSpPr>
            <a:spLocks noGrp="1"/>
          </p:cNvSpPr>
          <p:nvPr>
            <p:ph type="sldNum" sz="quarter" idx="10"/>
          </p:nvPr>
        </p:nvSpPr>
        <p:spPr/>
        <p:txBody>
          <a:bodyPr/>
          <a:lstStyle/>
          <a:p>
            <a:fld id="{6608A922-5EC7-4A42-A4D2-2DC089F3D621}"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152400"/>
            <a:ext cx="194310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52400"/>
            <a:ext cx="567690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rot="16200000">
            <a:off x="-2171699" y="2933700"/>
            <a:ext cx="5334000" cy="838200"/>
          </a:xfrm>
        </p:spPr>
        <p:txBody>
          <a:bodyPr/>
          <a:lstStyle>
            <a:lvl1pPr>
              <a:defRPr sz="3200"/>
            </a:lvl1pPr>
          </a:lstStyle>
          <a:p>
            <a:r>
              <a:rPr lang="en-US" smtClean="0"/>
              <a:t>Click to edit Master title style</a:t>
            </a:r>
            <a:endParaRPr lang="en-US" dirty="0"/>
          </a:p>
        </p:txBody>
      </p:sp>
      <p:sp>
        <p:nvSpPr>
          <p:cNvPr id="3" name="Content Placeholder 2"/>
          <p:cNvSpPr>
            <a:spLocks noGrp="1"/>
          </p:cNvSpPr>
          <p:nvPr>
            <p:ph sz="half" idx="1"/>
          </p:nvPr>
        </p:nvSpPr>
        <p:spPr>
          <a:xfrm>
            <a:off x="914400" y="228600"/>
            <a:ext cx="3810000" cy="3124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Content Placeholder 2"/>
          <p:cNvSpPr>
            <a:spLocks noGrp="1"/>
          </p:cNvSpPr>
          <p:nvPr>
            <p:ph sz="half" idx="10"/>
          </p:nvPr>
        </p:nvSpPr>
        <p:spPr>
          <a:xfrm>
            <a:off x="4953000" y="228600"/>
            <a:ext cx="3810000" cy="3124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sz="half" idx="11"/>
          </p:nvPr>
        </p:nvSpPr>
        <p:spPr>
          <a:xfrm>
            <a:off x="914400" y="3505200"/>
            <a:ext cx="3810000" cy="3124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2"/>
          <p:cNvSpPr>
            <a:spLocks noGrp="1"/>
          </p:cNvSpPr>
          <p:nvPr>
            <p:ph sz="half" idx="12"/>
          </p:nvPr>
        </p:nvSpPr>
        <p:spPr>
          <a:xfrm>
            <a:off x="4953000" y="3505200"/>
            <a:ext cx="3810000" cy="3124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5635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69900" y="685800"/>
            <a:ext cx="8229600" cy="5638800"/>
          </a:xfrm>
        </p:spPr>
        <p:txBody>
          <a:bodyPr/>
          <a:lstStyle/>
          <a:p>
            <a:pPr lvl="0"/>
            <a:r>
              <a:rPr lang="en-US" noProof="0" smtClean="0"/>
              <a:t>Click icon to add table</a:t>
            </a:r>
          </a:p>
        </p:txBody>
      </p:sp>
      <p:sp>
        <p:nvSpPr>
          <p:cNvPr id="4" name="Rectangle 5"/>
          <p:cNvSpPr>
            <a:spLocks noGrp="1" noChangeArrowheads="1"/>
          </p:cNvSpPr>
          <p:nvPr>
            <p:ph type="ftr" sz="quarter" idx="10"/>
          </p:nvPr>
        </p:nvSpPr>
        <p:spPr>
          <a:xfrm>
            <a:off x="3124200" y="6356350"/>
            <a:ext cx="2895600" cy="365125"/>
          </a:xfrm>
          <a:prstGeom prst="rect">
            <a:avLst/>
          </a:prstGeom>
          <a:ln/>
        </p:spPr>
        <p:txBody>
          <a:bodyPr/>
          <a:lstStyle>
            <a:lvl1pPr>
              <a:defRPr/>
            </a:lvl1pPr>
          </a:lstStyle>
          <a:p>
            <a:endParaRPr lang="en-US"/>
          </a:p>
        </p:txBody>
      </p:sp>
      <p:sp>
        <p:nvSpPr>
          <p:cNvPr id="5" name="Rectangle 6"/>
          <p:cNvSpPr>
            <a:spLocks noGrp="1" noChangeArrowheads="1"/>
          </p:cNvSpPr>
          <p:nvPr>
            <p:ph type="sldNum" sz="quarter" idx="11"/>
          </p:nvPr>
        </p:nvSpPr>
        <p:spPr>
          <a:xfrm>
            <a:off x="6553200" y="6356350"/>
            <a:ext cx="2133600" cy="365125"/>
          </a:xfrm>
          <a:prstGeom prst="rect">
            <a:avLst/>
          </a:prstGeom>
          <a:ln/>
        </p:spPr>
        <p:txBody>
          <a:bodyPr/>
          <a:lstStyle>
            <a:lvl1pPr>
              <a:defRPr/>
            </a:lvl1pPr>
          </a:lstStyle>
          <a:p>
            <a:fld id="{C0BEBDD7-A165-470D-8908-7982E28871F7}" type="slidenum">
              <a:rPr lang="en-US" smtClean="0"/>
              <a:pPr/>
              <a:t>‹#›</a:t>
            </a:fld>
            <a:endParaRPr lang="en-US"/>
          </a:p>
        </p:txBody>
      </p:sp>
      <p:sp>
        <p:nvSpPr>
          <p:cNvPr id="6" name="Rectangle 9"/>
          <p:cNvSpPr>
            <a:spLocks noGrp="1" noChangeArrowheads="1"/>
          </p:cNvSpPr>
          <p:nvPr>
            <p:ph type="dt" sz="half" idx="12"/>
          </p:nvPr>
        </p:nvSpPr>
        <p:spPr>
          <a:xfrm>
            <a:off x="457200" y="6356350"/>
            <a:ext cx="2133600" cy="365125"/>
          </a:xfrm>
          <a:prstGeom prst="rect">
            <a:avLst/>
          </a:prstGeom>
          <a:ln/>
        </p:spPr>
        <p:txBody>
          <a:bodyPr/>
          <a:lstStyle>
            <a:lvl1pPr>
              <a:defRPr/>
            </a:lvl1pPr>
          </a:lstStyle>
          <a:p>
            <a:fld id="{E12F2CA0-878E-415C-95FD-29355854A603}" type="datetimeFigureOut">
              <a:rPr lang="en-US" smtClean="0"/>
              <a:pPr/>
              <a:t>4/7/2011</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219200"/>
            <a:ext cx="38100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38100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685800" y="152400"/>
            <a:ext cx="7772400" cy="838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US" dirty="0" smtClean="0"/>
          </a:p>
        </p:txBody>
      </p:sp>
      <p:sp>
        <p:nvSpPr>
          <p:cNvPr id="8195" name="Rectangle 3"/>
          <p:cNvSpPr>
            <a:spLocks noGrp="1" noChangeArrowheads="1"/>
          </p:cNvSpPr>
          <p:nvPr>
            <p:ph type="body" idx="1"/>
          </p:nvPr>
        </p:nvSpPr>
        <p:spPr bwMode="auto">
          <a:xfrm>
            <a:off x="685800" y="1219200"/>
            <a:ext cx="7772400" cy="4876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68613" name="Rectangle 5"/>
          <p:cNvSpPr>
            <a:spLocks noChangeArrowheads="1"/>
          </p:cNvSpPr>
          <p:nvPr/>
        </p:nvSpPr>
        <p:spPr bwMode="auto">
          <a:xfrm>
            <a:off x="762000" y="6613525"/>
            <a:ext cx="7924800" cy="244475"/>
          </a:xfrm>
          <a:prstGeom prst="rect">
            <a:avLst/>
          </a:prstGeom>
          <a:noFill/>
          <a:ln w="9525">
            <a:noFill/>
            <a:miter lim="800000"/>
            <a:headEnd/>
            <a:tailEnd/>
          </a:ln>
          <a:effectLst/>
        </p:spPr>
        <p:txBody>
          <a:bodyPr lIns="0" tIns="0" rIns="0" bIns="0">
            <a:spAutoFit/>
          </a:bodyPr>
          <a:lstStyle/>
          <a:p>
            <a:pPr eaLnBrk="0" hangingPunct="0">
              <a:spcBef>
                <a:spcPct val="50000"/>
              </a:spcBef>
              <a:tabLst>
                <a:tab pos="3657600" algn="ctr"/>
                <a:tab pos="8120063" algn="r"/>
              </a:tabLst>
            </a:pPr>
            <a:r>
              <a:rPr lang="en-US" b="1" dirty="0">
                <a:latin typeface="Neo Sans Intel" pitchFamily="34" charset="0"/>
              </a:rPr>
              <a:t>	         </a:t>
            </a:r>
            <a:fld id="{3CBE715E-4167-445E-8F25-69DFD044E05F}" type="slidenum">
              <a:rPr lang="en-US" sz="1200" b="0">
                <a:latin typeface="Calibri" pitchFamily="34" charset="0"/>
                <a:cs typeface="Calibri" pitchFamily="34" charset="0"/>
              </a:rPr>
              <a:pPr eaLnBrk="0" hangingPunct="0">
                <a:spcBef>
                  <a:spcPct val="50000"/>
                </a:spcBef>
                <a:tabLst>
                  <a:tab pos="3657600" algn="ctr"/>
                  <a:tab pos="8120063" algn="r"/>
                </a:tabLst>
              </a:pPr>
              <a:t>‹#›</a:t>
            </a:fld>
            <a:r>
              <a:rPr lang="en-US" sz="1400" b="1" dirty="0">
                <a:latin typeface="Neo Sans Intel" pitchFamily="34" charset="0"/>
              </a:rPr>
              <a:t>	</a:t>
            </a:r>
          </a:p>
        </p:txBody>
      </p:sp>
      <p:pic>
        <p:nvPicPr>
          <p:cNvPr id="8197" name="Picture 6"/>
          <p:cNvPicPr>
            <a:picLocks noChangeAspect="1" noChangeArrowheads="1"/>
          </p:cNvPicPr>
          <p:nvPr/>
        </p:nvPicPr>
        <p:blipFill>
          <a:blip r:embed="rId15" cstate="print"/>
          <a:srcRect/>
          <a:stretch>
            <a:fillRect/>
          </a:stretch>
        </p:blipFill>
        <p:spPr bwMode="auto">
          <a:xfrm>
            <a:off x="76200" y="6396201"/>
            <a:ext cx="723900" cy="461798"/>
          </a:xfrm>
          <a:prstGeom prst="rect">
            <a:avLst/>
          </a:prstGeom>
          <a:noFill/>
          <a:ln w="1">
            <a:noFill/>
            <a:miter lim="800000"/>
            <a:headEnd/>
            <a:tailEnd/>
          </a:ln>
        </p:spPr>
      </p:pic>
      <p:sp>
        <p:nvSpPr>
          <p:cNvPr id="68612" name="Rectangle 4"/>
          <p:cNvSpPr>
            <a:spLocks noChangeArrowheads="1"/>
          </p:cNvSpPr>
          <p:nvPr/>
        </p:nvSpPr>
        <p:spPr bwMode="auto">
          <a:xfrm>
            <a:off x="685800" y="6553200"/>
            <a:ext cx="1471493" cy="308419"/>
          </a:xfrm>
          <a:prstGeom prst="rect">
            <a:avLst/>
          </a:prstGeom>
          <a:noFill/>
          <a:ln w="9525">
            <a:noFill/>
            <a:miter lim="800000"/>
            <a:headEnd/>
            <a:tailEnd/>
          </a:ln>
          <a:effectLst/>
        </p:spPr>
        <p:txBody>
          <a:bodyPr wrap="none" lIns="92075" tIns="46038" rIns="92075" bIns="46038">
            <a:spAutoFit/>
          </a:bodyPr>
          <a:lstStyle/>
          <a:p>
            <a:pPr algn="ctr" eaLnBrk="0" hangingPunct="0">
              <a:defRPr/>
            </a:pPr>
            <a:r>
              <a:rPr lang="en-US" sz="1400" b="1" dirty="0" smtClean="0">
                <a:solidFill>
                  <a:srgbClr val="FF0000"/>
                </a:solidFill>
                <a:latin typeface="Calibri" pitchFamily="34" charset="0"/>
                <a:cs typeface="Calibri" pitchFamily="34" charset="0"/>
              </a:rPr>
              <a:t>Intel </a:t>
            </a:r>
            <a:r>
              <a:rPr lang="en-US" sz="1400" b="1" dirty="0">
                <a:solidFill>
                  <a:srgbClr val="FF0000"/>
                </a:solidFill>
                <a:latin typeface="Calibri" pitchFamily="34" charset="0"/>
                <a:cs typeface="Calibri" pitchFamily="34" charset="0"/>
              </a:rPr>
              <a:t>Confidential</a:t>
            </a:r>
          </a:p>
        </p:txBody>
      </p:sp>
      <p:sp>
        <p:nvSpPr>
          <p:cNvPr id="7" name="TextBox 6"/>
          <p:cNvSpPr txBox="1"/>
          <p:nvPr/>
        </p:nvSpPr>
        <p:spPr>
          <a:xfrm>
            <a:off x="7543800" y="6550223"/>
            <a:ext cx="1478995" cy="276999"/>
          </a:xfrm>
          <a:prstGeom prst="rect">
            <a:avLst/>
          </a:prstGeom>
          <a:noFill/>
        </p:spPr>
        <p:txBody>
          <a:bodyPr wrap="none" rtlCol="0">
            <a:spAutoFit/>
          </a:bodyPr>
          <a:lstStyle/>
          <a:p>
            <a:r>
              <a:rPr lang="en-US" sz="1200" baseline="0" dirty="0" smtClean="0">
                <a:latin typeface="Calibri" pitchFamily="34" charset="0"/>
                <a:cs typeface="Calibri" pitchFamily="34" charset="0"/>
              </a:rPr>
              <a:t>NVM Solution Group</a:t>
            </a:r>
            <a:endParaRPr lang="en-US" sz="1200" dirty="0">
              <a:latin typeface="Calibri" pitchFamily="34" charset="0"/>
              <a:cs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rtl="0" eaLnBrk="1" fontAlgn="base" hangingPunct="1">
        <a:spcBef>
          <a:spcPct val="0"/>
        </a:spcBef>
        <a:spcAft>
          <a:spcPct val="0"/>
        </a:spcAft>
        <a:defRPr sz="4000"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000" b="1">
          <a:solidFill>
            <a:schemeClr val="accent2"/>
          </a:solidFill>
          <a:latin typeface="Neo Sans Intel Medium" pitchFamily="34" charset="0"/>
        </a:defRPr>
      </a:lvl2pPr>
      <a:lvl3pPr algn="ctr" rtl="0" eaLnBrk="1" fontAlgn="base" hangingPunct="1">
        <a:spcBef>
          <a:spcPct val="0"/>
        </a:spcBef>
        <a:spcAft>
          <a:spcPct val="0"/>
        </a:spcAft>
        <a:defRPr sz="4000" b="1">
          <a:solidFill>
            <a:schemeClr val="accent2"/>
          </a:solidFill>
          <a:latin typeface="Neo Sans Intel Medium" pitchFamily="34" charset="0"/>
        </a:defRPr>
      </a:lvl3pPr>
      <a:lvl4pPr algn="ctr" rtl="0" eaLnBrk="1" fontAlgn="base" hangingPunct="1">
        <a:spcBef>
          <a:spcPct val="0"/>
        </a:spcBef>
        <a:spcAft>
          <a:spcPct val="0"/>
        </a:spcAft>
        <a:defRPr sz="4000" b="1">
          <a:solidFill>
            <a:schemeClr val="accent2"/>
          </a:solidFill>
          <a:latin typeface="Neo Sans Intel Medium" pitchFamily="34" charset="0"/>
        </a:defRPr>
      </a:lvl4pPr>
      <a:lvl5pPr algn="ctr" rtl="0" eaLnBrk="1" fontAlgn="base" hangingPunct="1">
        <a:spcBef>
          <a:spcPct val="0"/>
        </a:spcBef>
        <a:spcAft>
          <a:spcPct val="0"/>
        </a:spcAft>
        <a:defRPr sz="4000" b="1">
          <a:solidFill>
            <a:schemeClr val="accent2"/>
          </a:solidFill>
          <a:latin typeface="Neo Sans Intel Medium" pitchFamily="34" charset="0"/>
        </a:defRPr>
      </a:lvl5pPr>
      <a:lvl6pPr marL="457200" algn="ctr" rtl="0" eaLnBrk="1" fontAlgn="base" hangingPunct="1">
        <a:spcBef>
          <a:spcPct val="0"/>
        </a:spcBef>
        <a:spcAft>
          <a:spcPct val="0"/>
        </a:spcAft>
        <a:defRPr sz="4000" b="1">
          <a:solidFill>
            <a:schemeClr val="accent2"/>
          </a:solidFill>
          <a:latin typeface="Neo Sans Intel Medium" pitchFamily="34" charset="0"/>
        </a:defRPr>
      </a:lvl6pPr>
      <a:lvl7pPr marL="914400" algn="ctr" rtl="0" eaLnBrk="1" fontAlgn="base" hangingPunct="1">
        <a:spcBef>
          <a:spcPct val="0"/>
        </a:spcBef>
        <a:spcAft>
          <a:spcPct val="0"/>
        </a:spcAft>
        <a:defRPr sz="4000" b="1">
          <a:solidFill>
            <a:schemeClr val="accent2"/>
          </a:solidFill>
          <a:latin typeface="Neo Sans Intel Medium" pitchFamily="34" charset="0"/>
        </a:defRPr>
      </a:lvl7pPr>
      <a:lvl8pPr marL="1371600" algn="ctr" rtl="0" eaLnBrk="1" fontAlgn="base" hangingPunct="1">
        <a:spcBef>
          <a:spcPct val="0"/>
        </a:spcBef>
        <a:spcAft>
          <a:spcPct val="0"/>
        </a:spcAft>
        <a:defRPr sz="4000" b="1">
          <a:solidFill>
            <a:schemeClr val="accent2"/>
          </a:solidFill>
          <a:latin typeface="Neo Sans Intel Medium" pitchFamily="34" charset="0"/>
        </a:defRPr>
      </a:lvl8pPr>
      <a:lvl9pPr marL="1828800" algn="ctr" rtl="0" eaLnBrk="1" fontAlgn="base" hangingPunct="1">
        <a:spcBef>
          <a:spcPct val="0"/>
        </a:spcBef>
        <a:spcAft>
          <a:spcPct val="0"/>
        </a:spcAft>
        <a:defRPr sz="4000" b="1">
          <a:solidFill>
            <a:schemeClr val="accent2"/>
          </a:solidFill>
          <a:latin typeface="Neo Sans Intel Medium" pitchFamily="34" charset="0"/>
        </a:defRPr>
      </a:lvl9pPr>
    </p:titleStyle>
    <p:bodyStyle>
      <a:lvl1pPr marL="342900" indent="-342900" algn="l" rtl="0" eaLnBrk="1" fontAlgn="base" hangingPunct="1">
        <a:spcBef>
          <a:spcPct val="50000"/>
        </a:spcBef>
        <a:spcAft>
          <a:spcPct val="0"/>
        </a:spcAft>
        <a:buClr>
          <a:schemeClr val="accent2"/>
        </a:buClr>
        <a:buChar char="•"/>
        <a:defRPr sz="3200" b="1">
          <a:solidFill>
            <a:schemeClr val="tx1"/>
          </a:solidFill>
          <a:latin typeface="Calibri" pitchFamily="34" charset="0"/>
          <a:ea typeface="+mn-ea"/>
          <a:cs typeface="Calibri" pitchFamily="34" charset="0"/>
        </a:defRPr>
      </a:lvl1pPr>
      <a:lvl2pPr marL="742950" indent="-285750" algn="l" rtl="0" eaLnBrk="1" fontAlgn="base" hangingPunct="1">
        <a:spcBef>
          <a:spcPct val="50000"/>
        </a:spcBef>
        <a:spcAft>
          <a:spcPct val="0"/>
        </a:spcAft>
        <a:buClr>
          <a:schemeClr val="accent2"/>
        </a:buClr>
        <a:buChar char="–"/>
        <a:defRPr sz="3200">
          <a:solidFill>
            <a:schemeClr val="tx1"/>
          </a:solidFill>
          <a:latin typeface="Calibri" pitchFamily="34" charset="0"/>
          <a:cs typeface="Calibri" pitchFamily="34" charset="0"/>
        </a:defRPr>
      </a:lvl2pPr>
      <a:lvl3pPr marL="1143000" indent="-228600" algn="l" rtl="0" eaLnBrk="1" fontAlgn="base" hangingPunct="1">
        <a:spcBef>
          <a:spcPct val="50000"/>
        </a:spcBef>
        <a:spcAft>
          <a:spcPct val="0"/>
        </a:spcAft>
        <a:buClr>
          <a:schemeClr val="accent2"/>
        </a:buClr>
        <a:buChar char="•"/>
        <a:defRPr sz="2800">
          <a:solidFill>
            <a:schemeClr val="tx1"/>
          </a:solidFill>
          <a:latin typeface="Calibri" pitchFamily="34" charset="0"/>
          <a:cs typeface="Calibri" pitchFamily="34" charset="0"/>
        </a:defRPr>
      </a:lvl3pPr>
      <a:lvl4pPr marL="1600200" indent="-228600" algn="l" rtl="0" eaLnBrk="1" fontAlgn="base" hangingPunct="1">
        <a:spcBef>
          <a:spcPct val="50000"/>
        </a:spcBef>
        <a:spcAft>
          <a:spcPct val="0"/>
        </a:spcAft>
        <a:buClr>
          <a:schemeClr val="accent2"/>
        </a:buClr>
        <a:buChar char="–"/>
        <a:defRPr sz="2400">
          <a:solidFill>
            <a:schemeClr val="tx1"/>
          </a:solidFill>
          <a:latin typeface="Calibri" pitchFamily="34" charset="0"/>
          <a:cs typeface="Calibri" pitchFamily="34" charset="0"/>
        </a:defRPr>
      </a:lvl4pPr>
      <a:lvl5pPr marL="2057400" indent="-228600" algn="l" rtl="0" eaLnBrk="1" fontAlgn="base" hangingPunct="1">
        <a:spcBef>
          <a:spcPct val="50000"/>
        </a:spcBef>
        <a:spcAft>
          <a:spcPct val="0"/>
        </a:spcAft>
        <a:buClr>
          <a:schemeClr val="accent2"/>
        </a:buClr>
        <a:buChar char="»"/>
        <a:defRPr sz="2400">
          <a:solidFill>
            <a:schemeClr val="tx1"/>
          </a:solidFill>
          <a:latin typeface="Calibri" pitchFamily="34" charset="0"/>
          <a:cs typeface="Calibri" pitchFamily="34" charset="0"/>
        </a:defRPr>
      </a:lvl5pPr>
      <a:lvl6pPr marL="2514600" indent="-228600" algn="l" rtl="0" eaLnBrk="1" fontAlgn="base" hangingPunct="1">
        <a:spcBef>
          <a:spcPct val="50000"/>
        </a:spcBef>
        <a:spcAft>
          <a:spcPct val="0"/>
        </a:spcAft>
        <a:buClr>
          <a:schemeClr val="accent2"/>
        </a:buClr>
        <a:buChar char="»"/>
        <a:defRPr sz="2400">
          <a:solidFill>
            <a:schemeClr val="tx1"/>
          </a:solidFill>
          <a:latin typeface="+mn-lt"/>
        </a:defRPr>
      </a:lvl6pPr>
      <a:lvl7pPr marL="2971800" indent="-228600" algn="l" rtl="0" eaLnBrk="1" fontAlgn="base" hangingPunct="1">
        <a:spcBef>
          <a:spcPct val="50000"/>
        </a:spcBef>
        <a:spcAft>
          <a:spcPct val="0"/>
        </a:spcAft>
        <a:buClr>
          <a:schemeClr val="accent2"/>
        </a:buClr>
        <a:buChar char="»"/>
        <a:defRPr sz="2400">
          <a:solidFill>
            <a:schemeClr val="tx1"/>
          </a:solidFill>
          <a:latin typeface="+mn-lt"/>
        </a:defRPr>
      </a:lvl7pPr>
      <a:lvl8pPr marL="3429000" indent="-228600" algn="l" rtl="0" eaLnBrk="1" fontAlgn="base" hangingPunct="1">
        <a:spcBef>
          <a:spcPct val="50000"/>
        </a:spcBef>
        <a:spcAft>
          <a:spcPct val="0"/>
        </a:spcAft>
        <a:buClr>
          <a:schemeClr val="accent2"/>
        </a:buClr>
        <a:buChar char="»"/>
        <a:defRPr sz="2400">
          <a:solidFill>
            <a:schemeClr val="tx1"/>
          </a:solidFill>
          <a:latin typeface="+mn-lt"/>
        </a:defRPr>
      </a:lvl8pPr>
      <a:lvl9pPr marL="3886200" indent="-228600" algn="l" rtl="0" eaLnBrk="1" fontAlgn="base" hangingPunct="1">
        <a:spcBef>
          <a:spcPct val="50000"/>
        </a:spcBef>
        <a:spcAft>
          <a:spcPct val="0"/>
        </a:spcAft>
        <a:buClr>
          <a:schemeClr val="accent2"/>
        </a:buClr>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Select Trigger Architecture</a:t>
            </a:r>
            <a:endParaRPr lang="en-US" dirty="0"/>
          </a:p>
        </p:txBody>
      </p:sp>
      <p:sp>
        <p:nvSpPr>
          <p:cNvPr id="3" name="Subtitle 2"/>
          <p:cNvSpPr>
            <a:spLocks noGrp="1"/>
          </p:cNvSpPr>
          <p:nvPr>
            <p:ph type="subTitle" idx="1"/>
          </p:nvPr>
        </p:nvSpPr>
        <p:spPr/>
        <p:txBody>
          <a:bodyPr/>
          <a:lstStyle/>
          <a:p>
            <a:r>
              <a:rPr lang="en-US" sz="2800" dirty="0" smtClean="0"/>
              <a:t>DerChang Kau and Gianpaolo Spadini</a:t>
            </a:r>
          </a:p>
          <a:p>
            <a:endParaRPr lang="en-US" sz="2800" dirty="0" smtClean="0"/>
          </a:p>
          <a:p>
            <a:r>
              <a:rPr lang="en-US" sz="2800" dirty="0" smtClean="0"/>
              <a:t>April/1/2011</a:t>
            </a:r>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Rounded Rectangle 116"/>
          <p:cNvSpPr/>
          <p:nvPr/>
        </p:nvSpPr>
        <p:spPr>
          <a:xfrm>
            <a:off x="4072735" y="1044253"/>
            <a:ext cx="2419515" cy="5453510"/>
          </a:xfrm>
          <a:prstGeom prst="roundRect">
            <a:avLst/>
          </a:prstGeom>
          <a:solidFill>
            <a:srgbClr val="FF0000">
              <a:alpha val="32000"/>
            </a:srgbClr>
          </a:solidFill>
          <a:ln w="381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Memory Access ( Example: C</a:t>
            </a:r>
            <a:r>
              <a:rPr lang="en-US" baseline="-25000" dirty="0" smtClean="0"/>
              <a:t>4</a:t>
            </a:r>
            <a:r>
              <a:rPr lang="en-US" dirty="0" smtClean="0"/>
              <a:t>R</a:t>
            </a:r>
            <a:r>
              <a:rPr lang="en-US" baseline="-25000" dirty="0" smtClean="0"/>
              <a:t>4</a:t>
            </a:r>
            <a:r>
              <a:rPr lang="en-US" dirty="0" smtClean="0"/>
              <a:t>)</a:t>
            </a:r>
            <a:endParaRPr lang="en-US" dirty="0"/>
          </a:p>
        </p:txBody>
      </p:sp>
      <p:cxnSp>
        <p:nvCxnSpPr>
          <p:cNvPr id="409" name="Straight Arrow Connector 408"/>
          <p:cNvCxnSpPr/>
          <p:nvPr/>
        </p:nvCxnSpPr>
        <p:spPr>
          <a:xfrm rot="5400000" flipH="1" flipV="1">
            <a:off x="-1613442" y="3731231"/>
            <a:ext cx="5540336" cy="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2" name="Straight Arrow Connector 411"/>
          <p:cNvCxnSpPr/>
          <p:nvPr/>
        </p:nvCxnSpPr>
        <p:spPr>
          <a:xfrm>
            <a:off x="549565" y="1871802"/>
            <a:ext cx="7817185" cy="158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419" name="Straight Arrow Connector 418"/>
          <p:cNvCxnSpPr/>
          <p:nvPr/>
        </p:nvCxnSpPr>
        <p:spPr>
          <a:xfrm>
            <a:off x="549565" y="1416432"/>
            <a:ext cx="7817185" cy="158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420" name="TextBox 419"/>
          <p:cNvSpPr txBox="1"/>
          <p:nvPr/>
        </p:nvSpPr>
        <p:spPr>
          <a:xfrm>
            <a:off x="625460" y="1112852"/>
            <a:ext cx="609462" cy="307777"/>
          </a:xfrm>
          <a:prstGeom prst="rect">
            <a:avLst/>
          </a:prstGeom>
          <a:noFill/>
        </p:spPr>
        <p:txBody>
          <a:bodyPr wrap="none" rtlCol="0">
            <a:spAutoFit/>
          </a:bodyPr>
          <a:lstStyle/>
          <a:p>
            <a:r>
              <a:rPr lang="en-US" sz="1400" dirty="0" smtClean="0"/>
              <a:t>RS</a:t>
            </a:r>
            <a:r>
              <a:rPr lang="en-US" sz="1400" baseline="-25000" dirty="0" smtClean="0"/>
              <a:t>1-3</a:t>
            </a:r>
            <a:endParaRPr lang="en-US" sz="1400" baseline="-25000" dirty="0"/>
          </a:p>
        </p:txBody>
      </p:sp>
      <p:sp>
        <p:nvSpPr>
          <p:cNvPr id="421" name="TextBox 420"/>
          <p:cNvSpPr txBox="1"/>
          <p:nvPr/>
        </p:nvSpPr>
        <p:spPr>
          <a:xfrm>
            <a:off x="625460" y="1568222"/>
            <a:ext cx="502061" cy="307777"/>
          </a:xfrm>
          <a:prstGeom prst="rect">
            <a:avLst/>
          </a:prstGeom>
          <a:noFill/>
        </p:spPr>
        <p:txBody>
          <a:bodyPr wrap="none" rtlCol="0">
            <a:spAutoFit/>
          </a:bodyPr>
          <a:lstStyle/>
          <a:p>
            <a:r>
              <a:rPr lang="en-US" sz="1400" b="1" dirty="0">
                <a:solidFill>
                  <a:schemeClr val="accent2">
                    <a:lumMod val="75000"/>
                  </a:schemeClr>
                </a:solidFill>
              </a:rPr>
              <a:t>R</a:t>
            </a:r>
            <a:r>
              <a:rPr lang="en-US" sz="1400" b="1" dirty="0" smtClean="0">
                <a:solidFill>
                  <a:schemeClr val="accent2">
                    <a:lumMod val="75000"/>
                  </a:schemeClr>
                </a:solidFill>
              </a:rPr>
              <a:t>S</a:t>
            </a:r>
            <a:r>
              <a:rPr lang="en-US" sz="1400" b="1" baseline="-25000" dirty="0" smtClean="0">
                <a:solidFill>
                  <a:schemeClr val="accent2">
                    <a:lumMod val="75000"/>
                  </a:schemeClr>
                </a:solidFill>
              </a:rPr>
              <a:t>4</a:t>
            </a:r>
            <a:endParaRPr lang="en-US" sz="1400" b="1" baseline="-25000" dirty="0">
              <a:solidFill>
                <a:schemeClr val="accent2">
                  <a:lumMod val="75000"/>
                </a:schemeClr>
              </a:solidFill>
            </a:endParaRPr>
          </a:p>
        </p:txBody>
      </p:sp>
      <p:cxnSp>
        <p:nvCxnSpPr>
          <p:cNvPr id="422" name="Straight Arrow Connector 421"/>
          <p:cNvCxnSpPr/>
          <p:nvPr/>
        </p:nvCxnSpPr>
        <p:spPr>
          <a:xfrm>
            <a:off x="1308515" y="1340537"/>
            <a:ext cx="607160"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23" name="Straight Arrow Connector 422"/>
          <p:cNvCxnSpPr/>
          <p:nvPr/>
        </p:nvCxnSpPr>
        <p:spPr>
          <a:xfrm>
            <a:off x="549565" y="1568222"/>
            <a:ext cx="7817185" cy="1588"/>
          </a:xfrm>
          <a:prstGeom prst="straightConnector1">
            <a:avLst/>
          </a:prstGeom>
          <a:ln>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33" name="Straight Arrow Connector 432"/>
          <p:cNvCxnSpPr/>
          <p:nvPr/>
        </p:nvCxnSpPr>
        <p:spPr>
          <a:xfrm>
            <a:off x="2067465" y="1112852"/>
            <a:ext cx="5009070"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37" name="Straight Arrow Connector 436"/>
          <p:cNvCxnSpPr/>
          <p:nvPr/>
        </p:nvCxnSpPr>
        <p:spPr>
          <a:xfrm rot="5400000" flipH="1" flipV="1">
            <a:off x="1877728" y="1150802"/>
            <a:ext cx="227687" cy="1517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3" name="Straight Arrow Connector 442"/>
          <p:cNvCxnSpPr/>
          <p:nvPr/>
        </p:nvCxnSpPr>
        <p:spPr>
          <a:xfrm rot="16200000" flipH="1">
            <a:off x="7038588" y="1150799"/>
            <a:ext cx="227685" cy="151790"/>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6" name="Straight Arrow Connector 445"/>
          <p:cNvCxnSpPr/>
          <p:nvPr/>
        </p:nvCxnSpPr>
        <p:spPr>
          <a:xfrm>
            <a:off x="7228325" y="1340537"/>
            <a:ext cx="607160"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47" name="TextBox 446"/>
          <p:cNvSpPr txBox="1"/>
          <p:nvPr/>
        </p:nvSpPr>
        <p:spPr>
          <a:xfrm>
            <a:off x="1460305" y="1108655"/>
            <a:ext cx="463588" cy="307777"/>
          </a:xfrm>
          <a:prstGeom prst="rect">
            <a:avLst/>
          </a:prstGeom>
          <a:noFill/>
        </p:spPr>
        <p:txBody>
          <a:bodyPr wrap="none" rtlCol="0">
            <a:spAutoFit/>
          </a:bodyPr>
          <a:lstStyle/>
          <a:p>
            <a:r>
              <a:rPr lang="en-US" sz="1400" dirty="0" smtClean="0"/>
              <a:t>-5V</a:t>
            </a:r>
            <a:endParaRPr lang="en-US" sz="1400" dirty="0"/>
          </a:p>
        </p:txBody>
      </p:sp>
      <p:sp>
        <p:nvSpPr>
          <p:cNvPr id="448" name="TextBox 447"/>
          <p:cNvSpPr txBox="1"/>
          <p:nvPr/>
        </p:nvSpPr>
        <p:spPr>
          <a:xfrm>
            <a:off x="4319512" y="1036957"/>
            <a:ext cx="404278" cy="307777"/>
          </a:xfrm>
          <a:prstGeom prst="rect">
            <a:avLst/>
          </a:prstGeom>
          <a:noFill/>
        </p:spPr>
        <p:txBody>
          <a:bodyPr wrap="none" rtlCol="0">
            <a:spAutoFit/>
          </a:bodyPr>
          <a:lstStyle/>
          <a:p>
            <a:r>
              <a:rPr lang="en-US" sz="1400" dirty="0"/>
              <a:t>3</a:t>
            </a:r>
            <a:r>
              <a:rPr lang="en-US" sz="1400" dirty="0" smtClean="0"/>
              <a:t>V</a:t>
            </a:r>
            <a:endParaRPr lang="en-US" sz="1400" dirty="0"/>
          </a:p>
        </p:txBody>
      </p:sp>
      <p:sp>
        <p:nvSpPr>
          <p:cNvPr id="449" name="TextBox 448"/>
          <p:cNvSpPr txBox="1"/>
          <p:nvPr/>
        </p:nvSpPr>
        <p:spPr>
          <a:xfrm>
            <a:off x="7355312" y="1108655"/>
            <a:ext cx="463588" cy="307777"/>
          </a:xfrm>
          <a:prstGeom prst="rect">
            <a:avLst/>
          </a:prstGeom>
          <a:noFill/>
        </p:spPr>
        <p:txBody>
          <a:bodyPr wrap="none" rtlCol="0">
            <a:spAutoFit/>
          </a:bodyPr>
          <a:lstStyle/>
          <a:p>
            <a:r>
              <a:rPr lang="en-US" sz="1400" dirty="0" smtClean="0"/>
              <a:t>-5V</a:t>
            </a:r>
            <a:endParaRPr lang="en-US" sz="1400" dirty="0"/>
          </a:p>
        </p:txBody>
      </p:sp>
      <p:cxnSp>
        <p:nvCxnSpPr>
          <p:cNvPr id="454" name="Straight Arrow Connector 453"/>
          <p:cNvCxnSpPr/>
          <p:nvPr/>
        </p:nvCxnSpPr>
        <p:spPr>
          <a:xfrm>
            <a:off x="1308515" y="1871802"/>
            <a:ext cx="607160"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55" name="Straight Arrow Connector 454"/>
          <p:cNvCxnSpPr/>
          <p:nvPr/>
        </p:nvCxnSpPr>
        <p:spPr>
          <a:xfrm>
            <a:off x="2067465" y="1644117"/>
            <a:ext cx="5009070"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56" name="Straight Arrow Connector 455"/>
          <p:cNvCxnSpPr/>
          <p:nvPr/>
        </p:nvCxnSpPr>
        <p:spPr>
          <a:xfrm rot="5400000" flipH="1" flipV="1">
            <a:off x="1877728" y="1682067"/>
            <a:ext cx="227687" cy="1517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57" name="Straight Arrow Connector 456"/>
          <p:cNvCxnSpPr/>
          <p:nvPr/>
        </p:nvCxnSpPr>
        <p:spPr>
          <a:xfrm rot="16200000" flipH="1">
            <a:off x="7038588" y="1682064"/>
            <a:ext cx="227685" cy="151790"/>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58" name="Straight Arrow Connector 457"/>
          <p:cNvCxnSpPr/>
          <p:nvPr/>
        </p:nvCxnSpPr>
        <p:spPr>
          <a:xfrm>
            <a:off x="7228325" y="1871802"/>
            <a:ext cx="607160"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59" name="TextBox 458"/>
          <p:cNvSpPr txBox="1"/>
          <p:nvPr/>
        </p:nvSpPr>
        <p:spPr>
          <a:xfrm>
            <a:off x="1460305" y="1639920"/>
            <a:ext cx="463588" cy="307777"/>
          </a:xfrm>
          <a:prstGeom prst="rect">
            <a:avLst/>
          </a:prstGeom>
          <a:noFill/>
        </p:spPr>
        <p:txBody>
          <a:bodyPr wrap="none" rtlCol="0">
            <a:spAutoFit/>
          </a:bodyPr>
          <a:lstStyle/>
          <a:p>
            <a:r>
              <a:rPr lang="en-US" sz="1400" b="1" dirty="0" smtClean="0">
                <a:solidFill>
                  <a:schemeClr val="accent2">
                    <a:lumMod val="75000"/>
                  </a:schemeClr>
                </a:solidFill>
              </a:rPr>
              <a:t>-5V</a:t>
            </a:r>
            <a:endParaRPr lang="en-US" sz="1400" b="1" dirty="0">
              <a:solidFill>
                <a:schemeClr val="accent2">
                  <a:lumMod val="75000"/>
                </a:schemeClr>
              </a:solidFill>
            </a:endParaRPr>
          </a:p>
        </p:txBody>
      </p:sp>
      <p:sp>
        <p:nvSpPr>
          <p:cNvPr id="460" name="TextBox 459"/>
          <p:cNvSpPr txBox="1"/>
          <p:nvPr/>
        </p:nvSpPr>
        <p:spPr>
          <a:xfrm>
            <a:off x="4319512" y="1568222"/>
            <a:ext cx="404278" cy="307777"/>
          </a:xfrm>
          <a:prstGeom prst="rect">
            <a:avLst/>
          </a:prstGeom>
          <a:noFill/>
        </p:spPr>
        <p:txBody>
          <a:bodyPr wrap="none" rtlCol="0">
            <a:spAutoFit/>
          </a:bodyPr>
          <a:lstStyle/>
          <a:p>
            <a:r>
              <a:rPr lang="en-US" sz="1400" b="1" dirty="0" smtClean="0">
                <a:solidFill>
                  <a:schemeClr val="accent2">
                    <a:lumMod val="75000"/>
                  </a:schemeClr>
                </a:solidFill>
              </a:rPr>
              <a:t>0V</a:t>
            </a:r>
            <a:endParaRPr lang="en-US" sz="1400" b="1" dirty="0">
              <a:solidFill>
                <a:schemeClr val="accent2">
                  <a:lumMod val="75000"/>
                </a:schemeClr>
              </a:solidFill>
            </a:endParaRPr>
          </a:p>
        </p:txBody>
      </p:sp>
      <p:sp>
        <p:nvSpPr>
          <p:cNvPr id="461" name="TextBox 460"/>
          <p:cNvSpPr txBox="1"/>
          <p:nvPr/>
        </p:nvSpPr>
        <p:spPr>
          <a:xfrm>
            <a:off x="7355312" y="1639920"/>
            <a:ext cx="463588" cy="307777"/>
          </a:xfrm>
          <a:prstGeom prst="rect">
            <a:avLst/>
          </a:prstGeom>
          <a:noFill/>
        </p:spPr>
        <p:txBody>
          <a:bodyPr wrap="none" rtlCol="0">
            <a:spAutoFit/>
          </a:bodyPr>
          <a:lstStyle/>
          <a:p>
            <a:r>
              <a:rPr lang="en-US" sz="1400" b="1" dirty="0" smtClean="0">
                <a:solidFill>
                  <a:schemeClr val="accent2">
                    <a:lumMod val="75000"/>
                  </a:schemeClr>
                </a:solidFill>
              </a:rPr>
              <a:t>-5V</a:t>
            </a:r>
            <a:endParaRPr lang="en-US" sz="1400" b="1" dirty="0">
              <a:solidFill>
                <a:schemeClr val="accent2">
                  <a:lumMod val="75000"/>
                </a:schemeClr>
              </a:solidFill>
            </a:endParaRPr>
          </a:p>
        </p:txBody>
      </p:sp>
      <p:cxnSp>
        <p:nvCxnSpPr>
          <p:cNvPr id="462" name="Straight Arrow Connector 461"/>
          <p:cNvCxnSpPr/>
          <p:nvPr/>
        </p:nvCxnSpPr>
        <p:spPr>
          <a:xfrm>
            <a:off x="549565" y="2706647"/>
            <a:ext cx="7817185" cy="158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463" name="Straight Arrow Connector 462"/>
          <p:cNvCxnSpPr/>
          <p:nvPr/>
        </p:nvCxnSpPr>
        <p:spPr>
          <a:xfrm>
            <a:off x="549565" y="2251277"/>
            <a:ext cx="7817185" cy="158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464" name="TextBox 463"/>
          <p:cNvSpPr txBox="1"/>
          <p:nvPr/>
        </p:nvSpPr>
        <p:spPr>
          <a:xfrm>
            <a:off x="625460" y="1947697"/>
            <a:ext cx="619080" cy="307777"/>
          </a:xfrm>
          <a:prstGeom prst="rect">
            <a:avLst/>
          </a:prstGeom>
          <a:noFill/>
        </p:spPr>
        <p:txBody>
          <a:bodyPr wrap="none" rtlCol="0">
            <a:spAutoFit/>
          </a:bodyPr>
          <a:lstStyle/>
          <a:p>
            <a:r>
              <a:rPr lang="en-US" sz="1400" dirty="0" smtClean="0"/>
              <a:t>RD</a:t>
            </a:r>
            <a:r>
              <a:rPr lang="en-US" sz="1400" baseline="-25000" dirty="0" smtClean="0"/>
              <a:t>1-3</a:t>
            </a:r>
            <a:endParaRPr lang="en-US" sz="1400" baseline="-25000" dirty="0"/>
          </a:p>
        </p:txBody>
      </p:sp>
      <p:sp>
        <p:nvSpPr>
          <p:cNvPr id="465" name="TextBox 464"/>
          <p:cNvSpPr txBox="1"/>
          <p:nvPr/>
        </p:nvSpPr>
        <p:spPr>
          <a:xfrm>
            <a:off x="625460" y="2403067"/>
            <a:ext cx="511679" cy="307777"/>
          </a:xfrm>
          <a:prstGeom prst="rect">
            <a:avLst/>
          </a:prstGeom>
          <a:noFill/>
        </p:spPr>
        <p:txBody>
          <a:bodyPr wrap="none" rtlCol="0">
            <a:spAutoFit/>
          </a:bodyPr>
          <a:lstStyle/>
          <a:p>
            <a:r>
              <a:rPr lang="en-US" sz="1400" b="1" dirty="0" smtClean="0">
                <a:solidFill>
                  <a:schemeClr val="accent2">
                    <a:lumMod val="75000"/>
                  </a:schemeClr>
                </a:solidFill>
              </a:rPr>
              <a:t>RD</a:t>
            </a:r>
            <a:r>
              <a:rPr lang="en-US" sz="1400" b="1" baseline="-25000" dirty="0" smtClean="0">
                <a:solidFill>
                  <a:schemeClr val="accent2">
                    <a:lumMod val="75000"/>
                  </a:schemeClr>
                </a:solidFill>
              </a:rPr>
              <a:t>4</a:t>
            </a:r>
            <a:endParaRPr lang="en-US" sz="1400" b="1" baseline="-25000" dirty="0">
              <a:solidFill>
                <a:schemeClr val="accent2">
                  <a:lumMod val="75000"/>
                </a:schemeClr>
              </a:solidFill>
            </a:endParaRPr>
          </a:p>
        </p:txBody>
      </p:sp>
      <p:cxnSp>
        <p:nvCxnSpPr>
          <p:cNvPr id="466" name="Straight Arrow Connector 465"/>
          <p:cNvCxnSpPr/>
          <p:nvPr/>
        </p:nvCxnSpPr>
        <p:spPr>
          <a:xfrm>
            <a:off x="1308515" y="2022004"/>
            <a:ext cx="6602865"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7" name="Straight Arrow Connector 466"/>
          <p:cNvCxnSpPr/>
          <p:nvPr/>
        </p:nvCxnSpPr>
        <p:spPr>
          <a:xfrm>
            <a:off x="549565" y="2403067"/>
            <a:ext cx="7817185" cy="1588"/>
          </a:xfrm>
          <a:prstGeom prst="straightConnector1">
            <a:avLst/>
          </a:prstGeom>
          <a:ln>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72" name="TextBox 471"/>
          <p:cNvSpPr txBox="1"/>
          <p:nvPr/>
        </p:nvSpPr>
        <p:spPr>
          <a:xfrm>
            <a:off x="1460305" y="1943500"/>
            <a:ext cx="404278" cy="307777"/>
          </a:xfrm>
          <a:prstGeom prst="rect">
            <a:avLst/>
          </a:prstGeom>
          <a:noFill/>
        </p:spPr>
        <p:txBody>
          <a:bodyPr wrap="none" rtlCol="0">
            <a:spAutoFit/>
          </a:bodyPr>
          <a:lstStyle/>
          <a:p>
            <a:r>
              <a:rPr lang="en-US" sz="1400" dirty="0" smtClean="0"/>
              <a:t>0V</a:t>
            </a:r>
            <a:endParaRPr lang="en-US" sz="1400" dirty="0"/>
          </a:p>
        </p:txBody>
      </p:sp>
      <p:cxnSp>
        <p:nvCxnSpPr>
          <p:cNvPr id="475" name="Straight Arrow Connector 474"/>
          <p:cNvCxnSpPr/>
          <p:nvPr/>
        </p:nvCxnSpPr>
        <p:spPr>
          <a:xfrm flipV="1">
            <a:off x="1308515" y="2478962"/>
            <a:ext cx="353929" cy="2609"/>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76" name="Straight Arrow Connector 475"/>
          <p:cNvCxnSpPr/>
          <p:nvPr/>
        </p:nvCxnSpPr>
        <p:spPr>
          <a:xfrm>
            <a:off x="1839780" y="2705059"/>
            <a:ext cx="4857280"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77" name="Straight Arrow Connector 476"/>
          <p:cNvCxnSpPr/>
          <p:nvPr/>
        </p:nvCxnSpPr>
        <p:spPr>
          <a:xfrm rot="5400000" flipH="1" flipV="1">
            <a:off x="6659111" y="2516911"/>
            <a:ext cx="227687" cy="1517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78" name="Straight Arrow Connector 477"/>
          <p:cNvCxnSpPr/>
          <p:nvPr/>
        </p:nvCxnSpPr>
        <p:spPr>
          <a:xfrm rot="16200000" flipH="1">
            <a:off x="1650043" y="2516909"/>
            <a:ext cx="227685" cy="151790"/>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79" name="Straight Arrow Connector 478"/>
          <p:cNvCxnSpPr/>
          <p:nvPr/>
        </p:nvCxnSpPr>
        <p:spPr>
          <a:xfrm>
            <a:off x="6848850" y="2478962"/>
            <a:ext cx="1442005"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80" name="TextBox 479"/>
          <p:cNvSpPr txBox="1"/>
          <p:nvPr/>
        </p:nvSpPr>
        <p:spPr>
          <a:xfrm>
            <a:off x="1308515" y="2478962"/>
            <a:ext cx="404278" cy="307777"/>
          </a:xfrm>
          <a:prstGeom prst="rect">
            <a:avLst/>
          </a:prstGeom>
          <a:noFill/>
        </p:spPr>
        <p:txBody>
          <a:bodyPr wrap="none" rtlCol="0">
            <a:spAutoFit/>
          </a:bodyPr>
          <a:lstStyle/>
          <a:p>
            <a:r>
              <a:rPr lang="en-US" sz="1400" b="1" dirty="0">
                <a:solidFill>
                  <a:schemeClr val="accent2">
                    <a:lumMod val="75000"/>
                  </a:schemeClr>
                </a:solidFill>
              </a:rPr>
              <a:t>0</a:t>
            </a:r>
            <a:r>
              <a:rPr lang="en-US" sz="1400" b="1" dirty="0" smtClean="0">
                <a:solidFill>
                  <a:schemeClr val="accent2">
                    <a:lumMod val="75000"/>
                  </a:schemeClr>
                </a:solidFill>
              </a:rPr>
              <a:t>V</a:t>
            </a:r>
            <a:endParaRPr lang="en-US" sz="1400" b="1" dirty="0">
              <a:solidFill>
                <a:schemeClr val="accent2">
                  <a:lumMod val="75000"/>
                </a:schemeClr>
              </a:solidFill>
            </a:endParaRPr>
          </a:p>
        </p:txBody>
      </p:sp>
      <p:sp>
        <p:nvSpPr>
          <p:cNvPr id="481" name="TextBox 480"/>
          <p:cNvSpPr txBox="1"/>
          <p:nvPr/>
        </p:nvSpPr>
        <p:spPr>
          <a:xfrm>
            <a:off x="4262032" y="2403067"/>
            <a:ext cx="463588" cy="307777"/>
          </a:xfrm>
          <a:prstGeom prst="rect">
            <a:avLst/>
          </a:prstGeom>
          <a:noFill/>
        </p:spPr>
        <p:txBody>
          <a:bodyPr wrap="none" rtlCol="0">
            <a:spAutoFit/>
          </a:bodyPr>
          <a:lstStyle/>
          <a:p>
            <a:r>
              <a:rPr lang="en-US" sz="1400" b="1" dirty="0" smtClean="0">
                <a:solidFill>
                  <a:schemeClr val="accent2">
                    <a:lumMod val="75000"/>
                  </a:schemeClr>
                </a:solidFill>
              </a:rPr>
              <a:t>-5V</a:t>
            </a:r>
            <a:endParaRPr lang="en-US" sz="1400" b="1" dirty="0">
              <a:solidFill>
                <a:schemeClr val="accent2">
                  <a:lumMod val="75000"/>
                </a:schemeClr>
              </a:solidFill>
            </a:endParaRPr>
          </a:p>
        </p:txBody>
      </p:sp>
      <p:sp>
        <p:nvSpPr>
          <p:cNvPr id="482" name="TextBox 481"/>
          <p:cNvSpPr txBox="1"/>
          <p:nvPr/>
        </p:nvSpPr>
        <p:spPr>
          <a:xfrm>
            <a:off x="7393742" y="2474765"/>
            <a:ext cx="404278" cy="307777"/>
          </a:xfrm>
          <a:prstGeom prst="rect">
            <a:avLst/>
          </a:prstGeom>
          <a:noFill/>
        </p:spPr>
        <p:txBody>
          <a:bodyPr wrap="none" rtlCol="0">
            <a:spAutoFit/>
          </a:bodyPr>
          <a:lstStyle/>
          <a:p>
            <a:r>
              <a:rPr lang="en-US" sz="1400" b="1" dirty="0">
                <a:solidFill>
                  <a:schemeClr val="accent2">
                    <a:lumMod val="75000"/>
                  </a:schemeClr>
                </a:solidFill>
              </a:rPr>
              <a:t>0</a:t>
            </a:r>
            <a:r>
              <a:rPr lang="en-US" sz="1400" b="1" dirty="0" smtClean="0">
                <a:solidFill>
                  <a:schemeClr val="accent2">
                    <a:lumMod val="75000"/>
                  </a:schemeClr>
                </a:solidFill>
              </a:rPr>
              <a:t>V</a:t>
            </a:r>
            <a:endParaRPr lang="en-US" sz="1400" b="1" dirty="0">
              <a:solidFill>
                <a:schemeClr val="accent2">
                  <a:lumMod val="75000"/>
                </a:schemeClr>
              </a:solidFill>
            </a:endParaRPr>
          </a:p>
        </p:txBody>
      </p:sp>
      <p:cxnSp>
        <p:nvCxnSpPr>
          <p:cNvPr id="487" name="Straight Arrow Connector 486"/>
          <p:cNvCxnSpPr/>
          <p:nvPr/>
        </p:nvCxnSpPr>
        <p:spPr>
          <a:xfrm>
            <a:off x="549565" y="3537295"/>
            <a:ext cx="7817185" cy="158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488" name="Straight Arrow Connector 487"/>
          <p:cNvCxnSpPr/>
          <p:nvPr/>
        </p:nvCxnSpPr>
        <p:spPr>
          <a:xfrm>
            <a:off x="549565" y="3081925"/>
            <a:ext cx="7817185" cy="158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489" name="TextBox 488"/>
          <p:cNvSpPr txBox="1"/>
          <p:nvPr/>
        </p:nvSpPr>
        <p:spPr>
          <a:xfrm>
            <a:off x="625460" y="2778345"/>
            <a:ext cx="489236" cy="307777"/>
          </a:xfrm>
          <a:prstGeom prst="rect">
            <a:avLst/>
          </a:prstGeom>
          <a:noFill/>
        </p:spPr>
        <p:txBody>
          <a:bodyPr wrap="none" rtlCol="0">
            <a:spAutoFit/>
          </a:bodyPr>
          <a:lstStyle/>
          <a:p>
            <a:r>
              <a:rPr lang="en-US" sz="1400" dirty="0" smtClean="0"/>
              <a:t>R</a:t>
            </a:r>
            <a:r>
              <a:rPr lang="en-US" sz="1400" baseline="-25000" dirty="0" smtClean="0"/>
              <a:t>1-3</a:t>
            </a:r>
            <a:endParaRPr lang="en-US" sz="1400" baseline="-25000" dirty="0"/>
          </a:p>
        </p:txBody>
      </p:sp>
      <p:sp>
        <p:nvSpPr>
          <p:cNvPr id="490" name="TextBox 489"/>
          <p:cNvSpPr txBox="1"/>
          <p:nvPr/>
        </p:nvSpPr>
        <p:spPr>
          <a:xfrm>
            <a:off x="625460" y="3233715"/>
            <a:ext cx="381836" cy="307777"/>
          </a:xfrm>
          <a:prstGeom prst="rect">
            <a:avLst/>
          </a:prstGeom>
          <a:noFill/>
        </p:spPr>
        <p:txBody>
          <a:bodyPr wrap="none" rtlCol="0">
            <a:spAutoFit/>
          </a:bodyPr>
          <a:lstStyle/>
          <a:p>
            <a:r>
              <a:rPr lang="en-US" sz="1400" b="1" dirty="0" smtClean="0">
                <a:solidFill>
                  <a:schemeClr val="accent2">
                    <a:lumMod val="75000"/>
                  </a:schemeClr>
                </a:solidFill>
              </a:rPr>
              <a:t>R</a:t>
            </a:r>
            <a:r>
              <a:rPr lang="en-US" sz="1400" b="1" baseline="-25000" dirty="0" smtClean="0">
                <a:solidFill>
                  <a:schemeClr val="accent2">
                    <a:lumMod val="75000"/>
                  </a:schemeClr>
                </a:solidFill>
              </a:rPr>
              <a:t>4</a:t>
            </a:r>
            <a:endParaRPr lang="en-US" sz="1400" b="1" baseline="-25000" dirty="0">
              <a:solidFill>
                <a:schemeClr val="accent2">
                  <a:lumMod val="75000"/>
                </a:schemeClr>
              </a:solidFill>
            </a:endParaRPr>
          </a:p>
        </p:txBody>
      </p:sp>
      <p:cxnSp>
        <p:nvCxnSpPr>
          <p:cNvPr id="491" name="Straight Arrow Connector 490"/>
          <p:cNvCxnSpPr/>
          <p:nvPr/>
        </p:nvCxnSpPr>
        <p:spPr>
          <a:xfrm>
            <a:off x="1308515" y="2852652"/>
            <a:ext cx="6602865"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2" name="Straight Arrow Connector 491"/>
          <p:cNvCxnSpPr/>
          <p:nvPr/>
        </p:nvCxnSpPr>
        <p:spPr>
          <a:xfrm>
            <a:off x="549565" y="3233715"/>
            <a:ext cx="7817185" cy="1588"/>
          </a:xfrm>
          <a:prstGeom prst="straightConnector1">
            <a:avLst/>
          </a:prstGeom>
          <a:ln>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93" name="TextBox 492"/>
          <p:cNvSpPr txBox="1"/>
          <p:nvPr/>
        </p:nvSpPr>
        <p:spPr>
          <a:xfrm>
            <a:off x="1460305" y="2774148"/>
            <a:ext cx="404278" cy="307777"/>
          </a:xfrm>
          <a:prstGeom prst="rect">
            <a:avLst/>
          </a:prstGeom>
          <a:noFill/>
        </p:spPr>
        <p:txBody>
          <a:bodyPr wrap="none" rtlCol="0">
            <a:spAutoFit/>
          </a:bodyPr>
          <a:lstStyle/>
          <a:p>
            <a:r>
              <a:rPr lang="en-US" sz="1400" dirty="0" smtClean="0"/>
              <a:t>0V</a:t>
            </a:r>
            <a:endParaRPr lang="en-US" sz="1400" dirty="0"/>
          </a:p>
        </p:txBody>
      </p:sp>
      <p:cxnSp>
        <p:nvCxnSpPr>
          <p:cNvPr id="494" name="Straight Arrow Connector 493"/>
          <p:cNvCxnSpPr/>
          <p:nvPr/>
        </p:nvCxnSpPr>
        <p:spPr>
          <a:xfrm>
            <a:off x="1308515" y="3312220"/>
            <a:ext cx="910740" cy="1587"/>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5" name="Straight Arrow Connector 494"/>
          <p:cNvCxnSpPr/>
          <p:nvPr/>
        </p:nvCxnSpPr>
        <p:spPr>
          <a:xfrm flipV="1">
            <a:off x="2371045" y="3541492"/>
            <a:ext cx="4326015" cy="2"/>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6" name="Straight Arrow Connector 495"/>
          <p:cNvCxnSpPr/>
          <p:nvPr/>
        </p:nvCxnSpPr>
        <p:spPr>
          <a:xfrm rot="5400000" flipH="1" flipV="1">
            <a:off x="6659111" y="3351757"/>
            <a:ext cx="227687" cy="1517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7" name="Straight Arrow Connector 496"/>
          <p:cNvCxnSpPr/>
          <p:nvPr/>
        </p:nvCxnSpPr>
        <p:spPr>
          <a:xfrm rot="16200000" flipH="1">
            <a:off x="2181308" y="3347557"/>
            <a:ext cx="227685" cy="151790"/>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8" name="Straight Arrow Connector 497"/>
          <p:cNvCxnSpPr/>
          <p:nvPr/>
        </p:nvCxnSpPr>
        <p:spPr>
          <a:xfrm flipV="1">
            <a:off x="6848850" y="3311199"/>
            <a:ext cx="1442005" cy="260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99" name="TextBox 498"/>
          <p:cNvSpPr txBox="1"/>
          <p:nvPr/>
        </p:nvSpPr>
        <p:spPr>
          <a:xfrm>
            <a:off x="1536200" y="3313807"/>
            <a:ext cx="404278" cy="307777"/>
          </a:xfrm>
          <a:prstGeom prst="rect">
            <a:avLst/>
          </a:prstGeom>
          <a:noFill/>
        </p:spPr>
        <p:txBody>
          <a:bodyPr wrap="none" rtlCol="0">
            <a:spAutoFit/>
          </a:bodyPr>
          <a:lstStyle/>
          <a:p>
            <a:r>
              <a:rPr lang="en-US" sz="1400" b="1" dirty="0">
                <a:solidFill>
                  <a:schemeClr val="accent2">
                    <a:lumMod val="75000"/>
                  </a:schemeClr>
                </a:solidFill>
              </a:rPr>
              <a:t>0</a:t>
            </a:r>
            <a:r>
              <a:rPr lang="en-US" sz="1400" b="1" dirty="0" smtClean="0">
                <a:solidFill>
                  <a:schemeClr val="accent2">
                    <a:lumMod val="75000"/>
                  </a:schemeClr>
                </a:solidFill>
              </a:rPr>
              <a:t>V</a:t>
            </a:r>
            <a:endParaRPr lang="en-US" sz="1400" b="1" dirty="0">
              <a:solidFill>
                <a:schemeClr val="accent2">
                  <a:lumMod val="75000"/>
                </a:schemeClr>
              </a:solidFill>
            </a:endParaRPr>
          </a:p>
        </p:txBody>
      </p:sp>
      <p:sp>
        <p:nvSpPr>
          <p:cNvPr id="500" name="TextBox 499"/>
          <p:cNvSpPr txBox="1"/>
          <p:nvPr/>
        </p:nvSpPr>
        <p:spPr>
          <a:xfrm>
            <a:off x="4226355" y="3233715"/>
            <a:ext cx="463588" cy="307777"/>
          </a:xfrm>
          <a:prstGeom prst="rect">
            <a:avLst/>
          </a:prstGeom>
          <a:noFill/>
        </p:spPr>
        <p:txBody>
          <a:bodyPr wrap="none" rtlCol="0">
            <a:spAutoFit/>
          </a:bodyPr>
          <a:lstStyle/>
          <a:p>
            <a:r>
              <a:rPr lang="en-US" sz="1400" b="1" dirty="0" smtClean="0">
                <a:solidFill>
                  <a:schemeClr val="accent2">
                    <a:lumMod val="75000"/>
                  </a:schemeClr>
                </a:solidFill>
              </a:rPr>
              <a:t>-5V</a:t>
            </a:r>
            <a:endParaRPr lang="en-US" sz="1400" b="1" dirty="0">
              <a:solidFill>
                <a:schemeClr val="accent2">
                  <a:lumMod val="75000"/>
                </a:schemeClr>
              </a:solidFill>
            </a:endParaRPr>
          </a:p>
        </p:txBody>
      </p:sp>
      <p:sp>
        <p:nvSpPr>
          <p:cNvPr id="501" name="TextBox 500"/>
          <p:cNvSpPr txBox="1"/>
          <p:nvPr/>
        </p:nvSpPr>
        <p:spPr>
          <a:xfrm>
            <a:off x="7375565" y="3305413"/>
            <a:ext cx="404278" cy="307777"/>
          </a:xfrm>
          <a:prstGeom prst="rect">
            <a:avLst/>
          </a:prstGeom>
          <a:noFill/>
        </p:spPr>
        <p:txBody>
          <a:bodyPr wrap="none" rtlCol="0">
            <a:spAutoFit/>
          </a:bodyPr>
          <a:lstStyle/>
          <a:p>
            <a:r>
              <a:rPr lang="en-US" sz="1400" b="1" dirty="0">
                <a:solidFill>
                  <a:schemeClr val="accent2">
                    <a:lumMod val="75000"/>
                  </a:schemeClr>
                </a:solidFill>
              </a:rPr>
              <a:t>0</a:t>
            </a:r>
            <a:r>
              <a:rPr lang="en-US" sz="1400" b="1" dirty="0" smtClean="0">
                <a:solidFill>
                  <a:schemeClr val="accent2">
                    <a:lumMod val="75000"/>
                  </a:schemeClr>
                </a:solidFill>
              </a:rPr>
              <a:t>V</a:t>
            </a:r>
            <a:endParaRPr lang="en-US" sz="1400" b="1" dirty="0">
              <a:solidFill>
                <a:schemeClr val="accent2">
                  <a:lumMod val="75000"/>
                </a:schemeClr>
              </a:solidFill>
            </a:endParaRPr>
          </a:p>
        </p:txBody>
      </p:sp>
      <p:cxnSp>
        <p:nvCxnSpPr>
          <p:cNvPr id="510" name="Straight Arrow Connector 509"/>
          <p:cNvCxnSpPr/>
          <p:nvPr/>
        </p:nvCxnSpPr>
        <p:spPr>
          <a:xfrm>
            <a:off x="549565" y="3849269"/>
            <a:ext cx="7817185" cy="158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511" name="Straight Arrow Connector 510"/>
          <p:cNvCxnSpPr/>
          <p:nvPr/>
        </p:nvCxnSpPr>
        <p:spPr>
          <a:xfrm>
            <a:off x="1308515" y="3849269"/>
            <a:ext cx="607160"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12" name="Straight Arrow Connector 511"/>
          <p:cNvCxnSpPr/>
          <p:nvPr/>
        </p:nvCxnSpPr>
        <p:spPr>
          <a:xfrm flipV="1">
            <a:off x="2067465" y="3617388"/>
            <a:ext cx="4250120" cy="4196"/>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13" name="Straight Arrow Connector 512"/>
          <p:cNvCxnSpPr/>
          <p:nvPr/>
        </p:nvCxnSpPr>
        <p:spPr>
          <a:xfrm rot="5400000" flipH="1" flipV="1">
            <a:off x="1877728" y="3659534"/>
            <a:ext cx="227687" cy="1517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14" name="Straight Arrow Connector 513"/>
          <p:cNvCxnSpPr/>
          <p:nvPr/>
        </p:nvCxnSpPr>
        <p:spPr>
          <a:xfrm rot="16200000" flipH="1">
            <a:off x="6279638" y="3655336"/>
            <a:ext cx="227685" cy="151790"/>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15" name="Straight Arrow Connector 514"/>
          <p:cNvCxnSpPr/>
          <p:nvPr/>
        </p:nvCxnSpPr>
        <p:spPr>
          <a:xfrm>
            <a:off x="6469375" y="3845073"/>
            <a:ext cx="1366110" cy="5784"/>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16" name="TextBox 515"/>
          <p:cNvSpPr txBox="1"/>
          <p:nvPr/>
        </p:nvSpPr>
        <p:spPr>
          <a:xfrm>
            <a:off x="1460305" y="3617387"/>
            <a:ext cx="404278" cy="307777"/>
          </a:xfrm>
          <a:prstGeom prst="rect">
            <a:avLst/>
          </a:prstGeom>
          <a:noFill/>
        </p:spPr>
        <p:txBody>
          <a:bodyPr wrap="none" rtlCol="0">
            <a:spAutoFit/>
          </a:bodyPr>
          <a:lstStyle/>
          <a:p>
            <a:r>
              <a:rPr lang="en-US" sz="1400" dirty="0"/>
              <a:t>0</a:t>
            </a:r>
            <a:r>
              <a:rPr lang="en-US" sz="1400" dirty="0" smtClean="0"/>
              <a:t>V</a:t>
            </a:r>
            <a:endParaRPr lang="en-US" sz="1400" dirty="0"/>
          </a:p>
        </p:txBody>
      </p:sp>
      <p:sp>
        <p:nvSpPr>
          <p:cNvPr id="517" name="TextBox 516"/>
          <p:cNvSpPr txBox="1"/>
          <p:nvPr/>
        </p:nvSpPr>
        <p:spPr>
          <a:xfrm>
            <a:off x="7355312" y="3617387"/>
            <a:ext cx="404278" cy="307777"/>
          </a:xfrm>
          <a:prstGeom prst="rect">
            <a:avLst/>
          </a:prstGeom>
          <a:noFill/>
        </p:spPr>
        <p:txBody>
          <a:bodyPr wrap="none" rtlCol="0">
            <a:spAutoFit/>
          </a:bodyPr>
          <a:lstStyle/>
          <a:p>
            <a:r>
              <a:rPr lang="en-US" sz="1400" dirty="0" smtClean="0"/>
              <a:t>0V</a:t>
            </a:r>
            <a:endParaRPr lang="en-US" sz="1400" dirty="0"/>
          </a:p>
        </p:txBody>
      </p:sp>
      <p:sp>
        <p:nvSpPr>
          <p:cNvPr id="518" name="TextBox 517"/>
          <p:cNvSpPr txBox="1"/>
          <p:nvPr/>
        </p:nvSpPr>
        <p:spPr>
          <a:xfrm>
            <a:off x="4321342" y="3613190"/>
            <a:ext cx="404278" cy="307777"/>
          </a:xfrm>
          <a:prstGeom prst="rect">
            <a:avLst/>
          </a:prstGeom>
          <a:noFill/>
        </p:spPr>
        <p:txBody>
          <a:bodyPr wrap="none" rtlCol="0">
            <a:spAutoFit/>
          </a:bodyPr>
          <a:lstStyle/>
          <a:p>
            <a:r>
              <a:rPr lang="en-US" sz="1400" b="1" dirty="0">
                <a:solidFill>
                  <a:schemeClr val="accent2">
                    <a:lumMod val="75000"/>
                  </a:schemeClr>
                </a:solidFill>
              </a:rPr>
              <a:t>5</a:t>
            </a:r>
            <a:r>
              <a:rPr lang="en-US" sz="1400" b="1" dirty="0" smtClean="0">
                <a:solidFill>
                  <a:schemeClr val="accent2">
                    <a:lumMod val="75000"/>
                  </a:schemeClr>
                </a:solidFill>
              </a:rPr>
              <a:t>V</a:t>
            </a:r>
            <a:endParaRPr lang="en-US" sz="1400" b="1" dirty="0">
              <a:solidFill>
                <a:schemeClr val="accent2">
                  <a:lumMod val="75000"/>
                </a:schemeClr>
              </a:solidFill>
            </a:endParaRPr>
          </a:p>
        </p:txBody>
      </p:sp>
      <p:sp>
        <p:nvSpPr>
          <p:cNvPr id="519" name="TextBox 518"/>
          <p:cNvSpPr txBox="1"/>
          <p:nvPr/>
        </p:nvSpPr>
        <p:spPr>
          <a:xfrm>
            <a:off x="625460" y="3613190"/>
            <a:ext cx="434734" cy="307777"/>
          </a:xfrm>
          <a:prstGeom prst="rect">
            <a:avLst/>
          </a:prstGeom>
          <a:noFill/>
        </p:spPr>
        <p:txBody>
          <a:bodyPr wrap="none" rtlCol="0">
            <a:spAutoFit/>
          </a:bodyPr>
          <a:lstStyle/>
          <a:p>
            <a:r>
              <a:rPr lang="en-US" sz="1400" dirty="0" smtClean="0"/>
              <a:t>DS</a:t>
            </a:r>
            <a:endParaRPr lang="en-US" sz="1400" baseline="-25000" dirty="0"/>
          </a:p>
        </p:txBody>
      </p:sp>
      <p:cxnSp>
        <p:nvCxnSpPr>
          <p:cNvPr id="520" name="Straight Arrow Connector 519"/>
          <p:cNvCxnSpPr/>
          <p:nvPr/>
        </p:nvCxnSpPr>
        <p:spPr>
          <a:xfrm>
            <a:off x="549565" y="4679917"/>
            <a:ext cx="7817185" cy="158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521" name="Straight Arrow Connector 520"/>
          <p:cNvCxnSpPr/>
          <p:nvPr/>
        </p:nvCxnSpPr>
        <p:spPr>
          <a:xfrm>
            <a:off x="549565" y="4224547"/>
            <a:ext cx="7817185" cy="158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522" name="TextBox 521"/>
          <p:cNvSpPr txBox="1"/>
          <p:nvPr/>
        </p:nvSpPr>
        <p:spPr>
          <a:xfrm>
            <a:off x="625460" y="3920967"/>
            <a:ext cx="607859" cy="307777"/>
          </a:xfrm>
          <a:prstGeom prst="rect">
            <a:avLst/>
          </a:prstGeom>
          <a:noFill/>
        </p:spPr>
        <p:txBody>
          <a:bodyPr wrap="none" rtlCol="0">
            <a:spAutoFit/>
          </a:bodyPr>
          <a:lstStyle/>
          <a:p>
            <a:r>
              <a:rPr lang="en-US" sz="1400" dirty="0" smtClean="0"/>
              <a:t>TG</a:t>
            </a:r>
            <a:r>
              <a:rPr lang="en-US" sz="1400" baseline="-25000" dirty="0" smtClean="0"/>
              <a:t>1-3</a:t>
            </a:r>
            <a:endParaRPr lang="en-US" sz="1400" baseline="-25000" dirty="0"/>
          </a:p>
        </p:txBody>
      </p:sp>
      <p:sp>
        <p:nvSpPr>
          <p:cNvPr id="523" name="TextBox 522"/>
          <p:cNvSpPr txBox="1"/>
          <p:nvPr/>
        </p:nvSpPr>
        <p:spPr>
          <a:xfrm>
            <a:off x="625460" y="4376337"/>
            <a:ext cx="500458" cy="307777"/>
          </a:xfrm>
          <a:prstGeom prst="rect">
            <a:avLst/>
          </a:prstGeom>
          <a:noFill/>
        </p:spPr>
        <p:txBody>
          <a:bodyPr wrap="none" rtlCol="0">
            <a:spAutoFit/>
          </a:bodyPr>
          <a:lstStyle/>
          <a:p>
            <a:r>
              <a:rPr lang="en-US" sz="1400" b="1" dirty="0" smtClean="0">
                <a:solidFill>
                  <a:schemeClr val="accent2">
                    <a:lumMod val="75000"/>
                  </a:schemeClr>
                </a:solidFill>
              </a:rPr>
              <a:t>TG</a:t>
            </a:r>
            <a:r>
              <a:rPr lang="en-US" sz="1400" b="1" baseline="-25000" dirty="0" smtClean="0">
                <a:solidFill>
                  <a:schemeClr val="accent2">
                    <a:lumMod val="75000"/>
                  </a:schemeClr>
                </a:solidFill>
              </a:rPr>
              <a:t>4</a:t>
            </a:r>
            <a:endParaRPr lang="en-US" sz="1400" b="1" baseline="-25000" dirty="0">
              <a:solidFill>
                <a:schemeClr val="accent2">
                  <a:lumMod val="75000"/>
                </a:schemeClr>
              </a:solidFill>
            </a:endParaRPr>
          </a:p>
        </p:txBody>
      </p:sp>
      <p:cxnSp>
        <p:nvCxnSpPr>
          <p:cNvPr id="525" name="Straight Arrow Connector 524"/>
          <p:cNvCxnSpPr/>
          <p:nvPr/>
        </p:nvCxnSpPr>
        <p:spPr>
          <a:xfrm>
            <a:off x="549565" y="4376337"/>
            <a:ext cx="7817185" cy="1588"/>
          </a:xfrm>
          <a:prstGeom prst="straightConnector1">
            <a:avLst/>
          </a:prstGeom>
          <a:ln>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26" name="Straight Arrow Connector 525"/>
          <p:cNvCxnSpPr/>
          <p:nvPr/>
        </p:nvCxnSpPr>
        <p:spPr>
          <a:xfrm>
            <a:off x="1308515" y="3920967"/>
            <a:ext cx="6982340"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31" name="TextBox 530"/>
          <p:cNvSpPr txBox="1"/>
          <p:nvPr/>
        </p:nvSpPr>
        <p:spPr>
          <a:xfrm>
            <a:off x="4319512" y="3845072"/>
            <a:ext cx="404278" cy="307777"/>
          </a:xfrm>
          <a:prstGeom prst="rect">
            <a:avLst/>
          </a:prstGeom>
          <a:noFill/>
        </p:spPr>
        <p:txBody>
          <a:bodyPr wrap="none" rtlCol="0">
            <a:spAutoFit/>
          </a:bodyPr>
          <a:lstStyle/>
          <a:p>
            <a:r>
              <a:rPr lang="en-US" sz="1400" dirty="0"/>
              <a:t>3</a:t>
            </a:r>
            <a:r>
              <a:rPr lang="en-US" sz="1400" dirty="0" smtClean="0"/>
              <a:t>V</a:t>
            </a:r>
            <a:endParaRPr lang="en-US" sz="1400" dirty="0"/>
          </a:p>
        </p:txBody>
      </p:sp>
      <p:cxnSp>
        <p:nvCxnSpPr>
          <p:cNvPr id="533" name="Straight Arrow Connector 532"/>
          <p:cNvCxnSpPr/>
          <p:nvPr/>
        </p:nvCxnSpPr>
        <p:spPr>
          <a:xfrm>
            <a:off x="1308515" y="4452232"/>
            <a:ext cx="2352745"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34" name="Straight Arrow Connector 533"/>
          <p:cNvCxnSpPr/>
          <p:nvPr/>
        </p:nvCxnSpPr>
        <p:spPr>
          <a:xfrm>
            <a:off x="4951475" y="4452232"/>
            <a:ext cx="607160" cy="1"/>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35" name="Straight Arrow Connector 534"/>
          <p:cNvCxnSpPr/>
          <p:nvPr/>
        </p:nvCxnSpPr>
        <p:spPr>
          <a:xfrm rot="5400000" flipH="1" flipV="1">
            <a:off x="4799686" y="4528128"/>
            <a:ext cx="227687" cy="75896"/>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36" name="Straight Arrow Connector 535"/>
          <p:cNvCxnSpPr/>
          <p:nvPr/>
        </p:nvCxnSpPr>
        <p:spPr>
          <a:xfrm rot="16200000" flipH="1">
            <a:off x="3623313" y="4490180"/>
            <a:ext cx="227685" cy="151790"/>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37" name="Straight Arrow Connector 536"/>
          <p:cNvCxnSpPr/>
          <p:nvPr/>
        </p:nvCxnSpPr>
        <p:spPr>
          <a:xfrm>
            <a:off x="6697060" y="4452232"/>
            <a:ext cx="1669690"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38" name="TextBox 537"/>
          <p:cNvSpPr txBox="1"/>
          <p:nvPr/>
        </p:nvSpPr>
        <p:spPr>
          <a:xfrm>
            <a:off x="2067465" y="4452232"/>
            <a:ext cx="404278" cy="307777"/>
          </a:xfrm>
          <a:prstGeom prst="rect">
            <a:avLst/>
          </a:prstGeom>
          <a:noFill/>
        </p:spPr>
        <p:txBody>
          <a:bodyPr wrap="none" rtlCol="0">
            <a:spAutoFit/>
          </a:bodyPr>
          <a:lstStyle/>
          <a:p>
            <a:r>
              <a:rPr lang="en-US" sz="1400" b="1" dirty="0">
                <a:solidFill>
                  <a:schemeClr val="accent2">
                    <a:lumMod val="75000"/>
                  </a:schemeClr>
                </a:solidFill>
              </a:rPr>
              <a:t>3</a:t>
            </a:r>
            <a:r>
              <a:rPr lang="en-US" sz="1400" b="1" dirty="0" smtClean="0">
                <a:solidFill>
                  <a:schemeClr val="accent2">
                    <a:lumMod val="75000"/>
                  </a:schemeClr>
                </a:solidFill>
              </a:rPr>
              <a:t>V</a:t>
            </a:r>
            <a:endParaRPr lang="en-US" sz="1400" b="1" dirty="0">
              <a:solidFill>
                <a:schemeClr val="accent2">
                  <a:lumMod val="75000"/>
                </a:schemeClr>
              </a:solidFill>
            </a:endParaRPr>
          </a:p>
        </p:txBody>
      </p:sp>
      <p:sp>
        <p:nvSpPr>
          <p:cNvPr id="539" name="TextBox 538"/>
          <p:cNvSpPr txBox="1"/>
          <p:nvPr/>
        </p:nvSpPr>
        <p:spPr>
          <a:xfrm>
            <a:off x="4262032" y="4376337"/>
            <a:ext cx="463588" cy="307777"/>
          </a:xfrm>
          <a:prstGeom prst="rect">
            <a:avLst/>
          </a:prstGeom>
          <a:noFill/>
        </p:spPr>
        <p:txBody>
          <a:bodyPr wrap="none" rtlCol="0">
            <a:spAutoFit/>
          </a:bodyPr>
          <a:lstStyle/>
          <a:p>
            <a:r>
              <a:rPr lang="en-US" sz="1400" b="1" dirty="0" smtClean="0">
                <a:solidFill>
                  <a:schemeClr val="accent2">
                    <a:lumMod val="75000"/>
                  </a:schemeClr>
                </a:solidFill>
              </a:rPr>
              <a:t>-2V</a:t>
            </a:r>
            <a:endParaRPr lang="en-US" sz="1400" b="1" dirty="0">
              <a:solidFill>
                <a:schemeClr val="accent2">
                  <a:lumMod val="75000"/>
                </a:schemeClr>
              </a:solidFill>
            </a:endParaRPr>
          </a:p>
        </p:txBody>
      </p:sp>
      <p:sp>
        <p:nvSpPr>
          <p:cNvPr id="540" name="TextBox 539"/>
          <p:cNvSpPr txBox="1"/>
          <p:nvPr/>
        </p:nvSpPr>
        <p:spPr>
          <a:xfrm>
            <a:off x="7355312" y="4448035"/>
            <a:ext cx="404278" cy="307777"/>
          </a:xfrm>
          <a:prstGeom prst="rect">
            <a:avLst/>
          </a:prstGeom>
          <a:noFill/>
        </p:spPr>
        <p:txBody>
          <a:bodyPr wrap="none" rtlCol="0">
            <a:spAutoFit/>
          </a:bodyPr>
          <a:lstStyle/>
          <a:p>
            <a:r>
              <a:rPr lang="en-US" sz="1400" b="1" dirty="0">
                <a:solidFill>
                  <a:schemeClr val="accent2">
                    <a:lumMod val="75000"/>
                  </a:schemeClr>
                </a:solidFill>
              </a:rPr>
              <a:t>3</a:t>
            </a:r>
            <a:r>
              <a:rPr lang="en-US" sz="1400" b="1" dirty="0" smtClean="0">
                <a:solidFill>
                  <a:schemeClr val="accent2">
                    <a:lumMod val="75000"/>
                  </a:schemeClr>
                </a:solidFill>
              </a:rPr>
              <a:t>V</a:t>
            </a:r>
            <a:endParaRPr lang="en-US" sz="1400" b="1" dirty="0">
              <a:solidFill>
                <a:schemeClr val="accent2">
                  <a:lumMod val="75000"/>
                </a:schemeClr>
              </a:solidFill>
            </a:endParaRPr>
          </a:p>
        </p:txBody>
      </p:sp>
      <p:cxnSp>
        <p:nvCxnSpPr>
          <p:cNvPr id="548" name="Straight Arrow Connector 547"/>
          <p:cNvCxnSpPr/>
          <p:nvPr/>
        </p:nvCxnSpPr>
        <p:spPr>
          <a:xfrm>
            <a:off x="3813050" y="4679917"/>
            <a:ext cx="1062530"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53" name="Straight Arrow Connector 552"/>
          <p:cNvCxnSpPr/>
          <p:nvPr/>
        </p:nvCxnSpPr>
        <p:spPr>
          <a:xfrm rot="16200000" flipH="1">
            <a:off x="5520687" y="4490180"/>
            <a:ext cx="227685" cy="151790"/>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54" name="Straight Arrow Connector 553"/>
          <p:cNvCxnSpPr/>
          <p:nvPr/>
        </p:nvCxnSpPr>
        <p:spPr>
          <a:xfrm>
            <a:off x="5710425" y="4679918"/>
            <a:ext cx="910740" cy="1587"/>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56" name="Straight Arrow Connector 555"/>
          <p:cNvCxnSpPr/>
          <p:nvPr/>
        </p:nvCxnSpPr>
        <p:spPr>
          <a:xfrm rot="5400000" flipH="1" flipV="1">
            <a:off x="6545270" y="4528127"/>
            <a:ext cx="227687" cy="75896"/>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58" name="Straight Arrow Connector 557"/>
          <p:cNvCxnSpPr/>
          <p:nvPr/>
        </p:nvCxnSpPr>
        <p:spPr>
          <a:xfrm>
            <a:off x="549565" y="5514762"/>
            <a:ext cx="7817185" cy="158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559" name="Straight Arrow Connector 558"/>
          <p:cNvCxnSpPr/>
          <p:nvPr/>
        </p:nvCxnSpPr>
        <p:spPr>
          <a:xfrm>
            <a:off x="549565" y="5059392"/>
            <a:ext cx="7817185" cy="158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560" name="TextBox 559"/>
          <p:cNvSpPr txBox="1"/>
          <p:nvPr/>
        </p:nvSpPr>
        <p:spPr>
          <a:xfrm>
            <a:off x="625460" y="4755812"/>
            <a:ext cx="609462" cy="307777"/>
          </a:xfrm>
          <a:prstGeom prst="rect">
            <a:avLst/>
          </a:prstGeom>
          <a:noFill/>
        </p:spPr>
        <p:txBody>
          <a:bodyPr wrap="none" rtlCol="0">
            <a:spAutoFit/>
          </a:bodyPr>
          <a:lstStyle/>
          <a:p>
            <a:r>
              <a:rPr lang="en-US" sz="1400" dirty="0" smtClean="0"/>
              <a:t>CS</a:t>
            </a:r>
            <a:r>
              <a:rPr lang="en-US" sz="1400" baseline="-25000" dirty="0" smtClean="0"/>
              <a:t>1-3</a:t>
            </a:r>
            <a:endParaRPr lang="en-US" sz="1400" baseline="-25000" dirty="0"/>
          </a:p>
        </p:txBody>
      </p:sp>
      <p:sp>
        <p:nvSpPr>
          <p:cNvPr id="561" name="TextBox 560"/>
          <p:cNvSpPr txBox="1"/>
          <p:nvPr/>
        </p:nvSpPr>
        <p:spPr>
          <a:xfrm>
            <a:off x="625460" y="5211182"/>
            <a:ext cx="502061" cy="307777"/>
          </a:xfrm>
          <a:prstGeom prst="rect">
            <a:avLst/>
          </a:prstGeom>
          <a:noFill/>
        </p:spPr>
        <p:txBody>
          <a:bodyPr wrap="none" rtlCol="0">
            <a:spAutoFit/>
          </a:bodyPr>
          <a:lstStyle/>
          <a:p>
            <a:r>
              <a:rPr lang="en-US" sz="1400" b="1" dirty="0" smtClean="0">
                <a:solidFill>
                  <a:schemeClr val="accent2">
                    <a:lumMod val="75000"/>
                  </a:schemeClr>
                </a:solidFill>
              </a:rPr>
              <a:t>CS</a:t>
            </a:r>
            <a:r>
              <a:rPr lang="en-US" sz="1400" b="1" baseline="-25000" dirty="0" smtClean="0">
                <a:solidFill>
                  <a:schemeClr val="accent2">
                    <a:lumMod val="75000"/>
                  </a:schemeClr>
                </a:solidFill>
              </a:rPr>
              <a:t>4</a:t>
            </a:r>
            <a:endParaRPr lang="en-US" sz="1400" b="1" baseline="-25000" dirty="0">
              <a:solidFill>
                <a:schemeClr val="accent2">
                  <a:lumMod val="75000"/>
                </a:schemeClr>
              </a:solidFill>
            </a:endParaRPr>
          </a:p>
        </p:txBody>
      </p:sp>
      <p:cxnSp>
        <p:nvCxnSpPr>
          <p:cNvPr id="562" name="Straight Arrow Connector 561"/>
          <p:cNvCxnSpPr/>
          <p:nvPr/>
        </p:nvCxnSpPr>
        <p:spPr>
          <a:xfrm>
            <a:off x="1308515" y="4983497"/>
            <a:ext cx="6906445"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63" name="Straight Arrow Connector 562"/>
          <p:cNvCxnSpPr/>
          <p:nvPr/>
        </p:nvCxnSpPr>
        <p:spPr>
          <a:xfrm>
            <a:off x="549565" y="5211182"/>
            <a:ext cx="7817185" cy="1588"/>
          </a:xfrm>
          <a:prstGeom prst="straightConnector1">
            <a:avLst/>
          </a:prstGeom>
          <a:ln>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68" name="TextBox 567"/>
          <p:cNvSpPr txBox="1"/>
          <p:nvPr/>
        </p:nvSpPr>
        <p:spPr>
          <a:xfrm>
            <a:off x="1460305" y="4751615"/>
            <a:ext cx="404278" cy="307777"/>
          </a:xfrm>
          <a:prstGeom prst="rect">
            <a:avLst/>
          </a:prstGeom>
          <a:noFill/>
        </p:spPr>
        <p:txBody>
          <a:bodyPr wrap="none" rtlCol="0">
            <a:spAutoFit/>
          </a:bodyPr>
          <a:lstStyle/>
          <a:p>
            <a:r>
              <a:rPr lang="en-US" sz="1400" dirty="0"/>
              <a:t>0</a:t>
            </a:r>
            <a:r>
              <a:rPr lang="en-US" sz="1400" dirty="0" smtClean="0"/>
              <a:t>V</a:t>
            </a:r>
            <a:endParaRPr lang="en-US" sz="1400" dirty="0"/>
          </a:p>
        </p:txBody>
      </p:sp>
      <p:cxnSp>
        <p:nvCxnSpPr>
          <p:cNvPr id="571" name="Straight Arrow Connector 570"/>
          <p:cNvCxnSpPr/>
          <p:nvPr/>
        </p:nvCxnSpPr>
        <p:spPr>
          <a:xfrm>
            <a:off x="1308515" y="5287077"/>
            <a:ext cx="2808115"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72" name="Straight Arrow Connector 571"/>
          <p:cNvCxnSpPr/>
          <p:nvPr/>
        </p:nvCxnSpPr>
        <p:spPr>
          <a:xfrm>
            <a:off x="4268420" y="5514762"/>
            <a:ext cx="1517900"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73" name="Straight Arrow Connector 572"/>
          <p:cNvCxnSpPr/>
          <p:nvPr/>
        </p:nvCxnSpPr>
        <p:spPr>
          <a:xfrm rot="5400000" flipH="1" flipV="1">
            <a:off x="5748371" y="5325026"/>
            <a:ext cx="227687" cy="1517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74" name="Straight Arrow Connector 573"/>
          <p:cNvCxnSpPr/>
          <p:nvPr/>
        </p:nvCxnSpPr>
        <p:spPr>
          <a:xfrm rot="16200000" flipH="1">
            <a:off x="4078683" y="5325025"/>
            <a:ext cx="227685" cy="151790"/>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75" name="Straight Arrow Connector 574"/>
          <p:cNvCxnSpPr/>
          <p:nvPr/>
        </p:nvCxnSpPr>
        <p:spPr>
          <a:xfrm>
            <a:off x="5938110" y="5285489"/>
            <a:ext cx="2276850"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76" name="TextBox 575"/>
          <p:cNvSpPr txBox="1"/>
          <p:nvPr/>
        </p:nvSpPr>
        <p:spPr>
          <a:xfrm>
            <a:off x="1460305" y="5282880"/>
            <a:ext cx="404278" cy="307777"/>
          </a:xfrm>
          <a:prstGeom prst="rect">
            <a:avLst/>
          </a:prstGeom>
          <a:noFill/>
        </p:spPr>
        <p:txBody>
          <a:bodyPr wrap="none" rtlCol="0">
            <a:spAutoFit/>
          </a:bodyPr>
          <a:lstStyle/>
          <a:p>
            <a:r>
              <a:rPr lang="en-US" sz="1400" b="1" dirty="0">
                <a:solidFill>
                  <a:schemeClr val="accent2">
                    <a:lumMod val="75000"/>
                  </a:schemeClr>
                </a:solidFill>
              </a:rPr>
              <a:t>0</a:t>
            </a:r>
            <a:r>
              <a:rPr lang="en-US" sz="1400" b="1" dirty="0" smtClean="0">
                <a:solidFill>
                  <a:schemeClr val="accent2">
                    <a:lumMod val="75000"/>
                  </a:schemeClr>
                </a:solidFill>
              </a:rPr>
              <a:t>V</a:t>
            </a:r>
            <a:endParaRPr lang="en-US" sz="1400" b="1" dirty="0">
              <a:solidFill>
                <a:schemeClr val="accent2">
                  <a:lumMod val="75000"/>
                </a:schemeClr>
              </a:solidFill>
            </a:endParaRPr>
          </a:p>
        </p:txBody>
      </p:sp>
      <p:sp>
        <p:nvSpPr>
          <p:cNvPr id="577" name="TextBox 576"/>
          <p:cNvSpPr txBox="1"/>
          <p:nvPr/>
        </p:nvSpPr>
        <p:spPr>
          <a:xfrm>
            <a:off x="4226355" y="5211182"/>
            <a:ext cx="463588" cy="307777"/>
          </a:xfrm>
          <a:prstGeom prst="rect">
            <a:avLst/>
          </a:prstGeom>
          <a:noFill/>
        </p:spPr>
        <p:txBody>
          <a:bodyPr wrap="none" rtlCol="0">
            <a:spAutoFit/>
          </a:bodyPr>
          <a:lstStyle/>
          <a:p>
            <a:r>
              <a:rPr lang="en-US" sz="1400" b="1" dirty="0" smtClean="0">
                <a:solidFill>
                  <a:schemeClr val="accent2">
                    <a:lumMod val="75000"/>
                  </a:schemeClr>
                </a:solidFill>
              </a:rPr>
              <a:t>-2V</a:t>
            </a:r>
            <a:endParaRPr lang="en-US" sz="1400" b="1" dirty="0">
              <a:solidFill>
                <a:schemeClr val="accent2">
                  <a:lumMod val="75000"/>
                </a:schemeClr>
              </a:solidFill>
            </a:endParaRPr>
          </a:p>
        </p:txBody>
      </p:sp>
      <p:sp>
        <p:nvSpPr>
          <p:cNvPr id="578" name="TextBox 577"/>
          <p:cNvSpPr txBox="1"/>
          <p:nvPr/>
        </p:nvSpPr>
        <p:spPr>
          <a:xfrm>
            <a:off x="7393742" y="5287077"/>
            <a:ext cx="404278" cy="307777"/>
          </a:xfrm>
          <a:prstGeom prst="rect">
            <a:avLst/>
          </a:prstGeom>
          <a:noFill/>
        </p:spPr>
        <p:txBody>
          <a:bodyPr wrap="none" rtlCol="0">
            <a:spAutoFit/>
          </a:bodyPr>
          <a:lstStyle/>
          <a:p>
            <a:r>
              <a:rPr lang="en-US" sz="1400" b="1" dirty="0" smtClean="0">
                <a:solidFill>
                  <a:schemeClr val="accent2">
                    <a:lumMod val="75000"/>
                  </a:schemeClr>
                </a:solidFill>
              </a:rPr>
              <a:t>0V</a:t>
            </a:r>
            <a:endParaRPr lang="en-US" sz="1400" b="1" dirty="0">
              <a:solidFill>
                <a:schemeClr val="accent2">
                  <a:lumMod val="75000"/>
                </a:schemeClr>
              </a:solidFill>
            </a:endParaRPr>
          </a:p>
        </p:txBody>
      </p:sp>
      <p:cxnSp>
        <p:nvCxnSpPr>
          <p:cNvPr id="586" name="Straight Arrow Connector 585"/>
          <p:cNvCxnSpPr/>
          <p:nvPr/>
        </p:nvCxnSpPr>
        <p:spPr>
          <a:xfrm>
            <a:off x="549565" y="6349608"/>
            <a:ext cx="7817185" cy="158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587" name="Straight Arrow Connector 586"/>
          <p:cNvCxnSpPr/>
          <p:nvPr/>
        </p:nvCxnSpPr>
        <p:spPr>
          <a:xfrm>
            <a:off x="549565" y="5894238"/>
            <a:ext cx="7817185" cy="158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588" name="TextBox 587"/>
          <p:cNvSpPr txBox="1"/>
          <p:nvPr/>
        </p:nvSpPr>
        <p:spPr>
          <a:xfrm>
            <a:off x="625460" y="5590658"/>
            <a:ext cx="489236" cy="307777"/>
          </a:xfrm>
          <a:prstGeom prst="rect">
            <a:avLst/>
          </a:prstGeom>
          <a:noFill/>
        </p:spPr>
        <p:txBody>
          <a:bodyPr wrap="none" rtlCol="0">
            <a:spAutoFit/>
          </a:bodyPr>
          <a:lstStyle/>
          <a:p>
            <a:r>
              <a:rPr lang="en-US" sz="1400" dirty="0"/>
              <a:t>C</a:t>
            </a:r>
            <a:r>
              <a:rPr lang="en-US" sz="1400" baseline="-25000" dirty="0" smtClean="0"/>
              <a:t>1-3</a:t>
            </a:r>
            <a:endParaRPr lang="en-US" sz="1400" baseline="-25000" dirty="0"/>
          </a:p>
        </p:txBody>
      </p:sp>
      <p:sp>
        <p:nvSpPr>
          <p:cNvPr id="589" name="TextBox 588"/>
          <p:cNvSpPr txBox="1"/>
          <p:nvPr/>
        </p:nvSpPr>
        <p:spPr>
          <a:xfrm>
            <a:off x="625460" y="6046028"/>
            <a:ext cx="381836" cy="307777"/>
          </a:xfrm>
          <a:prstGeom prst="rect">
            <a:avLst/>
          </a:prstGeom>
          <a:noFill/>
        </p:spPr>
        <p:txBody>
          <a:bodyPr wrap="none" rtlCol="0">
            <a:spAutoFit/>
          </a:bodyPr>
          <a:lstStyle/>
          <a:p>
            <a:r>
              <a:rPr lang="en-US" sz="1400" b="1" dirty="0" smtClean="0">
                <a:solidFill>
                  <a:schemeClr val="accent2">
                    <a:lumMod val="75000"/>
                  </a:schemeClr>
                </a:solidFill>
              </a:rPr>
              <a:t>C</a:t>
            </a:r>
            <a:r>
              <a:rPr lang="en-US" sz="1400" b="1" baseline="-25000" dirty="0" smtClean="0">
                <a:solidFill>
                  <a:schemeClr val="accent2">
                    <a:lumMod val="75000"/>
                  </a:schemeClr>
                </a:solidFill>
              </a:rPr>
              <a:t>4</a:t>
            </a:r>
            <a:endParaRPr lang="en-US" sz="1400" b="1" baseline="-25000" dirty="0">
              <a:solidFill>
                <a:schemeClr val="accent2">
                  <a:lumMod val="75000"/>
                </a:schemeClr>
              </a:solidFill>
            </a:endParaRPr>
          </a:p>
        </p:txBody>
      </p:sp>
      <p:cxnSp>
        <p:nvCxnSpPr>
          <p:cNvPr id="591" name="Straight Arrow Connector 590"/>
          <p:cNvCxnSpPr/>
          <p:nvPr/>
        </p:nvCxnSpPr>
        <p:spPr>
          <a:xfrm>
            <a:off x="549565" y="6046028"/>
            <a:ext cx="7817185" cy="1588"/>
          </a:xfrm>
          <a:prstGeom prst="straightConnector1">
            <a:avLst/>
          </a:prstGeom>
          <a:ln>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95" name="Straight Arrow Connector 594"/>
          <p:cNvCxnSpPr/>
          <p:nvPr/>
        </p:nvCxnSpPr>
        <p:spPr>
          <a:xfrm>
            <a:off x="1308515" y="5818343"/>
            <a:ext cx="6526970"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98" name="TextBox 597"/>
          <p:cNvSpPr txBox="1"/>
          <p:nvPr/>
        </p:nvSpPr>
        <p:spPr>
          <a:xfrm>
            <a:off x="7355312" y="5586461"/>
            <a:ext cx="463588" cy="307777"/>
          </a:xfrm>
          <a:prstGeom prst="rect">
            <a:avLst/>
          </a:prstGeom>
          <a:noFill/>
        </p:spPr>
        <p:txBody>
          <a:bodyPr wrap="none" rtlCol="0">
            <a:spAutoFit/>
          </a:bodyPr>
          <a:lstStyle/>
          <a:p>
            <a:r>
              <a:rPr lang="en-US" sz="1400" dirty="0" smtClean="0"/>
              <a:t>-5V</a:t>
            </a:r>
            <a:endParaRPr lang="en-US" sz="1400" dirty="0"/>
          </a:p>
        </p:txBody>
      </p:sp>
      <p:cxnSp>
        <p:nvCxnSpPr>
          <p:cNvPr id="599" name="Straight Arrow Connector 598"/>
          <p:cNvCxnSpPr/>
          <p:nvPr/>
        </p:nvCxnSpPr>
        <p:spPr>
          <a:xfrm>
            <a:off x="1384410" y="6196230"/>
            <a:ext cx="3567065"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00" name="Straight Arrow Connector 599"/>
          <p:cNvCxnSpPr/>
          <p:nvPr/>
        </p:nvCxnSpPr>
        <p:spPr>
          <a:xfrm>
            <a:off x="5027370" y="6349608"/>
            <a:ext cx="455370"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01" name="Straight Arrow Connector 600"/>
          <p:cNvCxnSpPr/>
          <p:nvPr/>
        </p:nvCxnSpPr>
        <p:spPr>
          <a:xfrm rot="5400000" flipH="1" flipV="1">
            <a:off x="5368898" y="6083977"/>
            <a:ext cx="379477" cy="151791"/>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02" name="Straight Arrow Connector 601"/>
          <p:cNvCxnSpPr/>
          <p:nvPr/>
        </p:nvCxnSpPr>
        <p:spPr>
          <a:xfrm rot="16200000" flipH="1">
            <a:off x="4913530" y="6235767"/>
            <a:ext cx="151788" cy="75894"/>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03" name="Straight Arrow Connector 602"/>
          <p:cNvCxnSpPr/>
          <p:nvPr/>
        </p:nvCxnSpPr>
        <p:spPr>
          <a:xfrm>
            <a:off x="5634530" y="5970133"/>
            <a:ext cx="758950"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04" name="TextBox 603"/>
          <p:cNvSpPr txBox="1"/>
          <p:nvPr/>
        </p:nvSpPr>
        <p:spPr>
          <a:xfrm>
            <a:off x="1460305" y="6117726"/>
            <a:ext cx="404278" cy="307777"/>
          </a:xfrm>
          <a:prstGeom prst="rect">
            <a:avLst/>
          </a:prstGeom>
          <a:noFill/>
        </p:spPr>
        <p:txBody>
          <a:bodyPr wrap="none" rtlCol="0">
            <a:spAutoFit/>
          </a:bodyPr>
          <a:lstStyle/>
          <a:p>
            <a:r>
              <a:rPr lang="en-US" sz="1400" b="1" dirty="0">
                <a:solidFill>
                  <a:schemeClr val="accent2">
                    <a:lumMod val="75000"/>
                  </a:schemeClr>
                </a:solidFill>
              </a:rPr>
              <a:t>0</a:t>
            </a:r>
            <a:r>
              <a:rPr lang="en-US" sz="1400" b="1" dirty="0" smtClean="0">
                <a:solidFill>
                  <a:schemeClr val="accent2">
                    <a:lumMod val="75000"/>
                  </a:schemeClr>
                </a:solidFill>
              </a:rPr>
              <a:t>V</a:t>
            </a:r>
            <a:endParaRPr lang="en-US" sz="1400" b="1" dirty="0">
              <a:solidFill>
                <a:schemeClr val="accent2">
                  <a:lumMod val="75000"/>
                </a:schemeClr>
              </a:solidFill>
            </a:endParaRPr>
          </a:p>
        </p:txBody>
      </p:sp>
      <p:sp>
        <p:nvSpPr>
          <p:cNvPr id="605" name="TextBox 604"/>
          <p:cNvSpPr txBox="1"/>
          <p:nvPr/>
        </p:nvSpPr>
        <p:spPr>
          <a:xfrm>
            <a:off x="7393742" y="6113713"/>
            <a:ext cx="404278" cy="307777"/>
          </a:xfrm>
          <a:prstGeom prst="rect">
            <a:avLst/>
          </a:prstGeom>
          <a:noFill/>
        </p:spPr>
        <p:txBody>
          <a:bodyPr wrap="none" rtlCol="0">
            <a:spAutoFit/>
          </a:bodyPr>
          <a:lstStyle/>
          <a:p>
            <a:r>
              <a:rPr lang="en-US" sz="1400" b="1" dirty="0" smtClean="0">
                <a:solidFill>
                  <a:schemeClr val="accent2">
                    <a:lumMod val="75000"/>
                  </a:schemeClr>
                </a:solidFill>
              </a:rPr>
              <a:t>0V</a:t>
            </a:r>
            <a:endParaRPr lang="en-US" sz="1400" b="1" dirty="0">
              <a:solidFill>
                <a:schemeClr val="accent2">
                  <a:lumMod val="75000"/>
                </a:schemeClr>
              </a:solidFill>
            </a:endParaRPr>
          </a:p>
        </p:txBody>
      </p:sp>
      <p:sp>
        <p:nvSpPr>
          <p:cNvPr id="606" name="TextBox 605"/>
          <p:cNvSpPr txBox="1"/>
          <p:nvPr/>
        </p:nvSpPr>
        <p:spPr>
          <a:xfrm>
            <a:off x="4956050" y="6046028"/>
            <a:ext cx="531266" cy="307777"/>
          </a:xfrm>
          <a:prstGeom prst="rect">
            <a:avLst/>
          </a:prstGeom>
          <a:noFill/>
        </p:spPr>
        <p:txBody>
          <a:bodyPr wrap="square" rtlCol="0">
            <a:spAutoFit/>
          </a:bodyPr>
          <a:lstStyle/>
          <a:p>
            <a:r>
              <a:rPr lang="en-US" sz="1400" b="1" dirty="0" smtClean="0">
                <a:solidFill>
                  <a:schemeClr val="accent2">
                    <a:lumMod val="75000"/>
                  </a:schemeClr>
                </a:solidFill>
              </a:rPr>
              <a:t>-2V</a:t>
            </a:r>
            <a:endParaRPr lang="en-US" sz="1400" b="1" dirty="0">
              <a:solidFill>
                <a:schemeClr val="accent2">
                  <a:lumMod val="75000"/>
                </a:schemeClr>
              </a:solidFill>
            </a:endParaRPr>
          </a:p>
        </p:txBody>
      </p:sp>
      <p:cxnSp>
        <p:nvCxnSpPr>
          <p:cNvPr id="622" name="Straight Arrow Connector 621"/>
          <p:cNvCxnSpPr/>
          <p:nvPr/>
        </p:nvCxnSpPr>
        <p:spPr>
          <a:xfrm>
            <a:off x="6492250" y="6188935"/>
            <a:ext cx="1821480" cy="1588"/>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24" name="TextBox 623"/>
          <p:cNvSpPr txBox="1"/>
          <p:nvPr/>
        </p:nvSpPr>
        <p:spPr>
          <a:xfrm>
            <a:off x="5934352" y="5970133"/>
            <a:ext cx="404278" cy="307777"/>
          </a:xfrm>
          <a:prstGeom prst="rect">
            <a:avLst/>
          </a:prstGeom>
          <a:noFill/>
          <a:ln w="38100">
            <a:solidFill>
              <a:schemeClr val="accent2">
                <a:lumMod val="60000"/>
                <a:lumOff val="40000"/>
              </a:schemeClr>
            </a:solidFill>
          </a:ln>
        </p:spPr>
        <p:txBody>
          <a:bodyPr wrap="none" rtlCol="0">
            <a:spAutoFit/>
          </a:bodyPr>
          <a:lstStyle/>
          <a:p>
            <a:r>
              <a:rPr lang="en-US" sz="1400" b="1" dirty="0" smtClean="0">
                <a:solidFill>
                  <a:schemeClr val="accent2">
                    <a:lumMod val="75000"/>
                  </a:schemeClr>
                </a:solidFill>
              </a:rPr>
              <a:t>5V</a:t>
            </a:r>
            <a:endParaRPr lang="en-US" sz="1400" b="1" dirty="0">
              <a:solidFill>
                <a:schemeClr val="accent2">
                  <a:lumMod val="75000"/>
                </a:schemeClr>
              </a:solidFill>
            </a:endParaRPr>
          </a:p>
        </p:txBody>
      </p:sp>
      <p:cxnSp>
        <p:nvCxnSpPr>
          <p:cNvPr id="625" name="Straight Arrow Connector 624"/>
          <p:cNvCxnSpPr/>
          <p:nvPr/>
        </p:nvCxnSpPr>
        <p:spPr>
          <a:xfrm rot="16200000" flipH="1">
            <a:off x="6313468" y="6050145"/>
            <a:ext cx="258795" cy="98770"/>
          </a:xfrm>
          <a:prstGeom prst="straightConnector1">
            <a:avLst/>
          </a:prstGeom>
          <a:ln>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18" name="TextBox 117"/>
          <p:cNvSpPr txBox="1"/>
          <p:nvPr/>
        </p:nvSpPr>
        <p:spPr>
          <a:xfrm>
            <a:off x="5030132" y="4385488"/>
            <a:ext cx="404278" cy="307777"/>
          </a:xfrm>
          <a:prstGeom prst="rect">
            <a:avLst/>
          </a:prstGeom>
          <a:noFill/>
        </p:spPr>
        <p:txBody>
          <a:bodyPr wrap="none" rtlCol="0">
            <a:spAutoFit/>
          </a:bodyPr>
          <a:lstStyle/>
          <a:p>
            <a:r>
              <a:rPr lang="en-US" sz="1400" b="1" dirty="0" smtClean="0">
                <a:solidFill>
                  <a:schemeClr val="accent2">
                    <a:lumMod val="75000"/>
                  </a:schemeClr>
                </a:solidFill>
              </a:rPr>
              <a:t>3V</a:t>
            </a:r>
            <a:endParaRPr lang="en-US" sz="1400" b="1" dirty="0">
              <a:solidFill>
                <a:schemeClr val="accent2">
                  <a:lumMod val="75000"/>
                </a:schemeClr>
              </a:solidFill>
            </a:endParaRPr>
          </a:p>
        </p:txBody>
      </p:sp>
      <p:sp>
        <p:nvSpPr>
          <p:cNvPr id="119" name="TextBox 118"/>
          <p:cNvSpPr txBox="1"/>
          <p:nvPr/>
        </p:nvSpPr>
        <p:spPr>
          <a:xfrm>
            <a:off x="5875042" y="4384951"/>
            <a:ext cx="463588" cy="307777"/>
          </a:xfrm>
          <a:prstGeom prst="rect">
            <a:avLst/>
          </a:prstGeom>
          <a:noFill/>
        </p:spPr>
        <p:txBody>
          <a:bodyPr wrap="none" rtlCol="0">
            <a:spAutoFit/>
          </a:bodyPr>
          <a:lstStyle/>
          <a:p>
            <a:r>
              <a:rPr lang="en-US" sz="1400" b="1" dirty="0" smtClean="0">
                <a:solidFill>
                  <a:schemeClr val="accent2">
                    <a:lumMod val="75000"/>
                  </a:schemeClr>
                </a:solidFill>
              </a:rPr>
              <a:t>-2V</a:t>
            </a:r>
            <a:endParaRPr lang="en-US" sz="1400" b="1" dirty="0">
              <a:solidFill>
                <a:schemeClr val="accent2">
                  <a:lumMod val="75000"/>
                </a:schemeClr>
              </a:solidFill>
            </a:endParaRPr>
          </a:p>
        </p:txBody>
      </p:sp>
      <p:sp>
        <p:nvSpPr>
          <p:cNvPr id="121" name="TextBox 120"/>
          <p:cNvSpPr txBox="1"/>
          <p:nvPr/>
        </p:nvSpPr>
        <p:spPr>
          <a:xfrm>
            <a:off x="5913447" y="3232801"/>
            <a:ext cx="463588" cy="307777"/>
          </a:xfrm>
          <a:prstGeom prst="rect">
            <a:avLst/>
          </a:prstGeom>
          <a:noFill/>
          <a:ln w="38100">
            <a:solidFill>
              <a:schemeClr val="accent2">
                <a:lumMod val="60000"/>
                <a:lumOff val="40000"/>
              </a:schemeClr>
            </a:solidFill>
          </a:ln>
        </p:spPr>
        <p:txBody>
          <a:bodyPr wrap="none" rtlCol="0">
            <a:spAutoFit/>
          </a:bodyPr>
          <a:lstStyle/>
          <a:p>
            <a:r>
              <a:rPr lang="en-US" sz="1400" b="1" dirty="0" smtClean="0">
                <a:solidFill>
                  <a:schemeClr val="accent2">
                    <a:lumMod val="75000"/>
                  </a:schemeClr>
                </a:solidFill>
              </a:rPr>
              <a:t>-5V</a:t>
            </a:r>
            <a:endParaRPr lang="en-US" sz="1400" b="1"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14" name="Straight Connector 1013"/>
          <p:cNvCxnSpPr/>
          <p:nvPr/>
        </p:nvCxnSpPr>
        <p:spPr>
          <a:xfrm>
            <a:off x="2382914" y="5195093"/>
            <a:ext cx="5616230" cy="0"/>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13" name="Straight Connector 1012"/>
          <p:cNvCxnSpPr/>
          <p:nvPr/>
        </p:nvCxnSpPr>
        <p:spPr>
          <a:xfrm>
            <a:off x="2382914" y="4887853"/>
            <a:ext cx="5616230" cy="0"/>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12" name="Straight Connector 1011"/>
          <p:cNvCxnSpPr/>
          <p:nvPr/>
        </p:nvCxnSpPr>
        <p:spPr>
          <a:xfrm>
            <a:off x="2382914" y="4580613"/>
            <a:ext cx="5616230" cy="0"/>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11" name="Straight Connector 1010"/>
          <p:cNvCxnSpPr/>
          <p:nvPr/>
        </p:nvCxnSpPr>
        <p:spPr>
          <a:xfrm>
            <a:off x="2382914" y="4234968"/>
            <a:ext cx="5616230" cy="0"/>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sp>
        <p:nvSpPr>
          <p:cNvPr id="729" name="Rectangle 728"/>
          <p:cNvSpPr/>
          <p:nvPr/>
        </p:nvSpPr>
        <p:spPr>
          <a:xfrm>
            <a:off x="2563072" y="3821663"/>
            <a:ext cx="1517900" cy="16696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Deck</a:t>
            </a:r>
            <a:r>
              <a:rPr lang="en-US" baseline="-25000" dirty="0" smtClean="0"/>
              <a:t>1</a:t>
            </a:r>
            <a:endParaRPr lang="en-US" baseline="-25000" dirty="0"/>
          </a:p>
        </p:txBody>
      </p:sp>
      <p:sp>
        <p:nvSpPr>
          <p:cNvPr id="2" name="Title 1"/>
          <p:cNvSpPr>
            <a:spLocks noGrp="1"/>
          </p:cNvSpPr>
          <p:nvPr>
            <p:ph type="title"/>
          </p:nvPr>
        </p:nvSpPr>
        <p:spPr/>
        <p:txBody>
          <a:bodyPr/>
          <a:lstStyle/>
          <a:p>
            <a:r>
              <a:rPr lang="en-US" dirty="0" smtClean="0"/>
              <a:t>Multi-Deck embodiment (I)</a:t>
            </a:r>
            <a:endParaRPr lang="en-US" dirty="0"/>
          </a:p>
        </p:txBody>
      </p:sp>
      <p:grpSp>
        <p:nvGrpSpPr>
          <p:cNvPr id="3" name="Group 712"/>
          <p:cNvGrpSpPr/>
          <p:nvPr/>
        </p:nvGrpSpPr>
        <p:grpSpPr>
          <a:xfrm>
            <a:off x="2751438" y="3477847"/>
            <a:ext cx="115214" cy="192026"/>
            <a:chOff x="6146606" y="982036"/>
            <a:chExt cx="115214" cy="192026"/>
          </a:xfrm>
        </p:grpSpPr>
        <p:cxnSp>
          <p:nvCxnSpPr>
            <p:cNvPr id="709" name="Straight Connector 708"/>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0" name="Straight Connector 709"/>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1" name="Straight Connector 710"/>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2" name="Straight Connector 711"/>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 name="Group 713"/>
          <p:cNvGrpSpPr/>
          <p:nvPr/>
        </p:nvGrpSpPr>
        <p:grpSpPr>
          <a:xfrm>
            <a:off x="3130913" y="3477847"/>
            <a:ext cx="115214" cy="192026"/>
            <a:chOff x="6146606" y="982036"/>
            <a:chExt cx="115214" cy="192026"/>
          </a:xfrm>
        </p:grpSpPr>
        <p:cxnSp>
          <p:nvCxnSpPr>
            <p:cNvPr id="715" name="Straight Connector 714"/>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6" name="Straight Connector 715"/>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7" name="Straight Connector 716"/>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8" name="Straight Connector 717"/>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 name="Group 718"/>
          <p:cNvGrpSpPr/>
          <p:nvPr/>
        </p:nvGrpSpPr>
        <p:grpSpPr>
          <a:xfrm>
            <a:off x="3510388" y="3477847"/>
            <a:ext cx="115214" cy="192026"/>
            <a:chOff x="6146606" y="982036"/>
            <a:chExt cx="115214" cy="192026"/>
          </a:xfrm>
        </p:grpSpPr>
        <p:cxnSp>
          <p:nvCxnSpPr>
            <p:cNvPr id="720" name="Straight Connector 719"/>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1" name="Straight Connector 720"/>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2" name="Straight Connector 721"/>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3" name="Straight Connector 722"/>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 name="Group 723"/>
          <p:cNvGrpSpPr/>
          <p:nvPr/>
        </p:nvGrpSpPr>
        <p:grpSpPr>
          <a:xfrm>
            <a:off x="3889863" y="3477847"/>
            <a:ext cx="115214" cy="192026"/>
            <a:chOff x="6146606" y="982036"/>
            <a:chExt cx="115214" cy="192026"/>
          </a:xfrm>
        </p:grpSpPr>
        <p:cxnSp>
          <p:nvCxnSpPr>
            <p:cNvPr id="725" name="Straight Connector 724"/>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6" name="Straight Connector 725"/>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7" name="Straight Connector 726"/>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8" name="Straight Connector 727"/>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764"/>
          <p:cNvGrpSpPr/>
          <p:nvPr/>
        </p:nvGrpSpPr>
        <p:grpSpPr>
          <a:xfrm rot="5400000">
            <a:off x="2104041" y="4083178"/>
            <a:ext cx="115213" cy="192026"/>
            <a:chOff x="6146607" y="982036"/>
            <a:chExt cx="115213" cy="192026"/>
          </a:xfrm>
        </p:grpSpPr>
        <p:cxnSp>
          <p:nvCxnSpPr>
            <p:cNvPr id="766" name="Straight Connector 765"/>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7" name="Straight Connector 766"/>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8" name="Straight Connector 767"/>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9" name="Straight Connector 768"/>
            <p:cNvCxnSpPr/>
            <p:nvPr/>
          </p:nvCxnSpPr>
          <p:spPr>
            <a:xfrm rot="5400000">
              <a:off x="6050594"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764"/>
          <p:cNvGrpSpPr/>
          <p:nvPr/>
        </p:nvGrpSpPr>
        <p:grpSpPr>
          <a:xfrm rot="5400000">
            <a:off x="2104041" y="4426077"/>
            <a:ext cx="115214" cy="192026"/>
            <a:chOff x="6146606" y="982036"/>
            <a:chExt cx="115214" cy="192026"/>
          </a:xfrm>
        </p:grpSpPr>
        <p:cxnSp>
          <p:nvCxnSpPr>
            <p:cNvPr id="800" name="Straight Connector 799"/>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1" name="Straight Connector 800"/>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2" name="Straight Connector 801"/>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3" name="Straight Connector 802"/>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 name="Group 764"/>
          <p:cNvGrpSpPr/>
          <p:nvPr/>
        </p:nvGrpSpPr>
        <p:grpSpPr>
          <a:xfrm rot="5400000">
            <a:off x="2104041" y="4729657"/>
            <a:ext cx="115214" cy="192026"/>
            <a:chOff x="6146606" y="982036"/>
            <a:chExt cx="115214" cy="192026"/>
          </a:xfrm>
        </p:grpSpPr>
        <p:cxnSp>
          <p:nvCxnSpPr>
            <p:cNvPr id="805" name="Straight Connector 804"/>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6" name="Straight Connector 805"/>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7" name="Straight Connector 806"/>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8" name="Straight Connector 807"/>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764"/>
          <p:cNvGrpSpPr/>
          <p:nvPr/>
        </p:nvGrpSpPr>
        <p:grpSpPr>
          <a:xfrm rot="5400000">
            <a:off x="2104041" y="5033237"/>
            <a:ext cx="115214" cy="192026"/>
            <a:chOff x="6146606" y="982036"/>
            <a:chExt cx="115214" cy="192026"/>
          </a:xfrm>
        </p:grpSpPr>
        <p:cxnSp>
          <p:nvCxnSpPr>
            <p:cNvPr id="810" name="Straight Connector 809"/>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1" name="Straight Connector 810"/>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2" name="Straight Connector 811"/>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3" name="Straight Connector 812"/>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820" name="Straight Connector 819"/>
          <p:cNvCxnSpPr/>
          <p:nvPr/>
        </p:nvCxnSpPr>
        <p:spPr>
          <a:xfrm rot="10800000">
            <a:off x="2257661" y="4236798"/>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3" name="Straight Connector 822"/>
          <p:cNvCxnSpPr/>
          <p:nvPr/>
        </p:nvCxnSpPr>
        <p:spPr>
          <a:xfrm rot="10800000">
            <a:off x="2267700" y="4581150"/>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4" name="Straight Connector 823"/>
          <p:cNvCxnSpPr/>
          <p:nvPr/>
        </p:nvCxnSpPr>
        <p:spPr>
          <a:xfrm rot="10800000">
            <a:off x="2257662" y="4883275"/>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5" name="Straight Connector 824"/>
          <p:cNvCxnSpPr/>
          <p:nvPr/>
        </p:nvCxnSpPr>
        <p:spPr>
          <a:xfrm rot="10800000">
            <a:off x="2257662" y="5186854"/>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6" name="Straight Connector 865"/>
          <p:cNvCxnSpPr/>
          <p:nvPr/>
        </p:nvCxnSpPr>
        <p:spPr>
          <a:xfrm rot="5400000">
            <a:off x="4646142" y="2953266"/>
            <a:ext cx="61165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7" name="Straight Connector 866"/>
          <p:cNvCxnSpPr/>
          <p:nvPr/>
        </p:nvCxnSpPr>
        <p:spPr>
          <a:xfrm rot="5400000">
            <a:off x="5032291" y="2953267"/>
            <a:ext cx="599303"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8" name="Straight Connector 867"/>
          <p:cNvCxnSpPr/>
          <p:nvPr/>
        </p:nvCxnSpPr>
        <p:spPr>
          <a:xfrm rot="5400000">
            <a:off x="5412260" y="2944000"/>
            <a:ext cx="599304" cy="61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9" name="Straight Connector 868"/>
          <p:cNvCxnSpPr/>
          <p:nvPr/>
        </p:nvCxnSpPr>
        <p:spPr>
          <a:xfrm rot="5400000">
            <a:off x="5784508" y="2945541"/>
            <a:ext cx="608570" cy="61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72" name="TextBox 871"/>
          <p:cNvSpPr txBox="1"/>
          <p:nvPr/>
        </p:nvSpPr>
        <p:spPr>
          <a:xfrm>
            <a:off x="3128876" y="2290658"/>
            <a:ext cx="622286" cy="307777"/>
          </a:xfrm>
          <a:prstGeom prst="rect">
            <a:avLst/>
          </a:prstGeom>
          <a:noFill/>
        </p:spPr>
        <p:txBody>
          <a:bodyPr wrap="none" rtlCol="0">
            <a:spAutoFit/>
          </a:bodyPr>
          <a:lstStyle/>
          <a:p>
            <a:r>
              <a:rPr lang="en-US" sz="1400" dirty="0" smtClean="0"/>
              <a:t>CS</a:t>
            </a:r>
            <a:r>
              <a:rPr lang="en-US" sz="1400" baseline="-25000" dirty="0" smtClean="0"/>
              <a:t>1:N</a:t>
            </a:r>
            <a:endParaRPr lang="en-US" sz="1400" baseline="-25000" dirty="0"/>
          </a:p>
        </p:txBody>
      </p:sp>
      <p:sp>
        <p:nvSpPr>
          <p:cNvPr id="876" name="Rectangle 875"/>
          <p:cNvSpPr/>
          <p:nvPr/>
        </p:nvSpPr>
        <p:spPr>
          <a:xfrm>
            <a:off x="4647895" y="3821663"/>
            <a:ext cx="1517900" cy="16696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Deck</a:t>
            </a:r>
            <a:r>
              <a:rPr lang="en-US" baseline="-25000" dirty="0" smtClean="0"/>
              <a:t>2</a:t>
            </a:r>
            <a:endParaRPr lang="en-US" baseline="-25000" dirty="0"/>
          </a:p>
        </p:txBody>
      </p:sp>
      <p:grpSp>
        <p:nvGrpSpPr>
          <p:cNvPr id="15" name="Group 712"/>
          <p:cNvGrpSpPr/>
          <p:nvPr/>
        </p:nvGrpSpPr>
        <p:grpSpPr>
          <a:xfrm>
            <a:off x="4836261" y="3250162"/>
            <a:ext cx="115214" cy="192026"/>
            <a:chOff x="6146606" y="982036"/>
            <a:chExt cx="115214" cy="192026"/>
          </a:xfrm>
        </p:grpSpPr>
        <p:cxnSp>
          <p:nvCxnSpPr>
            <p:cNvPr id="878" name="Straight Connector 877"/>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9" name="Straight Connector 878"/>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0" name="Straight Connector 879"/>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1" name="Straight Connector 880"/>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Group 713"/>
          <p:cNvGrpSpPr/>
          <p:nvPr/>
        </p:nvGrpSpPr>
        <p:grpSpPr>
          <a:xfrm>
            <a:off x="5215736" y="3250162"/>
            <a:ext cx="115214" cy="192026"/>
            <a:chOff x="6146606" y="982036"/>
            <a:chExt cx="115214" cy="192026"/>
          </a:xfrm>
        </p:grpSpPr>
        <p:cxnSp>
          <p:nvCxnSpPr>
            <p:cNvPr id="883" name="Straight Connector 882"/>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4" name="Straight Connector 883"/>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5" name="Straight Connector 884"/>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6" name="Straight Connector 885"/>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 name="Group 718"/>
          <p:cNvGrpSpPr/>
          <p:nvPr/>
        </p:nvGrpSpPr>
        <p:grpSpPr>
          <a:xfrm>
            <a:off x="5595211" y="3250162"/>
            <a:ext cx="115214" cy="192026"/>
            <a:chOff x="6146606" y="982036"/>
            <a:chExt cx="115214" cy="192026"/>
          </a:xfrm>
        </p:grpSpPr>
        <p:cxnSp>
          <p:nvCxnSpPr>
            <p:cNvPr id="888" name="Straight Connector 887"/>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9" name="Straight Connector 888"/>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0" name="Straight Connector 889"/>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1" name="Straight Connector 890"/>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723"/>
          <p:cNvGrpSpPr/>
          <p:nvPr/>
        </p:nvGrpSpPr>
        <p:grpSpPr>
          <a:xfrm>
            <a:off x="5974686" y="3250162"/>
            <a:ext cx="115214" cy="192026"/>
            <a:chOff x="6146606" y="982036"/>
            <a:chExt cx="115214" cy="192026"/>
          </a:xfrm>
        </p:grpSpPr>
        <p:cxnSp>
          <p:nvCxnSpPr>
            <p:cNvPr id="893" name="Straight Connector 892"/>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4" name="Straight Connector 893"/>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5" name="Straight Connector 894"/>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6" name="Straight Connector 895"/>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926" name="Straight Connector 925"/>
          <p:cNvCxnSpPr/>
          <p:nvPr/>
        </p:nvCxnSpPr>
        <p:spPr>
          <a:xfrm>
            <a:off x="2295150" y="3593978"/>
            <a:ext cx="1593795" cy="0"/>
          </a:xfrm>
          <a:prstGeom prst="line">
            <a:avLst/>
          </a:prstGeom>
          <a:ln w="76200" cmpd="tri">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29" name="Straight Connector 928"/>
          <p:cNvCxnSpPr/>
          <p:nvPr/>
        </p:nvCxnSpPr>
        <p:spPr>
          <a:xfrm>
            <a:off x="2295150" y="3366293"/>
            <a:ext cx="3642960" cy="0"/>
          </a:xfrm>
          <a:prstGeom prst="line">
            <a:avLst/>
          </a:prstGeom>
          <a:ln w="76200" cmpd="tri">
            <a:solidFill>
              <a:schemeClr val="tx2"/>
            </a:solidFill>
          </a:ln>
        </p:spPr>
        <p:style>
          <a:lnRef idx="1">
            <a:schemeClr val="accent1"/>
          </a:lnRef>
          <a:fillRef idx="0">
            <a:schemeClr val="accent1"/>
          </a:fillRef>
          <a:effectRef idx="0">
            <a:schemeClr val="accent1"/>
          </a:effectRef>
          <a:fontRef idx="minor">
            <a:schemeClr val="tx1"/>
          </a:fontRef>
        </p:style>
      </p:cxnSp>
      <p:sp>
        <p:nvSpPr>
          <p:cNvPr id="934" name="Rectangle 933"/>
          <p:cNvSpPr/>
          <p:nvPr/>
        </p:nvSpPr>
        <p:spPr>
          <a:xfrm>
            <a:off x="6621165" y="3821663"/>
            <a:ext cx="1517900" cy="16696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Deck</a:t>
            </a:r>
            <a:r>
              <a:rPr lang="en-US" baseline="-25000" dirty="0" smtClean="0"/>
              <a:t>3</a:t>
            </a:r>
            <a:endParaRPr lang="en-US" baseline="-25000" dirty="0"/>
          </a:p>
        </p:txBody>
      </p:sp>
      <p:grpSp>
        <p:nvGrpSpPr>
          <p:cNvPr id="19" name="Group 712"/>
          <p:cNvGrpSpPr/>
          <p:nvPr/>
        </p:nvGrpSpPr>
        <p:grpSpPr>
          <a:xfrm>
            <a:off x="6809531" y="3062713"/>
            <a:ext cx="115214" cy="192026"/>
            <a:chOff x="6146606" y="982036"/>
            <a:chExt cx="115214" cy="192026"/>
          </a:xfrm>
        </p:grpSpPr>
        <p:cxnSp>
          <p:nvCxnSpPr>
            <p:cNvPr id="936" name="Straight Connector 935"/>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7" name="Straight Connector 936"/>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8" name="Straight Connector 937"/>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9" name="Straight Connector 938"/>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713"/>
          <p:cNvGrpSpPr/>
          <p:nvPr/>
        </p:nvGrpSpPr>
        <p:grpSpPr>
          <a:xfrm>
            <a:off x="7189006" y="3062713"/>
            <a:ext cx="115214" cy="192026"/>
            <a:chOff x="6146606" y="982036"/>
            <a:chExt cx="115214" cy="192026"/>
          </a:xfrm>
        </p:grpSpPr>
        <p:cxnSp>
          <p:nvCxnSpPr>
            <p:cNvPr id="941" name="Straight Connector 940"/>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2" name="Straight Connector 941"/>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3" name="Straight Connector 942"/>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4" name="Straight Connector 943"/>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Group 718"/>
          <p:cNvGrpSpPr/>
          <p:nvPr/>
        </p:nvGrpSpPr>
        <p:grpSpPr>
          <a:xfrm>
            <a:off x="7568481" y="3062713"/>
            <a:ext cx="115214" cy="192026"/>
            <a:chOff x="6146606" y="982036"/>
            <a:chExt cx="115214" cy="192026"/>
          </a:xfrm>
        </p:grpSpPr>
        <p:cxnSp>
          <p:nvCxnSpPr>
            <p:cNvPr id="946" name="Straight Connector 945"/>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7" name="Straight Connector 946"/>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8" name="Straight Connector 947"/>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9" name="Straight Connector 948"/>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2" name="Group 723"/>
          <p:cNvGrpSpPr/>
          <p:nvPr/>
        </p:nvGrpSpPr>
        <p:grpSpPr>
          <a:xfrm>
            <a:off x="7947956" y="3062713"/>
            <a:ext cx="115214" cy="192026"/>
            <a:chOff x="6146606" y="982036"/>
            <a:chExt cx="115214" cy="192026"/>
          </a:xfrm>
        </p:grpSpPr>
        <p:cxnSp>
          <p:nvCxnSpPr>
            <p:cNvPr id="951" name="Straight Connector 950"/>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2" name="Straight Connector 951"/>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3" name="Straight Connector 952"/>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4" name="Straight Connector 953"/>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960" name="Straight Connector 959"/>
          <p:cNvCxnSpPr/>
          <p:nvPr/>
        </p:nvCxnSpPr>
        <p:spPr>
          <a:xfrm>
            <a:off x="2295150" y="3138608"/>
            <a:ext cx="5616230" cy="0"/>
          </a:xfrm>
          <a:prstGeom prst="line">
            <a:avLst/>
          </a:prstGeom>
          <a:ln w="76200" cmpd="tri">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76" name="Straight Connector 975"/>
          <p:cNvCxnSpPr/>
          <p:nvPr/>
        </p:nvCxnSpPr>
        <p:spPr>
          <a:xfrm rot="16200000" flipH="1">
            <a:off x="2474026" y="3058712"/>
            <a:ext cx="813253" cy="305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9" name="Straight Connector 978"/>
          <p:cNvCxnSpPr/>
          <p:nvPr/>
        </p:nvCxnSpPr>
        <p:spPr>
          <a:xfrm rot="16200000" flipH="1">
            <a:off x="2864789" y="3057190"/>
            <a:ext cx="801926" cy="95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2" name="Straight Connector 981"/>
          <p:cNvCxnSpPr/>
          <p:nvPr/>
        </p:nvCxnSpPr>
        <p:spPr>
          <a:xfrm rot="16200000" flipH="1">
            <a:off x="3208624" y="3063615"/>
            <a:ext cx="806502"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3" name="Straight Connector 982"/>
          <p:cNvCxnSpPr/>
          <p:nvPr/>
        </p:nvCxnSpPr>
        <p:spPr>
          <a:xfrm rot="5400000">
            <a:off x="3590046" y="3059497"/>
            <a:ext cx="813249" cy="14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5" name="Straight Connector 984"/>
          <p:cNvCxnSpPr/>
          <p:nvPr/>
        </p:nvCxnSpPr>
        <p:spPr>
          <a:xfrm rot="16200000" flipH="1">
            <a:off x="6712578" y="2860819"/>
            <a:ext cx="409332" cy="109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3" name="Straight Connector 1002"/>
          <p:cNvCxnSpPr/>
          <p:nvPr/>
        </p:nvCxnSpPr>
        <p:spPr>
          <a:xfrm rot="5400000">
            <a:off x="7106733" y="2852385"/>
            <a:ext cx="38404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6" name="Straight Connector 1005"/>
          <p:cNvCxnSpPr/>
          <p:nvPr/>
        </p:nvCxnSpPr>
        <p:spPr>
          <a:xfrm rot="5400000">
            <a:off x="7474294" y="2859047"/>
            <a:ext cx="417042"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9" name="Straight Connector 1008"/>
          <p:cNvCxnSpPr/>
          <p:nvPr/>
        </p:nvCxnSpPr>
        <p:spPr>
          <a:xfrm rot="5400000">
            <a:off x="7861986" y="2851323"/>
            <a:ext cx="410864" cy="309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0" name="Straight Connector 1019"/>
          <p:cNvCxnSpPr/>
          <p:nvPr/>
        </p:nvCxnSpPr>
        <p:spPr>
          <a:xfrm rot="5400000">
            <a:off x="1441991" y="4830246"/>
            <a:ext cx="1420985" cy="0"/>
          </a:xfrm>
          <a:prstGeom prst="line">
            <a:avLst/>
          </a:prstGeom>
          <a:ln w="57150" cmpd="tri">
            <a:solidFill>
              <a:schemeClr val="tx2"/>
            </a:solidFill>
          </a:ln>
        </p:spPr>
        <p:style>
          <a:lnRef idx="1">
            <a:schemeClr val="accent1"/>
          </a:lnRef>
          <a:fillRef idx="0">
            <a:schemeClr val="accent1"/>
          </a:fillRef>
          <a:effectRef idx="0">
            <a:schemeClr val="accent1"/>
          </a:effectRef>
          <a:fontRef idx="minor">
            <a:schemeClr val="tx1"/>
          </a:fontRef>
        </p:style>
      </p:cxnSp>
      <p:sp>
        <p:nvSpPr>
          <p:cNvPr id="1022" name="TextBox 1021"/>
          <p:cNvSpPr txBox="1"/>
          <p:nvPr/>
        </p:nvSpPr>
        <p:spPr>
          <a:xfrm>
            <a:off x="2037270" y="5540738"/>
            <a:ext cx="635110" cy="307777"/>
          </a:xfrm>
          <a:prstGeom prst="rect">
            <a:avLst/>
          </a:prstGeom>
          <a:noFill/>
        </p:spPr>
        <p:txBody>
          <a:bodyPr wrap="none" rtlCol="0">
            <a:spAutoFit/>
          </a:bodyPr>
          <a:lstStyle/>
          <a:p>
            <a:r>
              <a:rPr lang="en-US" sz="1400" dirty="0" smtClean="0"/>
              <a:t>RS</a:t>
            </a:r>
            <a:r>
              <a:rPr lang="en-US" sz="1400" baseline="-25000" dirty="0" smtClean="0"/>
              <a:t>1:M</a:t>
            </a:r>
            <a:endParaRPr lang="en-US" sz="1400" baseline="-25000" dirty="0"/>
          </a:p>
        </p:txBody>
      </p:sp>
      <p:cxnSp>
        <p:nvCxnSpPr>
          <p:cNvPr id="1023" name="Straight Connector 1022"/>
          <p:cNvCxnSpPr/>
          <p:nvPr/>
        </p:nvCxnSpPr>
        <p:spPr>
          <a:xfrm rot="10800000">
            <a:off x="1923884" y="4234968"/>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4" name="Straight Connector 1023"/>
          <p:cNvCxnSpPr/>
          <p:nvPr/>
        </p:nvCxnSpPr>
        <p:spPr>
          <a:xfrm rot="10800000">
            <a:off x="1922055" y="4580610"/>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5" name="Straight Connector 1024"/>
          <p:cNvCxnSpPr/>
          <p:nvPr/>
        </p:nvCxnSpPr>
        <p:spPr>
          <a:xfrm rot="10800000">
            <a:off x="1922055" y="4887850"/>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6" name="Straight Connector 1025"/>
          <p:cNvCxnSpPr/>
          <p:nvPr/>
        </p:nvCxnSpPr>
        <p:spPr>
          <a:xfrm rot="10800000">
            <a:off x="1922055" y="5195091"/>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27" name="TextBox 1026"/>
          <p:cNvSpPr txBox="1"/>
          <p:nvPr/>
        </p:nvSpPr>
        <p:spPr>
          <a:xfrm>
            <a:off x="1192360" y="4542208"/>
            <a:ext cx="644728" cy="307777"/>
          </a:xfrm>
          <a:prstGeom prst="rect">
            <a:avLst/>
          </a:prstGeom>
          <a:noFill/>
        </p:spPr>
        <p:txBody>
          <a:bodyPr wrap="none" rtlCol="0">
            <a:spAutoFit/>
          </a:bodyPr>
          <a:lstStyle/>
          <a:p>
            <a:r>
              <a:rPr lang="en-US" sz="1400" dirty="0" smtClean="0"/>
              <a:t>RD</a:t>
            </a:r>
            <a:r>
              <a:rPr lang="en-US" sz="1400" baseline="-25000" dirty="0" smtClean="0"/>
              <a:t>1:M</a:t>
            </a:r>
            <a:endParaRPr lang="en-US" sz="1400" baseline="-25000" dirty="0"/>
          </a:p>
        </p:txBody>
      </p:sp>
      <p:sp>
        <p:nvSpPr>
          <p:cNvPr id="1028" name="TextBox 1027"/>
          <p:cNvSpPr txBox="1"/>
          <p:nvPr/>
        </p:nvSpPr>
        <p:spPr>
          <a:xfrm>
            <a:off x="1357523" y="3497348"/>
            <a:ext cx="620683" cy="307777"/>
          </a:xfrm>
          <a:prstGeom prst="rect">
            <a:avLst/>
          </a:prstGeom>
          <a:noFill/>
        </p:spPr>
        <p:txBody>
          <a:bodyPr wrap="none" rtlCol="0">
            <a:spAutoFit/>
          </a:bodyPr>
          <a:lstStyle/>
          <a:p>
            <a:r>
              <a:rPr lang="en-US" sz="1400" dirty="0" smtClean="0"/>
              <a:t>TG</a:t>
            </a:r>
            <a:r>
              <a:rPr lang="en-US" sz="1400" baseline="-25000" dirty="0" smtClean="0"/>
              <a:t>1:N</a:t>
            </a:r>
            <a:endParaRPr lang="en-US" sz="1400" baseline="-25000" dirty="0"/>
          </a:p>
        </p:txBody>
      </p:sp>
      <p:sp>
        <p:nvSpPr>
          <p:cNvPr id="1029" name="TextBox 1028"/>
          <p:cNvSpPr txBox="1"/>
          <p:nvPr/>
        </p:nvSpPr>
        <p:spPr>
          <a:xfrm>
            <a:off x="1337203" y="3246061"/>
            <a:ext cx="845103" cy="307777"/>
          </a:xfrm>
          <a:prstGeom prst="rect">
            <a:avLst/>
          </a:prstGeom>
          <a:noFill/>
        </p:spPr>
        <p:txBody>
          <a:bodyPr wrap="none" rtlCol="0">
            <a:spAutoFit/>
          </a:bodyPr>
          <a:lstStyle/>
          <a:p>
            <a:r>
              <a:rPr lang="en-US" sz="1400" dirty="0" smtClean="0"/>
              <a:t>TG</a:t>
            </a:r>
            <a:r>
              <a:rPr lang="en-US" sz="1400" baseline="-25000" dirty="0" smtClean="0"/>
              <a:t>N+1:2N</a:t>
            </a:r>
            <a:endParaRPr lang="en-US" sz="1400" baseline="-25000" dirty="0"/>
          </a:p>
        </p:txBody>
      </p:sp>
      <p:sp>
        <p:nvSpPr>
          <p:cNvPr id="1031" name="TextBox 1030"/>
          <p:cNvSpPr txBox="1"/>
          <p:nvPr/>
        </p:nvSpPr>
        <p:spPr>
          <a:xfrm>
            <a:off x="1845245" y="3812513"/>
            <a:ext cx="434734" cy="307777"/>
          </a:xfrm>
          <a:prstGeom prst="rect">
            <a:avLst/>
          </a:prstGeom>
          <a:noFill/>
        </p:spPr>
        <p:txBody>
          <a:bodyPr wrap="none" rtlCol="0">
            <a:spAutoFit/>
          </a:bodyPr>
          <a:lstStyle/>
          <a:p>
            <a:r>
              <a:rPr lang="en-US" sz="1400" dirty="0" smtClean="0"/>
              <a:t>DS</a:t>
            </a:r>
            <a:endParaRPr lang="en-US" sz="1400" baseline="-25000" dirty="0"/>
          </a:p>
        </p:txBody>
      </p:sp>
      <p:cxnSp>
        <p:nvCxnSpPr>
          <p:cNvPr id="724" name="Straight Connector 723"/>
          <p:cNvCxnSpPr/>
          <p:nvPr/>
        </p:nvCxnSpPr>
        <p:spPr>
          <a:xfrm>
            <a:off x="2335387" y="3973453"/>
            <a:ext cx="5808278" cy="31085"/>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164" name="Oval 163"/>
          <p:cNvSpPr/>
          <p:nvPr/>
        </p:nvSpPr>
        <p:spPr>
          <a:xfrm>
            <a:off x="2344510" y="4197100"/>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6" name="Straight Connector 165"/>
          <p:cNvCxnSpPr>
            <a:stCxn id="164" idx="0"/>
          </p:cNvCxnSpPr>
          <p:nvPr/>
        </p:nvCxnSpPr>
        <p:spPr>
          <a:xfrm rot="16200000" flipH="1">
            <a:off x="2306105" y="4273909"/>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a:off x="2382915" y="4350720"/>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73" name="Oval 172"/>
          <p:cNvSpPr/>
          <p:nvPr/>
        </p:nvSpPr>
        <p:spPr>
          <a:xfrm>
            <a:off x="2344510" y="4542745"/>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4" name="Straight Connector 173"/>
          <p:cNvCxnSpPr>
            <a:stCxn id="173" idx="0"/>
          </p:cNvCxnSpPr>
          <p:nvPr/>
        </p:nvCxnSpPr>
        <p:spPr>
          <a:xfrm rot="16200000" flipH="1">
            <a:off x="2306105" y="4619554"/>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a:off x="2382915" y="4696365"/>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76" name="Oval 175"/>
          <p:cNvSpPr/>
          <p:nvPr/>
        </p:nvSpPr>
        <p:spPr>
          <a:xfrm>
            <a:off x="2344510" y="4849985"/>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7" name="Straight Connector 176"/>
          <p:cNvCxnSpPr>
            <a:stCxn id="176" idx="0"/>
          </p:cNvCxnSpPr>
          <p:nvPr/>
        </p:nvCxnSpPr>
        <p:spPr>
          <a:xfrm rot="16200000" flipH="1">
            <a:off x="2306105" y="4926794"/>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2382915" y="5003605"/>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79" name="Oval 178"/>
          <p:cNvSpPr/>
          <p:nvPr/>
        </p:nvSpPr>
        <p:spPr>
          <a:xfrm>
            <a:off x="2344510" y="5157225"/>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0" name="Straight Connector 179"/>
          <p:cNvCxnSpPr>
            <a:stCxn id="179" idx="0"/>
          </p:cNvCxnSpPr>
          <p:nvPr/>
        </p:nvCxnSpPr>
        <p:spPr>
          <a:xfrm rot="16200000" flipH="1">
            <a:off x="2306105" y="5234034"/>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2382915" y="5310845"/>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82" name="Oval 181"/>
          <p:cNvSpPr/>
          <p:nvPr/>
        </p:nvSpPr>
        <p:spPr>
          <a:xfrm>
            <a:off x="4456785" y="4197101"/>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3" name="Straight Connector 182"/>
          <p:cNvCxnSpPr>
            <a:stCxn id="182" idx="0"/>
          </p:cNvCxnSpPr>
          <p:nvPr/>
        </p:nvCxnSpPr>
        <p:spPr>
          <a:xfrm rot="16200000" flipH="1">
            <a:off x="4418380" y="4273910"/>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a:off x="4495190" y="4350721"/>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85" name="Oval 184"/>
          <p:cNvSpPr/>
          <p:nvPr/>
        </p:nvSpPr>
        <p:spPr>
          <a:xfrm>
            <a:off x="4456785" y="4542746"/>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6" name="Straight Connector 185"/>
          <p:cNvCxnSpPr>
            <a:stCxn id="185" idx="0"/>
          </p:cNvCxnSpPr>
          <p:nvPr/>
        </p:nvCxnSpPr>
        <p:spPr>
          <a:xfrm rot="16200000" flipH="1">
            <a:off x="4418380" y="4619555"/>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a:off x="4495190" y="4696366"/>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88" name="Oval 187"/>
          <p:cNvSpPr/>
          <p:nvPr/>
        </p:nvSpPr>
        <p:spPr>
          <a:xfrm>
            <a:off x="4456785" y="4849986"/>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9" name="Straight Connector 188"/>
          <p:cNvCxnSpPr>
            <a:stCxn id="188" idx="0"/>
          </p:cNvCxnSpPr>
          <p:nvPr/>
        </p:nvCxnSpPr>
        <p:spPr>
          <a:xfrm rot="16200000" flipH="1">
            <a:off x="4418380" y="4926795"/>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a:off x="4495190" y="5003606"/>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91" name="Oval 190"/>
          <p:cNvSpPr/>
          <p:nvPr/>
        </p:nvSpPr>
        <p:spPr>
          <a:xfrm>
            <a:off x="4456785" y="5157226"/>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2" name="Straight Connector 191"/>
          <p:cNvCxnSpPr>
            <a:stCxn id="191" idx="0"/>
          </p:cNvCxnSpPr>
          <p:nvPr/>
        </p:nvCxnSpPr>
        <p:spPr>
          <a:xfrm rot="16200000" flipH="1">
            <a:off x="4418380" y="5234035"/>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a:off x="4495190" y="5310846"/>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94" name="Oval 193"/>
          <p:cNvSpPr/>
          <p:nvPr/>
        </p:nvSpPr>
        <p:spPr>
          <a:xfrm>
            <a:off x="6415440" y="4197101"/>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5" name="Straight Connector 194"/>
          <p:cNvCxnSpPr>
            <a:stCxn id="194" idx="0"/>
          </p:cNvCxnSpPr>
          <p:nvPr/>
        </p:nvCxnSpPr>
        <p:spPr>
          <a:xfrm rot="16200000" flipH="1">
            <a:off x="6377035" y="4273910"/>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a:off x="6453845" y="4350721"/>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97" name="Oval 196"/>
          <p:cNvSpPr/>
          <p:nvPr/>
        </p:nvSpPr>
        <p:spPr>
          <a:xfrm>
            <a:off x="6415440" y="4542746"/>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8" name="Straight Connector 197"/>
          <p:cNvCxnSpPr>
            <a:stCxn id="197" idx="0"/>
          </p:cNvCxnSpPr>
          <p:nvPr/>
        </p:nvCxnSpPr>
        <p:spPr>
          <a:xfrm rot="16200000" flipH="1">
            <a:off x="6377035" y="4619555"/>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a:off x="6453845" y="4696366"/>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00" name="Oval 199"/>
          <p:cNvSpPr/>
          <p:nvPr/>
        </p:nvSpPr>
        <p:spPr>
          <a:xfrm>
            <a:off x="6415440" y="4849986"/>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1" name="Straight Connector 200"/>
          <p:cNvCxnSpPr>
            <a:stCxn id="200" idx="0"/>
          </p:cNvCxnSpPr>
          <p:nvPr/>
        </p:nvCxnSpPr>
        <p:spPr>
          <a:xfrm rot="16200000" flipH="1">
            <a:off x="6377035" y="4926795"/>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a:off x="6453845" y="5003606"/>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03" name="Oval 202"/>
          <p:cNvSpPr/>
          <p:nvPr/>
        </p:nvSpPr>
        <p:spPr>
          <a:xfrm>
            <a:off x="6415440" y="5157226"/>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4" name="Straight Connector 203"/>
          <p:cNvCxnSpPr>
            <a:stCxn id="203" idx="0"/>
          </p:cNvCxnSpPr>
          <p:nvPr/>
        </p:nvCxnSpPr>
        <p:spPr>
          <a:xfrm rot="16200000" flipH="1">
            <a:off x="6377035" y="5234035"/>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a:off x="6453845" y="5310846"/>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3037122" y="3873791"/>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5400000">
            <a:off x="3433362" y="3873791"/>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3799122" y="3863631"/>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5004552" y="3754871"/>
            <a:ext cx="647211" cy="1525"/>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5385552" y="3754871"/>
            <a:ext cx="647211" cy="1525"/>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5761472" y="3759951"/>
            <a:ext cx="647211" cy="1525"/>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18" name="Straight Connector 917"/>
          <p:cNvCxnSpPr/>
          <p:nvPr/>
        </p:nvCxnSpPr>
        <p:spPr>
          <a:xfrm rot="16200000" flipH="1">
            <a:off x="4628632" y="3765031"/>
            <a:ext cx="647211" cy="1525"/>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815" name="Straight Connector 814"/>
          <p:cNvCxnSpPr/>
          <p:nvPr/>
        </p:nvCxnSpPr>
        <p:spPr>
          <a:xfrm rot="5400000">
            <a:off x="2656122" y="3878871"/>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56" name="Straight Connector 955"/>
          <p:cNvCxnSpPr/>
          <p:nvPr/>
        </p:nvCxnSpPr>
        <p:spPr>
          <a:xfrm rot="5400000">
            <a:off x="6494361" y="3679338"/>
            <a:ext cx="854984" cy="5786"/>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6875361" y="3674258"/>
            <a:ext cx="854984" cy="5786"/>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7251281" y="3669178"/>
            <a:ext cx="854984" cy="5786"/>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7637361" y="3664098"/>
            <a:ext cx="854984" cy="5786"/>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243" name="TextBox 242"/>
          <p:cNvSpPr txBox="1"/>
          <p:nvPr/>
        </p:nvSpPr>
        <p:spPr>
          <a:xfrm>
            <a:off x="5120236" y="2260178"/>
            <a:ext cx="846707" cy="307777"/>
          </a:xfrm>
          <a:prstGeom prst="rect">
            <a:avLst/>
          </a:prstGeom>
          <a:noFill/>
        </p:spPr>
        <p:txBody>
          <a:bodyPr wrap="none" rtlCol="0">
            <a:spAutoFit/>
          </a:bodyPr>
          <a:lstStyle/>
          <a:p>
            <a:r>
              <a:rPr lang="en-US" sz="1400" dirty="0" smtClean="0"/>
              <a:t>CS</a:t>
            </a:r>
            <a:r>
              <a:rPr lang="en-US" sz="1400" baseline="-25000" dirty="0" smtClean="0"/>
              <a:t>N+1:2N</a:t>
            </a:r>
            <a:endParaRPr lang="en-US" sz="1400" baseline="-25000" dirty="0"/>
          </a:p>
        </p:txBody>
      </p:sp>
      <p:sp>
        <p:nvSpPr>
          <p:cNvPr id="244" name="TextBox 243"/>
          <p:cNvSpPr txBox="1"/>
          <p:nvPr/>
        </p:nvSpPr>
        <p:spPr>
          <a:xfrm>
            <a:off x="7040476" y="2310978"/>
            <a:ext cx="914033" cy="307777"/>
          </a:xfrm>
          <a:prstGeom prst="rect">
            <a:avLst/>
          </a:prstGeom>
          <a:noFill/>
        </p:spPr>
        <p:txBody>
          <a:bodyPr wrap="none" rtlCol="0">
            <a:spAutoFit/>
          </a:bodyPr>
          <a:lstStyle/>
          <a:p>
            <a:r>
              <a:rPr lang="en-US" sz="1400" dirty="0" smtClean="0"/>
              <a:t>CS</a:t>
            </a:r>
            <a:r>
              <a:rPr lang="en-US" sz="1400" baseline="-25000" dirty="0" smtClean="0"/>
              <a:t>2N+1:3N</a:t>
            </a:r>
            <a:endParaRPr lang="en-US" sz="1400" baseline="-25000" dirty="0"/>
          </a:p>
        </p:txBody>
      </p:sp>
      <p:sp>
        <p:nvSpPr>
          <p:cNvPr id="245" name="TextBox 244"/>
          <p:cNvSpPr txBox="1"/>
          <p:nvPr/>
        </p:nvSpPr>
        <p:spPr>
          <a:xfrm>
            <a:off x="1347363" y="2971741"/>
            <a:ext cx="912429" cy="307777"/>
          </a:xfrm>
          <a:prstGeom prst="rect">
            <a:avLst/>
          </a:prstGeom>
          <a:noFill/>
        </p:spPr>
        <p:txBody>
          <a:bodyPr wrap="none" rtlCol="0">
            <a:spAutoFit/>
          </a:bodyPr>
          <a:lstStyle/>
          <a:p>
            <a:r>
              <a:rPr lang="en-US" sz="1400" dirty="0" smtClean="0"/>
              <a:t>TG</a:t>
            </a:r>
            <a:r>
              <a:rPr lang="en-US" sz="1400" baseline="-25000" dirty="0" smtClean="0"/>
              <a:t>2N+1:3N</a:t>
            </a:r>
            <a:endParaRPr lang="en-US" sz="1400" baseline="-25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14" name="Straight Connector 1013"/>
          <p:cNvCxnSpPr/>
          <p:nvPr/>
        </p:nvCxnSpPr>
        <p:spPr>
          <a:xfrm>
            <a:off x="2382914" y="5195093"/>
            <a:ext cx="5616230" cy="0"/>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13" name="Straight Connector 1012"/>
          <p:cNvCxnSpPr/>
          <p:nvPr/>
        </p:nvCxnSpPr>
        <p:spPr>
          <a:xfrm>
            <a:off x="2382914" y="4887853"/>
            <a:ext cx="5616230" cy="0"/>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12" name="Straight Connector 1011"/>
          <p:cNvCxnSpPr/>
          <p:nvPr/>
        </p:nvCxnSpPr>
        <p:spPr>
          <a:xfrm>
            <a:off x="2382914" y="4580613"/>
            <a:ext cx="5616230" cy="0"/>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11" name="Straight Connector 1010"/>
          <p:cNvCxnSpPr/>
          <p:nvPr/>
        </p:nvCxnSpPr>
        <p:spPr>
          <a:xfrm>
            <a:off x="2382914" y="4234968"/>
            <a:ext cx="5616230" cy="0"/>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sp>
        <p:nvSpPr>
          <p:cNvPr id="729" name="Rectangle 728"/>
          <p:cNvSpPr/>
          <p:nvPr/>
        </p:nvSpPr>
        <p:spPr>
          <a:xfrm>
            <a:off x="2563072" y="3821663"/>
            <a:ext cx="1517900" cy="16696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Deck</a:t>
            </a:r>
            <a:r>
              <a:rPr lang="en-US" baseline="-25000" dirty="0" smtClean="0"/>
              <a:t>1</a:t>
            </a:r>
            <a:endParaRPr lang="en-US" baseline="-25000" dirty="0"/>
          </a:p>
        </p:txBody>
      </p:sp>
      <p:sp>
        <p:nvSpPr>
          <p:cNvPr id="2" name="Title 1"/>
          <p:cNvSpPr>
            <a:spLocks noGrp="1"/>
          </p:cNvSpPr>
          <p:nvPr>
            <p:ph type="title"/>
          </p:nvPr>
        </p:nvSpPr>
        <p:spPr/>
        <p:txBody>
          <a:bodyPr/>
          <a:lstStyle/>
          <a:p>
            <a:r>
              <a:rPr lang="en-US" dirty="0" smtClean="0"/>
              <a:t>Multi-Deck embodiment (II)</a:t>
            </a:r>
            <a:endParaRPr lang="en-US" dirty="0"/>
          </a:p>
        </p:txBody>
      </p:sp>
      <p:grpSp>
        <p:nvGrpSpPr>
          <p:cNvPr id="3" name="Group 712"/>
          <p:cNvGrpSpPr/>
          <p:nvPr/>
        </p:nvGrpSpPr>
        <p:grpSpPr>
          <a:xfrm>
            <a:off x="2751438" y="3477847"/>
            <a:ext cx="115214" cy="192026"/>
            <a:chOff x="6146606" y="982036"/>
            <a:chExt cx="115214" cy="192026"/>
          </a:xfrm>
        </p:grpSpPr>
        <p:cxnSp>
          <p:nvCxnSpPr>
            <p:cNvPr id="709" name="Straight Connector 708"/>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0" name="Straight Connector 709"/>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1" name="Straight Connector 710"/>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2" name="Straight Connector 711"/>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 name="Group 713"/>
          <p:cNvGrpSpPr/>
          <p:nvPr/>
        </p:nvGrpSpPr>
        <p:grpSpPr>
          <a:xfrm>
            <a:off x="3130913" y="3477847"/>
            <a:ext cx="115214" cy="192026"/>
            <a:chOff x="6146606" y="982036"/>
            <a:chExt cx="115214" cy="192026"/>
          </a:xfrm>
        </p:grpSpPr>
        <p:cxnSp>
          <p:nvCxnSpPr>
            <p:cNvPr id="715" name="Straight Connector 714"/>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6" name="Straight Connector 715"/>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7" name="Straight Connector 716"/>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8" name="Straight Connector 717"/>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 name="Group 718"/>
          <p:cNvGrpSpPr/>
          <p:nvPr/>
        </p:nvGrpSpPr>
        <p:grpSpPr>
          <a:xfrm>
            <a:off x="3510388" y="3477847"/>
            <a:ext cx="115214" cy="192026"/>
            <a:chOff x="6146606" y="982036"/>
            <a:chExt cx="115214" cy="192026"/>
          </a:xfrm>
        </p:grpSpPr>
        <p:cxnSp>
          <p:nvCxnSpPr>
            <p:cNvPr id="720" name="Straight Connector 719"/>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1" name="Straight Connector 720"/>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2" name="Straight Connector 721"/>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3" name="Straight Connector 722"/>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 name="Group 723"/>
          <p:cNvGrpSpPr/>
          <p:nvPr/>
        </p:nvGrpSpPr>
        <p:grpSpPr>
          <a:xfrm>
            <a:off x="3889863" y="3477847"/>
            <a:ext cx="115214" cy="192026"/>
            <a:chOff x="6146606" y="982036"/>
            <a:chExt cx="115214" cy="192026"/>
          </a:xfrm>
        </p:grpSpPr>
        <p:cxnSp>
          <p:nvCxnSpPr>
            <p:cNvPr id="725" name="Straight Connector 724"/>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6" name="Straight Connector 725"/>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7" name="Straight Connector 726"/>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8" name="Straight Connector 727"/>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764"/>
          <p:cNvGrpSpPr/>
          <p:nvPr/>
        </p:nvGrpSpPr>
        <p:grpSpPr>
          <a:xfrm rot="5400000">
            <a:off x="2104041" y="4083178"/>
            <a:ext cx="115213" cy="192026"/>
            <a:chOff x="6146607" y="982036"/>
            <a:chExt cx="115213" cy="192026"/>
          </a:xfrm>
        </p:grpSpPr>
        <p:cxnSp>
          <p:nvCxnSpPr>
            <p:cNvPr id="766" name="Straight Connector 765"/>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7" name="Straight Connector 766"/>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8" name="Straight Connector 767"/>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9" name="Straight Connector 768"/>
            <p:cNvCxnSpPr/>
            <p:nvPr/>
          </p:nvCxnSpPr>
          <p:spPr>
            <a:xfrm rot="5400000">
              <a:off x="6050594"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764"/>
          <p:cNvGrpSpPr/>
          <p:nvPr/>
        </p:nvGrpSpPr>
        <p:grpSpPr>
          <a:xfrm rot="5400000">
            <a:off x="2104041" y="4426077"/>
            <a:ext cx="115214" cy="192026"/>
            <a:chOff x="6146606" y="982036"/>
            <a:chExt cx="115214" cy="192026"/>
          </a:xfrm>
        </p:grpSpPr>
        <p:cxnSp>
          <p:nvCxnSpPr>
            <p:cNvPr id="800" name="Straight Connector 799"/>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1" name="Straight Connector 800"/>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2" name="Straight Connector 801"/>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3" name="Straight Connector 802"/>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 name="Group 764"/>
          <p:cNvGrpSpPr/>
          <p:nvPr/>
        </p:nvGrpSpPr>
        <p:grpSpPr>
          <a:xfrm rot="5400000">
            <a:off x="2104041" y="4729657"/>
            <a:ext cx="115214" cy="192026"/>
            <a:chOff x="6146606" y="982036"/>
            <a:chExt cx="115214" cy="192026"/>
          </a:xfrm>
        </p:grpSpPr>
        <p:cxnSp>
          <p:nvCxnSpPr>
            <p:cNvPr id="805" name="Straight Connector 804"/>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6" name="Straight Connector 805"/>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7" name="Straight Connector 806"/>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8" name="Straight Connector 807"/>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764"/>
          <p:cNvGrpSpPr/>
          <p:nvPr/>
        </p:nvGrpSpPr>
        <p:grpSpPr>
          <a:xfrm rot="5400000">
            <a:off x="2104041" y="5033237"/>
            <a:ext cx="115214" cy="192026"/>
            <a:chOff x="6146606" y="982036"/>
            <a:chExt cx="115214" cy="192026"/>
          </a:xfrm>
        </p:grpSpPr>
        <p:cxnSp>
          <p:nvCxnSpPr>
            <p:cNvPr id="810" name="Straight Connector 809"/>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1" name="Straight Connector 810"/>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2" name="Straight Connector 811"/>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3" name="Straight Connector 812"/>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820" name="Straight Connector 819"/>
          <p:cNvCxnSpPr/>
          <p:nvPr/>
        </p:nvCxnSpPr>
        <p:spPr>
          <a:xfrm rot="10800000">
            <a:off x="2257661" y="4236798"/>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3" name="Straight Connector 822"/>
          <p:cNvCxnSpPr/>
          <p:nvPr/>
        </p:nvCxnSpPr>
        <p:spPr>
          <a:xfrm rot="10800000">
            <a:off x="2267700" y="4581150"/>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4" name="Straight Connector 823"/>
          <p:cNvCxnSpPr/>
          <p:nvPr/>
        </p:nvCxnSpPr>
        <p:spPr>
          <a:xfrm rot="10800000">
            <a:off x="2257662" y="4883275"/>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5" name="Straight Connector 824"/>
          <p:cNvCxnSpPr/>
          <p:nvPr/>
        </p:nvCxnSpPr>
        <p:spPr>
          <a:xfrm rot="10800000">
            <a:off x="2257662" y="5186854"/>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1" name="Group 712"/>
          <p:cNvGrpSpPr/>
          <p:nvPr/>
        </p:nvGrpSpPr>
        <p:grpSpPr>
          <a:xfrm>
            <a:off x="4836261" y="1808157"/>
            <a:ext cx="115214" cy="192026"/>
            <a:chOff x="6146606" y="982036"/>
            <a:chExt cx="115214" cy="192026"/>
          </a:xfrm>
        </p:grpSpPr>
        <p:cxnSp>
          <p:nvCxnSpPr>
            <p:cNvPr id="847" name="Straight Connector 846"/>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8" name="Straight Connector 847"/>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9" name="Straight Connector 848"/>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0" name="Straight Connector 849"/>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713"/>
          <p:cNvGrpSpPr/>
          <p:nvPr/>
        </p:nvGrpSpPr>
        <p:grpSpPr>
          <a:xfrm>
            <a:off x="5215736" y="1808157"/>
            <a:ext cx="115214" cy="192026"/>
            <a:chOff x="6146606" y="982036"/>
            <a:chExt cx="115214" cy="192026"/>
          </a:xfrm>
        </p:grpSpPr>
        <p:cxnSp>
          <p:nvCxnSpPr>
            <p:cNvPr id="852" name="Straight Connector 851"/>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3" name="Straight Connector 852"/>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4" name="Straight Connector 853"/>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5" name="Straight Connector 854"/>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 name="Group 718"/>
          <p:cNvGrpSpPr/>
          <p:nvPr/>
        </p:nvGrpSpPr>
        <p:grpSpPr>
          <a:xfrm>
            <a:off x="5595211" y="1808157"/>
            <a:ext cx="115214" cy="192026"/>
            <a:chOff x="6146606" y="982036"/>
            <a:chExt cx="115214" cy="192026"/>
          </a:xfrm>
        </p:grpSpPr>
        <p:cxnSp>
          <p:nvCxnSpPr>
            <p:cNvPr id="857" name="Straight Connector 856"/>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8" name="Straight Connector 857"/>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9" name="Straight Connector 858"/>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0" name="Straight Connector 859"/>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 name="Group 723"/>
          <p:cNvGrpSpPr/>
          <p:nvPr/>
        </p:nvGrpSpPr>
        <p:grpSpPr>
          <a:xfrm>
            <a:off x="5974686" y="1808157"/>
            <a:ext cx="115214" cy="192026"/>
            <a:chOff x="6146606" y="982036"/>
            <a:chExt cx="115214" cy="192026"/>
          </a:xfrm>
        </p:grpSpPr>
        <p:cxnSp>
          <p:nvCxnSpPr>
            <p:cNvPr id="862" name="Straight Connector 861"/>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3" name="Straight Connector 862"/>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4" name="Straight Connector 863"/>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5" name="Straight Connector 864"/>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866" name="Straight Connector 865"/>
          <p:cNvCxnSpPr/>
          <p:nvPr/>
        </p:nvCxnSpPr>
        <p:spPr>
          <a:xfrm rot="5400000">
            <a:off x="4323553" y="2625820"/>
            <a:ext cx="1253560" cy="22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7" name="Straight Connector 866"/>
          <p:cNvCxnSpPr/>
          <p:nvPr/>
        </p:nvCxnSpPr>
        <p:spPr>
          <a:xfrm rot="5400000">
            <a:off x="4703791" y="2626585"/>
            <a:ext cx="1253557" cy="75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8" name="Straight Connector 867"/>
          <p:cNvCxnSpPr/>
          <p:nvPr/>
        </p:nvCxnSpPr>
        <p:spPr>
          <a:xfrm rot="5400000">
            <a:off x="5085932" y="2621632"/>
            <a:ext cx="1245940" cy="304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9" name="Straight Connector 868"/>
          <p:cNvCxnSpPr/>
          <p:nvPr/>
        </p:nvCxnSpPr>
        <p:spPr>
          <a:xfrm rot="5400000">
            <a:off x="5464266" y="2624297"/>
            <a:ext cx="1249748" cy="151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0" name="Straight Connector 869"/>
          <p:cNvCxnSpPr/>
          <p:nvPr/>
        </p:nvCxnSpPr>
        <p:spPr>
          <a:xfrm>
            <a:off x="4304996" y="1924288"/>
            <a:ext cx="1669690" cy="0"/>
          </a:xfrm>
          <a:prstGeom prst="line">
            <a:avLst/>
          </a:prstGeom>
          <a:ln w="57150" cmpd="tri">
            <a:solidFill>
              <a:schemeClr val="tx2"/>
            </a:solidFill>
          </a:ln>
        </p:spPr>
        <p:style>
          <a:lnRef idx="1">
            <a:schemeClr val="accent1"/>
          </a:lnRef>
          <a:fillRef idx="0">
            <a:schemeClr val="accent1"/>
          </a:fillRef>
          <a:effectRef idx="0">
            <a:schemeClr val="accent1"/>
          </a:effectRef>
          <a:fontRef idx="minor">
            <a:schemeClr val="tx1"/>
          </a:fontRef>
        </p:style>
      </p:cxnSp>
      <p:sp>
        <p:nvSpPr>
          <p:cNvPr id="872" name="TextBox 871"/>
          <p:cNvSpPr txBox="1"/>
          <p:nvPr/>
        </p:nvSpPr>
        <p:spPr>
          <a:xfrm>
            <a:off x="3697836" y="1772498"/>
            <a:ext cx="620683" cy="307777"/>
          </a:xfrm>
          <a:prstGeom prst="rect">
            <a:avLst/>
          </a:prstGeom>
          <a:noFill/>
        </p:spPr>
        <p:txBody>
          <a:bodyPr wrap="none" rtlCol="0">
            <a:spAutoFit/>
          </a:bodyPr>
          <a:lstStyle/>
          <a:p>
            <a:r>
              <a:rPr lang="en-US" sz="1400" dirty="0" smtClean="0"/>
              <a:t>TG</a:t>
            </a:r>
            <a:r>
              <a:rPr lang="en-US" sz="1400" baseline="-25000" dirty="0" smtClean="0"/>
              <a:t>1:N</a:t>
            </a:r>
            <a:endParaRPr lang="en-US" sz="1400" baseline="-25000" dirty="0"/>
          </a:p>
        </p:txBody>
      </p:sp>
      <p:sp>
        <p:nvSpPr>
          <p:cNvPr id="876" name="Rectangle 875"/>
          <p:cNvSpPr/>
          <p:nvPr/>
        </p:nvSpPr>
        <p:spPr>
          <a:xfrm>
            <a:off x="4647895" y="3821663"/>
            <a:ext cx="1517900" cy="16696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Deck</a:t>
            </a:r>
            <a:r>
              <a:rPr lang="en-US" baseline="-25000" dirty="0" smtClean="0"/>
              <a:t>2</a:t>
            </a:r>
            <a:endParaRPr lang="en-US" baseline="-25000" dirty="0"/>
          </a:p>
        </p:txBody>
      </p:sp>
      <p:grpSp>
        <p:nvGrpSpPr>
          <p:cNvPr id="15" name="Group 712"/>
          <p:cNvGrpSpPr/>
          <p:nvPr/>
        </p:nvGrpSpPr>
        <p:grpSpPr>
          <a:xfrm>
            <a:off x="4836261" y="3250162"/>
            <a:ext cx="115214" cy="192026"/>
            <a:chOff x="6146606" y="982036"/>
            <a:chExt cx="115214" cy="192026"/>
          </a:xfrm>
        </p:grpSpPr>
        <p:cxnSp>
          <p:nvCxnSpPr>
            <p:cNvPr id="878" name="Straight Connector 877"/>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9" name="Straight Connector 878"/>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0" name="Straight Connector 879"/>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1" name="Straight Connector 880"/>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Group 713"/>
          <p:cNvGrpSpPr/>
          <p:nvPr/>
        </p:nvGrpSpPr>
        <p:grpSpPr>
          <a:xfrm>
            <a:off x="5215736" y="3250162"/>
            <a:ext cx="115214" cy="192026"/>
            <a:chOff x="6146606" y="982036"/>
            <a:chExt cx="115214" cy="192026"/>
          </a:xfrm>
        </p:grpSpPr>
        <p:cxnSp>
          <p:nvCxnSpPr>
            <p:cNvPr id="883" name="Straight Connector 882"/>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4" name="Straight Connector 883"/>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5" name="Straight Connector 884"/>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6" name="Straight Connector 885"/>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 name="Group 718"/>
          <p:cNvGrpSpPr/>
          <p:nvPr/>
        </p:nvGrpSpPr>
        <p:grpSpPr>
          <a:xfrm>
            <a:off x="5595211" y="3250162"/>
            <a:ext cx="115214" cy="192026"/>
            <a:chOff x="6146606" y="982036"/>
            <a:chExt cx="115214" cy="192026"/>
          </a:xfrm>
        </p:grpSpPr>
        <p:cxnSp>
          <p:nvCxnSpPr>
            <p:cNvPr id="888" name="Straight Connector 887"/>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9" name="Straight Connector 888"/>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0" name="Straight Connector 889"/>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1" name="Straight Connector 890"/>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723"/>
          <p:cNvGrpSpPr/>
          <p:nvPr/>
        </p:nvGrpSpPr>
        <p:grpSpPr>
          <a:xfrm>
            <a:off x="5974686" y="3250162"/>
            <a:ext cx="115214" cy="192026"/>
            <a:chOff x="6146606" y="982036"/>
            <a:chExt cx="115214" cy="192026"/>
          </a:xfrm>
        </p:grpSpPr>
        <p:cxnSp>
          <p:nvCxnSpPr>
            <p:cNvPr id="893" name="Straight Connector 892"/>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4" name="Straight Connector 893"/>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5" name="Straight Connector 894"/>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6" name="Straight Connector 895"/>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926" name="Straight Connector 925"/>
          <p:cNvCxnSpPr/>
          <p:nvPr/>
        </p:nvCxnSpPr>
        <p:spPr>
          <a:xfrm>
            <a:off x="2295150" y="3593978"/>
            <a:ext cx="1593795" cy="0"/>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29" name="Straight Connector 928"/>
          <p:cNvCxnSpPr/>
          <p:nvPr/>
        </p:nvCxnSpPr>
        <p:spPr>
          <a:xfrm>
            <a:off x="2295150" y="3366293"/>
            <a:ext cx="3642960" cy="0"/>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sp>
        <p:nvSpPr>
          <p:cNvPr id="934" name="Rectangle 933"/>
          <p:cNvSpPr/>
          <p:nvPr/>
        </p:nvSpPr>
        <p:spPr>
          <a:xfrm>
            <a:off x="6621165" y="3821663"/>
            <a:ext cx="1517900" cy="16696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Deck</a:t>
            </a:r>
            <a:r>
              <a:rPr lang="en-US" baseline="-25000" dirty="0" smtClean="0"/>
              <a:t>3</a:t>
            </a:r>
            <a:endParaRPr lang="en-US" baseline="-25000" dirty="0"/>
          </a:p>
        </p:txBody>
      </p:sp>
      <p:grpSp>
        <p:nvGrpSpPr>
          <p:cNvPr id="19" name="Group 712"/>
          <p:cNvGrpSpPr/>
          <p:nvPr/>
        </p:nvGrpSpPr>
        <p:grpSpPr>
          <a:xfrm>
            <a:off x="6809531" y="3062713"/>
            <a:ext cx="115214" cy="192026"/>
            <a:chOff x="6146606" y="982036"/>
            <a:chExt cx="115214" cy="192026"/>
          </a:xfrm>
        </p:grpSpPr>
        <p:cxnSp>
          <p:nvCxnSpPr>
            <p:cNvPr id="936" name="Straight Connector 935"/>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7" name="Straight Connector 936"/>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8" name="Straight Connector 937"/>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9" name="Straight Connector 938"/>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713"/>
          <p:cNvGrpSpPr/>
          <p:nvPr/>
        </p:nvGrpSpPr>
        <p:grpSpPr>
          <a:xfrm>
            <a:off x="7189006" y="3062713"/>
            <a:ext cx="115214" cy="192026"/>
            <a:chOff x="6146606" y="982036"/>
            <a:chExt cx="115214" cy="192026"/>
          </a:xfrm>
        </p:grpSpPr>
        <p:cxnSp>
          <p:nvCxnSpPr>
            <p:cNvPr id="941" name="Straight Connector 940"/>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2" name="Straight Connector 941"/>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3" name="Straight Connector 942"/>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4" name="Straight Connector 943"/>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Group 718"/>
          <p:cNvGrpSpPr/>
          <p:nvPr/>
        </p:nvGrpSpPr>
        <p:grpSpPr>
          <a:xfrm>
            <a:off x="7568481" y="3062713"/>
            <a:ext cx="115214" cy="192026"/>
            <a:chOff x="6146606" y="982036"/>
            <a:chExt cx="115214" cy="192026"/>
          </a:xfrm>
        </p:grpSpPr>
        <p:cxnSp>
          <p:nvCxnSpPr>
            <p:cNvPr id="946" name="Straight Connector 945"/>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7" name="Straight Connector 946"/>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8" name="Straight Connector 947"/>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9" name="Straight Connector 948"/>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2" name="Group 723"/>
          <p:cNvGrpSpPr/>
          <p:nvPr/>
        </p:nvGrpSpPr>
        <p:grpSpPr>
          <a:xfrm>
            <a:off x="7947956" y="3062713"/>
            <a:ext cx="115214" cy="192026"/>
            <a:chOff x="6146606" y="982036"/>
            <a:chExt cx="115214" cy="192026"/>
          </a:xfrm>
        </p:grpSpPr>
        <p:cxnSp>
          <p:nvCxnSpPr>
            <p:cNvPr id="951" name="Straight Connector 950"/>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2" name="Straight Connector 951"/>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3" name="Straight Connector 952"/>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4" name="Straight Connector 953"/>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960" name="Straight Connector 959"/>
          <p:cNvCxnSpPr/>
          <p:nvPr/>
        </p:nvCxnSpPr>
        <p:spPr>
          <a:xfrm>
            <a:off x="2295150" y="3138608"/>
            <a:ext cx="5616230" cy="0"/>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76" name="Straight Connector 975"/>
          <p:cNvCxnSpPr/>
          <p:nvPr/>
        </p:nvCxnSpPr>
        <p:spPr>
          <a:xfrm rot="5400000">
            <a:off x="2286905" y="2871590"/>
            <a:ext cx="1190552"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9" name="Straight Connector 978"/>
          <p:cNvCxnSpPr/>
          <p:nvPr/>
        </p:nvCxnSpPr>
        <p:spPr>
          <a:xfrm rot="5400000">
            <a:off x="2771084" y="2963486"/>
            <a:ext cx="99029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2" name="Straight Connector 981"/>
          <p:cNvCxnSpPr/>
          <p:nvPr/>
        </p:nvCxnSpPr>
        <p:spPr>
          <a:xfrm rot="16200000" flipH="1">
            <a:off x="3208624" y="3063615"/>
            <a:ext cx="806502"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3" name="Straight Connector 982"/>
          <p:cNvCxnSpPr/>
          <p:nvPr/>
        </p:nvCxnSpPr>
        <p:spPr>
          <a:xfrm rot="16200000" flipH="1">
            <a:off x="3688687" y="3159627"/>
            <a:ext cx="614476"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5" name="Straight Connector 984"/>
          <p:cNvCxnSpPr/>
          <p:nvPr/>
        </p:nvCxnSpPr>
        <p:spPr>
          <a:xfrm rot="5400000">
            <a:off x="6818695" y="2948400"/>
            <a:ext cx="19202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7" name="Straight Connector 986"/>
          <p:cNvCxnSpPr/>
          <p:nvPr/>
        </p:nvCxnSpPr>
        <p:spPr>
          <a:xfrm>
            <a:off x="3995925" y="2852388"/>
            <a:ext cx="2918780" cy="0"/>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91" name="Straight Connector 990"/>
          <p:cNvCxnSpPr/>
          <p:nvPr/>
        </p:nvCxnSpPr>
        <p:spPr>
          <a:xfrm>
            <a:off x="3611875" y="2660363"/>
            <a:ext cx="3686880" cy="0"/>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92" name="Straight Connector 991"/>
          <p:cNvCxnSpPr/>
          <p:nvPr/>
        </p:nvCxnSpPr>
        <p:spPr>
          <a:xfrm>
            <a:off x="3266230" y="2468338"/>
            <a:ext cx="4416575" cy="0"/>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93" name="Straight Connector 992"/>
          <p:cNvCxnSpPr/>
          <p:nvPr/>
        </p:nvCxnSpPr>
        <p:spPr>
          <a:xfrm>
            <a:off x="2882180" y="2276313"/>
            <a:ext cx="5184675" cy="0"/>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03" name="Straight Connector 1002"/>
          <p:cNvCxnSpPr/>
          <p:nvPr/>
        </p:nvCxnSpPr>
        <p:spPr>
          <a:xfrm rot="5400000">
            <a:off x="7092203" y="2860499"/>
            <a:ext cx="406691" cy="64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6" name="Straight Connector 1005"/>
          <p:cNvCxnSpPr/>
          <p:nvPr/>
        </p:nvCxnSpPr>
        <p:spPr>
          <a:xfrm rot="5400000">
            <a:off x="7375569" y="2775576"/>
            <a:ext cx="61447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9" name="Straight Connector 1008"/>
          <p:cNvCxnSpPr/>
          <p:nvPr/>
        </p:nvCxnSpPr>
        <p:spPr>
          <a:xfrm rot="5400000">
            <a:off x="7663607" y="2679563"/>
            <a:ext cx="80649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5" name="Straight Connector 1014"/>
          <p:cNvCxnSpPr/>
          <p:nvPr/>
        </p:nvCxnSpPr>
        <p:spPr>
          <a:xfrm rot="16200000" flipH="1">
            <a:off x="4880157" y="1737726"/>
            <a:ext cx="151787"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6" name="Straight Connector 1015"/>
          <p:cNvCxnSpPr/>
          <p:nvPr/>
        </p:nvCxnSpPr>
        <p:spPr>
          <a:xfrm rot="16200000" flipH="1">
            <a:off x="5264206" y="1739559"/>
            <a:ext cx="151787"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7" name="Straight Connector 1016"/>
          <p:cNvCxnSpPr/>
          <p:nvPr/>
        </p:nvCxnSpPr>
        <p:spPr>
          <a:xfrm rot="16200000" flipH="1">
            <a:off x="5648256" y="1737726"/>
            <a:ext cx="151787"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8" name="Straight Connector 1017"/>
          <p:cNvCxnSpPr/>
          <p:nvPr/>
        </p:nvCxnSpPr>
        <p:spPr>
          <a:xfrm rot="16200000" flipH="1">
            <a:off x="6032306" y="1737726"/>
            <a:ext cx="151787"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19" name="TextBox 1018"/>
          <p:cNvSpPr txBox="1"/>
          <p:nvPr/>
        </p:nvSpPr>
        <p:spPr>
          <a:xfrm>
            <a:off x="5148075" y="1354593"/>
            <a:ext cx="622286" cy="307777"/>
          </a:xfrm>
          <a:prstGeom prst="rect">
            <a:avLst/>
          </a:prstGeom>
          <a:noFill/>
        </p:spPr>
        <p:txBody>
          <a:bodyPr wrap="none" rtlCol="0">
            <a:spAutoFit/>
          </a:bodyPr>
          <a:lstStyle/>
          <a:p>
            <a:r>
              <a:rPr lang="en-US" sz="1400" dirty="0" smtClean="0"/>
              <a:t>CS</a:t>
            </a:r>
            <a:r>
              <a:rPr lang="en-US" sz="1400" baseline="-25000" dirty="0" smtClean="0"/>
              <a:t>1:N</a:t>
            </a:r>
            <a:endParaRPr lang="en-US" sz="1400" baseline="-25000" dirty="0"/>
          </a:p>
        </p:txBody>
      </p:sp>
      <p:cxnSp>
        <p:nvCxnSpPr>
          <p:cNvPr id="1020" name="Straight Connector 1019"/>
          <p:cNvCxnSpPr/>
          <p:nvPr/>
        </p:nvCxnSpPr>
        <p:spPr>
          <a:xfrm rot="5400000">
            <a:off x="1441991" y="4830246"/>
            <a:ext cx="1420985" cy="0"/>
          </a:xfrm>
          <a:prstGeom prst="line">
            <a:avLst/>
          </a:prstGeom>
          <a:ln w="57150" cmpd="tri">
            <a:solidFill>
              <a:schemeClr val="tx2"/>
            </a:solidFill>
          </a:ln>
        </p:spPr>
        <p:style>
          <a:lnRef idx="1">
            <a:schemeClr val="accent1"/>
          </a:lnRef>
          <a:fillRef idx="0">
            <a:schemeClr val="accent1"/>
          </a:fillRef>
          <a:effectRef idx="0">
            <a:schemeClr val="accent1"/>
          </a:effectRef>
          <a:fontRef idx="minor">
            <a:schemeClr val="tx1"/>
          </a:fontRef>
        </p:style>
      </p:cxnSp>
      <p:sp>
        <p:nvSpPr>
          <p:cNvPr id="1022" name="TextBox 1021"/>
          <p:cNvSpPr txBox="1"/>
          <p:nvPr/>
        </p:nvSpPr>
        <p:spPr>
          <a:xfrm>
            <a:off x="2037270" y="5540738"/>
            <a:ext cx="635110" cy="307777"/>
          </a:xfrm>
          <a:prstGeom prst="rect">
            <a:avLst/>
          </a:prstGeom>
          <a:noFill/>
        </p:spPr>
        <p:txBody>
          <a:bodyPr wrap="none" rtlCol="0">
            <a:spAutoFit/>
          </a:bodyPr>
          <a:lstStyle/>
          <a:p>
            <a:r>
              <a:rPr lang="en-US" sz="1400" dirty="0" smtClean="0"/>
              <a:t>RS</a:t>
            </a:r>
            <a:r>
              <a:rPr lang="en-US" sz="1400" baseline="-25000" dirty="0" smtClean="0"/>
              <a:t>1:M</a:t>
            </a:r>
            <a:endParaRPr lang="en-US" sz="1400" baseline="-25000" dirty="0"/>
          </a:p>
        </p:txBody>
      </p:sp>
      <p:cxnSp>
        <p:nvCxnSpPr>
          <p:cNvPr id="1023" name="Straight Connector 1022"/>
          <p:cNvCxnSpPr/>
          <p:nvPr/>
        </p:nvCxnSpPr>
        <p:spPr>
          <a:xfrm rot="10800000">
            <a:off x="1923884" y="4234968"/>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4" name="Straight Connector 1023"/>
          <p:cNvCxnSpPr/>
          <p:nvPr/>
        </p:nvCxnSpPr>
        <p:spPr>
          <a:xfrm rot="10800000">
            <a:off x="1922055" y="4580610"/>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5" name="Straight Connector 1024"/>
          <p:cNvCxnSpPr/>
          <p:nvPr/>
        </p:nvCxnSpPr>
        <p:spPr>
          <a:xfrm rot="10800000">
            <a:off x="1922055" y="4887850"/>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6" name="Straight Connector 1025"/>
          <p:cNvCxnSpPr/>
          <p:nvPr/>
        </p:nvCxnSpPr>
        <p:spPr>
          <a:xfrm rot="10800000">
            <a:off x="1922055" y="5195091"/>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27" name="TextBox 1026"/>
          <p:cNvSpPr txBox="1"/>
          <p:nvPr/>
        </p:nvSpPr>
        <p:spPr>
          <a:xfrm>
            <a:off x="1192360" y="4542208"/>
            <a:ext cx="644728" cy="307777"/>
          </a:xfrm>
          <a:prstGeom prst="rect">
            <a:avLst/>
          </a:prstGeom>
          <a:noFill/>
        </p:spPr>
        <p:txBody>
          <a:bodyPr wrap="none" rtlCol="0">
            <a:spAutoFit/>
          </a:bodyPr>
          <a:lstStyle/>
          <a:p>
            <a:r>
              <a:rPr lang="en-US" sz="1400" dirty="0" smtClean="0"/>
              <a:t>RD</a:t>
            </a:r>
            <a:r>
              <a:rPr lang="en-US" sz="1400" baseline="-25000" dirty="0" smtClean="0"/>
              <a:t>1:M</a:t>
            </a:r>
            <a:endParaRPr lang="en-US" sz="1400" baseline="-25000" dirty="0"/>
          </a:p>
        </p:txBody>
      </p:sp>
      <p:sp>
        <p:nvSpPr>
          <p:cNvPr id="1028" name="TextBox 1027"/>
          <p:cNvSpPr txBox="1"/>
          <p:nvPr/>
        </p:nvSpPr>
        <p:spPr>
          <a:xfrm>
            <a:off x="1824883" y="3466868"/>
            <a:ext cx="502061" cy="307777"/>
          </a:xfrm>
          <a:prstGeom prst="rect">
            <a:avLst/>
          </a:prstGeom>
          <a:noFill/>
        </p:spPr>
        <p:txBody>
          <a:bodyPr wrap="none" rtlCol="0">
            <a:spAutoFit/>
          </a:bodyPr>
          <a:lstStyle/>
          <a:p>
            <a:r>
              <a:rPr lang="en-US" sz="1400" dirty="0" smtClean="0"/>
              <a:t>DK</a:t>
            </a:r>
            <a:r>
              <a:rPr lang="en-US" sz="1400" baseline="-25000" dirty="0" smtClean="0"/>
              <a:t>1</a:t>
            </a:r>
            <a:endParaRPr lang="en-US" sz="1400" baseline="-25000" dirty="0"/>
          </a:p>
        </p:txBody>
      </p:sp>
      <p:sp>
        <p:nvSpPr>
          <p:cNvPr id="1029" name="TextBox 1028"/>
          <p:cNvSpPr txBox="1"/>
          <p:nvPr/>
        </p:nvSpPr>
        <p:spPr>
          <a:xfrm>
            <a:off x="1824883" y="3235901"/>
            <a:ext cx="502061" cy="307777"/>
          </a:xfrm>
          <a:prstGeom prst="rect">
            <a:avLst/>
          </a:prstGeom>
          <a:noFill/>
        </p:spPr>
        <p:txBody>
          <a:bodyPr wrap="none" rtlCol="0">
            <a:spAutoFit/>
          </a:bodyPr>
          <a:lstStyle/>
          <a:p>
            <a:r>
              <a:rPr lang="en-US" sz="1400" dirty="0" smtClean="0"/>
              <a:t>DK</a:t>
            </a:r>
            <a:r>
              <a:rPr lang="en-US" sz="1400" baseline="-25000" dirty="0" smtClean="0"/>
              <a:t>2</a:t>
            </a:r>
            <a:endParaRPr lang="en-US" sz="1400" baseline="-25000" dirty="0"/>
          </a:p>
        </p:txBody>
      </p:sp>
      <p:sp>
        <p:nvSpPr>
          <p:cNvPr id="1030" name="TextBox 1029"/>
          <p:cNvSpPr txBox="1"/>
          <p:nvPr/>
        </p:nvSpPr>
        <p:spPr>
          <a:xfrm>
            <a:off x="1824883" y="3006008"/>
            <a:ext cx="502061" cy="307777"/>
          </a:xfrm>
          <a:prstGeom prst="rect">
            <a:avLst/>
          </a:prstGeom>
          <a:noFill/>
        </p:spPr>
        <p:txBody>
          <a:bodyPr wrap="none" rtlCol="0">
            <a:spAutoFit/>
          </a:bodyPr>
          <a:lstStyle/>
          <a:p>
            <a:r>
              <a:rPr lang="en-US" sz="1400" dirty="0" smtClean="0"/>
              <a:t>DK</a:t>
            </a:r>
            <a:r>
              <a:rPr lang="en-US" sz="1400" baseline="-25000" dirty="0" smtClean="0"/>
              <a:t>3</a:t>
            </a:r>
            <a:endParaRPr lang="en-US" sz="1400" baseline="-25000" dirty="0"/>
          </a:p>
        </p:txBody>
      </p:sp>
      <p:sp>
        <p:nvSpPr>
          <p:cNvPr id="1031" name="TextBox 1030"/>
          <p:cNvSpPr txBox="1"/>
          <p:nvPr/>
        </p:nvSpPr>
        <p:spPr>
          <a:xfrm>
            <a:off x="1845245" y="3812513"/>
            <a:ext cx="434734" cy="307777"/>
          </a:xfrm>
          <a:prstGeom prst="rect">
            <a:avLst/>
          </a:prstGeom>
          <a:noFill/>
        </p:spPr>
        <p:txBody>
          <a:bodyPr wrap="none" rtlCol="0">
            <a:spAutoFit/>
          </a:bodyPr>
          <a:lstStyle/>
          <a:p>
            <a:r>
              <a:rPr lang="en-US" sz="1400" dirty="0" smtClean="0"/>
              <a:t>DS</a:t>
            </a:r>
            <a:endParaRPr lang="en-US" sz="1400" baseline="-25000" dirty="0"/>
          </a:p>
        </p:txBody>
      </p:sp>
      <p:cxnSp>
        <p:nvCxnSpPr>
          <p:cNvPr id="724" name="Straight Connector 723"/>
          <p:cNvCxnSpPr/>
          <p:nvPr/>
        </p:nvCxnSpPr>
        <p:spPr>
          <a:xfrm>
            <a:off x="2335387" y="3973453"/>
            <a:ext cx="5808278" cy="31085"/>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164" name="Oval 163"/>
          <p:cNvSpPr/>
          <p:nvPr/>
        </p:nvSpPr>
        <p:spPr>
          <a:xfrm>
            <a:off x="2344510" y="4197100"/>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6" name="Straight Connector 165"/>
          <p:cNvCxnSpPr>
            <a:stCxn id="164" idx="0"/>
          </p:cNvCxnSpPr>
          <p:nvPr/>
        </p:nvCxnSpPr>
        <p:spPr>
          <a:xfrm rot="16200000" flipH="1">
            <a:off x="2306105" y="4273909"/>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a:off x="2382915" y="4350720"/>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73" name="Oval 172"/>
          <p:cNvSpPr/>
          <p:nvPr/>
        </p:nvSpPr>
        <p:spPr>
          <a:xfrm>
            <a:off x="2344510" y="4542745"/>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4" name="Straight Connector 173"/>
          <p:cNvCxnSpPr>
            <a:stCxn id="173" idx="0"/>
          </p:cNvCxnSpPr>
          <p:nvPr/>
        </p:nvCxnSpPr>
        <p:spPr>
          <a:xfrm rot="16200000" flipH="1">
            <a:off x="2306105" y="4619554"/>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a:off x="2382915" y="4696365"/>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76" name="Oval 175"/>
          <p:cNvSpPr/>
          <p:nvPr/>
        </p:nvSpPr>
        <p:spPr>
          <a:xfrm>
            <a:off x="2344510" y="4849985"/>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7" name="Straight Connector 176"/>
          <p:cNvCxnSpPr>
            <a:stCxn id="176" idx="0"/>
          </p:cNvCxnSpPr>
          <p:nvPr/>
        </p:nvCxnSpPr>
        <p:spPr>
          <a:xfrm rot="16200000" flipH="1">
            <a:off x="2306105" y="4926794"/>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2382915" y="5003605"/>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79" name="Oval 178"/>
          <p:cNvSpPr/>
          <p:nvPr/>
        </p:nvSpPr>
        <p:spPr>
          <a:xfrm>
            <a:off x="2344510" y="5157225"/>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0" name="Straight Connector 179"/>
          <p:cNvCxnSpPr>
            <a:stCxn id="179" idx="0"/>
          </p:cNvCxnSpPr>
          <p:nvPr/>
        </p:nvCxnSpPr>
        <p:spPr>
          <a:xfrm rot="16200000" flipH="1">
            <a:off x="2306105" y="5234034"/>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2382915" y="5310845"/>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82" name="Oval 181"/>
          <p:cNvSpPr/>
          <p:nvPr/>
        </p:nvSpPr>
        <p:spPr>
          <a:xfrm>
            <a:off x="4456785" y="4197101"/>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3" name="Straight Connector 182"/>
          <p:cNvCxnSpPr>
            <a:stCxn id="182" idx="0"/>
          </p:cNvCxnSpPr>
          <p:nvPr/>
        </p:nvCxnSpPr>
        <p:spPr>
          <a:xfrm rot="16200000" flipH="1">
            <a:off x="4418380" y="4273910"/>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a:off x="4495190" y="4350721"/>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85" name="Oval 184"/>
          <p:cNvSpPr/>
          <p:nvPr/>
        </p:nvSpPr>
        <p:spPr>
          <a:xfrm>
            <a:off x="4456785" y="4542746"/>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6" name="Straight Connector 185"/>
          <p:cNvCxnSpPr>
            <a:stCxn id="185" idx="0"/>
          </p:cNvCxnSpPr>
          <p:nvPr/>
        </p:nvCxnSpPr>
        <p:spPr>
          <a:xfrm rot="16200000" flipH="1">
            <a:off x="4418380" y="4619555"/>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a:off x="4495190" y="4696366"/>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88" name="Oval 187"/>
          <p:cNvSpPr/>
          <p:nvPr/>
        </p:nvSpPr>
        <p:spPr>
          <a:xfrm>
            <a:off x="4456785" y="4849986"/>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9" name="Straight Connector 188"/>
          <p:cNvCxnSpPr>
            <a:stCxn id="188" idx="0"/>
          </p:cNvCxnSpPr>
          <p:nvPr/>
        </p:nvCxnSpPr>
        <p:spPr>
          <a:xfrm rot="16200000" flipH="1">
            <a:off x="4418380" y="4926795"/>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a:off x="4495190" y="5003606"/>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91" name="Oval 190"/>
          <p:cNvSpPr/>
          <p:nvPr/>
        </p:nvSpPr>
        <p:spPr>
          <a:xfrm>
            <a:off x="4456785" y="5157226"/>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2" name="Straight Connector 191"/>
          <p:cNvCxnSpPr>
            <a:stCxn id="191" idx="0"/>
          </p:cNvCxnSpPr>
          <p:nvPr/>
        </p:nvCxnSpPr>
        <p:spPr>
          <a:xfrm rot="16200000" flipH="1">
            <a:off x="4418380" y="5234035"/>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a:off x="4495190" y="5310846"/>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94" name="Oval 193"/>
          <p:cNvSpPr/>
          <p:nvPr/>
        </p:nvSpPr>
        <p:spPr>
          <a:xfrm>
            <a:off x="6415440" y="4197101"/>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5" name="Straight Connector 194"/>
          <p:cNvCxnSpPr>
            <a:stCxn id="194" idx="0"/>
          </p:cNvCxnSpPr>
          <p:nvPr/>
        </p:nvCxnSpPr>
        <p:spPr>
          <a:xfrm rot="16200000" flipH="1">
            <a:off x="6377035" y="4273910"/>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a:off x="6453845" y="4350721"/>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97" name="Oval 196"/>
          <p:cNvSpPr/>
          <p:nvPr/>
        </p:nvSpPr>
        <p:spPr>
          <a:xfrm>
            <a:off x="6415440" y="4542746"/>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8" name="Straight Connector 197"/>
          <p:cNvCxnSpPr>
            <a:stCxn id="197" idx="0"/>
          </p:cNvCxnSpPr>
          <p:nvPr/>
        </p:nvCxnSpPr>
        <p:spPr>
          <a:xfrm rot="16200000" flipH="1">
            <a:off x="6377035" y="4619555"/>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a:off x="6453845" y="4696366"/>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00" name="Oval 199"/>
          <p:cNvSpPr/>
          <p:nvPr/>
        </p:nvSpPr>
        <p:spPr>
          <a:xfrm>
            <a:off x="6415440" y="4849986"/>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1" name="Straight Connector 200"/>
          <p:cNvCxnSpPr>
            <a:stCxn id="200" idx="0"/>
          </p:cNvCxnSpPr>
          <p:nvPr/>
        </p:nvCxnSpPr>
        <p:spPr>
          <a:xfrm rot="16200000" flipH="1">
            <a:off x="6377035" y="4926795"/>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a:off x="6453845" y="5003606"/>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03" name="Oval 202"/>
          <p:cNvSpPr/>
          <p:nvPr/>
        </p:nvSpPr>
        <p:spPr>
          <a:xfrm>
            <a:off x="6415440" y="5157226"/>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4" name="Straight Connector 203"/>
          <p:cNvCxnSpPr>
            <a:stCxn id="203" idx="0"/>
          </p:cNvCxnSpPr>
          <p:nvPr/>
        </p:nvCxnSpPr>
        <p:spPr>
          <a:xfrm rot="16200000" flipH="1">
            <a:off x="6377035" y="5234035"/>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a:off x="6453845" y="5310846"/>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06" name="Oval 205"/>
          <p:cNvSpPr/>
          <p:nvPr/>
        </p:nvSpPr>
        <p:spPr>
          <a:xfrm>
            <a:off x="4917645" y="2238445"/>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5301695" y="24304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Oval 207"/>
          <p:cNvSpPr/>
          <p:nvPr/>
        </p:nvSpPr>
        <p:spPr>
          <a:xfrm>
            <a:off x="5685745" y="2622495"/>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p:cNvSpPr/>
          <p:nvPr/>
        </p:nvSpPr>
        <p:spPr>
          <a:xfrm>
            <a:off x="6069795" y="281452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5" name="Straight Connector 214"/>
          <p:cNvCxnSpPr/>
          <p:nvPr/>
        </p:nvCxnSpPr>
        <p:spPr>
          <a:xfrm rot="5400000">
            <a:off x="3037122" y="3873791"/>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5400000">
            <a:off x="3433362" y="3873791"/>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3799122" y="3863631"/>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5004552" y="3754871"/>
            <a:ext cx="647211" cy="1525"/>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5385552" y="3754871"/>
            <a:ext cx="647211" cy="1525"/>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5761472" y="3759951"/>
            <a:ext cx="647211" cy="1525"/>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18" name="Straight Connector 917"/>
          <p:cNvCxnSpPr/>
          <p:nvPr/>
        </p:nvCxnSpPr>
        <p:spPr>
          <a:xfrm rot="16200000" flipH="1">
            <a:off x="4628632" y="3765031"/>
            <a:ext cx="647211" cy="1525"/>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815" name="Straight Connector 814"/>
          <p:cNvCxnSpPr/>
          <p:nvPr/>
        </p:nvCxnSpPr>
        <p:spPr>
          <a:xfrm rot="5400000">
            <a:off x="2656122" y="3878871"/>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56" name="Straight Connector 955"/>
          <p:cNvCxnSpPr/>
          <p:nvPr/>
        </p:nvCxnSpPr>
        <p:spPr>
          <a:xfrm rot="5400000">
            <a:off x="6494361" y="3679338"/>
            <a:ext cx="854984" cy="5786"/>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6875361" y="3674258"/>
            <a:ext cx="854984" cy="5786"/>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7251281" y="3669178"/>
            <a:ext cx="854984" cy="5786"/>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7637361" y="3664098"/>
            <a:ext cx="854984" cy="5786"/>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14" name="Straight Connector 1013"/>
          <p:cNvCxnSpPr/>
          <p:nvPr/>
        </p:nvCxnSpPr>
        <p:spPr>
          <a:xfrm>
            <a:off x="1576410" y="5310308"/>
            <a:ext cx="5616230" cy="0"/>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13" name="Straight Connector 1012"/>
          <p:cNvCxnSpPr/>
          <p:nvPr/>
        </p:nvCxnSpPr>
        <p:spPr>
          <a:xfrm>
            <a:off x="1576410" y="5003068"/>
            <a:ext cx="5616230" cy="0"/>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12" name="Straight Connector 1011"/>
          <p:cNvCxnSpPr/>
          <p:nvPr/>
        </p:nvCxnSpPr>
        <p:spPr>
          <a:xfrm>
            <a:off x="1576410" y="4695828"/>
            <a:ext cx="5616230" cy="0"/>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11" name="Straight Connector 1010"/>
          <p:cNvCxnSpPr/>
          <p:nvPr/>
        </p:nvCxnSpPr>
        <p:spPr>
          <a:xfrm>
            <a:off x="1576410" y="4350183"/>
            <a:ext cx="5616230" cy="0"/>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sp>
        <p:nvSpPr>
          <p:cNvPr id="729" name="Rectangle 728"/>
          <p:cNvSpPr/>
          <p:nvPr/>
        </p:nvSpPr>
        <p:spPr>
          <a:xfrm>
            <a:off x="1756567" y="3821663"/>
            <a:ext cx="1517900" cy="18348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Deck</a:t>
            </a:r>
            <a:r>
              <a:rPr lang="en-US" baseline="-25000" dirty="0" smtClean="0"/>
              <a:t>1</a:t>
            </a:r>
            <a:endParaRPr lang="en-US" baseline="-25000" dirty="0"/>
          </a:p>
        </p:txBody>
      </p:sp>
      <p:sp>
        <p:nvSpPr>
          <p:cNvPr id="2" name="Title 1"/>
          <p:cNvSpPr>
            <a:spLocks noGrp="1"/>
          </p:cNvSpPr>
          <p:nvPr>
            <p:ph type="title"/>
          </p:nvPr>
        </p:nvSpPr>
        <p:spPr/>
        <p:txBody>
          <a:bodyPr/>
          <a:lstStyle/>
          <a:p>
            <a:r>
              <a:rPr lang="en-US" dirty="0" smtClean="0"/>
              <a:t>Multi-Deck embodiment (III)</a:t>
            </a:r>
            <a:endParaRPr lang="en-US" dirty="0"/>
          </a:p>
        </p:txBody>
      </p:sp>
      <p:grpSp>
        <p:nvGrpSpPr>
          <p:cNvPr id="7" name="Group 764"/>
          <p:cNvGrpSpPr/>
          <p:nvPr/>
        </p:nvGrpSpPr>
        <p:grpSpPr>
          <a:xfrm rot="5400000">
            <a:off x="1297536" y="4198393"/>
            <a:ext cx="115213" cy="192026"/>
            <a:chOff x="6146607" y="982036"/>
            <a:chExt cx="115213" cy="192026"/>
          </a:xfrm>
        </p:grpSpPr>
        <p:cxnSp>
          <p:nvCxnSpPr>
            <p:cNvPr id="766" name="Straight Connector 765"/>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7" name="Straight Connector 766"/>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8" name="Straight Connector 767"/>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9" name="Straight Connector 768"/>
            <p:cNvCxnSpPr/>
            <p:nvPr/>
          </p:nvCxnSpPr>
          <p:spPr>
            <a:xfrm rot="5400000">
              <a:off x="6050594"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764"/>
          <p:cNvGrpSpPr/>
          <p:nvPr/>
        </p:nvGrpSpPr>
        <p:grpSpPr>
          <a:xfrm rot="5400000">
            <a:off x="1297536" y="4541292"/>
            <a:ext cx="115214" cy="192026"/>
            <a:chOff x="6146606" y="982036"/>
            <a:chExt cx="115214" cy="192026"/>
          </a:xfrm>
        </p:grpSpPr>
        <p:cxnSp>
          <p:nvCxnSpPr>
            <p:cNvPr id="800" name="Straight Connector 799"/>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1" name="Straight Connector 800"/>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2" name="Straight Connector 801"/>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3" name="Straight Connector 802"/>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 name="Group 764"/>
          <p:cNvGrpSpPr/>
          <p:nvPr/>
        </p:nvGrpSpPr>
        <p:grpSpPr>
          <a:xfrm rot="5400000">
            <a:off x="1297536" y="4844872"/>
            <a:ext cx="115214" cy="192026"/>
            <a:chOff x="6146606" y="982036"/>
            <a:chExt cx="115214" cy="192026"/>
          </a:xfrm>
        </p:grpSpPr>
        <p:cxnSp>
          <p:nvCxnSpPr>
            <p:cNvPr id="805" name="Straight Connector 804"/>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6" name="Straight Connector 805"/>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7" name="Straight Connector 806"/>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8" name="Straight Connector 807"/>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764"/>
          <p:cNvGrpSpPr/>
          <p:nvPr/>
        </p:nvGrpSpPr>
        <p:grpSpPr>
          <a:xfrm rot="5400000">
            <a:off x="1297536" y="5148452"/>
            <a:ext cx="115214" cy="192026"/>
            <a:chOff x="6146606" y="982036"/>
            <a:chExt cx="115214" cy="192026"/>
          </a:xfrm>
        </p:grpSpPr>
        <p:cxnSp>
          <p:nvCxnSpPr>
            <p:cNvPr id="810" name="Straight Connector 809"/>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1" name="Straight Connector 810"/>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2" name="Straight Connector 811"/>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3" name="Straight Connector 812"/>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820" name="Straight Connector 819"/>
          <p:cNvCxnSpPr/>
          <p:nvPr/>
        </p:nvCxnSpPr>
        <p:spPr>
          <a:xfrm rot="10800000">
            <a:off x="1451156" y="4352013"/>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3" name="Straight Connector 822"/>
          <p:cNvCxnSpPr/>
          <p:nvPr/>
        </p:nvCxnSpPr>
        <p:spPr>
          <a:xfrm rot="10800000">
            <a:off x="1461195" y="4696365"/>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4" name="Straight Connector 823"/>
          <p:cNvCxnSpPr/>
          <p:nvPr/>
        </p:nvCxnSpPr>
        <p:spPr>
          <a:xfrm rot="10800000">
            <a:off x="1451157" y="4998490"/>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5" name="Straight Connector 824"/>
          <p:cNvCxnSpPr/>
          <p:nvPr/>
        </p:nvCxnSpPr>
        <p:spPr>
          <a:xfrm rot="10800000">
            <a:off x="1451157" y="5302069"/>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1" name="Group 712"/>
          <p:cNvGrpSpPr/>
          <p:nvPr/>
        </p:nvGrpSpPr>
        <p:grpSpPr>
          <a:xfrm>
            <a:off x="4605831" y="1808157"/>
            <a:ext cx="115214" cy="192026"/>
            <a:chOff x="6146606" y="982036"/>
            <a:chExt cx="115214" cy="192026"/>
          </a:xfrm>
        </p:grpSpPr>
        <p:cxnSp>
          <p:nvCxnSpPr>
            <p:cNvPr id="847" name="Straight Connector 846"/>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8" name="Straight Connector 847"/>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9" name="Straight Connector 848"/>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0" name="Straight Connector 849"/>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713"/>
          <p:cNvGrpSpPr/>
          <p:nvPr/>
        </p:nvGrpSpPr>
        <p:grpSpPr>
          <a:xfrm>
            <a:off x="4985306" y="1808157"/>
            <a:ext cx="115214" cy="192026"/>
            <a:chOff x="6146606" y="982036"/>
            <a:chExt cx="115214" cy="192026"/>
          </a:xfrm>
        </p:grpSpPr>
        <p:cxnSp>
          <p:nvCxnSpPr>
            <p:cNvPr id="852" name="Straight Connector 851"/>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3" name="Straight Connector 852"/>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4" name="Straight Connector 853"/>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5" name="Straight Connector 854"/>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 name="Group 718"/>
          <p:cNvGrpSpPr/>
          <p:nvPr/>
        </p:nvGrpSpPr>
        <p:grpSpPr>
          <a:xfrm>
            <a:off x="5364781" y="1808157"/>
            <a:ext cx="115214" cy="192026"/>
            <a:chOff x="6146606" y="982036"/>
            <a:chExt cx="115214" cy="192026"/>
          </a:xfrm>
        </p:grpSpPr>
        <p:cxnSp>
          <p:nvCxnSpPr>
            <p:cNvPr id="857" name="Straight Connector 856"/>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8" name="Straight Connector 857"/>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9" name="Straight Connector 858"/>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0" name="Straight Connector 859"/>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 name="Group 723"/>
          <p:cNvGrpSpPr/>
          <p:nvPr/>
        </p:nvGrpSpPr>
        <p:grpSpPr>
          <a:xfrm>
            <a:off x="5744256" y="1808157"/>
            <a:ext cx="115214" cy="192026"/>
            <a:chOff x="6146606" y="982036"/>
            <a:chExt cx="115214" cy="192026"/>
          </a:xfrm>
        </p:grpSpPr>
        <p:cxnSp>
          <p:nvCxnSpPr>
            <p:cNvPr id="862" name="Straight Connector 861"/>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3" name="Straight Connector 862"/>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4" name="Straight Connector 863"/>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5" name="Straight Connector 864"/>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866" name="Straight Connector 865"/>
          <p:cNvCxnSpPr/>
          <p:nvPr/>
        </p:nvCxnSpPr>
        <p:spPr>
          <a:xfrm rot="5400000">
            <a:off x="4020087" y="2690172"/>
            <a:ext cx="1390949" cy="1097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7" name="Straight Connector 866"/>
          <p:cNvCxnSpPr/>
          <p:nvPr/>
        </p:nvCxnSpPr>
        <p:spPr>
          <a:xfrm rot="5400000">
            <a:off x="4382647" y="2711665"/>
            <a:ext cx="1429351" cy="639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8" name="Straight Connector 867"/>
          <p:cNvCxnSpPr/>
          <p:nvPr/>
        </p:nvCxnSpPr>
        <p:spPr>
          <a:xfrm rot="5400000">
            <a:off x="4764406" y="2713950"/>
            <a:ext cx="1429354" cy="182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9" name="Straight Connector 868"/>
          <p:cNvCxnSpPr/>
          <p:nvPr/>
        </p:nvCxnSpPr>
        <p:spPr>
          <a:xfrm rot="16200000" flipH="1">
            <a:off x="5146169" y="2713482"/>
            <a:ext cx="1429355" cy="275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0" name="Straight Connector 869"/>
          <p:cNvCxnSpPr/>
          <p:nvPr/>
        </p:nvCxnSpPr>
        <p:spPr>
          <a:xfrm>
            <a:off x="4074566" y="1924288"/>
            <a:ext cx="1669690" cy="0"/>
          </a:xfrm>
          <a:prstGeom prst="line">
            <a:avLst/>
          </a:prstGeom>
          <a:ln w="57150" cmpd="tri">
            <a:solidFill>
              <a:schemeClr val="tx2"/>
            </a:solidFill>
          </a:ln>
        </p:spPr>
        <p:style>
          <a:lnRef idx="1">
            <a:schemeClr val="accent1"/>
          </a:lnRef>
          <a:fillRef idx="0">
            <a:schemeClr val="accent1"/>
          </a:fillRef>
          <a:effectRef idx="0">
            <a:schemeClr val="accent1"/>
          </a:effectRef>
          <a:fontRef idx="minor">
            <a:schemeClr val="tx1"/>
          </a:fontRef>
        </p:style>
      </p:cxnSp>
      <p:sp>
        <p:nvSpPr>
          <p:cNvPr id="872" name="TextBox 871"/>
          <p:cNvSpPr txBox="1"/>
          <p:nvPr/>
        </p:nvSpPr>
        <p:spPr>
          <a:xfrm>
            <a:off x="3467406" y="1772498"/>
            <a:ext cx="620683" cy="307777"/>
          </a:xfrm>
          <a:prstGeom prst="rect">
            <a:avLst/>
          </a:prstGeom>
          <a:noFill/>
        </p:spPr>
        <p:txBody>
          <a:bodyPr wrap="none" rtlCol="0">
            <a:spAutoFit/>
          </a:bodyPr>
          <a:lstStyle/>
          <a:p>
            <a:r>
              <a:rPr lang="en-US" sz="1400" dirty="0" smtClean="0"/>
              <a:t>TG</a:t>
            </a:r>
            <a:r>
              <a:rPr lang="en-US" sz="1400" baseline="-25000" dirty="0" smtClean="0"/>
              <a:t>1:N</a:t>
            </a:r>
            <a:endParaRPr lang="en-US" sz="1400" baseline="-25000" dirty="0"/>
          </a:p>
        </p:txBody>
      </p:sp>
      <p:cxnSp>
        <p:nvCxnSpPr>
          <p:cNvPr id="976" name="Straight Connector 975"/>
          <p:cNvCxnSpPr/>
          <p:nvPr/>
        </p:nvCxnSpPr>
        <p:spPr>
          <a:xfrm rot="16200000" flipH="1">
            <a:off x="1515498" y="2836493"/>
            <a:ext cx="1120975" cy="61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9" name="Straight Connector 978"/>
          <p:cNvCxnSpPr/>
          <p:nvPr/>
        </p:nvCxnSpPr>
        <p:spPr>
          <a:xfrm rot="5400000">
            <a:off x="1964579" y="2963486"/>
            <a:ext cx="99029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2" name="Straight Connector 981"/>
          <p:cNvCxnSpPr/>
          <p:nvPr/>
        </p:nvCxnSpPr>
        <p:spPr>
          <a:xfrm rot="16200000" flipH="1">
            <a:off x="2402119" y="3063615"/>
            <a:ext cx="806502"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3" name="Straight Connector 982"/>
          <p:cNvCxnSpPr/>
          <p:nvPr/>
        </p:nvCxnSpPr>
        <p:spPr>
          <a:xfrm rot="16200000" flipH="1">
            <a:off x="2882182" y="3159627"/>
            <a:ext cx="614476"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7" name="Straight Connector 986"/>
          <p:cNvCxnSpPr/>
          <p:nvPr/>
        </p:nvCxnSpPr>
        <p:spPr>
          <a:xfrm flipV="1">
            <a:off x="3189420" y="2852925"/>
            <a:ext cx="4147740" cy="1"/>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91" name="Straight Connector 990"/>
          <p:cNvCxnSpPr/>
          <p:nvPr/>
        </p:nvCxnSpPr>
        <p:spPr>
          <a:xfrm flipV="1">
            <a:off x="2805370" y="2660900"/>
            <a:ext cx="4877435" cy="2"/>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92" name="Straight Connector 991"/>
          <p:cNvCxnSpPr/>
          <p:nvPr/>
        </p:nvCxnSpPr>
        <p:spPr>
          <a:xfrm flipV="1">
            <a:off x="2459725" y="2468875"/>
            <a:ext cx="5607130" cy="1"/>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93" name="Straight Connector 992"/>
          <p:cNvCxnSpPr/>
          <p:nvPr/>
        </p:nvCxnSpPr>
        <p:spPr>
          <a:xfrm flipV="1">
            <a:off x="2075675" y="2276850"/>
            <a:ext cx="6375230" cy="2"/>
          </a:xfrm>
          <a:prstGeom prst="line">
            <a:avLst/>
          </a:prstGeom>
          <a:ln w="28575" cmpd="sng">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15" name="Straight Connector 1014"/>
          <p:cNvCxnSpPr/>
          <p:nvPr/>
        </p:nvCxnSpPr>
        <p:spPr>
          <a:xfrm rot="16200000" flipH="1">
            <a:off x="4649727" y="1737726"/>
            <a:ext cx="151787"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6" name="Straight Connector 1015"/>
          <p:cNvCxnSpPr/>
          <p:nvPr/>
        </p:nvCxnSpPr>
        <p:spPr>
          <a:xfrm rot="16200000" flipH="1">
            <a:off x="5033776" y="1739559"/>
            <a:ext cx="151787"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7" name="Straight Connector 1016"/>
          <p:cNvCxnSpPr/>
          <p:nvPr/>
        </p:nvCxnSpPr>
        <p:spPr>
          <a:xfrm rot="16200000" flipH="1">
            <a:off x="5417826" y="1737726"/>
            <a:ext cx="151787"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8" name="Straight Connector 1017"/>
          <p:cNvCxnSpPr/>
          <p:nvPr/>
        </p:nvCxnSpPr>
        <p:spPr>
          <a:xfrm rot="16200000" flipH="1">
            <a:off x="5801876" y="1737726"/>
            <a:ext cx="151787"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19" name="TextBox 1018"/>
          <p:cNvSpPr txBox="1"/>
          <p:nvPr/>
        </p:nvSpPr>
        <p:spPr>
          <a:xfrm>
            <a:off x="4917645" y="1354593"/>
            <a:ext cx="622286" cy="307777"/>
          </a:xfrm>
          <a:prstGeom prst="rect">
            <a:avLst/>
          </a:prstGeom>
          <a:noFill/>
        </p:spPr>
        <p:txBody>
          <a:bodyPr wrap="none" rtlCol="0">
            <a:spAutoFit/>
          </a:bodyPr>
          <a:lstStyle/>
          <a:p>
            <a:r>
              <a:rPr lang="en-US" sz="1400" dirty="0" smtClean="0"/>
              <a:t>CS</a:t>
            </a:r>
            <a:r>
              <a:rPr lang="en-US" sz="1400" baseline="-25000" dirty="0" smtClean="0"/>
              <a:t>1:N</a:t>
            </a:r>
            <a:endParaRPr lang="en-US" sz="1400" baseline="-25000" dirty="0"/>
          </a:p>
        </p:txBody>
      </p:sp>
      <p:cxnSp>
        <p:nvCxnSpPr>
          <p:cNvPr id="1020" name="Straight Connector 1019"/>
          <p:cNvCxnSpPr/>
          <p:nvPr/>
        </p:nvCxnSpPr>
        <p:spPr>
          <a:xfrm rot="5400000">
            <a:off x="635486" y="4945461"/>
            <a:ext cx="1420985" cy="0"/>
          </a:xfrm>
          <a:prstGeom prst="line">
            <a:avLst/>
          </a:prstGeom>
          <a:ln w="57150" cmpd="tri">
            <a:solidFill>
              <a:schemeClr val="tx2"/>
            </a:solidFill>
          </a:ln>
        </p:spPr>
        <p:style>
          <a:lnRef idx="1">
            <a:schemeClr val="accent1"/>
          </a:lnRef>
          <a:fillRef idx="0">
            <a:schemeClr val="accent1"/>
          </a:fillRef>
          <a:effectRef idx="0">
            <a:schemeClr val="accent1"/>
          </a:effectRef>
          <a:fontRef idx="minor">
            <a:schemeClr val="tx1"/>
          </a:fontRef>
        </p:style>
      </p:cxnSp>
      <p:sp>
        <p:nvSpPr>
          <p:cNvPr id="1022" name="TextBox 1021"/>
          <p:cNvSpPr txBox="1"/>
          <p:nvPr/>
        </p:nvSpPr>
        <p:spPr>
          <a:xfrm>
            <a:off x="961930" y="5656490"/>
            <a:ext cx="635110" cy="307777"/>
          </a:xfrm>
          <a:prstGeom prst="rect">
            <a:avLst/>
          </a:prstGeom>
          <a:noFill/>
        </p:spPr>
        <p:txBody>
          <a:bodyPr wrap="none" rtlCol="0">
            <a:spAutoFit/>
          </a:bodyPr>
          <a:lstStyle/>
          <a:p>
            <a:r>
              <a:rPr lang="en-US" sz="1400" dirty="0" smtClean="0"/>
              <a:t>RS</a:t>
            </a:r>
            <a:r>
              <a:rPr lang="en-US" sz="1400" baseline="-25000" dirty="0" smtClean="0"/>
              <a:t>1:M</a:t>
            </a:r>
            <a:endParaRPr lang="en-US" sz="1400" baseline="-25000" dirty="0"/>
          </a:p>
        </p:txBody>
      </p:sp>
      <p:cxnSp>
        <p:nvCxnSpPr>
          <p:cNvPr id="1023" name="Straight Connector 1022"/>
          <p:cNvCxnSpPr/>
          <p:nvPr/>
        </p:nvCxnSpPr>
        <p:spPr>
          <a:xfrm rot="10800000">
            <a:off x="1117379" y="4350183"/>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4" name="Straight Connector 1023"/>
          <p:cNvCxnSpPr/>
          <p:nvPr/>
        </p:nvCxnSpPr>
        <p:spPr>
          <a:xfrm rot="10800000">
            <a:off x="1115550" y="4695825"/>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5" name="Straight Connector 1024"/>
          <p:cNvCxnSpPr/>
          <p:nvPr/>
        </p:nvCxnSpPr>
        <p:spPr>
          <a:xfrm rot="10800000">
            <a:off x="1115550" y="5003065"/>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6" name="Straight Connector 1025"/>
          <p:cNvCxnSpPr/>
          <p:nvPr/>
        </p:nvCxnSpPr>
        <p:spPr>
          <a:xfrm rot="10800000">
            <a:off x="1115550" y="5310306"/>
            <a:ext cx="151790"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27" name="TextBox 1026"/>
          <p:cNvSpPr txBox="1"/>
          <p:nvPr/>
        </p:nvSpPr>
        <p:spPr>
          <a:xfrm>
            <a:off x="385855" y="4657423"/>
            <a:ext cx="644728" cy="307777"/>
          </a:xfrm>
          <a:prstGeom prst="rect">
            <a:avLst/>
          </a:prstGeom>
          <a:noFill/>
        </p:spPr>
        <p:txBody>
          <a:bodyPr wrap="none" rtlCol="0">
            <a:spAutoFit/>
          </a:bodyPr>
          <a:lstStyle/>
          <a:p>
            <a:r>
              <a:rPr lang="en-US" sz="1400" dirty="0" smtClean="0"/>
              <a:t>RD</a:t>
            </a:r>
            <a:r>
              <a:rPr lang="en-US" sz="1400" baseline="-25000" dirty="0" smtClean="0"/>
              <a:t>1:M</a:t>
            </a:r>
            <a:endParaRPr lang="en-US" sz="1400" baseline="-25000" dirty="0"/>
          </a:p>
        </p:txBody>
      </p:sp>
      <p:sp>
        <p:nvSpPr>
          <p:cNvPr id="1031" name="TextBox 1030"/>
          <p:cNvSpPr txBox="1"/>
          <p:nvPr/>
        </p:nvSpPr>
        <p:spPr>
          <a:xfrm>
            <a:off x="1035944" y="3813050"/>
            <a:ext cx="502061" cy="307777"/>
          </a:xfrm>
          <a:prstGeom prst="rect">
            <a:avLst/>
          </a:prstGeom>
          <a:noFill/>
        </p:spPr>
        <p:txBody>
          <a:bodyPr wrap="none" rtlCol="0">
            <a:spAutoFit/>
          </a:bodyPr>
          <a:lstStyle/>
          <a:p>
            <a:r>
              <a:rPr lang="en-US" sz="1400" dirty="0" smtClean="0"/>
              <a:t>DS</a:t>
            </a:r>
            <a:r>
              <a:rPr lang="en-US" sz="1400" baseline="-25000" dirty="0" smtClean="0"/>
              <a:t>1</a:t>
            </a:r>
            <a:endParaRPr lang="en-US" sz="1400" baseline="-25000" dirty="0"/>
          </a:p>
        </p:txBody>
      </p:sp>
      <p:cxnSp>
        <p:nvCxnSpPr>
          <p:cNvPr id="724" name="Straight Connector 723"/>
          <p:cNvCxnSpPr/>
          <p:nvPr/>
        </p:nvCxnSpPr>
        <p:spPr>
          <a:xfrm>
            <a:off x="1576410" y="3966670"/>
            <a:ext cx="1689820"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164" name="Oval 163"/>
          <p:cNvSpPr/>
          <p:nvPr/>
        </p:nvSpPr>
        <p:spPr>
          <a:xfrm>
            <a:off x="1538005" y="4312315"/>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6" name="Straight Connector 165"/>
          <p:cNvCxnSpPr>
            <a:stCxn id="164" idx="0"/>
          </p:cNvCxnSpPr>
          <p:nvPr/>
        </p:nvCxnSpPr>
        <p:spPr>
          <a:xfrm rot="16200000" flipH="1">
            <a:off x="1499600" y="4389124"/>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a:off x="1576410" y="4465935"/>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73" name="Oval 172"/>
          <p:cNvSpPr/>
          <p:nvPr/>
        </p:nvSpPr>
        <p:spPr>
          <a:xfrm>
            <a:off x="1538005" y="4657960"/>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4" name="Straight Connector 173"/>
          <p:cNvCxnSpPr>
            <a:stCxn id="173" idx="0"/>
          </p:cNvCxnSpPr>
          <p:nvPr/>
        </p:nvCxnSpPr>
        <p:spPr>
          <a:xfrm rot="16200000" flipH="1">
            <a:off x="1499600" y="4734769"/>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a:off x="1576410" y="4811580"/>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76" name="Oval 175"/>
          <p:cNvSpPr/>
          <p:nvPr/>
        </p:nvSpPr>
        <p:spPr>
          <a:xfrm>
            <a:off x="1538005" y="4965200"/>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7" name="Straight Connector 176"/>
          <p:cNvCxnSpPr>
            <a:stCxn id="176" idx="0"/>
          </p:cNvCxnSpPr>
          <p:nvPr/>
        </p:nvCxnSpPr>
        <p:spPr>
          <a:xfrm rot="16200000" flipH="1">
            <a:off x="1499600" y="5042009"/>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1576410" y="5118820"/>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79" name="Oval 178"/>
          <p:cNvSpPr/>
          <p:nvPr/>
        </p:nvSpPr>
        <p:spPr>
          <a:xfrm>
            <a:off x="1538005" y="5272440"/>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0" name="Straight Connector 179"/>
          <p:cNvCxnSpPr>
            <a:stCxn id="179" idx="0"/>
          </p:cNvCxnSpPr>
          <p:nvPr/>
        </p:nvCxnSpPr>
        <p:spPr>
          <a:xfrm rot="16200000" flipH="1">
            <a:off x="1499600" y="5349249"/>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1576410" y="5426060"/>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06" name="Oval 205"/>
          <p:cNvSpPr/>
          <p:nvPr/>
        </p:nvSpPr>
        <p:spPr>
          <a:xfrm>
            <a:off x="4687215" y="2238445"/>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5071265" y="24304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Oval 207"/>
          <p:cNvSpPr/>
          <p:nvPr/>
        </p:nvSpPr>
        <p:spPr>
          <a:xfrm>
            <a:off x="5455315" y="2622495"/>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p:cNvSpPr/>
          <p:nvPr/>
        </p:nvSpPr>
        <p:spPr>
          <a:xfrm>
            <a:off x="5839365" y="281452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5" name="Straight Connector 214"/>
          <p:cNvCxnSpPr/>
          <p:nvPr/>
        </p:nvCxnSpPr>
        <p:spPr>
          <a:xfrm rot="5400000">
            <a:off x="2230617" y="3873791"/>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5400000">
            <a:off x="2626857" y="3873791"/>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2992617" y="3863631"/>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815" name="Straight Connector 814"/>
          <p:cNvCxnSpPr/>
          <p:nvPr/>
        </p:nvCxnSpPr>
        <p:spPr>
          <a:xfrm rot="5400000">
            <a:off x="1849617" y="3878871"/>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grpSp>
        <p:nvGrpSpPr>
          <p:cNvPr id="237" name="Group 236"/>
          <p:cNvGrpSpPr/>
          <p:nvPr/>
        </p:nvGrpSpPr>
        <p:grpSpPr>
          <a:xfrm>
            <a:off x="1998865" y="3390595"/>
            <a:ext cx="115217" cy="283464"/>
            <a:chOff x="1230765" y="2653585"/>
            <a:chExt cx="115217" cy="283464"/>
          </a:xfrm>
        </p:grpSpPr>
        <p:cxnSp>
          <p:nvCxnSpPr>
            <p:cNvPr id="211" name="Straight Connector 210"/>
            <p:cNvCxnSpPr/>
            <p:nvPr/>
          </p:nvCxnSpPr>
          <p:spPr>
            <a:xfrm rot="10800000" flipV="1">
              <a:off x="1230766" y="2699304"/>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0800000">
              <a:off x="1230765" y="2737710"/>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0800000" flipV="1">
              <a:off x="1230766" y="277611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10800000">
              <a:off x="1230765" y="2814521"/>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10800000" flipV="1">
              <a:off x="1230766" y="285292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0800000">
              <a:off x="1230767" y="2891333"/>
              <a:ext cx="76809" cy="3840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0800000">
              <a:off x="1269170" y="2660900"/>
              <a:ext cx="76812" cy="384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35" name="Oval 234"/>
            <p:cNvSpPr/>
            <p:nvPr/>
          </p:nvSpPr>
          <p:spPr>
            <a:xfrm>
              <a:off x="1269170" y="2653585"/>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6" name="Oval 235"/>
            <p:cNvSpPr/>
            <p:nvPr/>
          </p:nvSpPr>
          <p:spPr>
            <a:xfrm>
              <a:off x="1269170" y="2891330"/>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9" name="Group 238"/>
          <p:cNvGrpSpPr/>
          <p:nvPr/>
        </p:nvGrpSpPr>
        <p:grpSpPr>
          <a:xfrm>
            <a:off x="2382915" y="3429000"/>
            <a:ext cx="115217" cy="283464"/>
            <a:chOff x="1230765" y="2653585"/>
            <a:chExt cx="115217" cy="283464"/>
          </a:xfrm>
        </p:grpSpPr>
        <p:cxnSp>
          <p:nvCxnSpPr>
            <p:cNvPr id="240" name="Straight Connector 239"/>
            <p:cNvCxnSpPr/>
            <p:nvPr/>
          </p:nvCxnSpPr>
          <p:spPr>
            <a:xfrm rot="10800000" flipV="1">
              <a:off x="1230766" y="2699304"/>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0800000">
              <a:off x="1230765" y="2737710"/>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0800000" flipV="1">
              <a:off x="1230766" y="277611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10800000">
              <a:off x="1230765" y="2814521"/>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10800000" flipV="1">
              <a:off x="1230766" y="285292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10800000">
              <a:off x="1230767" y="2891333"/>
              <a:ext cx="76809" cy="3840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10800000">
              <a:off x="1269170" y="2660900"/>
              <a:ext cx="76812" cy="384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47" name="Oval 246"/>
            <p:cNvSpPr/>
            <p:nvPr/>
          </p:nvSpPr>
          <p:spPr>
            <a:xfrm>
              <a:off x="1269170" y="2653585"/>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Oval 247"/>
            <p:cNvSpPr/>
            <p:nvPr/>
          </p:nvSpPr>
          <p:spPr>
            <a:xfrm>
              <a:off x="1269170" y="2891330"/>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9" name="Group 248"/>
          <p:cNvGrpSpPr/>
          <p:nvPr/>
        </p:nvGrpSpPr>
        <p:grpSpPr>
          <a:xfrm>
            <a:off x="2766963" y="3429000"/>
            <a:ext cx="115217" cy="283464"/>
            <a:chOff x="1230765" y="2653585"/>
            <a:chExt cx="115217" cy="283464"/>
          </a:xfrm>
        </p:grpSpPr>
        <p:cxnSp>
          <p:nvCxnSpPr>
            <p:cNvPr id="250" name="Straight Connector 249"/>
            <p:cNvCxnSpPr/>
            <p:nvPr/>
          </p:nvCxnSpPr>
          <p:spPr>
            <a:xfrm rot="10800000" flipV="1">
              <a:off x="1230766" y="2699304"/>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0800000">
              <a:off x="1230765" y="2737710"/>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10800000" flipV="1">
              <a:off x="1230766" y="277611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0800000">
              <a:off x="1230765" y="2814521"/>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10800000" flipV="1">
              <a:off x="1230766" y="285292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0800000">
              <a:off x="1230767" y="2891333"/>
              <a:ext cx="76809" cy="3840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p:cNvCxnSpPr/>
            <p:nvPr/>
          </p:nvCxnSpPr>
          <p:spPr>
            <a:xfrm rot="10800000">
              <a:off x="1269170" y="2660900"/>
              <a:ext cx="76812" cy="384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57" name="Oval 256"/>
            <p:cNvSpPr/>
            <p:nvPr/>
          </p:nvSpPr>
          <p:spPr>
            <a:xfrm>
              <a:off x="1269170" y="2653585"/>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8" name="Oval 257"/>
            <p:cNvSpPr/>
            <p:nvPr/>
          </p:nvSpPr>
          <p:spPr>
            <a:xfrm>
              <a:off x="1269170" y="2891330"/>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9" name="Group 258"/>
          <p:cNvGrpSpPr/>
          <p:nvPr/>
        </p:nvGrpSpPr>
        <p:grpSpPr>
          <a:xfrm>
            <a:off x="3151013" y="3429000"/>
            <a:ext cx="115217" cy="283464"/>
            <a:chOff x="1230765" y="2653585"/>
            <a:chExt cx="115217" cy="283464"/>
          </a:xfrm>
        </p:grpSpPr>
        <p:cxnSp>
          <p:nvCxnSpPr>
            <p:cNvPr id="260" name="Straight Connector 259"/>
            <p:cNvCxnSpPr/>
            <p:nvPr/>
          </p:nvCxnSpPr>
          <p:spPr>
            <a:xfrm rot="10800000" flipV="1">
              <a:off x="1230766" y="2699304"/>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0800000">
              <a:off x="1230765" y="2737710"/>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0800000" flipV="1">
              <a:off x="1230766" y="277611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p:cNvCxnSpPr/>
            <p:nvPr/>
          </p:nvCxnSpPr>
          <p:spPr>
            <a:xfrm rot="10800000">
              <a:off x="1230765" y="2814521"/>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0800000" flipV="1">
              <a:off x="1230766" y="285292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0800000">
              <a:off x="1230767" y="2891333"/>
              <a:ext cx="76809" cy="3840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10800000">
              <a:off x="1269170" y="2660900"/>
              <a:ext cx="76812" cy="384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67" name="Oval 266"/>
            <p:cNvSpPr/>
            <p:nvPr/>
          </p:nvSpPr>
          <p:spPr>
            <a:xfrm>
              <a:off x="1269170" y="2653585"/>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Oval 267"/>
            <p:cNvSpPr/>
            <p:nvPr/>
          </p:nvSpPr>
          <p:spPr>
            <a:xfrm>
              <a:off x="1269170" y="2891330"/>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2" name="Rectangle 271"/>
          <p:cNvSpPr/>
          <p:nvPr/>
        </p:nvSpPr>
        <p:spPr>
          <a:xfrm>
            <a:off x="4406512" y="3822200"/>
            <a:ext cx="1517900" cy="18348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Deck</a:t>
            </a:r>
            <a:r>
              <a:rPr lang="en-US" baseline="-25000" dirty="0" smtClean="0"/>
              <a:t>2</a:t>
            </a:r>
            <a:endParaRPr lang="en-US" baseline="-25000" dirty="0"/>
          </a:p>
        </p:txBody>
      </p:sp>
      <p:cxnSp>
        <p:nvCxnSpPr>
          <p:cNvPr id="277" name="Straight Connector 276"/>
          <p:cNvCxnSpPr/>
          <p:nvPr/>
        </p:nvCxnSpPr>
        <p:spPr>
          <a:xfrm>
            <a:off x="4226355" y="3967207"/>
            <a:ext cx="1689820"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278" name="Oval 277"/>
          <p:cNvSpPr/>
          <p:nvPr/>
        </p:nvSpPr>
        <p:spPr>
          <a:xfrm>
            <a:off x="4187950" y="4312852"/>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9" name="Straight Connector 278"/>
          <p:cNvCxnSpPr>
            <a:stCxn id="278" idx="0"/>
          </p:cNvCxnSpPr>
          <p:nvPr/>
        </p:nvCxnSpPr>
        <p:spPr>
          <a:xfrm rot="16200000" flipH="1">
            <a:off x="4149545" y="4389661"/>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p:cNvCxnSpPr/>
          <p:nvPr/>
        </p:nvCxnSpPr>
        <p:spPr>
          <a:xfrm>
            <a:off x="4226355" y="4466472"/>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81" name="Oval 280"/>
          <p:cNvSpPr/>
          <p:nvPr/>
        </p:nvSpPr>
        <p:spPr>
          <a:xfrm>
            <a:off x="4187950" y="4658497"/>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2" name="Straight Connector 281"/>
          <p:cNvCxnSpPr>
            <a:stCxn id="281" idx="0"/>
          </p:cNvCxnSpPr>
          <p:nvPr/>
        </p:nvCxnSpPr>
        <p:spPr>
          <a:xfrm rot="16200000" flipH="1">
            <a:off x="4149545" y="4735306"/>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a:off x="4226355" y="4812117"/>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84" name="Oval 283"/>
          <p:cNvSpPr/>
          <p:nvPr/>
        </p:nvSpPr>
        <p:spPr>
          <a:xfrm>
            <a:off x="4187950" y="4965737"/>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5" name="Straight Connector 284"/>
          <p:cNvCxnSpPr>
            <a:stCxn id="284" idx="0"/>
          </p:cNvCxnSpPr>
          <p:nvPr/>
        </p:nvCxnSpPr>
        <p:spPr>
          <a:xfrm rot="16200000" flipH="1">
            <a:off x="4149545" y="5042546"/>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6" name="Straight Connector 285"/>
          <p:cNvCxnSpPr/>
          <p:nvPr/>
        </p:nvCxnSpPr>
        <p:spPr>
          <a:xfrm>
            <a:off x="4226355" y="5119357"/>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87" name="Oval 286"/>
          <p:cNvSpPr/>
          <p:nvPr/>
        </p:nvSpPr>
        <p:spPr>
          <a:xfrm>
            <a:off x="4187950" y="5272977"/>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8" name="Straight Connector 287"/>
          <p:cNvCxnSpPr>
            <a:stCxn id="287" idx="0"/>
          </p:cNvCxnSpPr>
          <p:nvPr/>
        </p:nvCxnSpPr>
        <p:spPr>
          <a:xfrm rot="16200000" flipH="1">
            <a:off x="4149545" y="5349786"/>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a:off x="4226355" y="5426597"/>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90" name="Straight Connector 289"/>
          <p:cNvCxnSpPr/>
          <p:nvPr/>
        </p:nvCxnSpPr>
        <p:spPr>
          <a:xfrm rot="5400000">
            <a:off x="4880562" y="3874328"/>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p:cNvCxnSpPr/>
          <p:nvPr/>
        </p:nvCxnSpPr>
        <p:spPr>
          <a:xfrm rot="5400000">
            <a:off x="5276802" y="3874328"/>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5400000">
            <a:off x="5642562" y="3864168"/>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p:cNvCxnSpPr/>
          <p:nvPr/>
        </p:nvCxnSpPr>
        <p:spPr>
          <a:xfrm rot="5400000">
            <a:off x="4499562" y="3879408"/>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grpSp>
        <p:nvGrpSpPr>
          <p:cNvPr id="294" name="Group 293"/>
          <p:cNvGrpSpPr/>
          <p:nvPr/>
        </p:nvGrpSpPr>
        <p:grpSpPr>
          <a:xfrm>
            <a:off x="4648810" y="3391132"/>
            <a:ext cx="115217" cy="283464"/>
            <a:chOff x="1230765" y="2653585"/>
            <a:chExt cx="115217" cy="283464"/>
          </a:xfrm>
        </p:grpSpPr>
        <p:cxnSp>
          <p:nvCxnSpPr>
            <p:cNvPr id="295" name="Straight Connector 294"/>
            <p:cNvCxnSpPr/>
            <p:nvPr/>
          </p:nvCxnSpPr>
          <p:spPr>
            <a:xfrm rot="10800000" flipV="1">
              <a:off x="1230766" y="2699304"/>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6" name="Straight Connector 295"/>
            <p:cNvCxnSpPr/>
            <p:nvPr/>
          </p:nvCxnSpPr>
          <p:spPr>
            <a:xfrm rot="10800000">
              <a:off x="1230765" y="2737710"/>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7" name="Straight Connector 296"/>
            <p:cNvCxnSpPr/>
            <p:nvPr/>
          </p:nvCxnSpPr>
          <p:spPr>
            <a:xfrm rot="10800000" flipV="1">
              <a:off x="1230766" y="277611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0800000">
              <a:off x="1230765" y="2814521"/>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10800000" flipV="1">
              <a:off x="1230766" y="285292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p:cNvCxnSpPr/>
            <p:nvPr/>
          </p:nvCxnSpPr>
          <p:spPr>
            <a:xfrm rot="10800000">
              <a:off x="1230767" y="2891333"/>
              <a:ext cx="76809" cy="3840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1" name="Straight Connector 300"/>
            <p:cNvCxnSpPr/>
            <p:nvPr/>
          </p:nvCxnSpPr>
          <p:spPr>
            <a:xfrm rot="10800000">
              <a:off x="1269170" y="2660900"/>
              <a:ext cx="76812" cy="384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02" name="Oval 301"/>
            <p:cNvSpPr/>
            <p:nvPr/>
          </p:nvSpPr>
          <p:spPr>
            <a:xfrm>
              <a:off x="1269170" y="2653585"/>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3" name="Oval 302"/>
            <p:cNvSpPr/>
            <p:nvPr/>
          </p:nvSpPr>
          <p:spPr>
            <a:xfrm>
              <a:off x="1269170" y="2891330"/>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04" name="Group 303"/>
          <p:cNvGrpSpPr/>
          <p:nvPr/>
        </p:nvGrpSpPr>
        <p:grpSpPr>
          <a:xfrm>
            <a:off x="5032860" y="3429537"/>
            <a:ext cx="115217" cy="283464"/>
            <a:chOff x="1230765" y="2653585"/>
            <a:chExt cx="115217" cy="283464"/>
          </a:xfrm>
        </p:grpSpPr>
        <p:cxnSp>
          <p:nvCxnSpPr>
            <p:cNvPr id="305" name="Straight Connector 304"/>
            <p:cNvCxnSpPr/>
            <p:nvPr/>
          </p:nvCxnSpPr>
          <p:spPr>
            <a:xfrm rot="10800000" flipV="1">
              <a:off x="1230766" y="2699304"/>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6" name="Straight Connector 305"/>
            <p:cNvCxnSpPr/>
            <p:nvPr/>
          </p:nvCxnSpPr>
          <p:spPr>
            <a:xfrm rot="10800000">
              <a:off x="1230765" y="2737710"/>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0800000" flipV="1">
              <a:off x="1230766" y="277611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p:cNvCxnSpPr/>
            <p:nvPr/>
          </p:nvCxnSpPr>
          <p:spPr>
            <a:xfrm rot="10800000">
              <a:off x="1230765" y="2814521"/>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9" name="Straight Connector 308"/>
            <p:cNvCxnSpPr/>
            <p:nvPr/>
          </p:nvCxnSpPr>
          <p:spPr>
            <a:xfrm rot="10800000" flipV="1">
              <a:off x="1230766" y="285292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0" name="Straight Connector 309"/>
            <p:cNvCxnSpPr/>
            <p:nvPr/>
          </p:nvCxnSpPr>
          <p:spPr>
            <a:xfrm rot="10800000">
              <a:off x="1230767" y="2891333"/>
              <a:ext cx="76809" cy="3840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1" name="Straight Connector 310"/>
            <p:cNvCxnSpPr/>
            <p:nvPr/>
          </p:nvCxnSpPr>
          <p:spPr>
            <a:xfrm rot="10800000">
              <a:off x="1269170" y="2660900"/>
              <a:ext cx="76812" cy="384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12" name="Oval 311"/>
            <p:cNvSpPr/>
            <p:nvPr/>
          </p:nvSpPr>
          <p:spPr>
            <a:xfrm>
              <a:off x="1269170" y="2653585"/>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3" name="Oval 312"/>
            <p:cNvSpPr/>
            <p:nvPr/>
          </p:nvSpPr>
          <p:spPr>
            <a:xfrm>
              <a:off x="1269170" y="2891330"/>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4" name="Group 313"/>
          <p:cNvGrpSpPr/>
          <p:nvPr/>
        </p:nvGrpSpPr>
        <p:grpSpPr>
          <a:xfrm>
            <a:off x="5416908" y="3429537"/>
            <a:ext cx="115217" cy="283464"/>
            <a:chOff x="1230765" y="2653585"/>
            <a:chExt cx="115217" cy="283464"/>
          </a:xfrm>
        </p:grpSpPr>
        <p:cxnSp>
          <p:nvCxnSpPr>
            <p:cNvPr id="315" name="Straight Connector 314"/>
            <p:cNvCxnSpPr/>
            <p:nvPr/>
          </p:nvCxnSpPr>
          <p:spPr>
            <a:xfrm rot="10800000" flipV="1">
              <a:off x="1230766" y="2699304"/>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6" name="Straight Connector 315"/>
            <p:cNvCxnSpPr/>
            <p:nvPr/>
          </p:nvCxnSpPr>
          <p:spPr>
            <a:xfrm rot="10800000">
              <a:off x="1230765" y="2737710"/>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7" name="Straight Connector 316"/>
            <p:cNvCxnSpPr/>
            <p:nvPr/>
          </p:nvCxnSpPr>
          <p:spPr>
            <a:xfrm rot="10800000" flipV="1">
              <a:off x="1230766" y="277611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8" name="Straight Connector 317"/>
            <p:cNvCxnSpPr/>
            <p:nvPr/>
          </p:nvCxnSpPr>
          <p:spPr>
            <a:xfrm rot="10800000">
              <a:off x="1230765" y="2814521"/>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9" name="Straight Connector 318"/>
            <p:cNvCxnSpPr/>
            <p:nvPr/>
          </p:nvCxnSpPr>
          <p:spPr>
            <a:xfrm rot="10800000" flipV="1">
              <a:off x="1230766" y="285292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0" name="Straight Connector 319"/>
            <p:cNvCxnSpPr/>
            <p:nvPr/>
          </p:nvCxnSpPr>
          <p:spPr>
            <a:xfrm rot="10800000">
              <a:off x="1230767" y="2891333"/>
              <a:ext cx="76809" cy="3840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p:cNvCxnSpPr/>
            <p:nvPr/>
          </p:nvCxnSpPr>
          <p:spPr>
            <a:xfrm rot="10800000">
              <a:off x="1269170" y="2660900"/>
              <a:ext cx="76812" cy="384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22" name="Oval 321"/>
            <p:cNvSpPr/>
            <p:nvPr/>
          </p:nvSpPr>
          <p:spPr>
            <a:xfrm>
              <a:off x="1269170" y="2653585"/>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3" name="Oval 322"/>
            <p:cNvSpPr/>
            <p:nvPr/>
          </p:nvSpPr>
          <p:spPr>
            <a:xfrm>
              <a:off x="1269170" y="2891330"/>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4" name="Group 323"/>
          <p:cNvGrpSpPr/>
          <p:nvPr/>
        </p:nvGrpSpPr>
        <p:grpSpPr>
          <a:xfrm>
            <a:off x="5800958" y="3429537"/>
            <a:ext cx="115217" cy="283464"/>
            <a:chOff x="1230765" y="2653585"/>
            <a:chExt cx="115217" cy="283464"/>
          </a:xfrm>
        </p:grpSpPr>
        <p:cxnSp>
          <p:nvCxnSpPr>
            <p:cNvPr id="325" name="Straight Connector 324"/>
            <p:cNvCxnSpPr/>
            <p:nvPr/>
          </p:nvCxnSpPr>
          <p:spPr>
            <a:xfrm rot="10800000" flipV="1">
              <a:off x="1230766" y="2699304"/>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6" name="Straight Connector 325"/>
            <p:cNvCxnSpPr/>
            <p:nvPr/>
          </p:nvCxnSpPr>
          <p:spPr>
            <a:xfrm rot="10800000">
              <a:off x="1230765" y="2737710"/>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7" name="Straight Connector 326"/>
            <p:cNvCxnSpPr/>
            <p:nvPr/>
          </p:nvCxnSpPr>
          <p:spPr>
            <a:xfrm rot="10800000" flipV="1">
              <a:off x="1230766" y="277611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8" name="Straight Connector 327"/>
            <p:cNvCxnSpPr/>
            <p:nvPr/>
          </p:nvCxnSpPr>
          <p:spPr>
            <a:xfrm rot="10800000">
              <a:off x="1230765" y="2814521"/>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9" name="Straight Connector 328"/>
            <p:cNvCxnSpPr/>
            <p:nvPr/>
          </p:nvCxnSpPr>
          <p:spPr>
            <a:xfrm rot="10800000" flipV="1">
              <a:off x="1230766" y="285292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0" name="Straight Connector 329"/>
            <p:cNvCxnSpPr/>
            <p:nvPr/>
          </p:nvCxnSpPr>
          <p:spPr>
            <a:xfrm rot="10800000">
              <a:off x="1230767" y="2891333"/>
              <a:ext cx="76809" cy="3840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1" name="Straight Connector 330"/>
            <p:cNvCxnSpPr/>
            <p:nvPr/>
          </p:nvCxnSpPr>
          <p:spPr>
            <a:xfrm rot="10800000">
              <a:off x="1269170" y="2660900"/>
              <a:ext cx="76812" cy="384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32" name="Oval 331"/>
            <p:cNvSpPr/>
            <p:nvPr/>
          </p:nvSpPr>
          <p:spPr>
            <a:xfrm>
              <a:off x="1269170" y="2653585"/>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3" name="Oval 332"/>
            <p:cNvSpPr/>
            <p:nvPr/>
          </p:nvSpPr>
          <p:spPr>
            <a:xfrm>
              <a:off x="1269170" y="2891330"/>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34" name="Rectangle 333"/>
          <p:cNvSpPr/>
          <p:nvPr/>
        </p:nvSpPr>
        <p:spPr>
          <a:xfrm>
            <a:off x="7009815" y="3822200"/>
            <a:ext cx="1517900" cy="18348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Deck</a:t>
            </a:r>
            <a:r>
              <a:rPr lang="en-US" baseline="-25000" dirty="0" smtClean="0"/>
              <a:t>3</a:t>
            </a:r>
            <a:endParaRPr lang="en-US" baseline="-25000" dirty="0"/>
          </a:p>
        </p:txBody>
      </p:sp>
      <p:cxnSp>
        <p:nvCxnSpPr>
          <p:cNvPr id="336" name="Straight Connector 335"/>
          <p:cNvCxnSpPr/>
          <p:nvPr/>
        </p:nvCxnSpPr>
        <p:spPr>
          <a:xfrm rot="5400000">
            <a:off x="7287789" y="3055916"/>
            <a:ext cx="798267" cy="823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7" name="Straight Connector 336"/>
          <p:cNvCxnSpPr/>
          <p:nvPr/>
        </p:nvCxnSpPr>
        <p:spPr>
          <a:xfrm rot="5400000">
            <a:off x="7563475" y="2964021"/>
            <a:ext cx="998527" cy="823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8" name="Straight Connector 337"/>
          <p:cNvCxnSpPr/>
          <p:nvPr/>
        </p:nvCxnSpPr>
        <p:spPr>
          <a:xfrm rot="5400000">
            <a:off x="7851513" y="2868008"/>
            <a:ext cx="1190551" cy="823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9" name="Straight Connector 338"/>
          <p:cNvCxnSpPr/>
          <p:nvPr/>
        </p:nvCxnSpPr>
        <p:spPr>
          <a:xfrm>
            <a:off x="6829658" y="3967207"/>
            <a:ext cx="1689820"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340" name="Oval 339"/>
          <p:cNvSpPr/>
          <p:nvPr/>
        </p:nvSpPr>
        <p:spPr>
          <a:xfrm>
            <a:off x="6791253" y="4312852"/>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1" name="Straight Connector 340"/>
          <p:cNvCxnSpPr>
            <a:stCxn id="340" idx="0"/>
          </p:cNvCxnSpPr>
          <p:nvPr/>
        </p:nvCxnSpPr>
        <p:spPr>
          <a:xfrm rot="16200000" flipH="1">
            <a:off x="6752848" y="4389661"/>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42" name="Straight Connector 341"/>
          <p:cNvCxnSpPr/>
          <p:nvPr/>
        </p:nvCxnSpPr>
        <p:spPr>
          <a:xfrm>
            <a:off x="6829658" y="4466472"/>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343" name="Oval 342"/>
          <p:cNvSpPr/>
          <p:nvPr/>
        </p:nvSpPr>
        <p:spPr>
          <a:xfrm>
            <a:off x="6791253" y="4658497"/>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4" name="Straight Connector 343"/>
          <p:cNvCxnSpPr>
            <a:stCxn id="343" idx="0"/>
          </p:cNvCxnSpPr>
          <p:nvPr/>
        </p:nvCxnSpPr>
        <p:spPr>
          <a:xfrm rot="16200000" flipH="1">
            <a:off x="6752848" y="4735306"/>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45" name="Straight Connector 344"/>
          <p:cNvCxnSpPr/>
          <p:nvPr/>
        </p:nvCxnSpPr>
        <p:spPr>
          <a:xfrm>
            <a:off x="6829658" y="4812117"/>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346" name="Oval 345"/>
          <p:cNvSpPr/>
          <p:nvPr/>
        </p:nvSpPr>
        <p:spPr>
          <a:xfrm>
            <a:off x="6791253" y="4965737"/>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7" name="Straight Connector 346"/>
          <p:cNvCxnSpPr>
            <a:stCxn id="346" idx="0"/>
          </p:cNvCxnSpPr>
          <p:nvPr/>
        </p:nvCxnSpPr>
        <p:spPr>
          <a:xfrm rot="16200000" flipH="1">
            <a:off x="6752848" y="5042546"/>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48" name="Straight Connector 347"/>
          <p:cNvCxnSpPr/>
          <p:nvPr/>
        </p:nvCxnSpPr>
        <p:spPr>
          <a:xfrm>
            <a:off x="6829658" y="5119357"/>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349" name="Oval 348"/>
          <p:cNvSpPr/>
          <p:nvPr/>
        </p:nvSpPr>
        <p:spPr>
          <a:xfrm>
            <a:off x="6791253" y="5272977"/>
            <a:ext cx="76810" cy="768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0" name="Straight Connector 349"/>
          <p:cNvCxnSpPr>
            <a:stCxn id="349" idx="0"/>
          </p:cNvCxnSpPr>
          <p:nvPr/>
        </p:nvCxnSpPr>
        <p:spPr>
          <a:xfrm rot="16200000" flipH="1">
            <a:off x="6752848" y="5349786"/>
            <a:ext cx="15361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51" name="Straight Connector 350"/>
          <p:cNvCxnSpPr/>
          <p:nvPr/>
        </p:nvCxnSpPr>
        <p:spPr>
          <a:xfrm>
            <a:off x="6829658" y="5426597"/>
            <a:ext cx="46086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52" name="Straight Connector 351"/>
          <p:cNvCxnSpPr/>
          <p:nvPr/>
        </p:nvCxnSpPr>
        <p:spPr>
          <a:xfrm rot="5400000">
            <a:off x="7483865" y="3874328"/>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53" name="Straight Connector 352"/>
          <p:cNvCxnSpPr/>
          <p:nvPr/>
        </p:nvCxnSpPr>
        <p:spPr>
          <a:xfrm rot="5400000">
            <a:off x="7880105" y="3874328"/>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54" name="Straight Connector 353"/>
          <p:cNvCxnSpPr/>
          <p:nvPr/>
        </p:nvCxnSpPr>
        <p:spPr>
          <a:xfrm rot="5400000">
            <a:off x="8245865" y="3864168"/>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55" name="Straight Connector 354"/>
          <p:cNvCxnSpPr/>
          <p:nvPr/>
        </p:nvCxnSpPr>
        <p:spPr>
          <a:xfrm rot="5400000">
            <a:off x="7102865" y="3879408"/>
            <a:ext cx="419531" cy="1533"/>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grpSp>
        <p:nvGrpSpPr>
          <p:cNvPr id="356" name="Group 355"/>
          <p:cNvGrpSpPr/>
          <p:nvPr/>
        </p:nvGrpSpPr>
        <p:grpSpPr>
          <a:xfrm>
            <a:off x="7252113" y="3391132"/>
            <a:ext cx="115217" cy="283464"/>
            <a:chOff x="1230765" y="2653585"/>
            <a:chExt cx="115217" cy="283464"/>
          </a:xfrm>
        </p:grpSpPr>
        <p:cxnSp>
          <p:nvCxnSpPr>
            <p:cNvPr id="357" name="Straight Connector 356"/>
            <p:cNvCxnSpPr/>
            <p:nvPr/>
          </p:nvCxnSpPr>
          <p:spPr>
            <a:xfrm rot="10800000" flipV="1">
              <a:off x="1230766" y="2699304"/>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8" name="Straight Connector 357"/>
            <p:cNvCxnSpPr/>
            <p:nvPr/>
          </p:nvCxnSpPr>
          <p:spPr>
            <a:xfrm rot="10800000">
              <a:off x="1230765" y="2737710"/>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9" name="Straight Connector 358"/>
            <p:cNvCxnSpPr/>
            <p:nvPr/>
          </p:nvCxnSpPr>
          <p:spPr>
            <a:xfrm rot="10800000" flipV="1">
              <a:off x="1230766" y="277611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0" name="Straight Connector 359"/>
            <p:cNvCxnSpPr/>
            <p:nvPr/>
          </p:nvCxnSpPr>
          <p:spPr>
            <a:xfrm rot="10800000">
              <a:off x="1230765" y="2814521"/>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1" name="Straight Connector 360"/>
            <p:cNvCxnSpPr/>
            <p:nvPr/>
          </p:nvCxnSpPr>
          <p:spPr>
            <a:xfrm rot="10800000" flipV="1">
              <a:off x="1230766" y="285292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2" name="Straight Connector 361"/>
            <p:cNvCxnSpPr/>
            <p:nvPr/>
          </p:nvCxnSpPr>
          <p:spPr>
            <a:xfrm rot="10800000">
              <a:off x="1230767" y="2891333"/>
              <a:ext cx="76809" cy="3840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3" name="Straight Connector 362"/>
            <p:cNvCxnSpPr/>
            <p:nvPr/>
          </p:nvCxnSpPr>
          <p:spPr>
            <a:xfrm rot="10800000">
              <a:off x="1269170" y="2660900"/>
              <a:ext cx="76812" cy="384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64" name="Oval 363"/>
            <p:cNvSpPr/>
            <p:nvPr/>
          </p:nvSpPr>
          <p:spPr>
            <a:xfrm>
              <a:off x="1269170" y="2653585"/>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5" name="Oval 364"/>
            <p:cNvSpPr/>
            <p:nvPr/>
          </p:nvSpPr>
          <p:spPr>
            <a:xfrm>
              <a:off x="1269170" y="2891330"/>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66" name="Group 365"/>
          <p:cNvGrpSpPr/>
          <p:nvPr/>
        </p:nvGrpSpPr>
        <p:grpSpPr>
          <a:xfrm>
            <a:off x="7636163" y="3429537"/>
            <a:ext cx="115217" cy="283464"/>
            <a:chOff x="1230765" y="2653585"/>
            <a:chExt cx="115217" cy="283464"/>
          </a:xfrm>
        </p:grpSpPr>
        <p:cxnSp>
          <p:nvCxnSpPr>
            <p:cNvPr id="367" name="Straight Connector 366"/>
            <p:cNvCxnSpPr/>
            <p:nvPr/>
          </p:nvCxnSpPr>
          <p:spPr>
            <a:xfrm rot="10800000" flipV="1">
              <a:off x="1230766" y="2699304"/>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8" name="Straight Connector 367"/>
            <p:cNvCxnSpPr/>
            <p:nvPr/>
          </p:nvCxnSpPr>
          <p:spPr>
            <a:xfrm rot="10800000">
              <a:off x="1230765" y="2737710"/>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9" name="Straight Connector 368"/>
            <p:cNvCxnSpPr/>
            <p:nvPr/>
          </p:nvCxnSpPr>
          <p:spPr>
            <a:xfrm rot="10800000" flipV="1">
              <a:off x="1230766" y="277611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0" name="Straight Connector 369"/>
            <p:cNvCxnSpPr/>
            <p:nvPr/>
          </p:nvCxnSpPr>
          <p:spPr>
            <a:xfrm rot="10800000">
              <a:off x="1230765" y="2814521"/>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1" name="Straight Connector 370"/>
            <p:cNvCxnSpPr/>
            <p:nvPr/>
          </p:nvCxnSpPr>
          <p:spPr>
            <a:xfrm rot="10800000" flipV="1">
              <a:off x="1230766" y="285292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2" name="Straight Connector 371"/>
            <p:cNvCxnSpPr/>
            <p:nvPr/>
          </p:nvCxnSpPr>
          <p:spPr>
            <a:xfrm rot="10800000">
              <a:off x="1230767" y="2891333"/>
              <a:ext cx="76809" cy="3840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3" name="Straight Connector 372"/>
            <p:cNvCxnSpPr/>
            <p:nvPr/>
          </p:nvCxnSpPr>
          <p:spPr>
            <a:xfrm rot="10800000">
              <a:off x="1269170" y="2660900"/>
              <a:ext cx="76812" cy="384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74" name="Oval 373"/>
            <p:cNvSpPr/>
            <p:nvPr/>
          </p:nvSpPr>
          <p:spPr>
            <a:xfrm>
              <a:off x="1269170" y="2653585"/>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5" name="Oval 374"/>
            <p:cNvSpPr/>
            <p:nvPr/>
          </p:nvSpPr>
          <p:spPr>
            <a:xfrm>
              <a:off x="1269170" y="2891330"/>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6" name="Group 375"/>
          <p:cNvGrpSpPr/>
          <p:nvPr/>
        </p:nvGrpSpPr>
        <p:grpSpPr>
          <a:xfrm>
            <a:off x="8020211" y="3429537"/>
            <a:ext cx="115217" cy="283464"/>
            <a:chOff x="1230765" y="2653585"/>
            <a:chExt cx="115217" cy="283464"/>
          </a:xfrm>
        </p:grpSpPr>
        <p:cxnSp>
          <p:nvCxnSpPr>
            <p:cNvPr id="377" name="Straight Connector 376"/>
            <p:cNvCxnSpPr/>
            <p:nvPr/>
          </p:nvCxnSpPr>
          <p:spPr>
            <a:xfrm rot="10800000" flipV="1">
              <a:off x="1230766" y="2699304"/>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8" name="Straight Connector 377"/>
            <p:cNvCxnSpPr/>
            <p:nvPr/>
          </p:nvCxnSpPr>
          <p:spPr>
            <a:xfrm rot="10800000">
              <a:off x="1230765" y="2737710"/>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9" name="Straight Connector 378"/>
            <p:cNvCxnSpPr/>
            <p:nvPr/>
          </p:nvCxnSpPr>
          <p:spPr>
            <a:xfrm rot="10800000" flipV="1">
              <a:off x="1230766" y="277611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0" name="Straight Connector 379"/>
            <p:cNvCxnSpPr/>
            <p:nvPr/>
          </p:nvCxnSpPr>
          <p:spPr>
            <a:xfrm rot="10800000">
              <a:off x="1230765" y="2814521"/>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1" name="Straight Connector 380"/>
            <p:cNvCxnSpPr/>
            <p:nvPr/>
          </p:nvCxnSpPr>
          <p:spPr>
            <a:xfrm rot="10800000" flipV="1">
              <a:off x="1230766" y="285292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2" name="Straight Connector 381"/>
            <p:cNvCxnSpPr/>
            <p:nvPr/>
          </p:nvCxnSpPr>
          <p:spPr>
            <a:xfrm rot="10800000">
              <a:off x="1230767" y="2891333"/>
              <a:ext cx="76809" cy="3840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3" name="Straight Connector 382"/>
            <p:cNvCxnSpPr/>
            <p:nvPr/>
          </p:nvCxnSpPr>
          <p:spPr>
            <a:xfrm rot="10800000">
              <a:off x="1269170" y="2660900"/>
              <a:ext cx="76812" cy="384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84" name="Oval 383"/>
            <p:cNvSpPr/>
            <p:nvPr/>
          </p:nvSpPr>
          <p:spPr>
            <a:xfrm>
              <a:off x="1269170" y="2653585"/>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5" name="Oval 384"/>
            <p:cNvSpPr/>
            <p:nvPr/>
          </p:nvSpPr>
          <p:spPr>
            <a:xfrm>
              <a:off x="1269170" y="2891330"/>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86" name="Group 385"/>
          <p:cNvGrpSpPr/>
          <p:nvPr/>
        </p:nvGrpSpPr>
        <p:grpSpPr>
          <a:xfrm>
            <a:off x="8404261" y="3429537"/>
            <a:ext cx="115217" cy="283464"/>
            <a:chOff x="1230765" y="2653585"/>
            <a:chExt cx="115217" cy="283464"/>
          </a:xfrm>
        </p:grpSpPr>
        <p:cxnSp>
          <p:nvCxnSpPr>
            <p:cNvPr id="387" name="Straight Connector 386"/>
            <p:cNvCxnSpPr/>
            <p:nvPr/>
          </p:nvCxnSpPr>
          <p:spPr>
            <a:xfrm rot="10800000" flipV="1">
              <a:off x="1230766" y="2699304"/>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8" name="Straight Connector 387"/>
            <p:cNvCxnSpPr/>
            <p:nvPr/>
          </p:nvCxnSpPr>
          <p:spPr>
            <a:xfrm rot="10800000">
              <a:off x="1230765" y="2737710"/>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9" name="Straight Connector 388"/>
            <p:cNvCxnSpPr/>
            <p:nvPr/>
          </p:nvCxnSpPr>
          <p:spPr>
            <a:xfrm rot="10800000" flipV="1">
              <a:off x="1230766" y="277611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0" name="Straight Connector 389"/>
            <p:cNvCxnSpPr/>
            <p:nvPr/>
          </p:nvCxnSpPr>
          <p:spPr>
            <a:xfrm rot="10800000">
              <a:off x="1230765" y="2814521"/>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1" name="Straight Connector 390"/>
            <p:cNvCxnSpPr/>
            <p:nvPr/>
          </p:nvCxnSpPr>
          <p:spPr>
            <a:xfrm rot="10800000" flipV="1">
              <a:off x="1230766" y="2852925"/>
              <a:ext cx="115215" cy="384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2" name="Straight Connector 391"/>
            <p:cNvCxnSpPr/>
            <p:nvPr/>
          </p:nvCxnSpPr>
          <p:spPr>
            <a:xfrm rot="10800000">
              <a:off x="1230767" y="2891333"/>
              <a:ext cx="76809" cy="3840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3" name="Straight Connector 392"/>
            <p:cNvCxnSpPr/>
            <p:nvPr/>
          </p:nvCxnSpPr>
          <p:spPr>
            <a:xfrm rot="10800000">
              <a:off x="1269170" y="2660900"/>
              <a:ext cx="76812" cy="384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94" name="Oval 393"/>
            <p:cNvSpPr/>
            <p:nvPr/>
          </p:nvSpPr>
          <p:spPr>
            <a:xfrm>
              <a:off x="1269170" y="2653585"/>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5" name="Oval 394"/>
            <p:cNvSpPr/>
            <p:nvPr/>
          </p:nvSpPr>
          <p:spPr>
            <a:xfrm>
              <a:off x="1269170" y="2891330"/>
              <a:ext cx="45719" cy="457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96" name="TextBox 395"/>
          <p:cNvSpPr txBox="1"/>
          <p:nvPr/>
        </p:nvSpPr>
        <p:spPr>
          <a:xfrm>
            <a:off x="3801104" y="3812513"/>
            <a:ext cx="502061" cy="307777"/>
          </a:xfrm>
          <a:prstGeom prst="rect">
            <a:avLst/>
          </a:prstGeom>
          <a:noFill/>
        </p:spPr>
        <p:txBody>
          <a:bodyPr wrap="none" rtlCol="0">
            <a:spAutoFit/>
          </a:bodyPr>
          <a:lstStyle/>
          <a:p>
            <a:r>
              <a:rPr lang="en-US" sz="1400" dirty="0" smtClean="0"/>
              <a:t>DS</a:t>
            </a:r>
            <a:r>
              <a:rPr lang="en-US" sz="1400" baseline="-25000" dirty="0" smtClean="0"/>
              <a:t>2</a:t>
            </a:r>
            <a:endParaRPr lang="en-US" sz="1400" baseline="-25000" dirty="0"/>
          </a:p>
        </p:txBody>
      </p:sp>
      <p:sp>
        <p:nvSpPr>
          <p:cNvPr id="397" name="TextBox 396"/>
          <p:cNvSpPr txBox="1"/>
          <p:nvPr/>
        </p:nvSpPr>
        <p:spPr>
          <a:xfrm>
            <a:off x="6374239" y="3813050"/>
            <a:ext cx="502061" cy="307777"/>
          </a:xfrm>
          <a:prstGeom prst="rect">
            <a:avLst/>
          </a:prstGeom>
          <a:noFill/>
        </p:spPr>
        <p:txBody>
          <a:bodyPr wrap="none" rtlCol="0">
            <a:spAutoFit/>
          </a:bodyPr>
          <a:lstStyle/>
          <a:p>
            <a:r>
              <a:rPr lang="en-US" sz="1400" dirty="0" smtClean="0"/>
              <a:t>DS</a:t>
            </a:r>
            <a:r>
              <a:rPr lang="en-US" sz="1400" baseline="-25000" dirty="0" smtClean="0"/>
              <a:t>3</a:t>
            </a:r>
            <a:endParaRPr lang="en-US" sz="1400" baseline="-25000" dirty="0"/>
          </a:p>
        </p:txBody>
      </p:sp>
      <p:cxnSp>
        <p:nvCxnSpPr>
          <p:cNvPr id="402" name="Straight Connector 401"/>
          <p:cNvCxnSpPr/>
          <p:nvPr/>
        </p:nvCxnSpPr>
        <p:spPr>
          <a:xfrm rot="16200000" flipH="1">
            <a:off x="7068325" y="3121759"/>
            <a:ext cx="537670"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18" name="TextBox 417"/>
          <p:cNvSpPr txBox="1"/>
          <p:nvPr/>
        </p:nvSpPr>
        <p:spPr>
          <a:xfrm>
            <a:off x="1434153" y="3390595"/>
            <a:ext cx="641522" cy="307777"/>
          </a:xfrm>
          <a:prstGeom prst="rect">
            <a:avLst/>
          </a:prstGeom>
          <a:noFill/>
        </p:spPr>
        <p:txBody>
          <a:bodyPr wrap="none" rtlCol="0">
            <a:spAutoFit/>
          </a:bodyPr>
          <a:lstStyle/>
          <a:p>
            <a:r>
              <a:rPr lang="en-US" sz="1400" dirty="0" smtClean="0"/>
              <a:t>10K</a:t>
            </a:r>
            <a:r>
              <a:rPr lang="en-US" sz="1400" dirty="0" smtClean="0">
                <a:latin typeface="Symbol" pitchFamily="18" charset="2"/>
              </a:rPr>
              <a:t>W</a:t>
            </a:r>
            <a:endParaRPr lang="en-US" sz="1400" baseline="-25000" dirty="0">
              <a:latin typeface="Symbol" pitchFamily="18" charset="2"/>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t>The Rube Goldberg idea is to make it cheap</a:t>
            </a:r>
            <a:endParaRPr lang="en-US" sz="3200" dirty="0"/>
          </a:p>
        </p:txBody>
      </p:sp>
      <p:pic>
        <p:nvPicPr>
          <p:cNvPr id="23556" name="Picture 4" descr="http://static.arstechnica.net/assets/2010/03/rube_rivermill_intro-thumb-640xauto-12598.jpg"/>
          <p:cNvPicPr>
            <a:picLocks noGrp="1" noChangeAspect="1" noChangeArrowheads="1"/>
          </p:cNvPicPr>
          <p:nvPr>
            <p:ph idx="1"/>
          </p:nvPr>
        </p:nvPicPr>
        <p:blipFill>
          <a:blip r:embed="rId2" cstate="print"/>
          <a:stretch>
            <a:fillRect/>
          </a:stretch>
        </p:blipFill>
        <p:spPr bwMode="auto">
          <a:xfrm>
            <a:off x="2133600" y="1009485"/>
            <a:ext cx="4876800" cy="2743200"/>
          </a:xfrm>
          <a:prstGeom prst="rect">
            <a:avLst/>
          </a:prstGeom>
          <a:noFill/>
        </p:spPr>
      </p:pic>
      <p:sp>
        <p:nvSpPr>
          <p:cNvPr id="5" name="TextBox 4"/>
          <p:cNvSpPr txBox="1"/>
          <p:nvPr/>
        </p:nvSpPr>
        <p:spPr>
          <a:xfrm>
            <a:off x="1077145" y="3851455"/>
            <a:ext cx="6989710" cy="2031325"/>
          </a:xfrm>
          <a:prstGeom prst="rect">
            <a:avLst/>
          </a:prstGeom>
          <a:noFill/>
        </p:spPr>
        <p:txBody>
          <a:bodyPr wrap="square" rtlCol="0">
            <a:spAutoFit/>
          </a:bodyPr>
          <a:lstStyle/>
          <a:p>
            <a:r>
              <a:rPr lang="en-US" dirty="0" smtClean="0"/>
              <a:t>In </a:t>
            </a:r>
            <a:r>
              <a:rPr lang="en-US" dirty="0" smtClean="0"/>
              <a:t>“Double Trigger” </a:t>
            </a:r>
            <a:r>
              <a:rPr lang="en-US" dirty="0" smtClean="0"/>
              <a:t>scheme (both column and row), </a:t>
            </a:r>
            <a:r>
              <a:rPr lang="en-US" dirty="0" smtClean="0"/>
              <a:t>to </a:t>
            </a:r>
            <a:r>
              <a:rPr lang="en-US" dirty="0" smtClean="0"/>
              <a:t>access the cell C</a:t>
            </a:r>
            <a:r>
              <a:rPr lang="en-US" baseline="-25000" dirty="0" smtClean="0"/>
              <a:t>4</a:t>
            </a:r>
            <a:r>
              <a:rPr lang="en-US" dirty="0" smtClean="0"/>
              <a:t>R</a:t>
            </a:r>
            <a:r>
              <a:rPr lang="en-US" baseline="-25000" dirty="0" smtClean="0"/>
              <a:t>4</a:t>
            </a:r>
            <a:r>
              <a:rPr lang="en-US" dirty="0" smtClean="0"/>
              <a:t> in the </a:t>
            </a:r>
            <a:r>
              <a:rPr lang="en-US" dirty="0" smtClean="0"/>
              <a:t>array,</a:t>
            </a:r>
            <a:r>
              <a:rPr lang="en-US" dirty="0" smtClean="0"/>
              <a:t> </a:t>
            </a:r>
            <a:r>
              <a:rPr lang="en-US" dirty="0" smtClean="0"/>
              <a:t>column </a:t>
            </a:r>
            <a:r>
              <a:rPr lang="en-US" dirty="0" smtClean="0"/>
              <a:t>select is triggered by pulsing TC</a:t>
            </a:r>
            <a:r>
              <a:rPr lang="en-US" baseline="-25000" dirty="0" smtClean="0"/>
              <a:t>4</a:t>
            </a:r>
            <a:r>
              <a:rPr lang="en-US" dirty="0" smtClean="0"/>
              <a:t> and </a:t>
            </a:r>
            <a:r>
              <a:rPr lang="en-US" dirty="0" err="1" smtClean="0"/>
              <a:t>bitline</a:t>
            </a:r>
            <a:r>
              <a:rPr lang="en-US" dirty="0" smtClean="0"/>
              <a:t> C</a:t>
            </a:r>
            <a:r>
              <a:rPr lang="en-US" baseline="-25000" dirty="0" smtClean="0"/>
              <a:t>4</a:t>
            </a:r>
            <a:r>
              <a:rPr lang="en-US" dirty="0" smtClean="0"/>
              <a:t> is </a:t>
            </a:r>
            <a:r>
              <a:rPr lang="en-US" dirty="0" smtClean="0"/>
              <a:t>therefore </a:t>
            </a:r>
            <a:r>
              <a:rPr lang="en-US" dirty="0" smtClean="0"/>
              <a:t>pulled up to 5V.  Likewise, row select is triggered by pulsing TR</a:t>
            </a:r>
            <a:r>
              <a:rPr lang="en-US" baseline="-25000" dirty="0" smtClean="0"/>
              <a:t>4</a:t>
            </a:r>
            <a:r>
              <a:rPr lang="en-US" dirty="0" smtClean="0"/>
              <a:t> and </a:t>
            </a:r>
            <a:r>
              <a:rPr lang="en-US" dirty="0" err="1" smtClean="0"/>
              <a:t>wordline</a:t>
            </a:r>
            <a:r>
              <a:rPr lang="en-US" dirty="0" smtClean="0"/>
              <a:t> </a:t>
            </a:r>
            <a:r>
              <a:rPr lang="en-US" dirty="0" smtClean="0"/>
              <a:t>R</a:t>
            </a:r>
            <a:r>
              <a:rPr lang="en-US" baseline="-25000" dirty="0" smtClean="0"/>
              <a:t>4</a:t>
            </a:r>
            <a:r>
              <a:rPr lang="en-US" dirty="0" smtClean="0"/>
              <a:t> is pulled down to -5V.  Once the voltage at cross point is higher </a:t>
            </a:r>
            <a:r>
              <a:rPr lang="en-US" dirty="0" smtClean="0"/>
              <a:t>than </a:t>
            </a:r>
            <a:r>
              <a:rPr lang="en-US" dirty="0" smtClean="0"/>
              <a:t>the threshold voltage of the cell, cell C</a:t>
            </a:r>
            <a:r>
              <a:rPr lang="en-US" baseline="-25000" dirty="0" smtClean="0"/>
              <a:t>4</a:t>
            </a:r>
            <a:r>
              <a:rPr lang="en-US" dirty="0" smtClean="0"/>
              <a:t>R</a:t>
            </a:r>
            <a:r>
              <a:rPr lang="en-US" baseline="-25000" dirty="0" smtClean="0"/>
              <a:t>4</a:t>
            </a:r>
            <a:r>
              <a:rPr lang="en-US" dirty="0" smtClean="0"/>
              <a:t> is successfully </a:t>
            </a:r>
            <a:r>
              <a:rPr lang="en-US" dirty="0" smtClean="0"/>
              <a:t>threshold </a:t>
            </a:r>
            <a:r>
              <a:rPr lang="en-US" dirty="0" smtClean="0"/>
              <a:t>and accessed.</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045" y="152400"/>
            <a:ext cx="7772400" cy="838200"/>
          </a:xfrm>
        </p:spPr>
        <p:txBody>
          <a:bodyPr/>
          <a:lstStyle/>
          <a:p>
            <a:pPr algn="l"/>
            <a:r>
              <a:rPr lang="en-US" dirty="0" smtClean="0"/>
              <a:t>Double Trigger</a:t>
            </a:r>
            <a:endParaRPr lang="en-US" dirty="0"/>
          </a:p>
        </p:txBody>
      </p:sp>
      <p:cxnSp>
        <p:nvCxnSpPr>
          <p:cNvPr id="448" name="Straight Connector 447"/>
          <p:cNvCxnSpPr/>
          <p:nvPr/>
        </p:nvCxnSpPr>
        <p:spPr>
          <a:xfrm>
            <a:off x="3060606" y="2429933"/>
            <a:ext cx="2932379" cy="537"/>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grpSp>
        <p:nvGrpSpPr>
          <p:cNvPr id="6" name="Group 99"/>
          <p:cNvGrpSpPr/>
          <p:nvPr/>
        </p:nvGrpSpPr>
        <p:grpSpPr>
          <a:xfrm>
            <a:off x="3636681" y="2468338"/>
            <a:ext cx="460859" cy="960125"/>
            <a:chOff x="1912906" y="1163104"/>
            <a:chExt cx="460859" cy="960125"/>
          </a:xfrm>
        </p:grpSpPr>
        <p:sp>
          <p:nvSpPr>
            <p:cNvPr id="101" name="Oval 100"/>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p:cNvCxnSpPr>
              <a:stCxn id="102" idx="2"/>
              <a:endCxn id="102"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a:stCxn id="101" idx="2"/>
              <a:endCxn id="101"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a:stCxn id="102" idx="0"/>
              <a:endCxn id="101"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a:stCxn id="101"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4" name="Oval 113"/>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6" name="Straight Connector 115"/>
            <p:cNvCxnSpPr>
              <a:endCxn id="102"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116"/>
          <p:cNvGrpSpPr/>
          <p:nvPr/>
        </p:nvGrpSpPr>
        <p:grpSpPr>
          <a:xfrm>
            <a:off x="4251162" y="2468338"/>
            <a:ext cx="460859" cy="960125"/>
            <a:chOff x="1912906" y="1163104"/>
            <a:chExt cx="460859" cy="960125"/>
          </a:xfrm>
        </p:grpSpPr>
        <p:sp>
          <p:nvSpPr>
            <p:cNvPr id="118" name="Oval 117"/>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0" name="Straight Connector 119"/>
            <p:cNvCxnSpPr>
              <a:stCxn id="119" idx="2"/>
              <a:endCxn id="119"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a:stCxn id="118" idx="2"/>
              <a:endCxn id="118"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a:stCxn id="119" idx="0"/>
              <a:endCxn id="118"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a:stCxn id="118"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1" name="Oval 130"/>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3" name="Straight Connector 132"/>
            <p:cNvCxnSpPr>
              <a:endCxn id="119"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133"/>
          <p:cNvGrpSpPr/>
          <p:nvPr/>
        </p:nvGrpSpPr>
        <p:grpSpPr>
          <a:xfrm>
            <a:off x="4865641" y="2468338"/>
            <a:ext cx="460859" cy="960125"/>
            <a:chOff x="1912906" y="1163104"/>
            <a:chExt cx="460859" cy="960125"/>
          </a:xfrm>
        </p:grpSpPr>
        <p:sp>
          <p:nvSpPr>
            <p:cNvPr id="135" name="Oval 134"/>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Connector 136"/>
            <p:cNvCxnSpPr>
              <a:stCxn id="136" idx="2"/>
              <a:endCxn id="136"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a:stCxn id="135" idx="2"/>
              <a:endCxn id="135"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a:stCxn id="136" idx="0"/>
              <a:endCxn id="135"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a:stCxn id="135"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 name="Oval 147"/>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0" name="Straight Connector 149"/>
            <p:cNvCxnSpPr>
              <a:endCxn id="136"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 name="Group 150"/>
          <p:cNvGrpSpPr/>
          <p:nvPr/>
        </p:nvGrpSpPr>
        <p:grpSpPr>
          <a:xfrm>
            <a:off x="5480122" y="2468338"/>
            <a:ext cx="460859" cy="960125"/>
            <a:chOff x="1912906" y="1163104"/>
            <a:chExt cx="460859" cy="960125"/>
          </a:xfrm>
        </p:grpSpPr>
        <p:sp>
          <p:nvSpPr>
            <p:cNvPr id="152" name="Oval 151"/>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4" name="Straight Connector 153"/>
            <p:cNvCxnSpPr>
              <a:stCxn id="153" idx="2"/>
              <a:endCxn id="153"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a:stCxn id="152" idx="2"/>
              <a:endCxn id="152"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a:stCxn id="153" idx="0"/>
              <a:endCxn id="152"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a:stCxn id="152"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5" name="Oval 164"/>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7" name="Straight Connector 166"/>
            <p:cNvCxnSpPr>
              <a:endCxn id="153"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167"/>
          <p:cNvGrpSpPr/>
          <p:nvPr/>
        </p:nvGrpSpPr>
        <p:grpSpPr>
          <a:xfrm>
            <a:off x="3636681" y="3428463"/>
            <a:ext cx="460859" cy="960125"/>
            <a:chOff x="1912906" y="1163104"/>
            <a:chExt cx="460859" cy="960125"/>
          </a:xfrm>
        </p:grpSpPr>
        <p:sp>
          <p:nvSpPr>
            <p:cNvPr id="169" name="Oval 168"/>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1" name="Straight Connector 170"/>
            <p:cNvCxnSpPr>
              <a:stCxn id="170" idx="2"/>
              <a:endCxn id="170"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a:stCxn id="169" idx="2"/>
              <a:endCxn id="169"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a:stCxn id="170" idx="0"/>
              <a:endCxn id="169"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a:stCxn id="169"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2" name="Oval 181"/>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4" name="Straight Connector 183"/>
            <p:cNvCxnSpPr>
              <a:endCxn id="170"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 name="Group 184"/>
          <p:cNvGrpSpPr/>
          <p:nvPr/>
        </p:nvGrpSpPr>
        <p:grpSpPr>
          <a:xfrm>
            <a:off x="4251162" y="3428463"/>
            <a:ext cx="460859" cy="960125"/>
            <a:chOff x="1912906" y="1163104"/>
            <a:chExt cx="460859" cy="960125"/>
          </a:xfrm>
        </p:grpSpPr>
        <p:sp>
          <p:nvSpPr>
            <p:cNvPr id="186" name="Oval 185"/>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8" name="Straight Connector 187"/>
            <p:cNvCxnSpPr>
              <a:stCxn id="187" idx="2"/>
              <a:endCxn id="187"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a:stCxn id="186" idx="2"/>
              <a:endCxn id="186"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a:stCxn id="187" idx="0"/>
              <a:endCxn id="186"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a:stCxn id="186"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9" name="Oval 198"/>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1" name="Straight Connector 200"/>
            <p:cNvCxnSpPr>
              <a:endCxn id="187"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201"/>
          <p:cNvGrpSpPr/>
          <p:nvPr/>
        </p:nvGrpSpPr>
        <p:grpSpPr>
          <a:xfrm>
            <a:off x="4865641" y="3428463"/>
            <a:ext cx="460859" cy="960125"/>
            <a:chOff x="1912906" y="1163104"/>
            <a:chExt cx="460859" cy="960125"/>
          </a:xfrm>
        </p:grpSpPr>
        <p:sp>
          <p:nvSpPr>
            <p:cNvPr id="203" name="Oval 202"/>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5" name="Straight Connector 204"/>
            <p:cNvCxnSpPr>
              <a:stCxn id="204" idx="2"/>
              <a:endCxn id="204"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a:stCxn id="203" idx="2"/>
              <a:endCxn id="203"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a:stCxn id="204" idx="0"/>
              <a:endCxn id="203"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a:stCxn id="203"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16" name="Oval 215"/>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8" name="Straight Connector 217"/>
            <p:cNvCxnSpPr>
              <a:endCxn id="204"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 name="Group 218"/>
          <p:cNvGrpSpPr/>
          <p:nvPr/>
        </p:nvGrpSpPr>
        <p:grpSpPr>
          <a:xfrm>
            <a:off x="5480122" y="3428463"/>
            <a:ext cx="460859" cy="960125"/>
            <a:chOff x="1912906" y="1163104"/>
            <a:chExt cx="460859" cy="960125"/>
          </a:xfrm>
        </p:grpSpPr>
        <p:sp>
          <p:nvSpPr>
            <p:cNvPr id="220" name="Oval 219"/>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2" name="Straight Connector 221"/>
            <p:cNvCxnSpPr>
              <a:stCxn id="221" idx="2"/>
              <a:endCxn id="221"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a:stCxn id="220" idx="2"/>
              <a:endCxn id="220"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a:stCxn id="221" idx="0"/>
              <a:endCxn id="220"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a:stCxn id="220"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33" name="Oval 232"/>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5" name="Straight Connector 234"/>
            <p:cNvCxnSpPr>
              <a:endCxn id="221"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 name="Group 235"/>
          <p:cNvGrpSpPr/>
          <p:nvPr/>
        </p:nvGrpSpPr>
        <p:grpSpPr>
          <a:xfrm>
            <a:off x="3636681" y="4388589"/>
            <a:ext cx="460859" cy="960125"/>
            <a:chOff x="1912906" y="1163104"/>
            <a:chExt cx="460859" cy="960125"/>
          </a:xfrm>
        </p:grpSpPr>
        <p:sp>
          <p:nvSpPr>
            <p:cNvPr id="237" name="Oval 236"/>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9" name="Straight Connector 238"/>
            <p:cNvCxnSpPr>
              <a:stCxn id="238" idx="2"/>
              <a:endCxn id="238"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a:stCxn id="237" idx="2"/>
              <a:endCxn id="237"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a:stCxn id="238" idx="0"/>
              <a:endCxn id="237"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a:stCxn id="237"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50" name="Oval 249"/>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2" name="Straight Connector 251"/>
            <p:cNvCxnSpPr>
              <a:endCxn id="238"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 name="Group 252"/>
          <p:cNvGrpSpPr/>
          <p:nvPr/>
        </p:nvGrpSpPr>
        <p:grpSpPr>
          <a:xfrm>
            <a:off x="4251162" y="4388589"/>
            <a:ext cx="460859" cy="960125"/>
            <a:chOff x="1912906" y="1163104"/>
            <a:chExt cx="460859" cy="960125"/>
          </a:xfrm>
        </p:grpSpPr>
        <p:sp>
          <p:nvSpPr>
            <p:cNvPr id="254" name="Oval 253"/>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Oval 254"/>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6" name="Straight Connector 255"/>
            <p:cNvCxnSpPr>
              <a:stCxn id="255" idx="2"/>
              <a:endCxn id="255"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p:cNvCxnSpPr>
              <a:stCxn id="254" idx="2"/>
              <a:endCxn id="254"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p:cNvCxnSpPr>
              <a:stCxn id="255" idx="0"/>
              <a:endCxn id="254"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p:cNvCxnSpPr>
              <a:stCxn id="254"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67" name="Oval 266"/>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Oval 267"/>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9" name="Straight Connector 268"/>
            <p:cNvCxnSpPr>
              <a:endCxn id="255"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Group 269"/>
          <p:cNvGrpSpPr/>
          <p:nvPr/>
        </p:nvGrpSpPr>
        <p:grpSpPr>
          <a:xfrm>
            <a:off x="4865641" y="4388589"/>
            <a:ext cx="460859" cy="960125"/>
            <a:chOff x="1912906" y="1163104"/>
            <a:chExt cx="460859" cy="960125"/>
          </a:xfrm>
        </p:grpSpPr>
        <p:sp>
          <p:nvSpPr>
            <p:cNvPr id="271" name="Oval 270"/>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2" name="Oval 271"/>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3" name="Straight Connector 272"/>
            <p:cNvCxnSpPr>
              <a:stCxn id="272" idx="2"/>
              <a:endCxn id="272"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5" name="Straight Connector 274"/>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6" name="Straight Connector 275"/>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p:cNvCxnSpPr>
              <a:stCxn id="271" idx="2"/>
              <a:endCxn id="271"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1" name="Straight Connector 280"/>
            <p:cNvCxnSpPr>
              <a:stCxn id="272" idx="0"/>
              <a:endCxn id="271"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2" name="Straight Connector 281"/>
            <p:cNvCxnSpPr>
              <a:stCxn id="271"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84" name="Oval 283"/>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Oval 284"/>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6" name="Straight Connector 285"/>
            <p:cNvCxnSpPr>
              <a:endCxn id="272"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 name="Group 286"/>
          <p:cNvGrpSpPr/>
          <p:nvPr/>
        </p:nvGrpSpPr>
        <p:grpSpPr>
          <a:xfrm>
            <a:off x="5480122" y="4388589"/>
            <a:ext cx="460859" cy="960125"/>
            <a:chOff x="1912906" y="1163104"/>
            <a:chExt cx="460859" cy="960125"/>
          </a:xfrm>
        </p:grpSpPr>
        <p:sp>
          <p:nvSpPr>
            <p:cNvPr id="288" name="Oval 287"/>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 name="Oval 288"/>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0" name="Straight Connector 289"/>
            <p:cNvCxnSpPr>
              <a:stCxn id="289" idx="2"/>
              <a:endCxn id="289"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p:cNvCxnSpPr>
              <a:stCxn id="288" idx="2"/>
              <a:endCxn id="288"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6" name="Straight Connector 295"/>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7" name="Straight Connector 296"/>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a:stCxn id="289" idx="0"/>
              <a:endCxn id="288"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a:stCxn id="288"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01" name="Oval 300"/>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2" name="Oval 301"/>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3" name="Straight Connector 302"/>
            <p:cNvCxnSpPr>
              <a:endCxn id="289"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303"/>
          <p:cNvGrpSpPr/>
          <p:nvPr/>
        </p:nvGrpSpPr>
        <p:grpSpPr>
          <a:xfrm>
            <a:off x="3636681" y="5348713"/>
            <a:ext cx="460859" cy="960125"/>
            <a:chOff x="1912906" y="1163104"/>
            <a:chExt cx="460859" cy="960125"/>
          </a:xfrm>
        </p:grpSpPr>
        <p:sp>
          <p:nvSpPr>
            <p:cNvPr id="305" name="Oval 304"/>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6" name="Oval 305"/>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7" name="Straight Connector 306"/>
            <p:cNvCxnSpPr>
              <a:stCxn id="306" idx="2"/>
              <a:endCxn id="306"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9" name="Straight Connector 308"/>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0" name="Straight Connector 309"/>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1" name="Straight Connector 310"/>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2" name="Straight Connector 311"/>
            <p:cNvCxnSpPr>
              <a:stCxn id="305" idx="2"/>
              <a:endCxn id="305"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3" name="Straight Connector 312"/>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4" name="Straight Connector 313"/>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5" name="Straight Connector 314"/>
            <p:cNvCxnSpPr>
              <a:stCxn id="306" idx="0"/>
              <a:endCxn id="305"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6" name="Straight Connector 315"/>
            <p:cNvCxnSpPr>
              <a:stCxn id="305"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7" name="Straight Connector 316"/>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18" name="Oval 317"/>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9" name="Oval 318"/>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0" name="Straight Connector 319"/>
            <p:cNvCxnSpPr>
              <a:endCxn id="306"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9" name="Group 320"/>
          <p:cNvGrpSpPr/>
          <p:nvPr/>
        </p:nvGrpSpPr>
        <p:grpSpPr>
          <a:xfrm>
            <a:off x="4251162" y="5348713"/>
            <a:ext cx="460859" cy="960125"/>
            <a:chOff x="1912906" y="1163104"/>
            <a:chExt cx="460859" cy="960125"/>
          </a:xfrm>
        </p:grpSpPr>
        <p:sp>
          <p:nvSpPr>
            <p:cNvPr id="322" name="Oval 321"/>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3" name="Oval 322"/>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4" name="Straight Connector 323"/>
            <p:cNvCxnSpPr>
              <a:stCxn id="323" idx="2"/>
              <a:endCxn id="323"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5" name="Straight Connector 324"/>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6" name="Straight Connector 325"/>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7" name="Straight Connector 326"/>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8" name="Straight Connector 327"/>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9" name="Straight Connector 328"/>
            <p:cNvCxnSpPr>
              <a:stCxn id="322" idx="2"/>
              <a:endCxn id="322"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0" name="Straight Connector 329"/>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1" name="Straight Connector 330"/>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2" name="Straight Connector 331"/>
            <p:cNvCxnSpPr>
              <a:stCxn id="323" idx="0"/>
              <a:endCxn id="322"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3" name="Straight Connector 332"/>
            <p:cNvCxnSpPr>
              <a:stCxn id="322"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4" name="Straight Connector 333"/>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35" name="Oval 334"/>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6" name="Oval 335"/>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7" name="Straight Connector 336"/>
            <p:cNvCxnSpPr>
              <a:endCxn id="323"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337"/>
          <p:cNvGrpSpPr/>
          <p:nvPr/>
        </p:nvGrpSpPr>
        <p:grpSpPr>
          <a:xfrm>
            <a:off x="4865641" y="5348713"/>
            <a:ext cx="460859" cy="960125"/>
            <a:chOff x="1912906" y="1163104"/>
            <a:chExt cx="460859" cy="960125"/>
          </a:xfrm>
        </p:grpSpPr>
        <p:sp>
          <p:nvSpPr>
            <p:cNvPr id="339" name="Oval 338"/>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0" name="Oval 339"/>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1" name="Straight Connector 340"/>
            <p:cNvCxnSpPr>
              <a:stCxn id="340" idx="2"/>
              <a:endCxn id="340"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2" name="Straight Connector 341"/>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3" name="Straight Connector 342"/>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4" name="Straight Connector 343"/>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5" name="Straight Connector 344"/>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6" name="Straight Connector 345"/>
            <p:cNvCxnSpPr>
              <a:stCxn id="339" idx="2"/>
              <a:endCxn id="339"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7" name="Straight Connector 346"/>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8" name="Straight Connector 347"/>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9" name="Straight Connector 348"/>
            <p:cNvCxnSpPr>
              <a:stCxn id="340" idx="0"/>
              <a:endCxn id="339"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0" name="Straight Connector 349"/>
            <p:cNvCxnSpPr>
              <a:stCxn id="339"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1" name="Straight Connector 350"/>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52" name="Oval 351"/>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3" name="Oval 352"/>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4" name="Straight Connector 353"/>
            <p:cNvCxnSpPr>
              <a:endCxn id="340"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Group 354"/>
          <p:cNvGrpSpPr/>
          <p:nvPr/>
        </p:nvGrpSpPr>
        <p:grpSpPr>
          <a:xfrm>
            <a:off x="5480122" y="5348713"/>
            <a:ext cx="460859" cy="960125"/>
            <a:chOff x="1912906" y="1163104"/>
            <a:chExt cx="460859" cy="960125"/>
          </a:xfrm>
        </p:grpSpPr>
        <p:sp>
          <p:nvSpPr>
            <p:cNvPr id="356" name="Oval 355"/>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7" name="Oval 356"/>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8" name="Straight Connector 357"/>
            <p:cNvCxnSpPr>
              <a:stCxn id="357" idx="2"/>
              <a:endCxn id="357"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9" name="Straight Connector 358"/>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0" name="Straight Connector 359"/>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1" name="Straight Connector 360"/>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2" name="Straight Connector 361"/>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3" name="Straight Connector 362"/>
            <p:cNvCxnSpPr>
              <a:stCxn id="356" idx="2"/>
              <a:endCxn id="356"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4" name="Straight Connector 363"/>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5" name="Straight Connector 364"/>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6" name="Straight Connector 365"/>
            <p:cNvCxnSpPr>
              <a:stCxn id="357" idx="0"/>
              <a:endCxn id="356"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7" name="Straight Connector 366"/>
            <p:cNvCxnSpPr>
              <a:stCxn id="356"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8" name="Straight Connector 367"/>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69" name="Oval 368"/>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0" name="Oval 369"/>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1" name="Straight Connector 370"/>
            <p:cNvCxnSpPr>
              <a:endCxn id="357"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2" name="Straight Connector 371"/>
          <p:cNvCxnSpPr/>
          <p:nvPr/>
        </p:nvCxnSpPr>
        <p:spPr>
          <a:xfrm rot="16200000" flipH="1">
            <a:off x="1760923" y="4152073"/>
            <a:ext cx="4608602" cy="1217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5" name="Straight Connector 374"/>
          <p:cNvCxnSpPr>
            <a:endCxn id="601" idx="1"/>
          </p:cNvCxnSpPr>
          <p:nvPr/>
        </p:nvCxnSpPr>
        <p:spPr>
          <a:xfrm flipV="1">
            <a:off x="3419850" y="3390327"/>
            <a:ext cx="3497069" cy="26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6" name="Straight Connector 375"/>
          <p:cNvCxnSpPr/>
          <p:nvPr/>
        </p:nvCxnSpPr>
        <p:spPr>
          <a:xfrm>
            <a:off x="3223785" y="4350720"/>
            <a:ext cx="369092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7" name="Straight Connector 376"/>
          <p:cNvCxnSpPr>
            <a:endCxn id="603" idx="1"/>
          </p:cNvCxnSpPr>
          <p:nvPr/>
        </p:nvCxnSpPr>
        <p:spPr>
          <a:xfrm flipV="1">
            <a:off x="3035800" y="5310577"/>
            <a:ext cx="3820682" cy="26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8" name="Straight Connector 377"/>
          <p:cNvCxnSpPr>
            <a:endCxn id="604" idx="1"/>
          </p:cNvCxnSpPr>
          <p:nvPr/>
        </p:nvCxnSpPr>
        <p:spPr>
          <a:xfrm>
            <a:off x="2843375" y="6266242"/>
            <a:ext cx="4013107" cy="392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83" name="Straight Connector 382"/>
          <p:cNvCxnSpPr/>
          <p:nvPr/>
        </p:nvCxnSpPr>
        <p:spPr>
          <a:xfrm rot="5400000">
            <a:off x="2285480" y="4062148"/>
            <a:ext cx="4800623"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16" name="Straight Connector 415"/>
          <p:cNvCxnSpPr/>
          <p:nvPr/>
        </p:nvCxnSpPr>
        <p:spPr>
          <a:xfrm rot="5400000">
            <a:off x="2803948" y="3966133"/>
            <a:ext cx="4992647" cy="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17" name="Straight Connector 416"/>
          <p:cNvCxnSpPr/>
          <p:nvPr/>
        </p:nvCxnSpPr>
        <p:spPr>
          <a:xfrm rot="5400000">
            <a:off x="3303213" y="3889325"/>
            <a:ext cx="5223076"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2" name="Group 403"/>
          <p:cNvGrpSpPr/>
          <p:nvPr/>
        </p:nvGrpSpPr>
        <p:grpSpPr>
          <a:xfrm>
            <a:off x="3648855" y="1892263"/>
            <a:ext cx="460859" cy="581566"/>
            <a:chOff x="1538005" y="3198570"/>
            <a:chExt cx="460859" cy="581566"/>
          </a:xfrm>
        </p:grpSpPr>
        <p:sp>
          <p:nvSpPr>
            <p:cNvPr id="405" name="Oval 404"/>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6" name="Straight Connector 405"/>
            <p:cNvCxnSpPr>
              <a:stCxn id="405" idx="2"/>
              <a:endCxn id="405"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7" name="Straight Connector 406"/>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8" name="Straight Connector 407"/>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9" name="Straight Connector 408"/>
            <p:cNvCxnSpPr>
              <a:stCxn id="405"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0" name="Straight Connector 409"/>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11" name="Oval 410"/>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2" name="Oval 411"/>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3" name="Straight Connector 412"/>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3" name="Group 417"/>
          <p:cNvGrpSpPr/>
          <p:nvPr/>
        </p:nvGrpSpPr>
        <p:grpSpPr>
          <a:xfrm>
            <a:off x="4263335" y="1892263"/>
            <a:ext cx="460859" cy="581566"/>
            <a:chOff x="1538005" y="3198570"/>
            <a:chExt cx="460859" cy="581566"/>
          </a:xfrm>
        </p:grpSpPr>
        <p:sp>
          <p:nvSpPr>
            <p:cNvPr id="419" name="Oval 418"/>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0" name="Straight Connector 419"/>
            <p:cNvCxnSpPr>
              <a:stCxn id="419" idx="2"/>
              <a:endCxn id="419"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1" name="Straight Connector 420"/>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2" name="Straight Connector 421"/>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3" name="Straight Connector 422"/>
            <p:cNvCxnSpPr>
              <a:stCxn id="419"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4" name="Straight Connector 423"/>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25" name="Oval 424"/>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6" name="Oval 425"/>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7" name="Straight Connector 426"/>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4" name="Group 427"/>
          <p:cNvGrpSpPr/>
          <p:nvPr/>
        </p:nvGrpSpPr>
        <p:grpSpPr>
          <a:xfrm>
            <a:off x="4877815" y="1892263"/>
            <a:ext cx="460859" cy="581566"/>
            <a:chOff x="1538005" y="3198570"/>
            <a:chExt cx="460859" cy="581566"/>
          </a:xfrm>
        </p:grpSpPr>
        <p:sp>
          <p:nvSpPr>
            <p:cNvPr id="429" name="Oval 428"/>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0" name="Straight Connector 429"/>
            <p:cNvCxnSpPr>
              <a:stCxn id="429" idx="2"/>
              <a:endCxn id="429"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1" name="Straight Connector 430"/>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2" name="Straight Connector 431"/>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3" name="Straight Connector 432"/>
            <p:cNvCxnSpPr>
              <a:stCxn id="429"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4" name="Straight Connector 433"/>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35" name="Oval 434"/>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6" name="Oval 435"/>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7" name="Straight Connector 436"/>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5" name="Group 437"/>
          <p:cNvGrpSpPr/>
          <p:nvPr/>
        </p:nvGrpSpPr>
        <p:grpSpPr>
          <a:xfrm>
            <a:off x="5492295" y="1892263"/>
            <a:ext cx="460859" cy="581566"/>
            <a:chOff x="1538005" y="3198570"/>
            <a:chExt cx="460859" cy="581566"/>
          </a:xfrm>
        </p:grpSpPr>
        <p:sp>
          <p:nvSpPr>
            <p:cNvPr id="439" name="Oval 438"/>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0" name="Straight Connector 439"/>
            <p:cNvCxnSpPr>
              <a:stCxn id="439" idx="2"/>
              <a:endCxn id="439"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1" name="Straight Connector 440"/>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2" name="Straight Connector 441"/>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3" name="Straight Connector 442"/>
            <p:cNvCxnSpPr>
              <a:stCxn id="439"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4" name="Straight Connector 443"/>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45" name="Oval 444"/>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6" name="Oval 445"/>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7" name="Straight Connector 446"/>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69" name="Isosceles Triangle 468"/>
          <p:cNvSpPr/>
          <p:nvPr/>
        </p:nvSpPr>
        <p:spPr>
          <a:xfrm rot="5400000">
            <a:off x="3073491" y="2239161"/>
            <a:ext cx="230431" cy="382624"/>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0" name="Straight Connector 469"/>
          <p:cNvCxnSpPr/>
          <p:nvPr/>
        </p:nvCxnSpPr>
        <p:spPr>
          <a:xfrm>
            <a:off x="3994500" y="1853859"/>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4" name="Straight Connector 473"/>
          <p:cNvCxnSpPr/>
          <p:nvPr/>
        </p:nvCxnSpPr>
        <p:spPr>
          <a:xfrm>
            <a:off x="3994500" y="1661834"/>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5" name="Straight Connector 474"/>
          <p:cNvCxnSpPr/>
          <p:nvPr/>
        </p:nvCxnSpPr>
        <p:spPr>
          <a:xfrm rot="5400000">
            <a:off x="3898489" y="1757846"/>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8" name="Straight Connector 477"/>
          <p:cNvCxnSpPr/>
          <p:nvPr/>
        </p:nvCxnSpPr>
        <p:spPr>
          <a:xfrm rot="5400000">
            <a:off x="3860083" y="1757847"/>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1" name="Straight Connector 480"/>
          <p:cNvCxnSpPr/>
          <p:nvPr/>
        </p:nvCxnSpPr>
        <p:spPr>
          <a:xfrm rot="5400000">
            <a:off x="3725665" y="1316189"/>
            <a:ext cx="69129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3" name="Straight Connector 482"/>
          <p:cNvCxnSpPr/>
          <p:nvPr/>
        </p:nvCxnSpPr>
        <p:spPr>
          <a:xfrm>
            <a:off x="4608980" y="1661833"/>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4" name="Straight Connector 483"/>
          <p:cNvCxnSpPr/>
          <p:nvPr/>
        </p:nvCxnSpPr>
        <p:spPr>
          <a:xfrm>
            <a:off x="4608980" y="1469808"/>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5" name="Straight Connector 484"/>
          <p:cNvCxnSpPr/>
          <p:nvPr/>
        </p:nvCxnSpPr>
        <p:spPr>
          <a:xfrm rot="5400000">
            <a:off x="4512969" y="156582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6" name="Straight Connector 485"/>
          <p:cNvCxnSpPr/>
          <p:nvPr/>
        </p:nvCxnSpPr>
        <p:spPr>
          <a:xfrm rot="5400000">
            <a:off x="4474563" y="1565821"/>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7" name="Straight Connector 486"/>
          <p:cNvCxnSpPr/>
          <p:nvPr/>
        </p:nvCxnSpPr>
        <p:spPr>
          <a:xfrm>
            <a:off x="5223460" y="1469810"/>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8" name="Straight Connector 487"/>
          <p:cNvCxnSpPr/>
          <p:nvPr/>
        </p:nvCxnSpPr>
        <p:spPr>
          <a:xfrm>
            <a:off x="5223460" y="1277785"/>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9" name="Straight Connector 488"/>
          <p:cNvCxnSpPr/>
          <p:nvPr/>
        </p:nvCxnSpPr>
        <p:spPr>
          <a:xfrm rot="5400000">
            <a:off x="5127449" y="1373797"/>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0" name="Straight Connector 489"/>
          <p:cNvCxnSpPr/>
          <p:nvPr/>
        </p:nvCxnSpPr>
        <p:spPr>
          <a:xfrm rot="5400000">
            <a:off x="5089043" y="1373798"/>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1" name="Straight Connector 490"/>
          <p:cNvCxnSpPr/>
          <p:nvPr/>
        </p:nvCxnSpPr>
        <p:spPr>
          <a:xfrm>
            <a:off x="5837940" y="1277783"/>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2" name="Straight Connector 491"/>
          <p:cNvCxnSpPr/>
          <p:nvPr/>
        </p:nvCxnSpPr>
        <p:spPr>
          <a:xfrm>
            <a:off x="5837940" y="1085758"/>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3" name="Straight Connector 492"/>
          <p:cNvCxnSpPr/>
          <p:nvPr/>
        </p:nvCxnSpPr>
        <p:spPr>
          <a:xfrm rot="5400000">
            <a:off x="5741929" y="118177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4" name="Straight Connector 493"/>
          <p:cNvCxnSpPr/>
          <p:nvPr/>
        </p:nvCxnSpPr>
        <p:spPr>
          <a:xfrm rot="5400000">
            <a:off x="5703523" y="1181771"/>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6" name="Straight Connector 495"/>
          <p:cNvCxnSpPr/>
          <p:nvPr/>
        </p:nvCxnSpPr>
        <p:spPr>
          <a:xfrm rot="5400000">
            <a:off x="5857143" y="1028151"/>
            <a:ext cx="11521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9" name="Straight Connector 498"/>
          <p:cNvCxnSpPr/>
          <p:nvPr/>
        </p:nvCxnSpPr>
        <p:spPr>
          <a:xfrm rot="5400000">
            <a:off x="4436158" y="1220177"/>
            <a:ext cx="49926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1" name="Straight Connector 500"/>
          <p:cNvCxnSpPr/>
          <p:nvPr/>
        </p:nvCxnSpPr>
        <p:spPr>
          <a:xfrm rot="5400000">
            <a:off x="5146650" y="1124164"/>
            <a:ext cx="30724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1" name="Straight Connector 510"/>
          <p:cNvCxnSpPr/>
          <p:nvPr/>
        </p:nvCxnSpPr>
        <p:spPr>
          <a:xfrm>
            <a:off x="2304680" y="1162568"/>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6" name="Straight Connector 515"/>
          <p:cNvCxnSpPr/>
          <p:nvPr/>
        </p:nvCxnSpPr>
        <p:spPr>
          <a:xfrm>
            <a:off x="2304680" y="1354593"/>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7" name="Straight Connector 516"/>
          <p:cNvCxnSpPr/>
          <p:nvPr/>
        </p:nvCxnSpPr>
        <p:spPr>
          <a:xfrm>
            <a:off x="2304680" y="1546617"/>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8" name="Straight Connector 517"/>
          <p:cNvCxnSpPr/>
          <p:nvPr/>
        </p:nvCxnSpPr>
        <p:spPr>
          <a:xfrm>
            <a:off x="2304680" y="1738642"/>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9" name="Straight Connector 518"/>
          <p:cNvCxnSpPr>
            <a:endCxn id="469" idx="3"/>
          </p:cNvCxnSpPr>
          <p:nvPr/>
        </p:nvCxnSpPr>
        <p:spPr>
          <a:xfrm>
            <a:off x="2536534" y="2429932"/>
            <a:ext cx="460861" cy="54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21" name="Straight Connector 520"/>
          <p:cNvCxnSpPr>
            <a:stCxn id="528" idx="6"/>
          </p:cNvCxnSpPr>
          <p:nvPr/>
        </p:nvCxnSpPr>
        <p:spPr>
          <a:xfrm>
            <a:off x="2492664" y="3390057"/>
            <a:ext cx="615906" cy="53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25" name="Oval 524"/>
          <p:cNvSpPr/>
          <p:nvPr/>
        </p:nvSpPr>
        <p:spPr>
          <a:xfrm>
            <a:off x="2415854" y="623202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6" name="Oval 525"/>
          <p:cNvSpPr/>
          <p:nvPr/>
        </p:nvSpPr>
        <p:spPr>
          <a:xfrm>
            <a:off x="2415854" y="527190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7" name="Oval 526"/>
          <p:cNvSpPr/>
          <p:nvPr/>
        </p:nvSpPr>
        <p:spPr>
          <a:xfrm>
            <a:off x="2415854" y="431177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8" name="Oval 527"/>
          <p:cNvSpPr/>
          <p:nvPr/>
        </p:nvSpPr>
        <p:spPr>
          <a:xfrm>
            <a:off x="2415854" y="3351652"/>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9" name="Oval 528"/>
          <p:cNvSpPr/>
          <p:nvPr/>
        </p:nvSpPr>
        <p:spPr>
          <a:xfrm rot="5400000">
            <a:off x="2498129" y="239152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0" name="Oval 529"/>
          <p:cNvSpPr/>
          <p:nvPr/>
        </p:nvSpPr>
        <p:spPr>
          <a:xfrm>
            <a:off x="2266275" y="17002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1" name="Oval 530"/>
          <p:cNvSpPr/>
          <p:nvPr/>
        </p:nvSpPr>
        <p:spPr>
          <a:xfrm>
            <a:off x="2266275" y="150821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2" name="Oval 531"/>
          <p:cNvSpPr/>
          <p:nvPr/>
        </p:nvSpPr>
        <p:spPr>
          <a:xfrm>
            <a:off x="2266275" y="112416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3" name="Oval 532"/>
          <p:cNvSpPr/>
          <p:nvPr/>
        </p:nvSpPr>
        <p:spPr>
          <a:xfrm>
            <a:off x="2266275" y="131618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4" name="Oval 533"/>
          <p:cNvSpPr/>
          <p:nvPr/>
        </p:nvSpPr>
        <p:spPr>
          <a:xfrm>
            <a:off x="4032905" y="89373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5" name="Oval 534"/>
          <p:cNvSpPr/>
          <p:nvPr/>
        </p:nvSpPr>
        <p:spPr>
          <a:xfrm>
            <a:off x="4647385" y="9321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6" name="Oval 535"/>
          <p:cNvSpPr/>
          <p:nvPr/>
        </p:nvSpPr>
        <p:spPr>
          <a:xfrm>
            <a:off x="5261865" y="9321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7" name="Oval 536"/>
          <p:cNvSpPr/>
          <p:nvPr/>
        </p:nvSpPr>
        <p:spPr>
          <a:xfrm>
            <a:off x="5876345" y="9321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1" name="Straight Connector 550"/>
          <p:cNvCxnSpPr/>
          <p:nvPr/>
        </p:nvCxnSpPr>
        <p:spPr>
          <a:xfrm rot="16200000" flipH="1">
            <a:off x="1151844" y="4538855"/>
            <a:ext cx="3067498" cy="180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53" name="Straight Connector 552"/>
          <p:cNvCxnSpPr>
            <a:stCxn id="568" idx="4"/>
          </p:cNvCxnSpPr>
          <p:nvPr/>
        </p:nvCxnSpPr>
        <p:spPr>
          <a:xfrm rot="5400000">
            <a:off x="1862144" y="4096347"/>
            <a:ext cx="2031463" cy="4403"/>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57" name="Straight Connector 556"/>
          <p:cNvCxnSpPr>
            <a:stCxn id="569" idx="4"/>
          </p:cNvCxnSpPr>
          <p:nvPr/>
        </p:nvCxnSpPr>
        <p:spPr>
          <a:xfrm rot="16200000" flipH="1">
            <a:off x="2541634" y="3608552"/>
            <a:ext cx="1058790" cy="732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60" name="Straight Connector 559"/>
          <p:cNvCxnSpPr/>
          <p:nvPr/>
        </p:nvCxnSpPr>
        <p:spPr>
          <a:xfrm rot="16200000" flipH="1">
            <a:off x="3194866" y="3116202"/>
            <a:ext cx="149069" cy="549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67" name="Oval 566"/>
          <p:cNvSpPr/>
          <p:nvPr/>
        </p:nvSpPr>
        <p:spPr>
          <a:xfrm rot="16200000">
            <a:off x="2646285" y="2967602"/>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8" name="Oval 567"/>
          <p:cNvSpPr/>
          <p:nvPr/>
        </p:nvSpPr>
        <p:spPr>
          <a:xfrm>
            <a:off x="2841671" y="300600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9" name="Oval 568"/>
          <p:cNvSpPr/>
          <p:nvPr/>
        </p:nvSpPr>
        <p:spPr>
          <a:xfrm>
            <a:off x="3028964" y="300600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0" name="Oval 569"/>
          <p:cNvSpPr/>
          <p:nvPr/>
        </p:nvSpPr>
        <p:spPr>
          <a:xfrm>
            <a:off x="3228251" y="300600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7" name="TextBox 586"/>
          <p:cNvSpPr txBox="1"/>
          <p:nvPr/>
        </p:nvSpPr>
        <p:spPr>
          <a:xfrm rot="16200000">
            <a:off x="2421465" y="2642828"/>
            <a:ext cx="490840" cy="307777"/>
          </a:xfrm>
          <a:prstGeom prst="rect">
            <a:avLst/>
          </a:prstGeom>
          <a:noFill/>
        </p:spPr>
        <p:txBody>
          <a:bodyPr wrap="none" rtlCol="0">
            <a:spAutoFit/>
          </a:bodyPr>
          <a:lstStyle/>
          <a:p>
            <a:r>
              <a:rPr lang="en-US" sz="1400" dirty="0" smtClean="0"/>
              <a:t>TR</a:t>
            </a:r>
            <a:r>
              <a:rPr lang="en-US" sz="1400" baseline="-25000" dirty="0" smtClean="0"/>
              <a:t>4</a:t>
            </a:r>
            <a:endParaRPr lang="en-US" sz="1400" baseline="-25000" dirty="0"/>
          </a:p>
        </p:txBody>
      </p:sp>
      <p:sp>
        <p:nvSpPr>
          <p:cNvPr id="589" name="TextBox 588"/>
          <p:cNvSpPr txBox="1"/>
          <p:nvPr/>
        </p:nvSpPr>
        <p:spPr>
          <a:xfrm rot="16200000">
            <a:off x="3037370" y="2642828"/>
            <a:ext cx="490840" cy="307777"/>
          </a:xfrm>
          <a:prstGeom prst="rect">
            <a:avLst/>
          </a:prstGeom>
          <a:noFill/>
        </p:spPr>
        <p:txBody>
          <a:bodyPr wrap="none" rtlCol="0">
            <a:spAutoFit/>
          </a:bodyPr>
          <a:lstStyle/>
          <a:p>
            <a:r>
              <a:rPr lang="en-US" sz="1400" dirty="0" smtClean="0"/>
              <a:t>TR</a:t>
            </a:r>
            <a:r>
              <a:rPr lang="en-US" sz="1400" baseline="-25000" dirty="0" smtClean="0"/>
              <a:t>1</a:t>
            </a:r>
            <a:endParaRPr lang="en-US" sz="1400" baseline="-25000" dirty="0"/>
          </a:p>
        </p:txBody>
      </p:sp>
      <p:sp>
        <p:nvSpPr>
          <p:cNvPr id="590" name="TextBox 589"/>
          <p:cNvSpPr txBox="1"/>
          <p:nvPr/>
        </p:nvSpPr>
        <p:spPr>
          <a:xfrm rot="16200000">
            <a:off x="2828516" y="2642828"/>
            <a:ext cx="490840" cy="307777"/>
          </a:xfrm>
          <a:prstGeom prst="rect">
            <a:avLst/>
          </a:prstGeom>
          <a:noFill/>
        </p:spPr>
        <p:txBody>
          <a:bodyPr wrap="none" rtlCol="0">
            <a:spAutoFit/>
          </a:bodyPr>
          <a:lstStyle/>
          <a:p>
            <a:r>
              <a:rPr lang="en-US" sz="1400" dirty="0" smtClean="0"/>
              <a:t>TR</a:t>
            </a:r>
            <a:r>
              <a:rPr lang="en-US" sz="1400" baseline="-25000" dirty="0" smtClean="0"/>
              <a:t>2</a:t>
            </a:r>
            <a:endParaRPr lang="en-US" sz="1400" baseline="-25000" dirty="0"/>
          </a:p>
        </p:txBody>
      </p:sp>
      <p:sp>
        <p:nvSpPr>
          <p:cNvPr id="591" name="TextBox 590"/>
          <p:cNvSpPr txBox="1"/>
          <p:nvPr/>
        </p:nvSpPr>
        <p:spPr>
          <a:xfrm rot="16200000">
            <a:off x="2636491" y="2642828"/>
            <a:ext cx="490840" cy="307777"/>
          </a:xfrm>
          <a:prstGeom prst="rect">
            <a:avLst/>
          </a:prstGeom>
          <a:noFill/>
        </p:spPr>
        <p:txBody>
          <a:bodyPr wrap="none" rtlCol="0">
            <a:spAutoFit/>
          </a:bodyPr>
          <a:lstStyle/>
          <a:p>
            <a:r>
              <a:rPr lang="en-US" sz="1400" dirty="0" smtClean="0"/>
              <a:t>TR</a:t>
            </a:r>
            <a:r>
              <a:rPr lang="en-US" sz="1400" baseline="-25000" dirty="0" smtClean="0"/>
              <a:t>3</a:t>
            </a:r>
            <a:endParaRPr lang="en-US" sz="1400" baseline="-25000" dirty="0"/>
          </a:p>
        </p:txBody>
      </p:sp>
      <p:sp>
        <p:nvSpPr>
          <p:cNvPr id="601" name="TextBox 600"/>
          <p:cNvSpPr txBox="1"/>
          <p:nvPr/>
        </p:nvSpPr>
        <p:spPr>
          <a:xfrm>
            <a:off x="6916919" y="3236438"/>
            <a:ext cx="381836" cy="307777"/>
          </a:xfrm>
          <a:prstGeom prst="rect">
            <a:avLst/>
          </a:prstGeom>
          <a:noFill/>
        </p:spPr>
        <p:txBody>
          <a:bodyPr wrap="none" rtlCol="0">
            <a:spAutoFit/>
          </a:bodyPr>
          <a:lstStyle/>
          <a:p>
            <a:r>
              <a:rPr lang="en-US" sz="1400" dirty="0" smtClean="0"/>
              <a:t>R</a:t>
            </a:r>
            <a:r>
              <a:rPr lang="en-US" sz="1400" baseline="-25000" dirty="0" smtClean="0"/>
              <a:t>1</a:t>
            </a:r>
            <a:endParaRPr lang="en-US" sz="1400" baseline="-25000" dirty="0"/>
          </a:p>
        </p:txBody>
      </p:sp>
      <p:sp>
        <p:nvSpPr>
          <p:cNvPr id="602" name="TextBox 601"/>
          <p:cNvSpPr txBox="1"/>
          <p:nvPr/>
        </p:nvSpPr>
        <p:spPr>
          <a:xfrm>
            <a:off x="6878514" y="4196025"/>
            <a:ext cx="381836" cy="307777"/>
          </a:xfrm>
          <a:prstGeom prst="rect">
            <a:avLst/>
          </a:prstGeom>
          <a:noFill/>
        </p:spPr>
        <p:txBody>
          <a:bodyPr wrap="none" rtlCol="0">
            <a:spAutoFit/>
          </a:bodyPr>
          <a:lstStyle/>
          <a:p>
            <a:r>
              <a:rPr lang="en-US" sz="1400" dirty="0"/>
              <a:t>R</a:t>
            </a:r>
            <a:r>
              <a:rPr lang="en-US" sz="1400" baseline="-25000" dirty="0" smtClean="0"/>
              <a:t>2</a:t>
            </a:r>
            <a:endParaRPr lang="en-US" sz="1400" baseline="-25000" dirty="0"/>
          </a:p>
        </p:txBody>
      </p:sp>
      <p:sp>
        <p:nvSpPr>
          <p:cNvPr id="603" name="TextBox 602"/>
          <p:cNvSpPr txBox="1"/>
          <p:nvPr/>
        </p:nvSpPr>
        <p:spPr>
          <a:xfrm>
            <a:off x="6856482" y="5156688"/>
            <a:ext cx="381836" cy="307777"/>
          </a:xfrm>
          <a:prstGeom prst="rect">
            <a:avLst/>
          </a:prstGeom>
          <a:noFill/>
        </p:spPr>
        <p:txBody>
          <a:bodyPr wrap="none" rtlCol="0">
            <a:spAutoFit/>
          </a:bodyPr>
          <a:lstStyle/>
          <a:p>
            <a:r>
              <a:rPr lang="en-US" sz="1400" dirty="0"/>
              <a:t>R</a:t>
            </a:r>
            <a:r>
              <a:rPr lang="en-US" sz="1400" baseline="-25000" dirty="0" smtClean="0"/>
              <a:t>3</a:t>
            </a:r>
            <a:endParaRPr lang="en-US" sz="1400" baseline="-25000" dirty="0"/>
          </a:p>
        </p:txBody>
      </p:sp>
      <p:sp>
        <p:nvSpPr>
          <p:cNvPr id="604" name="TextBox 603"/>
          <p:cNvSpPr txBox="1"/>
          <p:nvPr/>
        </p:nvSpPr>
        <p:spPr>
          <a:xfrm>
            <a:off x="6856482" y="6116275"/>
            <a:ext cx="381836" cy="307777"/>
          </a:xfrm>
          <a:prstGeom prst="rect">
            <a:avLst/>
          </a:prstGeom>
          <a:noFill/>
        </p:spPr>
        <p:txBody>
          <a:bodyPr wrap="none" rtlCol="0">
            <a:spAutoFit/>
          </a:bodyPr>
          <a:lstStyle/>
          <a:p>
            <a:r>
              <a:rPr lang="en-US" sz="1400" dirty="0"/>
              <a:t>R</a:t>
            </a:r>
            <a:r>
              <a:rPr lang="en-US" sz="1400" baseline="-25000" dirty="0" smtClean="0"/>
              <a:t>4</a:t>
            </a:r>
            <a:endParaRPr lang="en-US" sz="1400" baseline="-25000" dirty="0"/>
          </a:p>
        </p:txBody>
      </p:sp>
      <p:sp>
        <p:nvSpPr>
          <p:cNvPr id="605" name="TextBox 604"/>
          <p:cNvSpPr txBox="1"/>
          <p:nvPr/>
        </p:nvSpPr>
        <p:spPr>
          <a:xfrm>
            <a:off x="1270594" y="2275775"/>
            <a:ext cx="1191352" cy="307777"/>
          </a:xfrm>
          <a:prstGeom prst="rect">
            <a:avLst/>
          </a:prstGeom>
          <a:noFill/>
        </p:spPr>
        <p:txBody>
          <a:bodyPr wrap="none" rtlCol="0">
            <a:spAutoFit/>
          </a:bodyPr>
          <a:lstStyle/>
          <a:p>
            <a:r>
              <a:rPr lang="en-US" sz="1400" dirty="0" smtClean="0"/>
              <a:t>Deck Supply</a:t>
            </a:r>
            <a:endParaRPr lang="en-US" sz="1400" baseline="-25000" dirty="0"/>
          </a:p>
        </p:txBody>
      </p:sp>
      <p:sp>
        <p:nvSpPr>
          <p:cNvPr id="606" name="TextBox 605"/>
          <p:cNvSpPr txBox="1"/>
          <p:nvPr/>
        </p:nvSpPr>
        <p:spPr>
          <a:xfrm>
            <a:off x="3791444" y="613943"/>
            <a:ext cx="502061" cy="307777"/>
          </a:xfrm>
          <a:prstGeom prst="rect">
            <a:avLst/>
          </a:prstGeom>
          <a:noFill/>
        </p:spPr>
        <p:txBody>
          <a:bodyPr wrap="none" rtlCol="0">
            <a:spAutoFit/>
          </a:bodyPr>
          <a:lstStyle/>
          <a:p>
            <a:r>
              <a:rPr lang="en-US" sz="1400" dirty="0" smtClean="0"/>
              <a:t>CS</a:t>
            </a:r>
            <a:r>
              <a:rPr lang="en-US" sz="1400" baseline="-25000" dirty="0" smtClean="0"/>
              <a:t>1</a:t>
            </a:r>
            <a:endParaRPr lang="en-US" sz="1400" baseline="-25000" dirty="0"/>
          </a:p>
        </p:txBody>
      </p:sp>
      <p:sp>
        <p:nvSpPr>
          <p:cNvPr id="607" name="TextBox 606"/>
          <p:cNvSpPr txBox="1"/>
          <p:nvPr/>
        </p:nvSpPr>
        <p:spPr>
          <a:xfrm>
            <a:off x="4445295" y="624361"/>
            <a:ext cx="502061" cy="307777"/>
          </a:xfrm>
          <a:prstGeom prst="rect">
            <a:avLst/>
          </a:prstGeom>
          <a:noFill/>
        </p:spPr>
        <p:txBody>
          <a:bodyPr wrap="none" rtlCol="0">
            <a:spAutoFit/>
          </a:bodyPr>
          <a:lstStyle/>
          <a:p>
            <a:r>
              <a:rPr lang="en-US" sz="1400" dirty="0" smtClean="0"/>
              <a:t>CS</a:t>
            </a:r>
            <a:r>
              <a:rPr lang="en-US" sz="1400" baseline="-25000" dirty="0" smtClean="0"/>
              <a:t>2</a:t>
            </a:r>
            <a:endParaRPr lang="en-US" sz="1400" baseline="-25000" dirty="0"/>
          </a:p>
        </p:txBody>
      </p:sp>
      <p:sp>
        <p:nvSpPr>
          <p:cNvPr id="608" name="TextBox 607"/>
          <p:cNvSpPr txBox="1"/>
          <p:nvPr/>
        </p:nvSpPr>
        <p:spPr>
          <a:xfrm>
            <a:off x="5052455" y="624898"/>
            <a:ext cx="502061" cy="307777"/>
          </a:xfrm>
          <a:prstGeom prst="rect">
            <a:avLst/>
          </a:prstGeom>
          <a:noFill/>
        </p:spPr>
        <p:txBody>
          <a:bodyPr wrap="none" rtlCol="0">
            <a:spAutoFit/>
          </a:bodyPr>
          <a:lstStyle/>
          <a:p>
            <a:r>
              <a:rPr lang="en-US" sz="1400" dirty="0" smtClean="0"/>
              <a:t>CS</a:t>
            </a:r>
            <a:r>
              <a:rPr lang="en-US" sz="1400" baseline="-25000" dirty="0" smtClean="0"/>
              <a:t>3</a:t>
            </a:r>
            <a:endParaRPr lang="en-US" sz="1400" baseline="-25000" dirty="0"/>
          </a:p>
        </p:txBody>
      </p:sp>
      <p:sp>
        <p:nvSpPr>
          <p:cNvPr id="609" name="TextBox 608"/>
          <p:cNvSpPr txBox="1"/>
          <p:nvPr/>
        </p:nvSpPr>
        <p:spPr>
          <a:xfrm>
            <a:off x="5659615" y="624361"/>
            <a:ext cx="502061" cy="307777"/>
          </a:xfrm>
          <a:prstGeom prst="rect">
            <a:avLst/>
          </a:prstGeom>
          <a:noFill/>
        </p:spPr>
        <p:txBody>
          <a:bodyPr wrap="none" rtlCol="0">
            <a:spAutoFit/>
          </a:bodyPr>
          <a:lstStyle/>
          <a:p>
            <a:r>
              <a:rPr lang="en-US" sz="1400" dirty="0" smtClean="0"/>
              <a:t>CS</a:t>
            </a:r>
            <a:r>
              <a:rPr lang="en-US" sz="1400" baseline="-25000" dirty="0" smtClean="0"/>
              <a:t>4</a:t>
            </a:r>
            <a:endParaRPr lang="en-US" sz="1400" baseline="-25000" dirty="0"/>
          </a:p>
        </p:txBody>
      </p:sp>
      <p:sp>
        <p:nvSpPr>
          <p:cNvPr id="610" name="TextBox 609"/>
          <p:cNvSpPr txBox="1"/>
          <p:nvPr/>
        </p:nvSpPr>
        <p:spPr>
          <a:xfrm>
            <a:off x="1785053" y="1584486"/>
            <a:ext cx="490840" cy="307777"/>
          </a:xfrm>
          <a:prstGeom prst="rect">
            <a:avLst/>
          </a:prstGeom>
          <a:noFill/>
        </p:spPr>
        <p:txBody>
          <a:bodyPr wrap="none" rtlCol="0">
            <a:spAutoFit/>
          </a:bodyPr>
          <a:lstStyle/>
          <a:p>
            <a:r>
              <a:rPr lang="en-US" sz="1400" dirty="0" smtClean="0"/>
              <a:t>TC</a:t>
            </a:r>
            <a:r>
              <a:rPr lang="en-US" sz="1400" baseline="-25000" dirty="0" smtClean="0"/>
              <a:t>1</a:t>
            </a:r>
            <a:endParaRPr lang="en-US" sz="1400" baseline="-25000" dirty="0"/>
          </a:p>
        </p:txBody>
      </p:sp>
      <p:sp>
        <p:nvSpPr>
          <p:cNvPr id="611" name="TextBox 610"/>
          <p:cNvSpPr txBox="1"/>
          <p:nvPr/>
        </p:nvSpPr>
        <p:spPr>
          <a:xfrm>
            <a:off x="1767010" y="1392998"/>
            <a:ext cx="490840" cy="307777"/>
          </a:xfrm>
          <a:prstGeom prst="rect">
            <a:avLst/>
          </a:prstGeom>
          <a:noFill/>
        </p:spPr>
        <p:txBody>
          <a:bodyPr wrap="none" rtlCol="0">
            <a:spAutoFit/>
          </a:bodyPr>
          <a:lstStyle/>
          <a:p>
            <a:r>
              <a:rPr lang="en-US" sz="1400" dirty="0" smtClean="0"/>
              <a:t>TC</a:t>
            </a:r>
            <a:r>
              <a:rPr lang="en-US" sz="1400" baseline="-25000" dirty="0" smtClean="0"/>
              <a:t>2</a:t>
            </a:r>
            <a:endParaRPr lang="en-US" sz="1400" baseline="-25000" dirty="0"/>
          </a:p>
        </p:txBody>
      </p:sp>
      <p:sp>
        <p:nvSpPr>
          <p:cNvPr id="612" name="TextBox 611"/>
          <p:cNvSpPr txBox="1"/>
          <p:nvPr/>
        </p:nvSpPr>
        <p:spPr>
          <a:xfrm>
            <a:off x="1767010" y="1200973"/>
            <a:ext cx="490840" cy="307777"/>
          </a:xfrm>
          <a:prstGeom prst="rect">
            <a:avLst/>
          </a:prstGeom>
          <a:noFill/>
        </p:spPr>
        <p:txBody>
          <a:bodyPr wrap="none" rtlCol="0">
            <a:spAutoFit/>
          </a:bodyPr>
          <a:lstStyle/>
          <a:p>
            <a:r>
              <a:rPr lang="en-US" sz="1400" dirty="0" smtClean="0"/>
              <a:t>TC</a:t>
            </a:r>
            <a:r>
              <a:rPr lang="en-US" sz="1400" baseline="-25000" dirty="0" smtClean="0"/>
              <a:t>3</a:t>
            </a:r>
            <a:endParaRPr lang="en-US" sz="1400" baseline="-25000" dirty="0"/>
          </a:p>
        </p:txBody>
      </p:sp>
      <p:sp>
        <p:nvSpPr>
          <p:cNvPr id="613" name="TextBox 612"/>
          <p:cNvSpPr txBox="1"/>
          <p:nvPr/>
        </p:nvSpPr>
        <p:spPr>
          <a:xfrm>
            <a:off x="1767010" y="1008411"/>
            <a:ext cx="490840" cy="307777"/>
          </a:xfrm>
          <a:prstGeom prst="rect">
            <a:avLst/>
          </a:prstGeom>
          <a:noFill/>
        </p:spPr>
        <p:txBody>
          <a:bodyPr wrap="none" rtlCol="0">
            <a:spAutoFit/>
          </a:bodyPr>
          <a:lstStyle/>
          <a:p>
            <a:r>
              <a:rPr lang="en-US" sz="1400" dirty="0" smtClean="0"/>
              <a:t>TC</a:t>
            </a:r>
            <a:r>
              <a:rPr lang="en-US" sz="1400" baseline="-25000" dirty="0" smtClean="0"/>
              <a:t>4</a:t>
            </a:r>
            <a:endParaRPr lang="en-US" sz="1400" baseline="-25000" dirty="0"/>
          </a:p>
        </p:txBody>
      </p:sp>
      <p:sp>
        <p:nvSpPr>
          <p:cNvPr id="619" name="TextBox 618"/>
          <p:cNvSpPr txBox="1"/>
          <p:nvPr/>
        </p:nvSpPr>
        <p:spPr>
          <a:xfrm>
            <a:off x="5722725" y="6461921"/>
            <a:ext cx="381836" cy="307777"/>
          </a:xfrm>
          <a:prstGeom prst="rect">
            <a:avLst/>
          </a:prstGeom>
          <a:noFill/>
        </p:spPr>
        <p:txBody>
          <a:bodyPr wrap="none" rtlCol="0">
            <a:spAutoFit/>
          </a:bodyPr>
          <a:lstStyle/>
          <a:p>
            <a:r>
              <a:rPr lang="en-US" sz="1400" dirty="0" smtClean="0"/>
              <a:t>C</a:t>
            </a:r>
            <a:r>
              <a:rPr lang="en-US" sz="1400" baseline="-25000" dirty="0"/>
              <a:t>4</a:t>
            </a:r>
          </a:p>
        </p:txBody>
      </p:sp>
      <p:sp>
        <p:nvSpPr>
          <p:cNvPr id="620" name="TextBox 619"/>
          <p:cNvSpPr txBox="1"/>
          <p:nvPr/>
        </p:nvSpPr>
        <p:spPr>
          <a:xfrm>
            <a:off x="5110459" y="6462458"/>
            <a:ext cx="381836" cy="307777"/>
          </a:xfrm>
          <a:prstGeom prst="rect">
            <a:avLst/>
          </a:prstGeom>
          <a:noFill/>
        </p:spPr>
        <p:txBody>
          <a:bodyPr wrap="none" rtlCol="0">
            <a:spAutoFit/>
          </a:bodyPr>
          <a:lstStyle/>
          <a:p>
            <a:r>
              <a:rPr lang="en-US" sz="1400" dirty="0" smtClean="0"/>
              <a:t>C</a:t>
            </a:r>
            <a:r>
              <a:rPr lang="en-US" sz="1400" baseline="-25000" dirty="0" smtClean="0"/>
              <a:t>3</a:t>
            </a:r>
            <a:endParaRPr lang="en-US" sz="1400" baseline="-25000" dirty="0"/>
          </a:p>
        </p:txBody>
      </p:sp>
      <p:sp>
        <p:nvSpPr>
          <p:cNvPr id="621" name="TextBox 620"/>
          <p:cNvSpPr txBox="1"/>
          <p:nvPr/>
        </p:nvSpPr>
        <p:spPr>
          <a:xfrm>
            <a:off x="4493765" y="6462458"/>
            <a:ext cx="381836" cy="307777"/>
          </a:xfrm>
          <a:prstGeom prst="rect">
            <a:avLst/>
          </a:prstGeom>
          <a:noFill/>
        </p:spPr>
        <p:txBody>
          <a:bodyPr wrap="none" rtlCol="0">
            <a:spAutoFit/>
          </a:bodyPr>
          <a:lstStyle/>
          <a:p>
            <a:r>
              <a:rPr lang="en-US" sz="1400" dirty="0" smtClean="0"/>
              <a:t>C</a:t>
            </a:r>
            <a:r>
              <a:rPr lang="en-US" sz="1400" baseline="-25000" dirty="0" smtClean="0"/>
              <a:t>2</a:t>
            </a:r>
            <a:endParaRPr lang="en-US" sz="1400" baseline="-25000" dirty="0"/>
          </a:p>
        </p:txBody>
      </p:sp>
      <p:sp>
        <p:nvSpPr>
          <p:cNvPr id="622" name="TextBox 621"/>
          <p:cNvSpPr txBox="1"/>
          <p:nvPr/>
        </p:nvSpPr>
        <p:spPr>
          <a:xfrm>
            <a:off x="3879285" y="6462458"/>
            <a:ext cx="381836" cy="307777"/>
          </a:xfrm>
          <a:prstGeom prst="rect">
            <a:avLst/>
          </a:prstGeom>
          <a:noFill/>
        </p:spPr>
        <p:txBody>
          <a:bodyPr wrap="none" rtlCol="0">
            <a:spAutoFit/>
          </a:bodyPr>
          <a:lstStyle/>
          <a:p>
            <a:r>
              <a:rPr lang="en-US" sz="1400" dirty="0" smtClean="0"/>
              <a:t>C</a:t>
            </a:r>
            <a:r>
              <a:rPr lang="en-US" sz="1400" baseline="-25000" dirty="0" smtClean="0"/>
              <a:t>1</a:t>
            </a:r>
            <a:endParaRPr lang="en-US" sz="1400" baseline="-25000" dirty="0"/>
          </a:p>
        </p:txBody>
      </p:sp>
      <p:grpSp>
        <p:nvGrpSpPr>
          <p:cNvPr id="26" name="Group 478"/>
          <p:cNvGrpSpPr/>
          <p:nvPr/>
        </p:nvGrpSpPr>
        <p:grpSpPr>
          <a:xfrm>
            <a:off x="3120356" y="3193483"/>
            <a:ext cx="303582" cy="192024"/>
            <a:chOff x="3964840" y="2897735"/>
            <a:chExt cx="303582" cy="192024"/>
          </a:xfrm>
        </p:grpSpPr>
        <p:cxnSp>
          <p:nvCxnSpPr>
            <p:cNvPr id="450" name="Straight Connector 449"/>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3" name="Straight Connector 452"/>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2" name="Straight Connector 461"/>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8" name="Straight Connector 46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7" name="Group 479"/>
          <p:cNvGrpSpPr/>
          <p:nvPr/>
        </p:nvGrpSpPr>
        <p:grpSpPr>
          <a:xfrm>
            <a:off x="2926557" y="4148848"/>
            <a:ext cx="303582" cy="192024"/>
            <a:chOff x="3964840" y="2897735"/>
            <a:chExt cx="303582" cy="192024"/>
          </a:xfrm>
        </p:grpSpPr>
        <p:cxnSp>
          <p:nvCxnSpPr>
            <p:cNvPr id="482" name="Straight Connector 481"/>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5" name="Straight Connector 494"/>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7" name="Straight Connector 496"/>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8" name="Straight Connector 49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04" name="Straight Connector 503"/>
          <p:cNvCxnSpPr/>
          <p:nvPr/>
        </p:nvCxnSpPr>
        <p:spPr>
          <a:xfrm flipV="1">
            <a:off x="2434394" y="4350720"/>
            <a:ext cx="482151" cy="3043"/>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8" name="Group 505"/>
          <p:cNvGrpSpPr/>
          <p:nvPr/>
        </p:nvGrpSpPr>
        <p:grpSpPr>
          <a:xfrm>
            <a:off x="2736505" y="5108072"/>
            <a:ext cx="303582" cy="192024"/>
            <a:chOff x="3964840" y="2897735"/>
            <a:chExt cx="303582" cy="192024"/>
          </a:xfrm>
        </p:grpSpPr>
        <p:cxnSp>
          <p:nvCxnSpPr>
            <p:cNvPr id="507" name="Straight Connector 506"/>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8" name="Straight Connector 507"/>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9" name="Straight Connector 508"/>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0" name="Straight Connector 509"/>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14" name="Straight Connector 513"/>
          <p:cNvCxnSpPr>
            <a:stCxn id="548" idx="3"/>
          </p:cNvCxnSpPr>
          <p:nvPr/>
        </p:nvCxnSpPr>
        <p:spPr>
          <a:xfrm flipV="1">
            <a:off x="2440396" y="5302536"/>
            <a:ext cx="296324" cy="884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9" name="Group 519"/>
          <p:cNvGrpSpPr/>
          <p:nvPr/>
        </p:nvGrpSpPr>
        <p:grpSpPr>
          <a:xfrm>
            <a:off x="2538361" y="6071778"/>
            <a:ext cx="303582" cy="192024"/>
            <a:chOff x="3964840" y="2897735"/>
            <a:chExt cx="303582" cy="192024"/>
          </a:xfrm>
        </p:grpSpPr>
        <p:cxnSp>
          <p:nvCxnSpPr>
            <p:cNvPr id="522" name="Straight Connector 521"/>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3" name="Straight Connector 522"/>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4" name="Straight Connector 523"/>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8" name="Straight Connector 53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43" name="Straight Connector 542"/>
          <p:cNvCxnSpPr/>
          <p:nvPr/>
        </p:nvCxnSpPr>
        <p:spPr>
          <a:xfrm flipV="1">
            <a:off x="2465771" y="6270724"/>
            <a:ext cx="77287" cy="1486"/>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46" name="TextBox 545"/>
          <p:cNvSpPr txBox="1"/>
          <p:nvPr/>
        </p:nvSpPr>
        <p:spPr>
          <a:xfrm>
            <a:off x="1968201" y="3227087"/>
            <a:ext cx="502061" cy="307777"/>
          </a:xfrm>
          <a:prstGeom prst="rect">
            <a:avLst/>
          </a:prstGeom>
          <a:noFill/>
        </p:spPr>
        <p:txBody>
          <a:bodyPr wrap="none" rtlCol="0">
            <a:spAutoFit/>
          </a:bodyPr>
          <a:lstStyle/>
          <a:p>
            <a:r>
              <a:rPr lang="en-US" sz="1400" dirty="0" smtClean="0"/>
              <a:t>RS</a:t>
            </a:r>
            <a:r>
              <a:rPr lang="en-US" sz="1400" baseline="-25000" dirty="0" smtClean="0"/>
              <a:t>1</a:t>
            </a:r>
            <a:endParaRPr lang="en-US" sz="1400" baseline="-25000" dirty="0"/>
          </a:p>
        </p:txBody>
      </p:sp>
      <p:sp>
        <p:nvSpPr>
          <p:cNvPr id="547" name="TextBox 546"/>
          <p:cNvSpPr txBox="1"/>
          <p:nvPr/>
        </p:nvSpPr>
        <p:spPr>
          <a:xfrm>
            <a:off x="1938335" y="4182127"/>
            <a:ext cx="502061" cy="307777"/>
          </a:xfrm>
          <a:prstGeom prst="rect">
            <a:avLst/>
          </a:prstGeom>
          <a:noFill/>
        </p:spPr>
        <p:txBody>
          <a:bodyPr wrap="none" rtlCol="0">
            <a:spAutoFit/>
          </a:bodyPr>
          <a:lstStyle/>
          <a:p>
            <a:r>
              <a:rPr lang="en-US" sz="1400" dirty="0" smtClean="0"/>
              <a:t>RS</a:t>
            </a:r>
            <a:r>
              <a:rPr lang="en-US" sz="1400" baseline="-25000" dirty="0" smtClean="0"/>
              <a:t>2</a:t>
            </a:r>
            <a:endParaRPr lang="en-US" sz="1400" baseline="-25000" dirty="0"/>
          </a:p>
        </p:txBody>
      </p:sp>
      <p:sp>
        <p:nvSpPr>
          <p:cNvPr id="548" name="TextBox 547"/>
          <p:cNvSpPr txBox="1"/>
          <p:nvPr/>
        </p:nvSpPr>
        <p:spPr>
          <a:xfrm>
            <a:off x="1938335" y="5157487"/>
            <a:ext cx="502061" cy="307777"/>
          </a:xfrm>
          <a:prstGeom prst="rect">
            <a:avLst/>
          </a:prstGeom>
          <a:noFill/>
        </p:spPr>
        <p:txBody>
          <a:bodyPr wrap="none" rtlCol="0">
            <a:spAutoFit/>
          </a:bodyPr>
          <a:lstStyle/>
          <a:p>
            <a:r>
              <a:rPr lang="en-US" sz="1400" dirty="0" smtClean="0"/>
              <a:t>RS</a:t>
            </a:r>
            <a:r>
              <a:rPr lang="en-US" sz="1400" baseline="-25000" dirty="0" smtClean="0"/>
              <a:t>3</a:t>
            </a:r>
            <a:endParaRPr lang="en-US" sz="1400" baseline="-25000" dirty="0"/>
          </a:p>
        </p:txBody>
      </p:sp>
      <p:sp>
        <p:nvSpPr>
          <p:cNvPr id="549" name="TextBox 548"/>
          <p:cNvSpPr txBox="1"/>
          <p:nvPr/>
        </p:nvSpPr>
        <p:spPr>
          <a:xfrm>
            <a:off x="1918015" y="6092207"/>
            <a:ext cx="502061" cy="307777"/>
          </a:xfrm>
          <a:prstGeom prst="rect">
            <a:avLst/>
          </a:prstGeom>
          <a:noFill/>
        </p:spPr>
        <p:txBody>
          <a:bodyPr wrap="none" rtlCol="0">
            <a:spAutoFit/>
          </a:bodyPr>
          <a:lstStyle/>
          <a:p>
            <a:r>
              <a:rPr lang="en-US" sz="1400" dirty="0" smtClean="0"/>
              <a:t>RS</a:t>
            </a:r>
            <a:r>
              <a:rPr lang="en-US" sz="1400" baseline="-25000" dirty="0" smtClean="0"/>
              <a:t>4</a:t>
            </a:r>
            <a:endParaRPr lang="en-US" sz="1400" baseline="-25000" dirty="0"/>
          </a:p>
        </p:txBody>
      </p:sp>
      <p:sp>
        <p:nvSpPr>
          <p:cNvPr id="467" name="Oval 466"/>
          <p:cNvSpPr/>
          <p:nvPr/>
        </p:nvSpPr>
        <p:spPr>
          <a:xfrm flipV="1">
            <a:off x="3380021" y="239152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4" name="TextBox 453"/>
          <p:cNvSpPr txBox="1"/>
          <p:nvPr/>
        </p:nvSpPr>
        <p:spPr>
          <a:xfrm>
            <a:off x="4264760" y="164575"/>
            <a:ext cx="1310359" cy="369332"/>
          </a:xfrm>
          <a:prstGeom prst="rect">
            <a:avLst/>
          </a:prstGeom>
          <a:noFill/>
          <a:ln w="50800" cmpd="tri">
            <a:solidFill>
              <a:srgbClr val="FF0000"/>
            </a:solidFill>
          </a:ln>
        </p:spPr>
        <p:txBody>
          <a:bodyPr wrap="none" rtlCol="0">
            <a:spAutoFit/>
          </a:bodyPr>
          <a:lstStyle/>
          <a:p>
            <a:r>
              <a:rPr lang="en-US" b="1" dirty="0" smtClean="0">
                <a:solidFill>
                  <a:schemeClr val="accent2">
                    <a:lumMod val="75000"/>
                  </a:schemeClr>
                </a:solidFill>
                <a:latin typeface="Calibri" pitchFamily="34" charset="0"/>
                <a:cs typeface="Calibri" pitchFamily="34" charset="0"/>
              </a:rPr>
              <a:t>PCMS Array</a:t>
            </a:r>
            <a:endParaRPr lang="en-US" b="1" dirty="0">
              <a:solidFill>
                <a:schemeClr val="accent2">
                  <a:lumMod val="75000"/>
                </a:schemeClr>
              </a:solidFill>
              <a:latin typeface="Calibri" pitchFamily="34" charset="0"/>
              <a:cs typeface="Calibri" pitchFamily="34" charset="0"/>
            </a:endParaRPr>
          </a:p>
        </p:txBody>
      </p:sp>
      <p:cxnSp>
        <p:nvCxnSpPr>
          <p:cNvPr id="465" name="Straight Connector 464"/>
          <p:cNvCxnSpPr/>
          <p:nvPr/>
        </p:nvCxnSpPr>
        <p:spPr>
          <a:xfrm rot="5400000">
            <a:off x="4533595" y="4581150"/>
            <a:ext cx="3840500"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471" name="Group 437"/>
          <p:cNvGrpSpPr/>
          <p:nvPr/>
        </p:nvGrpSpPr>
        <p:grpSpPr>
          <a:xfrm>
            <a:off x="6031391" y="5733300"/>
            <a:ext cx="460859" cy="581566"/>
            <a:chOff x="1538005" y="3198570"/>
            <a:chExt cx="460859" cy="581566"/>
          </a:xfrm>
        </p:grpSpPr>
        <p:sp>
          <p:nvSpPr>
            <p:cNvPr id="472" name="Oval 471"/>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3" name="Straight Connector 472"/>
            <p:cNvCxnSpPr>
              <a:stCxn id="472" idx="2"/>
              <a:endCxn id="472"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6" name="Straight Connector 475"/>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7" name="Straight Connector 476"/>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9" name="Straight Connector 478"/>
            <p:cNvCxnSpPr>
              <a:stCxn id="472"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0" name="Straight Connector 479"/>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00" name="Oval 499"/>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2" name="Oval 501"/>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3" name="Straight Connector 502"/>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06" name="Group 437"/>
          <p:cNvGrpSpPr/>
          <p:nvPr/>
        </p:nvGrpSpPr>
        <p:grpSpPr>
          <a:xfrm>
            <a:off x="6031390" y="4767684"/>
            <a:ext cx="460859" cy="581566"/>
            <a:chOff x="1538005" y="3198570"/>
            <a:chExt cx="460859" cy="581566"/>
          </a:xfrm>
        </p:grpSpPr>
        <p:sp>
          <p:nvSpPr>
            <p:cNvPr id="512" name="Oval 511"/>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3" name="Straight Connector 512"/>
            <p:cNvCxnSpPr>
              <a:stCxn id="512" idx="2"/>
              <a:endCxn id="512"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5" name="Straight Connector 514"/>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0" name="Straight Connector 519"/>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39" name="Straight Connector 538"/>
            <p:cNvCxnSpPr>
              <a:stCxn id="512"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0" name="Straight Connector 539"/>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41" name="Oval 540"/>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2" name="Oval 541"/>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44" name="Straight Connector 543"/>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45" name="Group 437"/>
          <p:cNvGrpSpPr/>
          <p:nvPr/>
        </p:nvGrpSpPr>
        <p:grpSpPr>
          <a:xfrm>
            <a:off x="6031390" y="3813050"/>
            <a:ext cx="460859" cy="581566"/>
            <a:chOff x="1538005" y="3198570"/>
            <a:chExt cx="460859" cy="581566"/>
          </a:xfrm>
        </p:grpSpPr>
        <p:sp>
          <p:nvSpPr>
            <p:cNvPr id="550" name="Oval 549"/>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2" name="Straight Connector 551"/>
            <p:cNvCxnSpPr>
              <a:stCxn id="550" idx="2"/>
              <a:endCxn id="550"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4" name="Straight Connector 553"/>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5" name="Straight Connector 554"/>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6" name="Straight Connector 555"/>
            <p:cNvCxnSpPr>
              <a:stCxn id="550"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8" name="Straight Connector 557"/>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59" name="Oval 558"/>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1" name="Oval 560"/>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2" name="Straight Connector 561"/>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63" name="Group 437"/>
          <p:cNvGrpSpPr/>
          <p:nvPr/>
        </p:nvGrpSpPr>
        <p:grpSpPr>
          <a:xfrm>
            <a:off x="6031390" y="2847434"/>
            <a:ext cx="460859" cy="581566"/>
            <a:chOff x="1538005" y="3198570"/>
            <a:chExt cx="460859" cy="581566"/>
          </a:xfrm>
        </p:grpSpPr>
        <p:sp>
          <p:nvSpPr>
            <p:cNvPr id="564" name="Oval 563"/>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5" name="Straight Connector 564"/>
            <p:cNvCxnSpPr>
              <a:stCxn id="564" idx="2"/>
              <a:endCxn id="564"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6" name="Straight Connector 565"/>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1" name="Straight Connector 570"/>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2" name="Straight Connector 571"/>
            <p:cNvCxnSpPr>
              <a:stCxn id="564"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3" name="Straight Connector 572"/>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74" name="Oval 573"/>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5" name="Oval 574"/>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6" name="Straight Connector 575"/>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79" name="Isosceles Triangle 578"/>
          <p:cNvSpPr/>
          <p:nvPr/>
        </p:nvSpPr>
        <p:spPr>
          <a:xfrm rot="10800000">
            <a:off x="6261820" y="2276850"/>
            <a:ext cx="384050" cy="382624"/>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0" name="Straight Connector 579"/>
          <p:cNvCxnSpPr/>
          <p:nvPr/>
        </p:nvCxnSpPr>
        <p:spPr>
          <a:xfrm rot="5400000">
            <a:off x="6299953" y="2046150"/>
            <a:ext cx="460861" cy="54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81" name="TextBox 580"/>
          <p:cNvSpPr txBox="1"/>
          <p:nvPr/>
        </p:nvSpPr>
        <p:spPr>
          <a:xfrm>
            <a:off x="6377035" y="1278320"/>
            <a:ext cx="1439818" cy="523220"/>
          </a:xfrm>
          <a:prstGeom prst="rect">
            <a:avLst/>
          </a:prstGeom>
          <a:noFill/>
        </p:spPr>
        <p:txBody>
          <a:bodyPr wrap="none" rtlCol="0">
            <a:spAutoFit/>
          </a:bodyPr>
          <a:lstStyle/>
          <a:p>
            <a:r>
              <a:rPr lang="en-US" sz="1400" dirty="0" smtClean="0"/>
              <a:t>Access Control</a:t>
            </a:r>
          </a:p>
          <a:p>
            <a:r>
              <a:rPr lang="en-US" sz="1400" dirty="0" smtClean="0"/>
              <a:t>for R/W</a:t>
            </a:r>
            <a:endParaRPr lang="en-US" sz="1400" baseline="-25000" dirty="0"/>
          </a:p>
        </p:txBody>
      </p:sp>
      <p:sp>
        <p:nvSpPr>
          <p:cNvPr id="582" name="Oval 581"/>
          <p:cNvSpPr/>
          <p:nvPr/>
        </p:nvSpPr>
        <p:spPr>
          <a:xfrm rot="5400000">
            <a:off x="6492250" y="181599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3" name="Oval 582"/>
          <p:cNvSpPr/>
          <p:nvPr/>
        </p:nvSpPr>
        <p:spPr>
          <a:xfrm rot="5400000">
            <a:off x="6415440" y="2699305"/>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4" name="Straight Connector 583"/>
          <p:cNvCxnSpPr/>
          <p:nvPr/>
        </p:nvCxnSpPr>
        <p:spPr>
          <a:xfrm rot="5400000">
            <a:off x="5878040" y="2430200"/>
            <a:ext cx="614482" cy="54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86" name="Straight Connector 585"/>
          <p:cNvCxnSpPr>
            <a:endCxn id="583" idx="4"/>
          </p:cNvCxnSpPr>
          <p:nvPr/>
        </p:nvCxnSpPr>
        <p:spPr>
          <a:xfrm flipV="1">
            <a:off x="6185010" y="2737710"/>
            <a:ext cx="230430" cy="5"/>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95" name="Straight Connector 594"/>
          <p:cNvCxnSpPr/>
          <p:nvPr/>
        </p:nvCxnSpPr>
        <p:spPr>
          <a:xfrm flipV="1">
            <a:off x="6185010" y="2123230"/>
            <a:ext cx="230430" cy="5"/>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96" name="Straight Connector 595"/>
          <p:cNvCxnSpPr/>
          <p:nvPr/>
        </p:nvCxnSpPr>
        <p:spPr>
          <a:xfrm rot="16200000" flipH="1">
            <a:off x="6338634" y="2200039"/>
            <a:ext cx="153619" cy="3"/>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627" name="TextBox 626"/>
          <p:cNvSpPr txBox="1"/>
          <p:nvPr/>
        </p:nvSpPr>
        <p:spPr>
          <a:xfrm>
            <a:off x="3021716" y="3352190"/>
            <a:ext cx="530915" cy="307777"/>
          </a:xfrm>
          <a:prstGeom prst="rect">
            <a:avLst/>
          </a:prstGeom>
          <a:noFill/>
        </p:spPr>
        <p:txBody>
          <a:bodyPr wrap="none" rtlCol="0">
            <a:spAutoFit/>
          </a:bodyPr>
          <a:lstStyle/>
          <a:p>
            <a:r>
              <a:rPr lang="en-US" sz="1400" dirty="0" smtClean="0"/>
              <a:t>WT</a:t>
            </a:r>
            <a:r>
              <a:rPr lang="en-US" sz="1400" baseline="-25000" dirty="0" smtClean="0"/>
              <a:t>1</a:t>
            </a:r>
            <a:endParaRPr lang="en-US" sz="1400" baseline="-25000" dirty="0"/>
          </a:p>
        </p:txBody>
      </p:sp>
      <p:sp>
        <p:nvSpPr>
          <p:cNvPr id="628" name="TextBox 627"/>
          <p:cNvSpPr txBox="1"/>
          <p:nvPr/>
        </p:nvSpPr>
        <p:spPr>
          <a:xfrm>
            <a:off x="2868096" y="4311778"/>
            <a:ext cx="530915" cy="307777"/>
          </a:xfrm>
          <a:prstGeom prst="rect">
            <a:avLst/>
          </a:prstGeom>
          <a:noFill/>
        </p:spPr>
        <p:txBody>
          <a:bodyPr wrap="none" rtlCol="0">
            <a:spAutoFit/>
          </a:bodyPr>
          <a:lstStyle/>
          <a:p>
            <a:r>
              <a:rPr lang="en-US" sz="1400" dirty="0" smtClean="0"/>
              <a:t>WT</a:t>
            </a:r>
            <a:r>
              <a:rPr lang="en-US" sz="1400" baseline="-25000" dirty="0" smtClean="0"/>
              <a:t>2</a:t>
            </a:r>
            <a:endParaRPr lang="en-US" sz="1400" baseline="-25000" dirty="0"/>
          </a:p>
        </p:txBody>
      </p:sp>
      <p:sp>
        <p:nvSpPr>
          <p:cNvPr id="629" name="TextBox 628"/>
          <p:cNvSpPr txBox="1"/>
          <p:nvPr/>
        </p:nvSpPr>
        <p:spPr>
          <a:xfrm>
            <a:off x="2651750" y="5271903"/>
            <a:ext cx="530915" cy="307777"/>
          </a:xfrm>
          <a:prstGeom prst="rect">
            <a:avLst/>
          </a:prstGeom>
          <a:noFill/>
        </p:spPr>
        <p:txBody>
          <a:bodyPr wrap="none" rtlCol="0">
            <a:spAutoFit/>
          </a:bodyPr>
          <a:lstStyle/>
          <a:p>
            <a:r>
              <a:rPr lang="en-US" sz="1400" dirty="0" smtClean="0"/>
              <a:t>WT</a:t>
            </a:r>
            <a:r>
              <a:rPr lang="en-US" sz="1400" baseline="-25000" dirty="0" smtClean="0"/>
              <a:t>3</a:t>
            </a:r>
            <a:endParaRPr lang="en-US" sz="1400" baseline="-25000" dirty="0"/>
          </a:p>
        </p:txBody>
      </p:sp>
      <p:sp>
        <p:nvSpPr>
          <p:cNvPr id="630" name="TextBox 629"/>
          <p:cNvSpPr txBox="1"/>
          <p:nvPr/>
        </p:nvSpPr>
        <p:spPr>
          <a:xfrm>
            <a:off x="2459725" y="6232028"/>
            <a:ext cx="530915" cy="307777"/>
          </a:xfrm>
          <a:prstGeom prst="rect">
            <a:avLst/>
          </a:prstGeom>
          <a:noFill/>
        </p:spPr>
        <p:txBody>
          <a:bodyPr wrap="none" rtlCol="0">
            <a:spAutoFit/>
          </a:bodyPr>
          <a:lstStyle/>
          <a:p>
            <a:r>
              <a:rPr lang="en-US" sz="1400" dirty="0" smtClean="0"/>
              <a:t>WT</a:t>
            </a:r>
            <a:r>
              <a:rPr lang="en-US" sz="1400" baseline="-25000" dirty="0" smtClean="0"/>
              <a:t>4</a:t>
            </a:r>
            <a:endParaRPr lang="en-US" sz="1400" baseline="-25000" dirty="0"/>
          </a:p>
        </p:txBody>
      </p:sp>
      <p:sp>
        <p:nvSpPr>
          <p:cNvPr id="631" name="TextBox 630"/>
          <p:cNvSpPr txBox="1"/>
          <p:nvPr/>
        </p:nvSpPr>
        <p:spPr>
          <a:xfrm>
            <a:off x="4031534" y="1662370"/>
            <a:ext cx="481222" cy="307777"/>
          </a:xfrm>
          <a:prstGeom prst="rect">
            <a:avLst/>
          </a:prstGeom>
          <a:noFill/>
        </p:spPr>
        <p:txBody>
          <a:bodyPr wrap="none" rtlCol="0">
            <a:spAutoFit/>
          </a:bodyPr>
          <a:lstStyle/>
          <a:p>
            <a:r>
              <a:rPr lang="en-US" sz="1400" dirty="0" smtClean="0"/>
              <a:t>BT</a:t>
            </a:r>
            <a:r>
              <a:rPr lang="en-US" sz="1400" baseline="-25000" dirty="0" smtClean="0"/>
              <a:t>1</a:t>
            </a:r>
            <a:endParaRPr lang="en-US" sz="1400" baseline="-25000" dirty="0"/>
          </a:p>
        </p:txBody>
      </p:sp>
      <p:sp>
        <p:nvSpPr>
          <p:cNvPr id="632" name="TextBox 631"/>
          <p:cNvSpPr txBox="1"/>
          <p:nvPr/>
        </p:nvSpPr>
        <p:spPr>
          <a:xfrm>
            <a:off x="4648810" y="1470345"/>
            <a:ext cx="481222" cy="307777"/>
          </a:xfrm>
          <a:prstGeom prst="rect">
            <a:avLst/>
          </a:prstGeom>
          <a:noFill/>
        </p:spPr>
        <p:txBody>
          <a:bodyPr wrap="none" rtlCol="0">
            <a:spAutoFit/>
          </a:bodyPr>
          <a:lstStyle/>
          <a:p>
            <a:r>
              <a:rPr lang="en-US" sz="1400" dirty="0" smtClean="0"/>
              <a:t>BT</a:t>
            </a:r>
            <a:r>
              <a:rPr lang="en-US" sz="1400" baseline="-25000" dirty="0" smtClean="0"/>
              <a:t>2</a:t>
            </a:r>
            <a:endParaRPr lang="en-US" sz="1400" baseline="-25000" dirty="0"/>
          </a:p>
        </p:txBody>
      </p:sp>
      <p:sp>
        <p:nvSpPr>
          <p:cNvPr id="633" name="TextBox 632"/>
          <p:cNvSpPr txBox="1"/>
          <p:nvPr/>
        </p:nvSpPr>
        <p:spPr>
          <a:xfrm>
            <a:off x="5222089" y="1278320"/>
            <a:ext cx="481222" cy="307777"/>
          </a:xfrm>
          <a:prstGeom prst="rect">
            <a:avLst/>
          </a:prstGeom>
          <a:noFill/>
        </p:spPr>
        <p:txBody>
          <a:bodyPr wrap="none" rtlCol="0">
            <a:spAutoFit/>
          </a:bodyPr>
          <a:lstStyle/>
          <a:p>
            <a:r>
              <a:rPr lang="en-US" sz="1400" dirty="0" smtClean="0"/>
              <a:t>BT</a:t>
            </a:r>
            <a:r>
              <a:rPr lang="en-US" sz="1400" baseline="-25000" dirty="0" smtClean="0"/>
              <a:t>3</a:t>
            </a:r>
            <a:endParaRPr lang="en-US" sz="1400" baseline="-25000" dirty="0"/>
          </a:p>
        </p:txBody>
      </p:sp>
      <p:sp>
        <p:nvSpPr>
          <p:cNvPr id="634" name="TextBox 633"/>
          <p:cNvSpPr txBox="1"/>
          <p:nvPr/>
        </p:nvSpPr>
        <p:spPr>
          <a:xfrm>
            <a:off x="5874974" y="1086295"/>
            <a:ext cx="481222" cy="307777"/>
          </a:xfrm>
          <a:prstGeom prst="rect">
            <a:avLst/>
          </a:prstGeom>
          <a:noFill/>
        </p:spPr>
        <p:txBody>
          <a:bodyPr wrap="none" rtlCol="0">
            <a:spAutoFit/>
          </a:bodyPr>
          <a:lstStyle/>
          <a:p>
            <a:r>
              <a:rPr lang="en-US" sz="1400" dirty="0" smtClean="0"/>
              <a:t>BT</a:t>
            </a:r>
            <a:r>
              <a:rPr lang="en-US" sz="1400" baseline="-25000" dirty="0" smtClean="0"/>
              <a:t>4</a:t>
            </a:r>
            <a:endParaRPr lang="en-US" sz="1400" baseline="-25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045" y="152400"/>
            <a:ext cx="7772400" cy="838200"/>
          </a:xfrm>
        </p:spPr>
        <p:txBody>
          <a:bodyPr/>
          <a:lstStyle/>
          <a:p>
            <a:pPr algn="l"/>
            <a:r>
              <a:rPr lang="en-US" dirty="0" smtClean="0"/>
              <a:t>Select C</a:t>
            </a:r>
            <a:r>
              <a:rPr lang="en-US" baseline="-25000" dirty="0" smtClean="0"/>
              <a:t>4</a:t>
            </a:r>
            <a:r>
              <a:rPr lang="en-US" dirty="0" smtClean="0"/>
              <a:t>R</a:t>
            </a:r>
            <a:r>
              <a:rPr lang="en-US" baseline="-25000" dirty="0" smtClean="0"/>
              <a:t>4</a:t>
            </a:r>
            <a:endParaRPr lang="en-US" baseline="-25000" dirty="0"/>
          </a:p>
        </p:txBody>
      </p:sp>
      <p:cxnSp>
        <p:nvCxnSpPr>
          <p:cNvPr id="448" name="Straight Connector 447"/>
          <p:cNvCxnSpPr/>
          <p:nvPr/>
        </p:nvCxnSpPr>
        <p:spPr>
          <a:xfrm>
            <a:off x="3060606" y="2429933"/>
            <a:ext cx="2932379" cy="537"/>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grpSp>
        <p:nvGrpSpPr>
          <p:cNvPr id="3" name="Group 99"/>
          <p:cNvGrpSpPr/>
          <p:nvPr/>
        </p:nvGrpSpPr>
        <p:grpSpPr>
          <a:xfrm>
            <a:off x="3636681" y="2468338"/>
            <a:ext cx="460859" cy="960125"/>
            <a:chOff x="1912906" y="1163104"/>
            <a:chExt cx="460859" cy="960125"/>
          </a:xfrm>
        </p:grpSpPr>
        <p:sp>
          <p:nvSpPr>
            <p:cNvPr id="101" name="Oval 100"/>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p:cNvCxnSpPr>
              <a:stCxn id="102" idx="2"/>
              <a:endCxn id="102"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a:stCxn id="101" idx="2"/>
              <a:endCxn id="101"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a:stCxn id="102" idx="0"/>
              <a:endCxn id="101"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a:stCxn id="101"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4" name="Oval 113"/>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6" name="Straight Connector 115"/>
            <p:cNvCxnSpPr>
              <a:endCxn id="102"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 name="Group 116"/>
          <p:cNvGrpSpPr/>
          <p:nvPr/>
        </p:nvGrpSpPr>
        <p:grpSpPr>
          <a:xfrm>
            <a:off x="4251162" y="2468338"/>
            <a:ext cx="460859" cy="960125"/>
            <a:chOff x="1912906" y="1163104"/>
            <a:chExt cx="460859" cy="960125"/>
          </a:xfrm>
        </p:grpSpPr>
        <p:sp>
          <p:nvSpPr>
            <p:cNvPr id="118" name="Oval 117"/>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0" name="Straight Connector 119"/>
            <p:cNvCxnSpPr>
              <a:stCxn id="119" idx="2"/>
              <a:endCxn id="119"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a:stCxn id="118" idx="2"/>
              <a:endCxn id="118"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a:stCxn id="119" idx="0"/>
              <a:endCxn id="118"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a:stCxn id="118"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1" name="Oval 130"/>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3" name="Straight Connector 132"/>
            <p:cNvCxnSpPr>
              <a:endCxn id="119"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 name="Group 133"/>
          <p:cNvGrpSpPr/>
          <p:nvPr/>
        </p:nvGrpSpPr>
        <p:grpSpPr>
          <a:xfrm>
            <a:off x="4865641" y="2468338"/>
            <a:ext cx="460859" cy="960125"/>
            <a:chOff x="1912906" y="1163104"/>
            <a:chExt cx="460859" cy="960125"/>
          </a:xfrm>
        </p:grpSpPr>
        <p:sp>
          <p:nvSpPr>
            <p:cNvPr id="135" name="Oval 134"/>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Connector 136"/>
            <p:cNvCxnSpPr>
              <a:stCxn id="136" idx="2"/>
              <a:endCxn id="136"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a:stCxn id="135" idx="2"/>
              <a:endCxn id="135"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a:stCxn id="136" idx="0"/>
              <a:endCxn id="135"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a:stCxn id="135"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 name="Oval 147"/>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0" name="Straight Connector 149"/>
            <p:cNvCxnSpPr>
              <a:endCxn id="136"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 name="Group 150"/>
          <p:cNvGrpSpPr/>
          <p:nvPr/>
        </p:nvGrpSpPr>
        <p:grpSpPr>
          <a:xfrm>
            <a:off x="5480122" y="2468338"/>
            <a:ext cx="460859" cy="960125"/>
            <a:chOff x="1912906" y="1163104"/>
            <a:chExt cx="460859" cy="960125"/>
          </a:xfrm>
        </p:grpSpPr>
        <p:sp>
          <p:nvSpPr>
            <p:cNvPr id="152" name="Oval 151"/>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4" name="Straight Connector 153"/>
            <p:cNvCxnSpPr>
              <a:stCxn id="153" idx="2"/>
              <a:endCxn id="153"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a:stCxn id="152" idx="2"/>
              <a:endCxn id="152"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a:stCxn id="153" idx="0"/>
              <a:endCxn id="152"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a:stCxn id="152"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5" name="Oval 164"/>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7" name="Straight Connector 166"/>
            <p:cNvCxnSpPr>
              <a:endCxn id="153"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167"/>
          <p:cNvGrpSpPr/>
          <p:nvPr/>
        </p:nvGrpSpPr>
        <p:grpSpPr>
          <a:xfrm>
            <a:off x="3636681" y="3428463"/>
            <a:ext cx="460859" cy="960125"/>
            <a:chOff x="1912906" y="1163104"/>
            <a:chExt cx="460859" cy="960125"/>
          </a:xfrm>
        </p:grpSpPr>
        <p:sp>
          <p:nvSpPr>
            <p:cNvPr id="169" name="Oval 168"/>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1" name="Straight Connector 170"/>
            <p:cNvCxnSpPr>
              <a:stCxn id="170" idx="2"/>
              <a:endCxn id="170"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a:stCxn id="169" idx="2"/>
              <a:endCxn id="169"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a:stCxn id="170" idx="0"/>
              <a:endCxn id="169"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a:stCxn id="169"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2" name="Oval 181"/>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4" name="Straight Connector 183"/>
            <p:cNvCxnSpPr>
              <a:endCxn id="170"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184"/>
          <p:cNvGrpSpPr/>
          <p:nvPr/>
        </p:nvGrpSpPr>
        <p:grpSpPr>
          <a:xfrm>
            <a:off x="4251162" y="3428463"/>
            <a:ext cx="460859" cy="960125"/>
            <a:chOff x="1912906" y="1163104"/>
            <a:chExt cx="460859" cy="960125"/>
          </a:xfrm>
        </p:grpSpPr>
        <p:sp>
          <p:nvSpPr>
            <p:cNvPr id="186" name="Oval 185"/>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8" name="Straight Connector 187"/>
            <p:cNvCxnSpPr>
              <a:stCxn id="187" idx="2"/>
              <a:endCxn id="187"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a:stCxn id="186" idx="2"/>
              <a:endCxn id="186"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a:stCxn id="187" idx="0"/>
              <a:endCxn id="186"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a:stCxn id="186"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9" name="Oval 198"/>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1" name="Straight Connector 200"/>
            <p:cNvCxnSpPr>
              <a:endCxn id="187"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 name="Group 201"/>
          <p:cNvGrpSpPr/>
          <p:nvPr/>
        </p:nvGrpSpPr>
        <p:grpSpPr>
          <a:xfrm>
            <a:off x="4865641" y="3428463"/>
            <a:ext cx="460859" cy="960125"/>
            <a:chOff x="1912906" y="1163104"/>
            <a:chExt cx="460859" cy="960125"/>
          </a:xfrm>
        </p:grpSpPr>
        <p:sp>
          <p:nvSpPr>
            <p:cNvPr id="203" name="Oval 202"/>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5" name="Straight Connector 204"/>
            <p:cNvCxnSpPr>
              <a:stCxn id="204" idx="2"/>
              <a:endCxn id="204"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a:stCxn id="203" idx="2"/>
              <a:endCxn id="203"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a:stCxn id="204" idx="0"/>
              <a:endCxn id="203"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a:stCxn id="203"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16" name="Oval 215"/>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8" name="Straight Connector 217"/>
            <p:cNvCxnSpPr>
              <a:endCxn id="204"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218"/>
          <p:cNvGrpSpPr/>
          <p:nvPr/>
        </p:nvGrpSpPr>
        <p:grpSpPr>
          <a:xfrm>
            <a:off x="5480122" y="3428463"/>
            <a:ext cx="460859" cy="960125"/>
            <a:chOff x="1912906" y="1163104"/>
            <a:chExt cx="460859" cy="960125"/>
          </a:xfrm>
        </p:grpSpPr>
        <p:sp>
          <p:nvSpPr>
            <p:cNvPr id="220" name="Oval 219"/>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2" name="Straight Connector 221"/>
            <p:cNvCxnSpPr>
              <a:stCxn id="221" idx="2"/>
              <a:endCxn id="221"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a:stCxn id="220" idx="2"/>
              <a:endCxn id="220"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a:stCxn id="221" idx="0"/>
              <a:endCxn id="220"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a:stCxn id="220"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33" name="Oval 232"/>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5" name="Straight Connector 234"/>
            <p:cNvCxnSpPr>
              <a:endCxn id="221"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 name="Group 235"/>
          <p:cNvGrpSpPr/>
          <p:nvPr/>
        </p:nvGrpSpPr>
        <p:grpSpPr>
          <a:xfrm>
            <a:off x="3636681" y="4388589"/>
            <a:ext cx="460859" cy="960125"/>
            <a:chOff x="1912906" y="1163104"/>
            <a:chExt cx="460859" cy="960125"/>
          </a:xfrm>
        </p:grpSpPr>
        <p:sp>
          <p:nvSpPr>
            <p:cNvPr id="237" name="Oval 236"/>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9" name="Straight Connector 238"/>
            <p:cNvCxnSpPr>
              <a:stCxn id="238" idx="2"/>
              <a:endCxn id="238"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a:stCxn id="237" idx="2"/>
              <a:endCxn id="237"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a:stCxn id="238" idx="0"/>
              <a:endCxn id="237"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a:stCxn id="237"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50" name="Oval 249"/>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2" name="Straight Connector 251"/>
            <p:cNvCxnSpPr>
              <a:endCxn id="238"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252"/>
          <p:cNvGrpSpPr/>
          <p:nvPr/>
        </p:nvGrpSpPr>
        <p:grpSpPr>
          <a:xfrm>
            <a:off x="4251162" y="4388589"/>
            <a:ext cx="460859" cy="960125"/>
            <a:chOff x="1912906" y="1163104"/>
            <a:chExt cx="460859" cy="960125"/>
          </a:xfrm>
        </p:grpSpPr>
        <p:sp>
          <p:nvSpPr>
            <p:cNvPr id="254" name="Oval 253"/>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Oval 254"/>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6" name="Straight Connector 255"/>
            <p:cNvCxnSpPr>
              <a:stCxn id="255" idx="2"/>
              <a:endCxn id="255"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p:cNvCxnSpPr>
              <a:stCxn id="254" idx="2"/>
              <a:endCxn id="254"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p:cNvCxnSpPr>
              <a:stCxn id="255" idx="0"/>
              <a:endCxn id="254"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p:cNvCxnSpPr>
              <a:stCxn id="254"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67" name="Oval 266"/>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Oval 267"/>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9" name="Straight Connector 268"/>
            <p:cNvCxnSpPr>
              <a:endCxn id="255"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 name="Group 269"/>
          <p:cNvGrpSpPr/>
          <p:nvPr/>
        </p:nvGrpSpPr>
        <p:grpSpPr>
          <a:xfrm>
            <a:off x="4865641" y="4388589"/>
            <a:ext cx="460859" cy="960125"/>
            <a:chOff x="1912906" y="1163104"/>
            <a:chExt cx="460859" cy="960125"/>
          </a:xfrm>
        </p:grpSpPr>
        <p:sp>
          <p:nvSpPr>
            <p:cNvPr id="271" name="Oval 270"/>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2" name="Oval 271"/>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3" name="Straight Connector 272"/>
            <p:cNvCxnSpPr>
              <a:stCxn id="272" idx="2"/>
              <a:endCxn id="272"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5" name="Straight Connector 274"/>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6" name="Straight Connector 275"/>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p:cNvCxnSpPr>
              <a:stCxn id="271" idx="2"/>
              <a:endCxn id="271"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1" name="Straight Connector 280"/>
            <p:cNvCxnSpPr>
              <a:stCxn id="272" idx="0"/>
              <a:endCxn id="271"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2" name="Straight Connector 281"/>
            <p:cNvCxnSpPr>
              <a:stCxn id="271"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84" name="Oval 283"/>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Oval 284"/>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6" name="Straight Connector 285"/>
            <p:cNvCxnSpPr>
              <a:endCxn id="272"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 name="Group 286"/>
          <p:cNvGrpSpPr/>
          <p:nvPr/>
        </p:nvGrpSpPr>
        <p:grpSpPr>
          <a:xfrm>
            <a:off x="5480122" y="4388589"/>
            <a:ext cx="460859" cy="960125"/>
            <a:chOff x="1912906" y="1163104"/>
            <a:chExt cx="460859" cy="960125"/>
          </a:xfrm>
        </p:grpSpPr>
        <p:sp>
          <p:nvSpPr>
            <p:cNvPr id="288" name="Oval 287"/>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 name="Oval 288"/>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0" name="Straight Connector 289"/>
            <p:cNvCxnSpPr>
              <a:stCxn id="289" idx="2"/>
              <a:endCxn id="289"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p:cNvCxnSpPr>
              <a:stCxn id="288" idx="2"/>
              <a:endCxn id="288"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6" name="Straight Connector 295"/>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7" name="Straight Connector 296"/>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a:stCxn id="289" idx="0"/>
              <a:endCxn id="288"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a:stCxn id="288"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01" name="Oval 300"/>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2" name="Oval 301"/>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3" name="Straight Connector 302"/>
            <p:cNvCxnSpPr>
              <a:endCxn id="289"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 name="Group 303"/>
          <p:cNvGrpSpPr/>
          <p:nvPr/>
        </p:nvGrpSpPr>
        <p:grpSpPr>
          <a:xfrm>
            <a:off x="3636681" y="5348713"/>
            <a:ext cx="460859" cy="960125"/>
            <a:chOff x="1912906" y="1163104"/>
            <a:chExt cx="460859" cy="960125"/>
          </a:xfrm>
        </p:grpSpPr>
        <p:sp>
          <p:nvSpPr>
            <p:cNvPr id="305" name="Oval 304"/>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6" name="Oval 305"/>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7" name="Straight Connector 306"/>
            <p:cNvCxnSpPr>
              <a:stCxn id="306" idx="2"/>
              <a:endCxn id="306"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9" name="Straight Connector 308"/>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0" name="Straight Connector 309"/>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1" name="Straight Connector 310"/>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2" name="Straight Connector 311"/>
            <p:cNvCxnSpPr>
              <a:stCxn id="305" idx="2"/>
              <a:endCxn id="305"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3" name="Straight Connector 312"/>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4" name="Straight Connector 313"/>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5" name="Straight Connector 314"/>
            <p:cNvCxnSpPr>
              <a:stCxn id="306" idx="0"/>
              <a:endCxn id="305"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6" name="Straight Connector 315"/>
            <p:cNvCxnSpPr>
              <a:stCxn id="305"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7" name="Straight Connector 316"/>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18" name="Oval 317"/>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9" name="Oval 318"/>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0" name="Straight Connector 319"/>
            <p:cNvCxnSpPr>
              <a:endCxn id="306"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Group 320"/>
          <p:cNvGrpSpPr/>
          <p:nvPr/>
        </p:nvGrpSpPr>
        <p:grpSpPr>
          <a:xfrm>
            <a:off x="4251162" y="5348713"/>
            <a:ext cx="460859" cy="960125"/>
            <a:chOff x="1912906" y="1163104"/>
            <a:chExt cx="460859" cy="960125"/>
          </a:xfrm>
        </p:grpSpPr>
        <p:sp>
          <p:nvSpPr>
            <p:cNvPr id="322" name="Oval 321"/>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3" name="Oval 322"/>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4" name="Straight Connector 323"/>
            <p:cNvCxnSpPr>
              <a:stCxn id="323" idx="2"/>
              <a:endCxn id="323"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5" name="Straight Connector 324"/>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6" name="Straight Connector 325"/>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7" name="Straight Connector 326"/>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8" name="Straight Connector 327"/>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9" name="Straight Connector 328"/>
            <p:cNvCxnSpPr>
              <a:stCxn id="322" idx="2"/>
              <a:endCxn id="322"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0" name="Straight Connector 329"/>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1" name="Straight Connector 330"/>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2" name="Straight Connector 331"/>
            <p:cNvCxnSpPr>
              <a:stCxn id="323" idx="0"/>
              <a:endCxn id="322"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3" name="Straight Connector 332"/>
            <p:cNvCxnSpPr>
              <a:stCxn id="322"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4" name="Straight Connector 333"/>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35" name="Oval 334"/>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6" name="Oval 335"/>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7" name="Straight Connector 336"/>
            <p:cNvCxnSpPr>
              <a:endCxn id="323"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 name="Group 337"/>
          <p:cNvGrpSpPr/>
          <p:nvPr/>
        </p:nvGrpSpPr>
        <p:grpSpPr>
          <a:xfrm>
            <a:off x="4865641" y="5348713"/>
            <a:ext cx="460859" cy="960125"/>
            <a:chOff x="1912906" y="1163104"/>
            <a:chExt cx="460859" cy="960125"/>
          </a:xfrm>
        </p:grpSpPr>
        <p:sp>
          <p:nvSpPr>
            <p:cNvPr id="339" name="Oval 338"/>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0" name="Oval 339"/>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1" name="Straight Connector 340"/>
            <p:cNvCxnSpPr>
              <a:stCxn id="340" idx="2"/>
              <a:endCxn id="340"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2" name="Straight Connector 341"/>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3" name="Straight Connector 342"/>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4" name="Straight Connector 343"/>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5" name="Straight Connector 344"/>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6" name="Straight Connector 345"/>
            <p:cNvCxnSpPr>
              <a:stCxn id="339" idx="2"/>
              <a:endCxn id="339"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7" name="Straight Connector 346"/>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8" name="Straight Connector 347"/>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9" name="Straight Connector 348"/>
            <p:cNvCxnSpPr>
              <a:stCxn id="340" idx="0"/>
              <a:endCxn id="339"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0" name="Straight Connector 349"/>
            <p:cNvCxnSpPr>
              <a:stCxn id="339"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1" name="Straight Connector 350"/>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52" name="Oval 351"/>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3" name="Oval 352"/>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4" name="Straight Connector 353"/>
            <p:cNvCxnSpPr>
              <a:endCxn id="340"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354"/>
          <p:cNvGrpSpPr/>
          <p:nvPr/>
        </p:nvGrpSpPr>
        <p:grpSpPr>
          <a:xfrm>
            <a:off x="5480122" y="5348713"/>
            <a:ext cx="460859" cy="960125"/>
            <a:chOff x="1912906" y="1163104"/>
            <a:chExt cx="460859" cy="960125"/>
          </a:xfrm>
        </p:grpSpPr>
        <p:sp>
          <p:nvSpPr>
            <p:cNvPr id="356" name="Oval 355"/>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7" name="Oval 356"/>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8" name="Straight Connector 357"/>
            <p:cNvCxnSpPr>
              <a:stCxn id="357" idx="2"/>
              <a:endCxn id="357"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9" name="Straight Connector 358"/>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0" name="Straight Connector 359"/>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1" name="Straight Connector 360"/>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2" name="Straight Connector 361"/>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3" name="Straight Connector 362"/>
            <p:cNvCxnSpPr>
              <a:stCxn id="356" idx="2"/>
              <a:endCxn id="356"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4" name="Straight Connector 363"/>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5" name="Straight Connector 364"/>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6" name="Straight Connector 365"/>
            <p:cNvCxnSpPr>
              <a:stCxn id="357" idx="0"/>
              <a:endCxn id="356"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7" name="Straight Connector 366"/>
            <p:cNvCxnSpPr>
              <a:stCxn id="356"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8" name="Straight Connector 367"/>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69" name="Oval 368"/>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0" name="Oval 369"/>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1" name="Straight Connector 370"/>
            <p:cNvCxnSpPr>
              <a:endCxn id="357"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2" name="Straight Connector 371"/>
          <p:cNvCxnSpPr/>
          <p:nvPr/>
        </p:nvCxnSpPr>
        <p:spPr>
          <a:xfrm rot="16200000" flipH="1">
            <a:off x="1760923" y="4152073"/>
            <a:ext cx="4608602" cy="1217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5" name="Straight Connector 374"/>
          <p:cNvCxnSpPr>
            <a:endCxn id="601" idx="1"/>
          </p:cNvCxnSpPr>
          <p:nvPr/>
        </p:nvCxnSpPr>
        <p:spPr>
          <a:xfrm flipV="1">
            <a:off x="3419850" y="3390327"/>
            <a:ext cx="3497069" cy="26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6" name="Straight Connector 375"/>
          <p:cNvCxnSpPr/>
          <p:nvPr/>
        </p:nvCxnSpPr>
        <p:spPr>
          <a:xfrm>
            <a:off x="3223785" y="4350720"/>
            <a:ext cx="369092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7" name="Straight Connector 376"/>
          <p:cNvCxnSpPr>
            <a:endCxn id="603" idx="1"/>
          </p:cNvCxnSpPr>
          <p:nvPr/>
        </p:nvCxnSpPr>
        <p:spPr>
          <a:xfrm flipV="1">
            <a:off x="3035800" y="5310577"/>
            <a:ext cx="3820682" cy="26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8" name="Straight Connector 377"/>
          <p:cNvCxnSpPr>
            <a:endCxn id="604" idx="1"/>
          </p:cNvCxnSpPr>
          <p:nvPr/>
        </p:nvCxnSpPr>
        <p:spPr>
          <a:xfrm>
            <a:off x="2843375" y="6266242"/>
            <a:ext cx="4013107" cy="392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83" name="Straight Connector 382"/>
          <p:cNvCxnSpPr/>
          <p:nvPr/>
        </p:nvCxnSpPr>
        <p:spPr>
          <a:xfrm rot="5400000">
            <a:off x="2285480" y="4062148"/>
            <a:ext cx="4800623"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16" name="Straight Connector 415"/>
          <p:cNvCxnSpPr/>
          <p:nvPr/>
        </p:nvCxnSpPr>
        <p:spPr>
          <a:xfrm rot="5400000">
            <a:off x="2803948" y="3966133"/>
            <a:ext cx="4992647" cy="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17" name="Straight Connector 416"/>
          <p:cNvCxnSpPr/>
          <p:nvPr/>
        </p:nvCxnSpPr>
        <p:spPr>
          <a:xfrm rot="5400000">
            <a:off x="3303213" y="3889325"/>
            <a:ext cx="5223076"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19" name="Group 403"/>
          <p:cNvGrpSpPr/>
          <p:nvPr/>
        </p:nvGrpSpPr>
        <p:grpSpPr>
          <a:xfrm>
            <a:off x="3648855" y="1892263"/>
            <a:ext cx="460859" cy="581566"/>
            <a:chOff x="1538005" y="3198570"/>
            <a:chExt cx="460859" cy="581566"/>
          </a:xfrm>
        </p:grpSpPr>
        <p:sp>
          <p:nvSpPr>
            <p:cNvPr id="405" name="Oval 404"/>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6" name="Straight Connector 405"/>
            <p:cNvCxnSpPr>
              <a:stCxn id="405" idx="2"/>
              <a:endCxn id="405"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7" name="Straight Connector 406"/>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8" name="Straight Connector 407"/>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9" name="Straight Connector 408"/>
            <p:cNvCxnSpPr>
              <a:stCxn id="405"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0" name="Straight Connector 409"/>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11" name="Oval 410"/>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2" name="Oval 411"/>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3" name="Straight Connector 412"/>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417"/>
          <p:cNvGrpSpPr/>
          <p:nvPr/>
        </p:nvGrpSpPr>
        <p:grpSpPr>
          <a:xfrm>
            <a:off x="4263335" y="1892263"/>
            <a:ext cx="460859" cy="581566"/>
            <a:chOff x="1538005" y="3198570"/>
            <a:chExt cx="460859" cy="581566"/>
          </a:xfrm>
        </p:grpSpPr>
        <p:sp>
          <p:nvSpPr>
            <p:cNvPr id="419" name="Oval 418"/>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0" name="Straight Connector 419"/>
            <p:cNvCxnSpPr>
              <a:stCxn id="419" idx="2"/>
              <a:endCxn id="419"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1" name="Straight Connector 420"/>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2" name="Straight Connector 421"/>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3" name="Straight Connector 422"/>
            <p:cNvCxnSpPr>
              <a:stCxn id="419"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4" name="Straight Connector 423"/>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25" name="Oval 424"/>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6" name="Oval 425"/>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7" name="Straight Connector 426"/>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Group 427"/>
          <p:cNvGrpSpPr/>
          <p:nvPr/>
        </p:nvGrpSpPr>
        <p:grpSpPr>
          <a:xfrm>
            <a:off x="4877815" y="1892263"/>
            <a:ext cx="460859" cy="581566"/>
            <a:chOff x="1538005" y="3198570"/>
            <a:chExt cx="460859" cy="581566"/>
          </a:xfrm>
        </p:grpSpPr>
        <p:sp>
          <p:nvSpPr>
            <p:cNvPr id="429" name="Oval 428"/>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0" name="Straight Connector 429"/>
            <p:cNvCxnSpPr>
              <a:stCxn id="429" idx="2"/>
              <a:endCxn id="429"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1" name="Straight Connector 430"/>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2" name="Straight Connector 431"/>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3" name="Straight Connector 432"/>
            <p:cNvCxnSpPr>
              <a:stCxn id="429"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4" name="Straight Connector 433"/>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35" name="Oval 434"/>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6" name="Oval 435"/>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7" name="Straight Connector 436"/>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2" name="Group 437"/>
          <p:cNvGrpSpPr/>
          <p:nvPr/>
        </p:nvGrpSpPr>
        <p:grpSpPr>
          <a:xfrm>
            <a:off x="5492295" y="1892263"/>
            <a:ext cx="460859" cy="581566"/>
            <a:chOff x="1538005" y="3198570"/>
            <a:chExt cx="460859" cy="581566"/>
          </a:xfrm>
        </p:grpSpPr>
        <p:sp>
          <p:nvSpPr>
            <p:cNvPr id="439" name="Oval 438"/>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0" name="Straight Connector 439"/>
            <p:cNvCxnSpPr>
              <a:stCxn id="439" idx="2"/>
              <a:endCxn id="439"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1" name="Straight Connector 440"/>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2" name="Straight Connector 441"/>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3" name="Straight Connector 442"/>
            <p:cNvCxnSpPr>
              <a:stCxn id="439"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4" name="Straight Connector 443"/>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45" name="Oval 444"/>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6" name="Oval 445"/>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7" name="Straight Connector 446"/>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69" name="Isosceles Triangle 468"/>
          <p:cNvSpPr/>
          <p:nvPr/>
        </p:nvSpPr>
        <p:spPr>
          <a:xfrm rot="5400000">
            <a:off x="3073491" y="2239161"/>
            <a:ext cx="230431" cy="382624"/>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0" name="Straight Connector 469"/>
          <p:cNvCxnSpPr/>
          <p:nvPr/>
        </p:nvCxnSpPr>
        <p:spPr>
          <a:xfrm>
            <a:off x="3994500" y="1853859"/>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4" name="Straight Connector 473"/>
          <p:cNvCxnSpPr/>
          <p:nvPr/>
        </p:nvCxnSpPr>
        <p:spPr>
          <a:xfrm>
            <a:off x="3994500" y="1661834"/>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5" name="Straight Connector 474"/>
          <p:cNvCxnSpPr/>
          <p:nvPr/>
        </p:nvCxnSpPr>
        <p:spPr>
          <a:xfrm rot="5400000">
            <a:off x="3898489" y="1757846"/>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8" name="Straight Connector 477"/>
          <p:cNvCxnSpPr/>
          <p:nvPr/>
        </p:nvCxnSpPr>
        <p:spPr>
          <a:xfrm rot="5400000">
            <a:off x="3860083" y="1757847"/>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1" name="Straight Connector 480"/>
          <p:cNvCxnSpPr/>
          <p:nvPr/>
        </p:nvCxnSpPr>
        <p:spPr>
          <a:xfrm rot="5400000">
            <a:off x="3725665" y="1316189"/>
            <a:ext cx="69129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3" name="Straight Connector 482"/>
          <p:cNvCxnSpPr/>
          <p:nvPr/>
        </p:nvCxnSpPr>
        <p:spPr>
          <a:xfrm>
            <a:off x="4608980" y="1661833"/>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4" name="Straight Connector 483"/>
          <p:cNvCxnSpPr/>
          <p:nvPr/>
        </p:nvCxnSpPr>
        <p:spPr>
          <a:xfrm>
            <a:off x="4608980" y="1469808"/>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5" name="Straight Connector 484"/>
          <p:cNvCxnSpPr/>
          <p:nvPr/>
        </p:nvCxnSpPr>
        <p:spPr>
          <a:xfrm rot="5400000">
            <a:off x="4512969" y="156582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6" name="Straight Connector 485"/>
          <p:cNvCxnSpPr/>
          <p:nvPr/>
        </p:nvCxnSpPr>
        <p:spPr>
          <a:xfrm rot="5400000">
            <a:off x="4474563" y="1565821"/>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7" name="Straight Connector 486"/>
          <p:cNvCxnSpPr/>
          <p:nvPr/>
        </p:nvCxnSpPr>
        <p:spPr>
          <a:xfrm>
            <a:off x="5223460" y="1469810"/>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8" name="Straight Connector 487"/>
          <p:cNvCxnSpPr/>
          <p:nvPr/>
        </p:nvCxnSpPr>
        <p:spPr>
          <a:xfrm>
            <a:off x="5223460" y="1277785"/>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9" name="Straight Connector 488"/>
          <p:cNvCxnSpPr/>
          <p:nvPr/>
        </p:nvCxnSpPr>
        <p:spPr>
          <a:xfrm rot="5400000">
            <a:off x="5127449" y="1373797"/>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0" name="Straight Connector 489"/>
          <p:cNvCxnSpPr/>
          <p:nvPr/>
        </p:nvCxnSpPr>
        <p:spPr>
          <a:xfrm rot="5400000">
            <a:off x="5089043" y="1373798"/>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1" name="Straight Connector 490"/>
          <p:cNvCxnSpPr/>
          <p:nvPr/>
        </p:nvCxnSpPr>
        <p:spPr>
          <a:xfrm>
            <a:off x="5837940" y="1277783"/>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2" name="Straight Connector 491"/>
          <p:cNvCxnSpPr/>
          <p:nvPr/>
        </p:nvCxnSpPr>
        <p:spPr>
          <a:xfrm>
            <a:off x="5837940" y="1085758"/>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3" name="Straight Connector 492"/>
          <p:cNvCxnSpPr/>
          <p:nvPr/>
        </p:nvCxnSpPr>
        <p:spPr>
          <a:xfrm rot="5400000">
            <a:off x="5741929" y="118177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4" name="Straight Connector 493"/>
          <p:cNvCxnSpPr/>
          <p:nvPr/>
        </p:nvCxnSpPr>
        <p:spPr>
          <a:xfrm rot="5400000">
            <a:off x="5703523" y="1181771"/>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6" name="Straight Connector 495"/>
          <p:cNvCxnSpPr/>
          <p:nvPr/>
        </p:nvCxnSpPr>
        <p:spPr>
          <a:xfrm rot="5400000">
            <a:off x="5857143" y="1028151"/>
            <a:ext cx="11521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9" name="Straight Connector 498"/>
          <p:cNvCxnSpPr/>
          <p:nvPr/>
        </p:nvCxnSpPr>
        <p:spPr>
          <a:xfrm rot="5400000">
            <a:off x="4436158" y="1220177"/>
            <a:ext cx="49926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1" name="Straight Connector 500"/>
          <p:cNvCxnSpPr/>
          <p:nvPr/>
        </p:nvCxnSpPr>
        <p:spPr>
          <a:xfrm rot="5400000">
            <a:off x="5146650" y="1124164"/>
            <a:ext cx="30724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1" name="Straight Connector 510"/>
          <p:cNvCxnSpPr/>
          <p:nvPr/>
        </p:nvCxnSpPr>
        <p:spPr>
          <a:xfrm>
            <a:off x="2304680" y="1162568"/>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6" name="Straight Connector 515"/>
          <p:cNvCxnSpPr/>
          <p:nvPr/>
        </p:nvCxnSpPr>
        <p:spPr>
          <a:xfrm>
            <a:off x="2304680" y="1354593"/>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7" name="Straight Connector 516"/>
          <p:cNvCxnSpPr/>
          <p:nvPr/>
        </p:nvCxnSpPr>
        <p:spPr>
          <a:xfrm>
            <a:off x="2304680" y="1546617"/>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8" name="Straight Connector 517"/>
          <p:cNvCxnSpPr/>
          <p:nvPr/>
        </p:nvCxnSpPr>
        <p:spPr>
          <a:xfrm>
            <a:off x="2304680" y="1738642"/>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9" name="Straight Connector 518"/>
          <p:cNvCxnSpPr>
            <a:endCxn id="469" idx="3"/>
          </p:cNvCxnSpPr>
          <p:nvPr/>
        </p:nvCxnSpPr>
        <p:spPr>
          <a:xfrm>
            <a:off x="2536534" y="2429932"/>
            <a:ext cx="460861" cy="54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21" name="Straight Connector 520"/>
          <p:cNvCxnSpPr>
            <a:stCxn id="528" idx="6"/>
          </p:cNvCxnSpPr>
          <p:nvPr/>
        </p:nvCxnSpPr>
        <p:spPr>
          <a:xfrm>
            <a:off x="2492664" y="3390057"/>
            <a:ext cx="615906" cy="53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25" name="Oval 524"/>
          <p:cNvSpPr/>
          <p:nvPr/>
        </p:nvSpPr>
        <p:spPr>
          <a:xfrm>
            <a:off x="2415854" y="623202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6" name="Oval 525"/>
          <p:cNvSpPr/>
          <p:nvPr/>
        </p:nvSpPr>
        <p:spPr>
          <a:xfrm>
            <a:off x="2415854" y="527190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7" name="Oval 526"/>
          <p:cNvSpPr/>
          <p:nvPr/>
        </p:nvSpPr>
        <p:spPr>
          <a:xfrm>
            <a:off x="2415854" y="431177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8" name="Oval 527"/>
          <p:cNvSpPr/>
          <p:nvPr/>
        </p:nvSpPr>
        <p:spPr>
          <a:xfrm>
            <a:off x="2415854" y="3351652"/>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9" name="Oval 528"/>
          <p:cNvSpPr/>
          <p:nvPr/>
        </p:nvSpPr>
        <p:spPr>
          <a:xfrm rot="5400000">
            <a:off x="2498129" y="239152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0" name="Oval 529"/>
          <p:cNvSpPr/>
          <p:nvPr/>
        </p:nvSpPr>
        <p:spPr>
          <a:xfrm>
            <a:off x="2266275" y="17002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1" name="Oval 530"/>
          <p:cNvSpPr/>
          <p:nvPr/>
        </p:nvSpPr>
        <p:spPr>
          <a:xfrm>
            <a:off x="2266275" y="150821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2" name="Oval 531"/>
          <p:cNvSpPr/>
          <p:nvPr/>
        </p:nvSpPr>
        <p:spPr>
          <a:xfrm>
            <a:off x="2266275" y="112416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3" name="Oval 532"/>
          <p:cNvSpPr/>
          <p:nvPr/>
        </p:nvSpPr>
        <p:spPr>
          <a:xfrm>
            <a:off x="2266275" y="131618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4" name="Oval 533"/>
          <p:cNvSpPr/>
          <p:nvPr/>
        </p:nvSpPr>
        <p:spPr>
          <a:xfrm>
            <a:off x="4032905" y="89373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5" name="Oval 534"/>
          <p:cNvSpPr/>
          <p:nvPr/>
        </p:nvSpPr>
        <p:spPr>
          <a:xfrm>
            <a:off x="4647385" y="9321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6" name="Oval 535"/>
          <p:cNvSpPr/>
          <p:nvPr/>
        </p:nvSpPr>
        <p:spPr>
          <a:xfrm>
            <a:off x="5261865" y="9321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7" name="Oval 536"/>
          <p:cNvSpPr/>
          <p:nvPr/>
        </p:nvSpPr>
        <p:spPr>
          <a:xfrm>
            <a:off x="5876345" y="9321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1" name="Straight Connector 550"/>
          <p:cNvCxnSpPr/>
          <p:nvPr/>
        </p:nvCxnSpPr>
        <p:spPr>
          <a:xfrm rot="16200000" flipH="1" flipV="1">
            <a:off x="1177709" y="4557396"/>
            <a:ext cx="3028553" cy="366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53" name="Straight Connector 552"/>
          <p:cNvCxnSpPr>
            <a:stCxn id="568" idx="4"/>
          </p:cNvCxnSpPr>
          <p:nvPr/>
        </p:nvCxnSpPr>
        <p:spPr>
          <a:xfrm rot="5400000">
            <a:off x="1862144" y="4096347"/>
            <a:ext cx="2031463" cy="4403"/>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57" name="Straight Connector 556"/>
          <p:cNvCxnSpPr>
            <a:stCxn id="569" idx="4"/>
          </p:cNvCxnSpPr>
          <p:nvPr/>
        </p:nvCxnSpPr>
        <p:spPr>
          <a:xfrm rot="16200000" flipH="1">
            <a:off x="2541634" y="3608552"/>
            <a:ext cx="1058790" cy="732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60" name="Straight Connector 559"/>
          <p:cNvCxnSpPr/>
          <p:nvPr/>
        </p:nvCxnSpPr>
        <p:spPr>
          <a:xfrm rot="16200000" flipH="1">
            <a:off x="3194866" y="3116202"/>
            <a:ext cx="149069" cy="549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67" name="Oval 566"/>
          <p:cNvSpPr/>
          <p:nvPr/>
        </p:nvSpPr>
        <p:spPr>
          <a:xfrm rot="16200000">
            <a:off x="2651750" y="3006545"/>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8" name="Oval 567"/>
          <p:cNvSpPr/>
          <p:nvPr/>
        </p:nvSpPr>
        <p:spPr>
          <a:xfrm>
            <a:off x="2841671" y="300600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9" name="Oval 568"/>
          <p:cNvSpPr/>
          <p:nvPr/>
        </p:nvSpPr>
        <p:spPr>
          <a:xfrm>
            <a:off x="3028964" y="300600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0" name="Oval 569"/>
          <p:cNvSpPr/>
          <p:nvPr/>
        </p:nvSpPr>
        <p:spPr>
          <a:xfrm>
            <a:off x="3228251" y="300600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1" name="TextBox 600"/>
          <p:cNvSpPr txBox="1"/>
          <p:nvPr/>
        </p:nvSpPr>
        <p:spPr>
          <a:xfrm>
            <a:off x="6916919" y="3236438"/>
            <a:ext cx="381836" cy="307777"/>
          </a:xfrm>
          <a:prstGeom prst="rect">
            <a:avLst/>
          </a:prstGeom>
          <a:noFill/>
        </p:spPr>
        <p:txBody>
          <a:bodyPr wrap="none" rtlCol="0">
            <a:spAutoFit/>
          </a:bodyPr>
          <a:lstStyle/>
          <a:p>
            <a:r>
              <a:rPr lang="en-US" sz="1400" dirty="0" smtClean="0"/>
              <a:t>R</a:t>
            </a:r>
            <a:r>
              <a:rPr lang="en-US" sz="1400" baseline="-25000" dirty="0" smtClean="0"/>
              <a:t>1</a:t>
            </a:r>
            <a:endParaRPr lang="en-US" sz="1400" baseline="-25000" dirty="0"/>
          </a:p>
        </p:txBody>
      </p:sp>
      <p:sp>
        <p:nvSpPr>
          <p:cNvPr id="602" name="TextBox 601"/>
          <p:cNvSpPr txBox="1"/>
          <p:nvPr/>
        </p:nvSpPr>
        <p:spPr>
          <a:xfrm>
            <a:off x="6878514" y="4196025"/>
            <a:ext cx="381836" cy="307777"/>
          </a:xfrm>
          <a:prstGeom prst="rect">
            <a:avLst/>
          </a:prstGeom>
          <a:noFill/>
        </p:spPr>
        <p:txBody>
          <a:bodyPr wrap="none" rtlCol="0">
            <a:spAutoFit/>
          </a:bodyPr>
          <a:lstStyle/>
          <a:p>
            <a:r>
              <a:rPr lang="en-US" sz="1400" dirty="0"/>
              <a:t>R</a:t>
            </a:r>
            <a:r>
              <a:rPr lang="en-US" sz="1400" baseline="-25000" dirty="0" smtClean="0"/>
              <a:t>2</a:t>
            </a:r>
            <a:endParaRPr lang="en-US" sz="1400" baseline="-25000" dirty="0"/>
          </a:p>
        </p:txBody>
      </p:sp>
      <p:sp>
        <p:nvSpPr>
          <p:cNvPr id="603" name="TextBox 602"/>
          <p:cNvSpPr txBox="1"/>
          <p:nvPr/>
        </p:nvSpPr>
        <p:spPr>
          <a:xfrm>
            <a:off x="6856482" y="5156688"/>
            <a:ext cx="381836" cy="307777"/>
          </a:xfrm>
          <a:prstGeom prst="rect">
            <a:avLst/>
          </a:prstGeom>
          <a:noFill/>
        </p:spPr>
        <p:txBody>
          <a:bodyPr wrap="none" rtlCol="0">
            <a:spAutoFit/>
          </a:bodyPr>
          <a:lstStyle/>
          <a:p>
            <a:r>
              <a:rPr lang="en-US" sz="1400" dirty="0"/>
              <a:t>R</a:t>
            </a:r>
            <a:r>
              <a:rPr lang="en-US" sz="1400" baseline="-25000" dirty="0" smtClean="0"/>
              <a:t>3</a:t>
            </a:r>
            <a:endParaRPr lang="en-US" sz="1400" baseline="-25000" dirty="0"/>
          </a:p>
        </p:txBody>
      </p:sp>
      <p:sp>
        <p:nvSpPr>
          <p:cNvPr id="604" name="TextBox 603"/>
          <p:cNvSpPr txBox="1"/>
          <p:nvPr/>
        </p:nvSpPr>
        <p:spPr>
          <a:xfrm>
            <a:off x="6856482" y="6116275"/>
            <a:ext cx="381836" cy="307777"/>
          </a:xfrm>
          <a:prstGeom prst="rect">
            <a:avLst/>
          </a:prstGeom>
          <a:noFill/>
        </p:spPr>
        <p:txBody>
          <a:bodyPr wrap="none" rtlCol="0">
            <a:spAutoFit/>
          </a:bodyPr>
          <a:lstStyle/>
          <a:p>
            <a:r>
              <a:rPr lang="en-US" sz="1400" dirty="0"/>
              <a:t>R</a:t>
            </a:r>
            <a:r>
              <a:rPr lang="en-US" sz="1400" baseline="-25000" dirty="0" smtClean="0"/>
              <a:t>4</a:t>
            </a:r>
            <a:endParaRPr lang="en-US" sz="1400" baseline="-25000" dirty="0"/>
          </a:p>
        </p:txBody>
      </p:sp>
      <p:sp>
        <p:nvSpPr>
          <p:cNvPr id="619" name="TextBox 618"/>
          <p:cNvSpPr txBox="1"/>
          <p:nvPr/>
        </p:nvSpPr>
        <p:spPr>
          <a:xfrm>
            <a:off x="5722725" y="6461921"/>
            <a:ext cx="381836" cy="307777"/>
          </a:xfrm>
          <a:prstGeom prst="rect">
            <a:avLst/>
          </a:prstGeom>
          <a:noFill/>
        </p:spPr>
        <p:txBody>
          <a:bodyPr wrap="none" rtlCol="0">
            <a:spAutoFit/>
          </a:bodyPr>
          <a:lstStyle/>
          <a:p>
            <a:r>
              <a:rPr lang="en-US" sz="1400" dirty="0" smtClean="0"/>
              <a:t>C</a:t>
            </a:r>
            <a:r>
              <a:rPr lang="en-US" sz="1400" baseline="-25000" dirty="0"/>
              <a:t>4</a:t>
            </a:r>
          </a:p>
        </p:txBody>
      </p:sp>
      <p:sp>
        <p:nvSpPr>
          <p:cNvPr id="620" name="TextBox 619"/>
          <p:cNvSpPr txBox="1"/>
          <p:nvPr/>
        </p:nvSpPr>
        <p:spPr>
          <a:xfrm>
            <a:off x="5110459" y="6462458"/>
            <a:ext cx="381836" cy="307777"/>
          </a:xfrm>
          <a:prstGeom prst="rect">
            <a:avLst/>
          </a:prstGeom>
          <a:noFill/>
        </p:spPr>
        <p:txBody>
          <a:bodyPr wrap="none" rtlCol="0">
            <a:spAutoFit/>
          </a:bodyPr>
          <a:lstStyle/>
          <a:p>
            <a:r>
              <a:rPr lang="en-US" sz="1400" dirty="0" smtClean="0"/>
              <a:t>C</a:t>
            </a:r>
            <a:r>
              <a:rPr lang="en-US" sz="1400" baseline="-25000" dirty="0" smtClean="0"/>
              <a:t>3</a:t>
            </a:r>
            <a:endParaRPr lang="en-US" sz="1400" baseline="-25000" dirty="0"/>
          </a:p>
        </p:txBody>
      </p:sp>
      <p:sp>
        <p:nvSpPr>
          <p:cNvPr id="621" name="TextBox 620"/>
          <p:cNvSpPr txBox="1"/>
          <p:nvPr/>
        </p:nvSpPr>
        <p:spPr>
          <a:xfrm>
            <a:off x="4493765" y="6462458"/>
            <a:ext cx="381836" cy="307777"/>
          </a:xfrm>
          <a:prstGeom prst="rect">
            <a:avLst/>
          </a:prstGeom>
          <a:noFill/>
        </p:spPr>
        <p:txBody>
          <a:bodyPr wrap="none" rtlCol="0">
            <a:spAutoFit/>
          </a:bodyPr>
          <a:lstStyle/>
          <a:p>
            <a:r>
              <a:rPr lang="en-US" sz="1400" dirty="0" smtClean="0"/>
              <a:t>C</a:t>
            </a:r>
            <a:r>
              <a:rPr lang="en-US" sz="1400" baseline="-25000" dirty="0" smtClean="0"/>
              <a:t>2</a:t>
            </a:r>
            <a:endParaRPr lang="en-US" sz="1400" baseline="-25000" dirty="0"/>
          </a:p>
        </p:txBody>
      </p:sp>
      <p:sp>
        <p:nvSpPr>
          <p:cNvPr id="622" name="TextBox 621"/>
          <p:cNvSpPr txBox="1"/>
          <p:nvPr/>
        </p:nvSpPr>
        <p:spPr>
          <a:xfrm>
            <a:off x="3879285" y="6462458"/>
            <a:ext cx="381836" cy="307777"/>
          </a:xfrm>
          <a:prstGeom prst="rect">
            <a:avLst/>
          </a:prstGeom>
          <a:noFill/>
        </p:spPr>
        <p:txBody>
          <a:bodyPr wrap="none" rtlCol="0">
            <a:spAutoFit/>
          </a:bodyPr>
          <a:lstStyle/>
          <a:p>
            <a:r>
              <a:rPr lang="en-US" sz="1400" dirty="0" smtClean="0"/>
              <a:t>C</a:t>
            </a:r>
            <a:r>
              <a:rPr lang="en-US" sz="1400" baseline="-25000" dirty="0" smtClean="0"/>
              <a:t>1</a:t>
            </a:r>
            <a:endParaRPr lang="en-US" sz="1400" baseline="-25000" dirty="0"/>
          </a:p>
        </p:txBody>
      </p:sp>
      <p:grpSp>
        <p:nvGrpSpPr>
          <p:cNvPr id="23" name="Group 478"/>
          <p:cNvGrpSpPr/>
          <p:nvPr/>
        </p:nvGrpSpPr>
        <p:grpSpPr>
          <a:xfrm>
            <a:off x="3120356" y="3193483"/>
            <a:ext cx="303582" cy="192024"/>
            <a:chOff x="3964840" y="2897735"/>
            <a:chExt cx="303582" cy="192024"/>
          </a:xfrm>
        </p:grpSpPr>
        <p:cxnSp>
          <p:nvCxnSpPr>
            <p:cNvPr id="450" name="Straight Connector 449"/>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3" name="Straight Connector 452"/>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2" name="Straight Connector 461"/>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8" name="Straight Connector 46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4" name="Group 479"/>
          <p:cNvGrpSpPr/>
          <p:nvPr/>
        </p:nvGrpSpPr>
        <p:grpSpPr>
          <a:xfrm>
            <a:off x="2926557" y="4148848"/>
            <a:ext cx="303582" cy="192024"/>
            <a:chOff x="3964840" y="2897735"/>
            <a:chExt cx="303582" cy="192024"/>
          </a:xfrm>
        </p:grpSpPr>
        <p:cxnSp>
          <p:nvCxnSpPr>
            <p:cNvPr id="482" name="Straight Connector 481"/>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5" name="Straight Connector 494"/>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7" name="Straight Connector 496"/>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8" name="Straight Connector 49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04" name="Straight Connector 503"/>
          <p:cNvCxnSpPr/>
          <p:nvPr/>
        </p:nvCxnSpPr>
        <p:spPr>
          <a:xfrm flipV="1">
            <a:off x="2434394" y="4350720"/>
            <a:ext cx="482151" cy="3043"/>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5" name="Group 505"/>
          <p:cNvGrpSpPr/>
          <p:nvPr/>
        </p:nvGrpSpPr>
        <p:grpSpPr>
          <a:xfrm>
            <a:off x="2736505" y="5108072"/>
            <a:ext cx="303582" cy="192024"/>
            <a:chOff x="3964840" y="2897735"/>
            <a:chExt cx="303582" cy="192024"/>
          </a:xfrm>
        </p:grpSpPr>
        <p:cxnSp>
          <p:nvCxnSpPr>
            <p:cNvPr id="507" name="Straight Connector 506"/>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8" name="Straight Connector 507"/>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9" name="Straight Connector 508"/>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0" name="Straight Connector 509"/>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14" name="Straight Connector 513"/>
          <p:cNvCxnSpPr/>
          <p:nvPr/>
        </p:nvCxnSpPr>
        <p:spPr>
          <a:xfrm flipV="1">
            <a:off x="2440396" y="5302536"/>
            <a:ext cx="296324" cy="884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6" name="Group 519"/>
          <p:cNvGrpSpPr/>
          <p:nvPr/>
        </p:nvGrpSpPr>
        <p:grpSpPr>
          <a:xfrm>
            <a:off x="2538361" y="6071778"/>
            <a:ext cx="303582" cy="192024"/>
            <a:chOff x="3964840" y="2897735"/>
            <a:chExt cx="303582" cy="192024"/>
          </a:xfrm>
        </p:grpSpPr>
        <p:cxnSp>
          <p:nvCxnSpPr>
            <p:cNvPr id="522" name="Straight Connector 521"/>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3" name="Straight Connector 522"/>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4" name="Straight Connector 523"/>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8" name="Straight Connector 53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43" name="Straight Connector 542"/>
          <p:cNvCxnSpPr/>
          <p:nvPr/>
        </p:nvCxnSpPr>
        <p:spPr>
          <a:xfrm flipV="1">
            <a:off x="2465771" y="6270724"/>
            <a:ext cx="77287" cy="1486"/>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467" name="Oval 466"/>
          <p:cNvSpPr/>
          <p:nvPr/>
        </p:nvSpPr>
        <p:spPr>
          <a:xfrm flipV="1">
            <a:off x="3380021" y="239152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4" name="TextBox 453"/>
          <p:cNvSpPr txBox="1"/>
          <p:nvPr/>
        </p:nvSpPr>
        <p:spPr>
          <a:xfrm>
            <a:off x="4264760" y="164575"/>
            <a:ext cx="1310359" cy="369332"/>
          </a:xfrm>
          <a:prstGeom prst="rect">
            <a:avLst/>
          </a:prstGeom>
          <a:noFill/>
          <a:ln w="50800" cmpd="tri">
            <a:solidFill>
              <a:srgbClr val="FF0000"/>
            </a:solidFill>
          </a:ln>
        </p:spPr>
        <p:txBody>
          <a:bodyPr wrap="none" rtlCol="0">
            <a:spAutoFit/>
          </a:bodyPr>
          <a:lstStyle/>
          <a:p>
            <a:r>
              <a:rPr lang="en-US" b="1" dirty="0" smtClean="0">
                <a:solidFill>
                  <a:schemeClr val="accent2">
                    <a:lumMod val="75000"/>
                  </a:schemeClr>
                </a:solidFill>
                <a:latin typeface="Calibri" pitchFamily="34" charset="0"/>
                <a:cs typeface="Calibri" pitchFamily="34" charset="0"/>
              </a:rPr>
              <a:t>PCMS Array</a:t>
            </a:r>
            <a:endParaRPr lang="en-US" b="1" dirty="0">
              <a:solidFill>
                <a:schemeClr val="accent2">
                  <a:lumMod val="75000"/>
                </a:schemeClr>
              </a:solidFill>
              <a:latin typeface="Calibri" pitchFamily="34" charset="0"/>
              <a:cs typeface="Calibri" pitchFamily="34" charset="0"/>
            </a:endParaRPr>
          </a:p>
        </p:txBody>
      </p:sp>
      <p:cxnSp>
        <p:nvCxnSpPr>
          <p:cNvPr id="465" name="Straight Connector 464"/>
          <p:cNvCxnSpPr/>
          <p:nvPr/>
        </p:nvCxnSpPr>
        <p:spPr>
          <a:xfrm rot="5400000">
            <a:off x="4533595" y="4581150"/>
            <a:ext cx="3840500"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27" name="Group 437"/>
          <p:cNvGrpSpPr/>
          <p:nvPr/>
        </p:nvGrpSpPr>
        <p:grpSpPr>
          <a:xfrm>
            <a:off x="6031391" y="5733300"/>
            <a:ext cx="460859" cy="581566"/>
            <a:chOff x="1538005" y="3198570"/>
            <a:chExt cx="460859" cy="581566"/>
          </a:xfrm>
        </p:grpSpPr>
        <p:sp>
          <p:nvSpPr>
            <p:cNvPr id="472" name="Oval 471"/>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3" name="Straight Connector 472"/>
            <p:cNvCxnSpPr>
              <a:stCxn id="472" idx="2"/>
              <a:endCxn id="472"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6" name="Straight Connector 475"/>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7" name="Straight Connector 476"/>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9" name="Straight Connector 478"/>
            <p:cNvCxnSpPr>
              <a:stCxn id="472"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0" name="Straight Connector 479"/>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00" name="Oval 499"/>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2" name="Oval 501"/>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3" name="Straight Connector 502"/>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8" name="Group 437"/>
          <p:cNvGrpSpPr/>
          <p:nvPr/>
        </p:nvGrpSpPr>
        <p:grpSpPr>
          <a:xfrm>
            <a:off x="6031390" y="4767684"/>
            <a:ext cx="460859" cy="581566"/>
            <a:chOff x="1538005" y="3198570"/>
            <a:chExt cx="460859" cy="581566"/>
          </a:xfrm>
        </p:grpSpPr>
        <p:sp>
          <p:nvSpPr>
            <p:cNvPr id="512" name="Oval 511"/>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3" name="Straight Connector 512"/>
            <p:cNvCxnSpPr>
              <a:stCxn id="512" idx="2"/>
              <a:endCxn id="512"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5" name="Straight Connector 514"/>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0" name="Straight Connector 519"/>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39" name="Straight Connector 538"/>
            <p:cNvCxnSpPr>
              <a:stCxn id="512"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0" name="Straight Connector 539"/>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41" name="Oval 540"/>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2" name="Oval 541"/>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44" name="Straight Connector 543"/>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9" name="Group 437"/>
          <p:cNvGrpSpPr/>
          <p:nvPr/>
        </p:nvGrpSpPr>
        <p:grpSpPr>
          <a:xfrm>
            <a:off x="6031390" y="3813050"/>
            <a:ext cx="460859" cy="581566"/>
            <a:chOff x="1538005" y="3198570"/>
            <a:chExt cx="460859" cy="581566"/>
          </a:xfrm>
        </p:grpSpPr>
        <p:sp>
          <p:nvSpPr>
            <p:cNvPr id="550" name="Oval 549"/>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2" name="Straight Connector 551"/>
            <p:cNvCxnSpPr>
              <a:stCxn id="550" idx="2"/>
              <a:endCxn id="550"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4" name="Straight Connector 553"/>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5" name="Straight Connector 554"/>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6" name="Straight Connector 555"/>
            <p:cNvCxnSpPr>
              <a:stCxn id="550"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8" name="Straight Connector 557"/>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59" name="Oval 558"/>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1" name="Oval 560"/>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2" name="Straight Connector 561"/>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0" name="Group 437"/>
          <p:cNvGrpSpPr/>
          <p:nvPr/>
        </p:nvGrpSpPr>
        <p:grpSpPr>
          <a:xfrm>
            <a:off x="6031390" y="2847434"/>
            <a:ext cx="460859" cy="581566"/>
            <a:chOff x="1538005" y="3198570"/>
            <a:chExt cx="460859" cy="581566"/>
          </a:xfrm>
        </p:grpSpPr>
        <p:sp>
          <p:nvSpPr>
            <p:cNvPr id="564" name="Oval 563"/>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5" name="Straight Connector 564"/>
            <p:cNvCxnSpPr>
              <a:stCxn id="564" idx="2"/>
              <a:endCxn id="564"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6" name="Straight Connector 565"/>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1" name="Straight Connector 570"/>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2" name="Straight Connector 571"/>
            <p:cNvCxnSpPr>
              <a:stCxn id="564"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3" name="Straight Connector 572"/>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74" name="Oval 573"/>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5" name="Oval 574"/>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6" name="Straight Connector 575"/>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79" name="Isosceles Triangle 578"/>
          <p:cNvSpPr/>
          <p:nvPr/>
        </p:nvSpPr>
        <p:spPr>
          <a:xfrm rot="10800000">
            <a:off x="6261820" y="2276850"/>
            <a:ext cx="384050" cy="382624"/>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0" name="Straight Connector 579"/>
          <p:cNvCxnSpPr/>
          <p:nvPr/>
        </p:nvCxnSpPr>
        <p:spPr>
          <a:xfrm rot="5400000">
            <a:off x="6299953" y="2046150"/>
            <a:ext cx="460861" cy="54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81" name="TextBox 580"/>
          <p:cNvSpPr txBox="1"/>
          <p:nvPr/>
        </p:nvSpPr>
        <p:spPr>
          <a:xfrm>
            <a:off x="6412821" y="1086295"/>
            <a:ext cx="2449197" cy="738664"/>
          </a:xfrm>
          <a:prstGeom prst="rect">
            <a:avLst/>
          </a:prstGeom>
          <a:noFill/>
          <a:ln>
            <a:solidFill>
              <a:srgbClr val="FF0000"/>
            </a:solidFill>
          </a:ln>
        </p:spPr>
        <p:txBody>
          <a:bodyPr wrap="none" rtlCol="0">
            <a:spAutoFit/>
          </a:bodyPr>
          <a:lstStyle/>
          <a:p>
            <a:r>
              <a:rPr lang="en-US" sz="1400" b="1" dirty="0" smtClean="0">
                <a:solidFill>
                  <a:schemeClr val="accent6"/>
                </a:solidFill>
              </a:rPr>
              <a:t>Select: Volt reference (-5V)</a:t>
            </a:r>
          </a:p>
          <a:p>
            <a:r>
              <a:rPr lang="en-US" sz="1400" b="1" dirty="0" smtClean="0">
                <a:solidFill>
                  <a:schemeClr val="accent6"/>
                </a:solidFill>
              </a:rPr>
              <a:t>READ: SA</a:t>
            </a:r>
          </a:p>
          <a:p>
            <a:r>
              <a:rPr lang="en-US" sz="1400" b="1" dirty="0" smtClean="0">
                <a:solidFill>
                  <a:schemeClr val="accent6"/>
                </a:solidFill>
              </a:rPr>
              <a:t>WRITE: Current Control</a:t>
            </a:r>
          </a:p>
        </p:txBody>
      </p:sp>
      <p:sp>
        <p:nvSpPr>
          <p:cNvPr id="582" name="Oval 581"/>
          <p:cNvSpPr/>
          <p:nvPr/>
        </p:nvSpPr>
        <p:spPr>
          <a:xfrm rot="5400000">
            <a:off x="6492250" y="181599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3" name="Oval 582"/>
          <p:cNvSpPr/>
          <p:nvPr/>
        </p:nvSpPr>
        <p:spPr>
          <a:xfrm rot="5400000">
            <a:off x="6415440" y="2699305"/>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4" name="Straight Connector 583"/>
          <p:cNvCxnSpPr/>
          <p:nvPr/>
        </p:nvCxnSpPr>
        <p:spPr>
          <a:xfrm rot="5400000">
            <a:off x="5878040" y="2430200"/>
            <a:ext cx="614482" cy="54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86" name="Straight Connector 585"/>
          <p:cNvCxnSpPr>
            <a:endCxn id="583" idx="4"/>
          </p:cNvCxnSpPr>
          <p:nvPr/>
        </p:nvCxnSpPr>
        <p:spPr>
          <a:xfrm flipV="1">
            <a:off x="6185010" y="2737710"/>
            <a:ext cx="230430" cy="5"/>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95" name="Straight Connector 594"/>
          <p:cNvCxnSpPr/>
          <p:nvPr/>
        </p:nvCxnSpPr>
        <p:spPr>
          <a:xfrm flipV="1">
            <a:off x="6185010" y="2123230"/>
            <a:ext cx="230430" cy="5"/>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96" name="Straight Connector 595"/>
          <p:cNvCxnSpPr/>
          <p:nvPr/>
        </p:nvCxnSpPr>
        <p:spPr>
          <a:xfrm rot="16200000" flipH="1">
            <a:off x="6338634" y="2200039"/>
            <a:ext cx="153619" cy="3"/>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05" name="TextBox 504"/>
          <p:cNvSpPr txBox="1"/>
          <p:nvPr/>
        </p:nvSpPr>
        <p:spPr>
          <a:xfrm>
            <a:off x="4518378" y="624898"/>
            <a:ext cx="284052" cy="307777"/>
          </a:xfrm>
          <a:prstGeom prst="rect">
            <a:avLst/>
          </a:prstGeom>
          <a:noFill/>
        </p:spPr>
        <p:txBody>
          <a:bodyPr wrap="none" rtlCol="0">
            <a:spAutoFit/>
          </a:bodyPr>
          <a:lstStyle/>
          <a:p>
            <a:r>
              <a:rPr lang="en-US" sz="1400" dirty="0" smtClean="0"/>
              <a:t>0</a:t>
            </a:r>
            <a:endParaRPr lang="en-US" sz="1400" baseline="-25000" dirty="0"/>
          </a:p>
        </p:txBody>
      </p:sp>
      <p:sp>
        <p:nvSpPr>
          <p:cNvPr id="506" name="TextBox 505"/>
          <p:cNvSpPr txBox="1"/>
          <p:nvPr/>
        </p:nvSpPr>
        <p:spPr>
          <a:xfrm>
            <a:off x="5132858" y="613944"/>
            <a:ext cx="284052" cy="307777"/>
          </a:xfrm>
          <a:prstGeom prst="rect">
            <a:avLst/>
          </a:prstGeom>
          <a:noFill/>
        </p:spPr>
        <p:txBody>
          <a:bodyPr wrap="none" rtlCol="0">
            <a:spAutoFit/>
          </a:bodyPr>
          <a:lstStyle/>
          <a:p>
            <a:r>
              <a:rPr lang="en-US" sz="1400" dirty="0" smtClean="0"/>
              <a:t>0</a:t>
            </a:r>
            <a:endParaRPr lang="en-US" sz="1400" baseline="-25000" dirty="0"/>
          </a:p>
        </p:txBody>
      </p:sp>
      <p:sp>
        <p:nvSpPr>
          <p:cNvPr id="545" name="TextBox 544"/>
          <p:cNvSpPr txBox="1"/>
          <p:nvPr/>
        </p:nvSpPr>
        <p:spPr>
          <a:xfrm>
            <a:off x="5724150" y="624898"/>
            <a:ext cx="343364" cy="307777"/>
          </a:xfrm>
          <a:prstGeom prst="rect">
            <a:avLst/>
          </a:prstGeom>
          <a:noFill/>
          <a:ln>
            <a:solidFill>
              <a:srgbClr val="FF0000"/>
            </a:solidFill>
          </a:ln>
        </p:spPr>
        <p:txBody>
          <a:bodyPr wrap="none" rtlCol="0">
            <a:spAutoFit/>
          </a:bodyPr>
          <a:lstStyle/>
          <a:p>
            <a:r>
              <a:rPr lang="en-US" sz="1400" b="1" dirty="0" smtClean="0">
                <a:solidFill>
                  <a:schemeClr val="accent2">
                    <a:lumMod val="75000"/>
                  </a:schemeClr>
                </a:solidFill>
              </a:rPr>
              <a:t>-2</a:t>
            </a:r>
            <a:endParaRPr lang="en-US" sz="1400" b="1" baseline="-25000" dirty="0">
              <a:solidFill>
                <a:schemeClr val="accent2">
                  <a:lumMod val="75000"/>
                </a:schemeClr>
              </a:solidFill>
            </a:endParaRPr>
          </a:p>
        </p:txBody>
      </p:sp>
      <p:sp>
        <p:nvSpPr>
          <p:cNvPr id="563" name="TextBox 562"/>
          <p:cNvSpPr txBox="1"/>
          <p:nvPr/>
        </p:nvSpPr>
        <p:spPr>
          <a:xfrm>
            <a:off x="3880710" y="613944"/>
            <a:ext cx="284052" cy="307777"/>
          </a:xfrm>
          <a:prstGeom prst="rect">
            <a:avLst/>
          </a:prstGeom>
          <a:noFill/>
        </p:spPr>
        <p:txBody>
          <a:bodyPr wrap="none" rtlCol="0">
            <a:spAutoFit/>
          </a:bodyPr>
          <a:lstStyle/>
          <a:p>
            <a:r>
              <a:rPr lang="en-US" sz="1400" dirty="0" smtClean="0"/>
              <a:t>0</a:t>
            </a:r>
            <a:endParaRPr lang="en-US" sz="1400" baseline="-25000" dirty="0"/>
          </a:p>
        </p:txBody>
      </p:sp>
      <p:sp>
        <p:nvSpPr>
          <p:cNvPr id="577" name="TextBox 576"/>
          <p:cNvSpPr txBox="1"/>
          <p:nvPr/>
        </p:nvSpPr>
        <p:spPr>
          <a:xfrm>
            <a:off x="1998865" y="1574068"/>
            <a:ext cx="284052" cy="307777"/>
          </a:xfrm>
          <a:prstGeom prst="rect">
            <a:avLst/>
          </a:prstGeom>
          <a:noFill/>
        </p:spPr>
        <p:txBody>
          <a:bodyPr wrap="none" rtlCol="0">
            <a:spAutoFit/>
          </a:bodyPr>
          <a:lstStyle/>
          <a:p>
            <a:r>
              <a:rPr lang="en-US" sz="1400" dirty="0" smtClean="0"/>
              <a:t>3</a:t>
            </a:r>
            <a:endParaRPr lang="en-US" sz="1400" baseline="-25000" dirty="0"/>
          </a:p>
        </p:txBody>
      </p:sp>
      <p:sp>
        <p:nvSpPr>
          <p:cNvPr id="578" name="TextBox 577"/>
          <p:cNvSpPr txBox="1"/>
          <p:nvPr/>
        </p:nvSpPr>
        <p:spPr>
          <a:xfrm>
            <a:off x="1998865" y="1343638"/>
            <a:ext cx="284052" cy="307777"/>
          </a:xfrm>
          <a:prstGeom prst="rect">
            <a:avLst/>
          </a:prstGeom>
          <a:noFill/>
        </p:spPr>
        <p:txBody>
          <a:bodyPr wrap="none" rtlCol="0">
            <a:spAutoFit/>
          </a:bodyPr>
          <a:lstStyle/>
          <a:p>
            <a:r>
              <a:rPr lang="en-US" sz="1400" dirty="0" smtClean="0"/>
              <a:t>3</a:t>
            </a:r>
            <a:endParaRPr lang="en-US" sz="1400" baseline="-25000" dirty="0"/>
          </a:p>
        </p:txBody>
      </p:sp>
      <p:sp>
        <p:nvSpPr>
          <p:cNvPr id="585" name="TextBox 584"/>
          <p:cNvSpPr txBox="1"/>
          <p:nvPr/>
        </p:nvSpPr>
        <p:spPr>
          <a:xfrm>
            <a:off x="1998865" y="1151613"/>
            <a:ext cx="284052" cy="307777"/>
          </a:xfrm>
          <a:prstGeom prst="rect">
            <a:avLst/>
          </a:prstGeom>
          <a:noFill/>
        </p:spPr>
        <p:txBody>
          <a:bodyPr wrap="none" rtlCol="0">
            <a:spAutoFit/>
          </a:bodyPr>
          <a:lstStyle/>
          <a:p>
            <a:r>
              <a:rPr lang="en-US" sz="1400" dirty="0" smtClean="0"/>
              <a:t>3</a:t>
            </a:r>
            <a:endParaRPr lang="en-US" sz="1400" baseline="-25000" dirty="0"/>
          </a:p>
        </p:txBody>
      </p:sp>
      <p:sp>
        <p:nvSpPr>
          <p:cNvPr id="588" name="TextBox 587"/>
          <p:cNvSpPr txBox="1"/>
          <p:nvPr/>
        </p:nvSpPr>
        <p:spPr>
          <a:xfrm>
            <a:off x="1302304" y="959051"/>
            <a:ext cx="1003801" cy="307777"/>
          </a:xfrm>
          <a:prstGeom prst="rect">
            <a:avLst/>
          </a:prstGeom>
          <a:noFill/>
          <a:ln>
            <a:solidFill>
              <a:srgbClr val="FF0000"/>
            </a:solidFill>
          </a:ln>
        </p:spPr>
        <p:txBody>
          <a:bodyPr wrap="none" rtlCol="0">
            <a:spAutoFit/>
          </a:bodyPr>
          <a:lstStyle/>
          <a:p>
            <a:r>
              <a:rPr lang="en-US" sz="1400" b="1" dirty="0" smtClean="0">
                <a:solidFill>
                  <a:schemeClr val="accent2">
                    <a:lumMod val="75000"/>
                  </a:schemeClr>
                </a:solidFill>
              </a:rPr>
              <a:t>-2 </a:t>
            </a:r>
            <a:r>
              <a:rPr lang="en-US" sz="1400" b="1" dirty="0" smtClean="0">
                <a:solidFill>
                  <a:schemeClr val="accent2">
                    <a:lumMod val="75000"/>
                  </a:schemeClr>
                </a:solidFill>
                <a:sym typeface="Wingdings" pitchFamily="2" charset="2"/>
              </a:rPr>
              <a:t>0-2</a:t>
            </a:r>
            <a:endParaRPr lang="en-US" sz="1400" b="1" baseline="-25000" dirty="0">
              <a:solidFill>
                <a:schemeClr val="accent2">
                  <a:lumMod val="75000"/>
                </a:schemeClr>
              </a:solidFill>
            </a:endParaRPr>
          </a:p>
        </p:txBody>
      </p:sp>
      <p:sp>
        <p:nvSpPr>
          <p:cNvPr id="592" name="TextBox 591"/>
          <p:cNvSpPr txBox="1"/>
          <p:nvPr/>
        </p:nvSpPr>
        <p:spPr>
          <a:xfrm>
            <a:off x="846715" y="2276313"/>
            <a:ext cx="1609480" cy="307777"/>
          </a:xfrm>
          <a:prstGeom prst="rect">
            <a:avLst/>
          </a:prstGeom>
          <a:noFill/>
          <a:ln>
            <a:solidFill>
              <a:srgbClr val="FF0000"/>
            </a:solidFill>
          </a:ln>
        </p:spPr>
        <p:txBody>
          <a:bodyPr wrap="none" rtlCol="0">
            <a:spAutoFit/>
          </a:bodyPr>
          <a:lstStyle/>
          <a:p>
            <a:r>
              <a:rPr lang="en-US" sz="1400" b="1" dirty="0" smtClean="0">
                <a:solidFill>
                  <a:schemeClr val="accent2">
                    <a:lumMod val="75000"/>
                  </a:schemeClr>
                </a:solidFill>
              </a:rPr>
              <a:t>5V 200uA supply</a:t>
            </a:r>
            <a:endParaRPr lang="en-US" sz="1400" b="1" baseline="-25000" dirty="0">
              <a:solidFill>
                <a:schemeClr val="accent2">
                  <a:lumMod val="75000"/>
                </a:schemeClr>
              </a:solidFill>
            </a:endParaRPr>
          </a:p>
        </p:txBody>
      </p:sp>
      <p:sp>
        <p:nvSpPr>
          <p:cNvPr id="593" name="TextBox 592"/>
          <p:cNvSpPr txBox="1"/>
          <p:nvPr/>
        </p:nvSpPr>
        <p:spPr>
          <a:xfrm>
            <a:off x="2114080" y="3236438"/>
            <a:ext cx="284052" cy="307777"/>
          </a:xfrm>
          <a:prstGeom prst="rect">
            <a:avLst/>
          </a:prstGeom>
          <a:noFill/>
        </p:spPr>
        <p:txBody>
          <a:bodyPr wrap="none" rtlCol="0">
            <a:spAutoFit/>
          </a:bodyPr>
          <a:lstStyle/>
          <a:p>
            <a:r>
              <a:rPr lang="en-US" sz="1400" dirty="0" smtClean="0"/>
              <a:t>0</a:t>
            </a:r>
            <a:endParaRPr lang="en-US" sz="1400" baseline="-25000" dirty="0"/>
          </a:p>
        </p:txBody>
      </p:sp>
      <p:sp>
        <p:nvSpPr>
          <p:cNvPr id="594" name="TextBox 593"/>
          <p:cNvSpPr txBox="1"/>
          <p:nvPr/>
        </p:nvSpPr>
        <p:spPr>
          <a:xfrm>
            <a:off x="2114080" y="4196563"/>
            <a:ext cx="284052" cy="307777"/>
          </a:xfrm>
          <a:prstGeom prst="rect">
            <a:avLst/>
          </a:prstGeom>
          <a:noFill/>
        </p:spPr>
        <p:txBody>
          <a:bodyPr wrap="none" rtlCol="0">
            <a:spAutoFit/>
          </a:bodyPr>
          <a:lstStyle/>
          <a:p>
            <a:r>
              <a:rPr lang="en-US" sz="1400" dirty="0" smtClean="0"/>
              <a:t>0</a:t>
            </a:r>
            <a:endParaRPr lang="en-US" sz="1400" baseline="-25000" dirty="0"/>
          </a:p>
        </p:txBody>
      </p:sp>
      <p:sp>
        <p:nvSpPr>
          <p:cNvPr id="597" name="TextBox 596"/>
          <p:cNvSpPr txBox="1"/>
          <p:nvPr/>
        </p:nvSpPr>
        <p:spPr>
          <a:xfrm>
            <a:off x="2137268" y="5156688"/>
            <a:ext cx="284052" cy="307777"/>
          </a:xfrm>
          <a:prstGeom prst="rect">
            <a:avLst/>
          </a:prstGeom>
          <a:noFill/>
        </p:spPr>
        <p:txBody>
          <a:bodyPr wrap="none" rtlCol="0">
            <a:spAutoFit/>
          </a:bodyPr>
          <a:lstStyle/>
          <a:p>
            <a:r>
              <a:rPr lang="en-US" sz="1400" dirty="0" smtClean="0"/>
              <a:t>0</a:t>
            </a:r>
            <a:endParaRPr lang="en-US" sz="1400" baseline="-25000" dirty="0"/>
          </a:p>
        </p:txBody>
      </p:sp>
      <p:sp>
        <p:nvSpPr>
          <p:cNvPr id="598" name="TextBox 597"/>
          <p:cNvSpPr txBox="1"/>
          <p:nvPr/>
        </p:nvSpPr>
        <p:spPr>
          <a:xfrm>
            <a:off x="2137268" y="6116813"/>
            <a:ext cx="284052" cy="307777"/>
          </a:xfrm>
          <a:prstGeom prst="rect">
            <a:avLst/>
          </a:prstGeom>
          <a:noFill/>
          <a:ln>
            <a:solidFill>
              <a:srgbClr val="FF0000"/>
            </a:solidFill>
          </a:ln>
        </p:spPr>
        <p:txBody>
          <a:bodyPr wrap="none" rtlCol="0">
            <a:spAutoFit/>
          </a:bodyPr>
          <a:lstStyle/>
          <a:p>
            <a:r>
              <a:rPr lang="en-US" sz="1400" b="1" dirty="0" smtClean="0">
                <a:solidFill>
                  <a:schemeClr val="accent2">
                    <a:lumMod val="75000"/>
                  </a:schemeClr>
                </a:solidFill>
              </a:rPr>
              <a:t>2</a:t>
            </a:r>
            <a:endParaRPr lang="en-US" sz="1400" b="1" baseline="-25000" dirty="0">
              <a:solidFill>
                <a:schemeClr val="accent2">
                  <a:lumMod val="75000"/>
                </a:schemeClr>
              </a:solidFill>
            </a:endParaRPr>
          </a:p>
        </p:txBody>
      </p:sp>
      <p:sp>
        <p:nvSpPr>
          <p:cNvPr id="599" name="TextBox 598"/>
          <p:cNvSpPr txBox="1"/>
          <p:nvPr/>
        </p:nvSpPr>
        <p:spPr>
          <a:xfrm>
            <a:off x="1806840" y="2698768"/>
            <a:ext cx="1630575" cy="307777"/>
          </a:xfrm>
          <a:prstGeom prst="rect">
            <a:avLst/>
          </a:prstGeom>
          <a:noFill/>
          <a:ln>
            <a:noFill/>
          </a:ln>
        </p:spPr>
        <p:txBody>
          <a:bodyPr wrap="none" rtlCol="0">
            <a:spAutoFit/>
          </a:bodyPr>
          <a:lstStyle/>
          <a:p>
            <a:r>
              <a:rPr lang="en-US" sz="1400" b="1" dirty="0" smtClean="0">
                <a:solidFill>
                  <a:schemeClr val="accent2">
                    <a:lumMod val="75000"/>
                  </a:schemeClr>
                </a:solidFill>
              </a:rPr>
              <a:t>0 </a:t>
            </a:r>
            <a:r>
              <a:rPr lang="en-US" sz="1400" b="1" dirty="0" smtClean="0">
                <a:solidFill>
                  <a:schemeClr val="accent2">
                    <a:lumMod val="75000"/>
                  </a:schemeClr>
                </a:solidFill>
                <a:sym typeface="Wingdings" pitchFamily="2" charset="2"/>
              </a:rPr>
              <a:t> </a:t>
            </a:r>
            <a:r>
              <a:rPr lang="en-US" sz="1400" b="1" dirty="0" smtClean="0">
                <a:solidFill>
                  <a:schemeClr val="accent2">
                    <a:lumMod val="75000"/>
                  </a:schemeClr>
                </a:solidFill>
              </a:rPr>
              <a:t>3 </a:t>
            </a:r>
            <a:r>
              <a:rPr lang="en-US" sz="1400" b="1" dirty="0" smtClean="0">
                <a:solidFill>
                  <a:schemeClr val="accent2">
                    <a:lumMod val="75000"/>
                  </a:schemeClr>
                </a:solidFill>
                <a:sym typeface="Wingdings" pitchFamily="2" charset="2"/>
              </a:rPr>
              <a:t> 0</a:t>
            </a:r>
            <a:r>
              <a:rPr lang="en-US" sz="1400" b="1" dirty="0" smtClean="0">
                <a:solidFill>
                  <a:schemeClr val="accent2">
                    <a:lumMod val="75000"/>
                  </a:schemeClr>
                </a:solidFill>
              </a:rPr>
              <a:t>  </a:t>
            </a:r>
            <a:r>
              <a:rPr lang="en-US" sz="1400" dirty="0" smtClean="0"/>
              <a:t>1  1  1</a:t>
            </a:r>
            <a:endParaRPr lang="en-US" sz="1400" baseline="-25000" dirty="0"/>
          </a:p>
        </p:txBody>
      </p:sp>
      <p:sp>
        <p:nvSpPr>
          <p:cNvPr id="615" name="Rectangle 614"/>
          <p:cNvSpPr/>
          <p:nvPr/>
        </p:nvSpPr>
        <p:spPr>
          <a:xfrm>
            <a:off x="1845246" y="2737710"/>
            <a:ext cx="921720" cy="23043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8" name="Rounded Rectangle 627"/>
          <p:cNvSpPr/>
          <p:nvPr/>
        </p:nvSpPr>
        <p:spPr>
          <a:xfrm>
            <a:off x="5455315" y="5387655"/>
            <a:ext cx="384051" cy="806505"/>
          </a:xfrm>
          <a:prstGeom prst="roundRect">
            <a:avLst/>
          </a:prstGeom>
          <a:solidFill>
            <a:srgbClr val="FF0000">
              <a:alpha val="62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511440"/>
          </a:xfrm>
        </p:spPr>
        <p:txBody>
          <a:bodyPr/>
          <a:lstStyle/>
          <a:p>
            <a:r>
              <a:rPr lang="en-US" dirty="0" smtClean="0"/>
              <a:t>Summary</a:t>
            </a:r>
            <a:endParaRPr lang="en-US" dirty="0"/>
          </a:p>
        </p:txBody>
      </p:sp>
      <p:sp>
        <p:nvSpPr>
          <p:cNvPr id="3" name="Content Placeholder 2"/>
          <p:cNvSpPr>
            <a:spLocks noGrp="1"/>
          </p:cNvSpPr>
          <p:nvPr>
            <p:ph idx="1"/>
          </p:nvPr>
        </p:nvSpPr>
        <p:spPr>
          <a:xfrm>
            <a:off x="501071" y="702244"/>
            <a:ext cx="8103454" cy="5722345"/>
          </a:xfrm>
        </p:spPr>
        <p:txBody>
          <a:bodyPr/>
          <a:lstStyle/>
          <a:p>
            <a:r>
              <a:rPr lang="en-US" sz="2400" dirty="0" smtClean="0"/>
              <a:t>Objective: to </a:t>
            </a:r>
            <a:r>
              <a:rPr lang="en-US" sz="2400" dirty="0" smtClean="0"/>
              <a:t>reduce decoder footprint of multi-stack cross point memory </a:t>
            </a:r>
            <a:r>
              <a:rPr lang="en-US" sz="2400" dirty="0" smtClean="0"/>
              <a:t>array.  This </a:t>
            </a:r>
            <a:r>
              <a:rPr lang="en-US" sz="2400" dirty="0" smtClean="0"/>
              <a:t>will allow to make dense memories (large capacity in a small die size) using cross point tiles with a reduced number of row and columns (useful because it allow to have functional tiles with less demands on the switch quality</a:t>
            </a:r>
            <a:r>
              <a:rPr lang="en-US" sz="2400" dirty="0" smtClean="0"/>
              <a:t>).</a:t>
            </a:r>
          </a:p>
          <a:p>
            <a:r>
              <a:rPr lang="en-US" sz="2400" dirty="0" smtClean="0"/>
              <a:t>Proposal: a </a:t>
            </a:r>
            <a:r>
              <a:rPr lang="en-US" sz="2400" dirty="0" smtClean="0"/>
              <a:t>column driver is connected to a row of OTS switches.  The OTS switches is cross connected to the columns in the cross point PCMS array.   One small footprint decoder connected to each of columns in the array serves as the trigger to select the column uniquely.   When the column decoder is triggered, the OTS switch is turned on,   The selected column voltage is boosted to column driver level.  The access of single memory cell can be achieved.</a:t>
            </a:r>
          </a:p>
          <a:p>
            <a:endParaRPr lang="en-US" sz="2400" dirty="0" smtClean="0"/>
          </a:p>
          <a:p>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399"/>
            <a:ext cx="7772400" cy="1202731"/>
          </a:xfrm>
        </p:spPr>
        <p:txBody>
          <a:bodyPr/>
          <a:lstStyle/>
          <a:p>
            <a:pPr algn="l"/>
            <a:r>
              <a:rPr lang="en-US" dirty="0" smtClean="0"/>
              <a:t>State of the Art </a:t>
            </a:r>
            <a:r>
              <a:rPr lang="en-US" dirty="0" smtClean="0"/>
              <a:t/>
            </a:r>
            <a:br>
              <a:rPr lang="en-US" dirty="0" smtClean="0"/>
            </a:br>
            <a:r>
              <a:rPr lang="en-US" dirty="0" smtClean="0"/>
              <a:t>(</a:t>
            </a:r>
            <a:r>
              <a:rPr lang="en-US" dirty="0" smtClean="0"/>
              <a:t>POR)</a:t>
            </a:r>
            <a:endParaRPr lang="en-US" dirty="0"/>
          </a:p>
        </p:txBody>
      </p:sp>
      <p:grpSp>
        <p:nvGrpSpPr>
          <p:cNvPr id="3" name="Group 98"/>
          <p:cNvGrpSpPr/>
          <p:nvPr/>
        </p:nvGrpSpPr>
        <p:grpSpPr>
          <a:xfrm>
            <a:off x="1461195" y="2660900"/>
            <a:ext cx="304800" cy="960125"/>
            <a:chOff x="1912906" y="1163104"/>
            <a:chExt cx="304800" cy="960125"/>
          </a:xfrm>
        </p:grpSpPr>
        <p:sp>
          <p:nvSpPr>
            <p:cNvPr id="44" name="Oval 43"/>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Connector 46"/>
            <p:cNvCxnSpPr>
              <a:stCxn id="45" idx="2"/>
              <a:endCxn id="45"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a:stCxn id="44" idx="2"/>
              <a:endCxn id="44"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45" idx="0"/>
              <a:endCxn id="44"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44"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2028121"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9" name="Straight Connector 78"/>
            <p:cNvCxnSpPr>
              <a:endCxn id="45"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 name="Group 99"/>
          <p:cNvGrpSpPr/>
          <p:nvPr/>
        </p:nvGrpSpPr>
        <p:grpSpPr>
          <a:xfrm>
            <a:off x="5085217" y="2468338"/>
            <a:ext cx="460859" cy="960125"/>
            <a:chOff x="1912906" y="1163104"/>
            <a:chExt cx="460859" cy="960125"/>
          </a:xfrm>
        </p:grpSpPr>
        <p:sp>
          <p:nvSpPr>
            <p:cNvPr id="101" name="Oval 100"/>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p:cNvCxnSpPr>
              <a:stCxn id="102" idx="2"/>
              <a:endCxn id="102"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a:stCxn id="101" idx="2"/>
              <a:endCxn id="101"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a:stCxn id="102" idx="0"/>
              <a:endCxn id="101"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a:stCxn id="101"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4" name="Oval 113"/>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6" name="Straight Connector 115"/>
            <p:cNvCxnSpPr>
              <a:endCxn id="102"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116"/>
          <p:cNvGrpSpPr/>
          <p:nvPr/>
        </p:nvGrpSpPr>
        <p:grpSpPr>
          <a:xfrm>
            <a:off x="5699698" y="2468338"/>
            <a:ext cx="460859" cy="960125"/>
            <a:chOff x="1912906" y="1163104"/>
            <a:chExt cx="460859" cy="960125"/>
          </a:xfrm>
        </p:grpSpPr>
        <p:sp>
          <p:nvSpPr>
            <p:cNvPr id="118" name="Oval 117"/>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0" name="Straight Connector 119"/>
            <p:cNvCxnSpPr>
              <a:stCxn id="119" idx="2"/>
              <a:endCxn id="119"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a:stCxn id="118" idx="2"/>
              <a:endCxn id="118"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a:stCxn id="119" idx="0"/>
              <a:endCxn id="118"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a:stCxn id="118"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1" name="Oval 130"/>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3" name="Straight Connector 132"/>
            <p:cNvCxnSpPr>
              <a:endCxn id="119"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133"/>
          <p:cNvGrpSpPr/>
          <p:nvPr/>
        </p:nvGrpSpPr>
        <p:grpSpPr>
          <a:xfrm>
            <a:off x="6314177" y="2468338"/>
            <a:ext cx="460859" cy="960125"/>
            <a:chOff x="1912906" y="1163104"/>
            <a:chExt cx="460859" cy="960125"/>
          </a:xfrm>
        </p:grpSpPr>
        <p:sp>
          <p:nvSpPr>
            <p:cNvPr id="135" name="Oval 134"/>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Connector 136"/>
            <p:cNvCxnSpPr>
              <a:stCxn id="136" idx="2"/>
              <a:endCxn id="136"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a:stCxn id="135" idx="2"/>
              <a:endCxn id="135"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a:stCxn id="136" idx="0"/>
              <a:endCxn id="135"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a:stCxn id="135"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 name="Oval 147"/>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0" name="Straight Connector 149"/>
            <p:cNvCxnSpPr>
              <a:endCxn id="136"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 name="Group 150"/>
          <p:cNvGrpSpPr/>
          <p:nvPr/>
        </p:nvGrpSpPr>
        <p:grpSpPr>
          <a:xfrm>
            <a:off x="6928658" y="2468338"/>
            <a:ext cx="460859" cy="960125"/>
            <a:chOff x="1912906" y="1163104"/>
            <a:chExt cx="460859" cy="960125"/>
          </a:xfrm>
        </p:grpSpPr>
        <p:sp>
          <p:nvSpPr>
            <p:cNvPr id="152" name="Oval 151"/>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4" name="Straight Connector 153"/>
            <p:cNvCxnSpPr>
              <a:stCxn id="153" idx="2"/>
              <a:endCxn id="153"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a:stCxn id="152" idx="2"/>
              <a:endCxn id="152"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a:stCxn id="153" idx="0"/>
              <a:endCxn id="152"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a:stCxn id="152"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5" name="Oval 164"/>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7" name="Straight Connector 166"/>
            <p:cNvCxnSpPr>
              <a:endCxn id="153"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167"/>
          <p:cNvGrpSpPr/>
          <p:nvPr/>
        </p:nvGrpSpPr>
        <p:grpSpPr>
          <a:xfrm>
            <a:off x="5085217" y="3428463"/>
            <a:ext cx="460859" cy="960125"/>
            <a:chOff x="1912906" y="1163104"/>
            <a:chExt cx="460859" cy="960125"/>
          </a:xfrm>
        </p:grpSpPr>
        <p:sp>
          <p:nvSpPr>
            <p:cNvPr id="169" name="Oval 168"/>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1" name="Straight Connector 170"/>
            <p:cNvCxnSpPr>
              <a:stCxn id="170" idx="2"/>
              <a:endCxn id="170"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a:stCxn id="169" idx="2"/>
              <a:endCxn id="169"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a:stCxn id="170" idx="0"/>
              <a:endCxn id="169"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a:stCxn id="169"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2" name="Oval 181"/>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4" name="Straight Connector 183"/>
            <p:cNvCxnSpPr>
              <a:endCxn id="170"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 name="Group 184"/>
          <p:cNvGrpSpPr/>
          <p:nvPr/>
        </p:nvGrpSpPr>
        <p:grpSpPr>
          <a:xfrm>
            <a:off x="5699698" y="3428463"/>
            <a:ext cx="460859" cy="960125"/>
            <a:chOff x="1912906" y="1163104"/>
            <a:chExt cx="460859" cy="960125"/>
          </a:xfrm>
        </p:grpSpPr>
        <p:sp>
          <p:nvSpPr>
            <p:cNvPr id="186" name="Oval 185"/>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8" name="Straight Connector 187"/>
            <p:cNvCxnSpPr>
              <a:stCxn id="187" idx="2"/>
              <a:endCxn id="187"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a:stCxn id="186" idx="2"/>
              <a:endCxn id="186"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a:stCxn id="187" idx="0"/>
              <a:endCxn id="186"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a:stCxn id="186"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9" name="Oval 198"/>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1" name="Straight Connector 200"/>
            <p:cNvCxnSpPr>
              <a:endCxn id="187"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201"/>
          <p:cNvGrpSpPr/>
          <p:nvPr/>
        </p:nvGrpSpPr>
        <p:grpSpPr>
          <a:xfrm>
            <a:off x="6314177" y="3428463"/>
            <a:ext cx="460859" cy="960125"/>
            <a:chOff x="1912906" y="1163104"/>
            <a:chExt cx="460859" cy="960125"/>
          </a:xfrm>
        </p:grpSpPr>
        <p:sp>
          <p:nvSpPr>
            <p:cNvPr id="203" name="Oval 202"/>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5" name="Straight Connector 204"/>
            <p:cNvCxnSpPr>
              <a:stCxn id="204" idx="2"/>
              <a:endCxn id="204"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a:stCxn id="203" idx="2"/>
              <a:endCxn id="203"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a:stCxn id="204" idx="0"/>
              <a:endCxn id="203"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a:stCxn id="203"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16" name="Oval 215"/>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8" name="Straight Connector 217"/>
            <p:cNvCxnSpPr>
              <a:endCxn id="204"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 name="Group 218"/>
          <p:cNvGrpSpPr/>
          <p:nvPr/>
        </p:nvGrpSpPr>
        <p:grpSpPr>
          <a:xfrm>
            <a:off x="6928658" y="3428463"/>
            <a:ext cx="460859" cy="960125"/>
            <a:chOff x="1912906" y="1163104"/>
            <a:chExt cx="460859" cy="960125"/>
          </a:xfrm>
        </p:grpSpPr>
        <p:sp>
          <p:nvSpPr>
            <p:cNvPr id="220" name="Oval 219"/>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2" name="Straight Connector 221"/>
            <p:cNvCxnSpPr>
              <a:stCxn id="221" idx="2"/>
              <a:endCxn id="221"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a:stCxn id="220" idx="2"/>
              <a:endCxn id="220"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a:stCxn id="221" idx="0"/>
              <a:endCxn id="220"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a:stCxn id="220"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33" name="Oval 232"/>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5" name="Straight Connector 234"/>
            <p:cNvCxnSpPr>
              <a:endCxn id="221"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 name="Group 235"/>
          <p:cNvGrpSpPr/>
          <p:nvPr/>
        </p:nvGrpSpPr>
        <p:grpSpPr>
          <a:xfrm>
            <a:off x="5085217" y="4388589"/>
            <a:ext cx="460859" cy="960125"/>
            <a:chOff x="1912906" y="1163104"/>
            <a:chExt cx="460859" cy="960125"/>
          </a:xfrm>
        </p:grpSpPr>
        <p:sp>
          <p:nvSpPr>
            <p:cNvPr id="237" name="Oval 236"/>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9" name="Straight Connector 238"/>
            <p:cNvCxnSpPr>
              <a:stCxn id="238" idx="2"/>
              <a:endCxn id="238"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a:stCxn id="237" idx="2"/>
              <a:endCxn id="237"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a:stCxn id="238" idx="0"/>
              <a:endCxn id="237"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a:stCxn id="237"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50" name="Oval 249"/>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2" name="Straight Connector 251"/>
            <p:cNvCxnSpPr>
              <a:endCxn id="238"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 name="Group 252"/>
          <p:cNvGrpSpPr/>
          <p:nvPr/>
        </p:nvGrpSpPr>
        <p:grpSpPr>
          <a:xfrm>
            <a:off x="5699698" y="4388589"/>
            <a:ext cx="460859" cy="960125"/>
            <a:chOff x="1912906" y="1163104"/>
            <a:chExt cx="460859" cy="960125"/>
          </a:xfrm>
        </p:grpSpPr>
        <p:sp>
          <p:nvSpPr>
            <p:cNvPr id="254" name="Oval 253"/>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Oval 254"/>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6" name="Straight Connector 255"/>
            <p:cNvCxnSpPr>
              <a:stCxn id="255" idx="2"/>
              <a:endCxn id="255"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p:cNvCxnSpPr>
              <a:stCxn id="254" idx="2"/>
              <a:endCxn id="254"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p:cNvCxnSpPr>
              <a:stCxn id="255" idx="0"/>
              <a:endCxn id="254"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p:cNvCxnSpPr>
              <a:stCxn id="254"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67" name="Oval 266"/>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Oval 267"/>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9" name="Straight Connector 268"/>
            <p:cNvCxnSpPr>
              <a:endCxn id="255"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Group 269"/>
          <p:cNvGrpSpPr/>
          <p:nvPr/>
        </p:nvGrpSpPr>
        <p:grpSpPr>
          <a:xfrm>
            <a:off x="6314177" y="4388589"/>
            <a:ext cx="460859" cy="960125"/>
            <a:chOff x="1912906" y="1163104"/>
            <a:chExt cx="460859" cy="960125"/>
          </a:xfrm>
        </p:grpSpPr>
        <p:sp>
          <p:nvSpPr>
            <p:cNvPr id="271" name="Oval 270"/>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2" name="Oval 271"/>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3" name="Straight Connector 272"/>
            <p:cNvCxnSpPr>
              <a:stCxn id="272" idx="2"/>
              <a:endCxn id="272"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5" name="Straight Connector 274"/>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6" name="Straight Connector 275"/>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p:cNvCxnSpPr>
              <a:stCxn id="271" idx="2"/>
              <a:endCxn id="271"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1" name="Straight Connector 280"/>
            <p:cNvCxnSpPr>
              <a:stCxn id="272" idx="0"/>
              <a:endCxn id="271"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2" name="Straight Connector 281"/>
            <p:cNvCxnSpPr>
              <a:stCxn id="271"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84" name="Oval 283"/>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Oval 284"/>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6" name="Straight Connector 285"/>
            <p:cNvCxnSpPr>
              <a:endCxn id="272"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 name="Group 286"/>
          <p:cNvGrpSpPr/>
          <p:nvPr/>
        </p:nvGrpSpPr>
        <p:grpSpPr>
          <a:xfrm>
            <a:off x="6928658" y="4388589"/>
            <a:ext cx="460859" cy="960125"/>
            <a:chOff x="1912906" y="1163104"/>
            <a:chExt cx="460859" cy="960125"/>
          </a:xfrm>
        </p:grpSpPr>
        <p:sp>
          <p:nvSpPr>
            <p:cNvPr id="288" name="Oval 287"/>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 name="Oval 288"/>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0" name="Straight Connector 289"/>
            <p:cNvCxnSpPr>
              <a:stCxn id="289" idx="2"/>
              <a:endCxn id="289"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p:cNvCxnSpPr>
              <a:stCxn id="288" idx="2"/>
              <a:endCxn id="288"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6" name="Straight Connector 295"/>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7" name="Straight Connector 296"/>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a:stCxn id="289" idx="0"/>
              <a:endCxn id="288"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a:stCxn id="288"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01" name="Oval 300"/>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2" name="Oval 301"/>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3" name="Straight Connector 302"/>
            <p:cNvCxnSpPr>
              <a:endCxn id="289"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303"/>
          <p:cNvGrpSpPr/>
          <p:nvPr/>
        </p:nvGrpSpPr>
        <p:grpSpPr>
          <a:xfrm>
            <a:off x="5085217" y="5348713"/>
            <a:ext cx="460859" cy="960125"/>
            <a:chOff x="1912906" y="1163104"/>
            <a:chExt cx="460859" cy="960125"/>
          </a:xfrm>
        </p:grpSpPr>
        <p:sp>
          <p:nvSpPr>
            <p:cNvPr id="305" name="Oval 304"/>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6" name="Oval 305"/>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7" name="Straight Connector 306"/>
            <p:cNvCxnSpPr>
              <a:stCxn id="306" idx="2"/>
              <a:endCxn id="306"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9" name="Straight Connector 308"/>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0" name="Straight Connector 309"/>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1" name="Straight Connector 310"/>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2" name="Straight Connector 311"/>
            <p:cNvCxnSpPr>
              <a:stCxn id="305" idx="2"/>
              <a:endCxn id="305"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3" name="Straight Connector 312"/>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4" name="Straight Connector 313"/>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5" name="Straight Connector 314"/>
            <p:cNvCxnSpPr>
              <a:stCxn id="306" idx="0"/>
              <a:endCxn id="305"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6" name="Straight Connector 315"/>
            <p:cNvCxnSpPr>
              <a:stCxn id="305"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7" name="Straight Connector 316"/>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18" name="Oval 317"/>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9" name="Oval 318"/>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0" name="Straight Connector 319"/>
            <p:cNvCxnSpPr>
              <a:endCxn id="306"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9" name="Group 320"/>
          <p:cNvGrpSpPr/>
          <p:nvPr/>
        </p:nvGrpSpPr>
        <p:grpSpPr>
          <a:xfrm>
            <a:off x="5699698" y="5348713"/>
            <a:ext cx="460859" cy="960125"/>
            <a:chOff x="1912906" y="1163104"/>
            <a:chExt cx="460859" cy="960125"/>
          </a:xfrm>
        </p:grpSpPr>
        <p:sp>
          <p:nvSpPr>
            <p:cNvPr id="322" name="Oval 321"/>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3" name="Oval 322"/>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4" name="Straight Connector 323"/>
            <p:cNvCxnSpPr>
              <a:stCxn id="323" idx="2"/>
              <a:endCxn id="323"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5" name="Straight Connector 324"/>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6" name="Straight Connector 325"/>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7" name="Straight Connector 326"/>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8" name="Straight Connector 327"/>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9" name="Straight Connector 328"/>
            <p:cNvCxnSpPr>
              <a:stCxn id="322" idx="2"/>
              <a:endCxn id="322"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0" name="Straight Connector 329"/>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1" name="Straight Connector 330"/>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2" name="Straight Connector 331"/>
            <p:cNvCxnSpPr>
              <a:stCxn id="323" idx="0"/>
              <a:endCxn id="322"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3" name="Straight Connector 332"/>
            <p:cNvCxnSpPr>
              <a:stCxn id="322"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4" name="Straight Connector 333"/>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35" name="Oval 334"/>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6" name="Oval 335"/>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7" name="Straight Connector 336"/>
            <p:cNvCxnSpPr>
              <a:endCxn id="323"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337"/>
          <p:cNvGrpSpPr/>
          <p:nvPr/>
        </p:nvGrpSpPr>
        <p:grpSpPr>
          <a:xfrm>
            <a:off x="6314177" y="5348713"/>
            <a:ext cx="460859" cy="960125"/>
            <a:chOff x="1912906" y="1163104"/>
            <a:chExt cx="460859" cy="960125"/>
          </a:xfrm>
        </p:grpSpPr>
        <p:sp>
          <p:nvSpPr>
            <p:cNvPr id="339" name="Oval 338"/>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0" name="Oval 339"/>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1" name="Straight Connector 340"/>
            <p:cNvCxnSpPr>
              <a:stCxn id="340" idx="2"/>
              <a:endCxn id="340"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2" name="Straight Connector 341"/>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3" name="Straight Connector 342"/>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4" name="Straight Connector 343"/>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5" name="Straight Connector 344"/>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6" name="Straight Connector 345"/>
            <p:cNvCxnSpPr>
              <a:stCxn id="339" idx="2"/>
              <a:endCxn id="339"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7" name="Straight Connector 346"/>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8" name="Straight Connector 347"/>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9" name="Straight Connector 348"/>
            <p:cNvCxnSpPr>
              <a:stCxn id="340" idx="0"/>
              <a:endCxn id="339"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0" name="Straight Connector 349"/>
            <p:cNvCxnSpPr>
              <a:stCxn id="339"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1" name="Straight Connector 350"/>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52" name="Oval 351"/>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3" name="Oval 352"/>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4" name="Straight Connector 353"/>
            <p:cNvCxnSpPr>
              <a:endCxn id="340"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Group 354"/>
          <p:cNvGrpSpPr/>
          <p:nvPr/>
        </p:nvGrpSpPr>
        <p:grpSpPr>
          <a:xfrm>
            <a:off x="6928658" y="5348713"/>
            <a:ext cx="460859" cy="960125"/>
            <a:chOff x="1912906" y="1163104"/>
            <a:chExt cx="460859" cy="960125"/>
          </a:xfrm>
        </p:grpSpPr>
        <p:sp>
          <p:nvSpPr>
            <p:cNvPr id="356" name="Oval 355"/>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7" name="Oval 356"/>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8" name="Straight Connector 357"/>
            <p:cNvCxnSpPr>
              <a:stCxn id="357" idx="2"/>
              <a:endCxn id="357"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9" name="Straight Connector 358"/>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0" name="Straight Connector 359"/>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1" name="Straight Connector 360"/>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2" name="Straight Connector 361"/>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3" name="Straight Connector 362"/>
            <p:cNvCxnSpPr>
              <a:stCxn id="356" idx="2"/>
              <a:endCxn id="356"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4" name="Straight Connector 363"/>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5" name="Straight Connector 364"/>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6" name="Straight Connector 365"/>
            <p:cNvCxnSpPr>
              <a:stCxn id="357" idx="0"/>
              <a:endCxn id="356"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7" name="Straight Connector 366"/>
            <p:cNvCxnSpPr>
              <a:stCxn id="356"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8" name="Straight Connector 367"/>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69" name="Oval 368"/>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0" name="Oval 369"/>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1" name="Straight Connector 370"/>
            <p:cNvCxnSpPr>
              <a:endCxn id="357"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2" name="Straight Connector 371"/>
          <p:cNvCxnSpPr/>
          <p:nvPr/>
        </p:nvCxnSpPr>
        <p:spPr>
          <a:xfrm rot="16200000" flipH="1">
            <a:off x="3209459" y="4152073"/>
            <a:ext cx="4608602" cy="1217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5" name="Straight Connector 374"/>
          <p:cNvCxnSpPr/>
          <p:nvPr/>
        </p:nvCxnSpPr>
        <p:spPr>
          <a:xfrm rot="10800000" flipH="1">
            <a:off x="4757211" y="3390058"/>
            <a:ext cx="3033995"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6" name="Straight Connector 375"/>
          <p:cNvCxnSpPr/>
          <p:nvPr/>
        </p:nvCxnSpPr>
        <p:spPr>
          <a:xfrm>
            <a:off x="4296986" y="4347795"/>
            <a:ext cx="3488754" cy="2387"/>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7" name="Straight Connector 376"/>
          <p:cNvCxnSpPr/>
          <p:nvPr/>
        </p:nvCxnSpPr>
        <p:spPr>
          <a:xfrm>
            <a:off x="3794962" y="5302536"/>
            <a:ext cx="3952374" cy="777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8" name="Straight Connector 377"/>
          <p:cNvCxnSpPr/>
          <p:nvPr/>
        </p:nvCxnSpPr>
        <p:spPr>
          <a:xfrm>
            <a:off x="3297421" y="6266242"/>
            <a:ext cx="4488320" cy="419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83" name="Straight Connector 382"/>
          <p:cNvCxnSpPr/>
          <p:nvPr/>
        </p:nvCxnSpPr>
        <p:spPr>
          <a:xfrm rot="5400000">
            <a:off x="3734016" y="4062148"/>
            <a:ext cx="4800623"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16" name="Straight Connector 415"/>
          <p:cNvCxnSpPr/>
          <p:nvPr/>
        </p:nvCxnSpPr>
        <p:spPr>
          <a:xfrm rot="5400000">
            <a:off x="4252484" y="3966133"/>
            <a:ext cx="4992647" cy="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17" name="Straight Connector 416"/>
          <p:cNvCxnSpPr/>
          <p:nvPr/>
        </p:nvCxnSpPr>
        <p:spPr>
          <a:xfrm rot="5400000">
            <a:off x="4751749" y="3889325"/>
            <a:ext cx="5223076"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74" name="Straight Connector 473"/>
          <p:cNvCxnSpPr/>
          <p:nvPr/>
        </p:nvCxnSpPr>
        <p:spPr>
          <a:xfrm>
            <a:off x="5443036" y="1661834"/>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5" name="Straight Connector 474"/>
          <p:cNvCxnSpPr/>
          <p:nvPr/>
        </p:nvCxnSpPr>
        <p:spPr>
          <a:xfrm rot="5400000">
            <a:off x="5347025" y="1757846"/>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8" name="Straight Connector 477"/>
          <p:cNvCxnSpPr/>
          <p:nvPr/>
        </p:nvCxnSpPr>
        <p:spPr>
          <a:xfrm rot="5400000">
            <a:off x="5308619" y="1757847"/>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1" name="Straight Connector 480"/>
          <p:cNvCxnSpPr/>
          <p:nvPr/>
        </p:nvCxnSpPr>
        <p:spPr>
          <a:xfrm rot="5400000">
            <a:off x="5174201" y="1316189"/>
            <a:ext cx="69129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3" name="Straight Connector 482"/>
          <p:cNvCxnSpPr/>
          <p:nvPr/>
        </p:nvCxnSpPr>
        <p:spPr>
          <a:xfrm>
            <a:off x="6057516" y="1661833"/>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4" name="Straight Connector 483"/>
          <p:cNvCxnSpPr/>
          <p:nvPr/>
        </p:nvCxnSpPr>
        <p:spPr>
          <a:xfrm>
            <a:off x="6057516" y="1469808"/>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5" name="Straight Connector 484"/>
          <p:cNvCxnSpPr/>
          <p:nvPr/>
        </p:nvCxnSpPr>
        <p:spPr>
          <a:xfrm rot="5400000">
            <a:off x="5961505" y="156582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6" name="Straight Connector 485"/>
          <p:cNvCxnSpPr/>
          <p:nvPr/>
        </p:nvCxnSpPr>
        <p:spPr>
          <a:xfrm rot="5400000">
            <a:off x="5923099" y="1565821"/>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7" name="Straight Connector 486"/>
          <p:cNvCxnSpPr/>
          <p:nvPr/>
        </p:nvCxnSpPr>
        <p:spPr>
          <a:xfrm>
            <a:off x="6671996" y="1469810"/>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8" name="Straight Connector 487"/>
          <p:cNvCxnSpPr/>
          <p:nvPr/>
        </p:nvCxnSpPr>
        <p:spPr>
          <a:xfrm>
            <a:off x="6671996" y="1277785"/>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9" name="Straight Connector 488"/>
          <p:cNvCxnSpPr/>
          <p:nvPr/>
        </p:nvCxnSpPr>
        <p:spPr>
          <a:xfrm rot="5400000">
            <a:off x="6575985" y="1373797"/>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0" name="Straight Connector 489"/>
          <p:cNvCxnSpPr/>
          <p:nvPr/>
        </p:nvCxnSpPr>
        <p:spPr>
          <a:xfrm rot="5400000">
            <a:off x="6537579" y="1373798"/>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1" name="Straight Connector 490"/>
          <p:cNvCxnSpPr/>
          <p:nvPr/>
        </p:nvCxnSpPr>
        <p:spPr>
          <a:xfrm>
            <a:off x="7286476" y="1277783"/>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2" name="Straight Connector 491"/>
          <p:cNvCxnSpPr/>
          <p:nvPr/>
        </p:nvCxnSpPr>
        <p:spPr>
          <a:xfrm>
            <a:off x="7286476" y="1085758"/>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3" name="Straight Connector 492"/>
          <p:cNvCxnSpPr/>
          <p:nvPr/>
        </p:nvCxnSpPr>
        <p:spPr>
          <a:xfrm rot="5400000">
            <a:off x="7190465" y="118177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4" name="Straight Connector 493"/>
          <p:cNvCxnSpPr/>
          <p:nvPr/>
        </p:nvCxnSpPr>
        <p:spPr>
          <a:xfrm rot="5400000">
            <a:off x="7152059" y="1181771"/>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6" name="Straight Connector 495"/>
          <p:cNvCxnSpPr/>
          <p:nvPr/>
        </p:nvCxnSpPr>
        <p:spPr>
          <a:xfrm rot="5400000">
            <a:off x="7305679" y="1028151"/>
            <a:ext cx="11521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9" name="Straight Connector 498"/>
          <p:cNvCxnSpPr/>
          <p:nvPr/>
        </p:nvCxnSpPr>
        <p:spPr>
          <a:xfrm rot="5400000">
            <a:off x="5884694" y="1220177"/>
            <a:ext cx="49926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1" name="Straight Connector 500"/>
          <p:cNvCxnSpPr/>
          <p:nvPr/>
        </p:nvCxnSpPr>
        <p:spPr>
          <a:xfrm rot="5400000">
            <a:off x="6595186" y="1124164"/>
            <a:ext cx="30724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1" name="Straight Connector 510"/>
          <p:cNvCxnSpPr/>
          <p:nvPr/>
        </p:nvCxnSpPr>
        <p:spPr>
          <a:xfrm>
            <a:off x="3753216" y="1162568"/>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6" name="Straight Connector 515"/>
          <p:cNvCxnSpPr/>
          <p:nvPr/>
        </p:nvCxnSpPr>
        <p:spPr>
          <a:xfrm>
            <a:off x="3753216" y="1354593"/>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7" name="Straight Connector 516"/>
          <p:cNvCxnSpPr/>
          <p:nvPr/>
        </p:nvCxnSpPr>
        <p:spPr>
          <a:xfrm>
            <a:off x="3753216" y="1546617"/>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8" name="Straight Connector 517"/>
          <p:cNvCxnSpPr/>
          <p:nvPr/>
        </p:nvCxnSpPr>
        <p:spPr>
          <a:xfrm>
            <a:off x="3753216" y="1738642"/>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21" name="Straight Connector 520"/>
          <p:cNvCxnSpPr>
            <a:stCxn id="528" idx="6"/>
          </p:cNvCxnSpPr>
          <p:nvPr/>
        </p:nvCxnSpPr>
        <p:spPr>
          <a:xfrm flipV="1">
            <a:off x="2946710" y="3376385"/>
            <a:ext cx="1505116" cy="1367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25" name="Oval 524"/>
          <p:cNvSpPr/>
          <p:nvPr/>
        </p:nvSpPr>
        <p:spPr>
          <a:xfrm>
            <a:off x="2869900" y="623202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6" name="Oval 525"/>
          <p:cNvSpPr/>
          <p:nvPr/>
        </p:nvSpPr>
        <p:spPr>
          <a:xfrm>
            <a:off x="2869900" y="527190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7" name="Oval 526"/>
          <p:cNvSpPr/>
          <p:nvPr/>
        </p:nvSpPr>
        <p:spPr>
          <a:xfrm>
            <a:off x="2869900" y="431177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8" name="Oval 527"/>
          <p:cNvSpPr/>
          <p:nvPr/>
        </p:nvSpPr>
        <p:spPr>
          <a:xfrm>
            <a:off x="2869900" y="3351652"/>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0" name="Oval 529"/>
          <p:cNvSpPr/>
          <p:nvPr/>
        </p:nvSpPr>
        <p:spPr>
          <a:xfrm>
            <a:off x="3714811" y="17002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1" name="Oval 530"/>
          <p:cNvSpPr/>
          <p:nvPr/>
        </p:nvSpPr>
        <p:spPr>
          <a:xfrm>
            <a:off x="3714811" y="150821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2" name="Oval 531"/>
          <p:cNvSpPr/>
          <p:nvPr/>
        </p:nvSpPr>
        <p:spPr>
          <a:xfrm>
            <a:off x="3714811" y="112416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3" name="Oval 532"/>
          <p:cNvSpPr/>
          <p:nvPr/>
        </p:nvSpPr>
        <p:spPr>
          <a:xfrm>
            <a:off x="3714811" y="131618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4" name="Oval 533"/>
          <p:cNvSpPr/>
          <p:nvPr/>
        </p:nvSpPr>
        <p:spPr>
          <a:xfrm>
            <a:off x="5481441" y="89373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5" name="Oval 534"/>
          <p:cNvSpPr/>
          <p:nvPr/>
        </p:nvSpPr>
        <p:spPr>
          <a:xfrm>
            <a:off x="6095921" y="9321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6" name="Oval 535"/>
          <p:cNvSpPr/>
          <p:nvPr/>
        </p:nvSpPr>
        <p:spPr>
          <a:xfrm>
            <a:off x="6710401" y="9321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7" name="Oval 536"/>
          <p:cNvSpPr/>
          <p:nvPr/>
        </p:nvSpPr>
        <p:spPr>
          <a:xfrm>
            <a:off x="7324881" y="9321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1" name="Straight Connector 550"/>
          <p:cNvCxnSpPr/>
          <p:nvPr/>
        </p:nvCxnSpPr>
        <p:spPr>
          <a:xfrm rot="16200000" flipH="1">
            <a:off x="1605890" y="4538855"/>
            <a:ext cx="3067498" cy="180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53" name="Straight Connector 552"/>
          <p:cNvCxnSpPr>
            <a:stCxn id="568" idx="4"/>
          </p:cNvCxnSpPr>
          <p:nvPr/>
        </p:nvCxnSpPr>
        <p:spPr>
          <a:xfrm rot="5400000">
            <a:off x="2620069" y="4096347"/>
            <a:ext cx="2031463" cy="4403"/>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57" name="Straight Connector 556"/>
          <p:cNvCxnSpPr>
            <a:stCxn id="569" idx="4"/>
          </p:cNvCxnSpPr>
          <p:nvPr/>
        </p:nvCxnSpPr>
        <p:spPr>
          <a:xfrm rot="16200000" flipH="1">
            <a:off x="3611531" y="3608552"/>
            <a:ext cx="1058790" cy="732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60" name="Straight Connector 559"/>
          <p:cNvCxnSpPr/>
          <p:nvPr/>
        </p:nvCxnSpPr>
        <p:spPr>
          <a:xfrm rot="16200000" flipH="1">
            <a:off x="4526336" y="3116202"/>
            <a:ext cx="149069" cy="549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67" name="Oval 566"/>
          <p:cNvSpPr/>
          <p:nvPr/>
        </p:nvSpPr>
        <p:spPr>
          <a:xfrm>
            <a:off x="3100331" y="2967602"/>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8" name="Oval 567"/>
          <p:cNvSpPr/>
          <p:nvPr/>
        </p:nvSpPr>
        <p:spPr>
          <a:xfrm>
            <a:off x="3599596" y="300600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9" name="Oval 568"/>
          <p:cNvSpPr/>
          <p:nvPr/>
        </p:nvSpPr>
        <p:spPr>
          <a:xfrm>
            <a:off x="4098861" y="300600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0" name="Oval 569"/>
          <p:cNvSpPr/>
          <p:nvPr/>
        </p:nvSpPr>
        <p:spPr>
          <a:xfrm>
            <a:off x="4559721" y="300600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7" name="TextBox 586"/>
          <p:cNvSpPr txBox="1"/>
          <p:nvPr/>
        </p:nvSpPr>
        <p:spPr>
          <a:xfrm>
            <a:off x="2869901" y="2698767"/>
            <a:ext cx="502061" cy="307777"/>
          </a:xfrm>
          <a:prstGeom prst="rect">
            <a:avLst/>
          </a:prstGeom>
          <a:noFill/>
        </p:spPr>
        <p:txBody>
          <a:bodyPr wrap="none" rtlCol="0">
            <a:spAutoFit/>
          </a:bodyPr>
          <a:lstStyle/>
          <a:p>
            <a:r>
              <a:rPr lang="en-US" sz="1400" dirty="0"/>
              <a:t>R</a:t>
            </a:r>
            <a:r>
              <a:rPr lang="en-US" sz="1400" dirty="0" smtClean="0"/>
              <a:t>S</a:t>
            </a:r>
            <a:r>
              <a:rPr lang="en-US" sz="1400" baseline="-25000" dirty="0" smtClean="0"/>
              <a:t>4</a:t>
            </a:r>
            <a:endParaRPr lang="en-US" sz="1400" baseline="-25000" dirty="0"/>
          </a:p>
        </p:txBody>
      </p:sp>
      <p:sp>
        <p:nvSpPr>
          <p:cNvPr id="589" name="TextBox 588"/>
          <p:cNvSpPr txBox="1"/>
          <p:nvPr/>
        </p:nvSpPr>
        <p:spPr>
          <a:xfrm>
            <a:off x="4363230" y="2698767"/>
            <a:ext cx="502061" cy="307777"/>
          </a:xfrm>
          <a:prstGeom prst="rect">
            <a:avLst/>
          </a:prstGeom>
          <a:noFill/>
        </p:spPr>
        <p:txBody>
          <a:bodyPr wrap="none" rtlCol="0">
            <a:spAutoFit/>
          </a:bodyPr>
          <a:lstStyle/>
          <a:p>
            <a:r>
              <a:rPr lang="en-US" sz="1400" dirty="0"/>
              <a:t>R</a:t>
            </a:r>
            <a:r>
              <a:rPr lang="en-US" sz="1400" dirty="0" smtClean="0"/>
              <a:t>S</a:t>
            </a:r>
            <a:r>
              <a:rPr lang="en-US" sz="1400" baseline="-25000" dirty="0" smtClean="0"/>
              <a:t>1</a:t>
            </a:r>
            <a:endParaRPr lang="en-US" sz="1400" baseline="-25000" dirty="0"/>
          </a:p>
        </p:txBody>
      </p:sp>
      <p:sp>
        <p:nvSpPr>
          <p:cNvPr id="590" name="TextBox 589"/>
          <p:cNvSpPr txBox="1"/>
          <p:nvPr/>
        </p:nvSpPr>
        <p:spPr>
          <a:xfrm>
            <a:off x="3868431" y="2698767"/>
            <a:ext cx="502061" cy="307777"/>
          </a:xfrm>
          <a:prstGeom prst="rect">
            <a:avLst/>
          </a:prstGeom>
          <a:noFill/>
        </p:spPr>
        <p:txBody>
          <a:bodyPr wrap="none" rtlCol="0">
            <a:spAutoFit/>
          </a:bodyPr>
          <a:lstStyle/>
          <a:p>
            <a:r>
              <a:rPr lang="en-US" sz="1400" dirty="0"/>
              <a:t>R</a:t>
            </a:r>
            <a:r>
              <a:rPr lang="en-US" sz="1400" dirty="0" smtClean="0"/>
              <a:t>S</a:t>
            </a:r>
            <a:r>
              <a:rPr lang="en-US" sz="1400" baseline="-25000" dirty="0" smtClean="0"/>
              <a:t>2</a:t>
            </a:r>
            <a:endParaRPr lang="en-US" sz="1400" baseline="-25000" dirty="0"/>
          </a:p>
        </p:txBody>
      </p:sp>
      <p:sp>
        <p:nvSpPr>
          <p:cNvPr id="591" name="TextBox 590"/>
          <p:cNvSpPr txBox="1"/>
          <p:nvPr/>
        </p:nvSpPr>
        <p:spPr>
          <a:xfrm>
            <a:off x="3407571" y="2698767"/>
            <a:ext cx="502061" cy="307777"/>
          </a:xfrm>
          <a:prstGeom prst="rect">
            <a:avLst/>
          </a:prstGeom>
          <a:noFill/>
        </p:spPr>
        <p:txBody>
          <a:bodyPr wrap="none" rtlCol="0">
            <a:spAutoFit/>
          </a:bodyPr>
          <a:lstStyle/>
          <a:p>
            <a:r>
              <a:rPr lang="en-US" sz="1400" dirty="0"/>
              <a:t>R</a:t>
            </a:r>
            <a:r>
              <a:rPr lang="en-US" sz="1400" dirty="0" smtClean="0"/>
              <a:t>S</a:t>
            </a:r>
            <a:r>
              <a:rPr lang="en-US" sz="1400" baseline="-25000" dirty="0" smtClean="0"/>
              <a:t>3</a:t>
            </a:r>
            <a:endParaRPr lang="en-US" sz="1400" baseline="-25000" dirty="0"/>
          </a:p>
        </p:txBody>
      </p:sp>
      <p:sp>
        <p:nvSpPr>
          <p:cNvPr id="601" name="TextBox 600"/>
          <p:cNvSpPr txBox="1"/>
          <p:nvPr/>
        </p:nvSpPr>
        <p:spPr>
          <a:xfrm>
            <a:off x="7824146" y="3198032"/>
            <a:ext cx="381836" cy="307777"/>
          </a:xfrm>
          <a:prstGeom prst="rect">
            <a:avLst/>
          </a:prstGeom>
          <a:noFill/>
        </p:spPr>
        <p:txBody>
          <a:bodyPr wrap="none" rtlCol="0">
            <a:spAutoFit/>
          </a:bodyPr>
          <a:lstStyle/>
          <a:p>
            <a:r>
              <a:rPr lang="en-US" sz="1400" dirty="0" smtClean="0"/>
              <a:t>R</a:t>
            </a:r>
            <a:r>
              <a:rPr lang="en-US" sz="1400" baseline="-25000" dirty="0" smtClean="0"/>
              <a:t>1</a:t>
            </a:r>
            <a:endParaRPr lang="en-US" sz="1400" baseline="-25000" dirty="0"/>
          </a:p>
        </p:txBody>
      </p:sp>
      <p:sp>
        <p:nvSpPr>
          <p:cNvPr id="602" name="TextBox 601"/>
          <p:cNvSpPr txBox="1"/>
          <p:nvPr/>
        </p:nvSpPr>
        <p:spPr>
          <a:xfrm>
            <a:off x="7785741" y="4196025"/>
            <a:ext cx="381836" cy="307777"/>
          </a:xfrm>
          <a:prstGeom prst="rect">
            <a:avLst/>
          </a:prstGeom>
          <a:noFill/>
        </p:spPr>
        <p:txBody>
          <a:bodyPr wrap="none" rtlCol="0">
            <a:spAutoFit/>
          </a:bodyPr>
          <a:lstStyle/>
          <a:p>
            <a:r>
              <a:rPr lang="en-US" sz="1400" dirty="0"/>
              <a:t>R</a:t>
            </a:r>
            <a:r>
              <a:rPr lang="en-US" sz="1400" baseline="-25000" dirty="0" smtClean="0"/>
              <a:t>2</a:t>
            </a:r>
            <a:endParaRPr lang="en-US" sz="1400" baseline="-25000" dirty="0"/>
          </a:p>
        </p:txBody>
      </p:sp>
      <p:sp>
        <p:nvSpPr>
          <p:cNvPr id="603" name="TextBox 602"/>
          <p:cNvSpPr txBox="1"/>
          <p:nvPr/>
        </p:nvSpPr>
        <p:spPr>
          <a:xfrm>
            <a:off x="7763709" y="5156688"/>
            <a:ext cx="381836" cy="307777"/>
          </a:xfrm>
          <a:prstGeom prst="rect">
            <a:avLst/>
          </a:prstGeom>
          <a:noFill/>
        </p:spPr>
        <p:txBody>
          <a:bodyPr wrap="none" rtlCol="0">
            <a:spAutoFit/>
          </a:bodyPr>
          <a:lstStyle/>
          <a:p>
            <a:r>
              <a:rPr lang="en-US" sz="1400" dirty="0"/>
              <a:t>R</a:t>
            </a:r>
            <a:r>
              <a:rPr lang="en-US" sz="1400" baseline="-25000" dirty="0" smtClean="0"/>
              <a:t>3</a:t>
            </a:r>
            <a:endParaRPr lang="en-US" sz="1400" baseline="-25000" dirty="0"/>
          </a:p>
        </p:txBody>
      </p:sp>
      <p:sp>
        <p:nvSpPr>
          <p:cNvPr id="604" name="TextBox 603"/>
          <p:cNvSpPr txBox="1"/>
          <p:nvPr/>
        </p:nvSpPr>
        <p:spPr>
          <a:xfrm>
            <a:off x="7763709" y="6116275"/>
            <a:ext cx="381836" cy="307777"/>
          </a:xfrm>
          <a:prstGeom prst="rect">
            <a:avLst/>
          </a:prstGeom>
          <a:noFill/>
        </p:spPr>
        <p:txBody>
          <a:bodyPr wrap="none" rtlCol="0">
            <a:spAutoFit/>
          </a:bodyPr>
          <a:lstStyle/>
          <a:p>
            <a:r>
              <a:rPr lang="en-US" sz="1400" dirty="0"/>
              <a:t>R</a:t>
            </a:r>
            <a:r>
              <a:rPr lang="en-US" sz="1400" baseline="-25000" dirty="0" smtClean="0"/>
              <a:t>4</a:t>
            </a:r>
            <a:endParaRPr lang="en-US" sz="1400" baseline="-25000" dirty="0"/>
          </a:p>
        </p:txBody>
      </p:sp>
      <p:sp>
        <p:nvSpPr>
          <p:cNvPr id="606" name="TextBox 605"/>
          <p:cNvSpPr txBox="1"/>
          <p:nvPr/>
        </p:nvSpPr>
        <p:spPr>
          <a:xfrm>
            <a:off x="5239980" y="613943"/>
            <a:ext cx="511679" cy="307777"/>
          </a:xfrm>
          <a:prstGeom prst="rect">
            <a:avLst/>
          </a:prstGeom>
          <a:noFill/>
        </p:spPr>
        <p:txBody>
          <a:bodyPr wrap="none" rtlCol="0">
            <a:spAutoFit/>
          </a:bodyPr>
          <a:lstStyle/>
          <a:p>
            <a:r>
              <a:rPr lang="en-US" sz="1400" dirty="0" smtClean="0"/>
              <a:t>CD</a:t>
            </a:r>
            <a:r>
              <a:rPr lang="en-US" sz="1400" baseline="-25000" dirty="0" smtClean="0"/>
              <a:t>1</a:t>
            </a:r>
            <a:endParaRPr lang="en-US" sz="1400" baseline="-25000" dirty="0"/>
          </a:p>
        </p:txBody>
      </p:sp>
      <p:sp>
        <p:nvSpPr>
          <p:cNvPr id="607" name="TextBox 606"/>
          <p:cNvSpPr txBox="1"/>
          <p:nvPr/>
        </p:nvSpPr>
        <p:spPr>
          <a:xfrm>
            <a:off x="5893831" y="624361"/>
            <a:ext cx="511679" cy="307777"/>
          </a:xfrm>
          <a:prstGeom prst="rect">
            <a:avLst/>
          </a:prstGeom>
          <a:noFill/>
        </p:spPr>
        <p:txBody>
          <a:bodyPr wrap="none" rtlCol="0">
            <a:spAutoFit/>
          </a:bodyPr>
          <a:lstStyle/>
          <a:p>
            <a:r>
              <a:rPr lang="en-US" sz="1400" dirty="0" smtClean="0"/>
              <a:t>CD</a:t>
            </a:r>
            <a:r>
              <a:rPr lang="en-US" sz="1400" baseline="-25000" dirty="0" smtClean="0"/>
              <a:t>2</a:t>
            </a:r>
            <a:endParaRPr lang="en-US" sz="1400" baseline="-25000" dirty="0"/>
          </a:p>
        </p:txBody>
      </p:sp>
      <p:sp>
        <p:nvSpPr>
          <p:cNvPr id="608" name="TextBox 607"/>
          <p:cNvSpPr txBox="1"/>
          <p:nvPr/>
        </p:nvSpPr>
        <p:spPr>
          <a:xfrm>
            <a:off x="6500991" y="624898"/>
            <a:ext cx="511679" cy="307777"/>
          </a:xfrm>
          <a:prstGeom prst="rect">
            <a:avLst/>
          </a:prstGeom>
          <a:noFill/>
        </p:spPr>
        <p:txBody>
          <a:bodyPr wrap="none" rtlCol="0">
            <a:spAutoFit/>
          </a:bodyPr>
          <a:lstStyle/>
          <a:p>
            <a:r>
              <a:rPr lang="en-US" sz="1400" dirty="0" smtClean="0"/>
              <a:t>CD</a:t>
            </a:r>
            <a:r>
              <a:rPr lang="en-US" sz="1400" baseline="-25000" dirty="0" smtClean="0"/>
              <a:t>3</a:t>
            </a:r>
            <a:endParaRPr lang="en-US" sz="1400" baseline="-25000" dirty="0"/>
          </a:p>
        </p:txBody>
      </p:sp>
      <p:sp>
        <p:nvSpPr>
          <p:cNvPr id="609" name="TextBox 608"/>
          <p:cNvSpPr txBox="1"/>
          <p:nvPr/>
        </p:nvSpPr>
        <p:spPr>
          <a:xfrm>
            <a:off x="7108151" y="624361"/>
            <a:ext cx="511679" cy="307777"/>
          </a:xfrm>
          <a:prstGeom prst="rect">
            <a:avLst/>
          </a:prstGeom>
          <a:noFill/>
        </p:spPr>
        <p:txBody>
          <a:bodyPr wrap="none" rtlCol="0">
            <a:spAutoFit/>
          </a:bodyPr>
          <a:lstStyle/>
          <a:p>
            <a:r>
              <a:rPr lang="en-US" sz="1400" dirty="0" smtClean="0"/>
              <a:t>CD</a:t>
            </a:r>
            <a:r>
              <a:rPr lang="en-US" sz="1400" baseline="-25000" dirty="0" smtClean="0"/>
              <a:t>4</a:t>
            </a:r>
            <a:endParaRPr lang="en-US" sz="1400" baseline="-25000" dirty="0"/>
          </a:p>
        </p:txBody>
      </p:sp>
      <p:sp>
        <p:nvSpPr>
          <p:cNvPr id="610" name="TextBox 609"/>
          <p:cNvSpPr txBox="1"/>
          <p:nvPr/>
        </p:nvSpPr>
        <p:spPr>
          <a:xfrm>
            <a:off x="3189420" y="1584486"/>
            <a:ext cx="502061" cy="307777"/>
          </a:xfrm>
          <a:prstGeom prst="rect">
            <a:avLst/>
          </a:prstGeom>
          <a:noFill/>
        </p:spPr>
        <p:txBody>
          <a:bodyPr wrap="none" rtlCol="0">
            <a:spAutoFit/>
          </a:bodyPr>
          <a:lstStyle/>
          <a:p>
            <a:r>
              <a:rPr lang="en-US" sz="1400" dirty="0" smtClean="0"/>
              <a:t>CS</a:t>
            </a:r>
            <a:r>
              <a:rPr lang="en-US" sz="1400" baseline="-25000" dirty="0" smtClean="0"/>
              <a:t>1</a:t>
            </a:r>
            <a:endParaRPr lang="en-US" sz="1400" baseline="-25000" dirty="0"/>
          </a:p>
        </p:txBody>
      </p:sp>
      <p:sp>
        <p:nvSpPr>
          <p:cNvPr id="611" name="TextBox 610"/>
          <p:cNvSpPr txBox="1"/>
          <p:nvPr/>
        </p:nvSpPr>
        <p:spPr>
          <a:xfrm>
            <a:off x="3215546" y="1392998"/>
            <a:ext cx="502061" cy="307777"/>
          </a:xfrm>
          <a:prstGeom prst="rect">
            <a:avLst/>
          </a:prstGeom>
          <a:noFill/>
        </p:spPr>
        <p:txBody>
          <a:bodyPr wrap="none" rtlCol="0">
            <a:spAutoFit/>
          </a:bodyPr>
          <a:lstStyle/>
          <a:p>
            <a:r>
              <a:rPr lang="en-US" sz="1400" dirty="0" smtClean="0"/>
              <a:t>CS</a:t>
            </a:r>
            <a:r>
              <a:rPr lang="en-US" sz="1400" baseline="-25000" dirty="0" smtClean="0"/>
              <a:t>2</a:t>
            </a:r>
            <a:endParaRPr lang="en-US" sz="1400" baseline="-25000" dirty="0"/>
          </a:p>
        </p:txBody>
      </p:sp>
      <p:sp>
        <p:nvSpPr>
          <p:cNvPr id="612" name="TextBox 611"/>
          <p:cNvSpPr txBox="1"/>
          <p:nvPr/>
        </p:nvSpPr>
        <p:spPr>
          <a:xfrm>
            <a:off x="3215546" y="1200973"/>
            <a:ext cx="502061" cy="307777"/>
          </a:xfrm>
          <a:prstGeom prst="rect">
            <a:avLst/>
          </a:prstGeom>
          <a:noFill/>
        </p:spPr>
        <p:txBody>
          <a:bodyPr wrap="none" rtlCol="0">
            <a:spAutoFit/>
          </a:bodyPr>
          <a:lstStyle/>
          <a:p>
            <a:r>
              <a:rPr lang="en-US" sz="1400" dirty="0" smtClean="0"/>
              <a:t>CS</a:t>
            </a:r>
            <a:r>
              <a:rPr lang="en-US" sz="1400" baseline="-25000" dirty="0" smtClean="0"/>
              <a:t>3</a:t>
            </a:r>
            <a:endParaRPr lang="en-US" sz="1400" baseline="-25000" dirty="0"/>
          </a:p>
        </p:txBody>
      </p:sp>
      <p:sp>
        <p:nvSpPr>
          <p:cNvPr id="613" name="TextBox 612"/>
          <p:cNvSpPr txBox="1"/>
          <p:nvPr/>
        </p:nvSpPr>
        <p:spPr>
          <a:xfrm>
            <a:off x="3215546" y="1008411"/>
            <a:ext cx="502061" cy="307777"/>
          </a:xfrm>
          <a:prstGeom prst="rect">
            <a:avLst/>
          </a:prstGeom>
          <a:noFill/>
        </p:spPr>
        <p:txBody>
          <a:bodyPr wrap="none" rtlCol="0">
            <a:spAutoFit/>
          </a:bodyPr>
          <a:lstStyle/>
          <a:p>
            <a:r>
              <a:rPr lang="en-US" sz="1400" dirty="0" smtClean="0"/>
              <a:t>CS</a:t>
            </a:r>
            <a:r>
              <a:rPr lang="en-US" sz="1400" baseline="-25000" dirty="0" smtClean="0"/>
              <a:t>4</a:t>
            </a:r>
            <a:endParaRPr lang="en-US" sz="1400" baseline="-25000" dirty="0"/>
          </a:p>
        </p:txBody>
      </p:sp>
      <p:sp>
        <p:nvSpPr>
          <p:cNvPr id="619" name="TextBox 618"/>
          <p:cNvSpPr txBox="1"/>
          <p:nvPr/>
        </p:nvSpPr>
        <p:spPr>
          <a:xfrm>
            <a:off x="7171261" y="6461921"/>
            <a:ext cx="381836" cy="307777"/>
          </a:xfrm>
          <a:prstGeom prst="rect">
            <a:avLst/>
          </a:prstGeom>
          <a:noFill/>
        </p:spPr>
        <p:txBody>
          <a:bodyPr wrap="none" rtlCol="0">
            <a:spAutoFit/>
          </a:bodyPr>
          <a:lstStyle/>
          <a:p>
            <a:r>
              <a:rPr lang="en-US" sz="1400" dirty="0" smtClean="0"/>
              <a:t>C</a:t>
            </a:r>
            <a:r>
              <a:rPr lang="en-US" sz="1400" baseline="-25000" dirty="0"/>
              <a:t>4</a:t>
            </a:r>
          </a:p>
        </p:txBody>
      </p:sp>
      <p:sp>
        <p:nvSpPr>
          <p:cNvPr id="620" name="TextBox 619"/>
          <p:cNvSpPr txBox="1"/>
          <p:nvPr/>
        </p:nvSpPr>
        <p:spPr>
          <a:xfrm>
            <a:off x="6558995" y="6462458"/>
            <a:ext cx="381836" cy="307777"/>
          </a:xfrm>
          <a:prstGeom prst="rect">
            <a:avLst/>
          </a:prstGeom>
          <a:noFill/>
        </p:spPr>
        <p:txBody>
          <a:bodyPr wrap="none" rtlCol="0">
            <a:spAutoFit/>
          </a:bodyPr>
          <a:lstStyle/>
          <a:p>
            <a:r>
              <a:rPr lang="en-US" sz="1400" dirty="0" smtClean="0"/>
              <a:t>C</a:t>
            </a:r>
            <a:r>
              <a:rPr lang="en-US" sz="1400" baseline="-25000" dirty="0" smtClean="0"/>
              <a:t>3</a:t>
            </a:r>
            <a:endParaRPr lang="en-US" sz="1400" baseline="-25000" dirty="0"/>
          </a:p>
        </p:txBody>
      </p:sp>
      <p:sp>
        <p:nvSpPr>
          <p:cNvPr id="621" name="TextBox 620"/>
          <p:cNvSpPr txBox="1"/>
          <p:nvPr/>
        </p:nvSpPr>
        <p:spPr>
          <a:xfrm>
            <a:off x="5942301" y="6462458"/>
            <a:ext cx="381836" cy="307777"/>
          </a:xfrm>
          <a:prstGeom prst="rect">
            <a:avLst/>
          </a:prstGeom>
          <a:noFill/>
        </p:spPr>
        <p:txBody>
          <a:bodyPr wrap="none" rtlCol="0">
            <a:spAutoFit/>
          </a:bodyPr>
          <a:lstStyle/>
          <a:p>
            <a:r>
              <a:rPr lang="en-US" sz="1400" dirty="0" smtClean="0"/>
              <a:t>C</a:t>
            </a:r>
            <a:r>
              <a:rPr lang="en-US" sz="1400" baseline="-25000" dirty="0" smtClean="0"/>
              <a:t>2</a:t>
            </a:r>
            <a:endParaRPr lang="en-US" sz="1400" baseline="-25000" dirty="0"/>
          </a:p>
        </p:txBody>
      </p:sp>
      <p:sp>
        <p:nvSpPr>
          <p:cNvPr id="622" name="TextBox 621"/>
          <p:cNvSpPr txBox="1"/>
          <p:nvPr/>
        </p:nvSpPr>
        <p:spPr>
          <a:xfrm>
            <a:off x="5327821" y="6462458"/>
            <a:ext cx="381836" cy="307777"/>
          </a:xfrm>
          <a:prstGeom prst="rect">
            <a:avLst/>
          </a:prstGeom>
          <a:noFill/>
        </p:spPr>
        <p:txBody>
          <a:bodyPr wrap="none" rtlCol="0">
            <a:spAutoFit/>
          </a:bodyPr>
          <a:lstStyle/>
          <a:p>
            <a:r>
              <a:rPr lang="en-US" sz="1400" dirty="0" smtClean="0"/>
              <a:t>C</a:t>
            </a:r>
            <a:r>
              <a:rPr lang="en-US" sz="1400" baseline="-25000" dirty="0" smtClean="0"/>
              <a:t>1</a:t>
            </a:r>
            <a:endParaRPr lang="en-US" sz="1400" baseline="-25000" dirty="0"/>
          </a:p>
        </p:txBody>
      </p:sp>
      <p:grpSp>
        <p:nvGrpSpPr>
          <p:cNvPr id="26" name="Group 478"/>
          <p:cNvGrpSpPr/>
          <p:nvPr/>
        </p:nvGrpSpPr>
        <p:grpSpPr>
          <a:xfrm>
            <a:off x="4451826" y="3193483"/>
            <a:ext cx="303582" cy="192024"/>
            <a:chOff x="3964840" y="2897735"/>
            <a:chExt cx="303582" cy="192024"/>
          </a:xfrm>
        </p:grpSpPr>
        <p:cxnSp>
          <p:nvCxnSpPr>
            <p:cNvPr id="450" name="Straight Connector 449"/>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3" name="Straight Connector 452"/>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2" name="Straight Connector 461"/>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8" name="Straight Connector 46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7" name="Group 479"/>
          <p:cNvGrpSpPr/>
          <p:nvPr/>
        </p:nvGrpSpPr>
        <p:grpSpPr>
          <a:xfrm>
            <a:off x="3996454" y="4148848"/>
            <a:ext cx="303582" cy="192024"/>
            <a:chOff x="3964840" y="2897735"/>
            <a:chExt cx="303582" cy="192024"/>
          </a:xfrm>
        </p:grpSpPr>
        <p:cxnSp>
          <p:nvCxnSpPr>
            <p:cNvPr id="482" name="Straight Connector 481"/>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5" name="Straight Connector 494"/>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7" name="Straight Connector 496"/>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8" name="Straight Connector 49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04" name="Straight Connector 503"/>
          <p:cNvCxnSpPr/>
          <p:nvPr/>
        </p:nvCxnSpPr>
        <p:spPr>
          <a:xfrm flipV="1">
            <a:off x="2888440" y="4343313"/>
            <a:ext cx="1112711" cy="1045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8" name="Group 505"/>
          <p:cNvGrpSpPr/>
          <p:nvPr/>
        </p:nvGrpSpPr>
        <p:grpSpPr>
          <a:xfrm>
            <a:off x="3494430" y="5108072"/>
            <a:ext cx="303582" cy="192024"/>
            <a:chOff x="3964840" y="2897735"/>
            <a:chExt cx="303582" cy="192024"/>
          </a:xfrm>
        </p:grpSpPr>
        <p:cxnSp>
          <p:nvCxnSpPr>
            <p:cNvPr id="507" name="Straight Connector 506"/>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8" name="Straight Connector 507"/>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9" name="Straight Connector 508"/>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0" name="Straight Connector 509"/>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14" name="Straight Connector 513"/>
          <p:cNvCxnSpPr/>
          <p:nvPr/>
        </p:nvCxnSpPr>
        <p:spPr>
          <a:xfrm flipV="1">
            <a:off x="2906370" y="5302536"/>
            <a:ext cx="588275" cy="596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9" name="Group 519"/>
          <p:cNvGrpSpPr/>
          <p:nvPr/>
        </p:nvGrpSpPr>
        <p:grpSpPr>
          <a:xfrm>
            <a:off x="2992407" y="6071778"/>
            <a:ext cx="303582" cy="192024"/>
            <a:chOff x="3964840" y="2897735"/>
            <a:chExt cx="303582" cy="192024"/>
          </a:xfrm>
        </p:grpSpPr>
        <p:cxnSp>
          <p:nvCxnSpPr>
            <p:cNvPr id="522" name="Straight Connector 521"/>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3" name="Straight Connector 522"/>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4" name="Straight Connector 523"/>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8" name="Straight Connector 53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43" name="Straight Connector 542"/>
          <p:cNvCxnSpPr/>
          <p:nvPr/>
        </p:nvCxnSpPr>
        <p:spPr>
          <a:xfrm flipV="1">
            <a:off x="2919817" y="6270724"/>
            <a:ext cx="77287" cy="1486"/>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46" name="TextBox 545"/>
          <p:cNvSpPr txBox="1"/>
          <p:nvPr/>
        </p:nvSpPr>
        <p:spPr>
          <a:xfrm>
            <a:off x="2422247" y="3227087"/>
            <a:ext cx="511679" cy="307777"/>
          </a:xfrm>
          <a:prstGeom prst="rect">
            <a:avLst/>
          </a:prstGeom>
          <a:noFill/>
        </p:spPr>
        <p:txBody>
          <a:bodyPr wrap="none" rtlCol="0">
            <a:spAutoFit/>
          </a:bodyPr>
          <a:lstStyle/>
          <a:p>
            <a:r>
              <a:rPr lang="en-US" sz="1400" dirty="0" smtClean="0"/>
              <a:t>RD</a:t>
            </a:r>
            <a:r>
              <a:rPr lang="en-US" sz="1400" baseline="-25000" dirty="0" smtClean="0"/>
              <a:t>1</a:t>
            </a:r>
            <a:endParaRPr lang="en-US" sz="1400" baseline="-25000" dirty="0"/>
          </a:p>
        </p:txBody>
      </p:sp>
      <p:sp>
        <p:nvSpPr>
          <p:cNvPr id="547" name="TextBox 546"/>
          <p:cNvSpPr txBox="1"/>
          <p:nvPr/>
        </p:nvSpPr>
        <p:spPr>
          <a:xfrm>
            <a:off x="2392381" y="4182127"/>
            <a:ext cx="511679" cy="307777"/>
          </a:xfrm>
          <a:prstGeom prst="rect">
            <a:avLst/>
          </a:prstGeom>
          <a:noFill/>
        </p:spPr>
        <p:txBody>
          <a:bodyPr wrap="none" rtlCol="0">
            <a:spAutoFit/>
          </a:bodyPr>
          <a:lstStyle/>
          <a:p>
            <a:r>
              <a:rPr lang="en-US" sz="1400" dirty="0" smtClean="0"/>
              <a:t>RD</a:t>
            </a:r>
            <a:r>
              <a:rPr lang="en-US" sz="1400" baseline="-25000" dirty="0"/>
              <a:t>2</a:t>
            </a:r>
          </a:p>
        </p:txBody>
      </p:sp>
      <p:sp>
        <p:nvSpPr>
          <p:cNvPr id="548" name="TextBox 547"/>
          <p:cNvSpPr txBox="1"/>
          <p:nvPr/>
        </p:nvSpPr>
        <p:spPr>
          <a:xfrm>
            <a:off x="2392381" y="5157487"/>
            <a:ext cx="511679" cy="307777"/>
          </a:xfrm>
          <a:prstGeom prst="rect">
            <a:avLst/>
          </a:prstGeom>
          <a:noFill/>
        </p:spPr>
        <p:txBody>
          <a:bodyPr wrap="none" rtlCol="0">
            <a:spAutoFit/>
          </a:bodyPr>
          <a:lstStyle/>
          <a:p>
            <a:r>
              <a:rPr lang="en-US" sz="1400" dirty="0" smtClean="0"/>
              <a:t>RD</a:t>
            </a:r>
            <a:r>
              <a:rPr lang="en-US" sz="1400" baseline="-25000" dirty="0"/>
              <a:t>3</a:t>
            </a:r>
          </a:p>
        </p:txBody>
      </p:sp>
      <p:sp>
        <p:nvSpPr>
          <p:cNvPr id="549" name="TextBox 548"/>
          <p:cNvSpPr txBox="1"/>
          <p:nvPr/>
        </p:nvSpPr>
        <p:spPr>
          <a:xfrm>
            <a:off x="2372061" y="6092207"/>
            <a:ext cx="511679" cy="307777"/>
          </a:xfrm>
          <a:prstGeom prst="rect">
            <a:avLst/>
          </a:prstGeom>
          <a:noFill/>
        </p:spPr>
        <p:txBody>
          <a:bodyPr wrap="none" rtlCol="0">
            <a:spAutoFit/>
          </a:bodyPr>
          <a:lstStyle/>
          <a:p>
            <a:r>
              <a:rPr lang="en-US" sz="1400" dirty="0" smtClean="0"/>
              <a:t>RD</a:t>
            </a:r>
            <a:r>
              <a:rPr lang="en-US" sz="1400" baseline="-25000" dirty="0" smtClean="0"/>
              <a:t>4</a:t>
            </a:r>
            <a:endParaRPr lang="en-US" sz="1400" baseline="-25000" dirty="0"/>
          </a:p>
        </p:txBody>
      </p:sp>
      <p:sp>
        <p:nvSpPr>
          <p:cNvPr id="451" name="TextBox 450"/>
          <p:cNvSpPr txBox="1"/>
          <p:nvPr/>
        </p:nvSpPr>
        <p:spPr>
          <a:xfrm>
            <a:off x="1038740" y="2200040"/>
            <a:ext cx="1143262" cy="369332"/>
          </a:xfrm>
          <a:prstGeom prst="rect">
            <a:avLst/>
          </a:prstGeom>
          <a:noFill/>
          <a:ln w="50800" cmpd="tri">
            <a:solidFill>
              <a:srgbClr val="FF0000"/>
            </a:solidFill>
          </a:ln>
        </p:spPr>
        <p:txBody>
          <a:bodyPr wrap="none" rtlCol="0">
            <a:spAutoFit/>
          </a:bodyPr>
          <a:lstStyle/>
          <a:p>
            <a:r>
              <a:rPr lang="en-US" b="1" dirty="0" smtClean="0">
                <a:solidFill>
                  <a:schemeClr val="accent2">
                    <a:lumMod val="75000"/>
                  </a:schemeClr>
                </a:solidFill>
                <a:latin typeface="Calibri" pitchFamily="34" charset="0"/>
                <a:cs typeface="Calibri" pitchFamily="34" charset="0"/>
              </a:rPr>
              <a:t>PCMS Cell</a:t>
            </a:r>
            <a:endParaRPr lang="en-US" b="1" dirty="0">
              <a:solidFill>
                <a:schemeClr val="accent2">
                  <a:lumMod val="75000"/>
                </a:schemeClr>
              </a:solidFill>
              <a:latin typeface="Calibri" pitchFamily="34" charset="0"/>
              <a:cs typeface="Calibri" pitchFamily="34" charset="0"/>
            </a:endParaRPr>
          </a:p>
        </p:txBody>
      </p:sp>
      <p:sp>
        <p:nvSpPr>
          <p:cNvPr id="454" name="TextBox 453"/>
          <p:cNvSpPr txBox="1"/>
          <p:nvPr/>
        </p:nvSpPr>
        <p:spPr>
          <a:xfrm>
            <a:off x="5301695" y="164575"/>
            <a:ext cx="1310359" cy="369332"/>
          </a:xfrm>
          <a:prstGeom prst="rect">
            <a:avLst/>
          </a:prstGeom>
          <a:noFill/>
          <a:ln w="50800" cmpd="tri">
            <a:solidFill>
              <a:srgbClr val="FF0000"/>
            </a:solidFill>
          </a:ln>
        </p:spPr>
        <p:txBody>
          <a:bodyPr wrap="none" rtlCol="0">
            <a:spAutoFit/>
          </a:bodyPr>
          <a:lstStyle/>
          <a:p>
            <a:r>
              <a:rPr lang="en-US" b="1" dirty="0" smtClean="0">
                <a:solidFill>
                  <a:schemeClr val="accent2">
                    <a:lumMod val="75000"/>
                  </a:schemeClr>
                </a:solidFill>
                <a:latin typeface="Calibri" pitchFamily="34" charset="0"/>
                <a:cs typeface="Calibri" pitchFamily="34" charset="0"/>
              </a:rPr>
              <a:t>PCMS Array</a:t>
            </a:r>
            <a:endParaRPr lang="en-US" b="1" dirty="0">
              <a:solidFill>
                <a:schemeClr val="accent2">
                  <a:lumMod val="75000"/>
                </a:schemeClr>
              </a:solidFill>
              <a:latin typeface="Calibri" pitchFamily="34" charset="0"/>
              <a:cs typeface="Calibri" pitchFamily="34" charset="0"/>
            </a:endParaRPr>
          </a:p>
        </p:txBody>
      </p:sp>
      <p:cxnSp>
        <p:nvCxnSpPr>
          <p:cNvPr id="455" name="Straight Connector 454"/>
          <p:cNvCxnSpPr/>
          <p:nvPr/>
        </p:nvCxnSpPr>
        <p:spPr>
          <a:xfrm>
            <a:off x="5416910" y="1854395"/>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56" name="TextBox 455"/>
          <p:cNvSpPr txBox="1"/>
          <p:nvPr/>
        </p:nvSpPr>
        <p:spPr>
          <a:xfrm>
            <a:off x="4365891" y="3352190"/>
            <a:ext cx="551754" cy="307777"/>
          </a:xfrm>
          <a:prstGeom prst="rect">
            <a:avLst/>
          </a:prstGeom>
          <a:noFill/>
        </p:spPr>
        <p:txBody>
          <a:bodyPr wrap="none" rtlCol="0">
            <a:spAutoFit/>
          </a:bodyPr>
          <a:lstStyle/>
          <a:p>
            <a:r>
              <a:rPr lang="en-US" sz="1400" dirty="0" smtClean="0"/>
              <a:t>WD</a:t>
            </a:r>
            <a:r>
              <a:rPr lang="en-US" sz="1400" baseline="-25000" dirty="0" smtClean="0"/>
              <a:t>1</a:t>
            </a:r>
            <a:endParaRPr lang="en-US" sz="1400" baseline="-25000" dirty="0"/>
          </a:p>
        </p:txBody>
      </p:sp>
      <p:sp>
        <p:nvSpPr>
          <p:cNvPr id="457" name="TextBox 456"/>
          <p:cNvSpPr txBox="1"/>
          <p:nvPr/>
        </p:nvSpPr>
        <p:spPr>
          <a:xfrm>
            <a:off x="3919115" y="4311778"/>
            <a:ext cx="551754" cy="307777"/>
          </a:xfrm>
          <a:prstGeom prst="rect">
            <a:avLst/>
          </a:prstGeom>
          <a:noFill/>
        </p:spPr>
        <p:txBody>
          <a:bodyPr wrap="none" rtlCol="0">
            <a:spAutoFit/>
          </a:bodyPr>
          <a:lstStyle/>
          <a:p>
            <a:r>
              <a:rPr lang="en-US" sz="1400" dirty="0" smtClean="0"/>
              <a:t>WD</a:t>
            </a:r>
            <a:r>
              <a:rPr lang="en-US" sz="1400" baseline="-25000" dirty="0" smtClean="0"/>
              <a:t>2</a:t>
            </a:r>
            <a:endParaRPr lang="en-US" sz="1400" baseline="-25000" dirty="0"/>
          </a:p>
        </p:txBody>
      </p:sp>
      <p:sp>
        <p:nvSpPr>
          <p:cNvPr id="458" name="TextBox 457"/>
          <p:cNvSpPr txBox="1"/>
          <p:nvPr/>
        </p:nvSpPr>
        <p:spPr>
          <a:xfrm>
            <a:off x="3405766" y="5271903"/>
            <a:ext cx="551754" cy="307777"/>
          </a:xfrm>
          <a:prstGeom prst="rect">
            <a:avLst/>
          </a:prstGeom>
          <a:noFill/>
        </p:spPr>
        <p:txBody>
          <a:bodyPr wrap="none" rtlCol="0">
            <a:spAutoFit/>
          </a:bodyPr>
          <a:lstStyle/>
          <a:p>
            <a:r>
              <a:rPr lang="en-US" sz="1400" dirty="0" smtClean="0"/>
              <a:t>WD</a:t>
            </a:r>
            <a:r>
              <a:rPr lang="en-US" sz="1400" baseline="-25000" dirty="0" smtClean="0"/>
              <a:t>3</a:t>
            </a:r>
            <a:endParaRPr lang="en-US" sz="1400" baseline="-25000" dirty="0"/>
          </a:p>
        </p:txBody>
      </p:sp>
      <p:sp>
        <p:nvSpPr>
          <p:cNvPr id="459" name="TextBox 458"/>
          <p:cNvSpPr txBox="1"/>
          <p:nvPr/>
        </p:nvSpPr>
        <p:spPr>
          <a:xfrm>
            <a:off x="2906501" y="6232565"/>
            <a:ext cx="551754" cy="307777"/>
          </a:xfrm>
          <a:prstGeom prst="rect">
            <a:avLst/>
          </a:prstGeom>
          <a:noFill/>
        </p:spPr>
        <p:txBody>
          <a:bodyPr wrap="none" rtlCol="0">
            <a:spAutoFit/>
          </a:bodyPr>
          <a:lstStyle/>
          <a:p>
            <a:r>
              <a:rPr lang="en-US" sz="1400" dirty="0" smtClean="0"/>
              <a:t>WD</a:t>
            </a:r>
            <a:r>
              <a:rPr lang="en-US" sz="1400" baseline="-25000" dirty="0" smtClean="0"/>
              <a:t>4</a:t>
            </a:r>
            <a:endParaRPr lang="en-US" sz="1400" baseline="-25000" dirty="0"/>
          </a:p>
        </p:txBody>
      </p:sp>
      <p:sp>
        <p:nvSpPr>
          <p:cNvPr id="460" name="TextBox 459"/>
          <p:cNvSpPr txBox="1"/>
          <p:nvPr/>
        </p:nvSpPr>
        <p:spPr>
          <a:xfrm>
            <a:off x="5455315" y="1739180"/>
            <a:ext cx="502061" cy="307777"/>
          </a:xfrm>
          <a:prstGeom prst="rect">
            <a:avLst/>
          </a:prstGeom>
          <a:noFill/>
        </p:spPr>
        <p:txBody>
          <a:bodyPr wrap="none" rtlCol="0">
            <a:spAutoFit/>
          </a:bodyPr>
          <a:lstStyle/>
          <a:p>
            <a:r>
              <a:rPr lang="en-US" sz="1400" dirty="0" smtClean="0"/>
              <a:t>BD</a:t>
            </a:r>
            <a:r>
              <a:rPr lang="en-US" sz="1400" baseline="-25000" dirty="0" smtClean="0"/>
              <a:t>1</a:t>
            </a:r>
            <a:endParaRPr lang="en-US" sz="1400" baseline="-25000" dirty="0"/>
          </a:p>
        </p:txBody>
      </p:sp>
      <p:sp>
        <p:nvSpPr>
          <p:cNvPr id="461" name="TextBox 460"/>
          <p:cNvSpPr txBox="1"/>
          <p:nvPr/>
        </p:nvSpPr>
        <p:spPr>
          <a:xfrm>
            <a:off x="6108200" y="1470345"/>
            <a:ext cx="502061" cy="307777"/>
          </a:xfrm>
          <a:prstGeom prst="rect">
            <a:avLst/>
          </a:prstGeom>
          <a:noFill/>
        </p:spPr>
        <p:txBody>
          <a:bodyPr wrap="none" rtlCol="0">
            <a:spAutoFit/>
          </a:bodyPr>
          <a:lstStyle/>
          <a:p>
            <a:r>
              <a:rPr lang="en-US" sz="1400" dirty="0" smtClean="0"/>
              <a:t>BD</a:t>
            </a:r>
            <a:r>
              <a:rPr lang="en-US" sz="1400" baseline="-25000" dirty="0" smtClean="0"/>
              <a:t>2</a:t>
            </a:r>
            <a:endParaRPr lang="en-US" sz="1400" baseline="-25000" dirty="0"/>
          </a:p>
        </p:txBody>
      </p:sp>
      <p:sp>
        <p:nvSpPr>
          <p:cNvPr id="463" name="TextBox 462"/>
          <p:cNvSpPr txBox="1"/>
          <p:nvPr/>
        </p:nvSpPr>
        <p:spPr>
          <a:xfrm>
            <a:off x="6681479" y="1278320"/>
            <a:ext cx="502061" cy="307777"/>
          </a:xfrm>
          <a:prstGeom prst="rect">
            <a:avLst/>
          </a:prstGeom>
          <a:noFill/>
        </p:spPr>
        <p:txBody>
          <a:bodyPr wrap="none" rtlCol="0">
            <a:spAutoFit/>
          </a:bodyPr>
          <a:lstStyle/>
          <a:p>
            <a:r>
              <a:rPr lang="en-US" sz="1400" dirty="0" smtClean="0"/>
              <a:t>BD</a:t>
            </a:r>
            <a:r>
              <a:rPr lang="en-US" sz="1400" baseline="-25000" dirty="0" smtClean="0"/>
              <a:t>3</a:t>
            </a:r>
            <a:endParaRPr lang="en-US" sz="1400" baseline="-25000" dirty="0"/>
          </a:p>
        </p:txBody>
      </p:sp>
      <p:sp>
        <p:nvSpPr>
          <p:cNvPr id="464" name="TextBox 463"/>
          <p:cNvSpPr txBox="1"/>
          <p:nvPr/>
        </p:nvSpPr>
        <p:spPr>
          <a:xfrm>
            <a:off x="7334364" y="1086295"/>
            <a:ext cx="502061" cy="307777"/>
          </a:xfrm>
          <a:prstGeom prst="rect">
            <a:avLst/>
          </a:prstGeom>
          <a:noFill/>
        </p:spPr>
        <p:txBody>
          <a:bodyPr wrap="none" rtlCol="0">
            <a:spAutoFit/>
          </a:bodyPr>
          <a:lstStyle/>
          <a:p>
            <a:r>
              <a:rPr lang="en-US" sz="1400" dirty="0" smtClean="0"/>
              <a:t>BD</a:t>
            </a:r>
            <a:r>
              <a:rPr lang="en-US" sz="1400" baseline="-25000" dirty="0" smtClean="0"/>
              <a:t>4</a:t>
            </a:r>
            <a:endParaRPr lang="en-US" sz="1400" baseline="-25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Basic </a:t>
            </a:r>
            <a:r>
              <a:rPr lang="en-US" dirty="0" smtClean="0"/>
              <a:t>Schematics</a:t>
            </a:r>
            <a:endParaRPr lang="en-US" dirty="0"/>
          </a:p>
        </p:txBody>
      </p:sp>
      <p:grpSp>
        <p:nvGrpSpPr>
          <p:cNvPr id="3" name="Group 98"/>
          <p:cNvGrpSpPr/>
          <p:nvPr/>
        </p:nvGrpSpPr>
        <p:grpSpPr>
          <a:xfrm>
            <a:off x="1461195" y="2660900"/>
            <a:ext cx="304800" cy="960125"/>
            <a:chOff x="1912906" y="1163104"/>
            <a:chExt cx="304800" cy="960125"/>
          </a:xfrm>
        </p:grpSpPr>
        <p:sp>
          <p:nvSpPr>
            <p:cNvPr id="44" name="Oval 43"/>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Connector 46"/>
            <p:cNvCxnSpPr>
              <a:stCxn id="45" idx="2"/>
              <a:endCxn id="45"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a:stCxn id="44" idx="2"/>
              <a:endCxn id="44"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45" idx="0"/>
              <a:endCxn id="44"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44"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2028121"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9" name="Straight Connector 78"/>
            <p:cNvCxnSpPr>
              <a:endCxn id="45"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 name="Group 402"/>
          <p:cNvGrpSpPr/>
          <p:nvPr/>
        </p:nvGrpSpPr>
        <p:grpSpPr>
          <a:xfrm>
            <a:off x="1461195" y="4926795"/>
            <a:ext cx="304800" cy="581566"/>
            <a:chOff x="1538005" y="3198570"/>
            <a:chExt cx="304800" cy="581566"/>
          </a:xfrm>
        </p:grpSpPr>
        <p:sp>
          <p:nvSpPr>
            <p:cNvPr id="387" name="Oval 386"/>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4" name="Straight Connector 393"/>
            <p:cNvCxnSpPr>
              <a:stCxn id="387" idx="2"/>
              <a:endCxn id="387"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5" name="Straight Connector 394"/>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6" name="Straight Connector 395"/>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8" name="Straight Connector 397"/>
            <p:cNvCxnSpPr>
              <a:stCxn id="387"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00" name="Oval 399"/>
            <p:cNvSpPr/>
            <p:nvPr/>
          </p:nvSpPr>
          <p:spPr>
            <a:xfrm>
              <a:off x="1653220"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1" name="Oval 400"/>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2" name="Straight Connector 401"/>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48" name="Straight Connector 447"/>
          <p:cNvCxnSpPr/>
          <p:nvPr/>
        </p:nvCxnSpPr>
        <p:spPr>
          <a:xfrm flipV="1">
            <a:off x="4509142" y="2429933"/>
            <a:ext cx="3276600"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grpSp>
        <p:nvGrpSpPr>
          <p:cNvPr id="6" name="Group 99"/>
          <p:cNvGrpSpPr/>
          <p:nvPr/>
        </p:nvGrpSpPr>
        <p:grpSpPr>
          <a:xfrm>
            <a:off x="5085217" y="2468338"/>
            <a:ext cx="460859" cy="960125"/>
            <a:chOff x="1912906" y="1163104"/>
            <a:chExt cx="460859" cy="960125"/>
          </a:xfrm>
        </p:grpSpPr>
        <p:sp>
          <p:nvSpPr>
            <p:cNvPr id="101" name="Oval 100"/>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p:cNvCxnSpPr>
              <a:stCxn id="102" idx="2"/>
              <a:endCxn id="102"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a:stCxn id="101" idx="2"/>
              <a:endCxn id="101"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a:stCxn id="102" idx="0"/>
              <a:endCxn id="101"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a:stCxn id="101"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4" name="Oval 113"/>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6" name="Straight Connector 115"/>
            <p:cNvCxnSpPr>
              <a:endCxn id="102"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116"/>
          <p:cNvGrpSpPr/>
          <p:nvPr/>
        </p:nvGrpSpPr>
        <p:grpSpPr>
          <a:xfrm>
            <a:off x="5699698" y="2468338"/>
            <a:ext cx="460859" cy="960125"/>
            <a:chOff x="1912906" y="1163104"/>
            <a:chExt cx="460859" cy="960125"/>
          </a:xfrm>
        </p:grpSpPr>
        <p:sp>
          <p:nvSpPr>
            <p:cNvPr id="118" name="Oval 117"/>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0" name="Straight Connector 119"/>
            <p:cNvCxnSpPr>
              <a:stCxn id="119" idx="2"/>
              <a:endCxn id="119"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a:stCxn id="118" idx="2"/>
              <a:endCxn id="118"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a:stCxn id="119" idx="0"/>
              <a:endCxn id="118"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a:stCxn id="118"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1" name="Oval 130"/>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3" name="Straight Connector 132"/>
            <p:cNvCxnSpPr>
              <a:endCxn id="119"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133"/>
          <p:cNvGrpSpPr/>
          <p:nvPr/>
        </p:nvGrpSpPr>
        <p:grpSpPr>
          <a:xfrm>
            <a:off x="6314177" y="2468338"/>
            <a:ext cx="460859" cy="960125"/>
            <a:chOff x="1912906" y="1163104"/>
            <a:chExt cx="460859" cy="960125"/>
          </a:xfrm>
        </p:grpSpPr>
        <p:sp>
          <p:nvSpPr>
            <p:cNvPr id="135" name="Oval 134"/>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Connector 136"/>
            <p:cNvCxnSpPr>
              <a:stCxn id="136" idx="2"/>
              <a:endCxn id="136"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a:stCxn id="135" idx="2"/>
              <a:endCxn id="135"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a:stCxn id="136" idx="0"/>
              <a:endCxn id="135"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a:stCxn id="135"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 name="Oval 147"/>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0" name="Straight Connector 149"/>
            <p:cNvCxnSpPr>
              <a:endCxn id="136"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 name="Group 150"/>
          <p:cNvGrpSpPr/>
          <p:nvPr/>
        </p:nvGrpSpPr>
        <p:grpSpPr>
          <a:xfrm>
            <a:off x="6928658" y="2468338"/>
            <a:ext cx="460859" cy="960125"/>
            <a:chOff x="1912906" y="1163104"/>
            <a:chExt cx="460859" cy="960125"/>
          </a:xfrm>
        </p:grpSpPr>
        <p:sp>
          <p:nvSpPr>
            <p:cNvPr id="152" name="Oval 151"/>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4" name="Straight Connector 153"/>
            <p:cNvCxnSpPr>
              <a:stCxn id="153" idx="2"/>
              <a:endCxn id="153"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a:stCxn id="152" idx="2"/>
              <a:endCxn id="152"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a:stCxn id="153" idx="0"/>
              <a:endCxn id="152"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a:stCxn id="152"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5" name="Oval 164"/>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7" name="Straight Connector 166"/>
            <p:cNvCxnSpPr>
              <a:endCxn id="153"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167"/>
          <p:cNvGrpSpPr/>
          <p:nvPr/>
        </p:nvGrpSpPr>
        <p:grpSpPr>
          <a:xfrm>
            <a:off x="5085217" y="3428463"/>
            <a:ext cx="460859" cy="960125"/>
            <a:chOff x="1912906" y="1163104"/>
            <a:chExt cx="460859" cy="960125"/>
          </a:xfrm>
        </p:grpSpPr>
        <p:sp>
          <p:nvSpPr>
            <p:cNvPr id="169" name="Oval 168"/>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1" name="Straight Connector 170"/>
            <p:cNvCxnSpPr>
              <a:stCxn id="170" idx="2"/>
              <a:endCxn id="170"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a:stCxn id="169" idx="2"/>
              <a:endCxn id="169"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a:stCxn id="170" idx="0"/>
              <a:endCxn id="169"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a:stCxn id="169"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2" name="Oval 181"/>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4" name="Straight Connector 183"/>
            <p:cNvCxnSpPr>
              <a:endCxn id="170"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 name="Group 184"/>
          <p:cNvGrpSpPr/>
          <p:nvPr/>
        </p:nvGrpSpPr>
        <p:grpSpPr>
          <a:xfrm>
            <a:off x="5699698" y="3428463"/>
            <a:ext cx="460859" cy="960125"/>
            <a:chOff x="1912906" y="1163104"/>
            <a:chExt cx="460859" cy="960125"/>
          </a:xfrm>
        </p:grpSpPr>
        <p:sp>
          <p:nvSpPr>
            <p:cNvPr id="186" name="Oval 185"/>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8" name="Straight Connector 187"/>
            <p:cNvCxnSpPr>
              <a:stCxn id="187" idx="2"/>
              <a:endCxn id="187"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a:stCxn id="186" idx="2"/>
              <a:endCxn id="186"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a:stCxn id="187" idx="0"/>
              <a:endCxn id="186"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a:stCxn id="186"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9" name="Oval 198"/>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1" name="Straight Connector 200"/>
            <p:cNvCxnSpPr>
              <a:endCxn id="187"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201"/>
          <p:cNvGrpSpPr/>
          <p:nvPr/>
        </p:nvGrpSpPr>
        <p:grpSpPr>
          <a:xfrm>
            <a:off x="6314177" y="3428463"/>
            <a:ext cx="460859" cy="960125"/>
            <a:chOff x="1912906" y="1163104"/>
            <a:chExt cx="460859" cy="960125"/>
          </a:xfrm>
        </p:grpSpPr>
        <p:sp>
          <p:nvSpPr>
            <p:cNvPr id="203" name="Oval 202"/>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5" name="Straight Connector 204"/>
            <p:cNvCxnSpPr>
              <a:stCxn id="204" idx="2"/>
              <a:endCxn id="204"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a:stCxn id="203" idx="2"/>
              <a:endCxn id="203"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a:stCxn id="204" idx="0"/>
              <a:endCxn id="203"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a:stCxn id="203"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16" name="Oval 215"/>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8" name="Straight Connector 217"/>
            <p:cNvCxnSpPr>
              <a:endCxn id="204"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 name="Group 218"/>
          <p:cNvGrpSpPr/>
          <p:nvPr/>
        </p:nvGrpSpPr>
        <p:grpSpPr>
          <a:xfrm>
            <a:off x="6928658" y="3428463"/>
            <a:ext cx="460859" cy="960125"/>
            <a:chOff x="1912906" y="1163104"/>
            <a:chExt cx="460859" cy="960125"/>
          </a:xfrm>
        </p:grpSpPr>
        <p:sp>
          <p:nvSpPr>
            <p:cNvPr id="220" name="Oval 219"/>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2" name="Straight Connector 221"/>
            <p:cNvCxnSpPr>
              <a:stCxn id="221" idx="2"/>
              <a:endCxn id="221"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a:stCxn id="220" idx="2"/>
              <a:endCxn id="220"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a:stCxn id="221" idx="0"/>
              <a:endCxn id="220"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a:stCxn id="220"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33" name="Oval 232"/>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5" name="Straight Connector 234"/>
            <p:cNvCxnSpPr>
              <a:endCxn id="221"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 name="Group 235"/>
          <p:cNvGrpSpPr/>
          <p:nvPr/>
        </p:nvGrpSpPr>
        <p:grpSpPr>
          <a:xfrm>
            <a:off x="5085217" y="4388589"/>
            <a:ext cx="460859" cy="960125"/>
            <a:chOff x="1912906" y="1163104"/>
            <a:chExt cx="460859" cy="960125"/>
          </a:xfrm>
        </p:grpSpPr>
        <p:sp>
          <p:nvSpPr>
            <p:cNvPr id="237" name="Oval 236"/>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9" name="Straight Connector 238"/>
            <p:cNvCxnSpPr>
              <a:stCxn id="238" idx="2"/>
              <a:endCxn id="238"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a:stCxn id="237" idx="2"/>
              <a:endCxn id="237"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a:stCxn id="238" idx="0"/>
              <a:endCxn id="237"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a:stCxn id="237"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50" name="Oval 249"/>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2" name="Straight Connector 251"/>
            <p:cNvCxnSpPr>
              <a:endCxn id="238"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 name="Group 252"/>
          <p:cNvGrpSpPr/>
          <p:nvPr/>
        </p:nvGrpSpPr>
        <p:grpSpPr>
          <a:xfrm>
            <a:off x="5699698" y="4388589"/>
            <a:ext cx="460859" cy="960125"/>
            <a:chOff x="1912906" y="1163104"/>
            <a:chExt cx="460859" cy="960125"/>
          </a:xfrm>
        </p:grpSpPr>
        <p:sp>
          <p:nvSpPr>
            <p:cNvPr id="254" name="Oval 253"/>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Oval 254"/>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6" name="Straight Connector 255"/>
            <p:cNvCxnSpPr>
              <a:stCxn id="255" idx="2"/>
              <a:endCxn id="255"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p:cNvCxnSpPr>
              <a:stCxn id="254" idx="2"/>
              <a:endCxn id="254"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p:cNvCxnSpPr>
              <a:stCxn id="255" idx="0"/>
              <a:endCxn id="254"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p:cNvCxnSpPr>
              <a:stCxn id="254"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67" name="Oval 266"/>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Oval 267"/>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9" name="Straight Connector 268"/>
            <p:cNvCxnSpPr>
              <a:endCxn id="255"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Group 269"/>
          <p:cNvGrpSpPr/>
          <p:nvPr/>
        </p:nvGrpSpPr>
        <p:grpSpPr>
          <a:xfrm>
            <a:off x="6314177" y="4388589"/>
            <a:ext cx="460859" cy="960125"/>
            <a:chOff x="1912906" y="1163104"/>
            <a:chExt cx="460859" cy="960125"/>
          </a:xfrm>
        </p:grpSpPr>
        <p:sp>
          <p:nvSpPr>
            <p:cNvPr id="271" name="Oval 270"/>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2" name="Oval 271"/>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3" name="Straight Connector 272"/>
            <p:cNvCxnSpPr>
              <a:stCxn id="272" idx="2"/>
              <a:endCxn id="272"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5" name="Straight Connector 274"/>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6" name="Straight Connector 275"/>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p:cNvCxnSpPr>
              <a:stCxn id="271" idx="2"/>
              <a:endCxn id="271"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1" name="Straight Connector 280"/>
            <p:cNvCxnSpPr>
              <a:stCxn id="272" idx="0"/>
              <a:endCxn id="271"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2" name="Straight Connector 281"/>
            <p:cNvCxnSpPr>
              <a:stCxn id="271"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84" name="Oval 283"/>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Oval 284"/>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6" name="Straight Connector 285"/>
            <p:cNvCxnSpPr>
              <a:endCxn id="272"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 name="Group 286"/>
          <p:cNvGrpSpPr/>
          <p:nvPr/>
        </p:nvGrpSpPr>
        <p:grpSpPr>
          <a:xfrm>
            <a:off x="6928658" y="4388589"/>
            <a:ext cx="460859" cy="960125"/>
            <a:chOff x="1912906" y="1163104"/>
            <a:chExt cx="460859" cy="960125"/>
          </a:xfrm>
        </p:grpSpPr>
        <p:sp>
          <p:nvSpPr>
            <p:cNvPr id="288" name="Oval 287"/>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 name="Oval 288"/>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0" name="Straight Connector 289"/>
            <p:cNvCxnSpPr>
              <a:stCxn id="289" idx="2"/>
              <a:endCxn id="289"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p:cNvCxnSpPr>
              <a:stCxn id="288" idx="2"/>
              <a:endCxn id="288"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6" name="Straight Connector 295"/>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7" name="Straight Connector 296"/>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a:stCxn id="289" idx="0"/>
              <a:endCxn id="288"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a:stCxn id="288"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01" name="Oval 300"/>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2" name="Oval 301"/>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3" name="Straight Connector 302"/>
            <p:cNvCxnSpPr>
              <a:endCxn id="289"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303"/>
          <p:cNvGrpSpPr/>
          <p:nvPr/>
        </p:nvGrpSpPr>
        <p:grpSpPr>
          <a:xfrm>
            <a:off x="5085217" y="5348713"/>
            <a:ext cx="460859" cy="960125"/>
            <a:chOff x="1912906" y="1163104"/>
            <a:chExt cx="460859" cy="960125"/>
          </a:xfrm>
        </p:grpSpPr>
        <p:sp>
          <p:nvSpPr>
            <p:cNvPr id="305" name="Oval 304"/>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6" name="Oval 305"/>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7" name="Straight Connector 306"/>
            <p:cNvCxnSpPr>
              <a:stCxn id="306" idx="2"/>
              <a:endCxn id="306"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9" name="Straight Connector 308"/>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0" name="Straight Connector 309"/>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1" name="Straight Connector 310"/>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2" name="Straight Connector 311"/>
            <p:cNvCxnSpPr>
              <a:stCxn id="305" idx="2"/>
              <a:endCxn id="305"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3" name="Straight Connector 312"/>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4" name="Straight Connector 313"/>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5" name="Straight Connector 314"/>
            <p:cNvCxnSpPr>
              <a:stCxn id="306" idx="0"/>
              <a:endCxn id="305"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6" name="Straight Connector 315"/>
            <p:cNvCxnSpPr>
              <a:stCxn id="305"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7" name="Straight Connector 316"/>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18" name="Oval 317"/>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9" name="Oval 318"/>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0" name="Straight Connector 319"/>
            <p:cNvCxnSpPr>
              <a:endCxn id="306"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9" name="Group 320"/>
          <p:cNvGrpSpPr/>
          <p:nvPr/>
        </p:nvGrpSpPr>
        <p:grpSpPr>
          <a:xfrm>
            <a:off x="5699698" y="5348713"/>
            <a:ext cx="460859" cy="960125"/>
            <a:chOff x="1912906" y="1163104"/>
            <a:chExt cx="460859" cy="960125"/>
          </a:xfrm>
        </p:grpSpPr>
        <p:sp>
          <p:nvSpPr>
            <p:cNvPr id="322" name="Oval 321"/>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3" name="Oval 322"/>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4" name="Straight Connector 323"/>
            <p:cNvCxnSpPr>
              <a:stCxn id="323" idx="2"/>
              <a:endCxn id="323"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5" name="Straight Connector 324"/>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6" name="Straight Connector 325"/>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7" name="Straight Connector 326"/>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8" name="Straight Connector 327"/>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9" name="Straight Connector 328"/>
            <p:cNvCxnSpPr>
              <a:stCxn id="322" idx="2"/>
              <a:endCxn id="322"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0" name="Straight Connector 329"/>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1" name="Straight Connector 330"/>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2" name="Straight Connector 331"/>
            <p:cNvCxnSpPr>
              <a:stCxn id="323" idx="0"/>
              <a:endCxn id="322"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3" name="Straight Connector 332"/>
            <p:cNvCxnSpPr>
              <a:stCxn id="322"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4" name="Straight Connector 333"/>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35" name="Oval 334"/>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6" name="Oval 335"/>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7" name="Straight Connector 336"/>
            <p:cNvCxnSpPr>
              <a:endCxn id="323"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337"/>
          <p:cNvGrpSpPr/>
          <p:nvPr/>
        </p:nvGrpSpPr>
        <p:grpSpPr>
          <a:xfrm>
            <a:off x="6314177" y="5348713"/>
            <a:ext cx="460859" cy="960125"/>
            <a:chOff x="1912906" y="1163104"/>
            <a:chExt cx="460859" cy="960125"/>
          </a:xfrm>
        </p:grpSpPr>
        <p:sp>
          <p:nvSpPr>
            <p:cNvPr id="339" name="Oval 338"/>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0" name="Oval 339"/>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1" name="Straight Connector 340"/>
            <p:cNvCxnSpPr>
              <a:stCxn id="340" idx="2"/>
              <a:endCxn id="340"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2" name="Straight Connector 341"/>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3" name="Straight Connector 342"/>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4" name="Straight Connector 343"/>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5" name="Straight Connector 344"/>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6" name="Straight Connector 345"/>
            <p:cNvCxnSpPr>
              <a:stCxn id="339" idx="2"/>
              <a:endCxn id="339"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7" name="Straight Connector 346"/>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8" name="Straight Connector 347"/>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9" name="Straight Connector 348"/>
            <p:cNvCxnSpPr>
              <a:stCxn id="340" idx="0"/>
              <a:endCxn id="339"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0" name="Straight Connector 349"/>
            <p:cNvCxnSpPr>
              <a:stCxn id="339"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1" name="Straight Connector 350"/>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52" name="Oval 351"/>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3" name="Oval 352"/>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4" name="Straight Connector 353"/>
            <p:cNvCxnSpPr>
              <a:endCxn id="340"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Group 354"/>
          <p:cNvGrpSpPr/>
          <p:nvPr/>
        </p:nvGrpSpPr>
        <p:grpSpPr>
          <a:xfrm>
            <a:off x="6928658" y="5348713"/>
            <a:ext cx="460859" cy="960125"/>
            <a:chOff x="1912906" y="1163104"/>
            <a:chExt cx="460859" cy="960125"/>
          </a:xfrm>
        </p:grpSpPr>
        <p:sp>
          <p:nvSpPr>
            <p:cNvPr id="356" name="Oval 355"/>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7" name="Oval 356"/>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8" name="Straight Connector 357"/>
            <p:cNvCxnSpPr>
              <a:stCxn id="357" idx="2"/>
              <a:endCxn id="357"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9" name="Straight Connector 358"/>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0" name="Straight Connector 359"/>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1" name="Straight Connector 360"/>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2" name="Straight Connector 361"/>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3" name="Straight Connector 362"/>
            <p:cNvCxnSpPr>
              <a:stCxn id="356" idx="2"/>
              <a:endCxn id="356"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4" name="Straight Connector 363"/>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5" name="Straight Connector 364"/>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6" name="Straight Connector 365"/>
            <p:cNvCxnSpPr>
              <a:stCxn id="357" idx="0"/>
              <a:endCxn id="356"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7" name="Straight Connector 366"/>
            <p:cNvCxnSpPr>
              <a:stCxn id="356"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8" name="Straight Connector 367"/>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69" name="Oval 368"/>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0" name="Oval 369"/>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1" name="Straight Connector 370"/>
            <p:cNvCxnSpPr>
              <a:endCxn id="357"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2" name="Straight Connector 371"/>
          <p:cNvCxnSpPr/>
          <p:nvPr/>
        </p:nvCxnSpPr>
        <p:spPr>
          <a:xfrm rot="16200000" flipH="1">
            <a:off x="3209459" y="4152073"/>
            <a:ext cx="4608602" cy="1217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5" name="Straight Connector 374"/>
          <p:cNvCxnSpPr/>
          <p:nvPr/>
        </p:nvCxnSpPr>
        <p:spPr>
          <a:xfrm rot="10800000" flipH="1">
            <a:off x="4757211" y="3390058"/>
            <a:ext cx="3033995"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6" name="Straight Connector 375"/>
          <p:cNvCxnSpPr/>
          <p:nvPr/>
        </p:nvCxnSpPr>
        <p:spPr>
          <a:xfrm>
            <a:off x="4296986" y="4347795"/>
            <a:ext cx="3488754" cy="2387"/>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7" name="Straight Connector 376"/>
          <p:cNvCxnSpPr/>
          <p:nvPr/>
        </p:nvCxnSpPr>
        <p:spPr>
          <a:xfrm>
            <a:off x="3794962" y="5302536"/>
            <a:ext cx="3952374" cy="777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8" name="Straight Connector 377"/>
          <p:cNvCxnSpPr/>
          <p:nvPr/>
        </p:nvCxnSpPr>
        <p:spPr>
          <a:xfrm>
            <a:off x="3297421" y="6266242"/>
            <a:ext cx="4488320" cy="419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83" name="Straight Connector 382"/>
          <p:cNvCxnSpPr/>
          <p:nvPr/>
        </p:nvCxnSpPr>
        <p:spPr>
          <a:xfrm rot="5400000">
            <a:off x="3734016" y="4062148"/>
            <a:ext cx="4800623"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16" name="Straight Connector 415"/>
          <p:cNvCxnSpPr/>
          <p:nvPr/>
        </p:nvCxnSpPr>
        <p:spPr>
          <a:xfrm rot="5400000">
            <a:off x="4252484" y="3966133"/>
            <a:ext cx="4992647" cy="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17" name="Straight Connector 416"/>
          <p:cNvCxnSpPr/>
          <p:nvPr/>
        </p:nvCxnSpPr>
        <p:spPr>
          <a:xfrm rot="5400000">
            <a:off x="4751749" y="3889325"/>
            <a:ext cx="5223076"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2" name="Group 403"/>
          <p:cNvGrpSpPr/>
          <p:nvPr/>
        </p:nvGrpSpPr>
        <p:grpSpPr>
          <a:xfrm>
            <a:off x="5097391" y="1892263"/>
            <a:ext cx="460859" cy="581566"/>
            <a:chOff x="1538005" y="3198570"/>
            <a:chExt cx="460859" cy="581566"/>
          </a:xfrm>
        </p:grpSpPr>
        <p:sp>
          <p:nvSpPr>
            <p:cNvPr id="405" name="Oval 404"/>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6" name="Straight Connector 405"/>
            <p:cNvCxnSpPr>
              <a:stCxn id="405" idx="2"/>
              <a:endCxn id="405"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7" name="Straight Connector 406"/>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8" name="Straight Connector 407"/>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9" name="Straight Connector 408"/>
            <p:cNvCxnSpPr>
              <a:stCxn id="405"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0" name="Straight Connector 409"/>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11" name="Oval 410"/>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2" name="Oval 411"/>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3" name="Straight Connector 412"/>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3" name="Group 417"/>
          <p:cNvGrpSpPr/>
          <p:nvPr/>
        </p:nvGrpSpPr>
        <p:grpSpPr>
          <a:xfrm>
            <a:off x="5711871" y="1892263"/>
            <a:ext cx="460859" cy="581566"/>
            <a:chOff x="1538005" y="3198570"/>
            <a:chExt cx="460859" cy="581566"/>
          </a:xfrm>
        </p:grpSpPr>
        <p:sp>
          <p:nvSpPr>
            <p:cNvPr id="419" name="Oval 418"/>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0" name="Straight Connector 419"/>
            <p:cNvCxnSpPr>
              <a:stCxn id="419" idx="2"/>
              <a:endCxn id="419"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1" name="Straight Connector 420"/>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2" name="Straight Connector 421"/>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3" name="Straight Connector 422"/>
            <p:cNvCxnSpPr>
              <a:stCxn id="419"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4" name="Straight Connector 423"/>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25" name="Oval 424"/>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6" name="Oval 425"/>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7" name="Straight Connector 426"/>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4" name="Group 427"/>
          <p:cNvGrpSpPr/>
          <p:nvPr/>
        </p:nvGrpSpPr>
        <p:grpSpPr>
          <a:xfrm>
            <a:off x="6326351" y="1892263"/>
            <a:ext cx="460859" cy="581566"/>
            <a:chOff x="1538005" y="3198570"/>
            <a:chExt cx="460859" cy="581566"/>
          </a:xfrm>
        </p:grpSpPr>
        <p:sp>
          <p:nvSpPr>
            <p:cNvPr id="429" name="Oval 428"/>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0" name="Straight Connector 429"/>
            <p:cNvCxnSpPr>
              <a:stCxn id="429" idx="2"/>
              <a:endCxn id="429"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1" name="Straight Connector 430"/>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2" name="Straight Connector 431"/>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3" name="Straight Connector 432"/>
            <p:cNvCxnSpPr>
              <a:stCxn id="429"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4" name="Straight Connector 433"/>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35" name="Oval 434"/>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6" name="Oval 435"/>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7" name="Straight Connector 436"/>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5" name="Group 437"/>
          <p:cNvGrpSpPr/>
          <p:nvPr/>
        </p:nvGrpSpPr>
        <p:grpSpPr>
          <a:xfrm>
            <a:off x="6940831" y="1892263"/>
            <a:ext cx="460859" cy="581566"/>
            <a:chOff x="1538005" y="3198570"/>
            <a:chExt cx="460859" cy="581566"/>
          </a:xfrm>
        </p:grpSpPr>
        <p:sp>
          <p:nvSpPr>
            <p:cNvPr id="439" name="Oval 438"/>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0" name="Straight Connector 439"/>
            <p:cNvCxnSpPr>
              <a:stCxn id="439" idx="2"/>
              <a:endCxn id="439"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1" name="Straight Connector 440"/>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2" name="Straight Connector 441"/>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3" name="Straight Connector 442"/>
            <p:cNvCxnSpPr>
              <a:stCxn id="439"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4" name="Straight Connector 443"/>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45" name="Oval 444"/>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6" name="Oval 445"/>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7" name="Straight Connector 446"/>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69" name="Isosceles Triangle 468"/>
          <p:cNvSpPr/>
          <p:nvPr/>
        </p:nvSpPr>
        <p:spPr>
          <a:xfrm rot="5400000">
            <a:off x="4233279" y="2103490"/>
            <a:ext cx="537670" cy="652885"/>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0" name="Straight Connector 469"/>
          <p:cNvCxnSpPr/>
          <p:nvPr/>
        </p:nvCxnSpPr>
        <p:spPr>
          <a:xfrm>
            <a:off x="5443036" y="1853859"/>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4" name="Straight Connector 473"/>
          <p:cNvCxnSpPr/>
          <p:nvPr/>
        </p:nvCxnSpPr>
        <p:spPr>
          <a:xfrm>
            <a:off x="5443036" y="1661834"/>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5" name="Straight Connector 474"/>
          <p:cNvCxnSpPr/>
          <p:nvPr/>
        </p:nvCxnSpPr>
        <p:spPr>
          <a:xfrm rot="5400000">
            <a:off x="5347025" y="1757846"/>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8" name="Straight Connector 477"/>
          <p:cNvCxnSpPr/>
          <p:nvPr/>
        </p:nvCxnSpPr>
        <p:spPr>
          <a:xfrm rot="5400000">
            <a:off x="5308619" y="1757847"/>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1" name="Straight Connector 480"/>
          <p:cNvCxnSpPr/>
          <p:nvPr/>
        </p:nvCxnSpPr>
        <p:spPr>
          <a:xfrm rot="5400000">
            <a:off x="5174201" y="1316189"/>
            <a:ext cx="69129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3" name="Straight Connector 482"/>
          <p:cNvCxnSpPr/>
          <p:nvPr/>
        </p:nvCxnSpPr>
        <p:spPr>
          <a:xfrm>
            <a:off x="6057516" y="1661833"/>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4" name="Straight Connector 483"/>
          <p:cNvCxnSpPr/>
          <p:nvPr/>
        </p:nvCxnSpPr>
        <p:spPr>
          <a:xfrm>
            <a:off x="6057516" y="1469808"/>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5" name="Straight Connector 484"/>
          <p:cNvCxnSpPr/>
          <p:nvPr/>
        </p:nvCxnSpPr>
        <p:spPr>
          <a:xfrm rot="5400000">
            <a:off x="5961505" y="156582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6" name="Straight Connector 485"/>
          <p:cNvCxnSpPr/>
          <p:nvPr/>
        </p:nvCxnSpPr>
        <p:spPr>
          <a:xfrm rot="5400000">
            <a:off x="5923099" y="1565821"/>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7" name="Straight Connector 486"/>
          <p:cNvCxnSpPr/>
          <p:nvPr/>
        </p:nvCxnSpPr>
        <p:spPr>
          <a:xfrm>
            <a:off x="6671996" y="1469810"/>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8" name="Straight Connector 487"/>
          <p:cNvCxnSpPr/>
          <p:nvPr/>
        </p:nvCxnSpPr>
        <p:spPr>
          <a:xfrm>
            <a:off x="6671996" y="1277785"/>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9" name="Straight Connector 488"/>
          <p:cNvCxnSpPr/>
          <p:nvPr/>
        </p:nvCxnSpPr>
        <p:spPr>
          <a:xfrm rot="5400000">
            <a:off x="6575985" y="1373797"/>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0" name="Straight Connector 489"/>
          <p:cNvCxnSpPr/>
          <p:nvPr/>
        </p:nvCxnSpPr>
        <p:spPr>
          <a:xfrm rot="5400000">
            <a:off x="6537579" y="1373798"/>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1" name="Straight Connector 490"/>
          <p:cNvCxnSpPr/>
          <p:nvPr/>
        </p:nvCxnSpPr>
        <p:spPr>
          <a:xfrm>
            <a:off x="7286476" y="1277783"/>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2" name="Straight Connector 491"/>
          <p:cNvCxnSpPr/>
          <p:nvPr/>
        </p:nvCxnSpPr>
        <p:spPr>
          <a:xfrm>
            <a:off x="7286476" y="1085758"/>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3" name="Straight Connector 492"/>
          <p:cNvCxnSpPr/>
          <p:nvPr/>
        </p:nvCxnSpPr>
        <p:spPr>
          <a:xfrm rot="5400000">
            <a:off x="7190465" y="118177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4" name="Straight Connector 493"/>
          <p:cNvCxnSpPr/>
          <p:nvPr/>
        </p:nvCxnSpPr>
        <p:spPr>
          <a:xfrm rot="5400000">
            <a:off x="7152059" y="1181771"/>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6" name="Straight Connector 495"/>
          <p:cNvCxnSpPr/>
          <p:nvPr/>
        </p:nvCxnSpPr>
        <p:spPr>
          <a:xfrm rot="5400000">
            <a:off x="7305679" y="1028151"/>
            <a:ext cx="11521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9" name="Straight Connector 498"/>
          <p:cNvCxnSpPr/>
          <p:nvPr/>
        </p:nvCxnSpPr>
        <p:spPr>
          <a:xfrm rot="5400000">
            <a:off x="5884694" y="1220177"/>
            <a:ext cx="49926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1" name="Straight Connector 500"/>
          <p:cNvCxnSpPr/>
          <p:nvPr/>
        </p:nvCxnSpPr>
        <p:spPr>
          <a:xfrm rot="5400000">
            <a:off x="6595186" y="1124164"/>
            <a:ext cx="30724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1" name="Straight Connector 510"/>
          <p:cNvCxnSpPr/>
          <p:nvPr/>
        </p:nvCxnSpPr>
        <p:spPr>
          <a:xfrm>
            <a:off x="3753216" y="1162568"/>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6" name="Straight Connector 515"/>
          <p:cNvCxnSpPr/>
          <p:nvPr/>
        </p:nvCxnSpPr>
        <p:spPr>
          <a:xfrm>
            <a:off x="3753216" y="1354593"/>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7" name="Straight Connector 516"/>
          <p:cNvCxnSpPr/>
          <p:nvPr/>
        </p:nvCxnSpPr>
        <p:spPr>
          <a:xfrm>
            <a:off x="3753216" y="1546617"/>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8" name="Straight Connector 517"/>
          <p:cNvCxnSpPr/>
          <p:nvPr/>
        </p:nvCxnSpPr>
        <p:spPr>
          <a:xfrm>
            <a:off x="3753216" y="1738642"/>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9" name="Straight Connector 518"/>
          <p:cNvCxnSpPr>
            <a:endCxn id="469" idx="3"/>
          </p:cNvCxnSpPr>
          <p:nvPr/>
        </p:nvCxnSpPr>
        <p:spPr>
          <a:xfrm>
            <a:off x="3753216" y="2429932"/>
            <a:ext cx="422456"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21" name="Straight Connector 520"/>
          <p:cNvCxnSpPr>
            <a:stCxn id="528" idx="6"/>
          </p:cNvCxnSpPr>
          <p:nvPr/>
        </p:nvCxnSpPr>
        <p:spPr>
          <a:xfrm flipV="1">
            <a:off x="2946710" y="3376385"/>
            <a:ext cx="1505116" cy="1367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25" name="Oval 524"/>
          <p:cNvSpPr/>
          <p:nvPr/>
        </p:nvSpPr>
        <p:spPr>
          <a:xfrm>
            <a:off x="2869900" y="623202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6" name="Oval 525"/>
          <p:cNvSpPr/>
          <p:nvPr/>
        </p:nvSpPr>
        <p:spPr>
          <a:xfrm>
            <a:off x="2869900" y="527190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7" name="Oval 526"/>
          <p:cNvSpPr/>
          <p:nvPr/>
        </p:nvSpPr>
        <p:spPr>
          <a:xfrm>
            <a:off x="2869900" y="431177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8" name="Oval 527"/>
          <p:cNvSpPr/>
          <p:nvPr/>
        </p:nvSpPr>
        <p:spPr>
          <a:xfrm>
            <a:off x="2869900" y="3351652"/>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9" name="Oval 528"/>
          <p:cNvSpPr/>
          <p:nvPr/>
        </p:nvSpPr>
        <p:spPr>
          <a:xfrm>
            <a:off x="3714811" y="239152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0" name="Oval 529"/>
          <p:cNvSpPr/>
          <p:nvPr/>
        </p:nvSpPr>
        <p:spPr>
          <a:xfrm>
            <a:off x="3714811" y="17002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1" name="Oval 530"/>
          <p:cNvSpPr/>
          <p:nvPr/>
        </p:nvSpPr>
        <p:spPr>
          <a:xfrm>
            <a:off x="3714811" y="150821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2" name="Oval 531"/>
          <p:cNvSpPr/>
          <p:nvPr/>
        </p:nvSpPr>
        <p:spPr>
          <a:xfrm>
            <a:off x="3714811" y="112416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3" name="Oval 532"/>
          <p:cNvSpPr/>
          <p:nvPr/>
        </p:nvSpPr>
        <p:spPr>
          <a:xfrm>
            <a:off x="3714811" y="131618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4" name="Oval 533"/>
          <p:cNvSpPr/>
          <p:nvPr/>
        </p:nvSpPr>
        <p:spPr>
          <a:xfrm>
            <a:off x="5481441" y="89373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5" name="Oval 534"/>
          <p:cNvSpPr/>
          <p:nvPr/>
        </p:nvSpPr>
        <p:spPr>
          <a:xfrm>
            <a:off x="6095921" y="9321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6" name="Oval 535"/>
          <p:cNvSpPr/>
          <p:nvPr/>
        </p:nvSpPr>
        <p:spPr>
          <a:xfrm>
            <a:off x="6710401" y="9321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7" name="Oval 536"/>
          <p:cNvSpPr/>
          <p:nvPr/>
        </p:nvSpPr>
        <p:spPr>
          <a:xfrm>
            <a:off x="7324881" y="9321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1" name="Straight Connector 550"/>
          <p:cNvCxnSpPr/>
          <p:nvPr/>
        </p:nvCxnSpPr>
        <p:spPr>
          <a:xfrm rot="16200000" flipH="1">
            <a:off x="1605890" y="4538855"/>
            <a:ext cx="3067498" cy="180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53" name="Straight Connector 552"/>
          <p:cNvCxnSpPr>
            <a:stCxn id="568" idx="4"/>
          </p:cNvCxnSpPr>
          <p:nvPr/>
        </p:nvCxnSpPr>
        <p:spPr>
          <a:xfrm rot="5400000">
            <a:off x="2620069" y="4096347"/>
            <a:ext cx="2031463" cy="4403"/>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57" name="Straight Connector 556"/>
          <p:cNvCxnSpPr>
            <a:stCxn id="569" idx="4"/>
          </p:cNvCxnSpPr>
          <p:nvPr/>
        </p:nvCxnSpPr>
        <p:spPr>
          <a:xfrm rot="16200000" flipH="1">
            <a:off x="3611531" y="3608552"/>
            <a:ext cx="1058790" cy="732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60" name="Straight Connector 559"/>
          <p:cNvCxnSpPr/>
          <p:nvPr/>
        </p:nvCxnSpPr>
        <p:spPr>
          <a:xfrm rot="16200000" flipH="1">
            <a:off x="4526336" y="3116202"/>
            <a:ext cx="149069" cy="549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67" name="Oval 566"/>
          <p:cNvSpPr/>
          <p:nvPr/>
        </p:nvSpPr>
        <p:spPr>
          <a:xfrm>
            <a:off x="3100331" y="2967602"/>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8" name="Oval 567"/>
          <p:cNvSpPr/>
          <p:nvPr/>
        </p:nvSpPr>
        <p:spPr>
          <a:xfrm>
            <a:off x="3599596" y="300600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9" name="Oval 568"/>
          <p:cNvSpPr/>
          <p:nvPr/>
        </p:nvSpPr>
        <p:spPr>
          <a:xfrm>
            <a:off x="4098861" y="300600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0" name="Oval 569"/>
          <p:cNvSpPr/>
          <p:nvPr/>
        </p:nvSpPr>
        <p:spPr>
          <a:xfrm>
            <a:off x="4559721" y="300600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7" name="TextBox 586"/>
          <p:cNvSpPr txBox="1"/>
          <p:nvPr/>
        </p:nvSpPr>
        <p:spPr>
          <a:xfrm>
            <a:off x="2869901" y="2698767"/>
            <a:ext cx="502061" cy="307777"/>
          </a:xfrm>
          <a:prstGeom prst="rect">
            <a:avLst/>
          </a:prstGeom>
          <a:noFill/>
        </p:spPr>
        <p:txBody>
          <a:bodyPr wrap="none" rtlCol="0">
            <a:spAutoFit/>
          </a:bodyPr>
          <a:lstStyle/>
          <a:p>
            <a:r>
              <a:rPr lang="en-US" sz="1400" dirty="0"/>
              <a:t>R</a:t>
            </a:r>
            <a:r>
              <a:rPr lang="en-US" sz="1400" dirty="0" smtClean="0"/>
              <a:t>S</a:t>
            </a:r>
            <a:r>
              <a:rPr lang="en-US" sz="1400" baseline="-25000" dirty="0" smtClean="0"/>
              <a:t>4</a:t>
            </a:r>
            <a:endParaRPr lang="en-US" sz="1400" baseline="-25000" dirty="0"/>
          </a:p>
        </p:txBody>
      </p:sp>
      <p:sp>
        <p:nvSpPr>
          <p:cNvPr id="589" name="TextBox 588"/>
          <p:cNvSpPr txBox="1"/>
          <p:nvPr/>
        </p:nvSpPr>
        <p:spPr>
          <a:xfrm>
            <a:off x="4363230" y="2698767"/>
            <a:ext cx="502061" cy="307777"/>
          </a:xfrm>
          <a:prstGeom prst="rect">
            <a:avLst/>
          </a:prstGeom>
          <a:noFill/>
        </p:spPr>
        <p:txBody>
          <a:bodyPr wrap="none" rtlCol="0">
            <a:spAutoFit/>
          </a:bodyPr>
          <a:lstStyle/>
          <a:p>
            <a:r>
              <a:rPr lang="en-US" sz="1400" dirty="0"/>
              <a:t>R</a:t>
            </a:r>
            <a:r>
              <a:rPr lang="en-US" sz="1400" dirty="0" smtClean="0"/>
              <a:t>S</a:t>
            </a:r>
            <a:r>
              <a:rPr lang="en-US" sz="1400" baseline="-25000" dirty="0" smtClean="0"/>
              <a:t>1</a:t>
            </a:r>
            <a:endParaRPr lang="en-US" sz="1400" baseline="-25000" dirty="0"/>
          </a:p>
        </p:txBody>
      </p:sp>
      <p:sp>
        <p:nvSpPr>
          <p:cNvPr id="590" name="TextBox 589"/>
          <p:cNvSpPr txBox="1"/>
          <p:nvPr/>
        </p:nvSpPr>
        <p:spPr>
          <a:xfrm>
            <a:off x="3868431" y="2698767"/>
            <a:ext cx="502061" cy="307777"/>
          </a:xfrm>
          <a:prstGeom prst="rect">
            <a:avLst/>
          </a:prstGeom>
          <a:noFill/>
        </p:spPr>
        <p:txBody>
          <a:bodyPr wrap="none" rtlCol="0">
            <a:spAutoFit/>
          </a:bodyPr>
          <a:lstStyle/>
          <a:p>
            <a:r>
              <a:rPr lang="en-US" sz="1400" dirty="0"/>
              <a:t>R</a:t>
            </a:r>
            <a:r>
              <a:rPr lang="en-US" sz="1400" dirty="0" smtClean="0"/>
              <a:t>S</a:t>
            </a:r>
            <a:r>
              <a:rPr lang="en-US" sz="1400" baseline="-25000" dirty="0" smtClean="0"/>
              <a:t>2</a:t>
            </a:r>
            <a:endParaRPr lang="en-US" sz="1400" baseline="-25000" dirty="0"/>
          </a:p>
        </p:txBody>
      </p:sp>
      <p:sp>
        <p:nvSpPr>
          <p:cNvPr id="591" name="TextBox 590"/>
          <p:cNvSpPr txBox="1"/>
          <p:nvPr/>
        </p:nvSpPr>
        <p:spPr>
          <a:xfrm>
            <a:off x="3407571" y="2698767"/>
            <a:ext cx="502061" cy="307777"/>
          </a:xfrm>
          <a:prstGeom prst="rect">
            <a:avLst/>
          </a:prstGeom>
          <a:noFill/>
        </p:spPr>
        <p:txBody>
          <a:bodyPr wrap="none" rtlCol="0">
            <a:spAutoFit/>
          </a:bodyPr>
          <a:lstStyle/>
          <a:p>
            <a:r>
              <a:rPr lang="en-US" sz="1400" dirty="0"/>
              <a:t>R</a:t>
            </a:r>
            <a:r>
              <a:rPr lang="en-US" sz="1400" dirty="0" smtClean="0"/>
              <a:t>S</a:t>
            </a:r>
            <a:r>
              <a:rPr lang="en-US" sz="1400" baseline="-25000" dirty="0" smtClean="0"/>
              <a:t>3</a:t>
            </a:r>
            <a:endParaRPr lang="en-US" sz="1400" baseline="-25000" dirty="0"/>
          </a:p>
        </p:txBody>
      </p:sp>
      <p:sp>
        <p:nvSpPr>
          <p:cNvPr id="601" name="TextBox 600"/>
          <p:cNvSpPr txBox="1"/>
          <p:nvPr/>
        </p:nvSpPr>
        <p:spPr>
          <a:xfrm>
            <a:off x="7824146" y="3198032"/>
            <a:ext cx="381836" cy="307777"/>
          </a:xfrm>
          <a:prstGeom prst="rect">
            <a:avLst/>
          </a:prstGeom>
          <a:noFill/>
        </p:spPr>
        <p:txBody>
          <a:bodyPr wrap="none" rtlCol="0">
            <a:spAutoFit/>
          </a:bodyPr>
          <a:lstStyle/>
          <a:p>
            <a:r>
              <a:rPr lang="en-US" sz="1400" dirty="0" smtClean="0"/>
              <a:t>R</a:t>
            </a:r>
            <a:r>
              <a:rPr lang="en-US" sz="1400" baseline="-25000" dirty="0" smtClean="0"/>
              <a:t>1</a:t>
            </a:r>
            <a:endParaRPr lang="en-US" sz="1400" baseline="-25000" dirty="0"/>
          </a:p>
        </p:txBody>
      </p:sp>
      <p:sp>
        <p:nvSpPr>
          <p:cNvPr id="602" name="TextBox 601"/>
          <p:cNvSpPr txBox="1"/>
          <p:nvPr/>
        </p:nvSpPr>
        <p:spPr>
          <a:xfrm>
            <a:off x="7785741" y="4196025"/>
            <a:ext cx="381836" cy="307777"/>
          </a:xfrm>
          <a:prstGeom prst="rect">
            <a:avLst/>
          </a:prstGeom>
          <a:noFill/>
        </p:spPr>
        <p:txBody>
          <a:bodyPr wrap="none" rtlCol="0">
            <a:spAutoFit/>
          </a:bodyPr>
          <a:lstStyle/>
          <a:p>
            <a:r>
              <a:rPr lang="en-US" sz="1400" dirty="0"/>
              <a:t>R</a:t>
            </a:r>
            <a:r>
              <a:rPr lang="en-US" sz="1400" baseline="-25000" dirty="0" smtClean="0"/>
              <a:t>2</a:t>
            </a:r>
            <a:endParaRPr lang="en-US" sz="1400" baseline="-25000" dirty="0"/>
          </a:p>
        </p:txBody>
      </p:sp>
      <p:sp>
        <p:nvSpPr>
          <p:cNvPr id="603" name="TextBox 602"/>
          <p:cNvSpPr txBox="1"/>
          <p:nvPr/>
        </p:nvSpPr>
        <p:spPr>
          <a:xfrm>
            <a:off x="7763709" y="5156688"/>
            <a:ext cx="381836" cy="307777"/>
          </a:xfrm>
          <a:prstGeom prst="rect">
            <a:avLst/>
          </a:prstGeom>
          <a:noFill/>
        </p:spPr>
        <p:txBody>
          <a:bodyPr wrap="none" rtlCol="0">
            <a:spAutoFit/>
          </a:bodyPr>
          <a:lstStyle/>
          <a:p>
            <a:r>
              <a:rPr lang="en-US" sz="1400" dirty="0"/>
              <a:t>R</a:t>
            </a:r>
            <a:r>
              <a:rPr lang="en-US" sz="1400" baseline="-25000" dirty="0" smtClean="0"/>
              <a:t>3</a:t>
            </a:r>
            <a:endParaRPr lang="en-US" sz="1400" baseline="-25000" dirty="0"/>
          </a:p>
        </p:txBody>
      </p:sp>
      <p:sp>
        <p:nvSpPr>
          <p:cNvPr id="604" name="TextBox 603"/>
          <p:cNvSpPr txBox="1"/>
          <p:nvPr/>
        </p:nvSpPr>
        <p:spPr>
          <a:xfrm>
            <a:off x="7763709" y="6116275"/>
            <a:ext cx="381836" cy="307777"/>
          </a:xfrm>
          <a:prstGeom prst="rect">
            <a:avLst/>
          </a:prstGeom>
          <a:noFill/>
        </p:spPr>
        <p:txBody>
          <a:bodyPr wrap="none" rtlCol="0">
            <a:spAutoFit/>
          </a:bodyPr>
          <a:lstStyle/>
          <a:p>
            <a:r>
              <a:rPr lang="en-US" sz="1400" dirty="0"/>
              <a:t>R</a:t>
            </a:r>
            <a:r>
              <a:rPr lang="en-US" sz="1400" baseline="-25000" dirty="0" smtClean="0"/>
              <a:t>4</a:t>
            </a:r>
            <a:endParaRPr lang="en-US" sz="1400" baseline="-25000" dirty="0"/>
          </a:p>
        </p:txBody>
      </p:sp>
      <p:sp>
        <p:nvSpPr>
          <p:cNvPr id="605" name="TextBox 604"/>
          <p:cNvSpPr txBox="1"/>
          <p:nvPr/>
        </p:nvSpPr>
        <p:spPr>
          <a:xfrm>
            <a:off x="2562661" y="2275775"/>
            <a:ext cx="1191352" cy="307777"/>
          </a:xfrm>
          <a:prstGeom prst="rect">
            <a:avLst/>
          </a:prstGeom>
          <a:noFill/>
        </p:spPr>
        <p:txBody>
          <a:bodyPr wrap="none" rtlCol="0">
            <a:spAutoFit/>
          </a:bodyPr>
          <a:lstStyle/>
          <a:p>
            <a:r>
              <a:rPr lang="en-US" sz="1400" dirty="0" smtClean="0"/>
              <a:t>Deck Supply</a:t>
            </a:r>
            <a:endParaRPr lang="en-US" sz="1400" baseline="-25000" dirty="0"/>
          </a:p>
        </p:txBody>
      </p:sp>
      <p:sp>
        <p:nvSpPr>
          <p:cNvPr id="606" name="TextBox 605"/>
          <p:cNvSpPr txBox="1"/>
          <p:nvPr/>
        </p:nvSpPr>
        <p:spPr>
          <a:xfrm>
            <a:off x="5239980" y="613943"/>
            <a:ext cx="502061" cy="307777"/>
          </a:xfrm>
          <a:prstGeom prst="rect">
            <a:avLst/>
          </a:prstGeom>
          <a:noFill/>
        </p:spPr>
        <p:txBody>
          <a:bodyPr wrap="none" rtlCol="0">
            <a:spAutoFit/>
          </a:bodyPr>
          <a:lstStyle/>
          <a:p>
            <a:r>
              <a:rPr lang="en-US" sz="1400" dirty="0" smtClean="0"/>
              <a:t>CS</a:t>
            </a:r>
            <a:r>
              <a:rPr lang="en-US" sz="1400" baseline="-25000" dirty="0" smtClean="0"/>
              <a:t>1</a:t>
            </a:r>
            <a:endParaRPr lang="en-US" sz="1400" baseline="-25000" dirty="0"/>
          </a:p>
        </p:txBody>
      </p:sp>
      <p:sp>
        <p:nvSpPr>
          <p:cNvPr id="607" name="TextBox 606"/>
          <p:cNvSpPr txBox="1"/>
          <p:nvPr/>
        </p:nvSpPr>
        <p:spPr>
          <a:xfrm>
            <a:off x="5893831" y="624361"/>
            <a:ext cx="502061" cy="307777"/>
          </a:xfrm>
          <a:prstGeom prst="rect">
            <a:avLst/>
          </a:prstGeom>
          <a:noFill/>
        </p:spPr>
        <p:txBody>
          <a:bodyPr wrap="none" rtlCol="0">
            <a:spAutoFit/>
          </a:bodyPr>
          <a:lstStyle/>
          <a:p>
            <a:r>
              <a:rPr lang="en-US" sz="1400" dirty="0" smtClean="0"/>
              <a:t>CS</a:t>
            </a:r>
            <a:r>
              <a:rPr lang="en-US" sz="1400" baseline="-25000" dirty="0" smtClean="0"/>
              <a:t>2</a:t>
            </a:r>
            <a:endParaRPr lang="en-US" sz="1400" baseline="-25000" dirty="0"/>
          </a:p>
        </p:txBody>
      </p:sp>
      <p:sp>
        <p:nvSpPr>
          <p:cNvPr id="608" name="TextBox 607"/>
          <p:cNvSpPr txBox="1"/>
          <p:nvPr/>
        </p:nvSpPr>
        <p:spPr>
          <a:xfrm>
            <a:off x="6500991" y="624898"/>
            <a:ext cx="502061" cy="307777"/>
          </a:xfrm>
          <a:prstGeom prst="rect">
            <a:avLst/>
          </a:prstGeom>
          <a:noFill/>
        </p:spPr>
        <p:txBody>
          <a:bodyPr wrap="none" rtlCol="0">
            <a:spAutoFit/>
          </a:bodyPr>
          <a:lstStyle/>
          <a:p>
            <a:r>
              <a:rPr lang="en-US" sz="1400" dirty="0" smtClean="0"/>
              <a:t>CS</a:t>
            </a:r>
            <a:r>
              <a:rPr lang="en-US" sz="1400" baseline="-25000" dirty="0" smtClean="0"/>
              <a:t>3</a:t>
            </a:r>
            <a:endParaRPr lang="en-US" sz="1400" baseline="-25000" dirty="0"/>
          </a:p>
        </p:txBody>
      </p:sp>
      <p:sp>
        <p:nvSpPr>
          <p:cNvPr id="609" name="TextBox 608"/>
          <p:cNvSpPr txBox="1"/>
          <p:nvPr/>
        </p:nvSpPr>
        <p:spPr>
          <a:xfrm>
            <a:off x="7108151" y="624361"/>
            <a:ext cx="502061" cy="307777"/>
          </a:xfrm>
          <a:prstGeom prst="rect">
            <a:avLst/>
          </a:prstGeom>
          <a:noFill/>
        </p:spPr>
        <p:txBody>
          <a:bodyPr wrap="none" rtlCol="0">
            <a:spAutoFit/>
          </a:bodyPr>
          <a:lstStyle/>
          <a:p>
            <a:r>
              <a:rPr lang="en-US" sz="1400" dirty="0" smtClean="0"/>
              <a:t>CS</a:t>
            </a:r>
            <a:r>
              <a:rPr lang="en-US" sz="1400" baseline="-25000" dirty="0" smtClean="0"/>
              <a:t>4</a:t>
            </a:r>
            <a:endParaRPr lang="en-US" sz="1400" baseline="-25000" dirty="0"/>
          </a:p>
        </p:txBody>
      </p:sp>
      <p:sp>
        <p:nvSpPr>
          <p:cNvPr id="614" name="TextBox 613"/>
          <p:cNvSpPr txBox="1"/>
          <p:nvPr/>
        </p:nvSpPr>
        <p:spPr>
          <a:xfrm>
            <a:off x="7824146" y="2276312"/>
            <a:ext cx="434734" cy="307777"/>
          </a:xfrm>
          <a:prstGeom prst="rect">
            <a:avLst/>
          </a:prstGeom>
          <a:noFill/>
        </p:spPr>
        <p:txBody>
          <a:bodyPr wrap="none" rtlCol="0">
            <a:spAutoFit/>
          </a:bodyPr>
          <a:lstStyle/>
          <a:p>
            <a:r>
              <a:rPr lang="en-US" sz="1400" dirty="0" smtClean="0"/>
              <a:t>DS</a:t>
            </a:r>
            <a:endParaRPr lang="en-US" sz="1400" baseline="-25000" dirty="0"/>
          </a:p>
        </p:txBody>
      </p:sp>
      <p:sp>
        <p:nvSpPr>
          <p:cNvPr id="619" name="TextBox 618"/>
          <p:cNvSpPr txBox="1"/>
          <p:nvPr/>
        </p:nvSpPr>
        <p:spPr>
          <a:xfrm>
            <a:off x="7171261" y="6461921"/>
            <a:ext cx="381836" cy="307777"/>
          </a:xfrm>
          <a:prstGeom prst="rect">
            <a:avLst/>
          </a:prstGeom>
          <a:noFill/>
        </p:spPr>
        <p:txBody>
          <a:bodyPr wrap="none" rtlCol="0">
            <a:spAutoFit/>
          </a:bodyPr>
          <a:lstStyle/>
          <a:p>
            <a:r>
              <a:rPr lang="en-US" sz="1400" dirty="0" smtClean="0"/>
              <a:t>C</a:t>
            </a:r>
            <a:r>
              <a:rPr lang="en-US" sz="1400" baseline="-25000" dirty="0"/>
              <a:t>4</a:t>
            </a:r>
          </a:p>
        </p:txBody>
      </p:sp>
      <p:sp>
        <p:nvSpPr>
          <p:cNvPr id="620" name="TextBox 619"/>
          <p:cNvSpPr txBox="1"/>
          <p:nvPr/>
        </p:nvSpPr>
        <p:spPr>
          <a:xfrm>
            <a:off x="6558995" y="6462458"/>
            <a:ext cx="381836" cy="307777"/>
          </a:xfrm>
          <a:prstGeom prst="rect">
            <a:avLst/>
          </a:prstGeom>
          <a:noFill/>
        </p:spPr>
        <p:txBody>
          <a:bodyPr wrap="none" rtlCol="0">
            <a:spAutoFit/>
          </a:bodyPr>
          <a:lstStyle/>
          <a:p>
            <a:r>
              <a:rPr lang="en-US" sz="1400" dirty="0" smtClean="0"/>
              <a:t>C</a:t>
            </a:r>
            <a:r>
              <a:rPr lang="en-US" sz="1400" baseline="-25000" dirty="0" smtClean="0"/>
              <a:t>3</a:t>
            </a:r>
            <a:endParaRPr lang="en-US" sz="1400" baseline="-25000" dirty="0"/>
          </a:p>
        </p:txBody>
      </p:sp>
      <p:sp>
        <p:nvSpPr>
          <p:cNvPr id="621" name="TextBox 620"/>
          <p:cNvSpPr txBox="1"/>
          <p:nvPr/>
        </p:nvSpPr>
        <p:spPr>
          <a:xfrm>
            <a:off x="5942301" y="6462458"/>
            <a:ext cx="381836" cy="307777"/>
          </a:xfrm>
          <a:prstGeom prst="rect">
            <a:avLst/>
          </a:prstGeom>
          <a:noFill/>
        </p:spPr>
        <p:txBody>
          <a:bodyPr wrap="none" rtlCol="0">
            <a:spAutoFit/>
          </a:bodyPr>
          <a:lstStyle/>
          <a:p>
            <a:r>
              <a:rPr lang="en-US" sz="1400" dirty="0" smtClean="0"/>
              <a:t>C</a:t>
            </a:r>
            <a:r>
              <a:rPr lang="en-US" sz="1400" baseline="-25000" dirty="0" smtClean="0"/>
              <a:t>2</a:t>
            </a:r>
            <a:endParaRPr lang="en-US" sz="1400" baseline="-25000" dirty="0"/>
          </a:p>
        </p:txBody>
      </p:sp>
      <p:sp>
        <p:nvSpPr>
          <p:cNvPr id="622" name="TextBox 621"/>
          <p:cNvSpPr txBox="1"/>
          <p:nvPr/>
        </p:nvSpPr>
        <p:spPr>
          <a:xfrm>
            <a:off x="5327821" y="6462458"/>
            <a:ext cx="381836" cy="307777"/>
          </a:xfrm>
          <a:prstGeom prst="rect">
            <a:avLst/>
          </a:prstGeom>
          <a:noFill/>
        </p:spPr>
        <p:txBody>
          <a:bodyPr wrap="none" rtlCol="0">
            <a:spAutoFit/>
          </a:bodyPr>
          <a:lstStyle/>
          <a:p>
            <a:r>
              <a:rPr lang="en-US" sz="1400" dirty="0" smtClean="0"/>
              <a:t>C</a:t>
            </a:r>
            <a:r>
              <a:rPr lang="en-US" sz="1400" baseline="-25000" dirty="0" smtClean="0"/>
              <a:t>1</a:t>
            </a:r>
            <a:endParaRPr lang="en-US" sz="1400" baseline="-25000" dirty="0"/>
          </a:p>
        </p:txBody>
      </p:sp>
      <p:grpSp>
        <p:nvGrpSpPr>
          <p:cNvPr id="26" name="Group 478"/>
          <p:cNvGrpSpPr/>
          <p:nvPr/>
        </p:nvGrpSpPr>
        <p:grpSpPr>
          <a:xfrm>
            <a:off x="4451826" y="3193483"/>
            <a:ext cx="303582" cy="192024"/>
            <a:chOff x="3964840" y="2897735"/>
            <a:chExt cx="303582" cy="192024"/>
          </a:xfrm>
        </p:grpSpPr>
        <p:cxnSp>
          <p:nvCxnSpPr>
            <p:cNvPr id="450" name="Straight Connector 449"/>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3" name="Straight Connector 452"/>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2" name="Straight Connector 461"/>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8" name="Straight Connector 46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7" name="Group 479"/>
          <p:cNvGrpSpPr/>
          <p:nvPr/>
        </p:nvGrpSpPr>
        <p:grpSpPr>
          <a:xfrm>
            <a:off x="3996454" y="4148848"/>
            <a:ext cx="303582" cy="192024"/>
            <a:chOff x="3964840" y="2897735"/>
            <a:chExt cx="303582" cy="192024"/>
          </a:xfrm>
        </p:grpSpPr>
        <p:cxnSp>
          <p:nvCxnSpPr>
            <p:cNvPr id="482" name="Straight Connector 481"/>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5" name="Straight Connector 494"/>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7" name="Straight Connector 496"/>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8" name="Straight Connector 49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04" name="Straight Connector 503"/>
          <p:cNvCxnSpPr/>
          <p:nvPr/>
        </p:nvCxnSpPr>
        <p:spPr>
          <a:xfrm flipV="1">
            <a:off x="2888440" y="4343313"/>
            <a:ext cx="1112711" cy="1045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8" name="Group 505"/>
          <p:cNvGrpSpPr/>
          <p:nvPr/>
        </p:nvGrpSpPr>
        <p:grpSpPr>
          <a:xfrm>
            <a:off x="3494430" y="5108072"/>
            <a:ext cx="303582" cy="192024"/>
            <a:chOff x="3964840" y="2897735"/>
            <a:chExt cx="303582" cy="192024"/>
          </a:xfrm>
        </p:grpSpPr>
        <p:cxnSp>
          <p:nvCxnSpPr>
            <p:cNvPr id="507" name="Straight Connector 506"/>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8" name="Straight Connector 507"/>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9" name="Straight Connector 508"/>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0" name="Straight Connector 509"/>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14" name="Straight Connector 513"/>
          <p:cNvCxnSpPr/>
          <p:nvPr/>
        </p:nvCxnSpPr>
        <p:spPr>
          <a:xfrm flipV="1">
            <a:off x="2906370" y="5302536"/>
            <a:ext cx="588275" cy="596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9" name="Group 519"/>
          <p:cNvGrpSpPr/>
          <p:nvPr/>
        </p:nvGrpSpPr>
        <p:grpSpPr>
          <a:xfrm>
            <a:off x="2992407" y="6071778"/>
            <a:ext cx="303582" cy="192024"/>
            <a:chOff x="3964840" y="2897735"/>
            <a:chExt cx="303582" cy="192024"/>
          </a:xfrm>
        </p:grpSpPr>
        <p:cxnSp>
          <p:nvCxnSpPr>
            <p:cNvPr id="522" name="Straight Connector 521"/>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3" name="Straight Connector 522"/>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4" name="Straight Connector 523"/>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8" name="Straight Connector 53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43" name="Straight Connector 542"/>
          <p:cNvCxnSpPr/>
          <p:nvPr/>
        </p:nvCxnSpPr>
        <p:spPr>
          <a:xfrm flipV="1">
            <a:off x="2919817" y="6270724"/>
            <a:ext cx="77287" cy="1486"/>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46" name="TextBox 545"/>
          <p:cNvSpPr txBox="1"/>
          <p:nvPr/>
        </p:nvSpPr>
        <p:spPr>
          <a:xfrm>
            <a:off x="2422247" y="3227087"/>
            <a:ext cx="511679" cy="307777"/>
          </a:xfrm>
          <a:prstGeom prst="rect">
            <a:avLst/>
          </a:prstGeom>
          <a:noFill/>
        </p:spPr>
        <p:txBody>
          <a:bodyPr wrap="none" rtlCol="0">
            <a:spAutoFit/>
          </a:bodyPr>
          <a:lstStyle/>
          <a:p>
            <a:r>
              <a:rPr lang="en-US" sz="1400" dirty="0" smtClean="0"/>
              <a:t>RD</a:t>
            </a:r>
            <a:r>
              <a:rPr lang="en-US" sz="1400" baseline="-25000" dirty="0" smtClean="0"/>
              <a:t>1</a:t>
            </a:r>
            <a:endParaRPr lang="en-US" sz="1400" baseline="-25000" dirty="0"/>
          </a:p>
        </p:txBody>
      </p:sp>
      <p:sp>
        <p:nvSpPr>
          <p:cNvPr id="547" name="TextBox 546"/>
          <p:cNvSpPr txBox="1"/>
          <p:nvPr/>
        </p:nvSpPr>
        <p:spPr>
          <a:xfrm>
            <a:off x="2392381" y="4182127"/>
            <a:ext cx="511679" cy="307777"/>
          </a:xfrm>
          <a:prstGeom prst="rect">
            <a:avLst/>
          </a:prstGeom>
          <a:noFill/>
        </p:spPr>
        <p:txBody>
          <a:bodyPr wrap="none" rtlCol="0">
            <a:spAutoFit/>
          </a:bodyPr>
          <a:lstStyle/>
          <a:p>
            <a:r>
              <a:rPr lang="en-US" sz="1400" dirty="0" smtClean="0"/>
              <a:t>RD</a:t>
            </a:r>
            <a:r>
              <a:rPr lang="en-US" sz="1400" baseline="-25000" dirty="0"/>
              <a:t>2</a:t>
            </a:r>
          </a:p>
        </p:txBody>
      </p:sp>
      <p:sp>
        <p:nvSpPr>
          <p:cNvPr id="548" name="TextBox 547"/>
          <p:cNvSpPr txBox="1"/>
          <p:nvPr/>
        </p:nvSpPr>
        <p:spPr>
          <a:xfrm>
            <a:off x="2392381" y="5157487"/>
            <a:ext cx="511679" cy="307777"/>
          </a:xfrm>
          <a:prstGeom prst="rect">
            <a:avLst/>
          </a:prstGeom>
          <a:noFill/>
        </p:spPr>
        <p:txBody>
          <a:bodyPr wrap="none" rtlCol="0">
            <a:spAutoFit/>
          </a:bodyPr>
          <a:lstStyle/>
          <a:p>
            <a:r>
              <a:rPr lang="en-US" sz="1400" dirty="0" smtClean="0"/>
              <a:t>RD</a:t>
            </a:r>
            <a:r>
              <a:rPr lang="en-US" sz="1400" baseline="-25000" dirty="0"/>
              <a:t>3</a:t>
            </a:r>
          </a:p>
        </p:txBody>
      </p:sp>
      <p:sp>
        <p:nvSpPr>
          <p:cNvPr id="549" name="TextBox 548"/>
          <p:cNvSpPr txBox="1"/>
          <p:nvPr/>
        </p:nvSpPr>
        <p:spPr>
          <a:xfrm>
            <a:off x="2372061" y="6092207"/>
            <a:ext cx="511679" cy="307777"/>
          </a:xfrm>
          <a:prstGeom prst="rect">
            <a:avLst/>
          </a:prstGeom>
          <a:noFill/>
        </p:spPr>
        <p:txBody>
          <a:bodyPr wrap="none" rtlCol="0">
            <a:spAutoFit/>
          </a:bodyPr>
          <a:lstStyle/>
          <a:p>
            <a:r>
              <a:rPr lang="en-US" sz="1400" dirty="0" smtClean="0"/>
              <a:t>RD</a:t>
            </a:r>
            <a:r>
              <a:rPr lang="en-US" sz="1400" baseline="-25000" dirty="0" smtClean="0"/>
              <a:t>4</a:t>
            </a:r>
            <a:endParaRPr lang="en-US" sz="1400" baseline="-25000" dirty="0"/>
          </a:p>
        </p:txBody>
      </p:sp>
      <p:sp>
        <p:nvSpPr>
          <p:cNvPr id="467" name="Oval 466"/>
          <p:cNvSpPr/>
          <p:nvPr/>
        </p:nvSpPr>
        <p:spPr>
          <a:xfrm flipV="1">
            <a:off x="4828557" y="239152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1" name="TextBox 450"/>
          <p:cNvSpPr txBox="1"/>
          <p:nvPr/>
        </p:nvSpPr>
        <p:spPr>
          <a:xfrm>
            <a:off x="1038740" y="2200040"/>
            <a:ext cx="1143262" cy="369332"/>
          </a:xfrm>
          <a:prstGeom prst="rect">
            <a:avLst/>
          </a:prstGeom>
          <a:noFill/>
          <a:ln w="50800" cmpd="tri">
            <a:solidFill>
              <a:srgbClr val="FF0000"/>
            </a:solidFill>
          </a:ln>
        </p:spPr>
        <p:txBody>
          <a:bodyPr wrap="none" rtlCol="0">
            <a:spAutoFit/>
          </a:bodyPr>
          <a:lstStyle/>
          <a:p>
            <a:r>
              <a:rPr lang="en-US" b="1" dirty="0" smtClean="0">
                <a:solidFill>
                  <a:schemeClr val="accent2">
                    <a:lumMod val="75000"/>
                  </a:schemeClr>
                </a:solidFill>
                <a:latin typeface="Calibri" pitchFamily="34" charset="0"/>
                <a:cs typeface="Calibri" pitchFamily="34" charset="0"/>
              </a:rPr>
              <a:t>PCMS Cell</a:t>
            </a:r>
            <a:endParaRPr lang="en-US" b="1" dirty="0">
              <a:solidFill>
                <a:schemeClr val="accent2">
                  <a:lumMod val="75000"/>
                </a:schemeClr>
              </a:solidFill>
              <a:latin typeface="Calibri" pitchFamily="34" charset="0"/>
              <a:cs typeface="Calibri" pitchFamily="34" charset="0"/>
            </a:endParaRPr>
          </a:p>
        </p:txBody>
      </p:sp>
      <p:sp>
        <p:nvSpPr>
          <p:cNvPr id="452" name="TextBox 451"/>
          <p:cNvSpPr txBox="1"/>
          <p:nvPr/>
        </p:nvSpPr>
        <p:spPr>
          <a:xfrm>
            <a:off x="988378" y="4465935"/>
            <a:ext cx="1240917" cy="369332"/>
          </a:xfrm>
          <a:prstGeom prst="rect">
            <a:avLst/>
          </a:prstGeom>
          <a:noFill/>
          <a:ln w="50800" cmpd="tri">
            <a:solidFill>
              <a:srgbClr val="FF0000"/>
            </a:solidFill>
          </a:ln>
        </p:spPr>
        <p:txBody>
          <a:bodyPr wrap="none" rtlCol="0">
            <a:spAutoFit/>
          </a:bodyPr>
          <a:lstStyle/>
          <a:p>
            <a:r>
              <a:rPr lang="en-US" b="1" dirty="0" smtClean="0">
                <a:solidFill>
                  <a:schemeClr val="accent2">
                    <a:lumMod val="75000"/>
                  </a:schemeClr>
                </a:solidFill>
                <a:latin typeface="Calibri" pitchFamily="34" charset="0"/>
                <a:cs typeface="Calibri" pitchFamily="34" charset="0"/>
              </a:rPr>
              <a:t>OTS Switch</a:t>
            </a:r>
            <a:endParaRPr lang="en-US" b="1" dirty="0">
              <a:solidFill>
                <a:schemeClr val="accent2">
                  <a:lumMod val="75000"/>
                </a:schemeClr>
              </a:solidFill>
              <a:latin typeface="Calibri" pitchFamily="34" charset="0"/>
              <a:cs typeface="Calibri" pitchFamily="34" charset="0"/>
            </a:endParaRPr>
          </a:p>
        </p:txBody>
      </p:sp>
      <p:sp>
        <p:nvSpPr>
          <p:cNvPr id="454" name="TextBox 453"/>
          <p:cNvSpPr txBox="1"/>
          <p:nvPr/>
        </p:nvSpPr>
        <p:spPr>
          <a:xfrm>
            <a:off x="5301695" y="164575"/>
            <a:ext cx="1310359" cy="369332"/>
          </a:xfrm>
          <a:prstGeom prst="rect">
            <a:avLst/>
          </a:prstGeom>
          <a:noFill/>
          <a:ln w="50800" cmpd="tri">
            <a:solidFill>
              <a:srgbClr val="FF0000"/>
            </a:solidFill>
          </a:ln>
        </p:spPr>
        <p:txBody>
          <a:bodyPr wrap="none" rtlCol="0">
            <a:spAutoFit/>
          </a:bodyPr>
          <a:lstStyle/>
          <a:p>
            <a:r>
              <a:rPr lang="en-US" b="1" dirty="0" smtClean="0">
                <a:solidFill>
                  <a:schemeClr val="accent2">
                    <a:lumMod val="75000"/>
                  </a:schemeClr>
                </a:solidFill>
                <a:latin typeface="Calibri" pitchFamily="34" charset="0"/>
                <a:cs typeface="Calibri" pitchFamily="34" charset="0"/>
              </a:rPr>
              <a:t>PCMS Array</a:t>
            </a:r>
            <a:endParaRPr lang="en-US" b="1" dirty="0">
              <a:solidFill>
                <a:schemeClr val="accent2">
                  <a:lumMod val="75000"/>
                </a:schemeClr>
              </a:solidFill>
              <a:latin typeface="Calibri" pitchFamily="34" charset="0"/>
              <a:cs typeface="Calibri" pitchFamily="34" charset="0"/>
            </a:endParaRPr>
          </a:p>
        </p:txBody>
      </p:sp>
      <p:sp>
        <p:nvSpPr>
          <p:cNvPr id="455" name="TextBox 454"/>
          <p:cNvSpPr txBox="1"/>
          <p:nvPr/>
        </p:nvSpPr>
        <p:spPr>
          <a:xfrm>
            <a:off x="4365891" y="3352190"/>
            <a:ext cx="551754" cy="307777"/>
          </a:xfrm>
          <a:prstGeom prst="rect">
            <a:avLst/>
          </a:prstGeom>
          <a:noFill/>
        </p:spPr>
        <p:txBody>
          <a:bodyPr wrap="none" rtlCol="0">
            <a:spAutoFit/>
          </a:bodyPr>
          <a:lstStyle/>
          <a:p>
            <a:r>
              <a:rPr lang="en-US" sz="1400" dirty="0" smtClean="0"/>
              <a:t>WD</a:t>
            </a:r>
            <a:r>
              <a:rPr lang="en-US" sz="1400" baseline="-25000" dirty="0" smtClean="0"/>
              <a:t>1</a:t>
            </a:r>
            <a:endParaRPr lang="en-US" sz="1400" baseline="-25000" dirty="0"/>
          </a:p>
        </p:txBody>
      </p:sp>
      <p:sp>
        <p:nvSpPr>
          <p:cNvPr id="456" name="TextBox 455"/>
          <p:cNvSpPr txBox="1"/>
          <p:nvPr/>
        </p:nvSpPr>
        <p:spPr>
          <a:xfrm>
            <a:off x="3919115" y="4311778"/>
            <a:ext cx="551754" cy="307777"/>
          </a:xfrm>
          <a:prstGeom prst="rect">
            <a:avLst/>
          </a:prstGeom>
          <a:noFill/>
        </p:spPr>
        <p:txBody>
          <a:bodyPr wrap="none" rtlCol="0">
            <a:spAutoFit/>
          </a:bodyPr>
          <a:lstStyle/>
          <a:p>
            <a:r>
              <a:rPr lang="en-US" sz="1400" dirty="0" smtClean="0"/>
              <a:t>WD</a:t>
            </a:r>
            <a:r>
              <a:rPr lang="en-US" sz="1400" baseline="-25000" dirty="0" smtClean="0"/>
              <a:t>2</a:t>
            </a:r>
            <a:endParaRPr lang="en-US" sz="1400" baseline="-25000" dirty="0"/>
          </a:p>
        </p:txBody>
      </p:sp>
      <p:sp>
        <p:nvSpPr>
          <p:cNvPr id="457" name="TextBox 456"/>
          <p:cNvSpPr txBox="1"/>
          <p:nvPr/>
        </p:nvSpPr>
        <p:spPr>
          <a:xfrm>
            <a:off x="3405766" y="5271903"/>
            <a:ext cx="551754" cy="307777"/>
          </a:xfrm>
          <a:prstGeom prst="rect">
            <a:avLst/>
          </a:prstGeom>
          <a:noFill/>
        </p:spPr>
        <p:txBody>
          <a:bodyPr wrap="none" rtlCol="0">
            <a:spAutoFit/>
          </a:bodyPr>
          <a:lstStyle/>
          <a:p>
            <a:r>
              <a:rPr lang="en-US" sz="1400" dirty="0" smtClean="0"/>
              <a:t>WD</a:t>
            </a:r>
            <a:r>
              <a:rPr lang="en-US" sz="1400" baseline="-25000" dirty="0" smtClean="0"/>
              <a:t>3</a:t>
            </a:r>
            <a:endParaRPr lang="en-US" sz="1400" baseline="-25000" dirty="0"/>
          </a:p>
        </p:txBody>
      </p:sp>
      <p:sp>
        <p:nvSpPr>
          <p:cNvPr id="458" name="TextBox 457"/>
          <p:cNvSpPr txBox="1"/>
          <p:nvPr/>
        </p:nvSpPr>
        <p:spPr>
          <a:xfrm>
            <a:off x="2906501" y="6232565"/>
            <a:ext cx="551754" cy="307777"/>
          </a:xfrm>
          <a:prstGeom prst="rect">
            <a:avLst/>
          </a:prstGeom>
          <a:noFill/>
        </p:spPr>
        <p:txBody>
          <a:bodyPr wrap="none" rtlCol="0">
            <a:spAutoFit/>
          </a:bodyPr>
          <a:lstStyle/>
          <a:p>
            <a:r>
              <a:rPr lang="en-US" sz="1400" dirty="0" smtClean="0"/>
              <a:t>WD</a:t>
            </a:r>
            <a:r>
              <a:rPr lang="en-US" sz="1400" baseline="-25000" dirty="0" smtClean="0"/>
              <a:t>4</a:t>
            </a:r>
            <a:endParaRPr lang="en-US" sz="1400" baseline="-25000" dirty="0"/>
          </a:p>
        </p:txBody>
      </p:sp>
      <p:sp>
        <p:nvSpPr>
          <p:cNvPr id="459" name="TextBox 458"/>
          <p:cNvSpPr txBox="1"/>
          <p:nvPr/>
        </p:nvSpPr>
        <p:spPr>
          <a:xfrm>
            <a:off x="5455315" y="1662370"/>
            <a:ext cx="481222" cy="307777"/>
          </a:xfrm>
          <a:prstGeom prst="rect">
            <a:avLst/>
          </a:prstGeom>
          <a:noFill/>
        </p:spPr>
        <p:txBody>
          <a:bodyPr wrap="none" rtlCol="0">
            <a:spAutoFit/>
          </a:bodyPr>
          <a:lstStyle/>
          <a:p>
            <a:r>
              <a:rPr lang="en-US" sz="1400" dirty="0" smtClean="0"/>
              <a:t>BT</a:t>
            </a:r>
            <a:r>
              <a:rPr lang="en-US" sz="1400" baseline="-25000" dirty="0" smtClean="0"/>
              <a:t>1</a:t>
            </a:r>
            <a:endParaRPr lang="en-US" sz="1400" baseline="-25000" dirty="0"/>
          </a:p>
        </p:txBody>
      </p:sp>
      <p:sp>
        <p:nvSpPr>
          <p:cNvPr id="460" name="TextBox 459"/>
          <p:cNvSpPr txBox="1"/>
          <p:nvPr/>
        </p:nvSpPr>
        <p:spPr>
          <a:xfrm>
            <a:off x="6108200" y="1470345"/>
            <a:ext cx="481222" cy="307777"/>
          </a:xfrm>
          <a:prstGeom prst="rect">
            <a:avLst/>
          </a:prstGeom>
          <a:noFill/>
        </p:spPr>
        <p:txBody>
          <a:bodyPr wrap="none" rtlCol="0">
            <a:spAutoFit/>
          </a:bodyPr>
          <a:lstStyle/>
          <a:p>
            <a:r>
              <a:rPr lang="en-US" sz="1400" dirty="0" smtClean="0"/>
              <a:t>BT</a:t>
            </a:r>
            <a:r>
              <a:rPr lang="en-US" sz="1400" baseline="-25000" dirty="0" smtClean="0"/>
              <a:t>2</a:t>
            </a:r>
            <a:endParaRPr lang="en-US" sz="1400" baseline="-25000" dirty="0"/>
          </a:p>
        </p:txBody>
      </p:sp>
      <p:sp>
        <p:nvSpPr>
          <p:cNvPr id="461" name="TextBox 460"/>
          <p:cNvSpPr txBox="1"/>
          <p:nvPr/>
        </p:nvSpPr>
        <p:spPr>
          <a:xfrm>
            <a:off x="6681479" y="1278320"/>
            <a:ext cx="481222" cy="307777"/>
          </a:xfrm>
          <a:prstGeom prst="rect">
            <a:avLst/>
          </a:prstGeom>
          <a:noFill/>
        </p:spPr>
        <p:txBody>
          <a:bodyPr wrap="none" rtlCol="0">
            <a:spAutoFit/>
          </a:bodyPr>
          <a:lstStyle/>
          <a:p>
            <a:r>
              <a:rPr lang="en-US" sz="1400" dirty="0" smtClean="0"/>
              <a:t>BT</a:t>
            </a:r>
            <a:r>
              <a:rPr lang="en-US" sz="1400" baseline="-25000" dirty="0" smtClean="0"/>
              <a:t>3</a:t>
            </a:r>
            <a:endParaRPr lang="en-US" sz="1400" baseline="-25000" dirty="0"/>
          </a:p>
        </p:txBody>
      </p:sp>
      <p:sp>
        <p:nvSpPr>
          <p:cNvPr id="463" name="TextBox 462"/>
          <p:cNvSpPr txBox="1"/>
          <p:nvPr/>
        </p:nvSpPr>
        <p:spPr>
          <a:xfrm>
            <a:off x="7334364" y="1086295"/>
            <a:ext cx="481222" cy="307777"/>
          </a:xfrm>
          <a:prstGeom prst="rect">
            <a:avLst/>
          </a:prstGeom>
          <a:noFill/>
        </p:spPr>
        <p:txBody>
          <a:bodyPr wrap="none" rtlCol="0">
            <a:spAutoFit/>
          </a:bodyPr>
          <a:lstStyle/>
          <a:p>
            <a:r>
              <a:rPr lang="en-US" sz="1400" dirty="0" smtClean="0"/>
              <a:t>BT</a:t>
            </a:r>
            <a:r>
              <a:rPr lang="en-US" sz="1400" baseline="-25000" dirty="0" smtClean="0"/>
              <a:t>4</a:t>
            </a:r>
            <a:endParaRPr lang="en-US" sz="1400" baseline="-25000" dirty="0"/>
          </a:p>
        </p:txBody>
      </p:sp>
      <p:sp>
        <p:nvSpPr>
          <p:cNvPr id="464" name="TextBox 463"/>
          <p:cNvSpPr txBox="1"/>
          <p:nvPr/>
        </p:nvSpPr>
        <p:spPr>
          <a:xfrm>
            <a:off x="3236250" y="1584486"/>
            <a:ext cx="490840" cy="307777"/>
          </a:xfrm>
          <a:prstGeom prst="rect">
            <a:avLst/>
          </a:prstGeom>
          <a:noFill/>
        </p:spPr>
        <p:txBody>
          <a:bodyPr wrap="none" rtlCol="0">
            <a:spAutoFit/>
          </a:bodyPr>
          <a:lstStyle/>
          <a:p>
            <a:r>
              <a:rPr lang="en-US" sz="1400" dirty="0" smtClean="0"/>
              <a:t>TC</a:t>
            </a:r>
            <a:r>
              <a:rPr lang="en-US" sz="1400" baseline="-25000" dirty="0" smtClean="0"/>
              <a:t>1</a:t>
            </a:r>
            <a:endParaRPr lang="en-US" sz="1400" baseline="-25000" dirty="0"/>
          </a:p>
        </p:txBody>
      </p:sp>
      <p:sp>
        <p:nvSpPr>
          <p:cNvPr id="465" name="TextBox 464"/>
          <p:cNvSpPr txBox="1"/>
          <p:nvPr/>
        </p:nvSpPr>
        <p:spPr>
          <a:xfrm>
            <a:off x="3236250" y="1392998"/>
            <a:ext cx="490840" cy="307777"/>
          </a:xfrm>
          <a:prstGeom prst="rect">
            <a:avLst/>
          </a:prstGeom>
          <a:noFill/>
        </p:spPr>
        <p:txBody>
          <a:bodyPr wrap="none" rtlCol="0">
            <a:spAutoFit/>
          </a:bodyPr>
          <a:lstStyle/>
          <a:p>
            <a:r>
              <a:rPr lang="en-US" sz="1400" dirty="0" smtClean="0"/>
              <a:t>TC</a:t>
            </a:r>
            <a:r>
              <a:rPr lang="en-US" sz="1400" baseline="-25000" dirty="0" smtClean="0"/>
              <a:t>2</a:t>
            </a:r>
            <a:endParaRPr lang="en-US" sz="1400" baseline="-25000" dirty="0"/>
          </a:p>
        </p:txBody>
      </p:sp>
      <p:sp>
        <p:nvSpPr>
          <p:cNvPr id="466" name="TextBox 465"/>
          <p:cNvSpPr txBox="1"/>
          <p:nvPr/>
        </p:nvSpPr>
        <p:spPr>
          <a:xfrm>
            <a:off x="3236250" y="1200973"/>
            <a:ext cx="490840" cy="307777"/>
          </a:xfrm>
          <a:prstGeom prst="rect">
            <a:avLst/>
          </a:prstGeom>
          <a:noFill/>
        </p:spPr>
        <p:txBody>
          <a:bodyPr wrap="none" rtlCol="0">
            <a:spAutoFit/>
          </a:bodyPr>
          <a:lstStyle/>
          <a:p>
            <a:r>
              <a:rPr lang="en-US" sz="1400" dirty="0" smtClean="0"/>
              <a:t>TC</a:t>
            </a:r>
            <a:r>
              <a:rPr lang="en-US" sz="1400" baseline="-25000" dirty="0" smtClean="0"/>
              <a:t>3</a:t>
            </a:r>
            <a:endParaRPr lang="en-US" sz="1400" baseline="-25000" dirty="0"/>
          </a:p>
        </p:txBody>
      </p:sp>
      <p:sp>
        <p:nvSpPr>
          <p:cNvPr id="471" name="TextBox 470"/>
          <p:cNvSpPr txBox="1"/>
          <p:nvPr/>
        </p:nvSpPr>
        <p:spPr>
          <a:xfrm>
            <a:off x="3236250" y="1008411"/>
            <a:ext cx="490840" cy="307777"/>
          </a:xfrm>
          <a:prstGeom prst="rect">
            <a:avLst/>
          </a:prstGeom>
          <a:noFill/>
        </p:spPr>
        <p:txBody>
          <a:bodyPr wrap="none" rtlCol="0">
            <a:spAutoFit/>
          </a:bodyPr>
          <a:lstStyle/>
          <a:p>
            <a:r>
              <a:rPr lang="en-US" sz="1400" dirty="0" smtClean="0"/>
              <a:t>TC</a:t>
            </a:r>
            <a:r>
              <a:rPr lang="en-US" sz="1400" baseline="-25000" dirty="0" smtClean="0"/>
              <a:t>4</a:t>
            </a:r>
            <a:endParaRPr lang="en-US" sz="1400" baseline="-25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045" y="152400"/>
            <a:ext cx="7772400" cy="838200"/>
          </a:xfrm>
        </p:spPr>
        <p:txBody>
          <a:bodyPr/>
          <a:lstStyle/>
          <a:p>
            <a:pPr algn="l"/>
            <a:r>
              <a:rPr lang="en-US" dirty="0" smtClean="0"/>
              <a:t>Double Trigger</a:t>
            </a:r>
            <a:endParaRPr lang="en-US" dirty="0"/>
          </a:p>
        </p:txBody>
      </p:sp>
      <p:cxnSp>
        <p:nvCxnSpPr>
          <p:cNvPr id="448" name="Straight Connector 447"/>
          <p:cNvCxnSpPr/>
          <p:nvPr/>
        </p:nvCxnSpPr>
        <p:spPr>
          <a:xfrm>
            <a:off x="3060606" y="2429933"/>
            <a:ext cx="2932379" cy="537"/>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grpSp>
        <p:nvGrpSpPr>
          <p:cNvPr id="3" name="Group 99"/>
          <p:cNvGrpSpPr/>
          <p:nvPr/>
        </p:nvGrpSpPr>
        <p:grpSpPr>
          <a:xfrm>
            <a:off x="3636681" y="2468338"/>
            <a:ext cx="460859" cy="960125"/>
            <a:chOff x="1912906" y="1163104"/>
            <a:chExt cx="460859" cy="960125"/>
          </a:xfrm>
        </p:grpSpPr>
        <p:sp>
          <p:nvSpPr>
            <p:cNvPr id="101" name="Oval 100"/>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p:cNvCxnSpPr>
              <a:stCxn id="102" idx="2"/>
              <a:endCxn id="102"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a:stCxn id="101" idx="2"/>
              <a:endCxn id="101"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a:stCxn id="102" idx="0"/>
              <a:endCxn id="101"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a:stCxn id="101"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4" name="Oval 113"/>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6" name="Straight Connector 115"/>
            <p:cNvCxnSpPr>
              <a:endCxn id="102"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 name="Group 116"/>
          <p:cNvGrpSpPr/>
          <p:nvPr/>
        </p:nvGrpSpPr>
        <p:grpSpPr>
          <a:xfrm>
            <a:off x="4251162" y="2468338"/>
            <a:ext cx="460859" cy="960125"/>
            <a:chOff x="1912906" y="1163104"/>
            <a:chExt cx="460859" cy="960125"/>
          </a:xfrm>
        </p:grpSpPr>
        <p:sp>
          <p:nvSpPr>
            <p:cNvPr id="118" name="Oval 117"/>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0" name="Straight Connector 119"/>
            <p:cNvCxnSpPr>
              <a:stCxn id="119" idx="2"/>
              <a:endCxn id="119"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a:stCxn id="118" idx="2"/>
              <a:endCxn id="118"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a:stCxn id="119" idx="0"/>
              <a:endCxn id="118"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a:stCxn id="118"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1" name="Oval 130"/>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3" name="Straight Connector 132"/>
            <p:cNvCxnSpPr>
              <a:endCxn id="119"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 name="Group 133"/>
          <p:cNvGrpSpPr/>
          <p:nvPr/>
        </p:nvGrpSpPr>
        <p:grpSpPr>
          <a:xfrm>
            <a:off x="4865641" y="2468338"/>
            <a:ext cx="460859" cy="960125"/>
            <a:chOff x="1912906" y="1163104"/>
            <a:chExt cx="460859" cy="960125"/>
          </a:xfrm>
        </p:grpSpPr>
        <p:sp>
          <p:nvSpPr>
            <p:cNvPr id="135" name="Oval 134"/>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Connector 136"/>
            <p:cNvCxnSpPr>
              <a:stCxn id="136" idx="2"/>
              <a:endCxn id="136"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a:stCxn id="135" idx="2"/>
              <a:endCxn id="135"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a:stCxn id="136" idx="0"/>
              <a:endCxn id="135"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a:stCxn id="135"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 name="Oval 147"/>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0" name="Straight Connector 149"/>
            <p:cNvCxnSpPr>
              <a:endCxn id="136"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 name="Group 150"/>
          <p:cNvGrpSpPr/>
          <p:nvPr/>
        </p:nvGrpSpPr>
        <p:grpSpPr>
          <a:xfrm>
            <a:off x="5480122" y="2468338"/>
            <a:ext cx="460859" cy="960125"/>
            <a:chOff x="1912906" y="1163104"/>
            <a:chExt cx="460859" cy="960125"/>
          </a:xfrm>
        </p:grpSpPr>
        <p:sp>
          <p:nvSpPr>
            <p:cNvPr id="152" name="Oval 151"/>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4" name="Straight Connector 153"/>
            <p:cNvCxnSpPr>
              <a:stCxn id="153" idx="2"/>
              <a:endCxn id="153"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a:stCxn id="152" idx="2"/>
              <a:endCxn id="152"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a:stCxn id="153" idx="0"/>
              <a:endCxn id="152"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a:stCxn id="152"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5" name="Oval 164"/>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7" name="Straight Connector 166"/>
            <p:cNvCxnSpPr>
              <a:endCxn id="153"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167"/>
          <p:cNvGrpSpPr/>
          <p:nvPr/>
        </p:nvGrpSpPr>
        <p:grpSpPr>
          <a:xfrm>
            <a:off x="3636681" y="3428463"/>
            <a:ext cx="460859" cy="960125"/>
            <a:chOff x="1912906" y="1163104"/>
            <a:chExt cx="460859" cy="960125"/>
          </a:xfrm>
        </p:grpSpPr>
        <p:sp>
          <p:nvSpPr>
            <p:cNvPr id="169" name="Oval 168"/>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1" name="Straight Connector 170"/>
            <p:cNvCxnSpPr>
              <a:stCxn id="170" idx="2"/>
              <a:endCxn id="170"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a:stCxn id="169" idx="2"/>
              <a:endCxn id="169"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a:stCxn id="170" idx="0"/>
              <a:endCxn id="169"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a:stCxn id="169"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2" name="Oval 181"/>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4" name="Straight Connector 183"/>
            <p:cNvCxnSpPr>
              <a:endCxn id="170"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184"/>
          <p:cNvGrpSpPr/>
          <p:nvPr/>
        </p:nvGrpSpPr>
        <p:grpSpPr>
          <a:xfrm>
            <a:off x="4251162" y="3428463"/>
            <a:ext cx="460859" cy="960125"/>
            <a:chOff x="1912906" y="1163104"/>
            <a:chExt cx="460859" cy="960125"/>
          </a:xfrm>
        </p:grpSpPr>
        <p:sp>
          <p:nvSpPr>
            <p:cNvPr id="186" name="Oval 185"/>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8" name="Straight Connector 187"/>
            <p:cNvCxnSpPr>
              <a:stCxn id="187" idx="2"/>
              <a:endCxn id="187"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a:stCxn id="186" idx="2"/>
              <a:endCxn id="186"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a:stCxn id="187" idx="0"/>
              <a:endCxn id="186"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a:stCxn id="186"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9" name="Oval 198"/>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1" name="Straight Connector 200"/>
            <p:cNvCxnSpPr>
              <a:endCxn id="187"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 name="Group 201"/>
          <p:cNvGrpSpPr/>
          <p:nvPr/>
        </p:nvGrpSpPr>
        <p:grpSpPr>
          <a:xfrm>
            <a:off x="4865641" y="3428463"/>
            <a:ext cx="460859" cy="960125"/>
            <a:chOff x="1912906" y="1163104"/>
            <a:chExt cx="460859" cy="960125"/>
          </a:xfrm>
        </p:grpSpPr>
        <p:sp>
          <p:nvSpPr>
            <p:cNvPr id="203" name="Oval 202"/>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5" name="Straight Connector 204"/>
            <p:cNvCxnSpPr>
              <a:stCxn id="204" idx="2"/>
              <a:endCxn id="204"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a:stCxn id="203" idx="2"/>
              <a:endCxn id="203"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a:stCxn id="204" idx="0"/>
              <a:endCxn id="203"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a:stCxn id="203"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16" name="Oval 215"/>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8" name="Straight Connector 217"/>
            <p:cNvCxnSpPr>
              <a:endCxn id="204"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218"/>
          <p:cNvGrpSpPr/>
          <p:nvPr/>
        </p:nvGrpSpPr>
        <p:grpSpPr>
          <a:xfrm>
            <a:off x="5480122" y="3428463"/>
            <a:ext cx="460859" cy="960125"/>
            <a:chOff x="1912906" y="1163104"/>
            <a:chExt cx="460859" cy="960125"/>
          </a:xfrm>
        </p:grpSpPr>
        <p:sp>
          <p:nvSpPr>
            <p:cNvPr id="220" name="Oval 219"/>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2" name="Straight Connector 221"/>
            <p:cNvCxnSpPr>
              <a:stCxn id="221" idx="2"/>
              <a:endCxn id="221"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a:stCxn id="220" idx="2"/>
              <a:endCxn id="220"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a:stCxn id="221" idx="0"/>
              <a:endCxn id="220"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a:stCxn id="220"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33" name="Oval 232"/>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5" name="Straight Connector 234"/>
            <p:cNvCxnSpPr>
              <a:endCxn id="221"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 name="Group 235"/>
          <p:cNvGrpSpPr/>
          <p:nvPr/>
        </p:nvGrpSpPr>
        <p:grpSpPr>
          <a:xfrm>
            <a:off x="3636681" y="4388589"/>
            <a:ext cx="460859" cy="960125"/>
            <a:chOff x="1912906" y="1163104"/>
            <a:chExt cx="460859" cy="960125"/>
          </a:xfrm>
        </p:grpSpPr>
        <p:sp>
          <p:nvSpPr>
            <p:cNvPr id="237" name="Oval 236"/>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9" name="Straight Connector 238"/>
            <p:cNvCxnSpPr>
              <a:stCxn id="238" idx="2"/>
              <a:endCxn id="238"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a:stCxn id="237" idx="2"/>
              <a:endCxn id="237"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a:stCxn id="238" idx="0"/>
              <a:endCxn id="237"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a:stCxn id="237"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50" name="Oval 249"/>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2" name="Straight Connector 251"/>
            <p:cNvCxnSpPr>
              <a:endCxn id="238"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252"/>
          <p:cNvGrpSpPr/>
          <p:nvPr/>
        </p:nvGrpSpPr>
        <p:grpSpPr>
          <a:xfrm>
            <a:off x="4251162" y="4388589"/>
            <a:ext cx="460859" cy="960125"/>
            <a:chOff x="1912906" y="1163104"/>
            <a:chExt cx="460859" cy="960125"/>
          </a:xfrm>
        </p:grpSpPr>
        <p:sp>
          <p:nvSpPr>
            <p:cNvPr id="254" name="Oval 253"/>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Oval 254"/>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6" name="Straight Connector 255"/>
            <p:cNvCxnSpPr>
              <a:stCxn id="255" idx="2"/>
              <a:endCxn id="255"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p:cNvCxnSpPr>
              <a:stCxn id="254" idx="2"/>
              <a:endCxn id="254"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p:cNvCxnSpPr>
              <a:stCxn id="255" idx="0"/>
              <a:endCxn id="254"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p:cNvCxnSpPr>
              <a:stCxn id="254"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67" name="Oval 266"/>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Oval 267"/>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9" name="Straight Connector 268"/>
            <p:cNvCxnSpPr>
              <a:endCxn id="255"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 name="Group 269"/>
          <p:cNvGrpSpPr/>
          <p:nvPr/>
        </p:nvGrpSpPr>
        <p:grpSpPr>
          <a:xfrm>
            <a:off x="4865641" y="4388589"/>
            <a:ext cx="460859" cy="960125"/>
            <a:chOff x="1912906" y="1163104"/>
            <a:chExt cx="460859" cy="960125"/>
          </a:xfrm>
        </p:grpSpPr>
        <p:sp>
          <p:nvSpPr>
            <p:cNvPr id="271" name="Oval 270"/>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2" name="Oval 271"/>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3" name="Straight Connector 272"/>
            <p:cNvCxnSpPr>
              <a:stCxn id="272" idx="2"/>
              <a:endCxn id="272"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5" name="Straight Connector 274"/>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6" name="Straight Connector 275"/>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p:cNvCxnSpPr>
              <a:stCxn id="271" idx="2"/>
              <a:endCxn id="271"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1" name="Straight Connector 280"/>
            <p:cNvCxnSpPr>
              <a:stCxn id="272" idx="0"/>
              <a:endCxn id="271"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2" name="Straight Connector 281"/>
            <p:cNvCxnSpPr>
              <a:stCxn id="271"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84" name="Oval 283"/>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Oval 284"/>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6" name="Straight Connector 285"/>
            <p:cNvCxnSpPr>
              <a:endCxn id="272"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 name="Group 286"/>
          <p:cNvGrpSpPr/>
          <p:nvPr/>
        </p:nvGrpSpPr>
        <p:grpSpPr>
          <a:xfrm>
            <a:off x="5480122" y="4388589"/>
            <a:ext cx="460859" cy="960125"/>
            <a:chOff x="1912906" y="1163104"/>
            <a:chExt cx="460859" cy="960125"/>
          </a:xfrm>
        </p:grpSpPr>
        <p:sp>
          <p:nvSpPr>
            <p:cNvPr id="288" name="Oval 287"/>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 name="Oval 288"/>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0" name="Straight Connector 289"/>
            <p:cNvCxnSpPr>
              <a:stCxn id="289" idx="2"/>
              <a:endCxn id="289"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p:cNvCxnSpPr>
              <a:stCxn id="288" idx="2"/>
              <a:endCxn id="288"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6" name="Straight Connector 295"/>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7" name="Straight Connector 296"/>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a:stCxn id="289" idx="0"/>
              <a:endCxn id="288"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a:stCxn id="288"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01" name="Oval 300"/>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2" name="Oval 301"/>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3" name="Straight Connector 302"/>
            <p:cNvCxnSpPr>
              <a:endCxn id="289"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 name="Group 303"/>
          <p:cNvGrpSpPr/>
          <p:nvPr/>
        </p:nvGrpSpPr>
        <p:grpSpPr>
          <a:xfrm>
            <a:off x="3636681" y="5348713"/>
            <a:ext cx="460859" cy="960125"/>
            <a:chOff x="1912906" y="1163104"/>
            <a:chExt cx="460859" cy="960125"/>
          </a:xfrm>
        </p:grpSpPr>
        <p:sp>
          <p:nvSpPr>
            <p:cNvPr id="305" name="Oval 304"/>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6" name="Oval 305"/>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7" name="Straight Connector 306"/>
            <p:cNvCxnSpPr>
              <a:stCxn id="306" idx="2"/>
              <a:endCxn id="306"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9" name="Straight Connector 308"/>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0" name="Straight Connector 309"/>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1" name="Straight Connector 310"/>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2" name="Straight Connector 311"/>
            <p:cNvCxnSpPr>
              <a:stCxn id="305" idx="2"/>
              <a:endCxn id="305"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3" name="Straight Connector 312"/>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4" name="Straight Connector 313"/>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5" name="Straight Connector 314"/>
            <p:cNvCxnSpPr>
              <a:stCxn id="306" idx="0"/>
              <a:endCxn id="305"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6" name="Straight Connector 315"/>
            <p:cNvCxnSpPr>
              <a:stCxn id="305"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7" name="Straight Connector 316"/>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18" name="Oval 317"/>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9" name="Oval 318"/>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0" name="Straight Connector 319"/>
            <p:cNvCxnSpPr>
              <a:endCxn id="306"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Group 320"/>
          <p:cNvGrpSpPr/>
          <p:nvPr/>
        </p:nvGrpSpPr>
        <p:grpSpPr>
          <a:xfrm>
            <a:off x="4251162" y="5348713"/>
            <a:ext cx="460859" cy="960125"/>
            <a:chOff x="1912906" y="1163104"/>
            <a:chExt cx="460859" cy="960125"/>
          </a:xfrm>
        </p:grpSpPr>
        <p:sp>
          <p:nvSpPr>
            <p:cNvPr id="322" name="Oval 321"/>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3" name="Oval 322"/>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4" name="Straight Connector 323"/>
            <p:cNvCxnSpPr>
              <a:stCxn id="323" idx="2"/>
              <a:endCxn id="323"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5" name="Straight Connector 324"/>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6" name="Straight Connector 325"/>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7" name="Straight Connector 326"/>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8" name="Straight Connector 327"/>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9" name="Straight Connector 328"/>
            <p:cNvCxnSpPr>
              <a:stCxn id="322" idx="2"/>
              <a:endCxn id="322"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0" name="Straight Connector 329"/>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1" name="Straight Connector 330"/>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2" name="Straight Connector 331"/>
            <p:cNvCxnSpPr>
              <a:stCxn id="323" idx="0"/>
              <a:endCxn id="322"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3" name="Straight Connector 332"/>
            <p:cNvCxnSpPr>
              <a:stCxn id="322"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4" name="Straight Connector 333"/>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35" name="Oval 334"/>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6" name="Oval 335"/>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7" name="Straight Connector 336"/>
            <p:cNvCxnSpPr>
              <a:endCxn id="323"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 name="Group 337"/>
          <p:cNvGrpSpPr/>
          <p:nvPr/>
        </p:nvGrpSpPr>
        <p:grpSpPr>
          <a:xfrm>
            <a:off x="4865641" y="5348713"/>
            <a:ext cx="460859" cy="960125"/>
            <a:chOff x="1912906" y="1163104"/>
            <a:chExt cx="460859" cy="960125"/>
          </a:xfrm>
        </p:grpSpPr>
        <p:sp>
          <p:nvSpPr>
            <p:cNvPr id="339" name="Oval 338"/>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0" name="Oval 339"/>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1" name="Straight Connector 340"/>
            <p:cNvCxnSpPr>
              <a:stCxn id="340" idx="2"/>
              <a:endCxn id="340"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2" name="Straight Connector 341"/>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3" name="Straight Connector 342"/>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4" name="Straight Connector 343"/>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5" name="Straight Connector 344"/>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6" name="Straight Connector 345"/>
            <p:cNvCxnSpPr>
              <a:stCxn id="339" idx="2"/>
              <a:endCxn id="339"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7" name="Straight Connector 346"/>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8" name="Straight Connector 347"/>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9" name="Straight Connector 348"/>
            <p:cNvCxnSpPr>
              <a:stCxn id="340" idx="0"/>
              <a:endCxn id="339"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0" name="Straight Connector 349"/>
            <p:cNvCxnSpPr>
              <a:stCxn id="339"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1" name="Straight Connector 350"/>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52" name="Oval 351"/>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3" name="Oval 352"/>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4" name="Straight Connector 353"/>
            <p:cNvCxnSpPr>
              <a:endCxn id="340"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354"/>
          <p:cNvGrpSpPr/>
          <p:nvPr/>
        </p:nvGrpSpPr>
        <p:grpSpPr>
          <a:xfrm>
            <a:off x="5480122" y="5348713"/>
            <a:ext cx="460859" cy="960125"/>
            <a:chOff x="1912906" y="1163104"/>
            <a:chExt cx="460859" cy="960125"/>
          </a:xfrm>
        </p:grpSpPr>
        <p:sp>
          <p:nvSpPr>
            <p:cNvPr id="356" name="Oval 355"/>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7" name="Oval 356"/>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8" name="Straight Connector 357"/>
            <p:cNvCxnSpPr>
              <a:stCxn id="357" idx="2"/>
              <a:endCxn id="357"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9" name="Straight Connector 358"/>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0" name="Straight Connector 359"/>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1" name="Straight Connector 360"/>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2" name="Straight Connector 361"/>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3" name="Straight Connector 362"/>
            <p:cNvCxnSpPr>
              <a:stCxn id="356" idx="2"/>
              <a:endCxn id="356"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4" name="Straight Connector 363"/>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5" name="Straight Connector 364"/>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6" name="Straight Connector 365"/>
            <p:cNvCxnSpPr>
              <a:stCxn id="357" idx="0"/>
              <a:endCxn id="356"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7" name="Straight Connector 366"/>
            <p:cNvCxnSpPr>
              <a:stCxn id="356"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8" name="Straight Connector 367"/>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69" name="Oval 368"/>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0" name="Oval 369"/>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1" name="Straight Connector 370"/>
            <p:cNvCxnSpPr>
              <a:endCxn id="357"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2" name="Straight Connector 371"/>
          <p:cNvCxnSpPr/>
          <p:nvPr/>
        </p:nvCxnSpPr>
        <p:spPr>
          <a:xfrm rot="16200000" flipH="1">
            <a:off x="1760923" y="4152073"/>
            <a:ext cx="4608602" cy="1217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5" name="Straight Connector 374"/>
          <p:cNvCxnSpPr>
            <a:endCxn id="601" idx="1"/>
          </p:cNvCxnSpPr>
          <p:nvPr/>
        </p:nvCxnSpPr>
        <p:spPr>
          <a:xfrm flipV="1">
            <a:off x="3419850" y="3390327"/>
            <a:ext cx="3497069" cy="26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6" name="Straight Connector 375"/>
          <p:cNvCxnSpPr/>
          <p:nvPr/>
        </p:nvCxnSpPr>
        <p:spPr>
          <a:xfrm>
            <a:off x="3223785" y="4350720"/>
            <a:ext cx="369092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7" name="Straight Connector 376"/>
          <p:cNvCxnSpPr>
            <a:endCxn id="603" idx="1"/>
          </p:cNvCxnSpPr>
          <p:nvPr/>
        </p:nvCxnSpPr>
        <p:spPr>
          <a:xfrm flipV="1">
            <a:off x="3035800" y="5310577"/>
            <a:ext cx="3820682" cy="26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8" name="Straight Connector 377"/>
          <p:cNvCxnSpPr>
            <a:endCxn id="604" idx="1"/>
          </p:cNvCxnSpPr>
          <p:nvPr/>
        </p:nvCxnSpPr>
        <p:spPr>
          <a:xfrm>
            <a:off x="2843375" y="6266242"/>
            <a:ext cx="4013107" cy="392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83" name="Straight Connector 382"/>
          <p:cNvCxnSpPr/>
          <p:nvPr/>
        </p:nvCxnSpPr>
        <p:spPr>
          <a:xfrm rot="5400000">
            <a:off x="2285480" y="4062148"/>
            <a:ext cx="4800623"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16" name="Straight Connector 415"/>
          <p:cNvCxnSpPr/>
          <p:nvPr/>
        </p:nvCxnSpPr>
        <p:spPr>
          <a:xfrm rot="5400000">
            <a:off x="2803948" y="3966133"/>
            <a:ext cx="4992647" cy="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17" name="Straight Connector 416"/>
          <p:cNvCxnSpPr/>
          <p:nvPr/>
        </p:nvCxnSpPr>
        <p:spPr>
          <a:xfrm rot="5400000">
            <a:off x="3303213" y="3889325"/>
            <a:ext cx="5223076"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19" name="Group 403"/>
          <p:cNvGrpSpPr/>
          <p:nvPr/>
        </p:nvGrpSpPr>
        <p:grpSpPr>
          <a:xfrm>
            <a:off x="3648855" y="1892263"/>
            <a:ext cx="460859" cy="581566"/>
            <a:chOff x="1538005" y="3198570"/>
            <a:chExt cx="460859" cy="581566"/>
          </a:xfrm>
        </p:grpSpPr>
        <p:sp>
          <p:nvSpPr>
            <p:cNvPr id="405" name="Oval 404"/>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6" name="Straight Connector 405"/>
            <p:cNvCxnSpPr>
              <a:stCxn id="405" idx="2"/>
              <a:endCxn id="405"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7" name="Straight Connector 406"/>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8" name="Straight Connector 407"/>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9" name="Straight Connector 408"/>
            <p:cNvCxnSpPr>
              <a:stCxn id="405"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0" name="Straight Connector 409"/>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11" name="Oval 410"/>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2" name="Oval 411"/>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3" name="Straight Connector 412"/>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417"/>
          <p:cNvGrpSpPr/>
          <p:nvPr/>
        </p:nvGrpSpPr>
        <p:grpSpPr>
          <a:xfrm>
            <a:off x="4263335" y="1892263"/>
            <a:ext cx="460859" cy="581566"/>
            <a:chOff x="1538005" y="3198570"/>
            <a:chExt cx="460859" cy="581566"/>
          </a:xfrm>
        </p:grpSpPr>
        <p:sp>
          <p:nvSpPr>
            <p:cNvPr id="419" name="Oval 418"/>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0" name="Straight Connector 419"/>
            <p:cNvCxnSpPr>
              <a:stCxn id="419" idx="2"/>
              <a:endCxn id="419"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1" name="Straight Connector 420"/>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2" name="Straight Connector 421"/>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3" name="Straight Connector 422"/>
            <p:cNvCxnSpPr>
              <a:stCxn id="419"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4" name="Straight Connector 423"/>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25" name="Oval 424"/>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6" name="Oval 425"/>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7" name="Straight Connector 426"/>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Group 427"/>
          <p:cNvGrpSpPr/>
          <p:nvPr/>
        </p:nvGrpSpPr>
        <p:grpSpPr>
          <a:xfrm>
            <a:off x="4877815" y="1892263"/>
            <a:ext cx="460859" cy="581566"/>
            <a:chOff x="1538005" y="3198570"/>
            <a:chExt cx="460859" cy="581566"/>
          </a:xfrm>
        </p:grpSpPr>
        <p:sp>
          <p:nvSpPr>
            <p:cNvPr id="429" name="Oval 428"/>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0" name="Straight Connector 429"/>
            <p:cNvCxnSpPr>
              <a:stCxn id="429" idx="2"/>
              <a:endCxn id="429"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1" name="Straight Connector 430"/>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2" name="Straight Connector 431"/>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3" name="Straight Connector 432"/>
            <p:cNvCxnSpPr>
              <a:stCxn id="429"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4" name="Straight Connector 433"/>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35" name="Oval 434"/>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6" name="Oval 435"/>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7" name="Straight Connector 436"/>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2" name="Group 437"/>
          <p:cNvGrpSpPr/>
          <p:nvPr/>
        </p:nvGrpSpPr>
        <p:grpSpPr>
          <a:xfrm>
            <a:off x="5492295" y="1892263"/>
            <a:ext cx="460859" cy="581566"/>
            <a:chOff x="1538005" y="3198570"/>
            <a:chExt cx="460859" cy="581566"/>
          </a:xfrm>
        </p:grpSpPr>
        <p:sp>
          <p:nvSpPr>
            <p:cNvPr id="439" name="Oval 438"/>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0" name="Straight Connector 439"/>
            <p:cNvCxnSpPr>
              <a:stCxn id="439" idx="2"/>
              <a:endCxn id="439"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1" name="Straight Connector 440"/>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2" name="Straight Connector 441"/>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3" name="Straight Connector 442"/>
            <p:cNvCxnSpPr>
              <a:stCxn id="439"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4" name="Straight Connector 443"/>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45" name="Oval 444"/>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6" name="Oval 445"/>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7" name="Straight Connector 446"/>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69" name="Isosceles Triangle 468"/>
          <p:cNvSpPr/>
          <p:nvPr/>
        </p:nvSpPr>
        <p:spPr>
          <a:xfrm rot="5400000">
            <a:off x="3073491" y="2239161"/>
            <a:ext cx="230431" cy="382624"/>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0" name="Straight Connector 469"/>
          <p:cNvCxnSpPr/>
          <p:nvPr/>
        </p:nvCxnSpPr>
        <p:spPr>
          <a:xfrm>
            <a:off x="3994500" y="1853859"/>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4" name="Straight Connector 473"/>
          <p:cNvCxnSpPr/>
          <p:nvPr/>
        </p:nvCxnSpPr>
        <p:spPr>
          <a:xfrm>
            <a:off x="3994500" y="1661834"/>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5" name="Straight Connector 474"/>
          <p:cNvCxnSpPr/>
          <p:nvPr/>
        </p:nvCxnSpPr>
        <p:spPr>
          <a:xfrm rot="5400000">
            <a:off x="3898489" y="1757846"/>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8" name="Straight Connector 477"/>
          <p:cNvCxnSpPr/>
          <p:nvPr/>
        </p:nvCxnSpPr>
        <p:spPr>
          <a:xfrm rot="5400000">
            <a:off x="3860083" y="1757847"/>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1" name="Straight Connector 480"/>
          <p:cNvCxnSpPr/>
          <p:nvPr/>
        </p:nvCxnSpPr>
        <p:spPr>
          <a:xfrm rot="5400000">
            <a:off x="3725665" y="1316189"/>
            <a:ext cx="69129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3" name="Straight Connector 482"/>
          <p:cNvCxnSpPr/>
          <p:nvPr/>
        </p:nvCxnSpPr>
        <p:spPr>
          <a:xfrm>
            <a:off x="4608980" y="1661833"/>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4" name="Straight Connector 483"/>
          <p:cNvCxnSpPr/>
          <p:nvPr/>
        </p:nvCxnSpPr>
        <p:spPr>
          <a:xfrm>
            <a:off x="4608980" y="1469808"/>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5" name="Straight Connector 484"/>
          <p:cNvCxnSpPr/>
          <p:nvPr/>
        </p:nvCxnSpPr>
        <p:spPr>
          <a:xfrm rot="5400000">
            <a:off x="4512969" y="156582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6" name="Straight Connector 485"/>
          <p:cNvCxnSpPr/>
          <p:nvPr/>
        </p:nvCxnSpPr>
        <p:spPr>
          <a:xfrm rot="5400000">
            <a:off x="4474563" y="1565821"/>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7" name="Straight Connector 486"/>
          <p:cNvCxnSpPr/>
          <p:nvPr/>
        </p:nvCxnSpPr>
        <p:spPr>
          <a:xfrm>
            <a:off x="5223460" y="1469810"/>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8" name="Straight Connector 487"/>
          <p:cNvCxnSpPr/>
          <p:nvPr/>
        </p:nvCxnSpPr>
        <p:spPr>
          <a:xfrm>
            <a:off x="5223460" y="1277785"/>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9" name="Straight Connector 488"/>
          <p:cNvCxnSpPr/>
          <p:nvPr/>
        </p:nvCxnSpPr>
        <p:spPr>
          <a:xfrm rot="5400000">
            <a:off x="5127449" y="1373797"/>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0" name="Straight Connector 489"/>
          <p:cNvCxnSpPr/>
          <p:nvPr/>
        </p:nvCxnSpPr>
        <p:spPr>
          <a:xfrm rot="5400000">
            <a:off x="5089043" y="1373798"/>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1" name="Straight Connector 490"/>
          <p:cNvCxnSpPr/>
          <p:nvPr/>
        </p:nvCxnSpPr>
        <p:spPr>
          <a:xfrm>
            <a:off x="5837940" y="1277783"/>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2" name="Straight Connector 491"/>
          <p:cNvCxnSpPr/>
          <p:nvPr/>
        </p:nvCxnSpPr>
        <p:spPr>
          <a:xfrm>
            <a:off x="5837940" y="1085758"/>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3" name="Straight Connector 492"/>
          <p:cNvCxnSpPr/>
          <p:nvPr/>
        </p:nvCxnSpPr>
        <p:spPr>
          <a:xfrm rot="5400000">
            <a:off x="5741929" y="118177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4" name="Straight Connector 493"/>
          <p:cNvCxnSpPr/>
          <p:nvPr/>
        </p:nvCxnSpPr>
        <p:spPr>
          <a:xfrm rot="5400000">
            <a:off x="5703523" y="1181771"/>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6" name="Straight Connector 495"/>
          <p:cNvCxnSpPr/>
          <p:nvPr/>
        </p:nvCxnSpPr>
        <p:spPr>
          <a:xfrm rot="5400000">
            <a:off x="5857143" y="1028151"/>
            <a:ext cx="11521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9" name="Straight Connector 498"/>
          <p:cNvCxnSpPr/>
          <p:nvPr/>
        </p:nvCxnSpPr>
        <p:spPr>
          <a:xfrm rot="5400000">
            <a:off x="4436158" y="1220177"/>
            <a:ext cx="49926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1" name="Straight Connector 500"/>
          <p:cNvCxnSpPr/>
          <p:nvPr/>
        </p:nvCxnSpPr>
        <p:spPr>
          <a:xfrm rot="5400000">
            <a:off x="5146650" y="1124164"/>
            <a:ext cx="30724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1" name="Straight Connector 510"/>
          <p:cNvCxnSpPr/>
          <p:nvPr/>
        </p:nvCxnSpPr>
        <p:spPr>
          <a:xfrm>
            <a:off x="2304680" y="1162568"/>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6" name="Straight Connector 515"/>
          <p:cNvCxnSpPr/>
          <p:nvPr/>
        </p:nvCxnSpPr>
        <p:spPr>
          <a:xfrm>
            <a:off x="2304680" y="1354593"/>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7" name="Straight Connector 516"/>
          <p:cNvCxnSpPr/>
          <p:nvPr/>
        </p:nvCxnSpPr>
        <p:spPr>
          <a:xfrm>
            <a:off x="2304680" y="1546617"/>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8" name="Straight Connector 517"/>
          <p:cNvCxnSpPr/>
          <p:nvPr/>
        </p:nvCxnSpPr>
        <p:spPr>
          <a:xfrm>
            <a:off x="2304680" y="1738642"/>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9" name="Straight Connector 518"/>
          <p:cNvCxnSpPr>
            <a:endCxn id="469" idx="3"/>
          </p:cNvCxnSpPr>
          <p:nvPr/>
        </p:nvCxnSpPr>
        <p:spPr>
          <a:xfrm>
            <a:off x="2536534" y="2429932"/>
            <a:ext cx="460861" cy="54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21" name="Straight Connector 520"/>
          <p:cNvCxnSpPr>
            <a:stCxn id="528" idx="6"/>
          </p:cNvCxnSpPr>
          <p:nvPr/>
        </p:nvCxnSpPr>
        <p:spPr>
          <a:xfrm>
            <a:off x="2492664" y="3390057"/>
            <a:ext cx="615906" cy="53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25" name="Oval 524"/>
          <p:cNvSpPr/>
          <p:nvPr/>
        </p:nvSpPr>
        <p:spPr>
          <a:xfrm>
            <a:off x="2415854" y="623202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6" name="Oval 525"/>
          <p:cNvSpPr/>
          <p:nvPr/>
        </p:nvSpPr>
        <p:spPr>
          <a:xfrm>
            <a:off x="2415854" y="527190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7" name="Oval 526"/>
          <p:cNvSpPr/>
          <p:nvPr/>
        </p:nvSpPr>
        <p:spPr>
          <a:xfrm>
            <a:off x="2415854" y="431177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8" name="Oval 527"/>
          <p:cNvSpPr/>
          <p:nvPr/>
        </p:nvSpPr>
        <p:spPr>
          <a:xfrm>
            <a:off x="2415854" y="3351652"/>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9" name="Oval 528"/>
          <p:cNvSpPr/>
          <p:nvPr/>
        </p:nvSpPr>
        <p:spPr>
          <a:xfrm rot="5400000">
            <a:off x="2498129" y="239152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0" name="Oval 529"/>
          <p:cNvSpPr/>
          <p:nvPr/>
        </p:nvSpPr>
        <p:spPr>
          <a:xfrm>
            <a:off x="2266275" y="17002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1" name="Oval 530"/>
          <p:cNvSpPr/>
          <p:nvPr/>
        </p:nvSpPr>
        <p:spPr>
          <a:xfrm>
            <a:off x="2266275" y="150821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2" name="Oval 531"/>
          <p:cNvSpPr/>
          <p:nvPr/>
        </p:nvSpPr>
        <p:spPr>
          <a:xfrm>
            <a:off x="2266275" y="112416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3" name="Oval 532"/>
          <p:cNvSpPr/>
          <p:nvPr/>
        </p:nvSpPr>
        <p:spPr>
          <a:xfrm>
            <a:off x="2266275" y="131618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4" name="Oval 533"/>
          <p:cNvSpPr/>
          <p:nvPr/>
        </p:nvSpPr>
        <p:spPr>
          <a:xfrm>
            <a:off x="4032905" y="893733"/>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5" name="Oval 534"/>
          <p:cNvSpPr/>
          <p:nvPr/>
        </p:nvSpPr>
        <p:spPr>
          <a:xfrm>
            <a:off x="4647385" y="9321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6" name="Oval 535"/>
          <p:cNvSpPr/>
          <p:nvPr/>
        </p:nvSpPr>
        <p:spPr>
          <a:xfrm>
            <a:off x="5261865" y="9321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7" name="Oval 536"/>
          <p:cNvSpPr/>
          <p:nvPr/>
        </p:nvSpPr>
        <p:spPr>
          <a:xfrm>
            <a:off x="5876345" y="932138"/>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1" name="Straight Connector 550"/>
          <p:cNvCxnSpPr/>
          <p:nvPr/>
        </p:nvCxnSpPr>
        <p:spPr>
          <a:xfrm rot="16200000" flipH="1">
            <a:off x="1151844" y="4538855"/>
            <a:ext cx="3067498" cy="180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53" name="Straight Connector 552"/>
          <p:cNvCxnSpPr>
            <a:stCxn id="568" idx="4"/>
          </p:cNvCxnSpPr>
          <p:nvPr/>
        </p:nvCxnSpPr>
        <p:spPr>
          <a:xfrm rot="5400000">
            <a:off x="1862144" y="4096347"/>
            <a:ext cx="2031463" cy="4403"/>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57" name="Straight Connector 556"/>
          <p:cNvCxnSpPr>
            <a:stCxn id="569" idx="4"/>
          </p:cNvCxnSpPr>
          <p:nvPr/>
        </p:nvCxnSpPr>
        <p:spPr>
          <a:xfrm rot="16200000" flipH="1">
            <a:off x="2541634" y="3608552"/>
            <a:ext cx="1058790" cy="732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60" name="Straight Connector 559"/>
          <p:cNvCxnSpPr/>
          <p:nvPr/>
        </p:nvCxnSpPr>
        <p:spPr>
          <a:xfrm rot="16200000" flipH="1">
            <a:off x="3194866" y="3116202"/>
            <a:ext cx="149069" cy="549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67" name="Oval 566"/>
          <p:cNvSpPr/>
          <p:nvPr/>
        </p:nvSpPr>
        <p:spPr>
          <a:xfrm rot="16200000">
            <a:off x="2646285" y="2967602"/>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8" name="Oval 567"/>
          <p:cNvSpPr/>
          <p:nvPr/>
        </p:nvSpPr>
        <p:spPr>
          <a:xfrm>
            <a:off x="2841671" y="300600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9" name="Oval 568"/>
          <p:cNvSpPr/>
          <p:nvPr/>
        </p:nvSpPr>
        <p:spPr>
          <a:xfrm>
            <a:off x="3028964" y="300600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0" name="Oval 569"/>
          <p:cNvSpPr/>
          <p:nvPr/>
        </p:nvSpPr>
        <p:spPr>
          <a:xfrm>
            <a:off x="3228251" y="300600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7" name="TextBox 586"/>
          <p:cNvSpPr txBox="1"/>
          <p:nvPr/>
        </p:nvSpPr>
        <p:spPr>
          <a:xfrm rot="16200000">
            <a:off x="2421465" y="2642828"/>
            <a:ext cx="490840" cy="307777"/>
          </a:xfrm>
          <a:prstGeom prst="rect">
            <a:avLst/>
          </a:prstGeom>
          <a:noFill/>
        </p:spPr>
        <p:txBody>
          <a:bodyPr wrap="none" rtlCol="0">
            <a:spAutoFit/>
          </a:bodyPr>
          <a:lstStyle/>
          <a:p>
            <a:r>
              <a:rPr lang="en-US" sz="1400" dirty="0" smtClean="0"/>
              <a:t>TR</a:t>
            </a:r>
            <a:r>
              <a:rPr lang="en-US" sz="1400" baseline="-25000" dirty="0" smtClean="0"/>
              <a:t>4</a:t>
            </a:r>
            <a:endParaRPr lang="en-US" sz="1400" baseline="-25000" dirty="0"/>
          </a:p>
        </p:txBody>
      </p:sp>
      <p:sp>
        <p:nvSpPr>
          <p:cNvPr id="589" name="TextBox 588"/>
          <p:cNvSpPr txBox="1"/>
          <p:nvPr/>
        </p:nvSpPr>
        <p:spPr>
          <a:xfrm rot="16200000">
            <a:off x="3037370" y="2642828"/>
            <a:ext cx="490840" cy="307777"/>
          </a:xfrm>
          <a:prstGeom prst="rect">
            <a:avLst/>
          </a:prstGeom>
          <a:noFill/>
        </p:spPr>
        <p:txBody>
          <a:bodyPr wrap="none" rtlCol="0">
            <a:spAutoFit/>
          </a:bodyPr>
          <a:lstStyle/>
          <a:p>
            <a:r>
              <a:rPr lang="en-US" sz="1400" dirty="0" smtClean="0"/>
              <a:t>TR</a:t>
            </a:r>
            <a:r>
              <a:rPr lang="en-US" sz="1400" baseline="-25000" dirty="0" smtClean="0"/>
              <a:t>1</a:t>
            </a:r>
            <a:endParaRPr lang="en-US" sz="1400" baseline="-25000" dirty="0"/>
          </a:p>
        </p:txBody>
      </p:sp>
      <p:sp>
        <p:nvSpPr>
          <p:cNvPr id="590" name="TextBox 589"/>
          <p:cNvSpPr txBox="1"/>
          <p:nvPr/>
        </p:nvSpPr>
        <p:spPr>
          <a:xfrm rot="16200000">
            <a:off x="2828516" y="2642828"/>
            <a:ext cx="490840" cy="307777"/>
          </a:xfrm>
          <a:prstGeom prst="rect">
            <a:avLst/>
          </a:prstGeom>
          <a:noFill/>
        </p:spPr>
        <p:txBody>
          <a:bodyPr wrap="none" rtlCol="0">
            <a:spAutoFit/>
          </a:bodyPr>
          <a:lstStyle/>
          <a:p>
            <a:r>
              <a:rPr lang="en-US" sz="1400" dirty="0" smtClean="0"/>
              <a:t>TR</a:t>
            </a:r>
            <a:r>
              <a:rPr lang="en-US" sz="1400" baseline="-25000" dirty="0" smtClean="0"/>
              <a:t>2</a:t>
            </a:r>
            <a:endParaRPr lang="en-US" sz="1400" baseline="-25000" dirty="0"/>
          </a:p>
        </p:txBody>
      </p:sp>
      <p:sp>
        <p:nvSpPr>
          <p:cNvPr id="591" name="TextBox 590"/>
          <p:cNvSpPr txBox="1"/>
          <p:nvPr/>
        </p:nvSpPr>
        <p:spPr>
          <a:xfrm rot="16200000">
            <a:off x="2636491" y="2642828"/>
            <a:ext cx="490840" cy="307777"/>
          </a:xfrm>
          <a:prstGeom prst="rect">
            <a:avLst/>
          </a:prstGeom>
          <a:noFill/>
        </p:spPr>
        <p:txBody>
          <a:bodyPr wrap="none" rtlCol="0">
            <a:spAutoFit/>
          </a:bodyPr>
          <a:lstStyle/>
          <a:p>
            <a:r>
              <a:rPr lang="en-US" sz="1400" dirty="0" smtClean="0"/>
              <a:t>TR</a:t>
            </a:r>
            <a:r>
              <a:rPr lang="en-US" sz="1400" baseline="-25000" dirty="0" smtClean="0"/>
              <a:t>3</a:t>
            </a:r>
            <a:endParaRPr lang="en-US" sz="1400" baseline="-25000" dirty="0"/>
          </a:p>
        </p:txBody>
      </p:sp>
      <p:sp>
        <p:nvSpPr>
          <p:cNvPr id="601" name="TextBox 600"/>
          <p:cNvSpPr txBox="1"/>
          <p:nvPr/>
        </p:nvSpPr>
        <p:spPr>
          <a:xfrm>
            <a:off x="6916919" y="3236438"/>
            <a:ext cx="381836" cy="307777"/>
          </a:xfrm>
          <a:prstGeom prst="rect">
            <a:avLst/>
          </a:prstGeom>
          <a:noFill/>
        </p:spPr>
        <p:txBody>
          <a:bodyPr wrap="none" rtlCol="0">
            <a:spAutoFit/>
          </a:bodyPr>
          <a:lstStyle/>
          <a:p>
            <a:r>
              <a:rPr lang="en-US" sz="1400" dirty="0" smtClean="0"/>
              <a:t>R</a:t>
            </a:r>
            <a:r>
              <a:rPr lang="en-US" sz="1400" baseline="-25000" dirty="0" smtClean="0"/>
              <a:t>1</a:t>
            </a:r>
            <a:endParaRPr lang="en-US" sz="1400" baseline="-25000" dirty="0"/>
          </a:p>
        </p:txBody>
      </p:sp>
      <p:sp>
        <p:nvSpPr>
          <p:cNvPr id="602" name="TextBox 601"/>
          <p:cNvSpPr txBox="1"/>
          <p:nvPr/>
        </p:nvSpPr>
        <p:spPr>
          <a:xfrm>
            <a:off x="6878514" y="4196025"/>
            <a:ext cx="381836" cy="307777"/>
          </a:xfrm>
          <a:prstGeom prst="rect">
            <a:avLst/>
          </a:prstGeom>
          <a:noFill/>
        </p:spPr>
        <p:txBody>
          <a:bodyPr wrap="none" rtlCol="0">
            <a:spAutoFit/>
          </a:bodyPr>
          <a:lstStyle/>
          <a:p>
            <a:r>
              <a:rPr lang="en-US" sz="1400" dirty="0"/>
              <a:t>R</a:t>
            </a:r>
            <a:r>
              <a:rPr lang="en-US" sz="1400" baseline="-25000" dirty="0" smtClean="0"/>
              <a:t>2</a:t>
            </a:r>
            <a:endParaRPr lang="en-US" sz="1400" baseline="-25000" dirty="0"/>
          </a:p>
        </p:txBody>
      </p:sp>
      <p:sp>
        <p:nvSpPr>
          <p:cNvPr id="603" name="TextBox 602"/>
          <p:cNvSpPr txBox="1"/>
          <p:nvPr/>
        </p:nvSpPr>
        <p:spPr>
          <a:xfrm>
            <a:off x="6856482" y="5156688"/>
            <a:ext cx="381836" cy="307777"/>
          </a:xfrm>
          <a:prstGeom prst="rect">
            <a:avLst/>
          </a:prstGeom>
          <a:noFill/>
        </p:spPr>
        <p:txBody>
          <a:bodyPr wrap="none" rtlCol="0">
            <a:spAutoFit/>
          </a:bodyPr>
          <a:lstStyle/>
          <a:p>
            <a:r>
              <a:rPr lang="en-US" sz="1400" dirty="0"/>
              <a:t>R</a:t>
            </a:r>
            <a:r>
              <a:rPr lang="en-US" sz="1400" baseline="-25000" dirty="0" smtClean="0"/>
              <a:t>3</a:t>
            </a:r>
            <a:endParaRPr lang="en-US" sz="1400" baseline="-25000" dirty="0"/>
          </a:p>
        </p:txBody>
      </p:sp>
      <p:sp>
        <p:nvSpPr>
          <p:cNvPr id="604" name="TextBox 603"/>
          <p:cNvSpPr txBox="1"/>
          <p:nvPr/>
        </p:nvSpPr>
        <p:spPr>
          <a:xfrm>
            <a:off x="6856482" y="6116275"/>
            <a:ext cx="381836" cy="307777"/>
          </a:xfrm>
          <a:prstGeom prst="rect">
            <a:avLst/>
          </a:prstGeom>
          <a:noFill/>
        </p:spPr>
        <p:txBody>
          <a:bodyPr wrap="none" rtlCol="0">
            <a:spAutoFit/>
          </a:bodyPr>
          <a:lstStyle/>
          <a:p>
            <a:r>
              <a:rPr lang="en-US" sz="1400" dirty="0"/>
              <a:t>R</a:t>
            </a:r>
            <a:r>
              <a:rPr lang="en-US" sz="1400" baseline="-25000" dirty="0" smtClean="0"/>
              <a:t>4</a:t>
            </a:r>
            <a:endParaRPr lang="en-US" sz="1400" baseline="-25000" dirty="0"/>
          </a:p>
        </p:txBody>
      </p:sp>
      <p:sp>
        <p:nvSpPr>
          <p:cNvPr id="605" name="TextBox 604"/>
          <p:cNvSpPr txBox="1"/>
          <p:nvPr/>
        </p:nvSpPr>
        <p:spPr>
          <a:xfrm>
            <a:off x="1270594" y="2275775"/>
            <a:ext cx="1191352" cy="307777"/>
          </a:xfrm>
          <a:prstGeom prst="rect">
            <a:avLst/>
          </a:prstGeom>
          <a:noFill/>
        </p:spPr>
        <p:txBody>
          <a:bodyPr wrap="none" rtlCol="0">
            <a:spAutoFit/>
          </a:bodyPr>
          <a:lstStyle/>
          <a:p>
            <a:r>
              <a:rPr lang="en-US" sz="1400" dirty="0" smtClean="0"/>
              <a:t>Deck Supply</a:t>
            </a:r>
            <a:endParaRPr lang="en-US" sz="1400" baseline="-25000" dirty="0"/>
          </a:p>
        </p:txBody>
      </p:sp>
      <p:sp>
        <p:nvSpPr>
          <p:cNvPr id="606" name="TextBox 605"/>
          <p:cNvSpPr txBox="1"/>
          <p:nvPr/>
        </p:nvSpPr>
        <p:spPr>
          <a:xfrm>
            <a:off x="3791444" y="613943"/>
            <a:ext cx="502061" cy="307777"/>
          </a:xfrm>
          <a:prstGeom prst="rect">
            <a:avLst/>
          </a:prstGeom>
          <a:noFill/>
        </p:spPr>
        <p:txBody>
          <a:bodyPr wrap="none" rtlCol="0">
            <a:spAutoFit/>
          </a:bodyPr>
          <a:lstStyle/>
          <a:p>
            <a:r>
              <a:rPr lang="en-US" sz="1400" dirty="0" smtClean="0"/>
              <a:t>CS</a:t>
            </a:r>
            <a:r>
              <a:rPr lang="en-US" sz="1400" baseline="-25000" dirty="0" smtClean="0"/>
              <a:t>1</a:t>
            </a:r>
            <a:endParaRPr lang="en-US" sz="1400" baseline="-25000" dirty="0"/>
          </a:p>
        </p:txBody>
      </p:sp>
      <p:sp>
        <p:nvSpPr>
          <p:cNvPr id="607" name="TextBox 606"/>
          <p:cNvSpPr txBox="1"/>
          <p:nvPr/>
        </p:nvSpPr>
        <p:spPr>
          <a:xfrm>
            <a:off x="4445295" y="624361"/>
            <a:ext cx="502061" cy="307777"/>
          </a:xfrm>
          <a:prstGeom prst="rect">
            <a:avLst/>
          </a:prstGeom>
          <a:noFill/>
        </p:spPr>
        <p:txBody>
          <a:bodyPr wrap="none" rtlCol="0">
            <a:spAutoFit/>
          </a:bodyPr>
          <a:lstStyle/>
          <a:p>
            <a:r>
              <a:rPr lang="en-US" sz="1400" dirty="0" smtClean="0"/>
              <a:t>CS</a:t>
            </a:r>
            <a:r>
              <a:rPr lang="en-US" sz="1400" baseline="-25000" dirty="0" smtClean="0"/>
              <a:t>2</a:t>
            </a:r>
            <a:endParaRPr lang="en-US" sz="1400" baseline="-25000" dirty="0"/>
          </a:p>
        </p:txBody>
      </p:sp>
      <p:sp>
        <p:nvSpPr>
          <p:cNvPr id="608" name="TextBox 607"/>
          <p:cNvSpPr txBox="1"/>
          <p:nvPr/>
        </p:nvSpPr>
        <p:spPr>
          <a:xfrm>
            <a:off x="5052455" y="624898"/>
            <a:ext cx="502061" cy="307777"/>
          </a:xfrm>
          <a:prstGeom prst="rect">
            <a:avLst/>
          </a:prstGeom>
          <a:noFill/>
        </p:spPr>
        <p:txBody>
          <a:bodyPr wrap="none" rtlCol="0">
            <a:spAutoFit/>
          </a:bodyPr>
          <a:lstStyle/>
          <a:p>
            <a:r>
              <a:rPr lang="en-US" sz="1400" dirty="0" smtClean="0"/>
              <a:t>CS</a:t>
            </a:r>
            <a:r>
              <a:rPr lang="en-US" sz="1400" baseline="-25000" dirty="0" smtClean="0"/>
              <a:t>3</a:t>
            </a:r>
            <a:endParaRPr lang="en-US" sz="1400" baseline="-25000" dirty="0"/>
          </a:p>
        </p:txBody>
      </p:sp>
      <p:sp>
        <p:nvSpPr>
          <p:cNvPr id="609" name="TextBox 608"/>
          <p:cNvSpPr txBox="1"/>
          <p:nvPr/>
        </p:nvSpPr>
        <p:spPr>
          <a:xfrm>
            <a:off x="5659615" y="624361"/>
            <a:ext cx="502061" cy="307777"/>
          </a:xfrm>
          <a:prstGeom prst="rect">
            <a:avLst/>
          </a:prstGeom>
          <a:noFill/>
        </p:spPr>
        <p:txBody>
          <a:bodyPr wrap="none" rtlCol="0">
            <a:spAutoFit/>
          </a:bodyPr>
          <a:lstStyle/>
          <a:p>
            <a:r>
              <a:rPr lang="en-US" sz="1400" dirty="0" smtClean="0"/>
              <a:t>CS</a:t>
            </a:r>
            <a:r>
              <a:rPr lang="en-US" sz="1400" baseline="-25000" dirty="0" smtClean="0"/>
              <a:t>4</a:t>
            </a:r>
            <a:endParaRPr lang="en-US" sz="1400" baseline="-25000" dirty="0"/>
          </a:p>
        </p:txBody>
      </p:sp>
      <p:sp>
        <p:nvSpPr>
          <p:cNvPr id="610" name="TextBox 609"/>
          <p:cNvSpPr txBox="1"/>
          <p:nvPr/>
        </p:nvSpPr>
        <p:spPr>
          <a:xfrm>
            <a:off x="1785053" y="1584486"/>
            <a:ext cx="490840" cy="307777"/>
          </a:xfrm>
          <a:prstGeom prst="rect">
            <a:avLst/>
          </a:prstGeom>
          <a:noFill/>
        </p:spPr>
        <p:txBody>
          <a:bodyPr wrap="none" rtlCol="0">
            <a:spAutoFit/>
          </a:bodyPr>
          <a:lstStyle/>
          <a:p>
            <a:r>
              <a:rPr lang="en-US" sz="1400" dirty="0" smtClean="0"/>
              <a:t>TC</a:t>
            </a:r>
            <a:r>
              <a:rPr lang="en-US" sz="1400" baseline="-25000" dirty="0" smtClean="0"/>
              <a:t>1</a:t>
            </a:r>
            <a:endParaRPr lang="en-US" sz="1400" baseline="-25000" dirty="0"/>
          </a:p>
        </p:txBody>
      </p:sp>
      <p:sp>
        <p:nvSpPr>
          <p:cNvPr id="611" name="TextBox 610"/>
          <p:cNvSpPr txBox="1"/>
          <p:nvPr/>
        </p:nvSpPr>
        <p:spPr>
          <a:xfrm>
            <a:off x="1767010" y="1392998"/>
            <a:ext cx="490840" cy="307777"/>
          </a:xfrm>
          <a:prstGeom prst="rect">
            <a:avLst/>
          </a:prstGeom>
          <a:noFill/>
        </p:spPr>
        <p:txBody>
          <a:bodyPr wrap="none" rtlCol="0">
            <a:spAutoFit/>
          </a:bodyPr>
          <a:lstStyle/>
          <a:p>
            <a:r>
              <a:rPr lang="en-US" sz="1400" dirty="0" smtClean="0"/>
              <a:t>TC</a:t>
            </a:r>
            <a:r>
              <a:rPr lang="en-US" sz="1400" baseline="-25000" dirty="0" smtClean="0"/>
              <a:t>2</a:t>
            </a:r>
            <a:endParaRPr lang="en-US" sz="1400" baseline="-25000" dirty="0"/>
          </a:p>
        </p:txBody>
      </p:sp>
      <p:sp>
        <p:nvSpPr>
          <p:cNvPr id="612" name="TextBox 611"/>
          <p:cNvSpPr txBox="1"/>
          <p:nvPr/>
        </p:nvSpPr>
        <p:spPr>
          <a:xfrm>
            <a:off x="1767010" y="1200973"/>
            <a:ext cx="490840" cy="307777"/>
          </a:xfrm>
          <a:prstGeom prst="rect">
            <a:avLst/>
          </a:prstGeom>
          <a:noFill/>
        </p:spPr>
        <p:txBody>
          <a:bodyPr wrap="none" rtlCol="0">
            <a:spAutoFit/>
          </a:bodyPr>
          <a:lstStyle/>
          <a:p>
            <a:r>
              <a:rPr lang="en-US" sz="1400" dirty="0" smtClean="0"/>
              <a:t>TC</a:t>
            </a:r>
            <a:r>
              <a:rPr lang="en-US" sz="1400" baseline="-25000" dirty="0" smtClean="0"/>
              <a:t>3</a:t>
            </a:r>
            <a:endParaRPr lang="en-US" sz="1400" baseline="-25000" dirty="0"/>
          </a:p>
        </p:txBody>
      </p:sp>
      <p:sp>
        <p:nvSpPr>
          <p:cNvPr id="613" name="TextBox 612"/>
          <p:cNvSpPr txBox="1"/>
          <p:nvPr/>
        </p:nvSpPr>
        <p:spPr>
          <a:xfrm>
            <a:off x="1767010" y="1008411"/>
            <a:ext cx="490840" cy="307777"/>
          </a:xfrm>
          <a:prstGeom prst="rect">
            <a:avLst/>
          </a:prstGeom>
          <a:noFill/>
        </p:spPr>
        <p:txBody>
          <a:bodyPr wrap="none" rtlCol="0">
            <a:spAutoFit/>
          </a:bodyPr>
          <a:lstStyle/>
          <a:p>
            <a:r>
              <a:rPr lang="en-US" sz="1400" dirty="0" smtClean="0"/>
              <a:t>TC</a:t>
            </a:r>
            <a:r>
              <a:rPr lang="en-US" sz="1400" baseline="-25000" dirty="0" smtClean="0"/>
              <a:t>4</a:t>
            </a:r>
            <a:endParaRPr lang="en-US" sz="1400" baseline="-25000" dirty="0"/>
          </a:p>
        </p:txBody>
      </p:sp>
      <p:sp>
        <p:nvSpPr>
          <p:cNvPr id="619" name="TextBox 618"/>
          <p:cNvSpPr txBox="1"/>
          <p:nvPr/>
        </p:nvSpPr>
        <p:spPr>
          <a:xfrm>
            <a:off x="5722725" y="6461921"/>
            <a:ext cx="381836" cy="307777"/>
          </a:xfrm>
          <a:prstGeom prst="rect">
            <a:avLst/>
          </a:prstGeom>
          <a:noFill/>
        </p:spPr>
        <p:txBody>
          <a:bodyPr wrap="none" rtlCol="0">
            <a:spAutoFit/>
          </a:bodyPr>
          <a:lstStyle/>
          <a:p>
            <a:r>
              <a:rPr lang="en-US" sz="1400" dirty="0" smtClean="0"/>
              <a:t>C</a:t>
            </a:r>
            <a:r>
              <a:rPr lang="en-US" sz="1400" baseline="-25000" dirty="0"/>
              <a:t>4</a:t>
            </a:r>
          </a:p>
        </p:txBody>
      </p:sp>
      <p:sp>
        <p:nvSpPr>
          <p:cNvPr id="620" name="TextBox 619"/>
          <p:cNvSpPr txBox="1"/>
          <p:nvPr/>
        </p:nvSpPr>
        <p:spPr>
          <a:xfrm>
            <a:off x="5110459" y="6462458"/>
            <a:ext cx="381836" cy="307777"/>
          </a:xfrm>
          <a:prstGeom prst="rect">
            <a:avLst/>
          </a:prstGeom>
          <a:noFill/>
        </p:spPr>
        <p:txBody>
          <a:bodyPr wrap="none" rtlCol="0">
            <a:spAutoFit/>
          </a:bodyPr>
          <a:lstStyle/>
          <a:p>
            <a:r>
              <a:rPr lang="en-US" sz="1400" dirty="0" smtClean="0"/>
              <a:t>C</a:t>
            </a:r>
            <a:r>
              <a:rPr lang="en-US" sz="1400" baseline="-25000" dirty="0" smtClean="0"/>
              <a:t>3</a:t>
            </a:r>
            <a:endParaRPr lang="en-US" sz="1400" baseline="-25000" dirty="0"/>
          </a:p>
        </p:txBody>
      </p:sp>
      <p:sp>
        <p:nvSpPr>
          <p:cNvPr id="621" name="TextBox 620"/>
          <p:cNvSpPr txBox="1"/>
          <p:nvPr/>
        </p:nvSpPr>
        <p:spPr>
          <a:xfrm>
            <a:off x="4493765" y="6462458"/>
            <a:ext cx="381836" cy="307777"/>
          </a:xfrm>
          <a:prstGeom prst="rect">
            <a:avLst/>
          </a:prstGeom>
          <a:noFill/>
        </p:spPr>
        <p:txBody>
          <a:bodyPr wrap="none" rtlCol="0">
            <a:spAutoFit/>
          </a:bodyPr>
          <a:lstStyle/>
          <a:p>
            <a:r>
              <a:rPr lang="en-US" sz="1400" dirty="0" smtClean="0"/>
              <a:t>C</a:t>
            </a:r>
            <a:r>
              <a:rPr lang="en-US" sz="1400" baseline="-25000" dirty="0" smtClean="0"/>
              <a:t>2</a:t>
            </a:r>
            <a:endParaRPr lang="en-US" sz="1400" baseline="-25000" dirty="0"/>
          </a:p>
        </p:txBody>
      </p:sp>
      <p:sp>
        <p:nvSpPr>
          <p:cNvPr id="622" name="TextBox 621"/>
          <p:cNvSpPr txBox="1"/>
          <p:nvPr/>
        </p:nvSpPr>
        <p:spPr>
          <a:xfrm>
            <a:off x="3879285" y="6462458"/>
            <a:ext cx="381836" cy="307777"/>
          </a:xfrm>
          <a:prstGeom prst="rect">
            <a:avLst/>
          </a:prstGeom>
          <a:noFill/>
        </p:spPr>
        <p:txBody>
          <a:bodyPr wrap="none" rtlCol="0">
            <a:spAutoFit/>
          </a:bodyPr>
          <a:lstStyle/>
          <a:p>
            <a:r>
              <a:rPr lang="en-US" sz="1400" dirty="0" smtClean="0"/>
              <a:t>C</a:t>
            </a:r>
            <a:r>
              <a:rPr lang="en-US" sz="1400" baseline="-25000" dirty="0" smtClean="0"/>
              <a:t>1</a:t>
            </a:r>
            <a:endParaRPr lang="en-US" sz="1400" baseline="-25000" dirty="0"/>
          </a:p>
        </p:txBody>
      </p:sp>
      <p:grpSp>
        <p:nvGrpSpPr>
          <p:cNvPr id="23" name="Group 478"/>
          <p:cNvGrpSpPr/>
          <p:nvPr/>
        </p:nvGrpSpPr>
        <p:grpSpPr>
          <a:xfrm>
            <a:off x="3120356" y="3193483"/>
            <a:ext cx="303582" cy="192024"/>
            <a:chOff x="3964840" y="2897735"/>
            <a:chExt cx="303582" cy="192024"/>
          </a:xfrm>
        </p:grpSpPr>
        <p:cxnSp>
          <p:nvCxnSpPr>
            <p:cNvPr id="450" name="Straight Connector 449"/>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3" name="Straight Connector 452"/>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2" name="Straight Connector 461"/>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8" name="Straight Connector 46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4" name="Group 479"/>
          <p:cNvGrpSpPr/>
          <p:nvPr/>
        </p:nvGrpSpPr>
        <p:grpSpPr>
          <a:xfrm>
            <a:off x="2926557" y="4148848"/>
            <a:ext cx="303582" cy="192024"/>
            <a:chOff x="3964840" y="2897735"/>
            <a:chExt cx="303582" cy="192024"/>
          </a:xfrm>
        </p:grpSpPr>
        <p:cxnSp>
          <p:nvCxnSpPr>
            <p:cNvPr id="482" name="Straight Connector 481"/>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5" name="Straight Connector 494"/>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7" name="Straight Connector 496"/>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8" name="Straight Connector 49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04" name="Straight Connector 503"/>
          <p:cNvCxnSpPr/>
          <p:nvPr/>
        </p:nvCxnSpPr>
        <p:spPr>
          <a:xfrm flipV="1">
            <a:off x="2434394" y="4350720"/>
            <a:ext cx="482151" cy="3043"/>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5" name="Group 505"/>
          <p:cNvGrpSpPr/>
          <p:nvPr/>
        </p:nvGrpSpPr>
        <p:grpSpPr>
          <a:xfrm>
            <a:off x="2736505" y="5108072"/>
            <a:ext cx="303582" cy="192024"/>
            <a:chOff x="3964840" y="2897735"/>
            <a:chExt cx="303582" cy="192024"/>
          </a:xfrm>
        </p:grpSpPr>
        <p:cxnSp>
          <p:nvCxnSpPr>
            <p:cNvPr id="507" name="Straight Connector 506"/>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8" name="Straight Connector 507"/>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9" name="Straight Connector 508"/>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0" name="Straight Connector 509"/>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14" name="Straight Connector 513"/>
          <p:cNvCxnSpPr>
            <a:stCxn id="548" idx="3"/>
          </p:cNvCxnSpPr>
          <p:nvPr/>
        </p:nvCxnSpPr>
        <p:spPr>
          <a:xfrm flipV="1">
            <a:off x="2440396" y="5302536"/>
            <a:ext cx="296324" cy="884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6" name="Group 519"/>
          <p:cNvGrpSpPr/>
          <p:nvPr/>
        </p:nvGrpSpPr>
        <p:grpSpPr>
          <a:xfrm>
            <a:off x="2538361" y="6071778"/>
            <a:ext cx="303582" cy="192024"/>
            <a:chOff x="3964840" y="2897735"/>
            <a:chExt cx="303582" cy="192024"/>
          </a:xfrm>
        </p:grpSpPr>
        <p:cxnSp>
          <p:nvCxnSpPr>
            <p:cNvPr id="522" name="Straight Connector 521"/>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3" name="Straight Connector 522"/>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4" name="Straight Connector 523"/>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8" name="Straight Connector 53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43" name="Straight Connector 542"/>
          <p:cNvCxnSpPr/>
          <p:nvPr/>
        </p:nvCxnSpPr>
        <p:spPr>
          <a:xfrm flipV="1">
            <a:off x="2465771" y="6270724"/>
            <a:ext cx="77287" cy="1486"/>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46" name="TextBox 545"/>
          <p:cNvSpPr txBox="1"/>
          <p:nvPr/>
        </p:nvSpPr>
        <p:spPr>
          <a:xfrm>
            <a:off x="1968201" y="3227087"/>
            <a:ext cx="502061" cy="307777"/>
          </a:xfrm>
          <a:prstGeom prst="rect">
            <a:avLst/>
          </a:prstGeom>
          <a:noFill/>
        </p:spPr>
        <p:txBody>
          <a:bodyPr wrap="none" rtlCol="0">
            <a:spAutoFit/>
          </a:bodyPr>
          <a:lstStyle/>
          <a:p>
            <a:r>
              <a:rPr lang="en-US" sz="1400" dirty="0" smtClean="0"/>
              <a:t>RS</a:t>
            </a:r>
            <a:r>
              <a:rPr lang="en-US" sz="1400" baseline="-25000" dirty="0" smtClean="0"/>
              <a:t>1</a:t>
            </a:r>
            <a:endParaRPr lang="en-US" sz="1400" baseline="-25000" dirty="0"/>
          </a:p>
        </p:txBody>
      </p:sp>
      <p:sp>
        <p:nvSpPr>
          <p:cNvPr id="547" name="TextBox 546"/>
          <p:cNvSpPr txBox="1"/>
          <p:nvPr/>
        </p:nvSpPr>
        <p:spPr>
          <a:xfrm>
            <a:off x="1938335" y="4182127"/>
            <a:ext cx="502061" cy="307777"/>
          </a:xfrm>
          <a:prstGeom prst="rect">
            <a:avLst/>
          </a:prstGeom>
          <a:noFill/>
        </p:spPr>
        <p:txBody>
          <a:bodyPr wrap="none" rtlCol="0">
            <a:spAutoFit/>
          </a:bodyPr>
          <a:lstStyle/>
          <a:p>
            <a:r>
              <a:rPr lang="en-US" sz="1400" dirty="0" smtClean="0"/>
              <a:t>RS</a:t>
            </a:r>
            <a:r>
              <a:rPr lang="en-US" sz="1400" baseline="-25000" dirty="0" smtClean="0"/>
              <a:t>2</a:t>
            </a:r>
            <a:endParaRPr lang="en-US" sz="1400" baseline="-25000" dirty="0"/>
          </a:p>
        </p:txBody>
      </p:sp>
      <p:sp>
        <p:nvSpPr>
          <p:cNvPr id="548" name="TextBox 547"/>
          <p:cNvSpPr txBox="1"/>
          <p:nvPr/>
        </p:nvSpPr>
        <p:spPr>
          <a:xfrm>
            <a:off x="1938335" y="5157487"/>
            <a:ext cx="502061" cy="307777"/>
          </a:xfrm>
          <a:prstGeom prst="rect">
            <a:avLst/>
          </a:prstGeom>
          <a:noFill/>
        </p:spPr>
        <p:txBody>
          <a:bodyPr wrap="none" rtlCol="0">
            <a:spAutoFit/>
          </a:bodyPr>
          <a:lstStyle/>
          <a:p>
            <a:r>
              <a:rPr lang="en-US" sz="1400" dirty="0" smtClean="0"/>
              <a:t>RS</a:t>
            </a:r>
            <a:r>
              <a:rPr lang="en-US" sz="1400" baseline="-25000" dirty="0" smtClean="0"/>
              <a:t>3</a:t>
            </a:r>
            <a:endParaRPr lang="en-US" sz="1400" baseline="-25000" dirty="0"/>
          </a:p>
        </p:txBody>
      </p:sp>
      <p:sp>
        <p:nvSpPr>
          <p:cNvPr id="549" name="TextBox 548"/>
          <p:cNvSpPr txBox="1"/>
          <p:nvPr/>
        </p:nvSpPr>
        <p:spPr>
          <a:xfrm>
            <a:off x="1918015" y="6092207"/>
            <a:ext cx="502061" cy="307777"/>
          </a:xfrm>
          <a:prstGeom prst="rect">
            <a:avLst/>
          </a:prstGeom>
          <a:noFill/>
        </p:spPr>
        <p:txBody>
          <a:bodyPr wrap="none" rtlCol="0">
            <a:spAutoFit/>
          </a:bodyPr>
          <a:lstStyle/>
          <a:p>
            <a:r>
              <a:rPr lang="en-US" sz="1400" dirty="0" smtClean="0"/>
              <a:t>RS</a:t>
            </a:r>
            <a:r>
              <a:rPr lang="en-US" sz="1400" baseline="-25000" dirty="0" smtClean="0"/>
              <a:t>4</a:t>
            </a:r>
            <a:endParaRPr lang="en-US" sz="1400" baseline="-25000" dirty="0"/>
          </a:p>
        </p:txBody>
      </p:sp>
      <p:sp>
        <p:nvSpPr>
          <p:cNvPr id="467" name="Oval 466"/>
          <p:cNvSpPr/>
          <p:nvPr/>
        </p:nvSpPr>
        <p:spPr>
          <a:xfrm flipV="1">
            <a:off x="3380021" y="2391527"/>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4" name="TextBox 453"/>
          <p:cNvSpPr txBox="1"/>
          <p:nvPr/>
        </p:nvSpPr>
        <p:spPr>
          <a:xfrm>
            <a:off x="4264760" y="164575"/>
            <a:ext cx="1310359" cy="369332"/>
          </a:xfrm>
          <a:prstGeom prst="rect">
            <a:avLst/>
          </a:prstGeom>
          <a:noFill/>
          <a:ln w="50800" cmpd="tri">
            <a:solidFill>
              <a:srgbClr val="FF0000"/>
            </a:solidFill>
          </a:ln>
        </p:spPr>
        <p:txBody>
          <a:bodyPr wrap="none" rtlCol="0">
            <a:spAutoFit/>
          </a:bodyPr>
          <a:lstStyle/>
          <a:p>
            <a:r>
              <a:rPr lang="en-US" b="1" dirty="0" smtClean="0">
                <a:solidFill>
                  <a:schemeClr val="accent2">
                    <a:lumMod val="75000"/>
                  </a:schemeClr>
                </a:solidFill>
                <a:latin typeface="Calibri" pitchFamily="34" charset="0"/>
                <a:cs typeface="Calibri" pitchFamily="34" charset="0"/>
              </a:rPr>
              <a:t>PCMS Array</a:t>
            </a:r>
            <a:endParaRPr lang="en-US" b="1" dirty="0">
              <a:solidFill>
                <a:schemeClr val="accent2">
                  <a:lumMod val="75000"/>
                </a:schemeClr>
              </a:solidFill>
              <a:latin typeface="Calibri" pitchFamily="34" charset="0"/>
              <a:cs typeface="Calibri" pitchFamily="34" charset="0"/>
            </a:endParaRPr>
          </a:p>
        </p:txBody>
      </p:sp>
      <p:cxnSp>
        <p:nvCxnSpPr>
          <p:cNvPr id="465" name="Straight Connector 464"/>
          <p:cNvCxnSpPr/>
          <p:nvPr/>
        </p:nvCxnSpPr>
        <p:spPr>
          <a:xfrm rot="5400000">
            <a:off x="4533595" y="4581150"/>
            <a:ext cx="3840500"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27" name="Group 437"/>
          <p:cNvGrpSpPr/>
          <p:nvPr/>
        </p:nvGrpSpPr>
        <p:grpSpPr>
          <a:xfrm>
            <a:off x="6031391" y="5733300"/>
            <a:ext cx="460859" cy="581566"/>
            <a:chOff x="1538005" y="3198570"/>
            <a:chExt cx="460859" cy="581566"/>
          </a:xfrm>
        </p:grpSpPr>
        <p:sp>
          <p:nvSpPr>
            <p:cNvPr id="472" name="Oval 471"/>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3" name="Straight Connector 472"/>
            <p:cNvCxnSpPr>
              <a:stCxn id="472" idx="2"/>
              <a:endCxn id="472"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6" name="Straight Connector 475"/>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7" name="Straight Connector 476"/>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9" name="Straight Connector 478"/>
            <p:cNvCxnSpPr>
              <a:stCxn id="472"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0" name="Straight Connector 479"/>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00" name="Oval 499"/>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2" name="Oval 501"/>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3" name="Straight Connector 502"/>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8" name="Group 437"/>
          <p:cNvGrpSpPr/>
          <p:nvPr/>
        </p:nvGrpSpPr>
        <p:grpSpPr>
          <a:xfrm>
            <a:off x="6031390" y="4767684"/>
            <a:ext cx="460859" cy="581566"/>
            <a:chOff x="1538005" y="3198570"/>
            <a:chExt cx="460859" cy="581566"/>
          </a:xfrm>
        </p:grpSpPr>
        <p:sp>
          <p:nvSpPr>
            <p:cNvPr id="512" name="Oval 511"/>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3" name="Straight Connector 512"/>
            <p:cNvCxnSpPr>
              <a:stCxn id="512" idx="2"/>
              <a:endCxn id="512"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5" name="Straight Connector 514"/>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0" name="Straight Connector 519"/>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39" name="Straight Connector 538"/>
            <p:cNvCxnSpPr>
              <a:stCxn id="512"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0" name="Straight Connector 539"/>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41" name="Oval 540"/>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2" name="Oval 541"/>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44" name="Straight Connector 543"/>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9" name="Group 437"/>
          <p:cNvGrpSpPr/>
          <p:nvPr/>
        </p:nvGrpSpPr>
        <p:grpSpPr>
          <a:xfrm>
            <a:off x="6031390" y="3813050"/>
            <a:ext cx="460859" cy="581566"/>
            <a:chOff x="1538005" y="3198570"/>
            <a:chExt cx="460859" cy="581566"/>
          </a:xfrm>
        </p:grpSpPr>
        <p:sp>
          <p:nvSpPr>
            <p:cNvPr id="550" name="Oval 549"/>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2" name="Straight Connector 551"/>
            <p:cNvCxnSpPr>
              <a:stCxn id="550" idx="2"/>
              <a:endCxn id="550"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4" name="Straight Connector 553"/>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5" name="Straight Connector 554"/>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6" name="Straight Connector 555"/>
            <p:cNvCxnSpPr>
              <a:stCxn id="550"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8" name="Straight Connector 557"/>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59" name="Oval 558"/>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1" name="Oval 560"/>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2" name="Straight Connector 561"/>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0" name="Group 437"/>
          <p:cNvGrpSpPr/>
          <p:nvPr/>
        </p:nvGrpSpPr>
        <p:grpSpPr>
          <a:xfrm>
            <a:off x="6031390" y="2847434"/>
            <a:ext cx="460859" cy="581566"/>
            <a:chOff x="1538005" y="3198570"/>
            <a:chExt cx="460859" cy="581566"/>
          </a:xfrm>
        </p:grpSpPr>
        <p:sp>
          <p:nvSpPr>
            <p:cNvPr id="564" name="Oval 563"/>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5" name="Straight Connector 564"/>
            <p:cNvCxnSpPr>
              <a:stCxn id="564" idx="2"/>
              <a:endCxn id="564"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6" name="Straight Connector 565"/>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1" name="Straight Connector 570"/>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2" name="Straight Connector 571"/>
            <p:cNvCxnSpPr>
              <a:stCxn id="564"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3" name="Straight Connector 572"/>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74" name="Oval 573"/>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5" name="Oval 574"/>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6" name="Straight Connector 575"/>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79" name="Isosceles Triangle 578"/>
          <p:cNvSpPr/>
          <p:nvPr/>
        </p:nvSpPr>
        <p:spPr>
          <a:xfrm rot="10800000">
            <a:off x="6261820" y="2276850"/>
            <a:ext cx="384050" cy="382624"/>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0" name="Straight Connector 579"/>
          <p:cNvCxnSpPr/>
          <p:nvPr/>
        </p:nvCxnSpPr>
        <p:spPr>
          <a:xfrm rot="5400000">
            <a:off x="6299953" y="2046150"/>
            <a:ext cx="460861" cy="54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81" name="TextBox 580"/>
          <p:cNvSpPr txBox="1"/>
          <p:nvPr/>
        </p:nvSpPr>
        <p:spPr>
          <a:xfrm>
            <a:off x="6377035" y="1278320"/>
            <a:ext cx="1439818" cy="523220"/>
          </a:xfrm>
          <a:prstGeom prst="rect">
            <a:avLst/>
          </a:prstGeom>
          <a:noFill/>
        </p:spPr>
        <p:txBody>
          <a:bodyPr wrap="none" rtlCol="0">
            <a:spAutoFit/>
          </a:bodyPr>
          <a:lstStyle/>
          <a:p>
            <a:r>
              <a:rPr lang="en-US" sz="1400" dirty="0" smtClean="0"/>
              <a:t>Access Control</a:t>
            </a:r>
          </a:p>
          <a:p>
            <a:r>
              <a:rPr lang="en-US" sz="1400" dirty="0" smtClean="0"/>
              <a:t>for R/W</a:t>
            </a:r>
            <a:endParaRPr lang="en-US" sz="1400" baseline="-25000" dirty="0"/>
          </a:p>
        </p:txBody>
      </p:sp>
      <p:sp>
        <p:nvSpPr>
          <p:cNvPr id="582" name="Oval 581"/>
          <p:cNvSpPr/>
          <p:nvPr/>
        </p:nvSpPr>
        <p:spPr>
          <a:xfrm rot="5400000">
            <a:off x="6492250" y="181599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3" name="Oval 582"/>
          <p:cNvSpPr/>
          <p:nvPr/>
        </p:nvSpPr>
        <p:spPr>
          <a:xfrm rot="5400000">
            <a:off x="6415440" y="2699305"/>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4" name="Straight Connector 583"/>
          <p:cNvCxnSpPr/>
          <p:nvPr/>
        </p:nvCxnSpPr>
        <p:spPr>
          <a:xfrm rot="5400000">
            <a:off x="5878040" y="2430200"/>
            <a:ext cx="614482" cy="54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86" name="Straight Connector 585"/>
          <p:cNvCxnSpPr>
            <a:endCxn id="583" idx="4"/>
          </p:cNvCxnSpPr>
          <p:nvPr/>
        </p:nvCxnSpPr>
        <p:spPr>
          <a:xfrm flipV="1">
            <a:off x="6185010" y="2737710"/>
            <a:ext cx="230430" cy="5"/>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95" name="Straight Connector 594"/>
          <p:cNvCxnSpPr/>
          <p:nvPr/>
        </p:nvCxnSpPr>
        <p:spPr>
          <a:xfrm flipV="1">
            <a:off x="6185010" y="2123230"/>
            <a:ext cx="230430" cy="5"/>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96" name="Straight Connector 595"/>
          <p:cNvCxnSpPr/>
          <p:nvPr/>
        </p:nvCxnSpPr>
        <p:spPr>
          <a:xfrm rot="16200000" flipH="1">
            <a:off x="6338634" y="2200039"/>
            <a:ext cx="153619" cy="3"/>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627" name="TextBox 626"/>
          <p:cNvSpPr txBox="1"/>
          <p:nvPr/>
        </p:nvSpPr>
        <p:spPr>
          <a:xfrm>
            <a:off x="3021716" y="3352190"/>
            <a:ext cx="530915" cy="307777"/>
          </a:xfrm>
          <a:prstGeom prst="rect">
            <a:avLst/>
          </a:prstGeom>
          <a:noFill/>
        </p:spPr>
        <p:txBody>
          <a:bodyPr wrap="none" rtlCol="0">
            <a:spAutoFit/>
          </a:bodyPr>
          <a:lstStyle/>
          <a:p>
            <a:r>
              <a:rPr lang="en-US" sz="1400" dirty="0" smtClean="0"/>
              <a:t>WT</a:t>
            </a:r>
            <a:r>
              <a:rPr lang="en-US" sz="1400" baseline="-25000" dirty="0" smtClean="0"/>
              <a:t>1</a:t>
            </a:r>
            <a:endParaRPr lang="en-US" sz="1400" baseline="-25000" dirty="0"/>
          </a:p>
        </p:txBody>
      </p:sp>
      <p:sp>
        <p:nvSpPr>
          <p:cNvPr id="628" name="TextBox 627"/>
          <p:cNvSpPr txBox="1"/>
          <p:nvPr/>
        </p:nvSpPr>
        <p:spPr>
          <a:xfrm>
            <a:off x="2868096" y="4311778"/>
            <a:ext cx="530915" cy="307777"/>
          </a:xfrm>
          <a:prstGeom prst="rect">
            <a:avLst/>
          </a:prstGeom>
          <a:noFill/>
        </p:spPr>
        <p:txBody>
          <a:bodyPr wrap="none" rtlCol="0">
            <a:spAutoFit/>
          </a:bodyPr>
          <a:lstStyle/>
          <a:p>
            <a:r>
              <a:rPr lang="en-US" sz="1400" dirty="0" smtClean="0"/>
              <a:t>WT</a:t>
            </a:r>
            <a:r>
              <a:rPr lang="en-US" sz="1400" baseline="-25000" dirty="0" smtClean="0"/>
              <a:t>2</a:t>
            </a:r>
            <a:endParaRPr lang="en-US" sz="1400" baseline="-25000" dirty="0"/>
          </a:p>
        </p:txBody>
      </p:sp>
      <p:sp>
        <p:nvSpPr>
          <p:cNvPr id="629" name="TextBox 628"/>
          <p:cNvSpPr txBox="1"/>
          <p:nvPr/>
        </p:nvSpPr>
        <p:spPr>
          <a:xfrm>
            <a:off x="2651750" y="5271903"/>
            <a:ext cx="530915" cy="307777"/>
          </a:xfrm>
          <a:prstGeom prst="rect">
            <a:avLst/>
          </a:prstGeom>
          <a:noFill/>
        </p:spPr>
        <p:txBody>
          <a:bodyPr wrap="none" rtlCol="0">
            <a:spAutoFit/>
          </a:bodyPr>
          <a:lstStyle/>
          <a:p>
            <a:r>
              <a:rPr lang="en-US" sz="1400" dirty="0" smtClean="0"/>
              <a:t>WT</a:t>
            </a:r>
            <a:r>
              <a:rPr lang="en-US" sz="1400" baseline="-25000" dirty="0" smtClean="0"/>
              <a:t>3</a:t>
            </a:r>
            <a:endParaRPr lang="en-US" sz="1400" baseline="-25000" dirty="0"/>
          </a:p>
        </p:txBody>
      </p:sp>
      <p:sp>
        <p:nvSpPr>
          <p:cNvPr id="630" name="TextBox 629"/>
          <p:cNvSpPr txBox="1"/>
          <p:nvPr/>
        </p:nvSpPr>
        <p:spPr>
          <a:xfrm>
            <a:off x="2459725" y="6232028"/>
            <a:ext cx="530915" cy="307777"/>
          </a:xfrm>
          <a:prstGeom prst="rect">
            <a:avLst/>
          </a:prstGeom>
          <a:noFill/>
        </p:spPr>
        <p:txBody>
          <a:bodyPr wrap="none" rtlCol="0">
            <a:spAutoFit/>
          </a:bodyPr>
          <a:lstStyle/>
          <a:p>
            <a:r>
              <a:rPr lang="en-US" sz="1400" dirty="0" smtClean="0"/>
              <a:t>WT</a:t>
            </a:r>
            <a:r>
              <a:rPr lang="en-US" sz="1400" baseline="-25000" dirty="0" smtClean="0"/>
              <a:t>4</a:t>
            </a:r>
            <a:endParaRPr lang="en-US" sz="1400" baseline="-25000" dirty="0"/>
          </a:p>
        </p:txBody>
      </p:sp>
      <p:sp>
        <p:nvSpPr>
          <p:cNvPr id="631" name="TextBox 630"/>
          <p:cNvSpPr txBox="1"/>
          <p:nvPr/>
        </p:nvSpPr>
        <p:spPr>
          <a:xfrm>
            <a:off x="4031534" y="1662370"/>
            <a:ext cx="481222" cy="307777"/>
          </a:xfrm>
          <a:prstGeom prst="rect">
            <a:avLst/>
          </a:prstGeom>
          <a:noFill/>
        </p:spPr>
        <p:txBody>
          <a:bodyPr wrap="none" rtlCol="0">
            <a:spAutoFit/>
          </a:bodyPr>
          <a:lstStyle/>
          <a:p>
            <a:r>
              <a:rPr lang="en-US" sz="1400" dirty="0" smtClean="0"/>
              <a:t>BT</a:t>
            </a:r>
            <a:r>
              <a:rPr lang="en-US" sz="1400" baseline="-25000" dirty="0" smtClean="0"/>
              <a:t>1</a:t>
            </a:r>
            <a:endParaRPr lang="en-US" sz="1400" baseline="-25000" dirty="0"/>
          </a:p>
        </p:txBody>
      </p:sp>
      <p:sp>
        <p:nvSpPr>
          <p:cNvPr id="632" name="TextBox 631"/>
          <p:cNvSpPr txBox="1"/>
          <p:nvPr/>
        </p:nvSpPr>
        <p:spPr>
          <a:xfrm>
            <a:off x="4648810" y="1470345"/>
            <a:ext cx="481222" cy="307777"/>
          </a:xfrm>
          <a:prstGeom prst="rect">
            <a:avLst/>
          </a:prstGeom>
          <a:noFill/>
        </p:spPr>
        <p:txBody>
          <a:bodyPr wrap="none" rtlCol="0">
            <a:spAutoFit/>
          </a:bodyPr>
          <a:lstStyle/>
          <a:p>
            <a:r>
              <a:rPr lang="en-US" sz="1400" dirty="0" smtClean="0"/>
              <a:t>BT</a:t>
            </a:r>
            <a:r>
              <a:rPr lang="en-US" sz="1400" baseline="-25000" dirty="0" smtClean="0"/>
              <a:t>2</a:t>
            </a:r>
            <a:endParaRPr lang="en-US" sz="1400" baseline="-25000" dirty="0"/>
          </a:p>
        </p:txBody>
      </p:sp>
      <p:sp>
        <p:nvSpPr>
          <p:cNvPr id="633" name="TextBox 632"/>
          <p:cNvSpPr txBox="1"/>
          <p:nvPr/>
        </p:nvSpPr>
        <p:spPr>
          <a:xfrm>
            <a:off x="5222089" y="1278320"/>
            <a:ext cx="481222" cy="307777"/>
          </a:xfrm>
          <a:prstGeom prst="rect">
            <a:avLst/>
          </a:prstGeom>
          <a:noFill/>
        </p:spPr>
        <p:txBody>
          <a:bodyPr wrap="none" rtlCol="0">
            <a:spAutoFit/>
          </a:bodyPr>
          <a:lstStyle/>
          <a:p>
            <a:r>
              <a:rPr lang="en-US" sz="1400" dirty="0" smtClean="0"/>
              <a:t>BT</a:t>
            </a:r>
            <a:r>
              <a:rPr lang="en-US" sz="1400" baseline="-25000" dirty="0" smtClean="0"/>
              <a:t>3</a:t>
            </a:r>
            <a:endParaRPr lang="en-US" sz="1400" baseline="-25000" dirty="0"/>
          </a:p>
        </p:txBody>
      </p:sp>
      <p:sp>
        <p:nvSpPr>
          <p:cNvPr id="634" name="TextBox 633"/>
          <p:cNvSpPr txBox="1"/>
          <p:nvPr/>
        </p:nvSpPr>
        <p:spPr>
          <a:xfrm>
            <a:off x="5874974" y="1086295"/>
            <a:ext cx="481222" cy="307777"/>
          </a:xfrm>
          <a:prstGeom prst="rect">
            <a:avLst/>
          </a:prstGeom>
          <a:noFill/>
        </p:spPr>
        <p:txBody>
          <a:bodyPr wrap="none" rtlCol="0">
            <a:spAutoFit/>
          </a:bodyPr>
          <a:lstStyle/>
          <a:p>
            <a:r>
              <a:rPr lang="en-US" sz="1400" dirty="0" smtClean="0"/>
              <a:t>BT</a:t>
            </a:r>
            <a:r>
              <a:rPr lang="en-US" sz="1400" baseline="-25000" dirty="0" smtClean="0"/>
              <a:t>4</a:t>
            </a:r>
            <a:endParaRPr lang="en-US" sz="1400" baseline="-25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Issue to be addressed</a:t>
            </a:r>
            <a:endParaRPr lang="en-US" dirty="0"/>
          </a:p>
        </p:txBody>
      </p:sp>
      <p:sp>
        <p:nvSpPr>
          <p:cNvPr id="4" name="Content Placeholder 3"/>
          <p:cNvSpPr>
            <a:spLocks noGrp="1"/>
          </p:cNvSpPr>
          <p:nvPr>
            <p:ph idx="1"/>
          </p:nvPr>
        </p:nvSpPr>
        <p:spPr/>
        <p:txBody>
          <a:bodyPr/>
          <a:lstStyle/>
          <a:p>
            <a:r>
              <a:rPr lang="en-US" sz="2400" dirty="0" smtClean="0"/>
              <a:t>State of the art (POR) cross point memory array is formed with fully decoded drivers for </a:t>
            </a:r>
            <a:r>
              <a:rPr lang="en-US" sz="2400" dirty="0" err="1" smtClean="0"/>
              <a:t>bitlines</a:t>
            </a:r>
            <a:r>
              <a:rPr lang="en-US" sz="2400" dirty="0" smtClean="0"/>
              <a:t>, </a:t>
            </a:r>
            <a:r>
              <a:rPr lang="en-US" sz="2400" dirty="0" err="1" smtClean="0"/>
              <a:t>BD</a:t>
            </a:r>
            <a:r>
              <a:rPr lang="en-US" sz="2400" baseline="-25000" dirty="0" err="1" smtClean="0"/>
              <a:t>y</a:t>
            </a:r>
            <a:r>
              <a:rPr lang="en-US" sz="2400" dirty="0" smtClean="0"/>
              <a:t> and </a:t>
            </a:r>
            <a:r>
              <a:rPr lang="en-US" sz="2400" dirty="0" err="1" smtClean="0"/>
              <a:t>wordlines</a:t>
            </a:r>
            <a:r>
              <a:rPr lang="en-US" sz="2400" dirty="0" smtClean="0"/>
              <a:t>, </a:t>
            </a:r>
            <a:r>
              <a:rPr lang="en-US" sz="2400" dirty="0" err="1" smtClean="0"/>
              <a:t>WD</a:t>
            </a:r>
            <a:r>
              <a:rPr lang="en-US" sz="2400" baseline="-25000" dirty="0" err="1" smtClean="0"/>
              <a:t>x</a:t>
            </a:r>
            <a:r>
              <a:rPr lang="en-US" sz="2400" dirty="0" smtClean="0"/>
              <a:t>.  </a:t>
            </a:r>
            <a:r>
              <a:rPr lang="en-US" sz="2400" dirty="0" err="1" smtClean="0"/>
              <a:t>BD</a:t>
            </a:r>
            <a:r>
              <a:rPr lang="en-US" sz="2400" baseline="-25000" dirty="0" err="1" smtClean="0"/>
              <a:t>y</a:t>
            </a:r>
            <a:r>
              <a:rPr lang="en-US" sz="2400" dirty="0" smtClean="0"/>
              <a:t> and </a:t>
            </a:r>
            <a:r>
              <a:rPr lang="en-US" sz="2400" dirty="0" err="1" smtClean="0"/>
              <a:t>WD</a:t>
            </a:r>
            <a:r>
              <a:rPr lang="en-US" sz="2400" baseline="-25000" dirty="0" err="1" smtClean="0"/>
              <a:t>x</a:t>
            </a:r>
            <a:r>
              <a:rPr lang="en-US" sz="2400" dirty="0" smtClean="0"/>
              <a:t> devices size need to be sufficiently large to deliver the voltage and current required for read/write operations. </a:t>
            </a:r>
            <a:endParaRPr lang="en-US" sz="2400" dirty="0" smtClean="0"/>
          </a:p>
          <a:p>
            <a:r>
              <a:rPr lang="en-US" sz="2400" dirty="0" smtClean="0"/>
              <a:t>This invention is to reduce the footprint required for </a:t>
            </a:r>
            <a:r>
              <a:rPr lang="en-US" sz="2400" dirty="0" err="1" smtClean="0"/>
              <a:t>bitline</a:t>
            </a:r>
            <a:r>
              <a:rPr lang="en-US" sz="2400" dirty="0" smtClean="0"/>
              <a:t> and </a:t>
            </a:r>
            <a:r>
              <a:rPr lang="en-US" sz="2400" dirty="0" err="1" smtClean="0"/>
              <a:t>wordline</a:t>
            </a:r>
            <a:r>
              <a:rPr lang="en-US" sz="2400" dirty="0" smtClean="0"/>
              <a:t> drivers.   </a:t>
            </a:r>
            <a:r>
              <a:rPr lang="en-US" sz="2400" dirty="0" smtClean="0"/>
              <a:t>In Basic schematics, it </a:t>
            </a:r>
            <a:r>
              <a:rPr lang="en-US" sz="2400" dirty="0" smtClean="0"/>
              <a:t>uses a smaller decoded transistor for each of </a:t>
            </a:r>
            <a:r>
              <a:rPr lang="en-US" sz="2400" dirty="0" err="1" smtClean="0"/>
              <a:t>bitlines</a:t>
            </a:r>
            <a:r>
              <a:rPr lang="en-US" sz="2400" dirty="0" smtClean="0"/>
              <a:t> (</a:t>
            </a:r>
            <a:r>
              <a:rPr lang="en-US" sz="2400" dirty="0" err="1" smtClean="0"/>
              <a:t>BT</a:t>
            </a:r>
            <a:r>
              <a:rPr lang="en-US" sz="2400" baseline="-25000" dirty="0" err="1" smtClean="0"/>
              <a:t>y</a:t>
            </a:r>
            <a:r>
              <a:rPr lang="en-US" sz="2400" dirty="0" smtClean="0"/>
              <a:t>) </a:t>
            </a:r>
            <a:r>
              <a:rPr lang="en-US" sz="2400" dirty="0" smtClean="0"/>
              <a:t>and one driver circuit shared with all the </a:t>
            </a:r>
            <a:r>
              <a:rPr lang="en-US" sz="2400" dirty="0" err="1" smtClean="0"/>
              <a:t>bitlines</a:t>
            </a:r>
            <a:r>
              <a:rPr lang="en-US" sz="2400" dirty="0" smtClean="0"/>
              <a:t>.   </a:t>
            </a:r>
            <a:r>
              <a:rPr lang="en-US" sz="2400" dirty="0" smtClean="0"/>
              <a:t>The same technique is applicable to the </a:t>
            </a:r>
            <a:r>
              <a:rPr lang="en-US" sz="2400" dirty="0" err="1" smtClean="0"/>
              <a:t>wordline</a:t>
            </a:r>
            <a:r>
              <a:rPr lang="en-US" sz="2400" dirty="0" smtClean="0"/>
              <a:t>  transistor (</a:t>
            </a:r>
            <a:r>
              <a:rPr lang="en-US" sz="2400" dirty="0" err="1" smtClean="0"/>
              <a:t>WT</a:t>
            </a:r>
            <a:r>
              <a:rPr lang="en-US" sz="2400" baseline="-25000" dirty="0" err="1" smtClean="0"/>
              <a:t>x</a:t>
            </a:r>
            <a:r>
              <a:rPr lang="en-US" sz="2400" dirty="0" smtClean="0"/>
              <a:t>) </a:t>
            </a:r>
            <a:r>
              <a:rPr lang="en-US" sz="2400" dirty="0" smtClean="0"/>
              <a:t>selection scheme. </a:t>
            </a:r>
            <a:r>
              <a:rPr lang="en-US" sz="2400" dirty="0" smtClean="0"/>
              <a:t>In “Double Trigger” schematics, it </a:t>
            </a:r>
            <a:r>
              <a:rPr lang="en-US" sz="2400" dirty="0" smtClean="0"/>
              <a:t>illustrates the circuit topology on both </a:t>
            </a:r>
            <a:r>
              <a:rPr lang="en-US" sz="2400" dirty="0" err="1" smtClean="0"/>
              <a:t>bitline</a:t>
            </a:r>
            <a:r>
              <a:rPr lang="en-US" sz="2400" dirty="0" smtClean="0"/>
              <a:t> and </a:t>
            </a:r>
            <a:r>
              <a:rPr lang="en-US" sz="2400" dirty="0" err="1" smtClean="0"/>
              <a:t>wordline</a:t>
            </a:r>
            <a:r>
              <a:rPr lang="en-US" sz="2400" dirty="0" smtClean="0"/>
              <a:t> selection using the same triggering mechanism.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Basic Schematics</a:t>
            </a:r>
            <a:endParaRPr lang="en-US" dirty="0"/>
          </a:p>
        </p:txBody>
      </p:sp>
      <p:grpSp>
        <p:nvGrpSpPr>
          <p:cNvPr id="3" name="Group 98"/>
          <p:cNvGrpSpPr/>
          <p:nvPr/>
        </p:nvGrpSpPr>
        <p:grpSpPr>
          <a:xfrm>
            <a:off x="1461195" y="2660900"/>
            <a:ext cx="304800" cy="960125"/>
            <a:chOff x="1912906" y="1163104"/>
            <a:chExt cx="304800" cy="960125"/>
          </a:xfrm>
        </p:grpSpPr>
        <p:sp>
          <p:nvSpPr>
            <p:cNvPr id="44" name="Oval 43"/>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Connector 46"/>
            <p:cNvCxnSpPr>
              <a:stCxn id="45" idx="2"/>
              <a:endCxn id="45"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a:stCxn id="44" idx="2"/>
              <a:endCxn id="44"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45" idx="0"/>
              <a:endCxn id="44"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44"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2028121"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9" name="Straight Connector 78"/>
            <p:cNvCxnSpPr>
              <a:endCxn id="45"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402"/>
          <p:cNvGrpSpPr/>
          <p:nvPr/>
        </p:nvGrpSpPr>
        <p:grpSpPr>
          <a:xfrm>
            <a:off x="1461195" y="4926795"/>
            <a:ext cx="304800" cy="581566"/>
            <a:chOff x="1538005" y="3198570"/>
            <a:chExt cx="304800" cy="581566"/>
          </a:xfrm>
        </p:grpSpPr>
        <p:sp>
          <p:nvSpPr>
            <p:cNvPr id="387" name="Oval 386"/>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4" name="Straight Connector 393"/>
            <p:cNvCxnSpPr>
              <a:stCxn id="387" idx="2"/>
              <a:endCxn id="387"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5" name="Straight Connector 394"/>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6" name="Straight Connector 395"/>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8" name="Straight Connector 397"/>
            <p:cNvCxnSpPr>
              <a:stCxn id="387"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00" name="Oval 399"/>
            <p:cNvSpPr/>
            <p:nvPr/>
          </p:nvSpPr>
          <p:spPr>
            <a:xfrm>
              <a:off x="1653220"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1" name="Oval 400"/>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2" name="Straight Connector 401"/>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9" name="Group 448"/>
          <p:cNvGrpSpPr/>
          <p:nvPr/>
        </p:nvGrpSpPr>
        <p:grpSpPr>
          <a:xfrm>
            <a:off x="2372061" y="613943"/>
            <a:ext cx="5886819" cy="6156292"/>
            <a:chOff x="1885075" y="318195"/>
            <a:chExt cx="5886819" cy="6156292"/>
          </a:xfrm>
        </p:grpSpPr>
        <p:cxnSp>
          <p:nvCxnSpPr>
            <p:cNvPr id="448" name="Straight Connector 447"/>
            <p:cNvCxnSpPr/>
            <p:nvPr/>
          </p:nvCxnSpPr>
          <p:spPr>
            <a:xfrm flipV="1">
              <a:off x="4022156" y="2134185"/>
              <a:ext cx="3276600"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grpSp>
          <p:nvGrpSpPr>
            <p:cNvPr id="4" name="Group 99"/>
            <p:cNvGrpSpPr/>
            <p:nvPr/>
          </p:nvGrpSpPr>
          <p:grpSpPr>
            <a:xfrm>
              <a:off x="4598231" y="2172590"/>
              <a:ext cx="460859" cy="960125"/>
              <a:chOff x="1912906" y="1163104"/>
              <a:chExt cx="460859" cy="960125"/>
            </a:xfrm>
          </p:grpSpPr>
          <p:sp>
            <p:nvSpPr>
              <p:cNvPr id="101" name="Oval 100"/>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p:cNvCxnSpPr>
                <a:stCxn id="102" idx="2"/>
                <a:endCxn id="102"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a:stCxn id="101" idx="2"/>
                <a:endCxn id="101"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a:stCxn id="102" idx="0"/>
                <a:endCxn id="101"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a:stCxn id="101"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4" name="Oval 113"/>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6" name="Straight Connector 115"/>
              <p:cNvCxnSpPr>
                <a:endCxn id="102"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 name="Group 116"/>
            <p:cNvGrpSpPr/>
            <p:nvPr/>
          </p:nvGrpSpPr>
          <p:grpSpPr>
            <a:xfrm>
              <a:off x="5212712" y="2172590"/>
              <a:ext cx="460859" cy="960125"/>
              <a:chOff x="1912906" y="1163104"/>
              <a:chExt cx="460859" cy="960125"/>
            </a:xfrm>
          </p:grpSpPr>
          <p:sp>
            <p:nvSpPr>
              <p:cNvPr id="118" name="Oval 117"/>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0" name="Straight Connector 119"/>
              <p:cNvCxnSpPr>
                <a:stCxn id="119" idx="2"/>
                <a:endCxn id="119"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a:stCxn id="118" idx="2"/>
                <a:endCxn id="118"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a:stCxn id="119" idx="0"/>
                <a:endCxn id="118"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a:stCxn id="118"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1" name="Oval 130"/>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3" name="Straight Connector 132"/>
              <p:cNvCxnSpPr>
                <a:endCxn id="119"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 name="Group 133"/>
            <p:cNvGrpSpPr/>
            <p:nvPr/>
          </p:nvGrpSpPr>
          <p:grpSpPr>
            <a:xfrm>
              <a:off x="5827191" y="2172590"/>
              <a:ext cx="460859" cy="960125"/>
              <a:chOff x="1912906" y="1163104"/>
              <a:chExt cx="460859" cy="960125"/>
            </a:xfrm>
          </p:grpSpPr>
          <p:sp>
            <p:nvSpPr>
              <p:cNvPr id="135" name="Oval 134"/>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Connector 136"/>
              <p:cNvCxnSpPr>
                <a:stCxn id="136" idx="2"/>
                <a:endCxn id="136"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a:stCxn id="135" idx="2"/>
                <a:endCxn id="135"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a:stCxn id="136" idx="0"/>
                <a:endCxn id="135"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a:stCxn id="135"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 name="Oval 147"/>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0" name="Straight Connector 149"/>
              <p:cNvCxnSpPr>
                <a:endCxn id="136"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150"/>
            <p:cNvGrpSpPr/>
            <p:nvPr/>
          </p:nvGrpSpPr>
          <p:grpSpPr>
            <a:xfrm>
              <a:off x="6441672" y="2172590"/>
              <a:ext cx="460859" cy="960125"/>
              <a:chOff x="1912906" y="1163104"/>
              <a:chExt cx="460859" cy="960125"/>
            </a:xfrm>
          </p:grpSpPr>
          <p:sp>
            <p:nvSpPr>
              <p:cNvPr id="152" name="Oval 151"/>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4" name="Straight Connector 153"/>
              <p:cNvCxnSpPr>
                <a:stCxn id="153" idx="2"/>
                <a:endCxn id="153"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a:stCxn id="152" idx="2"/>
                <a:endCxn id="152"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a:stCxn id="153" idx="0"/>
                <a:endCxn id="152"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a:stCxn id="152"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5" name="Oval 164"/>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7" name="Straight Connector 166"/>
              <p:cNvCxnSpPr>
                <a:endCxn id="153"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167"/>
            <p:cNvGrpSpPr/>
            <p:nvPr/>
          </p:nvGrpSpPr>
          <p:grpSpPr>
            <a:xfrm>
              <a:off x="4598231" y="3132715"/>
              <a:ext cx="460859" cy="960125"/>
              <a:chOff x="1912906" y="1163104"/>
              <a:chExt cx="460859" cy="960125"/>
            </a:xfrm>
          </p:grpSpPr>
          <p:sp>
            <p:nvSpPr>
              <p:cNvPr id="169" name="Oval 168"/>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1" name="Straight Connector 170"/>
              <p:cNvCxnSpPr>
                <a:stCxn id="170" idx="2"/>
                <a:endCxn id="170"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a:stCxn id="169" idx="2"/>
                <a:endCxn id="169"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a:stCxn id="170" idx="0"/>
                <a:endCxn id="169"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a:stCxn id="169"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2" name="Oval 181"/>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4" name="Straight Connector 183"/>
              <p:cNvCxnSpPr>
                <a:endCxn id="170"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 name="Group 184"/>
            <p:cNvGrpSpPr/>
            <p:nvPr/>
          </p:nvGrpSpPr>
          <p:grpSpPr>
            <a:xfrm>
              <a:off x="5212712" y="3132715"/>
              <a:ext cx="460859" cy="960125"/>
              <a:chOff x="1912906" y="1163104"/>
              <a:chExt cx="460859" cy="960125"/>
            </a:xfrm>
          </p:grpSpPr>
          <p:sp>
            <p:nvSpPr>
              <p:cNvPr id="186" name="Oval 185"/>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8" name="Straight Connector 187"/>
              <p:cNvCxnSpPr>
                <a:stCxn id="187" idx="2"/>
                <a:endCxn id="187"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a:stCxn id="186" idx="2"/>
                <a:endCxn id="186"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a:stCxn id="187" idx="0"/>
                <a:endCxn id="186"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a:stCxn id="186"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9" name="Oval 198"/>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1" name="Straight Connector 200"/>
              <p:cNvCxnSpPr>
                <a:endCxn id="187"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201"/>
            <p:cNvGrpSpPr/>
            <p:nvPr/>
          </p:nvGrpSpPr>
          <p:grpSpPr>
            <a:xfrm>
              <a:off x="5827191" y="3132715"/>
              <a:ext cx="460859" cy="960125"/>
              <a:chOff x="1912906" y="1163104"/>
              <a:chExt cx="460859" cy="960125"/>
            </a:xfrm>
          </p:grpSpPr>
          <p:sp>
            <p:nvSpPr>
              <p:cNvPr id="203" name="Oval 202"/>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5" name="Straight Connector 204"/>
              <p:cNvCxnSpPr>
                <a:stCxn id="204" idx="2"/>
                <a:endCxn id="204"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a:stCxn id="203" idx="2"/>
                <a:endCxn id="203"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a:stCxn id="204" idx="0"/>
                <a:endCxn id="203"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a:stCxn id="203"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16" name="Oval 215"/>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8" name="Straight Connector 217"/>
              <p:cNvCxnSpPr>
                <a:endCxn id="204"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 name="Group 218"/>
            <p:cNvGrpSpPr/>
            <p:nvPr/>
          </p:nvGrpSpPr>
          <p:grpSpPr>
            <a:xfrm>
              <a:off x="6441672" y="3132715"/>
              <a:ext cx="460859" cy="960125"/>
              <a:chOff x="1912906" y="1163104"/>
              <a:chExt cx="460859" cy="960125"/>
            </a:xfrm>
          </p:grpSpPr>
          <p:sp>
            <p:nvSpPr>
              <p:cNvPr id="220" name="Oval 219"/>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2" name="Straight Connector 221"/>
              <p:cNvCxnSpPr>
                <a:stCxn id="221" idx="2"/>
                <a:endCxn id="221"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a:stCxn id="220" idx="2"/>
                <a:endCxn id="220"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a:stCxn id="221" idx="0"/>
                <a:endCxn id="220"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a:stCxn id="220"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33" name="Oval 232"/>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5" name="Straight Connector 234"/>
              <p:cNvCxnSpPr>
                <a:endCxn id="221"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235"/>
            <p:cNvGrpSpPr/>
            <p:nvPr/>
          </p:nvGrpSpPr>
          <p:grpSpPr>
            <a:xfrm>
              <a:off x="4598231" y="4092841"/>
              <a:ext cx="460859" cy="960125"/>
              <a:chOff x="1912906" y="1163104"/>
              <a:chExt cx="460859" cy="960125"/>
            </a:xfrm>
          </p:grpSpPr>
          <p:sp>
            <p:nvSpPr>
              <p:cNvPr id="237" name="Oval 236"/>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9" name="Straight Connector 238"/>
              <p:cNvCxnSpPr>
                <a:stCxn id="238" idx="2"/>
                <a:endCxn id="238"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a:stCxn id="237" idx="2"/>
                <a:endCxn id="237"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a:stCxn id="238" idx="0"/>
                <a:endCxn id="237"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a:stCxn id="237"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50" name="Oval 249"/>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2" name="Straight Connector 251"/>
              <p:cNvCxnSpPr>
                <a:endCxn id="238"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 name="Group 252"/>
            <p:cNvGrpSpPr/>
            <p:nvPr/>
          </p:nvGrpSpPr>
          <p:grpSpPr>
            <a:xfrm>
              <a:off x="5212712" y="4092841"/>
              <a:ext cx="460859" cy="960125"/>
              <a:chOff x="1912906" y="1163104"/>
              <a:chExt cx="460859" cy="960125"/>
            </a:xfrm>
          </p:grpSpPr>
          <p:sp>
            <p:nvSpPr>
              <p:cNvPr id="254" name="Oval 253"/>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Oval 254"/>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6" name="Straight Connector 255"/>
              <p:cNvCxnSpPr>
                <a:stCxn id="255" idx="2"/>
                <a:endCxn id="255"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p:cNvCxnSpPr>
                <a:stCxn id="254" idx="2"/>
                <a:endCxn id="254"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p:cNvCxnSpPr>
                <a:stCxn id="255" idx="0"/>
                <a:endCxn id="254"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p:cNvCxnSpPr>
                <a:stCxn id="254"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67" name="Oval 266"/>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Oval 267"/>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9" name="Straight Connector 268"/>
              <p:cNvCxnSpPr>
                <a:endCxn id="255"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 name="Group 269"/>
            <p:cNvGrpSpPr/>
            <p:nvPr/>
          </p:nvGrpSpPr>
          <p:grpSpPr>
            <a:xfrm>
              <a:off x="5827191" y="4092841"/>
              <a:ext cx="460859" cy="960125"/>
              <a:chOff x="1912906" y="1163104"/>
              <a:chExt cx="460859" cy="960125"/>
            </a:xfrm>
          </p:grpSpPr>
          <p:sp>
            <p:nvSpPr>
              <p:cNvPr id="271" name="Oval 270"/>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2" name="Oval 271"/>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3" name="Straight Connector 272"/>
              <p:cNvCxnSpPr>
                <a:stCxn id="272" idx="2"/>
                <a:endCxn id="272"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5" name="Straight Connector 274"/>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6" name="Straight Connector 275"/>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p:cNvCxnSpPr>
                <a:stCxn id="271" idx="2"/>
                <a:endCxn id="271"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1" name="Straight Connector 280"/>
              <p:cNvCxnSpPr>
                <a:stCxn id="272" idx="0"/>
                <a:endCxn id="271"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2" name="Straight Connector 281"/>
              <p:cNvCxnSpPr>
                <a:stCxn id="271"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84" name="Oval 283"/>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Oval 284"/>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6" name="Straight Connector 285"/>
              <p:cNvCxnSpPr>
                <a:endCxn id="272"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 name="Group 286"/>
            <p:cNvGrpSpPr/>
            <p:nvPr/>
          </p:nvGrpSpPr>
          <p:grpSpPr>
            <a:xfrm>
              <a:off x="6441672" y="4092841"/>
              <a:ext cx="460859" cy="960125"/>
              <a:chOff x="1912906" y="1163104"/>
              <a:chExt cx="460859" cy="960125"/>
            </a:xfrm>
          </p:grpSpPr>
          <p:sp>
            <p:nvSpPr>
              <p:cNvPr id="288" name="Oval 287"/>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 name="Oval 288"/>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0" name="Straight Connector 289"/>
              <p:cNvCxnSpPr>
                <a:stCxn id="289" idx="2"/>
                <a:endCxn id="289"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p:cNvCxnSpPr>
                <a:stCxn id="288" idx="2"/>
                <a:endCxn id="288"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6" name="Straight Connector 295"/>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7" name="Straight Connector 296"/>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a:stCxn id="289" idx="0"/>
                <a:endCxn id="288"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a:stCxn id="288"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01" name="Oval 300"/>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2" name="Oval 301"/>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3" name="Straight Connector 302"/>
              <p:cNvCxnSpPr>
                <a:endCxn id="289"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Group 303"/>
            <p:cNvGrpSpPr/>
            <p:nvPr/>
          </p:nvGrpSpPr>
          <p:grpSpPr>
            <a:xfrm>
              <a:off x="4598231" y="5052965"/>
              <a:ext cx="460859" cy="960125"/>
              <a:chOff x="1912906" y="1163104"/>
              <a:chExt cx="460859" cy="960125"/>
            </a:xfrm>
          </p:grpSpPr>
          <p:sp>
            <p:nvSpPr>
              <p:cNvPr id="305" name="Oval 304"/>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6" name="Oval 305"/>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7" name="Straight Connector 306"/>
              <p:cNvCxnSpPr>
                <a:stCxn id="306" idx="2"/>
                <a:endCxn id="306"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9" name="Straight Connector 308"/>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0" name="Straight Connector 309"/>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1" name="Straight Connector 310"/>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2" name="Straight Connector 311"/>
              <p:cNvCxnSpPr>
                <a:stCxn id="305" idx="2"/>
                <a:endCxn id="305"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3" name="Straight Connector 312"/>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4" name="Straight Connector 313"/>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5" name="Straight Connector 314"/>
              <p:cNvCxnSpPr>
                <a:stCxn id="306" idx="0"/>
                <a:endCxn id="305"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6" name="Straight Connector 315"/>
              <p:cNvCxnSpPr>
                <a:stCxn id="305"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7" name="Straight Connector 316"/>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18" name="Oval 317"/>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9" name="Oval 318"/>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0" name="Straight Connector 319"/>
              <p:cNvCxnSpPr>
                <a:endCxn id="306"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 name="Group 320"/>
            <p:cNvGrpSpPr/>
            <p:nvPr/>
          </p:nvGrpSpPr>
          <p:grpSpPr>
            <a:xfrm>
              <a:off x="5212712" y="5052965"/>
              <a:ext cx="460859" cy="960125"/>
              <a:chOff x="1912906" y="1163104"/>
              <a:chExt cx="460859" cy="960125"/>
            </a:xfrm>
          </p:grpSpPr>
          <p:sp>
            <p:nvSpPr>
              <p:cNvPr id="322" name="Oval 321"/>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3" name="Oval 322"/>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4" name="Straight Connector 323"/>
              <p:cNvCxnSpPr>
                <a:stCxn id="323" idx="2"/>
                <a:endCxn id="323"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5" name="Straight Connector 324"/>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6" name="Straight Connector 325"/>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7" name="Straight Connector 326"/>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8" name="Straight Connector 327"/>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9" name="Straight Connector 328"/>
              <p:cNvCxnSpPr>
                <a:stCxn id="322" idx="2"/>
                <a:endCxn id="322"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0" name="Straight Connector 329"/>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1" name="Straight Connector 330"/>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2" name="Straight Connector 331"/>
              <p:cNvCxnSpPr>
                <a:stCxn id="323" idx="0"/>
                <a:endCxn id="322"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3" name="Straight Connector 332"/>
              <p:cNvCxnSpPr>
                <a:stCxn id="322"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4" name="Straight Connector 333"/>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35" name="Oval 334"/>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6" name="Oval 335"/>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7" name="Straight Connector 336"/>
              <p:cNvCxnSpPr>
                <a:endCxn id="323"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337"/>
            <p:cNvGrpSpPr/>
            <p:nvPr/>
          </p:nvGrpSpPr>
          <p:grpSpPr>
            <a:xfrm>
              <a:off x="5827191" y="5052965"/>
              <a:ext cx="460859" cy="960125"/>
              <a:chOff x="1912906" y="1163104"/>
              <a:chExt cx="460859" cy="960125"/>
            </a:xfrm>
          </p:grpSpPr>
          <p:sp>
            <p:nvSpPr>
              <p:cNvPr id="339" name="Oval 338"/>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0" name="Oval 339"/>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1" name="Straight Connector 340"/>
              <p:cNvCxnSpPr>
                <a:stCxn id="340" idx="2"/>
                <a:endCxn id="340"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2" name="Straight Connector 341"/>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3" name="Straight Connector 342"/>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4" name="Straight Connector 343"/>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5" name="Straight Connector 344"/>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6" name="Straight Connector 345"/>
              <p:cNvCxnSpPr>
                <a:stCxn id="339" idx="2"/>
                <a:endCxn id="339"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7" name="Straight Connector 346"/>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8" name="Straight Connector 347"/>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9" name="Straight Connector 348"/>
              <p:cNvCxnSpPr>
                <a:stCxn id="340" idx="0"/>
                <a:endCxn id="339"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0" name="Straight Connector 349"/>
              <p:cNvCxnSpPr>
                <a:stCxn id="339"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1" name="Straight Connector 350"/>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52" name="Oval 351"/>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3" name="Oval 352"/>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4" name="Straight Connector 353"/>
              <p:cNvCxnSpPr>
                <a:endCxn id="340"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9" name="Group 354"/>
            <p:cNvGrpSpPr/>
            <p:nvPr/>
          </p:nvGrpSpPr>
          <p:grpSpPr>
            <a:xfrm>
              <a:off x="6441672" y="5052965"/>
              <a:ext cx="460859" cy="960125"/>
              <a:chOff x="1912906" y="1163104"/>
              <a:chExt cx="460859" cy="960125"/>
            </a:xfrm>
          </p:grpSpPr>
          <p:sp>
            <p:nvSpPr>
              <p:cNvPr id="356" name="Oval 355"/>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7" name="Oval 356"/>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8" name="Straight Connector 357"/>
              <p:cNvCxnSpPr>
                <a:stCxn id="357" idx="2"/>
                <a:endCxn id="357"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9" name="Straight Connector 358"/>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0" name="Straight Connector 359"/>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1" name="Straight Connector 360"/>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2" name="Straight Connector 361"/>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3" name="Straight Connector 362"/>
              <p:cNvCxnSpPr>
                <a:stCxn id="356" idx="2"/>
                <a:endCxn id="356"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4" name="Straight Connector 363"/>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5" name="Straight Connector 364"/>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6" name="Straight Connector 365"/>
              <p:cNvCxnSpPr>
                <a:stCxn id="357" idx="0"/>
                <a:endCxn id="356"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7" name="Straight Connector 366"/>
              <p:cNvCxnSpPr>
                <a:stCxn id="356"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8" name="Straight Connector 367"/>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69" name="Oval 368"/>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0" name="Oval 369"/>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1" name="Straight Connector 370"/>
              <p:cNvCxnSpPr>
                <a:endCxn id="357"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2" name="Straight Connector 371"/>
            <p:cNvCxnSpPr/>
            <p:nvPr/>
          </p:nvCxnSpPr>
          <p:spPr>
            <a:xfrm rot="16200000" flipH="1">
              <a:off x="2722473" y="3856325"/>
              <a:ext cx="4608602" cy="1217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5" name="Straight Connector 374"/>
            <p:cNvCxnSpPr/>
            <p:nvPr/>
          </p:nvCxnSpPr>
          <p:spPr>
            <a:xfrm rot="10800000" flipH="1">
              <a:off x="4270225" y="3094310"/>
              <a:ext cx="3033995"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6" name="Straight Connector 375"/>
            <p:cNvCxnSpPr/>
            <p:nvPr/>
          </p:nvCxnSpPr>
          <p:spPr>
            <a:xfrm>
              <a:off x="3810000" y="4052047"/>
              <a:ext cx="3488754" cy="2387"/>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7" name="Straight Connector 376"/>
            <p:cNvCxnSpPr/>
            <p:nvPr/>
          </p:nvCxnSpPr>
          <p:spPr>
            <a:xfrm>
              <a:off x="3307976" y="5006788"/>
              <a:ext cx="3952374" cy="777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8" name="Straight Connector 377"/>
            <p:cNvCxnSpPr/>
            <p:nvPr/>
          </p:nvCxnSpPr>
          <p:spPr>
            <a:xfrm>
              <a:off x="2810435" y="5970494"/>
              <a:ext cx="4488320" cy="419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83" name="Straight Connector 382"/>
            <p:cNvCxnSpPr/>
            <p:nvPr/>
          </p:nvCxnSpPr>
          <p:spPr>
            <a:xfrm rot="5400000">
              <a:off x="3247030" y="3766400"/>
              <a:ext cx="4800623"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16" name="Straight Connector 415"/>
            <p:cNvCxnSpPr/>
            <p:nvPr/>
          </p:nvCxnSpPr>
          <p:spPr>
            <a:xfrm rot="5400000">
              <a:off x="3765498" y="3670385"/>
              <a:ext cx="4992647" cy="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17" name="Straight Connector 416"/>
            <p:cNvCxnSpPr/>
            <p:nvPr/>
          </p:nvCxnSpPr>
          <p:spPr>
            <a:xfrm rot="5400000">
              <a:off x="4264763" y="3593577"/>
              <a:ext cx="5223076"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1" name="Group 403"/>
            <p:cNvGrpSpPr/>
            <p:nvPr/>
          </p:nvGrpSpPr>
          <p:grpSpPr>
            <a:xfrm>
              <a:off x="4610405" y="1596515"/>
              <a:ext cx="460859" cy="581566"/>
              <a:chOff x="1538005" y="3198570"/>
              <a:chExt cx="460859" cy="581566"/>
            </a:xfrm>
          </p:grpSpPr>
          <p:sp>
            <p:nvSpPr>
              <p:cNvPr id="405" name="Oval 404"/>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6" name="Straight Connector 405"/>
              <p:cNvCxnSpPr>
                <a:stCxn id="405" idx="2"/>
                <a:endCxn id="405"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7" name="Straight Connector 406"/>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8" name="Straight Connector 407"/>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9" name="Straight Connector 408"/>
              <p:cNvCxnSpPr>
                <a:stCxn id="405"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0" name="Straight Connector 409"/>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11" name="Oval 410"/>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2" name="Oval 411"/>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3" name="Straight Connector 412"/>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2" name="Group 417"/>
            <p:cNvGrpSpPr/>
            <p:nvPr/>
          </p:nvGrpSpPr>
          <p:grpSpPr>
            <a:xfrm>
              <a:off x="5224885" y="1596515"/>
              <a:ext cx="460859" cy="581566"/>
              <a:chOff x="1538005" y="3198570"/>
              <a:chExt cx="460859" cy="581566"/>
            </a:xfrm>
          </p:grpSpPr>
          <p:sp>
            <p:nvSpPr>
              <p:cNvPr id="419" name="Oval 418"/>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0" name="Straight Connector 419"/>
              <p:cNvCxnSpPr>
                <a:stCxn id="419" idx="2"/>
                <a:endCxn id="419"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1" name="Straight Connector 420"/>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2" name="Straight Connector 421"/>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3" name="Straight Connector 422"/>
              <p:cNvCxnSpPr>
                <a:stCxn id="419"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4" name="Straight Connector 423"/>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25" name="Oval 424"/>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6" name="Oval 425"/>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7" name="Straight Connector 426"/>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3" name="Group 427"/>
            <p:cNvGrpSpPr/>
            <p:nvPr/>
          </p:nvGrpSpPr>
          <p:grpSpPr>
            <a:xfrm>
              <a:off x="5839365" y="1596515"/>
              <a:ext cx="460859" cy="581566"/>
              <a:chOff x="1538005" y="3198570"/>
              <a:chExt cx="460859" cy="581566"/>
            </a:xfrm>
          </p:grpSpPr>
          <p:sp>
            <p:nvSpPr>
              <p:cNvPr id="429" name="Oval 428"/>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0" name="Straight Connector 429"/>
              <p:cNvCxnSpPr>
                <a:stCxn id="429" idx="2"/>
                <a:endCxn id="429"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1" name="Straight Connector 430"/>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2" name="Straight Connector 431"/>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3" name="Straight Connector 432"/>
              <p:cNvCxnSpPr>
                <a:stCxn id="429"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4" name="Straight Connector 433"/>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35" name="Oval 434"/>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6" name="Oval 435"/>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7" name="Straight Connector 436"/>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4" name="Group 437"/>
            <p:cNvGrpSpPr/>
            <p:nvPr/>
          </p:nvGrpSpPr>
          <p:grpSpPr>
            <a:xfrm>
              <a:off x="6453845" y="1596515"/>
              <a:ext cx="460859" cy="581566"/>
              <a:chOff x="1538005" y="3198570"/>
              <a:chExt cx="460859" cy="581566"/>
            </a:xfrm>
          </p:grpSpPr>
          <p:sp>
            <p:nvSpPr>
              <p:cNvPr id="439" name="Oval 438"/>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0" name="Straight Connector 439"/>
              <p:cNvCxnSpPr>
                <a:stCxn id="439" idx="2"/>
                <a:endCxn id="439"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1" name="Straight Connector 440"/>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2" name="Straight Connector 441"/>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3" name="Straight Connector 442"/>
              <p:cNvCxnSpPr>
                <a:stCxn id="439"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4" name="Straight Connector 443"/>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45" name="Oval 444"/>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6" name="Oval 445"/>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7" name="Straight Connector 446"/>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69" name="Isosceles Triangle 468"/>
            <p:cNvSpPr/>
            <p:nvPr/>
          </p:nvSpPr>
          <p:spPr>
            <a:xfrm rot="5400000">
              <a:off x="3746293" y="1807742"/>
              <a:ext cx="537670" cy="652885"/>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0" name="Straight Connector 469"/>
            <p:cNvCxnSpPr/>
            <p:nvPr/>
          </p:nvCxnSpPr>
          <p:spPr>
            <a:xfrm>
              <a:off x="4956050" y="1558111"/>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4" name="Straight Connector 473"/>
            <p:cNvCxnSpPr/>
            <p:nvPr/>
          </p:nvCxnSpPr>
          <p:spPr>
            <a:xfrm>
              <a:off x="4956050" y="1366086"/>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5" name="Straight Connector 474"/>
            <p:cNvCxnSpPr/>
            <p:nvPr/>
          </p:nvCxnSpPr>
          <p:spPr>
            <a:xfrm rot="5400000">
              <a:off x="4860039" y="1462098"/>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8" name="Straight Connector 477"/>
            <p:cNvCxnSpPr/>
            <p:nvPr/>
          </p:nvCxnSpPr>
          <p:spPr>
            <a:xfrm rot="5400000">
              <a:off x="4821633" y="146209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1" name="Straight Connector 480"/>
            <p:cNvCxnSpPr/>
            <p:nvPr/>
          </p:nvCxnSpPr>
          <p:spPr>
            <a:xfrm rot="5400000">
              <a:off x="4687215" y="1020441"/>
              <a:ext cx="69129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3" name="Straight Connector 482"/>
            <p:cNvCxnSpPr/>
            <p:nvPr/>
          </p:nvCxnSpPr>
          <p:spPr>
            <a:xfrm>
              <a:off x="5570530" y="1366085"/>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4" name="Straight Connector 483"/>
            <p:cNvCxnSpPr/>
            <p:nvPr/>
          </p:nvCxnSpPr>
          <p:spPr>
            <a:xfrm>
              <a:off x="5570530" y="1174060"/>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5" name="Straight Connector 484"/>
            <p:cNvCxnSpPr/>
            <p:nvPr/>
          </p:nvCxnSpPr>
          <p:spPr>
            <a:xfrm rot="5400000">
              <a:off x="5474519" y="1270072"/>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6" name="Straight Connector 485"/>
            <p:cNvCxnSpPr/>
            <p:nvPr/>
          </p:nvCxnSpPr>
          <p:spPr>
            <a:xfrm rot="5400000">
              <a:off x="5436113" y="1270073"/>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7" name="Straight Connector 486"/>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8" name="Straight Connector 487"/>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9" name="Straight Connector 488"/>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0" name="Straight Connector 489"/>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1" name="Straight Connector 490"/>
            <p:cNvCxnSpPr/>
            <p:nvPr/>
          </p:nvCxnSpPr>
          <p:spPr>
            <a:xfrm>
              <a:off x="6799490" y="982035"/>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2" name="Straight Connector 491"/>
            <p:cNvCxnSpPr/>
            <p:nvPr/>
          </p:nvCxnSpPr>
          <p:spPr>
            <a:xfrm>
              <a:off x="6799490" y="790010"/>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3" name="Straight Connector 492"/>
            <p:cNvCxnSpPr/>
            <p:nvPr/>
          </p:nvCxnSpPr>
          <p:spPr>
            <a:xfrm rot="5400000">
              <a:off x="6703479" y="886022"/>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4" name="Straight Connector 493"/>
            <p:cNvCxnSpPr/>
            <p:nvPr/>
          </p:nvCxnSpPr>
          <p:spPr>
            <a:xfrm rot="5400000">
              <a:off x="6665073" y="886023"/>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6" name="Straight Connector 495"/>
            <p:cNvCxnSpPr/>
            <p:nvPr/>
          </p:nvCxnSpPr>
          <p:spPr>
            <a:xfrm rot="5400000">
              <a:off x="6818693" y="732403"/>
              <a:ext cx="11521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9" name="Straight Connector 498"/>
            <p:cNvCxnSpPr/>
            <p:nvPr/>
          </p:nvCxnSpPr>
          <p:spPr>
            <a:xfrm rot="5400000">
              <a:off x="5397708" y="924429"/>
              <a:ext cx="49926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1" name="Straight Connector 500"/>
            <p:cNvCxnSpPr/>
            <p:nvPr/>
          </p:nvCxnSpPr>
          <p:spPr>
            <a:xfrm rot="5400000">
              <a:off x="6108200" y="828416"/>
              <a:ext cx="30724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1" name="Straight Connector 510"/>
            <p:cNvCxnSpPr/>
            <p:nvPr/>
          </p:nvCxnSpPr>
          <p:spPr>
            <a:xfrm>
              <a:off x="3266230" y="866820"/>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6" name="Straight Connector 515"/>
            <p:cNvCxnSpPr/>
            <p:nvPr/>
          </p:nvCxnSpPr>
          <p:spPr>
            <a:xfrm>
              <a:off x="3266230" y="1058845"/>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7" name="Straight Connector 516"/>
            <p:cNvCxnSpPr/>
            <p:nvPr/>
          </p:nvCxnSpPr>
          <p:spPr>
            <a:xfrm>
              <a:off x="3266230" y="1250869"/>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8" name="Straight Connector 517"/>
            <p:cNvCxnSpPr/>
            <p:nvPr/>
          </p:nvCxnSpPr>
          <p:spPr>
            <a:xfrm>
              <a:off x="3266230" y="1442894"/>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9" name="Straight Connector 518"/>
            <p:cNvCxnSpPr>
              <a:endCxn id="469" idx="3"/>
            </p:cNvCxnSpPr>
            <p:nvPr/>
          </p:nvCxnSpPr>
          <p:spPr>
            <a:xfrm>
              <a:off x="3266230" y="2134184"/>
              <a:ext cx="422456"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21" name="Straight Connector 520"/>
            <p:cNvCxnSpPr>
              <a:stCxn id="528" idx="6"/>
            </p:cNvCxnSpPr>
            <p:nvPr/>
          </p:nvCxnSpPr>
          <p:spPr>
            <a:xfrm flipV="1">
              <a:off x="2459724" y="3080637"/>
              <a:ext cx="1505116" cy="1367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25" name="Oval 524"/>
            <p:cNvSpPr/>
            <p:nvPr/>
          </p:nvSpPr>
          <p:spPr>
            <a:xfrm>
              <a:off x="2382914" y="593627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6" name="Oval 525"/>
            <p:cNvSpPr/>
            <p:nvPr/>
          </p:nvSpPr>
          <p:spPr>
            <a:xfrm>
              <a:off x="2382914" y="4976155"/>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7" name="Oval 526"/>
            <p:cNvSpPr/>
            <p:nvPr/>
          </p:nvSpPr>
          <p:spPr>
            <a:xfrm>
              <a:off x="2382914" y="401602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8" name="Oval 527"/>
            <p:cNvSpPr/>
            <p:nvPr/>
          </p:nvSpPr>
          <p:spPr>
            <a:xfrm>
              <a:off x="2382914" y="30559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9" name="Oval 528"/>
            <p:cNvSpPr/>
            <p:nvPr/>
          </p:nvSpPr>
          <p:spPr>
            <a:xfrm>
              <a:off x="3227825" y="209577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0" name="Oval 529"/>
            <p:cNvSpPr/>
            <p:nvPr/>
          </p:nvSpPr>
          <p:spPr>
            <a:xfrm>
              <a:off x="3227825" y="140449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1" name="Oval 530"/>
            <p:cNvSpPr/>
            <p:nvPr/>
          </p:nvSpPr>
          <p:spPr>
            <a:xfrm>
              <a:off x="3227825" y="1212465"/>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2" name="Oval 531"/>
            <p:cNvSpPr/>
            <p:nvPr/>
          </p:nvSpPr>
          <p:spPr>
            <a:xfrm>
              <a:off x="3227825" y="828415"/>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3" name="Oval 532"/>
            <p:cNvSpPr/>
            <p:nvPr/>
          </p:nvSpPr>
          <p:spPr>
            <a:xfrm>
              <a:off x="3227825" y="102044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4" name="Oval 533"/>
            <p:cNvSpPr/>
            <p:nvPr/>
          </p:nvSpPr>
          <p:spPr>
            <a:xfrm>
              <a:off x="4994455" y="597985"/>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5" name="Oval 534"/>
            <p:cNvSpPr/>
            <p:nvPr/>
          </p:nvSpPr>
          <p:spPr>
            <a:xfrm>
              <a:off x="5608935" y="63639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6" name="Oval 535"/>
            <p:cNvSpPr/>
            <p:nvPr/>
          </p:nvSpPr>
          <p:spPr>
            <a:xfrm>
              <a:off x="6223415" y="63639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7" name="Oval 536"/>
            <p:cNvSpPr/>
            <p:nvPr/>
          </p:nvSpPr>
          <p:spPr>
            <a:xfrm>
              <a:off x="6837895" y="63639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1" name="Straight Connector 550"/>
            <p:cNvCxnSpPr/>
            <p:nvPr/>
          </p:nvCxnSpPr>
          <p:spPr>
            <a:xfrm rot="16200000" flipH="1">
              <a:off x="1118904" y="4243107"/>
              <a:ext cx="3067498" cy="180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53" name="Straight Connector 552"/>
            <p:cNvCxnSpPr>
              <a:stCxn id="568" idx="4"/>
            </p:cNvCxnSpPr>
            <p:nvPr/>
          </p:nvCxnSpPr>
          <p:spPr>
            <a:xfrm rot="5400000">
              <a:off x="2133083" y="3800599"/>
              <a:ext cx="2031463" cy="4403"/>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57" name="Straight Connector 556"/>
            <p:cNvCxnSpPr>
              <a:stCxn id="569" idx="4"/>
            </p:cNvCxnSpPr>
            <p:nvPr/>
          </p:nvCxnSpPr>
          <p:spPr>
            <a:xfrm rot="16200000" flipH="1">
              <a:off x="3124545" y="3312804"/>
              <a:ext cx="1058790" cy="732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60" name="Straight Connector 559"/>
            <p:cNvCxnSpPr/>
            <p:nvPr/>
          </p:nvCxnSpPr>
          <p:spPr>
            <a:xfrm rot="16200000" flipH="1">
              <a:off x="4039350" y="2820454"/>
              <a:ext cx="149069" cy="549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67" name="Oval 566"/>
            <p:cNvSpPr/>
            <p:nvPr/>
          </p:nvSpPr>
          <p:spPr>
            <a:xfrm>
              <a:off x="2613345" y="267185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8" name="Oval 567"/>
            <p:cNvSpPr/>
            <p:nvPr/>
          </p:nvSpPr>
          <p:spPr>
            <a:xfrm>
              <a:off x="3112610" y="271025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9" name="Oval 568"/>
            <p:cNvSpPr/>
            <p:nvPr/>
          </p:nvSpPr>
          <p:spPr>
            <a:xfrm>
              <a:off x="3611875" y="271025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0" name="Oval 569"/>
            <p:cNvSpPr/>
            <p:nvPr/>
          </p:nvSpPr>
          <p:spPr>
            <a:xfrm>
              <a:off x="4072735" y="271025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7" name="TextBox 586"/>
            <p:cNvSpPr txBox="1"/>
            <p:nvPr/>
          </p:nvSpPr>
          <p:spPr>
            <a:xfrm>
              <a:off x="2382915" y="2403019"/>
              <a:ext cx="502061" cy="307777"/>
            </a:xfrm>
            <a:prstGeom prst="rect">
              <a:avLst/>
            </a:prstGeom>
            <a:noFill/>
          </p:spPr>
          <p:txBody>
            <a:bodyPr wrap="none" rtlCol="0">
              <a:spAutoFit/>
            </a:bodyPr>
            <a:lstStyle/>
            <a:p>
              <a:r>
                <a:rPr lang="en-US" sz="1400" dirty="0"/>
                <a:t>R</a:t>
              </a:r>
              <a:r>
                <a:rPr lang="en-US" sz="1400" dirty="0" smtClean="0"/>
                <a:t>S</a:t>
              </a:r>
              <a:r>
                <a:rPr lang="en-US" sz="1400" baseline="-25000" dirty="0" smtClean="0"/>
                <a:t>4</a:t>
              </a:r>
              <a:endParaRPr lang="en-US" sz="1400" baseline="-25000" dirty="0"/>
            </a:p>
          </p:txBody>
        </p:sp>
        <p:sp>
          <p:nvSpPr>
            <p:cNvPr id="589" name="TextBox 588"/>
            <p:cNvSpPr txBox="1"/>
            <p:nvPr/>
          </p:nvSpPr>
          <p:spPr>
            <a:xfrm>
              <a:off x="3876244" y="2403019"/>
              <a:ext cx="502061" cy="307777"/>
            </a:xfrm>
            <a:prstGeom prst="rect">
              <a:avLst/>
            </a:prstGeom>
            <a:noFill/>
          </p:spPr>
          <p:txBody>
            <a:bodyPr wrap="none" rtlCol="0">
              <a:spAutoFit/>
            </a:bodyPr>
            <a:lstStyle/>
            <a:p>
              <a:r>
                <a:rPr lang="en-US" sz="1400" dirty="0"/>
                <a:t>R</a:t>
              </a:r>
              <a:r>
                <a:rPr lang="en-US" sz="1400" dirty="0" smtClean="0"/>
                <a:t>S</a:t>
              </a:r>
              <a:r>
                <a:rPr lang="en-US" sz="1400" baseline="-25000" dirty="0" smtClean="0"/>
                <a:t>1</a:t>
              </a:r>
              <a:endParaRPr lang="en-US" sz="1400" baseline="-25000" dirty="0"/>
            </a:p>
          </p:txBody>
        </p:sp>
        <p:sp>
          <p:nvSpPr>
            <p:cNvPr id="590" name="TextBox 589"/>
            <p:cNvSpPr txBox="1"/>
            <p:nvPr/>
          </p:nvSpPr>
          <p:spPr>
            <a:xfrm>
              <a:off x="3381445" y="2403019"/>
              <a:ext cx="502061" cy="307777"/>
            </a:xfrm>
            <a:prstGeom prst="rect">
              <a:avLst/>
            </a:prstGeom>
            <a:noFill/>
          </p:spPr>
          <p:txBody>
            <a:bodyPr wrap="none" rtlCol="0">
              <a:spAutoFit/>
            </a:bodyPr>
            <a:lstStyle/>
            <a:p>
              <a:r>
                <a:rPr lang="en-US" sz="1400" dirty="0"/>
                <a:t>R</a:t>
              </a:r>
              <a:r>
                <a:rPr lang="en-US" sz="1400" dirty="0" smtClean="0"/>
                <a:t>S</a:t>
              </a:r>
              <a:r>
                <a:rPr lang="en-US" sz="1400" baseline="-25000" dirty="0" smtClean="0"/>
                <a:t>2</a:t>
              </a:r>
              <a:endParaRPr lang="en-US" sz="1400" baseline="-25000" dirty="0"/>
            </a:p>
          </p:txBody>
        </p:sp>
        <p:sp>
          <p:nvSpPr>
            <p:cNvPr id="591" name="TextBox 590"/>
            <p:cNvSpPr txBox="1"/>
            <p:nvPr/>
          </p:nvSpPr>
          <p:spPr>
            <a:xfrm>
              <a:off x="2920585" y="2403019"/>
              <a:ext cx="502061" cy="307777"/>
            </a:xfrm>
            <a:prstGeom prst="rect">
              <a:avLst/>
            </a:prstGeom>
            <a:noFill/>
          </p:spPr>
          <p:txBody>
            <a:bodyPr wrap="none" rtlCol="0">
              <a:spAutoFit/>
            </a:bodyPr>
            <a:lstStyle/>
            <a:p>
              <a:r>
                <a:rPr lang="en-US" sz="1400" dirty="0"/>
                <a:t>R</a:t>
              </a:r>
              <a:r>
                <a:rPr lang="en-US" sz="1400" dirty="0" smtClean="0"/>
                <a:t>S</a:t>
              </a:r>
              <a:r>
                <a:rPr lang="en-US" sz="1400" baseline="-25000" dirty="0" smtClean="0"/>
                <a:t>3</a:t>
              </a:r>
              <a:endParaRPr lang="en-US" sz="1400" baseline="-25000" dirty="0"/>
            </a:p>
          </p:txBody>
        </p:sp>
        <p:sp>
          <p:nvSpPr>
            <p:cNvPr id="601" name="TextBox 600"/>
            <p:cNvSpPr txBox="1"/>
            <p:nvPr/>
          </p:nvSpPr>
          <p:spPr>
            <a:xfrm>
              <a:off x="7337160" y="2902284"/>
              <a:ext cx="381836" cy="307777"/>
            </a:xfrm>
            <a:prstGeom prst="rect">
              <a:avLst/>
            </a:prstGeom>
            <a:noFill/>
          </p:spPr>
          <p:txBody>
            <a:bodyPr wrap="none" rtlCol="0">
              <a:spAutoFit/>
            </a:bodyPr>
            <a:lstStyle/>
            <a:p>
              <a:r>
                <a:rPr lang="en-US" sz="1400" dirty="0" smtClean="0"/>
                <a:t>R</a:t>
              </a:r>
              <a:r>
                <a:rPr lang="en-US" sz="1400" baseline="-25000" dirty="0" smtClean="0"/>
                <a:t>1</a:t>
              </a:r>
              <a:endParaRPr lang="en-US" sz="1400" baseline="-25000" dirty="0"/>
            </a:p>
          </p:txBody>
        </p:sp>
        <p:sp>
          <p:nvSpPr>
            <p:cNvPr id="602" name="TextBox 601"/>
            <p:cNvSpPr txBox="1"/>
            <p:nvPr/>
          </p:nvSpPr>
          <p:spPr>
            <a:xfrm>
              <a:off x="7298755" y="3900277"/>
              <a:ext cx="381836" cy="307777"/>
            </a:xfrm>
            <a:prstGeom prst="rect">
              <a:avLst/>
            </a:prstGeom>
            <a:noFill/>
          </p:spPr>
          <p:txBody>
            <a:bodyPr wrap="none" rtlCol="0">
              <a:spAutoFit/>
            </a:bodyPr>
            <a:lstStyle/>
            <a:p>
              <a:r>
                <a:rPr lang="en-US" sz="1400" dirty="0"/>
                <a:t>R</a:t>
              </a:r>
              <a:r>
                <a:rPr lang="en-US" sz="1400" baseline="-25000" dirty="0" smtClean="0"/>
                <a:t>2</a:t>
              </a:r>
              <a:endParaRPr lang="en-US" sz="1400" baseline="-25000" dirty="0"/>
            </a:p>
          </p:txBody>
        </p:sp>
        <p:sp>
          <p:nvSpPr>
            <p:cNvPr id="603" name="TextBox 602"/>
            <p:cNvSpPr txBox="1"/>
            <p:nvPr/>
          </p:nvSpPr>
          <p:spPr>
            <a:xfrm>
              <a:off x="7276723" y="4860940"/>
              <a:ext cx="381836" cy="307777"/>
            </a:xfrm>
            <a:prstGeom prst="rect">
              <a:avLst/>
            </a:prstGeom>
            <a:noFill/>
          </p:spPr>
          <p:txBody>
            <a:bodyPr wrap="none" rtlCol="0">
              <a:spAutoFit/>
            </a:bodyPr>
            <a:lstStyle/>
            <a:p>
              <a:r>
                <a:rPr lang="en-US" sz="1400" dirty="0"/>
                <a:t>R</a:t>
              </a:r>
              <a:r>
                <a:rPr lang="en-US" sz="1400" baseline="-25000" dirty="0" smtClean="0"/>
                <a:t>3</a:t>
              </a:r>
              <a:endParaRPr lang="en-US" sz="1400" baseline="-25000" dirty="0"/>
            </a:p>
          </p:txBody>
        </p:sp>
        <p:sp>
          <p:nvSpPr>
            <p:cNvPr id="604" name="TextBox 603"/>
            <p:cNvSpPr txBox="1"/>
            <p:nvPr/>
          </p:nvSpPr>
          <p:spPr>
            <a:xfrm>
              <a:off x="7276723" y="5820527"/>
              <a:ext cx="381836" cy="307777"/>
            </a:xfrm>
            <a:prstGeom prst="rect">
              <a:avLst/>
            </a:prstGeom>
            <a:noFill/>
          </p:spPr>
          <p:txBody>
            <a:bodyPr wrap="none" rtlCol="0">
              <a:spAutoFit/>
            </a:bodyPr>
            <a:lstStyle/>
            <a:p>
              <a:r>
                <a:rPr lang="en-US" sz="1400" dirty="0"/>
                <a:t>R</a:t>
              </a:r>
              <a:r>
                <a:rPr lang="en-US" sz="1400" baseline="-25000" dirty="0" smtClean="0"/>
                <a:t>4</a:t>
              </a:r>
              <a:endParaRPr lang="en-US" sz="1400" baseline="-25000" dirty="0"/>
            </a:p>
          </p:txBody>
        </p:sp>
        <p:sp>
          <p:nvSpPr>
            <p:cNvPr id="605" name="TextBox 604"/>
            <p:cNvSpPr txBox="1"/>
            <p:nvPr/>
          </p:nvSpPr>
          <p:spPr>
            <a:xfrm>
              <a:off x="2075675" y="1980027"/>
              <a:ext cx="1191352" cy="307777"/>
            </a:xfrm>
            <a:prstGeom prst="rect">
              <a:avLst/>
            </a:prstGeom>
            <a:noFill/>
          </p:spPr>
          <p:txBody>
            <a:bodyPr wrap="none" rtlCol="0">
              <a:spAutoFit/>
            </a:bodyPr>
            <a:lstStyle/>
            <a:p>
              <a:r>
                <a:rPr lang="en-US" sz="1400" dirty="0" smtClean="0"/>
                <a:t>Deck Supply</a:t>
              </a:r>
              <a:endParaRPr lang="en-US" sz="1400" baseline="-25000" dirty="0"/>
            </a:p>
          </p:txBody>
        </p:sp>
        <p:sp>
          <p:nvSpPr>
            <p:cNvPr id="606" name="TextBox 605"/>
            <p:cNvSpPr txBox="1"/>
            <p:nvPr/>
          </p:nvSpPr>
          <p:spPr>
            <a:xfrm>
              <a:off x="4752994" y="318195"/>
              <a:ext cx="502061" cy="307777"/>
            </a:xfrm>
            <a:prstGeom prst="rect">
              <a:avLst/>
            </a:prstGeom>
            <a:noFill/>
          </p:spPr>
          <p:txBody>
            <a:bodyPr wrap="none" rtlCol="0">
              <a:spAutoFit/>
            </a:bodyPr>
            <a:lstStyle/>
            <a:p>
              <a:r>
                <a:rPr lang="en-US" sz="1400" dirty="0" smtClean="0"/>
                <a:t>CS</a:t>
              </a:r>
              <a:r>
                <a:rPr lang="en-US" sz="1400" baseline="-25000" dirty="0" smtClean="0"/>
                <a:t>1</a:t>
              </a:r>
              <a:endParaRPr lang="en-US" sz="1400" baseline="-25000" dirty="0"/>
            </a:p>
          </p:txBody>
        </p:sp>
        <p:sp>
          <p:nvSpPr>
            <p:cNvPr id="607" name="TextBox 606"/>
            <p:cNvSpPr txBox="1"/>
            <p:nvPr/>
          </p:nvSpPr>
          <p:spPr>
            <a:xfrm>
              <a:off x="5406845" y="328613"/>
              <a:ext cx="502061" cy="307777"/>
            </a:xfrm>
            <a:prstGeom prst="rect">
              <a:avLst/>
            </a:prstGeom>
            <a:noFill/>
          </p:spPr>
          <p:txBody>
            <a:bodyPr wrap="none" rtlCol="0">
              <a:spAutoFit/>
            </a:bodyPr>
            <a:lstStyle/>
            <a:p>
              <a:r>
                <a:rPr lang="en-US" sz="1400" dirty="0" smtClean="0"/>
                <a:t>CS</a:t>
              </a:r>
              <a:r>
                <a:rPr lang="en-US" sz="1400" baseline="-25000" dirty="0" smtClean="0"/>
                <a:t>2</a:t>
              </a:r>
              <a:endParaRPr lang="en-US" sz="1400" baseline="-25000" dirty="0"/>
            </a:p>
          </p:txBody>
        </p:sp>
        <p:sp>
          <p:nvSpPr>
            <p:cNvPr id="608" name="TextBox 607"/>
            <p:cNvSpPr txBox="1"/>
            <p:nvPr/>
          </p:nvSpPr>
          <p:spPr>
            <a:xfrm>
              <a:off x="6014005" y="329150"/>
              <a:ext cx="502061" cy="307777"/>
            </a:xfrm>
            <a:prstGeom prst="rect">
              <a:avLst/>
            </a:prstGeom>
            <a:noFill/>
          </p:spPr>
          <p:txBody>
            <a:bodyPr wrap="none" rtlCol="0">
              <a:spAutoFit/>
            </a:bodyPr>
            <a:lstStyle/>
            <a:p>
              <a:r>
                <a:rPr lang="en-US" sz="1400" dirty="0" smtClean="0"/>
                <a:t>CS</a:t>
              </a:r>
              <a:r>
                <a:rPr lang="en-US" sz="1400" baseline="-25000" dirty="0" smtClean="0"/>
                <a:t>3</a:t>
              </a:r>
              <a:endParaRPr lang="en-US" sz="1400" baseline="-25000" dirty="0"/>
            </a:p>
          </p:txBody>
        </p:sp>
        <p:sp>
          <p:nvSpPr>
            <p:cNvPr id="609" name="TextBox 608"/>
            <p:cNvSpPr txBox="1"/>
            <p:nvPr/>
          </p:nvSpPr>
          <p:spPr>
            <a:xfrm>
              <a:off x="6621165" y="328613"/>
              <a:ext cx="502061" cy="307777"/>
            </a:xfrm>
            <a:prstGeom prst="rect">
              <a:avLst/>
            </a:prstGeom>
            <a:noFill/>
          </p:spPr>
          <p:txBody>
            <a:bodyPr wrap="none" rtlCol="0">
              <a:spAutoFit/>
            </a:bodyPr>
            <a:lstStyle/>
            <a:p>
              <a:r>
                <a:rPr lang="en-US" sz="1400" dirty="0" smtClean="0"/>
                <a:t>CS</a:t>
              </a:r>
              <a:r>
                <a:rPr lang="en-US" sz="1400" baseline="-25000" dirty="0" smtClean="0"/>
                <a:t>4</a:t>
              </a:r>
              <a:endParaRPr lang="en-US" sz="1400" baseline="-25000" dirty="0"/>
            </a:p>
          </p:txBody>
        </p:sp>
        <p:sp>
          <p:nvSpPr>
            <p:cNvPr id="610" name="TextBox 609"/>
            <p:cNvSpPr txBox="1"/>
            <p:nvPr/>
          </p:nvSpPr>
          <p:spPr>
            <a:xfrm>
              <a:off x="2746603" y="1288738"/>
              <a:ext cx="500458" cy="307777"/>
            </a:xfrm>
            <a:prstGeom prst="rect">
              <a:avLst/>
            </a:prstGeom>
            <a:noFill/>
          </p:spPr>
          <p:txBody>
            <a:bodyPr wrap="none" rtlCol="0">
              <a:spAutoFit/>
            </a:bodyPr>
            <a:lstStyle/>
            <a:p>
              <a:r>
                <a:rPr lang="en-US" sz="1400" dirty="0" smtClean="0"/>
                <a:t>TG</a:t>
              </a:r>
              <a:r>
                <a:rPr lang="en-US" sz="1400" baseline="-25000" dirty="0" smtClean="0"/>
                <a:t>1</a:t>
              </a:r>
              <a:endParaRPr lang="en-US" sz="1400" baseline="-25000" dirty="0"/>
            </a:p>
          </p:txBody>
        </p:sp>
        <p:sp>
          <p:nvSpPr>
            <p:cNvPr id="611" name="TextBox 610"/>
            <p:cNvSpPr txBox="1"/>
            <p:nvPr/>
          </p:nvSpPr>
          <p:spPr>
            <a:xfrm>
              <a:off x="2728560" y="1097250"/>
              <a:ext cx="500458" cy="307777"/>
            </a:xfrm>
            <a:prstGeom prst="rect">
              <a:avLst/>
            </a:prstGeom>
            <a:noFill/>
          </p:spPr>
          <p:txBody>
            <a:bodyPr wrap="none" rtlCol="0">
              <a:spAutoFit/>
            </a:bodyPr>
            <a:lstStyle/>
            <a:p>
              <a:r>
                <a:rPr lang="en-US" sz="1400" dirty="0" smtClean="0"/>
                <a:t>TG</a:t>
              </a:r>
              <a:r>
                <a:rPr lang="en-US" sz="1400" baseline="-25000" dirty="0" smtClean="0"/>
                <a:t>2</a:t>
              </a:r>
              <a:endParaRPr lang="en-US" sz="1400" baseline="-25000" dirty="0"/>
            </a:p>
          </p:txBody>
        </p:sp>
        <p:sp>
          <p:nvSpPr>
            <p:cNvPr id="612" name="TextBox 611"/>
            <p:cNvSpPr txBox="1"/>
            <p:nvPr/>
          </p:nvSpPr>
          <p:spPr>
            <a:xfrm>
              <a:off x="2728560" y="905225"/>
              <a:ext cx="500458" cy="307777"/>
            </a:xfrm>
            <a:prstGeom prst="rect">
              <a:avLst/>
            </a:prstGeom>
            <a:noFill/>
          </p:spPr>
          <p:txBody>
            <a:bodyPr wrap="none" rtlCol="0">
              <a:spAutoFit/>
            </a:bodyPr>
            <a:lstStyle/>
            <a:p>
              <a:r>
                <a:rPr lang="en-US" sz="1400" dirty="0" smtClean="0"/>
                <a:t>TG</a:t>
              </a:r>
              <a:r>
                <a:rPr lang="en-US" sz="1400" baseline="-25000" dirty="0" smtClean="0"/>
                <a:t>3</a:t>
              </a:r>
              <a:endParaRPr lang="en-US" sz="1400" baseline="-25000" dirty="0"/>
            </a:p>
          </p:txBody>
        </p:sp>
        <p:sp>
          <p:nvSpPr>
            <p:cNvPr id="613" name="TextBox 612"/>
            <p:cNvSpPr txBox="1"/>
            <p:nvPr/>
          </p:nvSpPr>
          <p:spPr>
            <a:xfrm>
              <a:off x="2728560" y="712663"/>
              <a:ext cx="500458" cy="307777"/>
            </a:xfrm>
            <a:prstGeom prst="rect">
              <a:avLst/>
            </a:prstGeom>
            <a:noFill/>
          </p:spPr>
          <p:txBody>
            <a:bodyPr wrap="none" rtlCol="0">
              <a:spAutoFit/>
            </a:bodyPr>
            <a:lstStyle/>
            <a:p>
              <a:r>
                <a:rPr lang="en-US" sz="1400" dirty="0" smtClean="0"/>
                <a:t>TG</a:t>
              </a:r>
              <a:r>
                <a:rPr lang="en-US" sz="1400" baseline="-25000" dirty="0" smtClean="0"/>
                <a:t>4</a:t>
              </a:r>
              <a:endParaRPr lang="en-US" sz="1400" baseline="-25000" dirty="0"/>
            </a:p>
          </p:txBody>
        </p:sp>
        <p:sp>
          <p:nvSpPr>
            <p:cNvPr id="614" name="TextBox 613"/>
            <p:cNvSpPr txBox="1"/>
            <p:nvPr/>
          </p:nvSpPr>
          <p:spPr>
            <a:xfrm>
              <a:off x="7337160" y="1980564"/>
              <a:ext cx="434734" cy="307777"/>
            </a:xfrm>
            <a:prstGeom prst="rect">
              <a:avLst/>
            </a:prstGeom>
            <a:noFill/>
          </p:spPr>
          <p:txBody>
            <a:bodyPr wrap="none" rtlCol="0">
              <a:spAutoFit/>
            </a:bodyPr>
            <a:lstStyle/>
            <a:p>
              <a:r>
                <a:rPr lang="en-US" sz="1400" dirty="0" smtClean="0"/>
                <a:t>DS</a:t>
              </a:r>
              <a:endParaRPr lang="en-US" sz="1400" baseline="-25000" dirty="0"/>
            </a:p>
          </p:txBody>
        </p:sp>
        <p:sp>
          <p:nvSpPr>
            <p:cNvPr id="619" name="TextBox 618"/>
            <p:cNvSpPr txBox="1"/>
            <p:nvPr/>
          </p:nvSpPr>
          <p:spPr>
            <a:xfrm>
              <a:off x="6684275" y="6166173"/>
              <a:ext cx="381836" cy="307777"/>
            </a:xfrm>
            <a:prstGeom prst="rect">
              <a:avLst/>
            </a:prstGeom>
            <a:noFill/>
          </p:spPr>
          <p:txBody>
            <a:bodyPr wrap="none" rtlCol="0">
              <a:spAutoFit/>
            </a:bodyPr>
            <a:lstStyle/>
            <a:p>
              <a:r>
                <a:rPr lang="en-US" sz="1400" dirty="0" smtClean="0"/>
                <a:t>C</a:t>
              </a:r>
              <a:r>
                <a:rPr lang="en-US" sz="1400" baseline="-25000" dirty="0"/>
                <a:t>4</a:t>
              </a:r>
            </a:p>
          </p:txBody>
        </p:sp>
        <p:sp>
          <p:nvSpPr>
            <p:cNvPr id="620" name="TextBox 619"/>
            <p:cNvSpPr txBox="1"/>
            <p:nvPr/>
          </p:nvSpPr>
          <p:spPr>
            <a:xfrm>
              <a:off x="6072009" y="6166710"/>
              <a:ext cx="381836" cy="307777"/>
            </a:xfrm>
            <a:prstGeom prst="rect">
              <a:avLst/>
            </a:prstGeom>
            <a:noFill/>
          </p:spPr>
          <p:txBody>
            <a:bodyPr wrap="none" rtlCol="0">
              <a:spAutoFit/>
            </a:bodyPr>
            <a:lstStyle/>
            <a:p>
              <a:r>
                <a:rPr lang="en-US" sz="1400" dirty="0" smtClean="0"/>
                <a:t>C</a:t>
              </a:r>
              <a:r>
                <a:rPr lang="en-US" sz="1400" baseline="-25000" dirty="0" smtClean="0"/>
                <a:t>3</a:t>
              </a:r>
              <a:endParaRPr lang="en-US" sz="1400" baseline="-25000" dirty="0"/>
            </a:p>
          </p:txBody>
        </p:sp>
        <p:sp>
          <p:nvSpPr>
            <p:cNvPr id="621" name="TextBox 620"/>
            <p:cNvSpPr txBox="1"/>
            <p:nvPr/>
          </p:nvSpPr>
          <p:spPr>
            <a:xfrm>
              <a:off x="5455315" y="6166710"/>
              <a:ext cx="381836" cy="307777"/>
            </a:xfrm>
            <a:prstGeom prst="rect">
              <a:avLst/>
            </a:prstGeom>
            <a:noFill/>
          </p:spPr>
          <p:txBody>
            <a:bodyPr wrap="none" rtlCol="0">
              <a:spAutoFit/>
            </a:bodyPr>
            <a:lstStyle/>
            <a:p>
              <a:r>
                <a:rPr lang="en-US" sz="1400" dirty="0" smtClean="0"/>
                <a:t>C</a:t>
              </a:r>
              <a:r>
                <a:rPr lang="en-US" sz="1400" baseline="-25000" dirty="0" smtClean="0"/>
                <a:t>2</a:t>
              </a:r>
              <a:endParaRPr lang="en-US" sz="1400" baseline="-25000" dirty="0"/>
            </a:p>
          </p:txBody>
        </p:sp>
        <p:sp>
          <p:nvSpPr>
            <p:cNvPr id="622" name="TextBox 621"/>
            <p:cNvSpPr txBox="1"/>
            <p:nvPr/>
          </p:nvSpPr>
          <p:spPr>
            <a:xfrm>
              <a:off x="4840835" y="6166710"/>
              <a:ext cx="381836" cy="307777"/>
            </a:xfrm>
            <a:prstGeom prst="rect">
              <a:avLst/>
            </a:prstGeom>
            <a:noFill/>
          </p:spPr>
          <p:txBody>
            <a:bodyPr wrap="none" rtlCol="0">
              <a:spAutoFit/>
            </a:bodyPr>
            <a:lstStyle/>
            <a:p>
              <a:r>
                <a:rPr lang="en-US" sz="1400" dirty="0" smtClean="0"/>
                <a:t>C</a:t>
              </a:r>
              <a:r>
                <a:rPr lang="en-US" sz="1400" baseline="-25000" dirty="0" smtClean="0"/>
                <a:t>1</a:t>
              </a:r>
              <a:endParaRPr lang="en-US" sz="1400" baseline="-25000" dirty="0"/>
            </a:p>
          </p:txBody>
        </p:sp>
        <p:grpSp>
          <p:nvGrpSpPr>
            <p:cNvPr id="25" name="Group 478"/>
            <p:cNvGrpSpPr/>
            <p:nvPr/>
          </p:nvGrpSpPr>
          <p:grpSpPr>
            <a:xfrm>
              <a:off x="3964840" y="2897735"/>
              <a:ext cx="303582" cy="192024"/>
              <a:chOff x="3964840" y="2897735"/>
              <a:chExt cx="303582" cy="192024"/>
            </a:xfrm>
          </p:grpSpPr>
          <p:cxnSp>
            <p:nvCxnSpPr>
              <p:cNvPr id="450" name="Straight Connector 449"/>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3" name="Straight Connector 452"/>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2" name="Straight Connector 461"/>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8" name="Straight Connector 46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6" name="Group 479"/>
            <p:cNvGrpSpPr/>
            <p:nvPr/>
          </p:nvGrpSpPr>
          <p:grpSpPr>
            <a:xfrm>
              <a:off x="3509468" y="3853100"/>
              <a:ext cx="303582" cy="192024"/>
              <a:chOff x="3964840" y="2897735"/>
              <a:chExt cx="303582" cy="192024"/>
            </a:xfrm>
          </p:grpSpPr>
          <p:cxnSp>
            <p:nvCxnSpPr>
              <p:cNvPr id="482" name="Straight Connector 481"/>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5" name="Straight Connector 494"/>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7" name="Straight Connector 496"/>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8" name="Straight Connector 49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04" name="Straight Connector 503"/>
            <p:cNvCxnSpPr/>
            <p:nvPr/>
          </p:nvCxnSpPr>
          <p:spPr>
            <a:xfrm flipV="1">
              <a:off x="2401454" y="4047565"/>
              <a:ext cx="1112711" cy="1045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7" name="Group 505"/>
            <p:cNvGrpSpPr/>
            <p:nvPr/>
          </p:nvGrpSpPr>
          <p:grpSpPr>
            <a:xfrm>
              <a:off x="3007444" y="4812324"/>
              <a:ext cx="303582" cy="192024"/>
              <a:chOff x="3964840" y="2897735"/>
              <a:chExt cx="303582" cy="192024"/>
            </a:xfrm>
          </p:grpSpPr>
          <p:cxnSp>
            <p:nvCxnSpPr>
              <p:cNvPr id="507" name="Straight Connector 506"/>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8" name="Straight Connector 507"/>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9" name="Straight Connector 508"/>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0" name="Straight Connector 509"/>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14" name="Straight Connector 513"/>
            <p:cNvCxnSpPr/>
            <p:nvPr/>
          </p:nvCxnSpPr>
          <p:spPr>
            <a:xfrm flipV="1">
              <a:off x="2419384" y="5006788"/>
              <a:ext cx="588275" cy="596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8" name="Group 519"/>
            <p:cNvGrpSpPr/>
            <p:nvPr/>
          </p:nvGrpSpPr>
          <p:grpSpPr>
            <a:xfrm>
              <a:off x="2505421" y="5776030"/>
              <a:ext cx="303582" cy="192024"/>
              <a:chOff x="3964840" y="2897735"/>
              <a:chExt cx="303582" cy="192024"/>
            </a:xfrm>
          </p:grpSpPr>
          <p:cxnSp>
            <p:nvCxnSpPr>
              <p:cNvPr id="522" name="Straight Connector 521"/>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3" name="Straight Connector 522"/>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4" name="Straight Connector 523"/>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8" name="Straight Connector 53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43" name="Straight Connector 542"/>
            <p:cNvCxnSpPr/>
            <p:nvPr/>
          </p:nvCxnSpPr>
          <p:spPr>
            <a:xfrm flipV="1">
              <a:off x="2432831" y="5974976"/>
              <a:ext cx="77287" cy="1486"/>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46" name="TextBox 545"/>
            <p:cNvSpPr txBox="1"/>
            <p:nvPr/>
          </p:nvSpPr>
          <p:spPr>
            <a:xfrm>
              <a:off x="1935261" y="2931339"/>
              <a:ext cx="511679" cy="307777"/>
            </a:xfrm>
            <a:prstGeom prst="rect">
              <a:avLst/>
            </a:prstGeom>
            <a:noFill/>
          </p:spPr>
          <p:txBody>
            <a:bodyPr wrap="none" rtlCol="0">
              <a:spAutoFit/>
            </a:bodyPr>
            <a:lstStyle/>
            <a:p>
              <a:r>
                <a:rPr lang="en-US" sz="1400" dirty="0" smtClean="0"/>
                <a:t>RD</a:t>
              </a:r>
              <a:r>
                <a:rPr lang="en-US" sz="1400" baseline="-25000" dirty="0" smtClean="0"/>
                <a:t>1</a:t>
              </a:r>
              <a:endParaRPr lang="en-US" sz="1400" baseline="-25000" dirty="0"/>
            </a:p>
          </p:txBody>
        </p:sp>
        <p:sp>
          <p:nvSpPr>
            <p:cNvPr id="547" name="TextBox 546"/>
            <p:cNvSpPr txBox="1"/>
            <p:nvPr/>
          </p:nvSpPr>
          <p:spPr>
            <a:xfrm>
              <a:off x="1905395" y="3886379"/>
              <a:ext cx="511679" cy="307777"/>
            </a:xfrm>
            <a:prstGeom prst="rect">
              <a:avLst/>
            </a:prstGeom>
            <a:noFill/>
          </p:spPr>
          <p:txBody>
            <a:bodyPr wrap="none" rtlCol="0">
              <a:spAutoFit/>
            </a:bodyPr>
            <a:lstStyle/>
            <a:p>
              <a:r>
                <a:rPr lang="en-US" sz="1400" dirty="0" smtClean="0"/>
                <a:t>RD</a:t>
              </a:r>
              <a:r>
                <a:rPr lang="en-US" sz="1400" baseline="-25000" dirty="0"/>
                <a:t>2</a:t>
              </a:r>
            </a:p>
          </p:txBody>
        </p:sp>
        <p:sp>
          <p:nvSpPr>
            <p:cNvPr id="548" name="TextBox 547"/>
            <p:cNvSpPr txBox="1"/>
            <p:nvPr/>
          </p:nvSpPr>
          <p:spPr>
            <a:xfrm>
              <a:off x="1905395" y="4861739"/>
              <a:ext cx="511679" cy="307777"/>
            </a:xfrm>
            <a:prstGeom prst="rect">
              <a:avLst/>
            </a:prstGeom>
            <a:noFill/>
          </p:spPr>
          <p:txBody>
            <a:bodyPr wrap="none" rtlCol="0">
              <a:spAutoFit/>
            </a:bodyPr>
            <a:lstStyle/>
            <a:p>
              <a:r>
                <a:rPr lang="en-US" sz="1400" dirty="0" smtClean="0"/>
                <a:t>RD</a:t>
              </a:r>
              <a:r>
                <a:rPr lang="en-US" sz="1400" baseline="-25000" dirty="0"/>
                <a:t>3</a:t>
              </a:r>
            </a:p>
          </p:txBody>
        </p:sp>
        <p:sp>
          <p:nvSpPr>
            <p:cNvPr id="549" name="TextBox 548"/>
            <p:cNvSpPr txBox="1"/>
            <p:nvPr/>
          </p:nvSpPr>
          <p:spPr>
            <a:xfrm>
              <a:off x="1885075" y="5796459"/>
              <a:ext cx="511679" cy="307777"/>
            </a:xfrm>
            <a:prstGeom prst="rect">
              <a:avLst/>
            </a:prstGeom>
            <a:noFill/>
          </p:spPr>
          <p:txBody>
            <a:bodyPr wrap="none" rtlCol="0">
              <a:spAutoFit/>
            </a:bodyPr>
            <a:lstStyle/>
            <a:p>
              <a:r>
                <a:rPr lang="en-US" sz="1400" dirty="0" smtClean="0"/>
                <a:t>RD</a:t>
              </a:r>
              <a:r>
                <a:rPr lang="en-US" sz="1400" baseline="-25000" dirty="0" smtClean="0"/>
                <a:t>4</a:t>
              </a:r>
              <a:endParaRPr lang="en-US" sz="1400" baseline="-25000" dirty="0"/>
            </a:p>
          </p:txBody>
        </p:sp>
        <p:sp>
          <p:nvSpPr>
            <p:cNvPr id="467" name="Oval 466"/>
            <p:cNvSpPr/>
            <p:nvPr/>
          </p:nvSpPr>
          <p:spPr>
            <a:xfrm flipV="1">
              <a:off x="4341571" y="209577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1" name="TextBox 450"/>
          <p:cNvSpPr txBox="1"/>
          <p:nvPr/>
        </p:nvSpPr>
        <p:spPr>
          <a:xfrm>
            <a:off x="1038740" y="2200040"/>
            <a:ext cx="1143262" cy="369332"/>
          </a:xfrm>
          <a:prstGeom prst="rect">
            <a:avLst/>
          </a:prstGeom>
          <a:noFill/>
          <a:ln w="50800" cmpd="tri">
            <a:solidFill>
              <a:srgbClr val="FF0000"/>
            </a:solidFill>
          </a:ln>
        </p:spPr>
        <p:txBody>
          <a:bodyPr wrap="none" rtlCol="0">
            <a:spAutoFit/>
          </a:bodyPr>
          <a:lstStyle/>
          <a:p>
            <a:r>
              <a:rPr lang="en-US" b="1" dirty="0" smtClean="0">
                <a:solidFill>
                  <a:schemeClr val="accent2">
                    <a:lumMod val="75000"/>
                  </a:schemeClr>
                </a:solidFill>
                <a:latin typeface="Calibri" pitchFamily="34" charset="0"/>
                <a:cs typeface="Calibri" pitchFamily="34" charset="0"/>
              </a:rPr>
              <a:t>PCMS Cell</a:t>
            </a:r>
            <a:endParaRPr lang="en-US" b="1" dirty="0">
              <a:solidFill>
                <a:schemeClr val="accent2">
                  <a:lumMod val="75000"/>
                </a:schemeClr>
              </a:solidFill>
              <a:latin typeface="Calibri" pitchFamily="34" charset="0"/>
              <a:cs typeface="Calibri" pitchFamily="34" charset="0"/>
            </a:endParaRPr>
          </a:p>
        </p:txBody>
      </p:sp>
      <p:sp>
        <p:nvSpPr>
          <p:cNvPr id="452" name="TextBox 451"/>
          <p:cNvSpPr txBox="1"/>
          <p:nvPr/>
        </p:nvSpPr>
        <p:spPr>
          <a:xfrm>
            <a:off x="988378" y="4465935"/>
            <a:ext cx="1240917" cy="369332"/>
          </a:xfrm>
          <a:prstGeom prst="rect">
            <a:avLst/>
          </a:prstGeom>
          <a:noFill/>
          <a:ln w="50800" cmpd="tri">
            <a:solidFill>
              <a:srgbClr val="FF0000"/>
            </a:solidFill>
          </a:ln>
        </p:spPr>
        <p:txBody>
          <a:bodyPr wrap="none" rtlCol="0">
            <a:spAutoFit/>
          </a:bodyPr>
          <a:lstStyle/>
          <a:p>
            <a:r>
              <a:rPr lang="en-US" b="1" dirty="0" smtClean="0">
                <a:solidFill>
                  <a:schemeClr val="accent2">
                    <a:lumMod val="75000"/>
                  </a:schemeClr>
                </a:solidFill>
                <a:latin typeface="Calibri" pitchFamily="34" charset="0"/>
                <a:cs typeface="Calibri" pitchFamily="34" charset="0"/>
              </a:rPr>
              <a:t>OTS Switch</a:t>
            </a:r>
            <a:endParaRPr lang="en-US" b="1" dirty="0">
              <a:solidFill>
                <a:schemeClr val="accent2">
                  <a:lumMod val="75000"/>
                </a:schemeClr>
              </a:solidFill>
              <a:latin typeface="Calibri" pitchFamily="34" charset="0"/>
              <a:cs typeface="Calibri" pitchFamily="34" charset="0"/>
            </a:endParaRPr>
          </a:p>
        </p:txBody>
      </p:sp>
      <p:sp>
        <p:nvSpPr>
          <p:cNvPr id="454" name="TextBox 453"/>
          <p:cNvSpPr txBox="1"/>
          <p:nvPr/>
        </p:nvSpPr>
        <p:spPr>
          <a:xfrm>
            <a:off x="5301695" y="164575"/>
            <a:ext cx="1310359" cy="369332"/>
          </a:xfrm>
          <a:prstGeom prst="rect">
            <a:avLst/>
          </a:prstGeom>
          <a:noFill/>
          <a:ln w="50800" cmpd="tri">
            <a:solidFill>
              <a:srgbClr val="FF0000"/>
            </a:solidFill>
          </a:ln>
        </p:spPr>
        <p:txBody>
          <a:bodyPr wrap="none" rtlCol="0">
            <a:spAutoFit/>
          </a:bodyPr>
          <a:lstStyle/>
          <a:p>
            <a:r>
              <a:rPr lang="en-US" b="1" dirty="0" smtClean="0">
                <a:solidFill>
                  <a:schemeClr val="accent2">
                    <a:lumMod val="75000"/>
                  </a:schemeClr>
                </a:solidFill>
                <a:latin typeface="Calibri" pitchFamily="34" charset="0"/>
                <a:cs typeface="Calibri" pitchFamily="34" charset="0"/>
              </a:rPr>
              <a:t>PCMS Array</a:t>
            </a:r>
            <a:endParaRPr lang="en-US" b="1" dirty="0">
              <a:solidFill>
                <a:schemeClr val="accent2">
                  <a:lumMod val="75000"/>
                </a:schemeClr>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855" y="152400"/>
            <a:ext cx="8410695" cy="838200"/>
          </a:xfrm>
        </p:spPr>
        <p:txBody>
          <a:bodyPr/>
          <a:lstStyle/>
          <a:p>
            <a:r>
              <a:rPr lang="en-US" sz="3600" dirty="0" smtClean="0"/>
              <a:t>OTS Switch embedded in PCMS technology</a:t>
            </a:r>
            <a:endParaRPr lang="en-US" sz="3600" dirty="0"/>
          </a:p>
        </p:txBody>
      </p:sp>
      <p:sp>
        <p:nvSpPr>
          <p:cNvPr id="3" name="Content Placeholder 2"/>
          <p:cNvSpPr>
            <a:spLocks noGrp="1"/>
          </p:cNvSpPr>
          <p:nvPr>
            <p:ph idx="1"/>
          </p:nvPr>
        </p:nvSpPr>
        <p:spPr>
          <a:xfrm>
            <a:off x="3765494" y="1086296"/>
            <a:ext cx="4877436" cy="2265894"/>
          </a:xfrm>
        </p:spPr>
        <p:txBody>
          <a:bodyPr/>
          <a:lstStyle/>
          <a:p>
            <a:pPr marL="0" indent="0">
              <a:buNone/>
            </a:pPr>
            <a:r>
              <a:rPr lang="en-US" sz="1600" dirty="0" smtClean="0"/>
              <a:t>There are several methods making OTS </a:t>
            </a:r>
            <a:r>
              <a:rPr lang="en-US" sz="1600" dirty="0" smtClean="0"/>
              <a:t>switches</a:t>
            </a:r>
            <a:r>
              <a:rPr lang="en-US" sz="1600" dirty="0" smtClean="0"/>
              <a:t>.</a:t>
            </a:r>
            <a:r>
              <a:rPr lang="en-US" sz="1600" dirty="0" smtClean="0"/>
              <a:t>  In </a:t>
            </a:r>
            <a:r>
              <a:rPr lang="en-US" sz="1600" dirty="0" smtClean="0"/>
              <a:t>one embodiment, OTS switch can be made by shorting multiple rows and/or shorting multiple columns in a PCMS array.  In another embodiment, the switch can be made by a wider row and/or wider column.   Due to larger cross point area of those devices than that of a PCMS cell,  PCM remains in crystalline state subject to normal operating condition.   Thus an OTS switch is formed. Of course it is also possible to use a dedicated mask to remove locally the memory material.</a:t>
            </a:r>
            <a:endParaRPr lang="en-US" sz="1600" dirty="0" smtClean="0"/>
          </a:p>
        </p:txBody>
      </p:sp>
      <p:cxnSp>
        <p:nvCxnSpPr>
          <p:cNvPr id="691" name="Straight Connector 690"/>
          <p:cNvCxnSpPr/>
          <p:nvPr/>
        </p:nvCxnSpPr>
        <p:spPr>
          <a:xfrm flipV="1">
            <a:off x="347449" y="1854395"/>
            <a:ext cx="32766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92" name="Straight Connector 691"/>
          <p:cNvCxnSpPr/>
          <p:nvPr/>
        </p:nvCxnSpPr>
        <p:spPr>
          <a:xfrm rot="10800000" flipH="1">
            <a:off x="595518" y="2814520"/>
            <a:ext cx="3033995" cy="1"/>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93" name="Straight Connector 692"/>
          <p:cNvCxnSpPr/>
          <p:nvPr/>
        </p:nvCxnSpPr>
        <p:spPr>
          <a:xfrm rot="10800000" flipH="1">
            <a:off x="602333" y="3775180"/>
            <a:ext cx="3033995" cy="1"/>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94" name="Straight Connector 693"/>
          <p:cNvCxnSpPr/>
          <p:nvPr/>
        </p:nvCxnSpPr>
        <p:spPr>
          <a:xfrm rot="10800000" flipH="1">
            <a:off x="602333" y="4735305"/>
            <a:ext cx="3033995" cy="1"/>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95" name="Straight Connector 694"/>
          <p:cNvCxnSpPr/>
          <p:nvPr/>
        </p:nvCxnSpPr>
        <p:spPr>
          <a:xfrm rot="10800000" flipH="1">
            <a:off x="602333" y="5695430"/>
            <a:ext cx="3033995" cy="1"/>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96" name="Straight Connector 695"/>
          <p:cNvCxnSpPr/>
          <p:nvPr/>
        </p:nvCxnSpPr>
        <p:spPr>
          <a:xfrm rot="5400000">
            <a:off x="-427677" y="3486610"/>
            <a:ext cx="4800623" cy="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7" name="Straight Connector 696"/>
          <p:cNvCxnSpPr/>
          <p:nvPr/>
        </p:nvCxnSpPr>
        <p:spPr>
          <a:xfrm rot="5400000">
            <a:off x="199080" y="3487143"/>
            <a:ext cx="4800623" cy="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8" name="Straight Connector 697"/>
          <p:cNvCxnSpPr/>
          <p:nvPr/>
        </p:nvCxnSpPr>
        <p:spPr>
          <a:xfrm rot="5400000">
            <a:off x="775156" y="3487143"/>
            <a:ext cx="4800623" cy="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9" name="Straight Connector 698"/>
          <p:cNvCxnSpPr/>
          <p:nvPr/>
        </p:nvCxnSpPr>
        <p:spPr>
          <a:xfrm rot="5400000">
            <a:off x="-1068284" y="3487143"/>
            <a:ext cx="4800623" cy="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700" name="Group 99"/>
          <p:cNvGrpSpPr/>
          <p:nvPr/>
        </p:nvGrpSpPr>
        <p:grpSpPr>
          <a:xfrm>
            <a:off x="923524" y="1892800"/>
            <a:ext cx="460859" cy="960125"/>
            <a:chOff x="1912906" y="1163104"/>
            <a:chExt cx="460859" cy="960125"/>
          </a:xfrm>
        </p:grpSpPr>
        <p:sp>
          <p:nvSpPr>
            <p:cNvPr id="701" name="Oval 700"/>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2" name="Oval 701"/>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03" name="Straight Connector 702"/>
            <p:cNvCxnSpPr>
              <a:stCxn id="702" idx="2"/>
              <a:endCxn id="702"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04" name="Straight Connector 703"/>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05" name="Straight Connector 704"/>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06" name="Straight Connector 705"/>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07" name="Straight Connector 706"/>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08" name="Straight Connector 707"/>
            <p:cNvCxnSpPr>
              <a:stCxn id="701" idx="2"/>
              <a:endCxn id="701"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9" name="Straight Connector 708"/>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0" name="Straight Connector 709"/>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1" name="Straight Connector 710"/>
            <p:cNvCxnSpPr>
              <a:stCxn id="702" idx="0"/>
              <a:endCxn id="701"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2" name="Straight Connector 711"/>
            <p:cNvCxnSpPr>
              <a:stCxn id="701"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3" name="Straight Connector 712"/>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14" name="Oval 713"/>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5" name="Oval 714"/>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6" name="Straight Connector 715"/>
            <p:cNvCxnSpPr>
              <a:endCxn id="702"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17" name="Group 116"/>
          <p:cNvGrpSpPr/>
          <p:nvPr/>
        </p:nvGrpSpPr>
        <p:grpSpPr>
          <a:xfrm>
            <a:off x="1538005" y="1892800"/>
            <a:ext cx="460859" cy="960125"/>
            <a:chOff x="1912906" y="1163104"/>
            <a:chExt cx="460859" cy="960125"/>
          </a:xfrm>
        </p:grpSpPr>
        <p:sp>
          <p:nvSpPr>
            <p:cNvPr id="718" name="Oval 717"/>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9" name="Oval 718"/>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20" name="Straight Connector 719"/>
            <p:cNvCxnSpPr>
              <a:stCxn id="719" idx="2"/>
              <a:endCxn id="719"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21" name="Straight Connector 720"/>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22" name="Straight Connector 721"/>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23" name="Straight Connector 722"/>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24" name="Straight Connector 723"/>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25" name="Straight Connector 724"/>
            <p:cNvCxnSpPr>
              <a:stCxn id="718" idx="2"/>
              <a:endCxn id="718"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6" name="Straight Connector 725"/>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7" name="Straight Connector 726"/>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8" name="Straight Connector 727"/>
            <p:cNvCxnSpPr>
              <a:stCxn id="719" idx="0"/>
              <a:endCxn id="718"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9" name="Straight Connector 728"/>
            <p:cNvCxnSpPr>
              <a:stCxn id="718"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0" name="Straight Connector 729"/>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31" name="Oval 730"/>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2" name="Oval 731"/>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3" name="Straight Connector 732"/>
            <p:cNvCxnSpPr>
              <a:endCxn id="719"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34" name="Group 133"/>
          <p:cNvGrpSpPr/>
          <p:nvPr/>
        </p:nvGrpSpPr>
        <p:grpSpPr>
          <a:xfrm>
            <a:off x="2152484" y="1892800"/>
            <a:ext cx="460859" cy="960125"/>
            <a:chOff x="1912906" y="1163104"/>
            <a:chExt cx="460859" cy="960125"/>
          </a:xfrm>
        </p:grpSpPr>
        <p:sp>
          <p:nvSpPr>
            <p:cNvPr id="735" name="Oval 734"/>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6" name="Oval 735"/>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7" name="Straight Connector 736"/>
            <p:cNvCxnSpPr>
              <a:stCxn id="736" idx="2"/>
              <a:endCxn id="736"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38" name="Straight Connector 737"/>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39" name="Straight Connector 738"/>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40" name="Straight Connector 739"/>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41" name="Straight Connector 740"/>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42" name="Straight Connector 741"/>
            <p:cNvCxnSpPr>
              <a:stCxn id="735" idx="2"/>
              <a:endCxn id="735"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3" name="Straight Connector 742"/>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4" name="Straight Connector 743"/>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5" name="Straight Connector 744"/>
            <p:cNvCxnSpPr>
              <a:stCxn id="736" idx="0"/>
              <a:endCxn id="735"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6" name="Straight Connector 745"/>
            <p:cNvCxnSpPr>
              <a:stCxn id="735"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7" name="Straight Connector 746"/>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48" name="Oval 747"/>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9" name="Oval 748"/>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50" name="Straight Connector 749"/>
            <p:cNvCxnSpPr>
              <a:endCxn id="736"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51" name="Group 150"/>
          <p:cNvGrpSpPr/>
          <p:nvPr/>
        </p:nvGrpSpPr>
        <p:grpSpPr>
          <a:xfrm>
            <a:off x="2766965" y="1892800"/>
            <a:ext cx="460859" cy="960125"/>
            <a:chOff x="1912906" y="1163104"/>
            <a:chExt cx="460859" cy="960125"/>
          </a:xfrm>
        </p:grpSpPr>
        <p:sp>
          <p:nvSpPr>
            <p:cNvPr id="752" name="Oval 751"/>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3" name="Oval 752"/>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54" name="Straight Connector 753"/>
            <p:cNvCxnSpPr>
              <a:stCxn id="753" idx="2"/>
              <a:endCxn id="753"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55" name="Straight Connector 754"/>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56" name="Straight Connector 755"/>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57" name="Straight Connector 756"/>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58" name="Straight Connector 757"/>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59" name="Straight Connector 758"/>
            <p:cNvCxnSpPr>
              <a:stCxn id="752" idx="2"/>
              <a:endCxn id="752"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60" name="Straight Connector 759"/>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61" name="Straight Connector 760"/>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62" name="Straight Connector 761"/>
            <p:cNvCxnSpPr>
              <a:stCxn id="753" idx="0"/>
              <a:endCxn id="752"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3" name="Straight Connector 762"/>
            <p:cNvCxnSpPr>
              <a:stCxn id="752"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4" name="Straight Connector 763"/>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65" name="Oval 764"/>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6" name="Oval 765"/>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67" name="Straight Connector 766"/>
            <p:cNvCxnSpPr>
              <a:endCxn id="753"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68" name="Group 167"/>
          <p:cNvGrpSpPr/>
          <p:nvPr/>
        </p:nvGrpSpPr>
        <p:grpSpPr>
          <a:xfrm>
            <a:off x="923524" y="2852925"/>
            <a:ext cx="460859" cy="960125"/>
            <a:chOff x="1912906" y="1163104"/>
            <a:chExt cx="460859" cy="960125"/>
          </a:xfrm>
        </p:grpSpPr>
        <p:sp>
          <p:nvSpPr>
            <p:cNvPr id="769" name="Oval 768"/>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0" name="Oval 769"/>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71" name="Straight Connector 770"/>
            <p:cNvCxnSpPr>
              <a:stCxn id="770" idx="2"/>
              <a:endCxn id="770"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72" name="Straight Connector 771"/>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73" name="Straight Connector 772"/>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74" name="Straight Connector 773"/>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75" name="Straight Connector 774"/>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76" name="Straight Connector 775"/>
            <p:cNvCxnSpPr>
              <a:stCxn id="769" idx="2"/>
              <a:endCxn id="769"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7" name="Straight Connector 776"/>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8" name="Straight Connector 777"/>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9" name="Straight Connector 778"/>
            <p:cNvCxnSpPr>
              <a:stCxn id="770" idx="0"/>
              <a:endCxn id="769"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0" name="Straight Connector 779"/>
            <p:cNvCxnSpPr>
              <a:stCxn id="769"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1" name="Straight Connector 780"/>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82" name="Oval 781"/>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3" name="Oval 782"/>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84" name="Straight Connector 783"/>
            <p:cNvCxnSpPr>
              <a:endCxn id="770"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85" name="Group 184"/>
          <p:cNvGrpSpPr/>
          <p:nvPr/>
        </p:nvGrpSpPr>
        <p:grpSpPr>
          <a:xfrm>
            <a:off x="1538005" y="2852925"/>
            <a:ext cx="460859" cy="960125"/>
            <a:chOff x="1912906" y="1163104"/>
            <a:chExt cx="460859" cy="960125"/>
          </a:xfrm>
        </p:grpSpPr>
        <p:sp>
          <p:nvSpPr>
            <p:cNvPr id="786" name="Oval 785"/>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7" name="Oval 786"/>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88" name="Straight Connector 787"/>
            <p:cNvCxnSpPr>
              <a:stCxn id="787" idx="2"/>
              <a:endCxn id="787"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89" name="Straight Connector 788"/>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90" name="Straight Connector 789"/>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91" name="Straight Connector 790"/>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92" name="Straight Connector 791"/>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93" name="Straight Connector 792"/>
            <p:cNvCxnSpPr>
              <a:stCxn id="786" idx="2"/>
              <a:endCxn id="786"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4" name="Straight Connector 793"/>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5" name="Straight Connector 794"/>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6" name="Straight Connector 795"/>
            <p:cNvCxnSpPr>
              <a:stCxn id="787" idx="0"/>
              <a:endCxn id="786"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7" name="Straight Connector 796"/>
            <p:cNvCxnSpPr>
              <a:stCxn id="786"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8" name="Straight Connector 797"/>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99" name="Oval 798"/>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0" name="Oval 799"/>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01" name="Straight Connector 800"/>
            <p:cNvCxnSpPr>
              <a:endCxn id="787"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02" name="Group 201"/>
          <p:cNvGrpSpPr/>
          <p:nvPr/>
        </p:nvGrpSpPr>
        <p:grpSpPr>
          <a:xfrm>
            <a:off x="2152484" y="2852925"/>
            <a:ext cx="460859" cy="960125"/>
            <a:chOff x="1912906" y="1163104"/>
            <a:chExt cx="460859" cy="960125"/>
          </a:xfrm>
        </p:grpSpPr>
        <p:sp>
          <p:nvSpPr>
            <p:cNvPr id="803" name="Oval 802"/>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4" name="Oval 803"/>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05" name="Straight Connector 804"/>
            <p:cNvCxnSpPr>
              <a:stCxn id="804" idx="2"/>
              <a:endCxn id="804"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06" name="Straight Connector 805"/>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07" name="Straight Connector 806"/>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08" name="Straight Connector 807"/>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09" name="Straight Connector 808"/>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10" name="Straight Connector 809"/>
            <p:cNvCxnSpPr>
              <a:stCxn id="803" idx="2"/>
              <a:endCxn id="803"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1" name="Straight Connector 810"/>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2" name="Straight Connector 811"/>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3" name="Straight Connector 812"/>
            <p:cNvCxnSpPr>
              <a:stCxn id="804" idx="0"/>
              <a:endCxn id="803"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4" name="Straight Connector 813"/>
            <p:cNvCxnSpPr>
              <a:stCxn id="803"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5" name="Straight Connector 814"/>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16" name="Oval 815"/>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7" name="Oval 816"/>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18" name="Straight Connector 817"/>
            <p:cNvCxnSpPr>
              <a:endCxn id="804"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19" name="Group 218"/>
          <p:cNvGrpSpPr/>
          <p:nvPr/>
        </p:nvGrpSpPr>
        <p:grpSpPr>
          <a:xfrm>
            <a:off x="2766965" y="2852925"/>
            <a:ext cx="460859" cy="960125"/>
            <a:chOff x="1912906" y="1163104"/>
            <a:chExt cx="460859" cy="960125"/>
          </a:xfrm>
        </p:grpSpPr>
        <p:sp>
          <p:nvSpPr>
            <p:cNvPr id="820" name="Oval 819"/>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1" name="Oval 820"/>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22" name="Straight Connector 821"/>
            <p:cNvCxnSpPr>
              <a:stCxn id="821" idx="2"/>
              <a:endCxn id="821"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23" name="Straight Connector 822"/>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24" name="Straight Connector 823"/>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25" name="Straight Connector 824"/>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26" name="Straight Connector 825"/>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27" name="Straight Connector 826"/>
            <p:cNvCxnSpPr>
              <a:stCxn id="820" idx="2"/>
              <a:endCxn id="820"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28" name="Straight Connector 827"/>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29" name="Straight Connector 828"/>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30" name="Straight Connector 829"/>
            <p:cNvCxnSpPr>
              <a:stCxn id="821" idx="0"/>
              <a:endCxn id="820"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1" name="Straight Connector 830"/>
            <p:cNvCxnSpPr>
              <a:stCxn id="820"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2" name="Straight Connector 831"/>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33" name="Oval 832"/>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4" name="Oval 833"/>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35" name="Straight Connector 834"/>
            <p:cNvCxnSpPr>
              <a:endCxn id="821"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36" name="Group 235"/>
          <p:cNvGrpSpPr/>
          <p:nvPr/>
        </p:nvGrpSpPr>
        <p:grpSpPr>
          <a:xfrm>
            <a:off x="923524" y="3813051"/>
            <a:ext cx="460859" cy="960125"/>
            <a:chOff x="1912906" y="1163104"/>
            <a:chExt cx="460859" cy="960125"/>
          </a:xfrm>
        </p:grpSpPr>
        <p:sp>
          <p:nvSpPr>
            <p:cNvPr id="837" name="Oval 836"/>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8" name="Oval 837"/>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39" name="Straight Connector 838"/>
            <p:cNvCxnSpPr>
              <a:stCxn id="838" idx="2"/>
              <a:endCxn id="838"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40" name="Straight Connector 839"/>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41" name="Straight Connector 840"/>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42" name="Straight Connector 841"/>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43" name="Straight Connector 842"/>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44" name="Straight Connector 843"/>
            <p:cNvCxnSpPr>
              <a:stCxn id="837" idx="2"/>
              <a:endCxn id="837"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45" name="Straight Connector 844"/>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46" name="Straight Connector 845"/>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47" name="Straight Connector 846"/>
            <p:cNvCxnSpPr>
              <a:stCxn id="838" idx="0"/>
              <a:endCxn id="837"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8" name="Straight Connector 847"/>
            <p:cNvCxnSpPr>
              <a:stCxn id="837"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9" name="Straight Connector 848"/>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50" name="Oval 849"/>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1" name="Oval 850"/>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52" name="Straight Connector 851"/>
            <p:cNvCxnSpPr>
              <a:endCxn id="838"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53" name="Group 252"/>
          <p:cNvGrpSpPr/>
          <p:nvPr/>
        </p:nvGrpSpPr>
        <p:grpSpPr>
          <a:xfrm>
            <a:off x="1538005" y="3813051"/>
            <a:ext cx="460859" cy="960125"/>
            <a:chOff x="1912906" y="1163104"/>
            <a:chExt cx="460859" cy="960125"/>
          </a:xfrm>
        </p:grpSpPr>
        <p:sp>
          <p:nvSpPr>
            <p:cNvPr id="854" name="Oval 853"/>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5" name="Oval 854"/>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56" name="Straight Connector 855"/>
            <p:cNvCxnSpPr>
              <a:stCxn id="855" idx="2"/>
              <a:endCxn id="855"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57" name="Straight Connector 856"/>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58" name="Straight Connector 857"/>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59" name="Straight Connector 858"/>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60" name="Straight Connector 859"/>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61" name="Straight Connector 860"/>
            <p:cNvCxnSpPr>
              <a:stCxn id="854" idx="2"/>
              <a:endCxn id="854"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2" name="Straight Connector 861"/>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3" name="Straight Connector 862"/>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4" name="Straight Connector 863"/>
            <p:cNvCxnSpPr>
              <a:stCxn id="855" idx="0"/>
              <a:endCxn id="854"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5" name="Straight Connector 864"/>
            <p:cNvCxnSpPr>
              <a:stCxn id="854"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6" name="Straight Connector 865"/>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67" name="Oval 866"/>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8" name="Oval 867"/>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69" name="Straight Connector 868"/>
            <p:cNvCxnSpPr>
              <a:endCxn id="855"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70" name="Group 269"/>
          <p:cNvGrpSpPr/>
          <p:nvPr/>
        </p:nvGrpSpPr>
        <p:grpSpPr>
          <a:xfrm>
            <a:off x="2152484" y="3813051"/>
            <a:ext cx="460859" cy="960125"/>
            <a:chOff x="1912906" y="1163104"/>
            <a:chExt cx="460859" cy="960125"/>
          </a:xfrm>
        </p:grpSpPr>
        <p:sp>
          <p:nvSpPr>
            <p:cNvPr id="871" name="Oval 870"/>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2" name="Oval 871"/>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73" name="Straight Connector 872"/>
            <p:cNvCxnSpPr>
              <a:stCxn id="872" idx="2"/>
              <a:endCxn id="872"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74" name="Straight Connector 873"/>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75" name="Straight Connector 874"/>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76" name="Straight Connector 875"/>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77" name="Straight Connector 876"/>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78" name="Straight Connector 877"/>
            <p:cNvCxnSpPr>
              <a:stCxn id="871" idx="2"/>
              <a:endCxn id="871"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79" name="Straight Connector 878"/>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0" name="Straight Connector 879"/>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1" name="Straight Connector 880"/>
            <p:cNvCxnSpPr>
              <a:stCxn id="872" idx="0"/>
              <a:endCxn id="871"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2" name="Straight Connector 881"/>
            <p:cNvCxnSpPr>
              <a:stCxn id="871"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3" name="Straight Connector 882"/>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84" name="Oval 883"/>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5" name="Oval 884"/>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6" name="Straight Connector 885"/>
            <p:cNvCxnSpPr>
              <a:endCxn id="872"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87" name="Group 286"/>
          <p:cNvGrpSpPr/>
          <p:nvPr/>
        </p:nvGrpSpPr>
        <p:grpSpPr>
          <a:xfrm>
            <a:off x="2766965" y="3813051"/>
            <a:ext cx="460859" cy="960125"/>
            <a:chOff x="1912906" y="1163104"/>
            <a:chExt cx="460859" cy="960125"/>
          </a:xfrm>
        </p:grpSpPr>
        <p:sp>
          <p:nvSpPr>
            <p:cNvPr id="888" name="Oval 887"/>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9" name="Oval 888"/>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90" name="Straight Connector 889"/>
            <p:cNvCxnSpPr>
              <a:stCxn id="889" idx="2"/>
              <a:endCxn id="889"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91" name="Straight Connector 890"/>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92" name="Straight Connector 891"/>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93" name="Straight Connector 892"/>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94" name="Straight Connector 893"/>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95" name="Straight Connector 894"/>
            <p:cNvCxnSpPr>
              <a:stCxn id="888" idx="2"/>
              <a:endCxn id="888"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6" name="Straight Connector 895"/>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7" name="Straight Connector 896"/>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8" name="Straight Connector 897"/>
            <p:cNvCxnSpPr>
              <a:stCxn id="889" idx="0"/>
              <a:endCxn id="888"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9" name="Straight Connector 898"/>
            <p:cNvCxnSpPr>
              <a:stCxn id="888"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0" name="Straight Connector 899"/>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01" name="Oval 900"/>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2" name="Oval 901"/>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3" name="Straight Connector 902"/>
            <p:cNvCxnSpPr>
              <a:endCxn id="889"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04" name="Group 303"/>
          <p:cNvGrpSpPr/>
          <p:nvPr/>
        </p:nvGrpSpPr>
        <p:grpSpPr>
          <a:xfrm>
            <a:off x="923524" y="4773175"/>
            <a:ext cx="460859" cy="960125"/>
            <a:chOff x="1912906" y="1163104"/>
            <a:chExt cx="460859" cy="960125"/>
          </a:xfrm>
        </p:grpSpPr>
        <p:sp>
          <p:nvSpPr>
            <p:cNvPr id="905" name="Oval 904"/>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6" name="Oval 905"/>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7" name="Straight Connector 906"/>
            <p:cNvCxnSpPr>
              <a:stCxn id="906" idx="2"/>
              <a:endCxn id="906"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08" name="Straight Connector 907"/>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09" name="Straight Connector 908"/>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10" name="Straight Connector 909"/>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11" name="Straight Connector 910"/>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12" name="Straight Connector 911"/>
            <p:cNvCxnSpPr>
              <a:stCxn id="905" idx="2"/>
              <a:endCxn id="905"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3" name="Straight Connector 912"/>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4" name="Straight Connector 913"/>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5" name="Straight Connector 914"/>
            <p:cNvCxnSpPr>
              <a:stCxn id="906" idx="0"/>
              <a:endCxn id="905"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6" name="Straight Connector 915"/>
            <p:cNvCxnSpPr>
              <a:stCxn id="905"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7" name="Straight Connector 916"/>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18" name="Oval 917"/>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9" name="Oval 918"/>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20" name="Straight Connector 919"/>
            <p:cNvCxnSpPr>
              <a:endCxn id="906"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21" name="Group 320"/>
          <p:cNvGrpSpPr/>
          <p:nvPr/>
        </p:nvGrpSpPr>
        <p:grpSpPr>
          <a:xfrm>
            <a:off x="1538005" y="4773175"/>
            <a:ext cx="460859" cy="960125"/>
            <a:chOff x="1912906" y="1163104"/>
            <a:chExt cx="460859" cy="960125"/>
          </a:xfrm>
        </p:grpSpPr>
        <p:sp>
          <p:nvSpPr>
            <p:cNvPr id="922" name="Oval 921"/>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3" name="Oval 922"/>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24" name="Straight Connector 923"/>
            <p:cNvCxnSpPr>
              <a:stCxn id="923" idx="2"/>
              <a:endCxn id="923"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25" name="Straight Connector 924"/>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26" name="Straight Connector 925"/>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27" name="Straight Connector 926"/>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28" name="Straight Connector 927"/>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29" name="Straight Connector 928"/>
            <p:cNvCxnSpPr>
              <a:stCxn id="922" idx="2"/>
              <a:endCxn id="922"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0" name="Straight Connector 929"/>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1" name="Straight Connector 930"/>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2" name="Straight Connector 931"/>
            <p:cNvCxnSpPr>
              <a:stCxn id="923" idx="0"/>
              <a:endCxn id="922"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3" name="Straight Connector 932"/>
            <p:cNvCxnSpPr>
              <a:stCxn id="922"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4" name="Straight Connector 933"/>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35" name="Oval 934"/>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6" name="Oval 935"/>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37" name="Straight Connector 936"/>
            <p:cNvCxnSpPr>
              <a:endCxn id="923"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38" name="Group 337"/>
          <p:cNvGrpSpPr/>
          <p:nvPr/>
        </p:nvGrpSpPr>
        <p:grpSpPr>
          <a:xfrm>
            <a:off x="2152484" y="4773175"/>
            <a:ext cx="460859" cy="960125"/>
            <a:chOff x="1912906" y="1163104"/>
            <a:chExt cx="460859" cy="960125"/>
          </a:xfrm>
        </p:grpSpPr>
        <p:sp>
          <p:nvSpPr>
            <p:cNvPr id="939" name="Oval 938"/>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0" name="Oval 939"/>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41" name="Straight Connector 940"/>
            <p:cNvCxnSpPr>
              <a:stCxn id="940" idx="2"/>
              <a:endCxn id="940"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42" name="Straight Connector 941"/>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43" name="Straight Connector 942"/>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44" name="Straight Connector 943"/>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45" name="Straight Connector 944"/>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46" name="Straight Connector 945"/>
            <p:cNvCxnSpPr>
              <a:stCxn id="939" idx="2"/>
              <a:endCxn id="939"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7" name="Straight Connector 946"/>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8" name="Straight Connector 947"/>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9" name="Straight Connector 948"/>
            <p:cNvCxnSpPr>
              <a:stCxn id="940" idx="0"/>
              <a:endCxn id="939"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0" name="Straight Connector 949"/>
            <p:cNvCxnSpPr>
              <a:stCxn id="939"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1" name="Straight Connector 950"/>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52" name="Oval 951"/>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3" name="Oval 952"/>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54" name="Straight Connector 953"/>
            <p:cNvCxnSpPr>
              <a:endCxn id="940"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55" name="Group 354"/>
          <p:cNvGrpSpPr/>
          <p:nvPr/>
        </p:nvGrpSpPr>
        <p:grpSpPr>
          <a:xfrm>
            <a:off x="2766965" y="4773175"/>
            <a:ext cx="460859" cy="960125"/>
            <a:chOff x="1912906" y="1163104"/>
            <a:chExt cx="460859" cy="960125"/>
          </a:xfrm>
        </p:grpSpPr>
        <p:sp>
          <p:nvSpPr>
            <p:cNvPr id="956" name="Oval 955"/>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7" name="Oval 956"/>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58" name="Straight Connector 957"/>
            <p:cNvCxnSpPr>
              <a:stCxn id="957" idx="2"/>
              <a:endCxn id="957"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59" name="Straight Connector 958"/>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60" name="Straight Connector 959"/>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61" name="Straight Connector 960"/>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62" name="Straight Connector 961"/>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63" name="Straight Connector 962"/>
            <p:cNvCxnSpPr>
              <a:stCxn id="956" idx="2"/>
              <a:endCxn id="956"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4" name="Straight Connector 963"/>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5" name="Straight Connector 964"/>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6" name="Straight Connector 965"/>
            <p:cNvCxnSpPr>
              <a:stCxn id="957" idx="0"/>
              <a:endCxn id="956"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7" name="Straight Connector 966"/>
            <p:cNvCxnSpPr>
              <a:stCxn id="956"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8" name="Straight Connector 967"/>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69" name="Oval 968"/>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0" name="Oval 969"/>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1" name="Straight Connector 970"/>
            <p:cNvCxnSpPr>
              <a:endCxn id="957"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72" name="Group 403"/>
          <p:cNvGrpSpPr/>
          <p:nvPr/>
        </p:nvGrpSpPr>
        <p:grpSpPr>
          <a:xfrm>
            <a:off x="935698" y="1316725"/>
            <a:ext cx="460859" cy="581566"/>
            <a:chOff x="1538005" y="3198570"/>
            <a:chExt cx="460859" cy="581566"/>
          </a:xfrm>
        </p:grpSpPr>
        <p:sp>
          <p:nvSpPr>
            <p:cNvPr id="973" name="Oval 972"/>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4" name="Straight Connector 973"/>
            <p:cNvCxnSpPr>
              <a:stCxn id="973" idx="2"/>
              <a:endCxn id="973"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5" name="Straight Connector 974"/>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6" name="Straight Connector 975"/>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7" name="Straight Connector 976"/>
            <p:cNvCxnSpPr>
              <a:stCxn id="973"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8" name="Straight Connector 977"/>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79" name="Oval 978"/>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0" name="Oval 979"/>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81" name="Straight Connector 980"/>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82" name="Group 417"/>
          <p:cNvGrpSpPr/>
          <p:nvPr/>
        </p:nvGrpSpPr>
        <p:grpSpPr>
          <a:xfrm>
            <a:off x="1550178" y="1316725"/>
            <a:ext cx="460859" cy="581566"/>
            <a:chOff x="1538005" y="3198570"/>
            <a:chExt cx="460859" cy="581566"/>
          </a:xfrm>
        </p:grpSpPr>
        <p:sp>
          <p:nvSpPr>
            <p:cNvPr id="983" name="Oval 982"/>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84" name="Straight Connector 983"/>
            <p:cNvCxnSpPr>
              <a:stCxn id="983" idx="2"/>
              <a:endCxn id="983"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5" name="Straight Connector 984"/>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6" name="Straight Connector 985"/>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7" name="Straight Connector 986"/>
            <p:cNvCxnSpPr>
              <a:stCxn id="983"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8" name="Straight Connector 987"/>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89" name="Oval 988"/>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0" name="Oval 989"/>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91" name="Straight Connector 990"/>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92" name="Group 427"/>
          <p:cNvGrpSpPr/>
          <p:nvPr/>
        </p:nvGrpSpPr>
        <p:grpSpPr>
          <a:xfrm>
            <a:off x="2164658" y="1316725"/>
            <a:ext cx="460859" cy="581566"/>
            <a:chOff x="1538005" y="3198570"/>
            <a:chExt cx="460859" cy="581566"/>
          </a:xfrm>
        </p:grpSpPr>
        <p:sp>
          <p:nvSpPr>
            <p:cNvPr id="993" name="Oval 992"/>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94" name="Straight Connector 993"/>
            <p:cNvCxnSpPr>
              <a:stCxn id="993" idx="2"/>
              <a:endCxn id="993"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5" name="Straight Connector 994"/>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6" name="Straight Connector 995"/>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7" name="Straight Connector 996"/>
            <p:cNvCxnSpPr>
              <a:stCxn id="993"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8" name="Straight Connector 997"/>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99" name="Oval 998"/>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0" name="Oval 999"/>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01" name="Straight Connector 1000"/>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02" name="Group 437"/>
          <p:cNvGrpSpPr/>
          <p:nvPr/>
        </p:nvGrpSpPr>
        <p:grpSpPr>
          <a:xfrm>
            <a:off x="2779138" y="1316725"/>
            <a:ext cx="460859" cy="581566"/>
            <a:chOff x="1538005" y="3198570"/>
            <a:chExt cx="460859" cy="581566"/>
          </a:xfrm>
        </p:grpSpPr>
        <p:sp>
          <p:nvSpPr>
            <p:cNvPr id="1003" name="Oval 1002"/>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04" name="Straight Connector 1003"/>
            <p:cNvCxnSpPr>
              <a:stCxn id="1003" idx="2"/>
              <a:endCxn id="1003"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5" name="Straight Connector 1004"/>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6" name="Straight Connector 1005"/>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7" name="Straight Connector 1006"/>
            <p:cNvCxnSpPr>
              <a:stCxn id="1003"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8" name="Straight Connector 1007"/>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09" name="Oval 1008"/>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0" name="Oval 1009"/>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11" name="Straight Connector 1010"/>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12" name="TextBox 1011"/>
          <p:cNvSpPr txBox="1"/>
          <p:nvPr/>
        </p:nvSpPr>
        <p:spPr>
          <a:xfrm>
            <a:off x="232235" y="2661437"/>
            <a:ext cx="381836" cy="307777"/>
          </a:xfrm>
          <a:prstGeom prst="rect">
            <a:avLst/>
          </a:prstGeom>
          <a:noFill/>
        </p:spPr>
        <p:txBody>
          <a:bodyPr wrap="none" rtlCol="0">
            <a:spAutoFit/>
          </a:bodyPr>
          <a:lstStyle/>
          <a:p>
            <a:r>
              <a:rPr lang="en-US" sz="1400" dirty="0" smtClean="0"/>
              <a:t>R</a:t>
            </a:r>
            <a:r>
              <a:rPr lang="en-US" sz="1400" baseline="-25000" dirty="0" smtClean="0"/>
              <a:t>1</a:t>
            </a:r>
            <a:endParaRPr lang="en-US" sz="1400" baseline="-25000" dirty="0"/>
          </a:p>
        </p:txBody>
      </p:sp>
      <p:sp>
        <p:nvSpPr>
          <p:cNvPr id="1013" name="TextBox 1012"/>
          <p:cNvSpPr txBox="1"/>
          <p:nvPr/>
        </p:nvSpPr>
        <p:spPr>
          <a:xfrm>
            <a:off x="193830" y="3659430"/>
            <a:ext cx="381836" cy="307777"/>
          </a:xfrm>
          <a:prstGeom prst="rect">
            <a:avLst/>
          </a:prstGeom>
          <a:noFill/>
        </p:spPr>
        <p:txBody>
          <a:bodyPr wrap="none" rtlCol="0">
            <a:spAutoFit/>
          </a:bodyPr>
          <a:lstStyle/>
          <a:p>
            <a:r>
              <a:rPr lang="en-US" sz="1400" dirty="0"/>
              <a:t>R</a:t>
            </a:r>
            <a:r>
              <a:rPr lang="en-US" sz="1400" baseline="-25000" dirty="0" smtClean="0"/>
              <a:t>2</a:t>
            </a:r>
            <a:endParaRPr lang="en-US" sz="1400" baseline="-25000" dirty="0"/>
          </a:p>
        </p:txBody>
      </p:sp>
      <p:sp>
        <p:nvSpPr>
          <p:cNvPr id="1014" name="TextBox 1013"/>
          <p:cNvSpPr txBox="1"/>
          <p:nvPr/>
        </p:nvSpPr>
        <p:spPr>
          <a:xfrm>
            <a:off x="171798" y="4620093"/>
            <a:ext cx="381836" cy="307777"/>
          </a:xfrm>
          <a:prstGeom prst="rect">
            <a:avLst/>
          </a:prstGeom>
          <a:noFill/>
        </p:spPr>
        <p:txBody>
          <a:bodyPr wrap="none" rtlCol="0">
            <a:spAutoFit/>
          </a:bodyPr>
          <a:lstStyle/>
          <a:p>
            <a:r>
              <a:rPr lang="en-US" sz="1400" dirty="0"/>
              <a:t>R</a:t>
            </a:r>
            <a:r>
              <a:rPr lang="en-US" sz="1400" baseline="-25000" dirty="0" smtClean="0"/>
              <a:t>3</a:t>
            </a:r>
            <a:endParaRPr lang="en-US" sz="1400" baseline="-25000" dirty="0"/>
          </a:p>
        </p:txBody>
      </p:sp>
      <p:sp>
        <p:nvSpPr>
          <p:cNvPr id="1015" name="TextBox 1014"/>
          <p:cNvSpPr txBox="1"/>
          <p:nvPr/>
        </p:nvSpPr>
        <p:spPr>
          <a:xfrm>
            <a:off x="171798" y="5579680"/>
            <a:ext cx="381836" cy="307777"/>
          </a:xfrm>
          <a:prstGeom prst="rect">
            <a:avLst/>
          </a:prstGeom>
          <a:noFill/>
        </p:spPr>
        <p:txBody>
          <a:bodyPr wrap="none" rtlCol="0">
            <a:spAutoFit/>
          </a:bodyPr>
          <a:lstStyle/>
          <a:p>
            <a:r>
              <a:rPr lang="en-US" sz="1400" dirty="0"/>
              <a:t>R</a:t>
            </a:r>
            <a:r>
              <a:rPr lang="en-US" sz="1400" baseline="-25000" dirty="0" smtClean="0"/>
              <a:t>4</a:t>
            </a:r>
            <a:endParaRPr lang="en-US" sz="1400" baseline="-25000" dirty="0"/>
          </a:p>
        </p:txBody>
      </p:sp>
      <p:sp>
        <p:nvSpPr>
          <p:cNvPr id="1016" name="TextBox 1015"/>
          <p:cNvSpPr txBox="1"/>
          <p:nvPr/>
        </p:nvSpPr>
        <p:spPr>
          <a:xfrm>
            <a:off x="232235" y="1470345"/>
            <a:ext cx="434734" cy="307777"/>
          </a:xfrm>
          <a:prstGeom prst="rect">
            <a:avLst/>
          </a:prstGeom>
          <a:noFill/>
        </p:spPr>
        <p:txBody>
          <a:bodyPr wrap="none" rtlCol="0">
            <a:spAutoFit/>
          </a:bodyPr>
          <a:lstStyle/>
          <a:p>
            <a:r>
              <a:rPr lang="en-US" sz="1400" dirty="0" smtClean="0"/>
              <a:t>DS</a:t>
            </a:r>
            <a:endParaRPr lang="en-US" sz="1400" baseline="-25000" dirty="0"/>
          </a:p>
        </p:txBody>
      </p:sp>
      <p:sp>
        <p:nvSpPr>
          <p:cNvPr id="1017" name="TextBox 1016"/>
          <p:cNvSpPr txBox="1"/>
          <p:nvPr/>
        </p:nvSpPr>
        <p:spPr>
          <a:xfrm>
            <a:off x="3009568" y="5886383"/>
            <a:ext cx="381836" cy="307777"/>
          </a:xfrm>
          <a:prstGeom prst="rect">
            <a:avLst/>
          </a:prstGeom>
          <a:noFill/>
        </p:spPr>
        <p:txBody>
          <a:bodyPr wrap="none" rtlCol="0">
            <a:spAutoFit/>
          </a:bodyPr>
          <a:lstStyle/>
          <a:p>
            <a:r>
              <a:rPr lang="en-US" sz="1400" dirty="0" smtClean="0"/>
              <a:t>C</a:t>
            </a:r>
            <a:r>
              <a:rPr lang="en-US" sz="1400" baseline="-25000" dirty="0"/>
              <a:t>4</a:t>
            </a:r>
          </a:p>
        </p:txBody>
      </p:sp>
      <p:sp>
        <p:nvSpPr>
          <p:cNvPr id="1018" name="TextBox 1017"/>
          <p:cNvSpPr txBox="1"/>
          <p:nvPr/>
        </p:nvSpPr>
        <p:spPr>
          <a:xfrm>
            <a:off x="2397302" y="5886920"/>
            <a:ext cx="381836" cy="307777"/>
          </a:xfrm>
          <a:prstGeom prst="rect">
            <a:avLst/>
          </a:prstGeom>
          <a:noFill/>
        </p:spPr>
        <p:txBody>
          <a:bodyPr wrap="none" rtlCol="0">
            <a:spAutoFit/>
          </a:bodyPr>
          <a:lstStyle/>
          <a:p>
            <a:r>
              <a:rPr lang="en-US" sz="1400" dirty="0" smtClean="0"/>
              <a:t>C</a:t>
            </a:r>
            <a:r>
              <a:rPr lang="en-US" sz="1400" baseline="-25000" dirty="0" smtClean="0"/>
              <a:t>3</a:t>
            </a:r>
            <a:endParaRPr lang="en-US" sz="1400" baseline="-25000" dirty="0"/>
          </a:p>
        </p:txBody>
      </p:sp>
      <p:sp>
        <p:nvSpPr>
          <p:cNvPr id="1019" name="TextBox 1018"/>
          <p:cNvSpPr txBox="1"/>
          <p:nvPr/>
        </p:nvSpPr>
        <p:spPr>
          <a:xfrm>
            <a:off x="1780608" y="5886920"/>
            <a:ext cx="381836" cy="307777"/>
          </a:xfrm>
          <a:prstGeom prst="rect">
            <a:avLst/>
          </a:prstGeom>
          <a:noFill/>
        </p:spPr>
        <p:txBody>
          <a:bodyPr wrap="none" rtlCol="0">
            <a:spAutoFit/>
          </a:bodyPr>
          <a:lstStyle/>
          <a:p>
            <a:r>
              <a:rPr lang="en-US" sz="1400" dirty="0" smtClean="0"/>
              <a:t>C</a:t>
            </a:r>
            <a:r>
              <a:rPr lang="en-US" sz="1400" baseline="-25000" dirty="0" smtClean="0"/>
              <a:t>2</a:t>
            </a:r>
            <a:endParaRPr lang="en-US" sz="1400" baseline="-25000" dirty="0"/>
          </a:p>
        </p:txBody>
      </p:sp>
      <p:sp>
        <p:nvSpPr>
          <p:cNvPr id="1020" name="TextBox 1019"/>
          <p:cNvSpPr txBox="1"/>
          <p:nvPr/>
        </p:nvSpPr>
        <p:spPr>
          <a:xfrm>
            <a:off x="1166128" y="5886920"/>
            <a:ext cx="381836" cy="307777"/>
          </a:xfrm>
          <a:prstGeom prst="rect">
            <a:avLst/>
          </a:prstGeom>
          <a:noFill/>
        </p:spPr>
        <p:txBody>
          <a:bodyPr wrap="none" rtlCol="0">
            <a:spAutoFit/>
          </a:bodyPr>
          <a:lstStyle/>
          <a:p>
            <a:r>
              <a:rPr lang="en-US" sz="1400" dirty="0" smtClean="0"/>
              <a:t>C</a:t>
            </a:r>
            <a:r>
              <a:rPr lang="en-US" sz="1400" baseline="-25000" dirty="0" smtClean="0"/>
              <a:t>1</a:t>
            </a:r>
            <a:endParaRPr lang="en-US" sz="1400" baseline="-25000" dirty="0"/>
          </a:p>
        </p:txBody>
      </p:sp>
      <p:grpSp>
        <p:nvGrpSpPr>
          <p:cNvPr id="375" name="Group 374"/>
          <p:cNvGrpSpPr/>
          <p:nvPr/>
        </p:nvGrpSpPr>
        <p:grpSpPr>
          <a:xfrm>
            <a:off x="4111140" y="3697835"/>
            <a:ext cx="1843440" cy="2265895"/>
            <a:chOff x="3688685" y="3889860"/>
            <a:chExt cx="1843440" cy="2265895"/>
          </a:xfrm>
        </p:grpSpPr>
        <p:sp>
          <p:nvSpPr>
            <p:cNvPr id="1025" name="TextBox 1024"/>
            <p:cNvSpPr txBox="1"/>
            <p:nvPr/>
          </p:nvSpPr>
          <p:spPr>
            <a:xfrm>
              <a:off x="3688685" y="4081885"/>
              <a:ext cx="434734" cy="307777"/>
            </a:xfrm>
            <a:prstGeom prst="rect">
              <a:avLst/>
            </a:prstGeom>
            <a:noFill/>
          </p:spPr>
          <p:txBody>
            <a:bodyPr wrap="none" rtlCol="0">
              <a:spAutoFit/>
            </a:bodyPr>
            <a:lstStyle/>
            <a:p>
              <a:r>
                <a:rPr lang="en-US" sz="1400" dirty="0" smtClean="0"/>
                <a:t>DS</a:t>
              </a:r>
              <a:endParaRPr lang="en-US" sz="1400" baseline="-25000" dirty="0"/>
            </a:p>
          </p:txBody>
        </p:sp>
        <p:grpSp>
          <p:nvGrpSpPr>
            <p:cNvPr id="373" name="Group 372"/>
            <p:cNvGrpSpPr/>
            <p:nvPr/>
          </p:nvGrpSpPr>
          <p:grpSpPr>
            <a:xfrm>
              <a:off x="3727090" y="3889860"/>
              <a:ext cx="1805035" cy="2265895"/>
              <a:chOff x="3727090" y="3889860"/>
              <a:chExt cx="1805035" cy="2265895"/>
            </a:xfrm>
          </p:grpSpPr>
          <p:sp>
            <p:nvSpPr>
              <p:cNvPr id="10" name="Rectangle 9"/>
              <p:cNvSpPr/>
              <p:nvPr/>
            </p:nvSpPr>
            <p:spPr>
              <a:xfrm flipV="1">
                <a:off x="4111140" y="5042010"/>
                <a:ext cx="1382580" cy="115212"/>
              </a:xfrm>
              <a:prstGeom prst="rect">
                <a:avLst/>
              </a:pr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flipV="1">
                <a:off x="4111140" y="4773178"/>
                <a:ext cx="1382580" cy="115212"/>
              </a:xfrm>
              <a:prstGeom prst="rect">
                <a:avLst/>
              </a:pr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flipV="1">
                <a:off x="4111140" y="5579680"/>
                <a:ext cx="1382580" cy="115212"/>
              </a:xfrm>
              <a:prstGeom prst="rect">
                <a:avLst/>
              </a:pr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flipV="1">
                <a:off x="4111140" y="5310846"/>
                <a:ext cx="1382580" cy="115212"/>
              </a:xfrm>
              <a:prstGeom prst="rect">
                <a:avLst/>
              </a:pr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flipV="1">
                <a:off x="4303165" y="3928264"/>
                <a:ext cx="1228960" cy="115215"/>
              </a:xfrm>
              <a:prstGeom prst="rect">
                <a:avLst/>
              </a:pr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flipV="1">
                <a:off x="4303165" y="4465934"/>
                <a:ext cx="1228960" cy="115215"/>
              </a:xfrm>
              <a:prstGeom prst="rect">
                <a:avLst/>
              </a:pr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flipV="1">
                <a:off x="4303165" y="4197101"/>
                <a:ext cx="1228960" cy="115214"/>
              </a:xfrm>
              <a:prstGeom prst="rect">
                <a:avLst/>
              </a:pr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flipV="1">
                <a:off x="4111140" y="3928265"/>
                <a:ext cx="192025" cy="652885"/>
              </a:xfrm>
              <a:prstGeom prst="rect">
                <a:avLst/>
              </a:pr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1" name="TextBox 1020"/>
              <p:cNvSpPr txBox="1"/>
              <p:nvPr/>
            </p:nvSpPr>
            <p:spPr>
              <a:xfrm>
                <a:off x="3727090" y="4657423"/>
                <a:ext cx="381836" cy="307777"/>
              </a:xfrm>
              <a:prstGeom prst="rect">
                <a:avLst/>
              </a:prstGeom>
              <a:noFill/>
            </p:spPr>
            <p:txBody>
              <a:bodyPr wrap="none" rtlCol="0">
                <a:spAutoFit/>
              </a:bodyPr>
              <a:lstStyle/>
              <a:p>
                <a:r>
                  <a:rPr lang="en-US" sz="1400" dirty="0" smtClean="0"/>
                  <a:t>R</a:t>
                </a:r>
                <a:r>
                  <a:rPr lang="en-US" sz="1400" baseline="-25000" dirty="0" smtClean="0"/>
                  <a:t>1</a:t>
                </a:r>
                <a:endParaRPr lang="en-US" sz="1400" baseline="-25000" dirty="0"/>
              </a:p>
            </p:txBody>
          </p:sp>
          <p:sp>
            <p:nvSpPr>
              <p:cNvPr id="1022" name="TextBox 1021"/>
              <p:cNvSpPr txBox="1"/>
              <p:nvPr/>
            </p:nvSpPr>
            <p:spPr>
              <a:xfrm>
                <a:off x="3727090" y="4926795"/>
                <a:ext cx="381836" cy="307777"/>
              </a:xfrm>
              <a:prstGeom prst="rect">
                <a:avLst/>
              </a:prstGeom>
              <a:noFill/>
            </p:spPr>
            <p:txBody>
              <a:bodyPr wrap="none" rtlCol="0">
                <a:spAutoFit/>
              </a:bodyPr>
              <a:lstStyle/>
              <a:p>
                <a:r>
                  <a:rPr lang="en-US" sz="1400" dirty="0"/>
                  <a:t>R</a:t>
                </a:r>
                <a:r>
                  <a:rPr lang="en-US" sz="1400" baseline="-25000" dirty="0" smtClean="0"/>
                  <a:t>2</a:t>
                </a:r>
                <a:endParaRPr lang="en-US" sz="1400" baseline="-25000" dirty="0"/>
              </a:p>
            </p:txBody>
          </p:sp>
          <p:sp>
            <p:nvSpPr>
              <p:cNvPr id="1023" name="TextBox 1022"/>
              <p:cNvSpPr txBox="1"/>
              <p:nvPr/>
            </p:nvSpPr>
            <p:spPr>
              <a:xfrm>
                <a:off x="3729304" y="5195630"/>
                <a:ext cx="381836" cy="307777"/>
              </a:xfrm>
              <a:prstGeom prst="rect">
                <a:avLst/>
              </a:prstGeom>
              <a:noFill/>
            </p:spPr>
            <p:txBody>
              <a:bodyPr wrap="none" rtlCol="0">
                <a:spAutoFit/>
              </a:bodyPr>
              <a:lstStyle/>
              <a:p>
                <a:r>
                  <a:rPr lang="en-US" sz="1400" dirty="0"/>
                  <a:t>R</a:t>
                </a:r>
                <a:r>
                  <a:rPr lang="en-US" sz="1400" baseline="-25000" dirty="0" smtClean="0"/>
                  <a:t>3</a:t>
                </a:r>
                <a:endParaRPr lang="en-US" sz="1400" baseline="-25000" dirty="0"/>
              </a:p>
            </p:txBody>
          </p:sp>
          <p:sp>
            <p:nvSpPr>
              <p:cNvPr id="1024" name="TextBox 1023"/>
              <p:cNvSpPr txBox="1"/>
              <p:nvPr/>
            </p:nvSpPr>
            <p:spPr>
              <a:xfrm>
                <a:off x="3727090" y="5464465"/>
                <a:ext cx="381836" cy="307777"/>
              </a:xfrm>
              <a:prstGeom prst="rect">
                <a:avLst/>
              </a:prstGeom>
              <a:noFill/>
            </p:spPr>
            <p:txBody>
              <a:bodyPr wrap="none" rtlCol="0">
                <a:spAutoFit/>
              </a:bodyPr>
              <a:lstStyle/>
              <a:p>
                <a:r>
                  <a:rPr lang="en-US" sz="1400" dirty="0"/>
                  <a:t>R</a:t>
                </a:r>
                <a:r>
                  <a:rPr lang="en-US" sz="1400" baseline="-25000" dirty="0" smtClean="0"/>
                  <a:t>4</a:t>
                </a:r>
                <a:endParaRPr lang="en-US" sz="1400" baseline="-25000" dirty="0"/>
              </a:p>
            </p:txBody>
          </p:sp>
          <p:sp>
            <p:nvSpPr>
              <p:cNvPr id="1031" name="TextBox 1030"/>
              <p:cNvSpPr txBox="1"/>
              <p:nvPr/>
            </p:nvSpPr>
            <p:spPr>
              <a:xfrm>
                <a:off x="5073479" y="5847441"/>
                <a:ext cx="381836" cy="307777"/>
              </a:xfrm>
              <a:prstGeom prst="rect">
                <a:avLst/>
              </a:prstGeom>
              <a:noFill/>
            </p:spPr>
            <p:txBody>
              <a:bodyPr wrap="none" rtlCol="0">
                <a:spAutoFit/>
              </a:bodyPr>
              <a:lstStyle/>
              <a:p>
                <a:r>
                  <a:rPr lang="en-US" sz="1400" dirty="0" smtClean="0"/>
                  <a:t>C</a:t>
                </a:r>
                <a:r>
                  <a:rPr lang="en-US" sz="1400" baseline="-25000" dirty="0"/>
                  <a:t>4</a:t>
                </a:r>
              </a:p>
            </p:txBody>
          </p:sp>
          <p:sp>
            <p:nvSpPr>
              <p:cNvPr id="1032" name="TextBox 1031"/>
              <p:cNvSpPr txBox="1"/>
              <p:nvPr/>
            </p:nvSpPr>
            <p:spPr>
              <a:xfrm>
                <a:off x="4804644" y="5847978"/>
                <a:ext cx="381836" cy="307777"/>
              </a:xfrm>
              <a:prstGeom prst="rect">
                <a:avLst/>
              </a:prstGeom>
              <a:noFill/>
            </p:spPr>
            <p:txBody>
              <a:bodyPr wrap="none" rtlCol="0">
                <a:spAutoFit/>
              </a:bodyPr>
              <a:lstStyle/>
              <a:p>
                <a:r>
                  <a:rPr lang="en-US" sz="1400" dirty="0" smtClean="0"/>
                  <a:t>C</a:t>
                </a:r>
                <a:r>
                  <a:rPr lang="en-US" sz="1400" baseline="-25000" dirty="0" smtClean="0"/>
                  <a:t>3</a:t>
                </a:r>
                <a:endParaRPr lang="en-US" sz="1400" baseline="-25000" dirty="0"/>
              </a:p>
            </p:txBody>
          </p:sp>
          <p:sp>
            <p:nvSpPr>
              <p:cNvPr id="1033" name="TextBox 1032"/>
              <p:cNvSpPr txBox="1"/>
              <p:nvPr/>
            </p:nvSpPr>
            <p:spPr>
              <a:xfrm>
                <a:off x="4533595" y="5847978"/>
                <a:ext cx="381836" cy="307777"/>
              </a:xfrm>
              <a:prstGeom prst="rect">
                <a:avLst/>
              </a:prstGeom>
              <a:noFill/>
            </p:spPr>
            <p:txBody>
              <a:bodyPr wrap="none" rtlCol="0">
                <a:spAutoFit/>
              </a:bodyPr>
              <a:lstStyle/>
              <a:p>
                <a:r>
                  <a:rPr lang="en-US" sz="1400" dirty="0" smtClean="0"/>
                  <a:t>C</a:t>
                </a:r>
                <a:r>
                  <a:rPr lang="en-US" sz="1400" baseline="-25000" dirty="0" smtClean="0"/>
                  <a:t>2</a:t>
                </a:r>
                <a:endParaRPr lang="en-US" sz="1400" baseline="-25000" dirty="0"/>
              </a:p>
            </p:txBody>
          </p:sp>
          <p:sp>
            <p:nvSpPr>
              <p:cNvPr id="1034" name="TextBox 1033"/>
              <p:cNvSpPr txBox="1"/>
              <p:nvPr/>
            </p:nvSpPr>
            <p:spPr>
              <a:xfrm>
                <a:off x="4266974" y="5847978"/>
                <a:ext cx="381836" cy="307777"/>
              </a:xfrm>
              <a:prstGeom prst="rect">
                <a:avLst/>
              </a:prstGeom>
              <a:noFill/>
            </p:spPr>
            <p:txBody>
              <a:bodyPr wrap="none" rtlCol="0">
                <a:spAutoFit/>
              </a:bodyPr>
              <a:lstStyle/>
              <a:p>
                <a:r>
                  <a:rPr lang="en-US" sz="1400" dirty="0" smtClean="0"/>
                  <a:t>C</a:t>
                </a:r>
                <a:r>
                  <a:rPr lang="en-US" sz="1400" baseline="-25000" dirty="0" smtClean="0"/>
                  <a:t>1</a:t>
                </a:r>
                <a:endParaRPr lang="en-US" sz="1400" baseline="-25000" dirty="0"/>
              </a:p>
            </p:txBody>
          </p:sp>
          <p:sp>
            <p:nvSpPr>
              <p:cNvPr id="6" name="Rectangle 5"/>
              <p:cNvSpPr/>
              <p:nvPr/>
            </p:nvSpPr>
            <p:spPr>
              <a:xfrm>
                <a:off x="4379975" y="3889860"/>
                <a:ext cx="115215" cy="1958655"/>
              </a:xfrm>
              <a:prstGeom prst="rect">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648810" y="3889860"/>
                <a:ext cx="115215" cy="1958655"/>
              </a:xfrm>
              <a:prstGeom prst="rect">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917645" y="3889860"/>
                <a:ext cx="115215" cy="1958655"/>
              </a:xfrm>
              <a:prstGeom prst="rect">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5186480" y="3889860"/>
                <a:ext cx="115215" cy="1958655"/>
              </a:xfrm>
              <a:prstGeom prst="rect">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74" name="Group 373"/>
          <p:cNvGrpSpPr/>
          <p:nvPr/>
        </p:nvGrpSpPr>
        <p:grpSpPr>
          <a:xfrm>
            <a:off x="6287946" y="3697835"/>
            <a:ext cx="1817314" cy="2266969"/>
            <a:chOff x="6249541" y="3851455"/>
            <a:chExt cx="1817314" cy="2266969"/>
          </a:xfrm>
        </p:grpSpPr>
        <p:sp>
          <p:nvSpPr>
            <p:cNvPr id="19" name="Rectangle 18"/>
            <p:cNvSpPr/>
            <p:nvPr/>
          </p:nvSpPr>
          <p:spPr>
            <a:xfrm flipV="1">
              <a:off x="6684275" y="5003605"/>
              <a:ext cx="1382580" cy="115212"/>
            </a:xfrm>
            <a:prstGeom prst="rect">
              <a:avLst/>
            </a:pr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flipV="1">
              <a:off x="6684275" y="4734773"/>
              <a:ext cx="1382580" cy="115212"/>
            </a:xfrm>
            <a:prstGeom prst="rect">
              <a:avLst/>
            </a:pr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flipV="1">
              <a:off x="6684275" y="5541275"/>
              <a:ext cx="1382580" cy="115212"/>
            </a:xfrm>
            <a:prstGeom prst="rect">
              <a:avLst/>
            </a:pr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flipV="1">
              <a:off x="6684275" y="5272441"/>
              <a:ext cx="1382580" cy="115212"/>
            </a:xfrm>
            <a:prstGeom prst="rect">
              <a:avLst/>
            </a:pr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flipV="1">
              <a:off x="6684275" y="3889857"/>
              <a:ext cx="1382580" cy="652885"/>
            </a:xfrm>
            <a:prstGeom prst="rect">
              <a:avLst/>
            </a:pr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6" name="TextBox 1025"/>
            <p:cNvSpPr txBox="1"/>
            <p:nvPr/>
          </p:nvSpPr>
          <p:spPr>
            <a:xfrm>
              <a:off x="6302439" y="4657423"/>
              <a:ext cx="381836" cy="307777"/>
            </a:xfrm>
            <a:prstGeom prst="rect">
              <a:avLst/>
            </a:prstGeom>
            <a:noFill/>
          </p:spPr>
          <p:txBody>
            <a:bodyPr wrap="none" rtlCol="0">
              <a:spAutoFit/>
            </a:bodyPr>
            <a:lstStyle/>
            <a:p>
              <a:r>
                <a:rPr lang="en-US" sz="1400" dirty="0" smtClean="0"/>
                <a:t>R</a:t>
              </a:r>
              <a:r>
                <a:rPr lang="en-US" sz="1400" baseline="-25000" dirty="0" smtClean="0"/>
                <a:t>1</a:t>
              </a:r>
              <a:endParaRPr lang="en-US" sz="1400" baseline="-25000" dirty="0"/>
            </a:p>
          </p:txBody>
        </p:sp>
        <p:sp>
          <p:nvSpPr>
            <p:cNvPr id="1027" name="TextBox 1026"/>
            <p:cNvSpPr txBox="1"/>
            <p:nvPr/>
          </p:nvSpPr>
          <p:spPr>
            <a:xfrm>
              <a:off x="6302439" y="4926258"/>
              <a:ext cx="381836" cy="307777"/>
            </a:xfrm>
            <a:prstGeom prst="rect">
              <a:avLst/>
            </a:prstGeom>
            <a:noFill/>
          </p:spPr>
          <p:txBody>
            <a:bodyPr wrap="none" rtlCol="0">
              <a:spAutoFit/>
            </a:bodyPr>
            <a:lstStyle/>
            <a:p>
              <a:r>
                <a:rPr lang="en-US" sz="1400" dirty="0"/>
                <a:t>R</a:t>
              </a:r>
              <a:r>
                <a:rPr lang="en-US" sz="1400" baseline="-25000" dirty="0" smtClean="0"/>
                <a:t>2</a:t>
              </a:r>
              <a:endParaRPr lang="en-US" sz="1400" baseline="-25000" dirty="0"/>
            </a:p>
          </p:txBody>
        </p:sp>
        <p:sp>
          <p:nvSpPr>
            <p:cNvPr id="1028" name="TextBox 1027"/>
            <p:cNvSpPr txBox="1"/>
            <p:nvPr/>
          </p:nvSpPr>
          <p:spPr>
            <a:xfrm>
              <a:off x="6302439" y="5195093"/>
              <a:ext cx="381836" cy="307777"/>
            </a:xfrm>
            <a:prstGeom prst="rect">
              <a:avLst/>
            </a:prstGeom>
            <a:noFill/>
          </p:spPr>
          <p:txBody>
            <a:bodyPr wrap="none" rtlCol="0">
              <a:spAutoFit/>
            </a:bodyPr>
            <a:lstStyle/>
            <a:p>
              <a:r>
                <a:rPr lang="en-US" sz="1400" dirty="0"/>
                <a:t>R</a:t>
              </a:r>
              <a:r>
                <a:rPr lang="en-US" sz="1400" baseline="-25000" dirty="0" smtClean="0"/>
                <a:t>3</a:t>
              </a:r>
              <a:endParaRPr lang="en-US" sz="1400" baseline="-25000" dirty="0"/>
            </a:p>
          </p:txBody>
        </p:sp>
        <p:sp>
          <p:nvSpPr>
            <p:cNvPr id="1029" name="TextBox 1028"/>
            <p:cNvSpPr txBox="1"/>
            <p:nvPr/>
          </p:nvSpPr>
          <p:spPr>
            <a:xfrm>
              <a:off x="6302439" y="5463928"/>
              <a:ext cx="381836" cy="307777"/>
            </a:xfrm>
            <a:prstGeom prst="rect">
              <a:avLst/>
            </a:prstGeom>
            <a:noFill/>
          </p:spPr>
          <p:txBody>
            <a:bodyPr wrap="none" rtlCol="0">
              <a:spAutoFit/>
            </a:bodyPr>
            <a:lstStyle/>
            <a:p>
              <a:r>
                <a:rPr lang="en-US" sz="1400" dirty="0"/>
                <a:t>R</a:t>
              </a:r>
              <a:r>
                <a:rPr lang="en-US" sz="1400" baseline="-25000" dirty="0" smtClean="0"/>
                <a:t>4</a:t>
              </a:r>
              <a:endParaRPr lang="en-US" sz="1400" baseline="-25000" dirty="0"/>
            </a:p>
          </p:txBody>
        </p:sp>
        <p:sp>
          <p:nvSpPr>
            <p:cNvPr id="1030" name="TextBox 1029"/>
            <p:cNvSpPr txBox="1"/>
            <p:nvPr/>
          </p:nvSpPr>
          <p:spPr>
            <a:xfrm>
              <a:off x="6249541" y="4081348"/>
              <a:ext cx="434734" cy="307777"/>
            </a:xfrm>
            <a:prstGeom prst="rect">
              <a:avLst/>
            </a:prstGeom>
            <a:noFill/>
          </p:spPr>
          <p:txBody>
            <a:bodyPr wrap="none" rtlCol="0">
              <a:spAutoFit/>
            </a:bodyPr>
            <a:lstStyle/>
            <a:p>
              <a:r>
                <a:rPr lang="en-US" sz="1400" dirty="0" smtClean="0"/>
                <a:t>DS</a:t>
              </a:r>
              <a:endParaRPr lang="en-US" sz="1400" baseline="-25000" dirty="0"/>
            </a:p>
          </p:txBody>
        </p:sp>
        <p:sp>
          <p:nvSpPr>
            <p:cNvPr id="1035" name="TextBox 1034"/>
            <p:cNvSpPr txBox="1"/>
            <p:nvPr/>
          </p:nvSpPr>
          <p:spPr>
            <a:xfrm>
              <a:off x="7646614" y="5810110"/>
              <a:ext cx="381836" cy="307777"/>
            </a:xfrm>
            <a:prstGeom prst="rect">
              <a:avLst/>
            </a:prstGeom>
            <a:noFill/>
          </p:spPr>
          <p:txBody>
            <a:bodyPr wrap="none" rtlCol="0">
              <a:spAutoFit/>
            </a:bodyPr>
            <a:lstStyle/>
            <a:p>
              <a:r>
                <a:rPr lang="en-US" sz="1400" dirty="0" smtClean="0"/>
                <a:t>C</a:t>
              </a:r>
              <a:r>
                <a:rPr lang="en-US" sz="1400" baseline="-25000" dirty="0"/>
                <a:t>4</a:t>
              </a:r>
            </a:p>
          </p:txBody>
        </p:sp>
        <p:sp>
          <p:nvSpPr>
            <p:cNvPr id="1036" name="TextBox 1035"/>
            <p:cNvSpPr txBox="1"/>
            <p:nvPr/>
          </p:nvSpPr>
          <p:spPr>
            <a:xfrm>
              <a:off x="7377779" y="5810647"/>
              <a:ext cx="381836" cy="307777"/>
            </a:xfrm>
            <a:prstGeom prst="rect">
              <a:avLst/>
            </a:prstGeom>
            <a:noFill/>
          </p:spPr>
          <p:txBody>
            <a:bodyPr wrap="none" rtlCol="0">
              <a:spAutoFit/>
            </a:bodyPr>
            <a:lstStyle/>
            <a:p>
              <a:r>
                <a:rPr lang="en-US" sz="1400" dirty="0" smtClean="0"/>
                <a:t>C</a:t>
              </a:r>
              <a:r>
                <a:rPr lang="en-US" sz="1400" baseline="-25000" dirty="0" smtClean="0"/>
                <a:t>3</a:t>
              </a:r>
              <a:endParaRPr lang="en-US" sz="1400" baseline="-25000" dirty="0"/>
            </a:p>
          </p:txBody>
        </p:sp>
        <p:sp>
          <p:nvSpPr>
            <p:cNvPr id="1037" name="TextBox 1036"/>
            <p:cNvSpPr txBox="1"/>
            <p:nvPr/>
          </p:nvSpPr>
          <p:spPr>
            <a:xfrm>
              <a:off x="7106730" y="5810647"/>
              <a:ext cx="381836" cy="307777"/>
            </a:xfrm>
            <a:prstGeom prst="rect">
              <a:avLst/>
            </a:prstGeom>
            <a:noFill/>
          </p:spPr>
          <p:txBody>
            <a:bodyPr wrap="none" rtlCol="0">
              <a:spAutoFit/>
            </a:bodyPr>
            <a:lstStyle/>
            <a:p>
              <a:r>
                <a:rPr lang="en-US" sz="1400" dirty="0" smtClean="0"/>
                <a:t>C</a:t>
              </a:r>
              <a:r>
                <a:rPr lang="en-US" sz="1400" baseline="-25000" dirty="0" smtClean="0"/>
                <a:t>2</a:t>
              </a:r>
              <a:endParaRPr lang="en-US" sz="1400" baseline="-25000" dirty="0"/>
            </a:p>
          </p:txBody>
        </p:sp>
        <p:sp>
          <p:nvSpPr>
            <p:cNvPr id="1038" name="TextBox 1037"/>
            <p:cNvSpPr txBox="1"/>
            <p:nvPr/>
          </p:nvSpPr>
          <p:spPr>
            <a:xfrm>
              <a:off x="6840109" y="5810647"/>
              <a:ext cx="381836" cy="307777"/>
            </a:xfrm>
            <a:prstGeom prst="rect">
              <a:avLst/>
            </a:prstGeom>
            <a:noFill/>
          </p:spPr>
          <p:txBody>
            <a:bodyPr wrap="none" rtlCol="0">
              <a:spAutoFit/>
            </a:bodyPr>
            <a:lstStyle/>
            <a:p>
              <a:r>
                <a:rPr lang="en-US" sz="1400" dirty="0" smtClean="0"/>
                <a:t>C</a:t>
              </a:r>
              <a:r>
                <a:rPr lang="en-US" sz="1400" baseline="-25000" dirty="0" smtClean="0"/>
                <a:t>1</a:t>
              </a:r>
              <a:endParaRPr lang="en-US" sz="1400" baseline="-25000" dirty="0"/>
            </a:p>
          </p:txBody>
        </p:sp>
        <p:sp>
          <p:nvSpPr>
            <p:cNvPr id="23" name="Rectangle 22"/>
            <p:cNvSpPr/>
            <p:nvPr/>
          </p:nvSpPr>
          <p:spPr>
            <a:xfrm>
              <a:off x="6953110" y="3851455"/>
              <a:ext cx="115215" cy="1958655"/>
            </a:xfrm>
            <a:prstGeom prst="rect">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7221945" y="3851455"/>
              <a:ext cx="115215" cy="1958655"/>
            </a:xfrm>
            <a:prstGeom prst="rect">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7490780" y="3851455"/>
              <a:ext cx="115215" cy="1958655"/>
            </a:xfrm>
            <a:prstGeom prst="rect">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7759615" y="3851455"/>
              <a:ext cx="115215" cy="1958655"/>
            </a:xfrm>
            <a:prstGeom prst="rect">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511440"/>
          </a:xfrm>
        </p:spPr>
        <p:txBody>
          <a:bodyPr/>
          <a:lstStyle/>
          <a:p>
            <a:pPr algn="l"/>
            <a:r>
              <a:rPr lang="en-US" dirty="0" smtClean="0"/>
              <a:t>Select Bit C</a:t>
            </a:r>
            <a:r>
              <a:rPr lang="en-US" baseline="-25000" dirty="0" smtClean="0"/>
              <a:t>4</a:t>
            </a:r>
            <a:r>
              <a:rPr lang="en-US" dirty="0" smtClean="0"/>
              <a:t>R</a:t>
            </a:r>
            <a:r>
              <a:rPr lang="en-US" baseline="-25000" dirty="0" smtClean="0"/>
              <a:t>4</a:t>
            </a:r>
            <a:endParaRPr lang="en-US" baseline="-25000" dirty="0"/>
          </a:p>
        </p:txBody>
      </p:sp>
      <p:grpSp>
        <p:nvGrpSpPr>
          <p:cNvPr id="471" name="Group 470"/>
          <p:cNvGrpSpPr/>
          <p:nvPr/>
        </p:nvGrpSpPr>
        <p:grpSpPr>
          <a:xfrm>
            <a:off x="1461195" y="537133"/>
            <a:ext cx="6195484" cy="6194697"/>
            <a:chOff x="1576410" y="279790"/>
            <a:chExt cx="6195484" cy="6194697"/>
          </a:xfrm>
        </p:grpSpPr>
        <p:cxnSp>
          <p:nvCxnSpPr>
            <p:cNvPr id="378" name="Straight Connector 377"/>
            <p:cNvCxnSpPr/>
            <p:nvPr/>
          </p:nvCxnSpPr>
          <p:spPr>
            <a:xfrm>
              <a:off x="2810435" y="5970494"/>
              <a:ext cx="4488320" cy="4190"/>
            </a:xfrm>
            <a:prstGeom prst="line">
              <a:avLst/>
            </a:prstGeom>
            <a:ln w="571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77" name="Straight Connector 376"/>
            <p:cNvCxnSpPr/>
            <p:nvPr/>
          </p:nvCxnSpPr>
          <p:spPr>
            <a:xfrm>
              <a:off x="3307976" y="5006788"/>
              <a:ext cx="3952374" cy="777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6" name="Straight Connector 375"/>
            <p:cNvCxnSpPr/>
            <p:nvPr/>
          </p:nvCxnSpPr>
          <p:spPr>
            <a:xfrm>
              <a:off x="3810000" y="4052047"/>
              <a:ext cx="3488754" cy="2387"/>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5" name="Straight Connector 374"/>
            <p:cNvCxnSpPr/>
            <p:nvPr/>
          </p:nvCxnSpPr>
          <p:spPr>
            <a:xfrm rot="10800000" flipH="1">
              <a:off x="4270225" y="3094310"/>
              <a:ext cx="3033995"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48" name="Straight Connector 447"/>
            <p:cNvCxnSpPr/>
            <p:nvPr/>
          </p:nvCxnSpPr>
          <p:spPr>
            <a:xfrm flipV="1">
              <a:off x="4022156" y="2134185"/>
              <a:ext cx="3276600"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17" name="Straight Connector 416"/>
            <p:cNvCxnSpPr/>
            <p:nvPr/>
          </p:nvCxnSpPr>
          <p:spPr>
            <a:xfrm rot="5400000">
              <a:off x="4264763" y="3593577"/>
              <a:ext cx="5223076" cy="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4" name="Group 99"/>
            <p:cNvGrpSpPr/>
            <p:nvPr/>
          </p:nvGrpSpPr>
          <p:grpSpPr>
            <a:xfrm>
              <a:off x="4598231" y="2172590"/>
              <a:ext cx="460859" cy="960125"/>
              <a:chOff x="1912906" y="1163104"/>
              <a:chExt cx="460859" cy="960125"/>
            </a:xfrm>
          </p:grpSpPr>
          <p:sp>
            <p:nvSpPr>
              <p:cNvPr id="101" name="Oval 100"/>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p:cNvCxnSpPr>
                <a:stCxn id="102" idx="2"/>
                <a:endCxn id="102"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a:stCxn id="101" idx="2"/>
                <a:endCxn id="101"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a:stCxn id="102" idx="0"/>
                <a:endCxn id="101"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a:stCxn id="101"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4" name="Oval 113"/>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6" name="Straight Connector 115"/>
              <p:cNvCxnSpPr>
                <a:endCxn id="102"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 name="Group 116"/>
            <p:cNvGrpSpPr/>
            <p:nvPr/>
          </p:nvGrpSpPr>
          <p:grpSpPr>
            <a:xfrm>
              <a:off x="5212712" y="2172590"/>
              <a:ext cx="460859" cy="960125"/>
              <a:chOff x="1912906" y="1163104"/>
              <a:chExt cx="460859" cy="960125"/>
            </a:xfrm>
          </p:grpSpPr>
          <p:sp>
            <p:nvSpPr>
              <p:cNvPr id="118" name="Oval 117"/>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0" name="Straight Connector 119"/>
              <p:cNvCxnSpPr>
                <a:stCxn id="119" idx="2"/>
                <a:endCxn id="119"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a:stCxn id="118" idx="2"/>
                <a:endCxn id="118"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a:stCxn id="119" idx="0"/>
                <a:endCxn id="118"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a:stCxn id="118"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1" name="Oval 130"/>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3" name="Straight Connector 132"/>
              <p:cNvCxnSpPr>
                <a:endCxn id="119"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 name="Group 133"/>
            <p:cNvGrpSpPr/>
            <p:nvPr/>
          </p:nvGrpSpPr>
          <p:grpSpPr>
            <a:xfrm>
              <a:off x="5827191" y="2172590"/>
              <a:ext cx="460859" cy="960125"/>
              <a:chOff x="1912906" y="1163104"/>
              <a:chExt cx="460859" cy="960125"/>
            </a:xfrm>
          </p:grpSpPr>
          <p:sp>
            <p:nvSpPr>
              <p:cNvPr id="135" name="Oval 134"/>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Connector 136"/>
              <p:cNvCxnSpPr>
                <a:stCxn id="136" idx="2"/>
                <a:endCxn id="136"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a:stCxn id="135" idx="2"/>
                <a:endCxn id="135"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a:stCxn id="136" idx="0"/>
                <a:endCxn id="135"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a:stCxn id="135"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 name="Oval 147"/>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0" name="Straight Connector 149"/>
              <p:cNvCxnSpPr>
                <a:endCxn id="136"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150"/>
            <p:cNvGrpSpPr/>
            <p:nvPr/>
          </p:nvGrpSpPr>
          <p:grpSpPr>
            <a:xfrm>
              <a:off x="6441672" y="2172590"/>
              <a:ext cx="460859" cy="960125"/>
              <a:chOff x="1912906" y="1163104"/>
              <a:chExt cx="460859" cy="960125"/>
            </a:xfrm>
          </p:grpSpPr>
          <p:sp>
            <p:nvSpPr>
              <p:cNvPr id="152" name="Oval 151"/>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4" name="Straight Connector 153"/>
              <p:cNvCxnSpPr>
                <a:stCxn id="153" idx="2"/>
                <a:endCxn id="153"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a:stCxn id="152" idx="2"/>
                <a:endCxn id="152"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a:stCxn id="153" idx="0"/>
                <a:endCxn id="152"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a:stCxn id="152"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5" name="Oval 164"/>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7" name="Straight Connector 166"/>
              <p:cNvCxnSpPr>
                <a:endCxn id="153"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167"/>
            <p:cNvGrpSpPr/>
            <p:nvPr/>
          </p:nvGrpSpPr>
          <p:grpSpPr>
            <a:xfrm>
              <a:off x="4598231" y="3132715"/>
              <a:ext cx="460859" cy="960125"/>
              <a:chOff x="1912906" y="1163104"/>
              <a:chExt cx="460859" cy="960125"/>
            </a:xfrm>
          </p:grpSpPr>
          <p:sp>
            <p:nvSpPr>
              <p:cNvPr id="169" name="Oval 168"/>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1" name="Straight Connector 170"/>
              <p:cNvCxnSpPr>
                <a:stCxn id="170" idx="2"/>
                <a:endCxn id="170"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a:stCxn id="169" idx="2"/>
                <a:endCxn id="169"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a:stCxn id="170" idx="0"/>
                <a:endCxn id="169"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a:stCxn id="169"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2" name="Oval 181"/>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4" name="Straight Connector 183"/>
              <p:cNvCxnSpPr>
                <a:endCxn id="170"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 name="Group 184"/>
            <p:cNvGrpSpPr/>
            <p:nvPr/>
          </p:nvGrpSpPr>
          <p:grpSpPr>
            <a:xfrm>
              <a:off x="5212712" y="3132715"/>
              <a:ext cx="460859" cy="960125"/>
              <a:chOff x="1912906" y="1163104"/>
              <a:chExt cx="460859" cy="960125"/>
            </a:xfrm>
          </p:grpSpPr>
          <p:sp>
            <p:nvSpPr>
              <p:cNvPr id="186" name="Oval 185"/>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8" name="Straight Connector 187"/>
              <p:cNvCxnSpPr>
                <a:stCxn id="187" idx="2"/>
                <a:endCxn id="187"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a:stCxn id="186" idx="2"/>
                <a:endCxn id="186"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a:stCxn id="187" idx="0"/>
                <a:endCxn id="186"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a:stCxn id="186"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9" name="Oval 198"/>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1" name="Straight Connector 200"/>
              <p:cNvCxnSpPr>
                <a:endCxn id="187"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201"/>
            <p:cNvGrpSpPr/>
            <p:nvPr/>
          </p:nvGrpSpPr>
          <p:grpSpPr>
            <a:xfrm>
              <a:off x="5827191" y="3132715"/>
              <a:ext cx="460859" cy="960125"/>
              <a:chOff x="1912906" y="1163104"/>
              <a:chExt cx="460859" cy="960125"/>
            </a:xfrm>
          </p:grpSpPr>
          <p:sp>
            <p:nvSpPr>
              <p:cNvPr id="203" name="Oval 202"/>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5" name="Straight Connector 204"/>
              <p:cNvCxnSpPr>
                <a:stCxn id="204" idx="2"/>
                <a:endCxn id="204"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a:stCxn id="203" idx="2"/>
                <a:endCxn id="203"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a:stCxn id="204" idx="0"/>
                <a:endCxn id="203"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a:stCxn id="203"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16" name="Oval 215"/>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8" name="Straight Connector 217"/>
              <p:cNvCxnSpPr>
                <a:endCxn id="204"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 name="Group 218"/>
            <p:cNvGrpSpPr/>
            <p:nvPr/>
          </p:nvGrpSpPr>
          <p:grpSpPr>
            <a:xfrm>
              <a:off x="6441672" y="3132715"/>
              <a:ext cx="460859" cy="960125"/>
              <a:chOff x="1912906" y="1163104"/>
              <a:chExt cx="460859" cy="960125"/>
            </a:xfrm>
          </p:grpSpPr>
          <p:sp>
            <p:nvSpPr>
              <p:cNvPr id="220" name="Oval 219"/>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2" name="Straight Connector 221"/>
              <p:cNvCxnSpPr>
                <a:stCxn id="221" idx="2"/>
                <a:endCxn id="221"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a:stCxn id="220" idx="2"/>
                <a:endCxn id="220"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a:stCxn id="221" idx="0"/>
                <a:endCxn id="220"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a:stCxn id="220"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33" name="Oval 232"/>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5" name="Straight Connector 234"/>
              <p:cNvCxnSpPr>
                <a:endCxn id="221"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235"/>
            <p:cNvGrpSpPr/>
            <p:nvPr/>
          </p:nvGrpSpPr>
          <p:grpSpPr>
            <a:xfrm>
              <a:off x="4598231" y="4092841"/>
              <a:ext cx="460859" cy="960125"/>
              <a:chOff x="1912906" y="1163104"/>
              <a:chExt cx="460859" cy="960125"/>
            </a:xfrm>
          </p:grpSpPr>
          <p:sp>
            <p:nvSpPr>
              <p:cNvPr id="237" name="Oval 236"/>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9" name="Straight Connector 238"/>
              <p:cNvCxnSpPr>
                <a:stCxn id="238" idx="2"/>
                <a:endCxn id="238"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a:stCxn id="237" idx="2"/>
                <a:endCxn id="237"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a:stCxn id="238" idx="0"/>
                <a:endCxn id="237"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a:stCxn id="237"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50" name="Oval 249"/>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2" name="Straight Connector 251"/>
              <p:cNvCxnSpPr>
                <a:endCxn id="238"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 name="Group 252"/>
            <p:cNvGrpSpPr/>
            <p:nvPr/>
          </p:nvGrpSpPr>
          <p:grpSpPr>
            <a:xfrm>
              <a:off x="5212712" y="4092841"/>
              <a:ext cx="460859" cy="960125"/>
              <a:chOff x="1912906" y="1163104"/>
              <a:chExt cx="460859" cy="960125"/>
            </a:xfrm>
          </p:grpSpPr>
          <p:sp>
            <p:nvSpPr>
              <p:cNvPr id="254" name="Oval 253"/>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Oval 254"/>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6" name="Straight Connector 255"/>
              <p:cNvCxnSpPr>
                <a:stCxn id="255" idx="2"/>
                <a:endCxn id="255"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p:cNvCxnSpPr>
                <a:stCxn id="254" idx="2"/>
                <a:endCxn id="254"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p:cNvCxnSpPr>
                <a:stCxn id="255" idx="0"/>
                <a:endCxn id="254"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p:cNvCxnSpPr>
                <a:stCxn id="254"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67" name="Oval 266"/>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Oval 267"/>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9" name="Straight Connector 268"/>
              <p:cNvCxnSpPr>
                <a:endCxn id="255"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 name="Group 269"/>
            <p:cNvGrpSpPr/>
            <p:nvPr/>
          </p:nvGrpSpPr>
          <p:grpSpPr>
            <a:xfrm>
              <a:off x="5827191" y="4092841"/>
              <a:ext cx="460859" cy="960125"/>
              <a:chOff x="1912906" y="1163104"/>
              <a:chExt cx="460859" cy="960125"/>
            </a:xfrm>
          </p:grpSpPr>
          <p:sp>
            <p:nvSpPr>
              <p:cNvPr id="271" name="Oval 270"/>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2" name="Oval 271"/>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3" name="Straight Connector 272"/>
              <p:cNvCxnSpPr>
                <a:stCxn id="272" idx="2"/>
                <a:endCxn id="272"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5" name="Straight Connector 274"/>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6" name="Straight Connector 275"/>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p:cNvCxnSpPr>
                <a:stCxn id="271" idx="2"/>
                <a:endCxn id="271"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1" name="Straight Connector 280"/>
              <p:cNvCxnSpPr>
                <a:stCxn id="272" idx="0"/>
                <a:endCxn id="271"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2" name="Straight Connector 281"/>
              <p:cNvCxnSpPr>
                <a:stCxn id="271"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84" name="Oval 283"/>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Oval 284"/>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6" name="Straight Connector 285"/>
              <p:cNvCxnSpPr>
                <a:endCxn id="272"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 name="Group 286"/>
            <p:cNvGrpSpPr/>
            <p:nvPr/>
          </p:nvGrpSpPr>
          <p:grpSpPr>
            <a:xfrm>
              <a:off x="6441672" y="4092841"/>
              <a:ext cx="460859" cy="960125"/>
              <a:chOff x="1912906" y="1163104"/>
              <a:chExt cx="460859" cy="960125"/>
            </a:xfrm>
          </p:grpSpPr>
          <p:sp>
            <p:nvSpPr>
              <p:cNvPr id="288" name="Oval 287"/>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 name="Oval 288"/>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0" name="Straight Connector 289"/>
              <p:cNvCxnSpPr>
                <a:stCxn id="289" idx="2"/>
                <a:endCxn id="289"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p:cNvCxnSpPr>
                <a:stCxn id="288" idx="2"/>
                <a:endCxn id="288"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6" name="Straight Connector 295"/>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7" name="Straight Connector 296"/>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a:stCxn id="289" idx="0"/>
                <a:endCxn id="288"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a:stCxn id="288"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01" name="Oval 300"/>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2" name="Oval 301"/>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3" name="Straight Connector 302"/>
              <p:cNvCxnSpPr>
                <a:endCxn id="289"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Group 303"/>
            <p:cNvGrpSpPr/>
            <p:nvPr/>
          </p:nvGrpSpPr>
          <p:grpSpPr>
            <a:xfrm>
              <a:off x="4598231" y="5052965"/>
              <a:ext cx="460859" cy="960125"/>
              <a:chOff x="1912906" y="1163104"/>
              <a:chExt cx="460859" cy="960125"/>
            </a:xfrm>
          </p:grpSpPr>
          <p:sp>
            <p:nvSpPr>
              <p:cNvPr id="305" name="Oval 304"/>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6" name="Oval 305"/>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7" name="Straight Connector 306"/>
              <p:cNvCxnSpPr>
                <a:stCxn id="306" idx="2"/>
                <a:endCxn id="306"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9" name="Straight Connector 308"/>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0" name="Straight Connector 309"/>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1" name="Straight Connector 310"/>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2" name="Straight Connector 311"/>
              <p:cNvCxnSpPr>
                <a:stCxn id="305" idx="2"/>
                <a:endCxn id="305"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3" name="Straight Connector 312"/>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4" name="Straight Connector 313"/>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5" name="Straight Connector 314"/>
              <p:cNvCxnSpPr>
                <a:stCxn id="306" idx="0"/>
                <a:endCxn id="305"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6" name="Straight Connector 315"/>
              <p:cNvCxnSpPr>
                <a:stCxn id="305"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7" name="Straight Connector 316"/>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18" name="Oval 317"/>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9" name="Oval 318"/>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0" name="Straight Connector 319"/>
              <p:cNvCxnSpPr>
                <a:endCxn id="306"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 name="Group 320"/>
            <p:cNvGrpSpPr/>
            <p:nvPr/>
          </p:nvGrpSpPr>
          <p:grpSpPr>
            <a:xfrm>
              <a:off x="5212712" y="5052965"/>
              <a:ext cx="460859" cy="960125"/>
              <a:chOff x="1912906" y="1163104"/>
              <a:chExt cx="460859" cy="960125"/>
            </a:xfrm>
          </p:grpSpPr>
          <p:sp>
            <p:nvSpPr>
              <p:cNvPr id="322" name="Oval 321"/>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3" name="Oval 322"/>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4" name="Straight Connector 323"/>
              <p:cNvCxnSpPr>
                <a:stCxn id="323" idx="2"/>
                <a:endCxn id="323"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5" name="Straight Connector 324"/>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6" name="Straight Connector 325"/>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7" name="Straight Connector 326"/>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8" name="Straight Connector 327"/>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9" name="Straight Connector 328"/>
              <p:cNvCxnSpPr>
                <a:stCxn id="322" idx="2"/>
                <a:endCxn id="322"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0" name="Straight Connector 329"/>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1" name="Straight Connector 330"/>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2" name="Straight Connector 331"/>
              <p:cNvCxnSpPr>
                <a:stCxn id="323" idx="0"/>
                <a:endCxn id="322"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3" name="Straight Connector 332"/>
              <p:cNvCxnSpPr>
                <a:stCxn id="322"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4" name="Straight Connector 333"/>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35" name="Oval 334"/>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6" name="Oval 335"/>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7" name="Straight Connector 336"/>
              <p:cNvCxnSpPr>
                <a:endCxn id="323"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337"/>
            <p:cNvGrpSpPr/>
            <p:nvPr/>
          </p:nvGrpSpPr>
          <p:grpSpPr>
            <a:xfrm>
              <a:off x="5827191" y="5052965"/>
              <a:ext cx="460859" cy="960125"/>
              <a:chOff x="1912906" y="1163104"/>
              <a:chExt cx="460859" cy="960125"/>
            </a:xfrm>
          </p:grpSpPr>
          <p:sp>
            <p:nvSpPr>
              <p:cNvPr id="339" name="Oval 338"/>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0" name="Oval 339"/>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1" name="Straight Connector 340"/>
              <p:cNvCxnSpPr>
                <a:stCxn id="340" idx="2"/>
                <a:endCxn id="340"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2" name="Straight Connector 341"/>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3" name="Straight Connector 342"/>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4" name="Straight Connector 343"/>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5" name="Straight Connector 344"/>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6" name="Straight Connector 345"/>
              <p:cNvCxnSpPr>
                <a:stCxn id="339" idx="2"/>
                <a:endCxn id="339"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7" name="Straight Connector 346"/>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8" name="Straight Connector 347"/>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9" name="Straight Connector 348"/>
              <p:cNvCxnSpPr>
                <a:stCxn id="340" idx="0"/>
                <a:endCxn id="339"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0" name="Straight Connector 349"/>
              <p:cNvCxnSpPr>
                <a:stCxn id="339"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1" name="Straight Connector 350"/>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52" name="Oval 351"/>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3" name="Oval 352"/>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4" name="Straight Connector 353"/>
              <p:cNvCxnSpPr>
                <a:endCxn id="340"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9" name="Group 354"/>
            <p:cNvGrpSpPr/>
            <p:nvPr/>
          </p:nvGrpSpPr>
          <p:grpSpPr>
            <a:xfrm>
              <a:off x="6441672" y="5052965"/>
              <a:ext cx="460859" cy="960125"/>
              <a:chOff x="1912906" y="1163104"/>
              <a:chExt cx="460859" cy="960125"/>
            </a:xfrm>
          </p:grpSpPr>
          <p:sp>
            <p:nvSpPr>
              <p:cNvPr id="356" name="Oval 355"/>
              <p:cNvSpPr/>
              <p:nvPr/>
            </p:nvSpPr>
            <p:spPr>
              <a:xfrm>
                <a:off x="1912906" y="1316724"/>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7" name="Oval 356"/>
              <p:cNvSpPr/>
              <p:nvPr/>
            </p:nvSpPr>
            <p:spPr>
              <a:xfrm>
                <a:off x="1912906" y="1697724"/>
                <a:ext cx="304800" cy="3048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8" name="Straight Connector 357"/>
              <p:cNvCxnSpPr>
                <a:stCxn id="357" idx="2"/>
                <a:endCxn id="357" idx="6"/>
              </p:cNvCxnSpPr>
              <p:nvPr/>
            </p:nvCxnSpPr>
            <p:spPr>
              <a:xfrm rot="10800000" flipH="1">
                <a:off x="1912906" y="1850124"/>
                <a:ext cx="30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9" name="Straight Connector 358"/>
              <p:cNvCxnSpPr/>
              <p:nvPr/>
            </p:nvCxnSpPr>
            <p:spPr>
              <a:xfrm rot="5400000" flipH="1" flipV="1">
                <a:off x="2029049" y="1780317"/>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0" name="Straight Connector 359"/>
              <p:cNvCxnSpPr/>
              <p:nvPr/>
            </p:nvCxnSpPr>
            <p:spPr>
              <a:xfrm rot="5400000" flipH="1" flipV="1">
                <a:off x="2072558" y="1794865"/>
                <a:ext cx="107767" cy="2761"/>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1" name="Straight Connector 360"/>
              <p:cNvCxnSpPr/>
              <p:nvPr/>
            </p:nvCxnSpPr>
            <p:spPr>
              <a:xfrm rot="5400000" flipH="1" flipV="1">
                <a:off x="1952239" y="1895532"/>
                <a:ext cx="115215"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2" name="Straight Connector 361"/>
              <p:cNvCxnSpPr/>
              <p:nvPr/>
            </p:nvCxnSpPr>
            <p:spPr>
              <a:xfrm rot="5400000" flipH="1" flipV="1">
                <a:off x="1978151" y="1921444"/>
                <a:ext cx="1402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3" name="Straight Connector 362"/>
              <p:cNvCxnSpPr>
                <a:stCxn id="356" idx="2"/>
                <a:endCxn id="356" idx="6"/>
              </p:cNvCxnSpPr>
              <p:nvPr/>
            </p:nvCxnSpPr>
            <p:spPr>
              <a:xfrm rot="10800000" flipH="1">
                <a:off x="1912906" y="1469124"/>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4" name="Straight Connector 363"/>
              <p:cNvCxnSpPr/>
              <p:nvPr/>
            </p:nvCxnSpPr>
            <p:spPr>
              <a:xfrm rot="5400000" flipH="1" flipV="1">
                <a:off x="2067454" y="139626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5" name="Straight Connector 364"/>
              <p:cNvCxnSpPr/>
              <p:nvPr/>
            </p:nvCxnSpPr>
            <p:spPr>
              <a:xfrm rot="5400000" flipH="1" flipV="1">
                <a:off x="1952239" y="1549886"/>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6" name="Straight Connector 365"/>
              <p:cNvCxnSpPr>
                <a:stCxn id="357" idx="0"/>
                <a:endCxn id="356" idx="4"/>
              </p:cNvCxnSpPr>
              <p:nvPr/>
            </p:nvCxnSpPr>
            <p:spPr>
              <a:xfrm rot="5400000" flipH="1" flipV="1">
                <a:off x="2027206" y="1659624"/>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7" name="Straight Connector 366"/>
              <p:cNvCxnSpPr>
                <a:stCxn id="356" idx="0"/>
              </p:cNvCxnSpPr>
              <p:nvPr/>
            </p:nvCxnSpPr>
            <p:spPr>
              <a:xfrm rot="5400000" flipH="1" flipV="1">
                <a:off x="2008308" y="1258508"/>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8" name="Straight Connector 367"/>
              <p:cNvCxnSpPr/>
              <p:nvPr/>
            </p:nvCxnSpPr>
            <p:spPr>
              <a:xfrm>
                <a:off x="2066527" y="1201509"/>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69" name="Oval 368"/>
              <p:cNvSpPr/>
              <p:nvPr/>
            </p:nvSpPr>
            <p:spPr>
              <a:xfrm>
                <a:off x="2296955" y="11631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0" name="Oval 369"/>
              <p:cNvSpPr/>
              <p:nvPr/>
            </p:nvSpPr>
            <p:spPr>
              <a:xfrm>
                <a:off x="2028120" y="204641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1" name="Straight Connector 370"/>
              <p:cNvCxnSpPr>
                <a:endCxn id="357" idx="4"/>
              </p:cNvCxnSpPr>
              <p:nvPr/>
            </p:nvCxnSpPr>
            <p:spPr>
              <a:xfrm rot="16200000" flipV="1">
                <a:off x="2024766" y="2043064"/>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2" name="Straight Connector 371"/>
            <p:cNvCxnSpPr/>
            <p:nvPr/>
          </p:nvCxnSpPr>
          <p:spPr>
            <a:xfrm rot="16200000" flipH="1">
              <a:off x="2722473" y="3856325"/>
              <a:ext cx="4608602" cy="1217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83" name="Straight Connector 382"/>
            <p:cNvCxnSpPr/>
            <p:nvPr/>
          </p:nvCxnSpPr>
          <p:spPr>
            <a:xfrm rot="5400000">
              <a:off x="3247030" y="3766400"/>
              <a:ext cx="4800623"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16" name="Straight Connector 415"/>
            <p:cNvCxnSpPr/>
            <p:nvPr/>
          </p:nvCxnSpPr>
          <p:spPr>
            <a:xfrm rot="5400000">
              <a:off x="3765498" y="3670385"/>
              <a:ext cx="4992647" cy="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1" name="Group 403"/>
            <p:cNvGrpSpPr/>
            <p:nvPr/>
          </p:nvGrpSpPr>
          <p:grpSpPr>
            <a:xfrm>
              <a:off x="4610405" y="1596515"/>
              <a:ext cx="460859" cy="581566"/>
              <a:chOff x="1538005" y="3198570"/>
              <a:chExt cx="460859" cy="581566"/>
            </a:xfrm>
          </p:grpSpPr>
          <p:sp>
            <p:nvSpPr>
              <p:cNvPr id="405" name="Oval 404"/>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6" name="Straight Connector 405"/>
              <p:cNvCxnSpPr>
                <a:stCxn id="405" idx="2"/>
                <a:endCxn id="405"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7" name="Straight Connector 406"/>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8" name="Straight Connector 407"/>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9" name="Straight Connector 408"/>
              <p:cNvCxnSpPr>
                <a:stCxn id="405"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0" name="Straight Connector 409"/>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11" name="Oval 410"/>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2" name="Oval 411"/>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3" name="Straight Connector 412"/>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2" name="Group 417"/>
            <p:cNvGrpSpPr/>
            <p:nvPr/>
          </p:nvGrpSpPr>
          <p:grpSpPr>
            <a:xfrm>
              <a:off x="5224885" y="1596515"/>
              <a:ext cx="460859" cy="581566"/>
              <a:chOff x="1538005" y="3198570"/>
              <a:chExt cx="460859" cy="581566"/>
            </a:xfrm>
          </p:grpSpPr>
          <p:sp>
            <p:nvSpPr>
              <p:cNvPr id="419" name="Oval 418"/>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0" name="Straight Connector 419"/>
              <p:cNvCxnSpPr>
                <a:stCxn id="419" idx="2"/>
                <a:endCxn id="419"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1" name="Straight Connector 420"/>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2" name="Straight Connector 421"/>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3" name="Straight Connector 422"/>
              <p:cNvCxnSpPr>
                <a:stCxn id="419"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4" name="Straight Connector 423"/>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25" name="Oval 424"/>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6" name="Oval 425"/>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7" name="Straight Connector 426"/>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3" name="Group 427"/>
            <p:cNvGrpSpPr/>
            <p:nvPr/>
          </p:nvGrpSpPr>
          <p:grpSpPr>
            <a:xfrm>
              <a:off x="5839365" y="1596515"/>
              <a:ext cx="460859" cy="581566"/>
              <a:chOff x="1538005" y="3198570"/>
              <a:chExt cx="460859" cy="581566"/>
            </a:xfrm>
          </p:grpSpPr>
          <p:sp>
            <p:nvSpPr>
              <p:cNvPr id="429" name="Oval 428"/>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0" name="Straight Connector 429"/>
              <p:cNvCxnSpPr>
                <a:stCxn id="429" idx="2"/>
                <a:endCxn id="429"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1" name="Straight Connector 430"/>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2" name="Straight Connector 431"/>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3" name="Straight Connector 432"/>
              <p:cNvCxnSpPr>
                <a:stCxn id="429"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4" name="Straight Connector 433"/>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35" name="Oval 434"/>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6" name="Oval 435"/>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7" name="Straight Connector 436"/>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4" name="Group 437"/>
            <p:cNvGrpSpPr/>
            <p:nvPr/>
          </p:nvGrpSpPr>
          <p:grpSpPr>
            <a:xfrm>
              <a:off x="6453845" y="1596515"/>
              <a:ext cx="460859" cy="581566"/>
              <a:chOff x="1538005" y="3198570"/>
              <a:chExt cx="460859" cy="581566"/>
            </a:xfrm>
          </p:grpSpPr>
          <p:sp>
            <p:nvSpPr>
              <p:cNvPr id="439" name="Oval 438"/>
              <p:cNvSpPr/>
              <p:nvPr/>
            </p:nvSpPr>
            <p:spPr>
              <a:xfrm>
                <a:off x="1538005" y="3352190"/>
                <a:ext cx="3048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0" name="Straight Connector 439"/>
              <p:cNvCxnSpPr>
                <a:stCxn id="439" idx="2"/>
                <a:endCxn id="439" idx="6"/>
              </p:cNvCxnSpPr>
              <p:nvPr/>
            </p:nvCxnSpPr>
            <p:spPr>
              <a:xfrm rot="10800000" flipH="1">
                <a:off x="1538005" y="3504590"/>
                <a:ext cx="304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1" name="Straight Connector 440"/>
              <p:cNvCxnSpPr/>
              <p:nvPr/>
            </p:nvCxnSpPr>
            <p:spPr>
              <a:xfrm rot="5400000" flipH="1" flipV="1">
                <a:off x="1692553" y="343173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2" name="Straight Connector 441"/>
              <p:cNvCxnSpPr/>
              <p:nvPr/>
            </p:nvCxnSpPr>
            <p:spPr>
              <a:xfrm rot="5400000" flipH="1" flipV="1">
                <a:off x="1577338" y="3585352"/>
                <a:ext cx="11521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3" name="Straight Connector 442"/>
              <p:cNvCxnSpPr>
                <a:stCxn id="439" idx="0"/>
              </p:cNvCxnSpPr>
              <p:nvPr/>
            </p:nvCxnSpPr>
            <p:spPr>
              <a:xfrm rot="5400000" flipH="1" flipV="1">
                <a:off x="1633407" y="3293974"/>
                <a:ext cx="115215"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4" name="Straight Connector 443"/>
              <p:cNvCxnSpPr/>
              <p:nvPr/>
            </p:nvCxnSpPr>
            <p:spPr>
              <a:xfrm>
                <a:off x="1691626" y="3236975"/>
                <a:ext cx="268834"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45" name="Oval 444"/>
              <p:cNvSpPr/>
              <p:nvPr/>
            </p:nvSpPr>
            <p:spPr>
              <a:xfrm>
                <a:off x="1922054" y="319857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6" name="Oval 445"/>
              <p:cNvSpPr/>
              <p:nvPr/>
            </p:nvSpPr>
            <p:spPr>
              <a:xfrm>
                <a:off x="1653219" y="3703326"/>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7" name="Straight Connector 446"/>
              <p:cNvCxnSpPr/>
              <p:nvPr/>
            </p:nvCxnSpPr>
            <p:spPr>
              <a:xfrm rot="16200000" flipV="1">
                <a:off x="1649865" y="3699971"/>
                <a:ext cx="82300" cy="121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67" name="Oval 466"/>
            <p:cNvSpPr/>
            <p:nvPr/>
          </p:nvSpPr>
          <p:spPr>
            <a:xfrm flipV="1">
              <a:off x="4341571" y="209577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9" name="Isosceles Triangle 468"/>
            <p:cNvSpPr/>
            <p:nvPr/>
          </p:nvSpPr>
          <p:spPr>
            <a:xfrm rot="5400000">
              <a:off x="3746293" y="1807742"/>
              <a:ext cx="537670" cy="652885"/>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0" name="Straight Connector 469"/>
            <p:cNvCxnSpPr/>
            <p:nvPr/>
          </p:nvCxnSpPr>
          <p:spPr>
            <a:xfrm>
              <a:off x="4956050" y="1558111"/>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4" name="Straight Connector 473"/>
            <p:cNvCxnSpPr/>
            <p:nvPr/>
          </p:nvCxnSpPr>
          <p:spPr>
            <a:xfrm>
              <a:off x="4956050" y="1366086"/>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5" name="Straight Connector 474"/>
            <p:cNvCxnSpPr/>
            <p:nvPr/>
          </p:nvCxnSpPr>
          <p:spPr>
            <a:xfrm rot="5400000">
              <a:off x="4860039" y="1462098"/>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8" name="Straight Connector 477"/>
            <p:cNvCxnSpPr/>
            <p:nvPr/>
          </p:nvCxnSpPr>
          <p:spPr>
            <a:xfrm rot="5400000">
              <a:off x="4821633" y="146209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1" name="Straight Connector 480"/>
            <p:cNvCxnSpPr/>
            <p:nvPr/>
          </p:nvCxnSpPr>
          <p:spPr>
            <a:xfrm rot="5400000">
              <a:off x="4687215" y="1020441"/>
              <a:ext cx="69129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3" name="Straight Connector 482"/>
            <p:cNvCxnSpPr/>
            <p:nvPr/>
          </p:nvCxnSpPr>
          <p:spPr>
            <a:xfrm>
              <a:off x="5570530" y="1366085"/>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4" name="Straight Connector 483"/>
            <p:cNvCxnSpPr/>
            <p:nvPr/>
          </p:nvCxnSpPr>
          <p:spPr>
            <a:xfrm>
              <a:off x="5570530" y="1174060"/>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5" name="Straight Connector 484"/>
            <p:cNvCxnSpPr/>
            <p:nvPr/>
          </p:nvCxnSpPr>
          <p:spPr>
            <a:xfrm rot="5400000">
              <a:off x="5474519" y="1270072"/>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6" name="Straight Connector 485"/>
            <p:cNvCxnSpPr/>
            <p:nvPr/>
          </p:nvCxnSpPr>
          <p:spPr>
            <a:xfrm rot="5400000">
              <a:off x="5436113" y="1270073"/>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7" name="Straight Connector 486"/>
            <p:cNvCxnSpPr/>
            <p:nvPr/>
          </p:nvCxnSpPr>
          <p:spPr>
            <a:xfrm>
              <a:off x="6185010" y="1174062"/>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8" name="Straight Connector 487"/>
            <p:cNvCxnSpPr/>
            <p:nvPr/>
          </p:nvCxnSpPr>
          <p:spPr>
            <a:xfrm>
              <a:off x="6185010" y="982037"/>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9" name="Straight Connector 488"/>
            <p:cNvCxnSpPr/>
            <p:nvPr/>
          </p:nvCxnSpPr>
          <p:spPr>
            <a:xfrm rot="5400000">
              <a:off x="6088999" y="1078049"/>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0" name="Straight Connector 489"/>
            <p:cNvCxnSpPr/>
            <p:nvPr/>
          </p:nvCxnSpPr>
          <p:spPr>
            <a:xfrm rot="5400000">
              <a:off x="6050593" y="1078050"/>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1" name="Straight Connector 490"/>
            <p:cNvCxnSpPr/>
            <p:nvPr/>
          </p:nvCxnSpPr>
          <p:spPr>
            <a:xfrm>
              <a:off x="6799490" y="982035"/>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2" name="Straight Connector 491"/>
            <p:cNvCxnSpPr/>
            <p:nvPr/>
          </p:nvCxnSpPr>
          <p:spPr>
            <a:xfrm>
              <a:off x="6799490" y="790010"/>
              <a:ext cx="768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3" name="Straight Connector 492"/>
            <p:cNvCxnSpPr/>
            <p:nvPr/>
          </p:nvCxnSpPr>
          <p:spPr>
            <a:xfrm rot="5400000">
              <a:off x="6703479" y="886022"/>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4" name="Straight Connector 493"/>
            <p:cNvCxnSpPr/>
            <p:nvPr/>
          </p:nvCxnSpPr>
          <p:spPr>
            <a:xfrm rot="5400000">
              <a:off x="6665073" y="886023"/>
              <a:ext cx="1920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6" name="Straight Connector 495"/>
            <p:cNvCxnSpPr/>
            <p:nvPr/>
          </p:nvCxnSpPr>
          <p:spPr>
            <a:xfrm rot="5400000">
              <a:off x="6818693" y="732403"/>
              <a:ext cx="11521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9" name="Straight Connector 498"/>
            <p:cNvCxnSpPr/>
            <p:nvPr/>
          </p:nvCxnSpPr>
          <p:spPr>
            <a:xfrm rot="5400000">
              <a:off x="5397708" y="924429"/>
              <a:ext cx="49926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1" name="Straight Connector 500"/>
            <p:cNvCxnSpPr/>
            <p:nvPr/>
          </p:nvCxnSpPr>
          <p:spPr>
            <a:xfrm rot="5400000">
              <a:off x="6108200" y="828416"/>
              <a:ext cx="30724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1" name="Straight Connector 510"/>
            <p:cNvCxnSpPr/>
            <p:nvPr/>
          </p:nvCxnSpPr>
          <p:spPr>
            <a:xfrm>
              <a:off x="3266230" y="866820"/>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6" name="Straight Connector 515"/>
            <p:cNvCxnSpPr/>
            <p:nvPr/>
          </p:nvCxnSpPr>
          <p:spPr>
            <a:xfrm>
              <a:off x="3266230" y="1058845"/>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7" name="Straight Connector 516"/>
            <p:cNvCxnSpPr/>
            <p:nvPr/>
          </p:nvCxnSpPr>
          <p:spPr>
            <a:xfrm>
              <a:off x="3266230" y="1250869"/>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8" name="Straight Connector 517"/>
            <p:cNvCxnSpPr/>
            <p:nvPr/>
          </p:nvCxnSpPr>
          <p:spPr>
            <a:xfrm>
              <a:off x="3266230" y="1442894"/>
              <a:ext cx="4044700"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9" name="Straight Connector 518"/>
            <p:cNvCxnSpPr>
              <a:endCxn id="469" idx="3"/>
            </p:cNvCxnSpPr>
            <p:nvPr/>
          </p:nvCxnSpPr>
          <p:spPr>
            <a:xfrm>
              <a:off x="3266230" y="2134184"/>
              <a:ext cx="422456"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21" name="Straight Connector 520"/>
            <p:cNvCxnSpPr>
              <a:stCxn id="528" idx="6"/>
            </p:cNvCxnSpPr>
            <p:nvPr/>
          </p:nvCxnSpPr>
          <p:spPr>
            <a:xfrm flipV="1">
              <a:off x="2459724" y="3080637"/>
              <a:ext cx="1505116" cy="13672"/>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25" name="Oval 524"/>
            <p:cNvSpPr/>
            <p:nvPr/>
          </p:nvSpPr>
          <p:spPr>
            <a:xfrm>
              <a:off x="2382914" y="593627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6" name="Oval 525"/>
            <p:cNvSpPr/>
            <p:nvPr/>
          </p:nvSpPr>
          <p:spPr>
            <a:xfrm>
              <a:off x="2382914" y="4976155"/>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7" name="Oval 526"/>
            <p:cNvSpPr/>
            <p:nvPr/>
          </p:nvSpPr>
          <p:spPr>
            <a:xfrm>
              <a:off x="2382914" y="401602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8" name="Oval 527"/>
            <p:cNvSpPr/>
            <p:nvPr/>
          </p:nvSpPr>
          <p:spPr>
            <a:xfrm>
              <a:off x="2382914" y="305590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9" name="Oval 528"/>
            <p:cNvSpPr/>
            <p:nvPr/>
          </p:nvSpPr>
          <p:spPr>
            <a:xfrm>
              <a:off x="3227825" y="209577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0" name="Oval 529"/>
            <p:cNvSpPr/>
            <p:nvPr/>
          </p:nvSpPr>
          <p:spPr>
            <a:xfrm>
              <a:off x="3227825" y="140449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1" name="Oval 530"/>
            <p:cNvSpPr/>
            <p:nvPr/>
          </p:nvSpPr>
          <p:spPr>
            <a:xfrm>
              <a:off x="3227825" y="1212465"/>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2" name="Oval 531"/>
            <p:cNvSpPr/>
            <p:nvPr/>
          </p:nvSpPr>
          <p:spPr>
            <a:xfrm>
              <a:off x="3227825" y="828415"/>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3" name="Oval 532"/>
            <p:cNvSpPr/>
            <p:nvPr/>
          </p:nvSpPr>
          <p:spPr>
            <a:xfrm>
              <a:off x="3227825" y="102044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4" name="Oval 533"/>
            <p:cNvSpPr/>
            <p:nvPr/>
          </p:nvSpPr>
          <p:spPr>
            <a:xfrm>
              <a:off x="4994455" y="597985"/>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5" name="Oval 534"/>
            <p:cNvSpPr/>
            <p:nvPr/>
          </p:nvSpPr>
          <p:spPr>
            <a:xfrm>
              <a:off x="5608935" y="63639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6" name="Oval 535"/>
            <p:cNvSpPr/>
            <p:nvPr/>
          </p:nvSpPr>
          <p:spPr>
            <a:xfrm>
              <a:off x="6223415" y="63639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7" name="Oval 536"/>
            <p:cNvSpPr/>
            <p:nvPr/>
          </p:nvSpPr>
          <p:spPr>
            <a:xfrm>
              <a:off x="6837895" y="636390"/>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1" name="Straight Connector 550"/>
            <p:cNvCxnSpPr/>
            <p:nvPr/>
          </p:nvCxnSpPr>
          <p:spPr>
            <a:xfrm rot="16200000" flipH="1">
              <a:off x="1118904" y="4243107"/>
              <a:ext cx="3067498" cy="180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53" name="Straight Connector 552"/>
            <p:cNvCxnSpPr>
              <a:stCxn id="568" idx="4"/>
            </p:cNvCxnSpPr>
            <p:nvPr/>
          </p:nvCxnSpPr>
          <p:spPr>
            <a:xfrm rot="5400000">
              <a:off x="2133083" y="3800599"/>
              <a:ext cx="2031463" cy="4403"/>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57" name="Straight Connector 556"/>
            <p:cNvCxnSpPr>
              <a:stCxn id="569" idx="4"/>
            </p:cNvCxnSpPr>
            <p:nvPr/>
          </p:nvCxnSpPr>
          <p:spPr>
            <a:xfrm rot="16200000" flipH="1">
              <a:off x="3124545" y="3312804"/>
              <a:ext cx="1058790" cy="732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60" name="Straight Connector 559"/>
            <p:cNvCxnSpPr/>
            <p:nvPr/>
          </p:nvCxnSpPr>
          <p:spPr>
            <a:xfrm rot="16200000" flipH="1">
              <a:off x="4039350" y="2820454"/>
              <a:ext cx="149069" cy="549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567" name="Oval 566"/>
            <p:cNvSpPr/>
            <p:nvPr/>
          </p:nvSpPr>
          <p:spPr>
            <a:xfrm>
              <a:off x="2613345" y="2671854"/>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8" name="Oval 567"/>
            <p:cNvSpPr/>
            <p:nvPr/>
          </p:nvSpPr>
          <p:spPr>
            <a:xfrm>
              <a:off x="3112610" y="271025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9" name="Oval 568"/>
            <p:cNvSpPr/>
            <p:nvPr/>
          </p:nvSpPr>
          <p:spPr>
            <a:xfrm>
              <a:off x="3611875" y="271025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0" name="Oval 569"/>
            <p:cNvSpPr/>
            <p:nvPr/>
          </p:nvSpPr>
          <p:spPr>
            <a:xfrm>
              <a:off x="4072735" y="2710259"/>
              <a:ext cx="76810" cy="7681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1" name="TextBox 590"/>
            <p:cNvSpPr txBox="1"/>
            <p:nvPr/>
          </p:nvSpPr>
          <p:spPr>
            <a:xfrm>
              <a:off x="3020583" y="2403019"/>
              <a:ext cx="284052" cy="307777"/>
            </a:xfrm>
            <a:prstGeom prst="rect">
              <a:avLst/>
            </a:prstGeom>
            <a:noFill/>
          </p:spPr>
          <p:txBody>
            <a:bodyPr wrap="none" rtlCol="0">
              <a:spAutoFit/>
            </a:bodyPr>
            <a:lstStyle/>
            <a:p>
              <a:r>
                <a:rPr lang="en-US" sz="1400" dirty="0" smtClean="0"/>
                <a:t>3</a:t>
              </a:r>
              <a:endParaRPr lang="en-US" sz="1400" baseline="-25000" dirty="0"/>
            </a:p>
          </p:txBody>
        </p:sp>
        <p:sp>
          <p:nvSpPr>
            <p:cNvPr id="601" name="TextBox 600"/>
            <p:cNvSpPr txBox="1"/>
            <p:nvPr/>
          </p:nvSpPr>
          <p:spPr>
            <a:xfrm>
              <a:off x="7337160" y="2902284"/>
              <a:ext cx="381836" cy="307777"/>
            </a:xfrm>
            <a:prstGeom prst="rect">
              <a:avLst/>
            </a:prstGeom>
            <a:noFill/>
          </p:spPr>
          <p:txBody>
            <a:bodyPr wrap="none" rtlCol="0">
              <a:spAutoFit/>
            </a:bodyPr>
            <a:lstStyle/>
            <a:p>
              <a:r>
                <a:rPr lang="en-US" sz="1400" dirty="0" smtClean="0"/>
                <a:t>R</a:t>
              </a:r>
              <a:r>
                <a:rPr lang="en-US" sz="1400" baseline="-25000" dirty="0" smtClean="0"/>
                <a:t>1</a:t>
              </a:r>
              <a:endParaRPr lang="en-US" sz="1400" baseline="-25000" dirty="0"/>
            </a:p>
          </p:txBody>
        </p:sp>
        <p:sp>
          <p:nvSpPr>
            <p:cNvPr id="602" name="TextBox 601"/>
            <p:cNvSpPr txBox="1"/>
            <p:nvPr/>
          </p:nvSpPr>
          <p:spPr>
            <a:xfrm>
              <a:off x="7298755" y="3900277"/>
              <a:ext cx="381836" cy="307777"/>
            </a:xfrm>
            <a:prstGeom prst="rect">
              <a:avLst/>
            </a:prstGeom>
            <a:noFill/>
          </p:spPr>
          <p:txBody>
            <a:bodyPr wrap="none" rtlCol="0">
              <a:spAutoFit/>
            </a:bodyPr>
            <a:lstStyle/>
            <a:p>
              <a:r>
                <a:rPr lang="en-US" sz="1400" dirty="0"/>
                <a:t>R</a:t>
              </a:r>
              <a:r>
                <a:rPr lang="en-US" sz="1400" baseline="-25000" dirty="0" smtClean="0"/>
                <a:t>2</a:t>
              </a:r>
              <a:endParaRPr lang="en-US" sz="1400" baseline="-25000" dirty="0"/>
            </a:p>
          </p:txBody>
        </p:sp>
        <p:sp>
          <p:nvSpPr>
            <p:cNvPr id="603" name="TextBox 602"/>
            <p:cNvSpPr txBox="1"/>
            <p:nvPr/>
          </p:nvSpPr>
          <p:spPr>
            <a:xfrm>
              <a:off x="7276723" y="4860940"/>
              <a:ext cx="381836" cy="307777"/>
            </a:xfrm>
            <a:prstGeom prst="rect">
              <a:avLst/>
            </a:prstGeom>
            <a:noFill/>
          </p:spPr>
          <p:txBody>
            <a:bodyPr wrap="none" rtlCol="0">
              <a:spAutoFit/>
            </a:bodyPr>
            <a:lstStyle/>
            <a:p>
              <a:r>
                <a:rPr lang="en-US" sz="1400" dirty="0"/>
                <a:t>R</a:t>
              </a:r>
              <a:r>
                <a:rPr lang="en-US" sz="1400" baseline="-25000" dirty="0" smtClean="0"/>
                <a:t>3</a:t>
              </a:r>
              <a:endParaRPr lang="en-US" sz="1400" baseline="-25000" dirty="0"/>
            </a:p>
          </p:txBody>
        </p:sp>
        <p:sp>
          <p:nvSpPr>
            <p:cNvPr id="604" name="TextBox 603"/>
            <p:cNvSpPr txBox="1"/>
            <p:nvPr/>
          </p:nvSpPr>
          <p:spPr>
            <a:xfrm>
              <a:off x="7276723" y="5820527"/>
              <a:ext cx="381836" cy="307777"/>
            </a:xfrm>
            <a:prstGeom prst="rect">
              <a:avLst/>
            </a:prstGeom>
            <a:noFill/>
          </p:spPr>
          <p:txBody>
            <a:bodyPr wrap="none" rtlCol="0">
              <a:spAutoFit/>
            </a:bodyPr>
            <a:lstStyle/>
            <a:p>
              <a:r>
                <a:rPr lang="en-US" sz="1400" dirty="0"/>
                <a:t>R</a:t>
              </a:r>
              <a:r>
                <a:rPr lang="en-US" sz="1400" baseline="-25000" dirty="0" smtClean="0"/>
                <a:t>4</a:t>
              </a:r>
              <a:endParaRPr lang="en-US" sz="1400" baseline="-25000" dirty="0"/>
            </a:p>
          </p:txBody>
        </p:sp>
        <p:sp>
          <p:nvSpPr>
            <p:cNvPr id="605" name="TextBox 604"/>
            <p:cNvSpPr txBox="1"/>
            <p:nvPr/>
          </p:nvSpPr>
          <p:spPr>
            <a:xfrm>
              <a:off x="1576410" y="1980027"/>
              <a:ext cx="1609480" cy="307777"/>
            </a:xfrm>
            <a:prstGeom prst="rect">
              <a:avLst/>
            </a:prstGeom>
            <a:noFill/>
            <a:ln>
              <a:solidFill>
                <a:srgbClr val="FF0000"/>
              </a:solidFill>
            </a:ln>
          </p:spPr>
          <p:txBody>
            <a:bodyPr wrap="none" rtlCol="0">
              <a:spAutoFit/>
            </a:bodyPr>
            <a:lstStyle/>
            <a:p>
              <a:r>
                <a:rPr lang="en-US" sz="1400" b="1" dirty="0" smtClean="0">
                  <a:solidFill>
                    <a:schemeClr val="accent2">
                      <a:lumMod val="75000"/>
                    </a:schemeClr>
                  </a:solidFill>
                </a:rPr>
                <a:t>5V 200uA supply</a:t>
              </a:r>
              <a:endParaRPr lang="en-US" sz="1400" b="1" baseline="-25000" dirty="0">
                <a:solidFill>
                  <a:schemeClr val="accent2">
                    <a:lumMod val="75000"/>
                  </a:schemeClr>
                </a:solidFill>
              </a:endParaRPr>
            </a:p>
          </p:txBody>
        </p:sp>
        <p:sp>
          <p:nvSpPr>
            <p:cNvPr id="614" name="TextBox 613"/>
            <p:cNvSpPr txBox="1"/>
            <p:nvPr/>
          </p:nvSpPr>
          <p:spPr>
            <a:xfrm>
              <a:off x="7337160" y="1980564"/>
              <a:ext cx="434734" cy="307777"/>
            </a:xfrm>
            <a:prstGeom prst="rect">
              <a:avLst/>
            </a:prstGeom>
            <a:noFill/>
          </p:spPr>
          <p:txBody>
            <a:bodyPr wrap="none" rtlCol="0">
              <a:spAutoFit/>
            </a:bodyPr>
            <a:lstStyle/>
            <a:p>
              <a:r>
                <a:rPr lang="en-US" sz="1400" dirty="0" smtClean="0"/>
                <a:t>DS</a:t>
              </a:r>
              <a:endParaRPr lang="en-US" sz="1400" baseline="-25000" dirty="0"/>
            </a:p>
          </p:txBody>
        </p:sp>
        <p:sp>
          <p:nvSpPr>
            <p:cNvPr id="619" name="TextBox 618"/>
            <p:cNvSpPr txBox="1"/>
            <p:nvPr/>
          </p:nvSpPr>
          <p:spPr>
            <a:xfrm>
              <a:off x="6684275" y="6166173"/>
              <a:ext cx="381836" cy="307777"/>
            </a:xfrm>
            <a:prstGeom prst="rect">
              <a:avLst/>
            </a:prstGeom>
            <a:noFill/>
          </p:spPr>
          <p:txBody>
            <a:bodyPr wrap="none" rtlCol="0">
              <a:spAutoFit/>
            </a:bodyPr>
            <a:lstStyle/>
            <a:p>
              <a:r>
                <a:rPr lang="en-US" sz="1400" dirty="0" smtClean="0"/>
                <a:t>C</a:t>
              </a:r>
              <a:r>
                <a:rPr lang="en-US" sz="1400" baseline="-25000" dirty="0"/>
                <a:t>4</a:t>
              </a:r>
            </a:p>
          </p:txBody>
        </p:sp>
        <p:sp>
          <p:nvSpPr>
            <p:cNvPr id="620" name="TextBox 619"/>
            <p:cNvSpPr txBox="1"/>
            <p:nvPr/>
          </p:nvSpPr>
          <p:spPr>
            <a:xfrm>
              <a:off x="6072009" y="6166710"/>
              <a:ext cx="381836" cy="307777"/>
            </a:xfrm>
            <a:prstGeom prst="rect">
              <a:avLst/>
            </a:prstGeom>
            <a:noFill/>
          </p:spPr>
          <p:txBody>
            <a:bodyPr wrap="none" rtlCol="0">
              <a:spAutoFit/>
            </a:bodyPr>
            <a:lstStyle/>
            <a:p>
              <a:r>
                <a:rPr lang="en-US" sz="1400" dirty="0" smtClean="0"/>
                <a:t>C</a:t>
              </a:r>
              <a:r>
                <a:rPr lang="en-US" sz="1400" baseline="-25000" dirty="0" smtClean="0"/>
                <a:t>3</a:t>
              </a:r>
              <a:endParaRPr lang="en-US" sz="1400" baseline="-25000" dirty="0"/>
            </a:p>
          </p:txBody>
        </p:sp>
        <p:sp>
          <p:nvSpPr>
            <p:cNvPr id="621" name="TextBox 620"/>
            <p:cNvSpPr txBox="1"/>
            <p:nvPr/>
          </p:nvSpPr>
          <p:spPr>
            <a:xfrm>
              <a:off x="5455315" y="6166710"/>
              <a:ext cx="381836" cy="307777"/>
            </a:xfrm>
            <a:prstGeom prst="rect">
              <a:avLst/>
            </a:prstGeom>
            <a:noFill/>
          </p:spPr>
          <p:txBody>
            <a:bodyPr wrap="none" rtlCol="0">
              <a:spAutoFit/>
            </a:bodyPr>
            <a:lstStyle/>
            <a:p>
              <a:r>
                <a:rPr lang="en-US" sz="1400" dirty="0" smtClean="0"/>
                <a:t>C</a:t>
              </a:r>
              <a:r>
                <a:rPr lang="en-US" sz="1400" baseline="-25000" dirty="0" smtClean="0"/>
                <a:t>2</a:t>
              </a:r>
              <a:endParaRPr lang="en-US" sz="1400" baseline="-25000" dirty="0"/>
            </a:p>
          </p:txBody>
        </p:sp>
        <p:sp>
          <p:nvSpPr>
            <p:cNvPr id="622" name="TextBox 621"/>
            <p:cNvSpPr txBox="1"/>
            <p:nvPr/>
          </p:nvSpPr>
          <p:spPr>
            <a:xfrm>
              <a:off x="4840835" y="6166710"/>
              <a:ext cx="381836" cy="307777"/>
            </a:xfrm>
            <a:prstGeom prst="rect">
              <a:avLst/>
            </a:prstGeom>
            <a:noFill/>
          </p:spPr>
          <p:txBody>
            <a:bodyPr wrap="none" rtlCol="0">
              <a:spAutoFit/>
            </a:bodyPr>
            <a:lstStyle/>
            <a:p>
              <a:r>
                <a:rPr lang="en-US" sz="1400" dirty="0" smtClean="0"/>
                <a:t>C</a:t>
              </a:r>
              <a:r>
                <a:rPr lang="en-US" sz="1400" baseline="-25000" dirty="0" smtClean="0"/>
                <a:t>1</a:t>
              </a:r>
              <a:endParaRPr lang="en-US" sz="1400" baseline="-25000" dirty="0"/>
            </a:p>
          </p:txBody>
        </p:sp>
        <p:grpSp>
          <p:nvGrpSpPr>
            <p:cNvPr id="25" name="Group 478"/>
            <p:cNvGrpSpPr/>
            <p:nvPr/>
          </p:nvGrpSpPr>
          <p:grpSpPr>
            <a:xfrm>
              <a:off x="3964840" y="2897735"/>
              <a:ext cx="303582" cy="192024"/>
              <a:chOff x="3964840" y="2897735"/>
              <a:chExt cx="303582" cy="192024"/>
            </a:xfrm>
          </p:grpSpPr>
          <p:cxnSp>
            <p:nvCxnSpPr>
              <p:cNvPr id="450" name="Straight Connector 449"/>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3" name="Straight Connector 452"/>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2" name="Straight Connector 461"/>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8" name="Straight Connector 46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6" name="Group 479"/>
            <p:cNvGrpSpPr/>
            <p:nvPr/>
          </p:nvGrpSpPr>
          <p:grpSpPr>
            <a:xfrm>
              <a:off x="3509468" y="3853100"/>
              <a:ext cx="303582" cy="192024"/>
              <a:chOff x="3964840" y="2897735"/>
              <a:chExt cx="303582" cy="192024"/>
            </a:xfrm>
          </p:grpSpPr>
          <p:cxnSp>
            <p:nvCxnSpPr>
              <p:cNvPr id="482" name="Straight Connector 481"/>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5" name="Straight Connector 494"/>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7" name="Straight Connector 496"/>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8" name="Straight Connector 49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04" name="Straight Connector 503"/>
            <p:cNvCxnSpPr/>
            <p:nvPr/>
          </p:nvCxnSpPr>
          <p:spPr>
            <a:xfrm flipV="1">
              <a:off x="2401454" y="4047565"/>
              <a:ext cx="1112711" cy="1045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7" name="Group 505"/>
            <p:cNvGrpSpPr/>
            <p:nvPr/>
          </p:nvGrpSpPr>
          <p:grpSpPr>
            <a:xfrm>
              <a:off x="3007444" y="4812324"/>
              <a:ext cx="303582" cy="192024"/>
              <a:chOff x="3964840" y="2897735"/>
              <a:chExt cx="303582" cy="192024"/>
            </a:xfrm>
          </p:grpSpPr>
          <p:cxnSp>
            <p:nvCxnSpPr>
              <p:cNvPr id="507" name="Straight Connector 506"/>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8" name="Straight Connector 507"/>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9" name="Straight Connector 508"/>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0" name="Straight Connector 509"/>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14" name="Straight Connector 513"/>
            <p:cNvCxnSpPr/>
            <p:nvPr/>
          </p:nvCxnSpPr>
          <p:spPr>
            <a:xfrm flipV="1">
              <a:off x="2419384" y="5006788"/>
              <a:ext cx="588275" cy="596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8" name="Group 519"/>
            <p:cNvGrpSpPr/>
            <p:nvPr/>
          </p:nvGrpSpPr>
          <p:grpSpPr>
            <a:xfrm>
              <a:off x="2505421" y="5776030"/>
              <a:ext cx="303582" cy="192024"/>
              <a:chOff x="3964840" y="2897735"/>
              <a:chExt cx="303582" cy="192024"/>
            </a:xfrm>
          </p:grpSpPr>
          <p:cxnSp>
            <p:nvCxnSpPr>
              <p:cNvPr id="522" name="Straight Connector 521"/>
              <p:cNvCxnSpPr/>
              <p:nvPr/>
            </p:nvCxnSpPr>
            <p:spPr>
              <a:xfrm rot="16200000" flipH="1">
                <a:off x="4210356"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3" name="Straight Connector 522"/>
              <p:cNvCxnSpPr/>
              <p:nvPr/>
            </p:nvCxnSpPr>
            <p:spPr>
              <a:xfrm rot="16200000" flipH="1">
                <a:off x="3906777" y="3031694"/>
                <a:ext cx="116128"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4" name="Straight Connector 523"/>
              <p:cNvCxnSpPr/>
              <p:nvPr/>
            </p:nvCxnSpPr>
            <p:spPr>
              <a:xfrm rot="10800000">
                <a:off x="3964840" y="2973630"/>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8" name="Straight Connector 537"/>
              <p:cNvCxnSpPr/>
              <p:nvPr/>
            </p:nvCxnSpPr>
            <p:spPr>
              <a:xfrm rot="10800000">
                <a:off x="3964840" y="2897735"/>
                <a:ext cx="303582" cy="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43" name="Straight Connector 542"/>
            <p:cNvCxnSpPr/>
            <p:nvPr/>
          </p:nvCxnSpPr>
          <p:spPr>
            <a:xfrm flipV="1">
              <a:off x="2432831" y="5974976"/>
              <a:ext cx="77287" cy="1486"/>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449" name="TextBox 448"/>
            <p:cNvSpPr txBox="1"/>
            <p:nvPr/>
          </p:nvSpPr>
          <p:spPr>
            <a:xfrm>
              <a:off x="3496660" y="2392065"/>
              <a:ext cx="284052" cy="307777"/>
            </a:xfrm>
            <a:prstGeom prst="rect">
              <a:avLst/>
            </a:prstGeom>
            <a:noFill/>
          </p:spPr>
          <p:txBody>
            <a:bodyPr wrap="none" rtlCol="0">
              <a:spAutoFit/>
            </a:bodyPr>
            <a:lstStyle/>
            <a:p>
              <a:r>
                <a:rPr lang="en-US" sz="1400" dirty="0" smtClean="0"/>
                <a:t>3</a:t>
              </a:r>
              <a:endParaRPr lang="en-US" sz="1400" baseline="-25000" dirty="0"/>
            </a:p>
          </p:txBody>
        </p:sp>
        <p:sp>
          <p:nvSpPr>
            <p:cNvPr id="451" name="TextBox 450"/>
            <p:cNvSpPr txBox="1"/>
            <p:nvPr/>
          </p:nvSpPr>
          <p:spPr>
            <a:xfrm>
              <a:off x="3980708" y="2392065"/>
              <a:ext cx="284052" cy="307777"/>
            </a:xfrm>
            <a:prstGeom prst="rect">
              <a:avLst/>
            </a:prstGeom>
            <a:noFill/>
          </p:spPr>
          <p:txBody>
            <a:bodyPr wrap="none" rtlCol="0">
              <a:spAutoFit/>
            </a:bodyPr>
            <a:lstStyle/>
            <a:p>
              <a:r>
                <a:rPr lang="en-US" sz="1400" dirty="0" smtClean="0"/>
                <a:t>3</a:t>
              </a:r>
              <a:endParaRPr lang="en-US" sz="1400" baseline="-25000" dirty="0"/>
            </a:p>
          </p:txBody>
        </p:sp>
        <p:sp>
          <p:nvSpPr>
            <p:cNvPr id="452" name="TextBox 451"/>
            <p:cNvSpPr txBox="1"/>
            <p:nvPr/>
          </p:nvSpPr>
          <p:spPr>
            <a:xfrm>
              <a:off x="2498130" y="2392065"/>
              <a:ext cx="284052" cy="307777"/>
            </a:xfrm>
            <a:prstGeom prst="rect">
              <a:avLst/>
            </a:prstGeom>
            <a:noFill/>
            <a:ln>
              <a:solidFill>
                <a:srgbClr val="FF0000"/>
              </a:solidFill>
            </a:ln>
          </p:spPr>
          <p:txBody>
            <a:bodyPr wrap="none" rtlCol="0">
              <a:spAutoFit/>
            </a:bodyPr>
            <a:lstStyle/>
            <a:p>
              <a:r>
                <a:rPr lang="en-US" sz="1400" b="1" dirty="0" smtClean="0">
                  <a:solidFill>
                    <a:schemeClr val="accent2">
                      <a:lumMod val="75000"/>
                    </a:schemeClr>
                  </a:solidFill>
                </a:rPr>
                <a:t>0</a:t>
              </a:r>
              <a:endParaRPr lang="en-US" sz="1400" b="1" baseline="-25000" dirty="0">
                <a:solidFill>
                  <a:schemeClr val="accent2">
                    <a:lumMod val="75000"/>
                  </a:schemeClr>
                </a:solidFill>
              </a:endParaRPr>
            </a:p>
          </p:txBody>
        </p:sp>
        <p:sp>
          <p:nvSpPr>
            <p:cNvPr id="454" name="TextBox 453"/>
            <p:cNvSpPr txBox="1"/>
            <p:nvPr/>
          </p:nvSpPr>
          <p:spPr>
            <a:xfrm>
              <a:off x="2114080" y="2929735"/>
              <a:ext cx="284052" cy="307777"/>
            </a:xfrm>
            <a:prstGeom prst="rect">
              <a:avLst/>
            </a:prstGeom>
            <a:noFill/>
          </p:spPr>
          <p:txBody>
            <a:bodyPr wrap="none" rtlCol="0">
              <a:spAutoFit/>
            </a:bodyPr>
            <a:lstStyle/>
            <a:p>
              <a:r>
                <a:rPr lang="en-US" sz="1400" dirty="0" smtClean="0"/>
                <a:t>0</a:t>
              </a:r>
              <a:endParaRPr lang="en-US" sz="1400" baseline="-25000" dirty="0"/>
            </a:p>
          </p:txBody>
        </p:sp>
        <p:sp>
          <p:nvSpPr>
            <p:cNvPr id="455" name="TextBox 454"/>
            <p:cNvSpPr txBox="1"/>
            <p:nvPr/>
          </p:nvSpPr>
          <p:spPr>
            <a:xfrm>
              <a:off x="2114080" y="3889860"/>
              <a:ext cx="284052" cy="307777"/>
            </a:xfrm>
            <a:prstGeom prst="rect">
              <a:avLst/>
            </a:prstGeom>
            <a:noFill/>
          </p:spPr>
          <p:txBody>
            <a:bodyPr wrap="none" rtlCol="0">
              <a:spAutoFit/>
            </a:bodyPr>
            <a:lstStyle/>
            <a:p>
              <a:r>
                <a:rPr lang="en-US" sz="1400" dirty="0" smtClean="0"/>
                <a:t>0</a:t>
              </a:r>
              <a:endParaRPr lang="en-US" sz="1400" baseline="-25000" dirty="0"/>
            </a:p>
          </p:txBody>
        </p:sp>
        <p:sp>
          <p:nvSpPr>
            <p:cNvPr id="456" name="TextBox 455"/>
            <p:cNvSpPr txBox="1"/>
            <p:nvPr/>
          </p:nvSpPr>
          <p:spPr>
            <a:xfrm>
              <a:off x="2137268" y="4849985"/>
              <a:ext cx="284052" cy="307777"/>
            </a:xfrm>
            <a:prstGeom prst="rect">
              <a:avLst/>
            </a:prstGeom>
            <a:noFill/>
          </p:spPr>
          <p:txBody>
            <a:bodyPr wrap="none" rtlCol="0">
              <a:spAutoFit/>
            </a:bodyPr>
            <a:lstStyle/>
            <a:p>
              <a:r>
                <a:rPr lang="en-US" sz="1400" dirty="0" smtClean="0"/>
                <a:t>0</a:t>
              </a:r>
              <a:endParaRPr lang="en-US" sz="1400" baseline="-25000" dirty="0"/>
            </a:p>
          </p:txBody>
        </p:sp>
        <p:sp>
          <p:nvSpPr>
            <p:cNvPr id="457" name="TextBox 456"/>
            <p:cNvSpPr txBox="1"/>
            <p:nvPr/>
          </p:nvSpPr>
          <p:spPr>
            <a:xfrm>
              <a:off x="2039551" y="5810110"/>
              <a:ext cx="343364" cy="307777"/>
            </a:xfrm>
            <a:prstGeom prst="rect">
              <a:avLst/>
            </a:prstGeom>
            <a:noFill/>
            <a:ln>
              <a:solidFill>
                <a:srgbClr val="FF0000"/>
              </a:solidFill>
            </a:ln>
          </p:spPr>
          <p:txBody>
            <a:bodyPr wrap="none" rtlCol="0">
              <a:spAutoFit/>
            </a:bodyPr>
            <a:lstStyle/>
            <a:p>
              <a:r>
                <a:rPr lang="en-US" sz="1400" b="1" dirty="0" smtClean="0">
                  <a:solidFill>
                    <a:schemeClr val="accent2">
                      <a:lumMod val="75000"/>
                    </a:schemeClr>
                  </a:solidFill>
                </a:rPr>
                <a:t>-5</a:t>
              </a:r>
              <a:endParaRPr lang="en-US" sz="1400" b="1" baseline="-25000" dirty="0">
                <a:solidFill>
                  <a:schemeClr val="accent2">
                    <a:lumMod val="75000"/>
                  </a:schemeClr>
                </a:solidFill>
              </a:endParaRPr>
            </a:p>
          </p:txBody>
        </p:sp>
        <p:sp>
          <p:nvSpPr>
            <p:cNvPr id="458" name="TextBox 457"/>
            <p:cNvSpPr txBox="1"/>
            <p:nvPr/>
          </p:nvSpPr>
          <p:spPr>
            <a:xfrm>
              <a:off x="5516908" y="290744"/>
              <a:ext cx="284052" cy="307777"/>
            </a:xfrm>
            <a:prstGeom prst="rect">
              <a:avLst/>
            </a:prstGeom>
            <a:noFill/>
          </p:spPr>
          <p:txBody>
            <a:bodyPr wrap="none" rtlCol="0">
              <a:spAutoFit/>
            </a:bodyPr>
            <a:lstStyle/>
            <a:p>
              <a:r>
                <a:rPr lang="en-US" sz="1400" dirty="0" smtClean="0"/>
                <a:t>0</a:t>
              </a:r>
              <a:endParaRPr lang="en-US" sz="1400" baseline="-25000" dirty="0"/>
            </a:p>
          </p:txBody>
        </p:sp>
        <p:sp>
          <p:nvSpPr>
            <p:cNvPr id="459" name="TextBox 458"/>
            <p:cNvSpPr txBox="1"/>
            <p:nvPr/>
          </p:nvSpPr>
          <p:spPr>
            <a:xfrm>
              <a:off x="6131388" y="279790"/>
              <a:ext cx="284052" cy="307777"/>
            </a:xfrm>
            <a:prstGeom prst="rect">
              <a:avLst/>
            </a:prstGeom>
            <a:noFill/>
          </p:spPr>
          <p:txBody>
            <a:bodyPr wrap="none" rtlCol="0">
              <a:spAutoFit/>
            </a:bodyPr>
            <a:lstStyle/>
            <a:p>
              <a:r>
                <a:rPr lang="en-US" sz="1400" dirty="0" smtClean="0"/>
                <a:t>0</a:t>
              </a:r>
              <a:endParaRPr lang="en-US" sz="1400" baseline="-25000" dirty="0"/>
            </a:p>
          </p:txBody>
        </p:sp>
        <p:sp>
          <p:nvSpPr>
            <p:cNvPr id="460" name="TextBox 459"/>
            <p:cNvSpPr txBox="1"/>
            <p:nvPr/>
          </p:nvSpPr>
          <p:spPr>
            <a:xfrm>
              <a:off x="6722680" y="317658"/>
              <a:ext cx="343364" cy="307777"/>
            </a:xfrm>
            <a:prstGeom prst="rect">
              <a:avLst/>
            </a:prstGeom>
            <a:noFill/>
            <a:ln>
              <a:solidFill>
                <a:srgbClr val="FF0000"/>
              </a:solidFill>
            </a:ln>
          </p:spPr>
          <p:txBody>
            <a:bodyPr wrap="none" rtlCol="0">
              <a:spAutoFit/>
            </a:bodyPr>
            <a:lstStyle/>
            <a:p>
              <a:r>
                <a:rPr lang="en-US" sz="1400" b="1" dirty="0" smtClean="0">
                  <a:solidFill>
                    <a:schemeClr val="accent2">
                      <a:lumMod val="75000"/>
                    </a:schemeClr>
                  </a:solidFill>
                </a:rPr>
                <a:t>-2</a:t>
              </a:r>
              <a:endParaRPr lang="en-US" sz="1400" b="1" baseline="-25000" dirty="0">
                <a:solidFill>
                  <a:schemeClr val="accent2">
                    <a:lumMod val="75000"/>
                  </a:schemeClr>
                </a:solidFill>
              </a:endParaRPr>
            </a:p>
          </p:txBody>
        </p:sp>
        <p:sp>
          <p:nvSpPr>
            <p:cNvPr id="461" name="TextBox 460"/>
            <p:cNvSpPr txBox="1"/>
            <p:nvPr/>
          </p:nvSpPr>
          <p:spPr>
            <a:xfrm>
              <a:off x="4879240" y="279790"/>
              <a:ext cx="284052" cy="307777"/>
            </a:xfrm>
            <a:prstGeom prst="rect">
              <a:avLst/>
            </a:prstGeom>
            <a:noFill/>
          </p:spPr>
          <p:txBody>
            <a:bodyPr wrap="none" rtlCol="0">
              <a:spAutoFit/>
            </a:bodyPr>
            <a:lstStyle/>
            <a:p>
              <a:r>
                <a:rPr lang="en-US" sz="1400" dirty="0" smtClean="0"/>
                <a:t>0</a:t>
              </a:r>
              <a:endParaRPr lang="en-US" sz="1400" baseline="-25000" dirty="0"/>
            </a:p>
          </p:txBody>
        </p:sp>
        <p:sp>
          <p:nvSpPr>
            <p:cNvPr id="463" name="TextBox 462"/>
            <p:cNvSpPr txBox="1"/>
            <p:nvPr/>
          </p:nvSpPr>
          <p:spPr>
            <a:xfrm>
              <a:off x="2958990" y="1316725"/>
              <a:ext cx="284052" cy="307777"/>
            </a:xfrm>
            <a:prstGeom prst="rect">
              <a:avLst/>
            </a:prstGeom>
            <a:noFill/>
          </p:spPr>
          <p:txBody>
            <a:bodyPr wrap="none" rtlCol="0">
              <a:spAutoFit/>
            </a:bodyPr>
            <a:lstStyle/>
            <a:p>
              <a:r>
                <a:rPr lang="en-US" sz="1400" dirty="0" smtClean="0"/>
                <a:t>3</a:t>
              </a:r>
              <a:endParaRPr lang="en-US" sz="1400" baseline="-25000" dirty="0"/>
            </a:p>
          </p:txBody>
        </p:sp>
        <p:sp>
          <p:nvSpPr>
            <p:cNvPr id="464" name="TextBox 463"/>
            <p:cNvSpPr txBox="1"/>
            <p:nvPr/>
          </p:nvSpPr>
          <p:spPr>
            <a:xfrm>
              <a:off x="2958990" y="1086295"/>
              <a:ext cx="284052" cy="307777"/>
            </a:xfrm>
            <a:prstGeom prst="rect">
              <a:avLst/>
            </a:prstGeom>
            <a:noFill/>
          </p:spPr>
          <p:txBody>
            <a:bodyPr wrap="none" rtlCol="0">
              <a:spAutoFit/>
            </a:bodyPr>
            <a:lstStyle/>
            <a:p>
              <a:r>
                <a:rPr lang="en-US" sz="1400" dirty="0" smtClean="0"/>
                <a:t>3</a:t>
              </a:r>
              <a:endParaRPr lang="en-US" sz="1400" baseline="-25000" dirty="0"/>
            </a:p>
          </p:txBody>
        </p:sp>
        <p:sp>
          <p:nvSpPr>
            <p:cNvPr id="465" name="TextBox 464"/>
            <p:cNvSpPr txBox="1"/>
            <p:nvPr/>
          </p:nvSpPr>
          <p:spPr>
            <a:xfrm>
              <a:off x="2958990" y="894270"/>
              <a:ext cx="284052" cy="307777"/>
            </a:xfrm>
            <a:prstGeom prst="rect">
              <a:avLst/>
            </a:prstGeom>
            <a:noFill/>
          </p:spPr>
          <p:txBody>
            <a:bodyPr wrap="none" rtlCol="0">
              <a:spAutoFit/>
            </a:bodyPr>
            <a:lstStyle/>
            <a:p>
              <a:r>
                <a:rPr lang="en-US" sz="1400" dirty="0" smtClean="0"/>
                <a:t>3</a:t>
              </a:r>
              <a:endParaRPr lang="en-US" sz="1400" baseline="-25000" dirty="0"/>
            </a:p>
          </p:txBody>
        </p:sp>
        <p:sp>
          <p:nvSpPr>
            <p:cNvPr id="466" name="TextBox 465"/>
            <p:cNvSpPr txBox="1"/>
            <p:nvPr/>
          </p:nvSpPr>
          <p:spPr>
            <a:xfrm>
              <a:off x="2262429" y="701708"/>
              <a:ext cx="1003801" cy="307777"/>
            </a:xfrm>
            <a:prstGeom prst="rect">
              <a:avLst/>
            </a:prstGeom>
            <a:noFill/>
            <a:ln>
              <a:solidFill>
                <a:srgbClr val="FF0000"/>
              </a:solidFill>
            </a:ln>
          </p:spPr>
          <p:txBody>
            <a:bodyPr wrap="none" rtlCol="0">
              <a:spAutoFit/>
            </a:bodyPr>
            <a:lstStyle/>
            <a:p>
              <a:r>
                <a:rPr lang="en-US" sz="1400" b="1" dirty="0" smtClean="0">
                  <a:solidFill>
                    <a:schemeClr val="accent2">
                      <a:lumMod val="75000"/>
                    </a:schemeClr>
                  </a:solidFill>
                </a:rPr>
                <a:t>-2 </a:t>
              </a:r>
              <a:r>
                <a:rPr lang="en-US" sz="1400" b="1" dirty="0" smtClean="0">
                  <a:solidFill>
                    <a:schemeClr val="accent2">
                      <a:lumMod val="75000"/>
                    </a:schemeClr>
                  </a:solidFill>
                  <a:sym typeface="Wingdings" pitchFamily="2" charset="2"/>
                </a:rPr>
                <a:t>0-2</a:t>
              </a:r>
              <a:endParaRPr lang="en-US" sz="1400" b="1" baseline="-25000" dirty="0">
                <a:solidFill>
                  <a:schemeClr val="accent2">
                    <a:lumMod val="75000"/>
                  </a:schemeClr>
                </a:solidFill>
              </a:endParaRPr>
            </a:p>
          </p:txBody>
        </p:sp>
      </p:grpSp>
      <p:sp>
        <p:nvSpPr>
          <p:cNvPr id="472" name="Rounded Rectangle 471"/>
          <p:cNvSpPr/>
          <p:nvPr/>
        </p:nvSpPr>
        <p:spPr>
          <a:xfrm>
            <a:off x="6300224" y="5387655"/>
            <a:ext cx="384051" cy="806505"/>
          </a:xfrm>
          <a:prstGeom prst="roundRect">
            <a:avLst/>
          </a:prstGeom>
          <a:solidFill>
            <a:srgbClr val="FF0000">
              <a:alpha val="62000"/>
            </a:srgbClr>
          </a:solidFill>
          <a:ln w="381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nalog Elements Learning">
  <a:themeElements>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Architecture POR and Alternatives</Template>
  <TotalTime>1326</TotalTime>
  <Words>982</Words>
  <Application>Microsoft Office PowerPoint</Application>
  <PresentationFormat>On-screen Show (4:3)</PresentationFormat>
  <Paragraphs>358</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Analog Elements Learning</vt:lpstr>
      <vt:lpstr>Select Trigger Architecture</vt:lpstr>
      <vt:lpstr>Summary</vt:lpstr>
      <vt:lpstr>State of the Art  (POR)</vt:lpstr>
      <vt:lpstr>Basic Schematics</vt:lpstr>
      <vt:lpstr>Double Trigger</vt:lpstr>
      <vt:lpstr>Issue to be addressed</vt:lpstr>
      <vt:lpstr>Basic Schematics</vt:lpstr>
      <vt:lpstr>OTS Switch embedded in PCMS technology</vt:lpstr>
      <vt:lpstr>Select Bit C4R4</vt:lpstr>
      <vt:lpstr>Memory Access ( Example: C4R4)</vt:lpstr>
      <vt:lpstr>Multi-Deck embodiment (I)</vt:lpstr>
      <vt:lpstr>Multi-Deck embodiment (II)</vt:lpstr>
      <vt:lpstr>Multi-Deck embodiment (III)</vt:lpstr>
      <vt:lpstr>The Rube Goldberg idea is to make it cheap</vt:lpstr>
      <vt:lpstr>Double Trigger</vt:lpstr>
      <vt:lpstr>Select C4R4</vt:lpstr>
    </vt:vector>
  </TitlesOfParts>
  <Company>Intel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Triggering Select Architecture</dc:title>
  <dc:creator>dkau</dc:creator>
  <cp:lastModifiedBy>dkau</cp:lastModifiedBy>
  <cp:revision>24</cp:revision>
  <dcterms:created xsi:type="dcterms:W3CDTF">2011-04-02T01:03:19Z</dcterms:created>
  <dcterms:modified xsi:type="dcterms:W3CDTF">2011-04-07T16:00:16Z</dcterms:modified>
</cp:coreProperties>
</file>