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99" r:id="rId5"/>
    <p:sldId id="301" r:id="rId6"/>
    <p:sldId id="300" r:id="rId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50ED"/>
    <a:srgbClr val="0071EE"/>
    <a:srgbClr val="0E5EFE"/>
    <a:srgbClr val="0064D2"/>
    <a:srgbClr val="0054B0"/>
    <a:srgbClr val="006FEA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44" autoAdjust="0"/>
    <p:restoredTop sz="94660" autoAdjust="0"/>
  </p:normalViewPr>
  <p:slideViewPr>
    <p:cSldViewPr>
      <p:cViewPr varScale="1">
        <p:scale>
          <a:sx n="158" d="100"/>
          <a:sy n="158" d="100"/>
        </p:scale>
        <p:origin x="112" y="5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19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65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633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3823601-4450-E740-8476-FC448E82E482}"/>
              </a:ext>
            </a:extLst>
          </p:cNvPr>
          <p:cNvSpPr/>
          <p:nvPr userDrawn="1"/>
        </p:nvSpPr>
        <p:spPr>
          <a:xfrm>
            <a:off x="120074" y="903088"/>
            <a:ext cx="997528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Keywords: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1793C07-8BC6-EF49-AF75-A9DA86FA10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12023436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(Title of Invention)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28D5EB-EC9F-F74D-82CE-985ADB119BA0}"/>
              </a:ext>
            </a:extLst>
          </p:cNvPr>
          <p:cNvSpPr/>
          <p:nvPr userDrawn="1"/>
        </p:nvSpPr>
        <p:spPr>
          <a:xfrm>
            <a:off x="120073" y="617102"/>
            <a:ext cx="997528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Inventors :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FD76C00-14AF-3342-A294-D6BD55C7D839}"/>
              </a:ext>
            </a:extLst>
          </p:cNvPr>
          <p:cNvSpPr>
            <a:spLocks noGrp="1"/>
          </p:cNvSpPr>
          <p:nvPr>
            <p:ph type="subTitle" idx="20" hasCustomPrompt="1"/>
          </p:nvPr>
        </p:nvSpPr>
        <p:spPr>
          <a:xfrm>
            <a:off x="1117601" y="609600"/>
            <a:ext cx="8534400" cy="26164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Name of Inventors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99701EC7-F452-0E4F-9679-82165161E64C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117601" y="903438"/>
            <a:ext cx="8534400" cy="315762"/>
          </a:xfrm>
        </p:spPr>
        <p:txBody>
          <a:bodyPr anchor="t" anchorCtr="0"/>
          <a:lstStyle>
            <a:lvl1pPr marL="0" indent="0" algn="l">
              <a:buNone/>
              <a:defRPr sz="1454" b="1" u="none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z="1454" b="1" u="sng" dirty="0" err="1">
                <a:latin typeface="Calibri" pitchFamily="34" charset="0"/>
                <a:cs typeface="Calibri" pitchFamily="34" charset="0"/>
              </a:rPr>
              <a:t>Relavent</a:t>
            </a:r>
            <a:r>
              <a:rPr lang="en-US" sz="1454" b="1" u="sng" dirty="0">
                <a:latin typeface="Calibri" pitchFamily="34" charset="0"/>
                <a:cs typeface="Calibri" pitchFamily="34" charset="0"/>
              </a:rPr>
              <a:t> Architecture</a:t>
            </a:r>
            <a:r>
              <a:rPr lang="en-US" sz="1454" b="1" u="sng">
                <a:latin typeface="Calibri" pitchFamily="34" charset="0"/>
                <a:cs typeface="Calibri" pitchFamily="34" charset="0"/>
              </a:rPr>
              <a:t>, Technology</a:t>
            </a:r>
            <a:r>
              <a:rPr lang="en-US" sz="1454" b="1" u="sng" dirty="0">
                <a:latin typeface="Calibri" pitchFamily="34" charset="0"/>
                <a:cs typeface="Calibri" pitchFamily="34" charset="0"/>
              </a:rPr>
              <a:t>, Product, Algorithms  or Keywords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75FD7B6D-9B51-F440-9FA1-E7F9080127A2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9680388" y="903087"/>
            <a:ext cx="2435412" cy="31611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Enter Date 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3CC2A5A2-8BAE-0945-BEDD-216DA0048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1625492"/>
            <a:ext cx="3860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6455D599-49B6-1C41-9F92-75DD50B500E1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153401" y="1625492"/>
            <a:ext cx="3860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endParaRPr lang="en-US" dirty="0"/>
          </a:p>
          <a:p>
            <a:pPr lvl="4"/>
            <a:endParaRPr lang="en-US" dirty="0"/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B00BE9AB-CC6A-3848-A6C1-AC847DFB450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191001" y="1625492"/>
            <a:ext cx="3860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4270070-AE68-7B4B-9804-24DD648F220D}"/>
              </a:ext>
            </a:extLst>
          </p:cNvPr>
          <p:cNvSpPr/>
          <p:nvPr userDrawn="1"/>
        </p:nvSpPr>
        <p:spPr>
          <a:xfrm>
            <a:off x="228600" y="1309380"/>
            <a:ext cx="3860801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54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Problem Statement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E2785EE-4932-E841-AA48-0DCADEA8A5AA}"/>
              </a:ext>
            </a:extLst>
          </p:cNvPr>
          <p:cNvSpPr/>
          <p:nvPr userDrawn="1"/>
        </p:nvSpPr>
        <p:spPr>
          <a:xfrm>
            <a:off x="4191000" y="1275582"/>
            <a:ext cx="3851565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54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State </a:t>
            </a:r>
            <a:r>
              <a:rPr lang="en-US" sz="1454" b="1" u="sng" dirty="0" err="1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ot</a:t>
            </a:r>
            <a:r>
              <a:rPr lang="en-US" sz="1454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 Art / Best Known Solution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0AEDB4-A11E-AE4E-B749-9F02B2C8FA75}"/>
              </a:ext>
            </a:extLst>
          </p:cNvPr>
          <p:cNvSpPr/>
          <p:nvPr userDrawn="1"/>
        </p:nvSpPr>
        <p:spPr>
          <a:xfrm>
            <a:off x="8153400" y="1275582"/>
            <a:ext cx="3860801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54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The Invention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5C2ED5-1BA7-4C4A-9D40-08A7875394DD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One Page Summary,</a:t>
            </a:r>
          </a:p>
        </p:txBody>
      </p:sp>
    </p:spTree>
    <p:extLst>
      <p:ext uri="{BB962C8B-B14F-4D97-AF65-F5344CB8AC3E}">
        <p14:creationId xmlns:p14="http://schemas.microsoft.com/office/powerpoint/2010/main" val="172384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52400"/>
            <a:ext cx="10363200" cy="457200"/>
          </a:xfrm>
        </p:spPr>
        <p:txBody>
          <a:bodyPr/>
          <a:lstStyle>
            <a:lvl1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8138" algn="l"/>
              </a:tabLst>
              <a:defRPr sz="28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Optional Page: Key messages of the invention &amp;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762000"/>
            <a:ext cx="10363200" cy="5334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B92CFF-60A8-C041-A1DC-579639DF035F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High Level Summary &amp; Outline,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52400"/>
            <a:ext cx="10363200" cy="457200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 dirty="0"/>
              <a:t>Optional Page: Embodiments with succinct annotation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89E683-6DDF-C546-9F6B-4F5C3B42A16D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Embodiments &amp; Illustrations,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3D </a:t>
            </a:r>
            <a:r>
              <a:rPr lang="en-US" sz="1454" dirty="0" err="1">
                <a:solidFill>
                  <a:srgbClr val="FF0000"/>
                </a:solidFill>
                <a:latin typeface="Neo Sans Intel Medium" pitchFamily="34" charset="0"/>
              </a:rPr>
              <a:t>XPoint</a:t>
            </a:r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™ Invention Disclosure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838200" y="6484173"/>
            <a:ext cx="47244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 – Attorney-client privileged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7" r:id="rId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E08123-3DAF-8048-918B-77E86DC3B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Write Algorithm for bipolar 3DXP array</a:t>
            </a:r>
          </a:p>
        </p:txBody>
      </p:sp>
      <p:sp>
        <p:nvSpPr>
          <p:cNvPr id="15" name="Subtitle 14">
            <a:extLst>
              <a:ext uri="{FF2B5EF4-FFF2-40B4-BE49-F238E27FC236}">
                <a16:creationId xmlns:a16="http://schemas.microsoft.com/office/drawing/2014/main" id="{DAEBA493-C4A1-5F4B-83BA-5803F4F79C43}"/>
              </a:ext>
            </a:extLst>
          </p:cNvPr>
          <p:cNvSpPr>
            <a:spLocks noGrp="1"/>
          </p:cNvSpPr>
          <p:nvPr>
            <p:ph type="subTitle" idx="20"/>
          </p:nvPr>
        </p:nvSpPr>
        <p:spPr/>
        <p:txBody>
          <a:bodyPr/>
          <a:lstStyle/>
          <a:p>
            <a:r>
              <a:rPr lang="en-US" sz="1400" dirty="0"/>
              <a:t>Balaji Srinivasan, Derchang Kau,  Mase  Taub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932C765-EF40-734D-BDD2-4069074E4924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1117601" y="903438"/>
            <a:ext cx="2844799" cy="468162"/>
          </a:xfrm>
        </p:spPr>
        <p:txBody>
          <a:bodyPr/>
          <a:lstStyle/>
          <a:p>
            <a:r>
              <a:rPr lang="en-US" sz="1400" dirty="0"/>
              <a:t>3DXP Bipolar Crosspoint RRAM algorithm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03ACD03-0E44-6C4E-BBE4-4BD81092749C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9680388" y="42533"/>
            <a:ext cx="2435412" cy="316112"/>
          </a:xfrm>
        </p:spPr>
        <p:txBody>
          <a:bodyPr/>
          <a:lstStyle/>
          <a:p>
            <a:r>
              <a:rPr lang="en-US" dirty="0"/>
              <a:t>2020 09 04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5CB7C5E-AE14-A946-AD7E-A6A639678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1692634"/>
            <a:ext cx="3582472" cy="4784365"/>
          </a:xfrm>
        </p:spPr>
        <p:txBody>
          <a:bodyPr/>
          <a:lstStyle/>
          <a:p>
            <a:r>
              <a:rPr lang="en-US" sz="1400" dirty="0">
                <a:sym typeface="Wingdings" panose="05000000000000000000" pitchFamily="2" charset="2"/>
              </a:rPr>
              <a:t>CONTEXT: </a:t>
            </a:r>
          </a:p>
          <a:p>
            <a:pPr lvl="1"/>
            <a:r>
              <a:rPr lang="en-US" sz="1400" dirty="0">
                <a:sym typeface="Wingdings" panose="05000000000000000000" pitchFamily="2" charset="2"/>
              </a:rPr>
              <a:t>To enable low write cycle time &amp; energy for 3DXP array.</a:t>
            </a:r>
          </a:p>
          <a:p>
            <a:pPr lvl="1"/>
            <a:r>
              <a:rPr lang="en-US" sz="1400" dirty="0">
                <a:sym typeface="Wingdings" panose="05000000000000000000" pitchFamily="2" charset="2"/>
              </a:rPr>
              <a:t>Adding pre-read cycle lowers write energy.</a:t>
            </a:r>
          </a:p>
          <a:p>
            <a:pPr lvl="1"/>
            <a:r>
              <a:rPr lang="en-US" sz="1400" dirty="0">
                <a:sym typeface="Wingdings" panose="05000000000000000000" pitchFamily="2" charset="2"/>
              </a:rPr>
              <a:t>Invention is related to the bipolar 3DXP memory cell write/read characteristics.</a:t>
            </a:r>
          </a:p>
          <a:p>
            <a:r>
              <a:rPr lang="en-US" sz="1400" dirty="0">
                <a:sym typeface="Wingdings" panose="05000000000000000000" pitchFamily="2" charset="2"/>
              </a:rPr>
              <a:t>PROBLEM STATEMENT: </a:t>
            </a:r>
          </a:p>
          <a:p>
            <a:pPr lvl="1"/>
            <a:r>
              <a:rPr lang="en-US" sz="1400" dirty="0">
                <a:sym typeface="Wingdings" panose="05000000000000000000" pitchFamily="2" charset="2"/>
              </a:rPr>
              <a:t>POR write performs preread to determine if a write cycle is needed.</a:t>
            </a:r>
          </a:p>
          <a:p>
            <a:pPr lvl="1"/>
            <a:r>
              <a:rPr lang="en-US" sz="1400" b="1" dirty="0">
                <a:sym typeface="Wingdings" panose="05000000000000000000" pitchFamily="2" charset="2"/>
              </a:rPr>
              <a:t>Problem</a:t>
            </a:r>
            <a:r>
              <a:rPr lang="en-US" sz="1400" dirty="0">
                <a:sym typeface="Wingdings" panose="05000000000000000000" pitchFamily="2" charset="2"/>
              </a:rPr>
              <a:t>: If the bit requires a reset, then polarity switching is required. This results in a longer cycle time and higher energy for polarity switching.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D4DC737-9A2B-554F-B394-228BA75EAD07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7921993" y="519928"/>
            <a:ext cx="4092208" cy="5957072"/>
          </a:xfrm>
        </p:spPr>
        <p:txBody>
          <a:bodyPr/>
          <a:lstStyle/>
          <a:p>
            <a:pPr>
              <a:buClr>
                <a:srgbClr val="0066FF"/>
              </a:buClr>
            </a:pPr>
            <a:r>
              <a:rPr lang="en-US" dirty="0">
                <a:solidFill>
                  <a:srgbClr val="000000"/>
                </a:solidFill>
              </a:rPr>
              <a:t>Proposed Art: See below</a:t>
            </a:r>
          </a:p>
          <a:p>
            <a:pPr>
              <a:buClr>
                <a:srgbClr val="0066FF"/>
              </a:buClr>
            </a:pPr>
            <a:r>
              <a:rPr lang="en-US" dirty="0">
                <a:solidFill>
                  <a:srgbClr val="000000"/>
                </a:solidFill>
              </a:rPr>
              <a:t>Detection: u-probe</a:t>
            </a:r>
          </a:p>
          <a:p>
            <a:pPr lvl="0">
              <a:buClr>
                <a:srgbClr val="0066FF"/>
              </a:buClr>
            </a:pPr>
            <a:endParaRPr lang="en-US" dirty="0">
              <a:solidFill>
                <a:srgbClr val="000000"/>
              </a:solidFill>
            </a:endParaRPr>
          </a:p>
          <a:p>
            <a:pPr lvl="0">
              <a:buClr>
                <a:srgbClr val="0066FF"/>
              </a:buClr>
            </a:pPr>
            <a:endParaRPr lang="en-US" dirty="0">
              <a:solidFill>
                <a:srgbClr val="000000"/>
              </a:solidFill>
            </a:endParaRPr>
          </a:p>
          <a:p>
            <a:pPr lvl="0">
              <a:buClr>
                <a:srgbClr val="0066FF"/>
              </a:buClr>
            </a:pPr>
            <a:endParaRPr lang="en-US" dirty="0">
              <a:solidFill>
                <a:srgbClr val="000000"/>
              </a:solidFill>
            </a:endParaRPr>
          </a:p>
          <a:p>
            <a:pPr lvl="0">
              <a:buClr>
                <a:srgbClr val="0066FF"/>
              </a:buClr>
            </a:pPr>
            <a:endParaRPr lang="en-US" dirty="0">
              <a:solidFill>
                <a:srgbClr val="000000"/>
              </a:solidFill>
            </a:endParaRPr>
          </a:p>
          <a:p>
            <a:pPr lvl="0">
              <a:buClr>
                <a:srgbClr val="0066FF"/>
              </a:buClr>
            </a:pPr>
            <a:endParaRPr lang="en-US" dirty="0">
              <a:solidFill>
                <a:srgbClr val="000000"/>
              </a:solidFill>
            </a:endParaRPr>
          </a:p>
          <a:p>
            <a:pPr marL="0" lvl="0" indent="0">
              <a:buClr>
                <a:srgbClr val="0066FF"/>
              </a:buClr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CB8F59B6-BD54-5345-9041-92A6A20C58BB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3902867" y="990600"/>
            <a:ext cx="3921986" cy="5486400"/>
          </a:xfrm>
        </p:spPr>
        <p:txBody>
          <a:bodyPr/>
          <a:lstStyle/>
          <a:p>
            <a:r>
              <a:rPr lang="en-US" dirty="0"/>
              <a:t>Current Art</a:t>
            </a: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CBC8288D-38F2-4996-8AB4-0FBDBBE6ECF9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3439880" y="2398441"/>
            <a:ext cx="4851513" cy="3305606"/>
            <a:chOff x="515097" y="3581400"/>
            <a:chExt cx="4042928" cy="1752599"/>
          </a:xfrm>
        </p:grpSpPr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47826720-D54F-4C09-A7C1-92E45C4BA985}"/>
                </a:ext>
              </a:extLst>
            </p:cNvPr>
            <p:cNvSpPr txBox="1"/>
            <p:nvPr/>
          </p:nvSpPr>
          <p:spPr>
            <a:xfrm>
              <a:off x="515097" y="3850802"/>
              <a:ext cx="845373" cy="130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Bit requires Set</a:t>
              </a: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8B0630A5-818A-4393-A83B-BA49B557EB03}"/>
                </a:ext>
              </a:extLst>
            </p:cNvPr>
            <p:cNvSpPr txBox="1"/>
            <p:nvPr/>
          </p:nvSpPr>
          <p:spPr>
            <a:xfrm>
              <a:off x="3236906" y="4110912"/>
              <a:ext cx="316740" cy="130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BA91B122-5536-44FB-8B11-FEA4EFC388E1}"/>
                </a:ext>
              </a:extLst>
            </p:cNvPr>
            <p:cNvSpPr/>
            <p:nvPr/>
          </p:nvSpPr>
          <p:spPr>
            <a:xfrm>
              <a:off x="1182242" y="4060392"/>
              <a:ext cx="448528" cy="309482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Negative</a:t>
              </a: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 Read</a:t>
              </a:r>
            </a:p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WL/BL Ramp</a:t>
              </a:r>
              <a:endPara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D10E2CD7-17C7-4035-99AD-7CB5A613F673}"/>
                </a:ext>
              </a:extLst>
            </p:cNvPr>
            <p:cNvSpPr/>
            <p:nvPr/>
          </p:nvSpPr>
          <p:spPr>
            <a:xfrm>
              <a:off x="1765280" y="4060391"/>
              <a:ext cx="448529" cy="309479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Latch Pre-Read Data</a:t>
              </a:r>
            </a:p>
          </p:txBody>
        </p:sp>
        <p:cxnSp>
          <p:nvCxnSpPr>
            <p:cNvPr id="197" name="Straight Arrow Connector 196">
              <a:extLst>
                <a:ext uri="{FF2B5EF4-FFF2-40B4-BE49-F238E27FC236}">
                  <a16:creationId xmlns:a16="http://schemas.microsoft.com/office/drawing/2014/main" id="{3231C51A-E635-484E-B5E8-E40BB8E750B9}"/>
                </a:ext>
              </a:extLst>
            </p:cNvPr>
            <p:cNvCxnSpPr>
              <a:cxnSpLocks/>
              <a:stCxn id="204" idx="6"/>
              <a:endCxn id="195" idx="1"/>
            </p:cNvCxnSpPr>
            <p:nvPr/>
          </p:nvCxnSpPr>
          <p:spPr>
            <a:xfrm rot="5400000" flipH="1" flipV="1">
              <a:off x="1133585" y="4170050"/>
              <a:ext cx="3572" cy="937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Arrow Connector 197">
              <a:extLst>
                <a:ext uri="{FF2B5EF4-FFF2-40B4-BE49-F238E27FC236}">
                  <a16:creationId xmlns:a16="http://schemas.microsoft.com/office/drawing/2014/main" id="{83716C66-E06C-4B5D-8391-586B23E9C2BE}"/>
                </a:ext>
              </a:extLst>
            </p:cNvPr>
            <p:cNvCxnSpPr>
              <a:cxnSpLocks/>
              <a:stCxn id="195" idx="3"/>
              <a:endCxn id="196" idx="1"/>
            </p:cNvCxnSpPr>
            <p:nvPr/>
          </p:nvCxnSpPr>
          <p:spPr>
            <a:xfrm rot="5400000" flipH="1" flipV="1">
              <a:off x="1698024" y="4147877"/>
              <a:ext cx="3" cy="1345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Arrow Connector 198">
              <a:extLst>
                <a:ext uri="{FF2B5EF4-FFF2-40B4-BE49-F238E27FC236}">
                  <a16:creationId xmlns:a16="http://schemas.microsoft.com/office/drawing/2014/main" id="{FA09AC4B-FBE0-4337-99A8-E084168ADE1A}"/>
                </a:ext>
              </a:extLst>
            </p:cNvPr>
            <p:cNvCxnSpPr>
              <a:cxnSpLocks/>
              <a:stCxn id="196" idx="3"/>
              <a:endCxn id="200" idx="1"/>
            </p:cNvCxnSpPr>
            <p:nvPr/>
          </p:nvCxnSpPr>
          <p:spPr>
            <a:xfrm flipV="1">
              <a:off x="2213809" y="4215129"/>
              <a:ext cx="161341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0" name="Diamond 199">
              <a:extLst>
                <a:ext uri="{FF2B5EF4-FFF2-40B4-BE49-F238E27FC236}">
                  <a16:creationId xmlns:a16="http://schemas.microsoft.com/office/drawing/2014/main" id="{5D75B725-1763-4C3A-A890-BBC36F9D112B}"/>
                </a:ext>
              </a:extLst>
            </p:cNvPr>
            <p:cNvSpPr/>
            <p:nvPr/>
          </p:nvSpPr>
          <p:spPr>
            <a:xfrm>
              <a:off x="2375150" y="4060390"/>
              <a:ext cx="880017" cy="309477"/>
            </a:xfrm>
            <a:prstGeom prst="diamond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threshold</a:t>
              </a:r>
            </a:p>
          </p:txBody>
        </p:sp>
        <p:cxnSp>
          <p:nvCxnSpPr>
            <p:cNvPr id="201" name="Straight Arrow Connector 200">
              <a:extLst>
                <a:ext uri="{FF2B5EF4-FFF2-40B4-BE49-F238E27FC236}">
                  <a16:creationId xmlns:a16="http://schemas.microsoft.com/office/drawing/2014/main" id="{8DD9BE54-A1E1-4099-812C-8753591621E2}"/>
                </a:ext>
              </a:extLst>
            </p:cNvPr>
            <p:cNvCxnSpPr>
              <a:cxnSpLocks/>
              <a:stCxn id="200" idx="3"/>
              <a:endCxn id="207" idx="1"/>
            </p:cNvCxnSpPr>
            <p:nvPr/>
          </p:nvCxnSpPr>
          <p:spPr>
            <a:xfrm rot="5400000" flipV="1">
              <a:off x="3595781" y="3874515"/>
              <a:ext cx="7705" cy="6889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Elbow Connector 24">
              <a:extLst>
                <a:ext uri="{FF2B5EF4-FFF2-40B4-BE49-F238E27FC236}">
                  <a16:creationId xmlns:a16="http://schemas.microsoft.com/office/drawing/2014/main" id="{7F262751-32D1-4625-8DCC-9E09D08628B5}"/>
                </a:ext>
              </a:extLst>
            </p:cNvPr>
            <p:cNvCxnSpPr>
              <a:cxnSpLocks/>
              <a:stCxn id="200" idx="0"/>
              <a:endCxn id="205" idx="1"/>
            </p:cNvCxnSpPr>
            <p:nvPr/>
          </p:nvCxnSpPr>
          <p:spPr>
            <a:xfrm rot="16200000">
              <a:off x="2883064" y="3688286"/>
              <a:ext cx="304199" cy="440010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3D3E4517-1127-43AA-AF9E-C8D89D399B59}"/>
                </a:ext>
              </a:extLst>
            </p:cNvPr>
            <p:cNvSpPr txBox="1"/>
            <p:nvPr/>
          </p:nvSpPr>
          <p:spPr>
            <a:xfrm>
              <a:off x="2580014" y="3923780"/>
              <a:ext cx="331421" cy="130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4B2CB17A-E7BF-4D1D-B5FE-E4F9400875EF}"/>
                </a:ext>
              </a:extLst>
            </p:cNvPr>
            <p:cNvSpPr/>
            <p:nvPr/>
          </p:nvSpPr>
          <p:spPr>
            <a:xfrm>
              <a:off x="639974" y="4031016"/>
              <a:ext cx="448528" cy="375379"/>
            </a:xfrm>
            <a:prstGeom prst="ellipse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E1CF969F-21D6-417E-89FB-B0770428309F}"/>
                </a:ext>
              </a:extLst>
            </p:cNvPr>
            <p:cNvSpPr/>
            <p:nvPr/>
          </p:nvSpPr>
          <p:spPr>
            <a:xfrm>
              <a:off x="3255169" y="3583917"/>
              <a:ext cx="582280" cy="344547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For Write</a:t>
              </a:r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3BF3EC5B-3640-4D3F-8CF5-1C99708256C2}"/>
                </a:ext>
              </a:extLst>
            </p:cNvPr>
            <p:cNvSpPr/>
            <p:nvPr/>
          </p:nvSpPr>
          <p:spPr>
            <a:xfrm>
              <a:off x="3964467" y="3581400"/>
              <a:ext cx="448529" cy="345224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Write</a:t>
              </a:r>
            </a:p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Pulse</a:t>
              </a: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7EE47911-D61A-46E8-A6FB-85C9E63AA96D}"/>
                </a:ext>
              </a:extLst>
            </p:cNvPr>
            <p:cNvSpPr/>
            <p:nvPr/>
          </p:nvSpPr>
          <p:spPr>
            <a:xfrm>
              <a:off x="3944099" y="4068094"/>
              <a:ext cx="469651" cy="309479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Terminate</a:t>
              </a:r>
              <a:b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</a:b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Write</a:t>
              </a:r>
            </a:p>
          </p:txBody>
        </p:sp>
        <p:cxnSp>
          <p:nvCxnSpPr>
            <p:cNvPr id="208" name="Straight Arrow Connector 207">
              <a:extLst>
                <a:ext uri="{FF2B5EF4-FFF2-40B4-BE49-F238E27FC236}">
                  <a16:creationId xmlns:a16="http://schemas.microsoft.com/office/drawing/2014/main" id="{70C7D517-5235-41F0-B53A-6134D279D164}"/>
                </a:ext>
              </a:extLst>
            </p:cNvPr>
            <p:cNvCxnSpPr>
              <a:cxnSpLocks/>
              <a:stCxn id="205" idx="3"/>
              <a:endCxn id="206" idx="1"/>
            </p:cNvCxnSpPr>
            <p:nvPr/>
          </p:nvCxnSpPr>
          <p:spPr>
            <a:xfrm rot="5400000" flipH="1" flipV="1">
              <a:off x="3899869" y="3691592"/>
              <a:ext cx="2179" cy="12701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Arrow Connector 208">
              <a:extLst>
                <a:ext uri="{FF2B5EF4-FFF2-40B4-BE49-F238E27FC236}">
                  <a16:creationId xmlns:a16="http://schemas.microsoft.com/office/drawing/2014/main" id="{352BC3B8-21D0-4A7C-9E9C-8A00BCC8F684}"/>
                </a:ext>
              </a:extLst>
            </p:cNvPr>
            <p:cNvCxnSpPr>
              <a:cxnSpLocks/>
              <a:stCxn id="206" idx="2"/>
              <a:endCxn id="207" idx="0"/>
            </p:cNvCxnSpPr>
            <p:nvPr/>
          </p:nvCxnSpPr>
          <p:spPr>
            <a:xfrm rot="5400000">
              <a:off x="4113094" y="3992456"/>
              <a:ext cx="141470" cy="98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Arrow Connector 209">
              <a:extLst>
                <a:ext uri="{FF2B5EF4-FFF2-40B4-BE49-F238E27FC236}">
                  <a16:creationId xmlns:a16="http://schemas.microsoft.com/office/drawing/2014/main" id="{B2A9D66D-6740-4124-B54A-188F2DE2777C}"/>
                </a:ext>
              </a:extLst>
            </p:cNvPr>
            <p:cNvCxnSpPr>
              <a:cxnSpLocks/>
              <a:stCxn id="207" idx="3"/>
            </p:cNvCxnSpPr>
            <p:nvPr/>
          </p:nvCxnSpPr>
          <p:spPr>
            <a:xfrm rot="5400000" flipH="1" flipV="1">
              <a:off x="4485887" y="4150696"/>
              <a:ext cx="1" cy="1442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3E974966-3321-42CA-8590-ED245078F22A}"/>
                </a:ext>
              </a:extLst>
            </p:cNvPr>
            <p:cNvSpPr txBox="1"/>
            <p:nvPr/>
          </p:nvSpPr>
          <p:spPr>
            <a:xfrm>
              <a:off x="528779" y="4801025"/>
              <a:ext cx="1124191" cy="130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Bit requires Reset</a:t>
              </a: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B3C10355-186D-4268-8C77-4BA6CD16FE9C}"/>
                </a:ext>
              </a:extLst>
            </p:cNvPr>
            <p:cNvSpPr txBox="1"/>
            <p:nvPr/>
          </p:nvSpPr>
          <p:spPr>
            <a:xfrm>
              <a:off x="3236906" y="5038517"/>
              <a:ext cx="310000" cy="130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15D8ECE5-0DEA-4BA8-A0C6-2E7A8635C92D}"/>
                </a:ext>
              </a:extLst>
            </p:cNvPr>
            <p:cNvSpPr/>
            <p:nvPr/>
          </p:nvSpPr>
          <p:spPr>
            <a:xfrm>
              <a:off x="1183017" y="4987997"/>
              <a:ext cx="448528" cy="309482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Negative </a:t>
              </a: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Read</a:t>
              </a:r>
            </a:p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WL/BL Ramp</a:t>
              </a:r>
              <a:endPara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494F4D6D-C1D1-4D5E-B741-D0B27E69151F}"/>
                </a:ext>
              </a:extLst>
            </p:cNvPr>
            <p:cNvSpPr/>
            <p:nvPr/>
          </p:nvSpPr>
          <p:spPr>
            <a:xfrm>
              <a:off x="1765280" y="4987996"/>
              <a:ext cx="448529" cy="309479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Latch Pre-Read Data</a:t>
              </a:r>
              <a:endPara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215" name="Straight Arrow Connector 214">
              <a:extLst>
                <a:ext uri="{FF2B5EF4-FFF2-40B4-BE49-F238E27FC236}">
                  <a16:creationId xmlns:a16="http://schemas.microsoft.com/office/drawing/2014/main" id="{9C2A2CB2-7972-4465-8770-BC44AF2D9A57}"/>
                </a:ext>
              </a:extLst>
            </p:cNvPr>
            <p:cNvCxnSpPr>
              <a:cxnSpLocks/>
              <a:stCxn id="221" idx="6"/>
              <a:endCxn id="213" idx="1"/>
            </p:cNvCxnSpPr>
            <p:nvPr/>
          </p:nvCxnSpPr>
          <p:spPr>
            <a:xfrm rot="5400000" flipH="1" flipV="1">
              <a:off x="1133973" y="5097267"/>
              <a:ext cx="3571" cy="9451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Arrow Connector 215">
              <a:extLst>
                <a:ext uri="{FF2B5EF4-FFF2-40B4-BE49-F238E27FC236}">
                  <a16:creationId xmlns:a16="http://schemas.microsoft.com/office/drawing/2014/main" id="{C8B58923-26FC-4FDA-B179-90EE3A2B86E1}"/>
                </a:ext>
              </a:extLst>
            </p:cNvPr>
            <p:cNvCxnSpPr>
              <a:cxnSpLocks/>
              <a:stCxn id="213" idx="3"/>
              <a:endCxn id="214" idx="1"/>
            </p:cNvCxnSpPr>
            <p:nvPr/>
          </p:nvCxnSpPr>
          <p:spPr>
            <a:xfrm rot="5400000" flipH="1" flipV="1">
              <a:off x="1698411" y="5075870"/>
              <a:ext cx="3" cy="1337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Arrow Connector 216">
              <a:extLst>
                <a:ext uri="{FF2B5EF4-FFF2-40B4-BE49-F238E27FC236}">
                  <a16:creationId xmlns:a16="http://schemas.microsoft.com/office/drawing/2014/main" id="{D03AA779-EF40-43B5-AF33-307A8CD6FDCF}"/>
                </a:ext>
              </a:extLst>
            </p:cNvPr>
            <p:cNvCxnSpPr>
              <a:cxnSpLocks/>
              <a:stCxn id="214" idx="3"/>
              <a:endCxn id="218" idx="1"/>
            </p:cNvCxnSpPr>
            <p:nvPr/>
          </p:nvCxnSpPr>
          <p:spPr>
            <a:xfrm flipV="1">
              <a:off x="2213809" y="5142734"/>
              <a:ext cx="161341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8" name="Diamond 217">
              <a:extLst>
                <a:ext uri="{FF2B5EF4-FFF2-40B4-BE49-F238E27FC236}">
                  <a16:creationId xmlns:a16="http://schemas.microsoft.com/office/drawing/2014/main" id="{7F91C30B-8477-40C3-A048-658E8C9019FD}"/>
                </a:ext>
              </a:extLst>
            </p:cNvPr>
            <p:cNvSpPr/>
            <p:nvPr/>
          </p:nvSpPr>
          <p:spPr>
            <a:xfrm>
              <a:off x="2375150" y="4987995"/>
              <a:ext cx="880017" cy="309477"/>
            </a:xfrm>
            <a:prstGeom prst="diamond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threshold</a:t>
              </a:r>
            </a:p>
          </p:txBody>
        </p:sp>
        <p:cxnSp>
          <p:nvCxnSpPr>
            <p:cNvPr id="219" name="Straight Arrow Connector 218">
              <a:extLst>
                <a:ext uri="{FF2B5EF4-FFF2-40B4-BE49-F238E27FC236}">
                  <a16:creationId xmlns:a16="http://schemas.microsoft.com/office/drawing/2014/main" id="{E1A30D7F-7420-4C62-A4DA-BB7734C7BD04}"/>
                </a:ext>
              </a:extLst>
            </p:cNvPr>
            <p:cNvCxnSpPr>
              <a:cxnSpLocks/>
              <a:stCxn id="218" idx="3"/>
              <a:endCxn id="224" idx="1"/>
            </p:cNvCxnSpPr>
            <p:nvPr/>
          </p:nvCxnSpPr>
          <p:spPr>
            <a:xfrm rot="5400000" flipV="1">
              <a:off x="3575651" y="4822248"/>
              <a:ext cx="7704" cy="6486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1A988BFD-DC0B-43C2-85CD-CD458B73016E}"/>
                </a:ext>
              </a:extLst>
            </p:cNvPr>
            <p:cNvSpPr txBox="1"/>
            <p:nvPr/>
          </p:nvSpPr>
          <p:spPr>
            <a:xfrm>
              <a:off x="2553153" y="4852287"/>
              <a:ext cx="309999" cy="1346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F8611AE1-59C7-4E67-B327-BDC36E183027}"/>
                </a:ext>
              </a:extLst>
            </p:cNvPr>
            <p:cNvSpPr/>
            <p:nvPr/>
          </p:nvSpPr>
          <p:spPr>
            <a:xfrm>
              <a:off x="578597" y="4958620"/>
              <a:ext cx="509905" cy="375379"/>
            </a:xfrm>
            <a:prstGeom prst="ellipse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2BDDF506-25B1-420C-B369-9B9A1FF0D2BA}"/>
                </a:ext>
              </a:extLst>
            </p:cNvPr>
            <p:cNvSpPr/>
            <p:nvPr/>
          </p:nvSpPr>
          <p:spPr>
            <a:xfrm>
              <a:off x="3313309" y="4511521"/>
              <a:ext cx="524140" cy="344547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WL/BL Ramp</a:t>
              </a:r>
              <a:b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for Write</a:t>
              </a:r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0C4498F2-CBCE-42F3-94D0-AE91E7E9E0BC}"/>
                </a:ext>
              </a:extLst>
            </p:cNvPr>
            <p:cNvSpPr/>
            <p:nvPr/>
          </p:nvSpPr>
          <p:spPr>
            <a:xfrm>
              <a:off x="3964467" y="4509005"/>
              <a:ext cx="448529" cy="345223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Write Pulse</a:t>
              </a:r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874E38FA-0149-46DC-BC60-FB74ACD5C0CF}"/>
                </a:ext>
              </a:extLst>
            </p:cNvPr>
            <p:cNvSpPr/>
            <p:nvPr/>
          </p:nvSpPr>
          <p:spPr>
            <a:xfrm>
              <a:off x="3903841" y="4995699"/>
              <a:ext cx="509907" cy="309478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lvl="0" algn="ctr">
                <a:defRPr/>
              </a:pPr>
              <a:r>
                <a:rPr lang="en-US" sz="8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Terminate</a:t>
              </a:r>
              <a:br>
                <a:rPr lang="en-US" sz="8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</a:br>
              <a:r>
                <a:rPr lang="en-US" sz="8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Write</a:t>
              </a:r>
            </a:p>
          </p:txBody>
        </p:sp>
        <p:cxnSp>
          <p:nvCxnSpPr>
            <p:cNvPr id="225" name="Straight Arrow Connector 224">
              <a:extLst>
                <a:ext uri="{FF2B5EF4-FFF2-40B4-BE49-F238E27FC236}">
                  <a16:creationId xmlns:a16="http://schemas.microsoft.com/office/drawing/2014/main" id="{ED2D2999-092D-466B-ABF3-97808F822A93}"/>
                </a:ext>
              </a:extLst>
            </p:cNvPr>
            <p:cNvCxnSpPr>
              <a:cxnSpLocks/>
              <a:stCxn id="222" idx="3"/>
              <a:endCxn id="223" idx="1"/>
            </p:cNvCxnSpPr>
            <p:nvPr/>
          </p:nvCxnSpPr>
          <p:spPr>
            <a:xfrm rot="5400000" flipH="1" flipV="1">
              <a:off x="3899869" y="4619197"/>
              <a:ext cx="2177" cy="12701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Arrow Connector 225">
              <a:extLst>
                <a:ext uri="{FF2B5EF4-FFF2-40B4-BE49-F238E27FC236}">
                  <a16:creationId xmlns:a16="http://schemas.microsoft.com/office/drawing/2014/main" id="{CD4BD301-81AA-4DC9-BDC7-812CD1998486}"/>
                </a:ext>
              </a:extLst>
            </p:cNvPr>
            <p:cNvCxnSpPr>
              <a:cxnSpLocks/>
              <a:stCxn id="223" idx="2"/>
              <a:endCxn id="224" idx="0"/>
            </p:cNvCxnSpPr>
            <p:nvPr/>
          </p:nvCxnSpPr>
          <p:spPr>
            <a:xfrm rot="5400000">
              <a:off x="4103028" y="4909995"/>
              <a:ext cx="141471" cy="299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Arrow Connector 226">
              <a:extLst>
                <a:ext uri="{FF2B5EF4-FFF2-40B4-BE49-F238E27FC236}">
                  <a16:creationId xmlns:a16="http://schemas.microsoft.com/office/drawing/2014/main" id="{C01098D8-2D7A-47AA-8F2F-13F3B7A1E1AA}"/>
                </a:ext>
              </a:extLst>
            </p:cNvPr>
            <p:cNvCxnSpPr>
              <a:cxnSpLocks/>
              <a:stCxn id="224" idx="3"/>
            </p:cNvCxnSpPr>
            <p:nvPr/>
          </p:nvCxnSpPr>
          <p:spPr>
            <a:xfrm rot="5400000" flipV="1">
              <a:off x="4485884" y="5078302"/>
              <a:ext cx="1" cy="14427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8" name="Rectangle 227">
              <a:extLst>
                <a:ext uri="{FF2B5EF4-FFF2-40B4-BE49-F238E27FC236}">
                  <a16:creationId xmlns:a16="http://schemas.microsoft.com/office/drawing/2014/main" id="{D990C37A-2DEC-4900-88DF-183EF6B9ED15}"/>
                </a:ext>
              </a:extLst>
            </p:cNvPr>
            <p:cNvSpPr/>
            <p:nvPr/>
          </p:nvSpPr>
          <p:spPr>
            <a:xfrm>
              <a:off x="2571016" y="4532253"/>
              <a:ext cx="491774" cy="309477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Switch Polarity</a:t>
              </a:r>
            </a:p>
          </p:txBody>
        </p:sp>
        <p:cxnSp>
          <p:nvCxnSpPr>
            <p:cNvPr id="229" name="Straight Arrow Connector 228">
              <a:extLst>
                <a:ext uri="{FF2B5EF4-FFF2-40B4-BE49-F238E27FC236}">
                  <a16:creationId xmlns:a16="http://schemas.microsoft.com/office/drawing/2014/main" id="{0D9553E0-B17F-41B8-B116-B50D99FA5710}"/>
                </a:ext>
              </a:extLst>
            </p:cNvPr>
            <p:cNvCxnSpPr>
              <a:cxnSpLocks/>
              <a:stCxn id="228" idx="3"/>
              <a:endCxn id="222" idx="1"/>
            </p:cNvCxnSpPr>
            <p:nvPr/>
          </p:nvCxnSpPr>
          <p:spPr>
            <a:xfrm rot="5400000" flipH="1" flipV="1">
              <a:off x="3186450" y="4560134"/>
              <a:ext cx="3198" cy="2505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ADEAB6C0-C396-44AA-ABF1-74352D5AC941}"/>
                </a:ext>
              </a:extLst>
            </p:cNvPr>
            <p:cNvCxnSpPr>
              <a:cxnSpLocks/>
              <a:stCxn id="218" idx="0"/>
              <a:endCxn id="228" idx="2"/>
            </p:cNvCxnSpPr>
            <p:nvPr/>
          </p:nvCxnSpPr>
          <p:spPr>
            <a:xfrm flipV="1">
              <a:off x="2815159" y="4841730"/>
              <a:ext cx="1744" cy="1462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9F6C13EF-65DC-499B-B82B-1560B2615D46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7348107" y="2481695"/>
            <a:ext cx="4887187" cy="3124198"/>
            <a:chOff x="515096" y="1272332"/>
            <a:chExt cx="4037987" cy="1737360"/>
          </a:xfrm>
        </p:grpSpPr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4F265AFB-D57D-48D2-9875-4E8451DFC301}"/>
                </a:ext>
              </a:extLst>
            </p:cNvPr>
            <p:cNvSpPr txBox="1"/>
            <p:nvPr/>
          </p:nvSpPr>
          <p:spPr>
            <a:xfrm>
              <a:off x="515096" y="1601803"/>
              <a:ext cx="845373" cy="1425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Bit requires Set</a:t>
              </a:r>
            </a:p>
          </p:txBody>
        </p:sp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B911D158-8462-4F4D-8019-42CF3CC95F4D}"/>
                </a:ext>
              </a:extLst>
            </p:cNvPr>
            <p:cNvSpPr txBox="1"/>
            <p:nvPr/>
          </p:nvSpPr>
          <p:spPr>
            <a:xfrm>
              <a:off x="3236909" y="1867896"/>
              <a:ext cx="316740" cy="1425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234" name="Rectangle 233">
              <a:extLst>
                <a:ext uri="{FF2B5EF4-FFF2-40B4-BE49-F238E27FC236}">
                  <a16:creationId xmlns:a16="http://schemas.microsoft.com/office/drawing/2014/main" id="{31E666F6-9B77-4E5B-B579-82A6D808FA17}"/>
                </a:ext>
              </a:extLst>
            </p:cNvPr>
            <p:cNvSpPr/>
            <p:nvPr/>
          </p:nvSpPr>
          <p:spPr>
            <a:xfrm>
              <a:off x="1185912" y="1823356"/>
              <a:ext cx="444858" cy="309482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Negative</a:t>
              </a: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 Read</a:t>
              </a:r>
            </a:p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WL/BL Ramp</a:t>
              </a:r>
              <a:endPara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B71A012F-C78E-4435-A6D8-D75FA935FDBE}"/>
                </a:ext>
              </a:extLst>
            </p:cNvPr>
            <p:cNvSpPr/>
            <p:nvPr/>
          </p:nvSpPr>
          <p:spPr>
            <a:xfrm>
              <a:off x="1765280" y="1823356"/>
              <a:ext cx="448529" cy="309479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Latch Pre-Read Data</a:t>
              </a:r>
            </a:p>
          </p:txBody>
        </p:sp>
        <p:cxnSp>
          <p:nvCxnSpPr>
            <p:cNvPr id="236" name="Straight Arrow Connector 235">
              <a:extLst>
                <a:ext uri="{FF2B5EF4-FFF2-40B4-BE49-F238E27FC236}">
                  <a16:creationId xmlns:a16="http://schemas.microsoft.com/office/drawing/2014/main" id="{E69793BF-0C25-4071-8BDA-820CB3BC4767}"/>
                </a:ext>
              </a:extLst>
            </p:cNvPr>
            <p:cNvCxnSpPr>
              <a:cxnSpLocks/>
              <a:stCxn id="243" idx="6"/>
              <a:endCxn id="234" idx="1"/>
            </p:cNvCxnSpPr>
            <p:nvPr/>
          </p:nvCxnSpPr>
          <p:spPr>
            <a:xfrm rot="5400000" flipH="1" flipV="1">
              <a:off x="1135420" y="1931179"/>
              <a:ext cx="3573" cy="974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Arrow Connector 236">
              <a:extLst>
                <a:ext uri="{FF2B5EF4-FFF2-40B4-BE49-F238E27FC236}">
                  <a16:creationId xmlns:a16="http://schemas.microsoft.com/office/drawing/2014/main" id="{A183EB06-8C35-4A54-9C5B-31BFF80B61E6}"/>
                </a:ext>
              </a:extLst>
            </p:cNvPr>
            <p:cNvCxnSpPr>
              <a:cxnSpLocks/>
              <a:stCxn id="234" idx="3"/>
              <a:endCxn id="235" idx="1"/>
            </p:cNvCxnSpPr>
            <p:nvPr/>
          </p:nvCxnSpPr>
          <p:spPr>
            <a:xfrm rot="5400000" flipH="1" flipV="1">
              <a:off x="1698024" y="1910842"/>
              <a:ext cx="1" cy="1345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Arrow Connector 237">
              <a:extLst>
                <a:ext uri="{FF2B5EF4-FFF2-40B4-BE49-F238E27FC236}">
                  <a16:creationId xmlns:a16="http://schemas.microsoft.com/office/drawing/2014/main" id="{5DDC16BB-0935-4F2E-9011-5677D92C0CDA}"/>
                </a:ext>
              </a:extLst>
            </p:cNvPr>
            <p:cNvCxnSpPr>
              <a:cxnSpLocks/>
              <a:stCxn id="235" idx="3"/>
              <a:endCxn id="239" idx="1"/>
            </p:cNvCxnSpPr>
            <p:nvPr/>
          </p:nvCxnSpPr>
          <p:spPr>
            <a:xfrm flipV="1">
              <a:off x="2213809" y="1978094"/>
              <a:ext cx="161341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9" name="Diamond 238">
              <a:extLst>
                <a:ext uri="{FF2B5EF4-FFF2-40B4-BE49-F238E27FC236}">
                  <a16:creationId xmlns:a16="http://schemas.microsoft.com/office/drawing/2014/main" id="{F085D6BA-85B5-4332-837D-344DA256FB7E}"/>
                </a:ext>
              </a:extLst>
            </p:cNvPr>
            <p:cNvSpPr/>
            <p:nvPr/>
          </p:nvSpPr>
          <p:spPr>
            <a:xfrm>
              <a:off x="2375150" y="1823355"/>
              <a:ext cx="880017" cy="309477"/>
            </a:xfrm>
            <a:prstGeom prst="diamond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threshold</a:t>
              </a:r>
            </a:p>
          </p:txBody>
        </p:sp>
        <p:cxnSp>
          <p:nvCxnSpPr>
            <p:cNvPr id="240" name="Straight Arrow Connector 239">
              <a:extLst>
                <a:ext uri="{FF2B5EF4-FFF2-40B4-BE49-F238E27FC236}">
                  <a16:creationId xmlns:a16="http://schemas.microsoft.com/office/drawing/2014/main" id="{3FED9A98-2F17-493F-A469-57E195376927}"/>
                </a:ext>
              </a:extLst>
            </p:cNvPr>
            <p:cNvCxnSpPr>
              <a:cxnSpLocks/>
              <a:stCxn id="239" idx="3"/>
              <a:endCxn id="246" idx="1"/>
            </p:cNvCxnSpPr>
            <p:nvPr/>
          </p:nvCxnSpPr>
          <p:spPr>
            <a:xfrm>
              <a:off x="3255167" y="1978094"/>
              <a:ext cx="710052" cy="77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Elbow Connector 24">
              <a:extLst>
                <a:ext uri="{FF2B5EF4-FFF2-40B4-BE49-F238E27FC236}">
                  <a16:creationId xmlns:a16="http://schemas.microsoft.com/office/drawing/2014/main" id="{DE73F48F-F0DF-4712-93FB-095CB4547A32}"/>
                </a:ext>
              </a:extLst>
            </p:cNvPr>
            <p:cNvCxnSpPr>
              <a:cxnSpLocks/>
              <a:stCxn id="239" idx="0"/>
              <a:endCxn id="244" idx="1"/>
            </p:cNvCxnSpPr>
            <p:nvPr/>
          </p:nvCxnSpPr>
          <p:spPr>
            <a:xfrm rot="5400000" flipH="1" flipV="1">
              <a:off x="2931879" y="1402435"/>
              <a:ext cx="304200" cy="537640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E30E93B2-E648-4920-A430-D2041E65DF22}"/>
                </a:ext>
              </a:extLst>
            </p:cNvPr>
            <p:cNvSpPr txBox="1"/>
            <p:nvPr/>
          </p:nvSpPr>
          <p:spPr>
            <a:xfrm>
              <a:off x="2598442" y="1683556"/>
              <a:ext cx="312989" cy="1369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243" name="Oval 242">
              <a:extLst>
                <a:ext uri="{FF2B5EF4-FFF2-40B4-BE49-F238E27FC236}">
                  <a16:creationId xmlns:a16="http://schemas.microsoft.com/office/drawing/2014/main" id="{52F86BB7-7BEC-4D04-A705-367FEF6312D4}"/>
                </a:ext>
              </a:extLst>
            </p:cNvPr>
            <p:cNvSpPr/>
            <p:nvPr/>
          </p:nvSpPr>
          <p:spPr>
            <a:xfrm>
              <a:off x="639976" y="1793981"/>
              <a:ext cx="448526" cy="375379"/>
            </a:xfrm>
            <a:prstGeom prst="ellipse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id="{9ACD83C3-C9E7-4F01-AB37-423E97FF13ED}"/>
                </a:ext>
              </a:extLst>
            </p:cNvPr>
            <p:cNvSpPr/>
            <p:nvPr/>
          </p:nvSpPr>
          <p:spPr>
            <a:xfrm>
              <a:off x="3352799" y="1346881"/>
              <a:ext cx="484649" cy="344547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For Write</a:t>
              </a:r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E6A95481-7453-4F63-93B3-CE355491AA5C}"/>
                </a:ext>
              </a:extLst>
            </p:cNvPr>
            <p:cNvSpPr/>
            <p:nvPr/>
          </p:nvSpPr>
          <p:spPr>
            <a:xfrm>
              <a:off x="3964467" y="1344365"/>
              <a:ext cx="448529" cy="345224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Write</a:t>
              </a:r>
            </a:p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Pulse</a:t>
              </a:r>
            </a:p>
          </p:txBody>
        </p:sp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2BE58611-D0C1-4ACF-938D-614C7E78C1E5}"/>
                </a:ext>
              </a:extLst>
            </p:cNvPr>
            <p:cNvSpPr/>
            <p:nvPr/>
          </p:nvSpPr>
          <p:spPr>
            <a:xfrm>
              <a:off x="3965219" y="1831059"/>
              <a:ext cx="448529" cy="309479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Terminate</a:t>
              </a:r>
              <a:b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</a:b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Write</a:t>
              </a:r>
            </a:p>
          </p:txBody>
        </p:sp>
        <p:cxnSp>
          <p:nvCxnSpPr>
            <p:cNvPr id="247" name="Straight Arrow Connector 246">
              <a:extLst>
                <a:ext uri="{FF2B5EF4-FFF2-40B4-BE49-F238E27FC236}">
                  <a16:creationId xmlns:a16="http://schemas.microsoft.com/office/drawing/2014/main" id="{8098A882-8613-4010-8B00-F35DA30D1EAE}"/>
                </a:ext>
              </a:extLst>
            </p:cNvPr>
            <p:cNvCxnSpPr>
              <a:cxnSpLocks/>
              <a:stCxn id="244" idx="3"/>
              <a:endCxn id="245" idx="1"/>
            </p:cNvCxnSpPr>
            <p:nvPr/>
          </p:nvCxnSpPr>
          <p:spPr>
            <a:xfrm flipV="1">
              <a:off x="3837448" y="1516977"/>
              <a:ext cx="127019" cy="21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Arrow Connector 247">
              <a:extLst>
                <a:ext uri="{FF2B5EF4-FFF2-40B4-BE49-F238E27FC236}">
                  <a16:creationId xmlns:a16="http://schemas.microsoft.com/office/drawing/2014/main" id="{3D42B50B-1D13-462D-8002-F868646AACF4}"/>
                </a:ext>
              </a:extLst>
            </p:cNvPr>
            <p:cNvCxnSpPr>
              <a:cxnSpLocks/>
              <a:stCxn id="245" idx="2"/>
              <a:endCxn id="246" idx="0"/>
            </p:cNvCxnSpPr>
            <p:nvPr/>
          </p:nvCxnSpPr>
          <p:spPr>
            <a:xfrm>
              <a:off x="4188732" y="1689589"/>
              <a:ext cx="752" cy="1414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Arrow Connector 248">
              <a:extLst>
                <a:ext uri="{FF2B5EF4-FFF2-40B4-BE49-F238E27FC236}">
                  <a16:creationId xmlns:a16="http://schemas.microsoft.com/office/drawing/2014/main" id="{A693ECE3-B71C-4F39-991C-1C1E402D6778}"/>
                </a:ext>
              </a:extLst>
            </p:cNvPr>
            <p:cNvCxnSpPr>
              <a:cxnSpLocks/>
              <a:stCxn id="246" idx="3"/>
            </p:cNvCxnSpPr>
            <p:nvPr/>
          </p:nvCxnSpPr>
          <p:spPr>
            <a:xfrm rot="5400000" flipH="1" flipV="1">
              <a:off x="4483058" y="1915775"/>
              <a:ext cx="714" cy="139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127B6F3D-62FA-4505-BB28-398C4AEF9744}"/>
                </a:ext>
              </a:extLst>
            </p:cNvPr>
            <p:cNvSpPr txBox="1"/>
            <p:nvPr/>
          </p:nvSpPr>
          <p:spPr>
            <a:xfrm>
              <a:off x="528778" y="2420218"/>
              <a:ext cx="944355" cy="2315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Bit requires Reset</a:t>
              </a:r>
            </a:p>
          </p:txBody>
        </p:sp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86EE9064-A856-47B1-AEC9-9C6EBE85D1D1}"/>
                </a:ext>
              </a:extLst>
            </p:cNvPr>
            <p:cNvSpPr txBox="1"/>
            <p:nvPr/>
          </p:nvSpPr>
          <p:spPr>
            <a:xfrm>
              <a:off x="3236909" y="2708230"/>
              <a:ext cx="310000" cy="1425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A0187A60-429F-405D-AC44-5313FF795B6C}"/>
                </a:ext>
              </a:extLst>
            </p:cNvPr>
            <p:cNvSpPr/>
            <p:nvPr/>
          </p:nvSpPr>
          <p:spPr>
            <a:xfrm>
              <a:off x="1219200" y="2663688"/>
              <a:ext cx="418310" cy="309482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Positive </a:t>
              </a: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Read</a:t>
              </a:r>
            </a:p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WL/BL Ramp</a:t>
              </a:r>
              <a:endPara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3" name="Rectangle 252">
              <a:extLst>
                <a:ext uri="{FF2B5EF4-FFF2-40B4-BE49-F238E27FC236}">
                  <a16:creationId xmlns:a16="http://schemas.microsoft.com/office/drawing/2014/main" id="{27B2ED5E-E881-48A4-AC4A-22D40FD249AE}"/>
                </a:ext>
              </a:extLst>
            </p:cNvPr>
            <p:cNvSpPr/>
            <p:nvPr/>
          </p:nvSpPr>
          <p:spPr>
            <a:xfrm>
              <a:off x="1765280" y="2663688"/>
              <a:ext cx="448529" cy="309479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Latch Pre-Read Data</a:t>
              </a:r>
              <a:endPara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254" name="Straight Arrow Connector 253">
              <a:extLst>
                <a:ext uri="{FF2B5EF4-FFF2-40B4-BE49-F238E27FC236}">
                  <a16:creationId xmlns:a16="http://schemas.microsoft.com/office/drawing/2014/main" id="{F6A7F9CE-F496-4A29-994E-398A5BECB991}"/>
                </a:ext>
              </a:extLst>
            </p:cNvPr>
            <p:cNvCxnSpPr>
              <a:cxnSpLocks/>
              <a:stCxn id="261" idx="6"/>
              <a:endCxn id="252" idx="1"/>
            </p:cNvCxnSpPr>
            <p:nvPr/>
          </p:nvCxnSpPr>
          <p:spPr>
            <a:xfrm rot="5400000" flipH="1" flipV="1">
              <a:off x="1152064" y="2754868"/>
              <a:ext cx="3574" cy="13069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Arrow Connector 254">
              <a:extLst>
                <a:ext uri="{FF2B5EF4-FFF2-40B4-BE49-F238E27FC236}">
                  <a16:creationId xmlns:a16="http://schemas.microsoft.com/office/drawing/2014/main" id="{E8A409DC-38A2-4D83-9173-AA7B0518621E}"/>
                </a:ext>
              </a:extLst>
            </p:cNvPr>
            <p:cNvCxnSpPr>
              <a:cxnSpLocks/>
              <a:stCxn id="252" idx="3"/>
              <a:endCxn id="253" idx="1"/>
            </p:cNvCxnSpPr>
            <p:nvPr/>
          </p:nvCxnSpPr>
          <p:spPr>
            <a:xfrm flipV="1">
              <a:off x="1637510" y="2818428"/>
              <a:ext cx="127770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Arrow Connector 255">
              <a:extLst>
                <a:ext uri="{FF2B5EF4-FFF2-40B4-BE49-F238E27FC236}">
                  <a16:creationId xmlns:a16="http://schemas.microsoft.com/office/drawing/2014/main" id="{9330DD45-2A5F-45A6-A971-950A0B87C8D5}"/>
                </a:ext>
              </a:extLst>
            </p:cNvPr>
            <p:cNvCxnSpPr>
              <a:cxnSpLocks/>
              <a:stCxn id="253" idx="3"/>
              <a:endCxn id="257" idx="1"/>
            </p:cNvCxnSpPr>
            <p:nvPr/>
          </p:nvCxnSpPr>
          <p:spPr>
            <a:xfrm flipV="1">
              <a:off x="2213809" y="2818426"/>
              <a:ext cx="161341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7" name="Diamond 256">
              <a:extLst>
                <a:ext uri="{FF2B5EF4-FFF2-40B4-BE49-F238E27FC236}">
                  <a16:creationId xmlns:a16="http://schemas.microsoft.com/office/drawing/2014/main" id="{D43D40F7-2E55-4232-8465-757834882FD8}"/>
                </a:ext>
              </a:extLst>
            </p:cNvPr>
            <p:cNvSpPr/>
            <p:nvPr/>
          </p:nvSpPr>
          <p:spPr>
            <a:xfrm>
              <a:off x="2375150" y="2663687"/>
              <a:ext cx="880017" cy="309477"/>
            </a:xfrm>
            <a:prstGeom prst="diamond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threshold</a:t>
              </a:r>
            </a:p>
          </p:txBody>
        </p:sp>
        <p:cxnSp>
          <p:nvCxnSpPr>
            <p:cNvPr id="258" name="Straight Arrow Connector 257">
              <a:extLst>
                <a:ext uri="{FF2B5EF4-FFF2-40B4-BE49-F238E27FC236}">
                  <a16:creationId xmlns:a16="http://schemas.microsoft.com/office/drawing/2014/main" id="{8C61527E-5F3E-4DDF-84DC-CB14A18A462E}"/>
                </a:ext>
              </a:extLst>
            </p:cNvPr>
            <p:cNvCxnSpPr>
              <a:cxnSpLocks/>
              <a:stCxn id="257" idx="3"/>
              <a:endCxn id="264" idx="1"/>
            </p:cNvCxnSpPr>
            <p:nvPr/>
          </p:nvCxnSpPr>
          <p:spPr>
            <a:xfrm>
              <a:off x="3255167" y="2818426"/>
              <a:ext cx="710052" cy="77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Elbow Connector 77">
              <a:extLst>
                <a:ext uri="{FF2B5EF4-FFF2-40B4-BE49-F238E27FC236}">
                  <a16:creationId xmlns:a16="http://schemas.microsoft.com/office/drawing/2014/main" id="{B8E840E5-A841-491C-B0DD-36CD7C3796FF}"/>
                </a:ext>
              </a:extLst>
            </p:cNvPr>
            <p:cNvCxnSpPr>
              <a:cxnSpLocks/>
              <a:stCxn id="257" idx="0"/>
              <a:endCxn id="262" idx="1"/>
            </p:cNvCxnSpPr>
            <p:nvPr/>
          </p:nvCxnSpPr>
          <p:spPr>
            <a:xfrm rot="5400000" flipH="1" flipV="1">
              <a:off x="2931879" y="2242767"/>
              <a:ext cx="304200" cy="537640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4DBA43A1-DE3C-47FB-896C-B098D254AE43}"/>
                </a:ext>
              </a:extLst>
            </p:cNvPr>
            <p:cNvSpPr txBox="1"/>
            <p:nvPr/>
          </p:nvSpPr>
          <p:spPr>
            <a:xfrm>
              <a:off x="2598442" y="2523562"/>
              <a:ext cx="301761" cy="1425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261" name="Oval 260">
              <a:extLst>
                <a:ext uri="{FF2B5EF4-FFF2-40B4-BE49-F238E27FC236}">
                  <a16:creationId xmlns:a16="http://schemas.microsoft.com/office/drawing/2014/main" id="{08406860-961B-4373-84DA-5CA20E37531D}"/>
                </a:ext>
              </a:extLst>
            </p:cNvPr>
            <p:cNvSpPr/>
            <p:nvPr/>
          </p:nvSpPr>
          <p:spPr>
            <a:xfrm>
              <a:off x="639976" y="2634313"/>
              <a:ext cx="448527" cy="375379"/>
            </a:xfrm>
            <a:prstGeom prst="ellipse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2B441F0C-DCCB-49B6-A08B-9474BFFDA55E}"/>
                </a:ext>
              </a:extLst>
            </p:cNvPr>
            <p:cNvSpPr/>
            <p:nvPr/>
          </p:nvSpPr>
          <p:spPr>
            <a:xfrm>
              <a:off x="3352799" y="2187213"/>
              <a:ext cx="484649" cy="344547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WL/BL Ramp</a:t>
              </a:r>
              <a:b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for Write</a:t>
              </a:r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36863DCA-6BE1-490D-8C8C-A9FAE275E70B}"/>
                </a:ext>
              </a:extLst>
            </p:cNvPr>
            <p:cNvSpPr/>
            <p:nvPr/>
          </p:nvSpPr>
          <p:spPr>
            <a:xfrm>
              <a:off x="3964467" y="2184697"/>
              <a:ext cx="448529" cy="345223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Write Pulse</a:t>
              </a:r>
            </a:p>
          </p:txBody>
        </p:sp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A6F614CB-2426-4474-B2EE-6FB37660805B}"/>
                </a:ext>
              </a:extLst>
            </p:cNvPr>
            <p:cNvSpPr/>
            <p:nvPr/>
          </p:nvSpPr>
          <p:spPr>
            <a:xfrm>
              <a:off x="3965219" y="2671391"/>
              <a:ext cx="448529" cy="309478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lvl="0" algn="ctr">
                <a:defRPr/>
              </a:pPr>
              <a:r>
                <a:rPr lang="en-US" sz="8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Terminate</a:t>
              </a:r>
              <a:br>
                <a:rPr lang="en-US" sz="8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</a:br>
              <a:r>
                <a:rPr lang="en-US" sz="8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Write</a:t>
              </a:r>
            </a:p>
          </p:txBody>
        </p:sp>
        <p:cxnSp>
          <p:nvCxnSpPr>
            <p:cNvPr id="265" name="Straight Arrow Connector 264">
              <a:extLst>
                <a:ext uri="{FF2B5EF4-FFF2-40B4-BE49-F238E27FC236}">
                  <a16:creationId xmlns:a16="http://schemas.microsoft.com/office/drawing/2014/main" id="{0C6ACE45-1E8E-4329-A595-F7B8AD130D68}"/>
                </a:ext>
              </a:extLst>
            </p:cNvPr>
            <p:cNvCxnSpPr>
              <a:cxnSpLocks/>
              <a:stCxn id="262" idx="3"/>
              <a:endCxn id="263" idx="1"/>
            </p:cNvCxnSpPr>
            <p:nvPr/>
          </p:nvCxnSpPr>
          <p:spPr>
            <a:xfrm flipV="1">
              <a:off x="3837448" y="2357309"/>
              <a:ext cx="127019" cy="21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Arrow Connector 265">
              <a:extLst>
                <a:ext uri="{FF2B5EF4-FFF2-40B4-BE49-F238E27FC236}">
                  <a16:creationId xmlns:a16="http://schemas.microsoft.com/office/drawing/2014/main" id="{A8DFBDCA-5ED6-4792-B1F5-6EB2028FF6AC}"/>
                </a:ext>
              </a:extLst>
            </p:cNvPr>
            <p:cNvCxnSpPr>
              <a:cxnSpLocks/>
              <a:stCxn id="263" idx="2"/>
              <a:endCxn id="264" idx="0"/>
            </p:cNvCxnSpPr>
            <p:nvPr/>
          </p:nvCxnSpPr>
          <p:spPr>
            <a:xfrm>
              <a:off x="4188732" y="2529920"/>
              <a:ext cx="752" cy="14147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Arrow Connector 266">
              <a:extLst>
                <a:ext uri="{FF2B5EF4-FFF2-40B4-BE49-F238E27FC236}">
                  <a16:creationId xmlns:a16="http://schemas.microsoft.com/office/drawing/2014/main" id="{B8543765-5C2C-4351-A4F9-2247CA9FE12A}"/>
                </a:ext>
              </a:extLst>
            </p:cNvPr>
            <p:cNvCxnSpPr>
              <a:cxnSpLocks/>
              <a:stCxn id="264" idx="3"/>
            </p:cNvCxnSpPr>
            <p:nvPr/>
          </p:nvCxnSpPr>
          <p:spPr>
            <a:xfrm rot="5400000" flipV="1">
              <a:off x="4483416" y="2756463"/>
              <a:ext cx="0" cy="139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id="{7757AA1C-D5D1-48F1-A87F-DC87E20DF753}"/>
                </a:ext>
              </a:extLst>
            </p:cNvPr>
            <p:cNvSpPr/>
            <p:nvPr/>
          </p:nvSpPr>
          <p:spPr>
            <a:xfrm>
              <a:off x="1459893" y="1272332"/>
              <a:ext cx="1602896" cy="470210"/>
            </a:xfrm>
            <a:custGeom>
              <a:avLst/>
              <a:gdLst>
                <a:gd name="connsiteX0" fmla="*/ 0 w 4037309"/>
                <a:gd name="connsiteY0" fmla="*/ 1145404 h 1145404"/>
                <a:gd name="connsiteX1" fmla="*/ 1363851 w 4037309"/>
                <a:gd name="connsiteY1" fmla="*/ 37275 h 1145404"/>
                <a:gd name="connsiteX2" fmla="*/ 4037309 w 4037309"/>
                <a:gd name="connsiteY2" fmla="*/ 265875 h 1145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37309" h="1145404">
                  <a:moveTo>
                    <a:pt x="0" y="1145404"/>
                  </a:moveTo>
                  <a:cubicBezTo>
                    <a:pt x="345483" y="664633"/>
                    <a:pt x="690966" y="183863"/>
                    <a:pt x="1363851" y="37275"/>
                  </a:cubicBezTo>
                  <a:cubicBezTo>
                    <a:pt x="2036736" y="-109313"/>
                    <a:pt x="3710553" y="220672"/>
                    <a:pt x="4037309" y="265875"/>
                  </a:cubicBez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en-US" sz="1200"/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74CE7FDB-D825-48D0-86D0-9D1EFDBB6E69}"/>
                </a:ext>
              </a:extLst>
            </p:cNvPr>
            <p:cNvSpPr txBox="1"/>
            <p:nvPr/>
          </p:nvSpPr>
          <p:spPr>
            <a:xfrm>
              <a:off x="1850551" y="1284918"/>
              <a:ext cx="683991" cy="3740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highlight>
                    <a:srgbClr val="FFFF00"/>
                  </a:highlight>
                </a:rPr>
                <a:t>Same Polarity</a:t>
              </a:r>
            </a:p>
            <a:p>
              <a:r>
                <a:rPr lang="en-US" sz="900" b="1" dirty="0">
                  <a:highlight>
                    <a:srgbClr val="FFFF00"/>
                  </a:highlight>
                </a:rPr>
                <a:t>Pre-Read &amp; Write</a:t>
              </a:r>
            </a:p>
          </p:txBody>
        </p:sp>
        <p:sp>
          <p:nvSpPr>
            <p:cNvPr id="270" name="Freeform: Shape 269">
              <a:extLst>
                <a:ext uri="{FF2B5EF4-FFF2-40B4-BE49-F238E27FC236}">
                  <a16:creationId xmlns:a16="http://schemas.microsoft.com/office/drawing/2014/main" id="{E8C928BA-ADDA-48B2-B4E0-9F91B52BB6C3}"/>
                </a:ext>
              </a:extLst>
            </p:cNvPr>
            <p:cNvSpPr/>
            <p:nvPr/>
          </p:nvSpPr>
          <p:spPr>
            <a:xfrm>
              <a:off x="1473134" y="2182534"/>
              <a:ext cx="1602896" cy="470210"/>
            </a:xfrm>
            <a:custGeom>
              <a:avLst/>
              <a:gdLst>
                <a:gd name="connsiteX0" fmla="*/ 0 w 4037309"/>
                <a:gd name="connsiteY0" fmla="*/ 1145404 h 1145404"/>
                <a:gd name="connsiteX1" fmla="*/ 1363851 w 4037309"/>
                <a:gd name="connsiteY1" fmla="*/ 37275 h 1145404"/>
                <a:gd name="connsiteX2" fmla="*/ 4037309 w 4037309"/>
                <a:gd name="connsiteY2" fmla="*/ 265875 h 1145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37309" h="1145404">
                  <a:moveTo>
                    <a:pt x="0" y="1145404"/>
                  </a:moveTo>
                  <a:cubicBezTo>
                    <a:pt x="345483" y="664633"/>
                    <a:pt x="690966" y="183863"/>
                    <a:pt x="1363851" y="37275"/>
                  </a:cubicBezTo>
                  <a:cubicBezTo>
                    <a:pt x="2036736" y="-109313"/>
                    <a:pt x="3710553" y="220672"/>
                    <a:pt x="4037309" y="265875"/>
                  </a:cubicBez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en-US" sz="1200"/>
            </a:p>
          </p:txBody>
        </p:sp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BCD0398A-CA1D-4C54-BF23-BBDCA9C297E2}"/>
                </a:ext>
              </a:extLst>
            </p:cNvPr>
            <p:cNvSpPr txBox="1"/>
            <p:nvPr/>
          </p:nvSpPr>
          <p:spPr>
            <a:xfrm>
              <a:off x="1887025" y="2153120"/>
              <a:ext cx="683991" cy="3740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highlight>
                    <a:srgbClr val="FFFF00"/>
                  </a:highlight>
                </a:rPr>
                <a:t>Same Polarity</a:t>
              </a:r>
            </a:p>
            <a:p>
              <a:r>
                <a:rPr lang="en-US" sz="900" b="1" dirty="0">
                  <a:highlight>
                    <a:srgbClr val="FFFF00"/>
                  </a:highlight>
                </a:rPr>
                <a:t>Pre-Read &amp; Write</a:t>
              </a:r>
            </a:p>
          </p:txBody>
        </p:sp>
      </p:grpSp>
      <p:sp>
        <p:nvSpPr>
          <p:cNvPr id="277" name="TextBox 276">
            <a:extLst>
              <a:ext uri="{FF2B5EF4-FFF2-40B4-BE49-F238E27FC236}">
                <a16:creationId xmlns:a16="http://schemas.microsoft.com/office/drawing/2014/main" id="{73AADB6D-AB49-49DC-8BFB-534428AC0DD4}"/>
              </a:ext>
            </a:extLst>
          </p:cNvPr>
          <p:cNvSpPr txBox="1"/>
          <p:nvPr/>
        </p:nvSpPr>
        <p:spPr>
          <a:xfrm>
            <a:off x="895296" y="5382067"/>
            <a:ext cx="22953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If picture is too small, please see slides #2, #3</a:t>
            </a:r>
          </a:p>
        </p:txBody>
      </p:sp>
    </p:spTree>
    <p:extLst>
      <p:ext uri="{BB962C8B-B14F-4D97-AF65-F5344CB8AC3E}">
        <p14:creationId xmlns:p14="http://schemas.microsoft.com/office/powerpoint/2010/main" val="2274400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7CD57-3DFB-4B47-AA33-84CA5BC09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Art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FBBA914-6209-4343-8464-B7BE151E390A}"/>
              </a:ext>
            </a:extLst>
          </p:cNvPr>
          <p:cNvGrpSpPr>
            <a:grpSpLocks noChangeAspect="1"/>
          </p:cNvGrpSpPr>
          <p:nvPr/>
        </p:nvGrpSpPr>
        <p:grpSpPr>
          <a:xfrm>
            <a:off x="968573" y="1135947"/>
            <a:ext cx="10309027" cy="5051181"/>
            <a:chOff x="515097" y="3581400"/>
            <a:chExt cx="4042928" cy="175259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4D4AE67-CD43-4BCC-A34A-7515D7CA1753}"/>
                </a:ext>
              </a:extLst>
            </p:cNvPr>
            <p:cNvSpPr txBox="1"/>
            <p:nvPr/>
          </p:nvSpPr>
          <p:spPr>
            <a:xfrm>
              <a:off x="515097" y="3850802"/>
              <a:ext cx="845373" cy="128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Bit requires Set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3C1A459-2EA3-406B-A953-5B877BB4D086}"/>
                </a:ext>
              </a:extLst>
            </p:cNvPr>
            <p:cNvSpPr txBox="1"/>
            <p:nvPr/>
          </p:nvSpPr>
          <p:spPr>
            <a:xfrm>
              <a:off x="3236906" y="4110912"/>
              <a:ext cx="316740" cy="128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7401934-163C-42CF-8100-BE7953684AEA}"/>
                </a:ext>
              </a:extLst>
            </p:cNvPr>
            <p:cNvSpPr/>
            <p:nvPr/>
          </p:nvSpPr>
          <p:spPr>
            <a:xfrm>
              <a:off x="1182242" y="4060392"/>
              <a:ext cx="448528" cy="309482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Negative</a:t>
              </a: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 Read</a:t>
              </a:r>
            </a:p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WL/BL Ramp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F5C6058-FD9F-49A8-8A44-538F6464CF7C}"/>
                </a:ext>
              </a:extLst>
            </p:cNvPr>
            <p:cNvSpPr/>
            <p:nvPr/>
          </p:nvSpPr>
          <p:spPr>
            <a:xfrm>
              <a:off x="1765280" y="4060391"/>
              <a:ext cx="448529" cy="309479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Latch Pre-Read Data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A2A7730C-7620-4CD8-8D3B-672AF656A720}"/>
                </a:ext>
              </a:extLst>
            </p:cNvPr>
            <p:cNvCxnSpPr>
              <a:cxnSpLocks/>
              <a:stCxn id="16" idx="6"/>
              <a:endCxn id="7" idx="1"/>
            </p:cNvCxnSpPr>
            <p:nvPr/>
          </p:nvCxnSpPr>
          <p:spPr>
            <a:xfrm rot="5400000" flipH="1" flipV="1">
              <a:off x="1133585" y="4170050"/>
              <a:ext cx="3572" cy="937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4565B34A-6583-4669-93F3-FE5D4C9C7F1C}"/>
                </a:ext>
              </a:extLst>
            </p:cNvPr>
            <p:cNvCxnSpPr>
              <a:cxnSpLocks/>
              <a:stCxn id="7" idx="3"/>
              <a:endCxn id="8" idx="1"/>
            </p:cNvCxnSpPr>
            <p:nvPr/>
          </p:nvCxnSpPr>
          <p:spPr>
            <a:xfrm rot="5400000" flipH="1" flipV="1">
              <a:off x="1698024" y="4147877"/>
              <a:ext cx="3" cy="1345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343BF849-2C00-447E-A312-EFBEAF751AD3}"/>
                </a:ext>
              </a:extLst>
            </p:cNvPr>
            <p:cNvCxnSpPr>
              <a:cxnSpLocks/>
              <a:stCxn id="8" idx="3"/>
              <a:endCxn id="12" idx="1"/>
            </p:cNvCxnSpPr>
            <p:nvPr/>
          </p:nvCxnSpPr>
          <p:spPr>
            <a:xfrm flipV="1">
              <a:off x="2213809" y="4215129"/>
              <a:ext cx="161341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Diamond 11">
              <a:extLst>
                <a:ext uri="{FF2B5EF4-FFF2-40B4-BE49-F238E27FC236}">
                  <a16:creationId xmlns:a16="http://schemas.microsoft.com/office/drawing/2014/main" id="{37051EF8-EB70-4369-B97A-DCF4B71D0EFC}"/>
                </a:ext>
              </a:extLst>
            </p:cNvPr>
            <p:cNvSpPr/>
            <p:nvPr/>
          </p:nvSpPr>
          <p:spPr>
            <a:xfrm>
              <a:off x="2375150" y="4060390"/>
              <a:ext cx="880017" cy="309477"/>
            </a:xfrm>
            <a:prstGeom prst="diamond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threshold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5C77187A-77C4-431A-9100-CD543FC4F4AA}"/>
                </a:ext>
              </a:extLst>
            </p:cNvPr>
            <p:cNvCxnSpPr>
              <a:cxnSpLocks/>
              <a:stCxn id="12" idx="3"/>
              <a:endCxn id="19" idx="1"/>
            </p:cNvCxnSpPr>
            <p:nvPr/>
          </p:nvCxnSpPr>
          <p:spPr>
            <a:xfrm rot="5400000" flipV="1">
              <a:off x="3595781" y="3874515"/>
              <a:ext cx="7705" cy="6889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24">
              <a:extLst>
                <a:ext uri="{FF2B5EF4-FFF2-40B4-BE49-F238E27FC236}">
                  <a16:creationId xmlns:a16="http://schemas.microsoft.com/office/drawing/2014/main" id="{3B64B88B-CA75-414A-8EFE-F60FE87DE55F}"/>
                </a:ext>
              </a:extLst>
            </p:cNvPr>
            <p:cNvCxnSpPr>
              <a:cxnSpLocks/>
              <a:stCxn id="12" idx="0"/>
              <a:endCxn id="17" idx="1"/>
            </p:cNvCxnSpPr>
            <p:nvPr/>
          </p:nvCxnSpPr>
          <p:spPr>
            <a:xfrm rot="16200000">
              <a:off x="2883064" y="3688286"/>
              <a:ext cx="304199" cy="440010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350ABD1-C897-4DA9-8682-115DCD5B58C8}"/>
                </a:ext>
              </a:extLst>
            </p:cNvPr>
            <p:cNvSpPr txBox="1"/>
            <p:nvPr/>
          </p:nvSpPr>
          <p:spPr>
            <a:xfrm>
              <a:off x="2621562" y="3923780"/>
              <a:ext cx="289872" cy="128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7F5EC3C-B604-47A2-9BD8-ACDB0DFA61CE}"/>
                </a:ext>
              </a:extLst>
            </p:cNvPr>
            <p:cNvSpPr/>
            <p:nvPr/>
          </p:nvSpPr>
          <p:spPr>
            <a:xfrm>
              <a:off x="639974" y="4031016"/>
              <a:ext cx="448528" cy="375379"/>
            </a:xfrm>
            <a:prstGeom prst="ellipse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A5BEF25-DDD8-4659-A1E8-5AA846D4B05C}"/>
                </a:ext>
              </a:extLst>
            </p:cNvPr>
            <p:cNvSpPr/>
            <p:nvPr/>
          </p:nvSpPr>
          <p:spPr>
            <a:xfrm>
              <a:off x="3255169" y="3583917"/>
              <a:ext cx="582280" cy="344547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For Write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F398E4A-B517-42F8-87A9-F2EBB9C9B7CE}"/>
                </a:ext>
              </a:extLst>
            </p:cNvPr>
            <p:cNvSpPr/>
            <p:nvPr/>
          </p:nvSpPr>
          <p:spPr>
            <a:xfrm>
              <a:off x="3964467" y="3581400"/>
              <a:ext cx="444140" cy="345224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Write</a:t>
              </a:r>
            </a:p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Pulse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FEA63E8-0313-4BEF-BF8D-01E133F0E9D3}"/>
                </a:ext>
              </a:extLst>
            </p:cNvPr>
            <p:cNvSpPr/>
            <p:nvPr/>
          </p:nvSpPr>
          <p:spPr>
            <a:xfrm>
              <a:off x="3944099" y="4068094"/>
              <a:ext cx="469651" cy="309479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Terminate</a:t>
              </a:r>
              <a:b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</a:b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Write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E6187C3-8721-4988-9670-A3D8462B6B49}"/>
                </a:ext>
              </a:extLst>
            </p:cNvPr>
            <p:cNvCxnSpPr>
              <a:cxnSpLocks/>
              <a:stCxn id="17" idx="3"/>
              <a:endCxn id="18" idx="1"/>
            </p:cNvCxnSpPr>
            <p:nvPr/>
          </p:nvCxnSpPr>
          <p:spPr>
            <a:xfrm flipV="1">
              <a:off x="3837449" y="3754012"/>
              <a:ext cx="127018" cy="21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168F3779-8EC7-4D5B-9D7A-C9743A2A4796}"/>
                </a:ext>
              </a:extLst>
            </p:cNvPr>
            <p:cNvCxnSpPr>
              <a:cxnSpLocks/>
              <a:stCxn id="18" idx="2"/>
              <a:endCxn id="19" idx="0"/>
            </p:cNvCxnSpPr>
            <p:nvPr/>
          </p:nvCxnSpPr>
          <p:spPr>
            <a:xfrm flipH="1">
              <a:off x="4178925" y="3926624"/>
              <a:ext cx="7613" cy="1414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FC8DD5A6-D3FB-4A61-9D44-63AEE478F93B}"/>
                </a:ext>
              </a:extLst>
            </p:cNvPr>
            <p:cNvCxnSpPr>
              <a:cxnSpLocks/>
              <a:stCxn id="19" idx="3"/>
            </p:cNvCxnSpPr>
            <p:nvPr/>
          </p:nvCxnSpPr>
          <p:spPr>
            <a:xfrm rot="5400000" flipH="1" flipV="1">
              <a:off x="4485887" y="4150696"/>
              <a:ext cx="1" cy="1442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7BD1484-BE17-4EAB-B7A9-7E506B4B034D}"/>
                </a:ext>
              </a:extLst>
            </p:cNvPr>
            <p:cNvSpPr txBox="1"/>
            <p:nvPr/>
          </p:nvSpPr>
          <p:spPr>
            <a:xfrm>
              <a:off x="528779" y="4801025"/>
              <a:ext cx="1124191" cy="128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Bit requires Reset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24BA3C2-CF14-43FB-A06C-A9D3D2113AE3}"/>
                </a:ext>
              </a:extLst>
            </p:cNvPr>
            <p:cNvSpPr txBox="1"/>
            <p:nvPr/>
          </p:nvSpPr>
          <p:spPr>
            <a:xfrm>
              <a:off x="3236906" y="5038517"/>
              <a:ext cx="310000" cy="128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7D22E13-90C2-42A2-8709-7AFC84A1FD10}"/>
                </a:ext>
              </a:extLst>
            </p:cNvPr>
            <p:cNvSpPr/>
            <p:nvPr/>
          </p:nvSpPr>
          <p:spPr>
            <a:xfrm>
              <a:off x="1183017" y="4987997"/>
              <a:ext cx="448528" cy="309482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Negative </a:t>
              </a: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Read</a:t>
              </a:r>
            </a:p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WL/BL Ramp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4C3C1C0-4D87-4B02-A1C5-0A54A0704377}"/>
                </a:ext>
              </a:extLst>
            </p:cNvPr>
            <p:cNvSpPr/>
            <p:nvPr/>
          </p:nvSpPr>
          <p:spPr>
            <a:xfrm>
              <a:off x="1765280" y="4987996"/>
              <a:ext cx="448529" cy="309479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Latch Pre-Read Data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A5305838-0394-4AAC-AA1D-D795F5FC2031}"/>
                </a:ext>
              </a:extLst>
            </p:cNvPr>
            <p:cNvCxnSpPr>
              <a:cxnSpLocks/>
              <a:stCxn id="33" idx="6"/>
              <a:endCxn id="25" idx="1"/>
            </p:cNvCxnSpPr>
            <p:nvPr/>
          </p:nvCxnSpPr>
          <p:spPr>
            <a:xfrm rot="5400000" flipH="1" flipV="1">
              <a:off x="1133973" y="5097267"/>
              <a:ext cx="3571" cy="9451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FE1B6FAB-D102-44AF-AB7B-A340AF465B66}"/>
                </a:ext>
              </a:extLst>
            </p:cNvPr>
            <p:cNvCxnSpPr>
              <a:cxnSpLocks/>
              <a:stCxn id="25" idx="3"/>
              <a:endCxn id="26" idx="1"/>
            </p:cNvCxnSpPr>
            <p:nvPr/>
          </p:nvCxnSpPr>
          <p:spPr>
            <a:xfrm rot="5400000" flipH="1" flipV="1">
              <a:off x="1698411" y="5075870"/>
              <a:ext cx="3" cy="1337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C797E836-265A-41CE-8D18-E90ED381F525}"/>
                </a:ext>
              </a:extLst>
            </p:cNvPr>
            <p:cNvCxnSpPr>
              <a:cxnSpLocks/>
              <a:stCxn id="26" idx="3"/>
              <a:endCxn id="30" idx="1"/>
            </p:cNvCxnSpPr>
            <p:nvPr/>
          </p:nvCxnSpPr>
          <p:spPr>
            <a:xfrm flipV="1">
              <a:off x="2213809" y="5142734"/>
              <a:ext cx="161341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Diamond 29">
              <a:extLst>
                <a:ext uri="{FF2B5EF4-FFF2-40B4-BE49-F238E27FC236}">
                  <a16:creationId xmlns:a16="http://schemas.microsoft.com/office/drawing/2014/main" id="{4AB896C7-E43F-4843-88EE-69963908476B}"/>
                </a:ext>
              </a:extLst>
            </p:cNvPr>
            <p:cNvSpPr/>
            <p:nvPr/>
          </p:nvSpPr>
          <p:spPr>
            <a:xfrm>
              <a:off x="2375150" y="4987995"/>
              <a:ext cx="880017" cy="309477"/>
            </a:xfrm>
            <a:prstGeom prst="diamond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threshold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AED2B7BA-A387-4DC1-BC97-5006406748AE}"/>
                </a:ext>
              </a:extLst>
            </p:cNvPr>
            <p:cNvCxnSpPr>
              <a:cxnSpLocks/>
              <a:stCxn id="30" idx="3"/>
              <a:endCxn id="36" idx="1"/>
            </p:cNvCxnSpPr>
            <p:nvPr/>
          </p:nvCxnSpPr>
          <p:spPr>
            <a:xfrm rot="5400000" flipV="1">
              <a:off x="3575651" y="4822248"/>
              <a:ext cx="7704" cy="6486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B0343F1-7BB1-4F8B-BBBF-4F8232FE7891}"/>
                </a:ext>
              </a:extLst>
            </p:cNvPr>
            <p:cNvSpPr txBox="1"/>
            <p:nvPr/>
          </p:nvSpPr>
          <p:spPr>
            <a:xfrm>
              <a:off x="2553153" y="4852287"/>
              <a:ext cx="309999" cy="128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7F2D3945-9A13-448D-9263-199F79D55A08}"/>
                </a:ext>
              </a:extLst>
            </p:cNvPr>
            <p:cNvSpPr/>
            <p:nvPr/>
          </p:nvSpPr>
          <p:spPr>
            <a:xfrm>
              <a:off x="578597" y="4958620"/>
              <a:ext cx="509905" cy="375379"/>
            </a:xfrm>
            <a:prstGeom prst="ellipse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4506323F-409A-4363-A5DA-C68068777498}"/>
                </a:ext>
              </a:extLst>
            </p:cNvPr>
            <p:cNvSpPr/>
            <p:nvPr/>
          </p:nvSpPr>
          <p:spPr>
            <a:xfrm>
              <a:off x="3313309" y="4511521"/>
              <a:ext cx="524140" cy="344547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WL/BL Ramp</a:t>
              </a:r>
              <a:b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for Write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AB0B0BC-8719-4F84-A313-E2294B9AC62B}"/>
                </a:ext>
              </a:extLst>
            </p:cNvPr>
            <p:cNvSpPr/>
            <p:nvPr/>
          </p:nvSpPr>
          <p:spPr>
            <a:xfrm>
              <a:off x="3964467" y="4509005"/>
              <a:ext cx="384372" cy="345223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Write Pulse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6200AFE6-BFF5-4B32-A598-26620AB488F7}"/>
                </a:ext>
              </a:extLst>
            </p:cNvPr>
            <p:cNvSpPr/>
            <p:nvPr/>
          </p:nvSpPr>
          <p:spPr>
            <a:xfrm>
              <a:off x="3903841" y="4995699"/>
              <a:ext cx="509907" cy="309478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lvl="0" algn="ctr">
                <a:defRPr/>
              </a:pPr>
              <a:r>
                <a:rPr lang="en-US" sz="14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Terminate</a:t>
              </a:r>
              <a:br>
                <a:rPr lang="en-US" sz="14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</a:br>
              <a:r>
                <a:rPr lang="en-US" sz="14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Write</a:t>
              </a:r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08BBD89D-BFFE-48E2-9307-9C6709E88DDB}"/>
                </a:ext>
              </a:extLst>
            </p:cNvPr>
            <p:cNvCxnSpPr>
              <a:cxnSpLocks/>
              <a:stCxn id="34" idx="3"/>
              <a:endCxn id="35" idx="1"/>
            </p:cNvCxnSpPr>
            <p:nvPr/>
          </p:nvCxnSpPr>
          <p:spPr>
            <a:xfrm flipV="1">
              <a:off x="3837449" y="4681617"/>
              <a:ext cx="127018" cy="21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AF14B442-881F-4871-82F5-19A862F753D3}"/>
                </a:ext>
              </a:extLst>
            </p:cNvPr>
            <p:cNvCxnSpPr>
              <a:cxnSpLocks/>
              <a:stCxn id="35" idx="2"/>
              <a:endCxn id="36" idx="0"/>
            </p:cNvCxnSpPr>
            <p:nvPr/>
          </p:nvCxnSpPr>
          <p:spPr>
            <a:xfrm>
              <a:off x="4156653" y="4854228"/>
              <a:ext cx="2141" cy="14147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3CA7EA81-D631-4F3E-93B4-E4E26DB7ADFD}"/>
                </a:ext>
              </a:extLst>
            </p:cNvPr>
            <p:cNvCxnSpPr>
              <a:cxnSpLocks/>
              <a:stCxn id="36" idx="3"/>
            </p:cNvCxnSpPr>
            <p:nvPr/>
          </p:nvCxnSpPr>
          <p:spPr>
            <a:xfrm rot="5400000" flipV="1">
              <a:off x="4485884" y="5078302"/>
              <a:ext cx="1" cy="14427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3EF35AF3-572A-408F-A3BC-85560D1157A6}"/>
                </a:ext>
              </a:extLst>
            </p:cNvPr>
            <p:cNvSpPr/>
            <p:nvPr/>
          </p:nvSpPr>
          <p:spPr>
            <a:xfrm>
              <a:off x="2571016" y="4532253"/>
              <a:ext cx="491774" cy="309477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Switch Polarity</a:t>
              </a:r>
            </a:p>
          </p:txBody>
        </p: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3B3E45D5-C903-4D79-B174-1F53BE4AF7F8}"/>
                </a:ext>
              </a:extLst>
            </p:cNvPr>
            <p:cNvCxnSpPr>
              <a:cxnSpLocks/>
              <a:stCxn id="40" idx="3"/>
              <a:endCxn id="34" idx="1"/>
            </p:cNvCxnSpPr>
            <p:nvPr/>
          </p:nvCxnSpPr>
          <p:spPr>
            <a:xfrm rot="5400000" flipH="1" flipV="1">
              <a:off x="3186450" y="4560134"/>
              <a:ext cx="3198" cy="2505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28CDF98C-D194-4AA5-9F85-E94E6A44AE37}"/>
                </a:ext>
              </a:extLst>
            </p:cNvPr>
            <p:cNvCxnSpPr>
              <a:cxnSpLocks/>
              <a:stCxn id="30" idx="0"/>
              <a:endCxn id="40" idx="2"/>
            </p:cNvCxnSpPr>
            <p:nvPr/>
          </p:nvCxnSpPr>
          <p:spPr>
            <a:xfrm flipV="1">
              <a:off x="2815159" y="4841730"/>
              <a:ext cx="1744" cy="1462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55235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7CD57-3DFB-4B47-AA33-84CA5BC09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Invention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6339883-238C-41BC-95A8-6BE1624F60E2}"/>
              </a:ext>
            </a:extLst>
          </p:cNvPr>
          <p:cNvGrpSpPr>
            <a:grpSpLocks noChangeAspect="1"/>
          </p:cNvGrpSpPr>
          <p:nvPr/>
        </p:nvGrpSpPr>
        <p:grpSpPr>
          <a:xfrm>
            <a:off x="838200" y="685800"/>
            <a:ext cx="10744200" cy="5364943"/>
            <a:chOff x="515096" y="1272332"/>
            <a:chExt cx="4037987" cy="1737360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C5F2517F-C6BF-4A93-85FA-C3505B2B5010}"/>
                </a:ext>
              </a:extLst>
            </p:cNvPr>
            <p:cNvSpPr txBox="1"/>
            <p:nvPr/>
          </p:nvSpPr>
          <p:spPr>
            <a:xfrm>
              <a:off x="515096" y="1601803"/>
              <a:ext cx="845373" cy="1196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Bit requires Set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0BA6AC1E-8CFA-49F8-87D7-BC1A2F5B4D8A}"/>
                </a:ext>
              </a:extLst>
            </p:cNvPr>
            <p:cNvSpPr txBox="1"/>
            <p:nvPr/>
          </p:nvSpPr>
          <p:spPr>
            <a:xfrm>
              <a:off x="3236909" y="1867896"/>
              <a:ext cx="316740" cy="1196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445541E2-4893-4733-9F66-28FB154263C8}"/>
                </a:ext>
              </a:extLst>
            </p:cNvPr>
            <p:cNvSpPr/>
            <p:nvPr/>
          </p:nvSpPr>
          <p:spPr>
            <a:xfrm>
              <a:off x="1219200" y="1823356"/>
              <a:ext cx="411570" cy="309482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Negative</a:t>
              </a: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 Read</a:t>
              </a:r>
            </a:p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WL/BL Ramp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6B7527B-17B3-4E7B-9068-1E4EA5014680}"/>
                </a:ext>
              </a:extLst>
            </p:cNvPr>
            <p:cNvSpPr/>
            <p:nvPr/>
          </p:nvSpPr>
          <p:spPr>
            <a:xfrm>
              <a:off x="1765280" y="1823356"/>
              <a:ext cx="448529" cy="309479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Latch Pre-Read Data</a:t>
              </a: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8AAFC48F-F44F-4833-AFE4-CF475A2038B8}"/>
                </a:ext>
              </a:extLst>
            </p:cNvPr>
            <p:cNvCxnSpPr>
              <a:cxnSpLocks/>
              <a:stCxn id="55" idx="6"/>
              <a:endCxn id="46" idx="1"/>
            </p:cNvCxnSpPr>
            <p:nvPr/>
          </p:nvCxnSpPr>
          <p:spPr>
            <a:xfrm rot="5400000" flipH="1" flipV="1">
              <a:off x="1152064" y="1914535"/>
              <a:ext cx="3574" cy="1306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D76557C0-0318-456A-AABD-47A515958B5B}"/>
                </a:ext>
              </a:extLst>
            </p:cNvPr>
            <p:cNvCxnSpPr>
              <a:cxnSpLocks/>
              <a:stCxn id="46" idx="3"/>
              <a:endCxn id="47" idx="1"/>
            </p:cNvCxnSpPr>
            <p:nvPr/>
          </p:nvCxnSpPr>
          <p:spPr>
            <a:xfrm flipV="1">
              <a:off x="1630770" y="1978096"/>
              <a:ext cx="134510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A63EE73B-3F3F-42A6-94C0-0EF4FF01FB0E}"/>
                </a:ext>
              </a:extLst>
            </p:cNvPr>
            <p:cNvCxnSpPr>
              <a:cxnSpLocks/>
              <a:stCxn id="47" idx="3"/>
              <a:endCxn id="51" idx="1"/>
            </p:cNvCxnSpPr>
            <p:nvPr/>
          </p:nvCxnSpPr>
          <p:spPr>
            <a:xfrm flipV="1">
              <a:off x="2213809" y="1978094"/>
              <a:ext cx="161341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Diamond 50">
              <a:extLst>
                <a:ext uri="{FF2B5EF4-FFF2-40B4-BE49-F238E27FC236}">
                  <a16:creationId xmlns:a16="http://schemas.microsoft.com/office/drawing/2014/main" id="{1B569791-5FCB-477E-85A2-D734F0E82D4D}"/>
                </a:ext>
              </a:extLst>
            </p:cNvPr>
            <p:cNvSpPr/>
            <p:nvPr/>
          </p:nvSpPr>
          <p:spPr>
            <a:xfrm>
              <a:off x="2375150" y="1823355"/>
              <a:ext cx="880017" cy="309477"/>
            </a:xfrm>
            <a:prstGeom prst="diamond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threshold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C2D091B1-345A-4D79-998F-552D7A7015B0}"/>
                </a:ext>
              </a:extLst>
            </p:cNvPr>
            <p:cNvCxnSpPr>
              <a:cxnSpLocks/>
              <a:stCxn id="51" idx="3"/>
              <a:endCxn id="58" idx="1"/>
            </p:cNvCxnSpPr>
            <p:nvPr/>
          </p:nvCxnSpPr>
          <p:spPr>
            <a:xfrm>
              <a:off x="3255167" y="1978094"/>
              <a:ext cx="710052" cy="77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Elbow Connector 24">
              <a:extLst>
                <a:ext uri="{FF2B5EF4-FFF2-40B4-BE49-F238E27FC236}">
                  <a16:creationId xmlns:a16="http://schemas.microsoft.com/office/drawing/2014/main" id="{8E5E072D-D357-4F1B-8493-FDDC36E1F20B}"/>
                </a:ext>
              </a:extLst>
            </p:cNvPr>
            <p:cNvCxnSpPr>
              <a:cxnSpLocks/>
              <a:stCxn id="51" idx="0"/>
              <a:endCxn id="56" idx="1"/>
            </p:cNvCxnSpPr>
            <p:nvPr/>
          </p:nvCxnSpPr>
          <p:spPr>
            <a:xfrm rot="5400000" flipH="1" flipV="1">
              <a:off x="2931879" y="1402435"/>
              <a:ext cx="304200" cy="537640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F4E9AF65-4932-49DD-8F27-AD80BEFAD18B}"/>
                </a:ext>
              </a:extLst>
            </p:cNvPr>
            <p:cNvSpPr txBox="1"/>
            <p:nvPr/>
          </p:nvSpPr>
          <p:spPr>
            <a:xfrm>
              <a:off x="2621559" y="1680765"/>
              <a:ext cx="289872" cy="1196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403AEA88-0490-4B17-BD42-D462C9C2BAA0}"/>
                </a:ext>
              </a:extLst>
            </p:cNvPr>
            <p:cNvSpPr/>
            <p:nvPr/>
          </p:nvSpPr>
          <p:spPr>
            <a:xfrm>
              <a:off x="639976" y="1793981"/>
              <a:ext cx="448526" cy="375379"/>
            </a:xfrm>
            <a:prstGeom prst="ellipse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FADAE382-17D3-4BF3-9A0D-EA7202EB7D90}"/>
                </a:ext>
              </a:extLst>
            </p:cNvPr>
            <p:cNvSpPr/>
            <p:nvPr/>
          </p:nvSpPr>
          <p:spPr>
            <a:xfrm>
              <a:off x="3352799" y="1346881"/>
              <a:ext cx="484649" cy="344547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For Write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B5E4594C-C084-4003-A552-67494FBF0067}"/>
                </a:ext>
              </a:extLst>
            </p:cNvPr>
            <p:cNvSpPr/>
            <p:nvPr/>
          </p:nvSpPr>
          <p:spPr>
            <a:xfrm>
              <a:off x="3964467" y="1344365"/>
              <a:ext cx="448529" cy="345224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Write</a:t>
              </a:r>
            </a:p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Pulse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F4152060-6100-414A-8584-72AD5A18B304}"/>
                </a:ext>
              </a:extLst>
            </p:cNvPr>
            <p:cNvSpPr/>
            <p:nvPr/>
          </p:nvSpPr>
          <p:spPr>
            <a:xfrm>
              <a:off x="3965219" y="1831059"/>
              <a:ext cx="448529" cy="309479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Terminate</a:t>
              </a:r>
              <a:b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</a:b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Write</a:t>
              </a: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0966DB2D-05A1-474B-9B87-3B8A478735E1}"/>
                </a:ext>
              </a:extLst>
            </p:cNvPr>
            <p:cNvCxnSpPr>
              <a:cxnSpLocks/>
              <a:stCxn id="56" idx="3"/>
              <a:endCxn id="57" idx="1"/>
            </p:cNvCxnSpPr>
            <p:nvPr/>
          </p:nvCxnSpPr>
          <p:spPr>
            <a:xfrm flipV="1">
              <a:off x="3837448" y="1516977"/>
              <a:ext cx="127019" cy="21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13837D1F-6AAE-4275-8457-963E7DEA72E4}"/>
                </a:ext>
              </a:extLst>
            </p:cNvPr>
            <p:cNvCxnSpPr>
              <a:cxnSpLocks/>
              <a:stCxn id="57" idx="2"/>
              <a:endCxn id="58" idx="0"/>
            </p:cNvCxnSpPr>
            <p:nvPr/>
          </p:nvCxnSpPr>
          <p:spPr>
            <a:xfrm>
              <a:off x="4188732" y="1689589"/>
              <a:ext cx="752" cy="1414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B486578E-9BD5-4EC6-B833-2353E045D3D1}"/>
                </a:ext>
              </a:extLst>
            </p:cNvPr>
            <p:cNvCxnSpPr>
              <a:cxnSpLocks/>
              <a:stCxn id="58" idx="3"/>
            </p:cNvCxnSpPr>
            <p:nvPr/>
          </p:nvCxnSpPr>
          <p:spPr>
            <a:xfrm rot="5400000" flipH="1" flipV="1">
              <a:off x="4483058" y="1915775"/>
              <a:ext cx="714" cy="139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D303E4DF-2C56-45ED-894A-D8A260918A44}"/>
                </a:ext>
              </a:extLst>
            </p:cNvPr>
            <p:cNvSpPr txBox="1"/>
            <p:nvPr/>
          </p:nvSpPr>
          <p:spPr>
            <a:xfrm>
              <a:off x="528778" y="2420218"/>
              <a:ext cx="944355" cy="1196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Bit requires Reset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06D690C-023C-4B58-94EC-F8E8F681FDC6}"/>
                </a:ext>
              </a:extLst>
            </p:cNvPr>
            <p:cNvSpPr txBox="1"/>
            <p:nvPr/>
          </p:nvSpPr>
          <p:spPr>
            <a:xfrm>
              <a:off x="3236909" y="2708230"/>
              <a:ext cx="310000" cy="1196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F01F83EB-A1C6-4CAA-9049-75A735F8C284}"/>
                </a:ext>
              </a:extLst>
            </p:cNvPr>
            <p:cNvSpPr/>
            <p:nvPr/>
          </p:nvSpPr>
          <p:spPr>
            <a:xfrm>
              <a:off x="1219200" y="2663688"/>
              <a:ext cx="418310" cy="309482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Positive </a:t>
              </a: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Read</a:t>
              </a:r>
            </a:p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WL/BL Ramp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4AEA74E2-DF5C-466D-B1B6-92470C588631}"/>
                </a:ext>
              </a:extLst>
            </p:cNvPr>
            <p:cNvSpPr/>
            <p:nvPr/>
          </p:nvSpPr>
          <p:spPr>
            <a:xfrm>
              <a:off x="1765280" y="2663688"/>
              <a:ext cx="448529" cy="309479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Latch Pre-Read Data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968B5A06-22DD-4004-A521-10555E0E4511}"/>
                </a:ext>
              </a:extLst>
            </p:cNvPr>
            <p:cNvCxnSpPr>
              <a:cxnSpLocks/>
              <a:stCxn id="73" idx="6"/>
              <a:endCxn id="64" idx="1"/>
            </p:cNvCxnSpPr>
            <p:nvPr/>
          </p:nvCxnSpPr>
          <p:spPr>
            <a:xfrm rot="5400000" flipH="1" flipV="1">
              <a:off x="1152064" y="2754868"/>
              <a:ext cx="3574" cy="13069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BCCE5665-C61B-4E8D-995F-5085DC5BF9B0}"/>
                </a:ext>
              </a:extLst>
            </p:cNvPr>
            <p:cNvCxnSpPr>
              <a:cxnSpLocks/>
              <a:stCxn id="64" idx="3"/>
              <a:endCxn id="65" idx="1"/>
            </p:cNvCxnSpPr>
            <p:nvPr/>
          </p:nvCxnSpPr>
          <p:spPr>
            <a:xfrm flipV="1">
              <a:off x="1637510" y="2818428"/>
              <a:ext cx="127770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85EF6A4C-ADF2-4B19-A020-294D7C7A971A}"/>
                </a:ext>
              </a:extLst>
            </p:cNvPr>
            <p:cNvCxnSpPr>
              <a:cxnSpLocks/>
              <a:stCxn id="65" idx="3"/>
              <a:endCxn id="69" idx="1"/>
            </p:cNvCxnSpPr>
            <p:nvPr/>
          </p:nvCxnSpPr>
          <p:spPr>
            <a:xfrm flipV="1">
              <a:off x="2213809" y="2818426"/>
              <a:ext cx="161341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Diamond 68">
              <a:extLst>
                <a:ext uri="{FF2B5EF4-FFF2-40B4-BE49-F238E27FC236}">
                  <a16:creationId xmlns:a16="http://schemas.microsoft.com/office/drawing/2014/main" id="{DA7ECCDB-F37E-455D-9C82-8B37552B6FDF}"/>
                </a:ext>
              </a:extLst>
            </p:cNvPr>
            <p:cNvSpPr/>
            <p:nvPr/>
          </p:nvSpPr>
          <p:spPr>
            <a:xfrm>
              <a:off x="2375150" y="2663687"/>
              <a:ext cx="880017" cy="309477"/>
            </a:xfrm>
            <a:prstGeom prst="diamond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threshold</a:t>
              </a:r>
            </a:p>
          </p:txBody>
        </p: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92015F5F-4897-4EAF-8F70-10B075902E96}"/>
                </a:ext>
              </a:extLst>
            </p:cNvPr>
            <p:cNvCxnSpPr>
              <a:cxnSpLocks/>
              <a:stCxn id="69" idx="3"/>
              <a:endCxn id="76" idx="1"/>
            </p:cNvCxnSpPr>
            <p:nvPr/>
          </p:nvCxnSpPr>
          <p:spPr>
            <a:xfrm>
              <a:off x="3255167" y="2818426"/>
              <a:ext cx="710052" cy="77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Elbow Connector 77">
              <a:extLst>
                <a:ext uri="{FF2B5EF4-FFF2-40B4-BE49-F238E27FC236}">
                  <a16:creationId xmlns:a16="http://schemas.microsoft.com/office/drawing/2014/main" id="{EFF1EC54-6D5D-49A2-A891-6504E57906DC}"/>
                </a:ext>
              </a:extLst>
            </p:cNvPr>
            <p:cNvCxnSpPr>
              <a:cxnSpLocks/>
              <a:stCxn id="69" idx="0"/>
              <a:endCxn id="74" idx="1"/>
            </p:cNvCxnSpPr>
            <p:nvPr/>
          </p:nvCxnSpPr>
          <p:spPr>
            <a:xfrm rot="5400000" flipH="1" flipV="1">
              <a:off x="2931879" y="2242767"/>
              <a:ext cx="304200" cy="537640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C2EE0A18-3F5C-4D16-BE4D-EE4045F1BEC2}"/>
                </a:ext>
              </a:extLst>
            </p:cNvPr>
            <p:cNvSpPr txBox="1"/>
            <p:nvPr/>
          </p:nvSpPr>
          <p:spPr>
            <a:xfrm>
              <a:off x="2598442" y="2523562"/>
              <a:ext cx="301761" cy="1196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9991AEBB-A700-4998-81F0-57E9C3BBAFF3}"/>
                </a:ext>
              </a:extLst>
            </p:cNvPr>
            <p:cNvSpPr/>
            <p:nvPr/>
          </p:nvSpPr>
          <p:spPr>
            <a:xfrm>
              <a:off x="639976" y="2634313"/>
              <a:ext cx="448527" cy="375379"/>
            </a:xfrm>
            <a:prstGeom prst="ellipse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FF5E593F-9789-4C25-9936-86136A041FBC}"/>
                </a:ext>
              </a:extLst>
            </p:cNvPr>
            <p:cNvSpPr/>
            <p:nvPr/>
          </p:nvSpPr>
          <p:spPr>
            <a:xfrm>
              <a:off x="3352799" y="2187213"/>
              <a:ext cx="484649" cy="344547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WL/BL Ramp</a:t>
              </a:r>
              <a:b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for Write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214EB8CB-0E9D-4DCD-922B-2C1E82595D0D}"/>
                </a:ext>
              </a:extLst>
            </p:cNvPr>
            <p:cNvSpPr/>
            <p:nvPr/>
          </p:nvSpPr>
          <p:spPr>
            <a:xfrm>
              <a:off x="3964467" y="2184697"/>
              <a:ext cx="448529" cy="345223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ctr" defTabSz="110816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</a:rPr>
                <a:t>Write Pulse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8F054C48-F0AB-4C3A-9C55-629292D0D6E9}"/>
                </a:ext>
              </a:extLst>
            </p:cNvPr>
            <p:cNvSpPr/>
            <p:nvPr/>
          </p:nvSpPr>
          <p:spPr>
            <a:xfrm>
              <a:off x="3965219" y="2671391"/>
              <a:ext cx="448529" cy="309478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lvl="0" algn="ctr">
                <a:defRPr/>
              </a:pPr>
              <a:r>
                <a:rPr lang="en-US" sz="14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Terminate</a:t>
              </a:r>
              <a:br>
                <a:rPr lang="en-US" sz="14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</a:br>
              <a:r>
                <a:rPr lang="en-US" sz="1400" dirty="0">
                  <a:solidFill>
                    <a:srgbClr val="FFFFFF"/>
                  </a:solidFill>
                  <a:latin typeface="Arial Narrow" panose="020B0606020202030204" pitchFamily="34" charset="0"/>
                  <a:cs typeface="Calibri" panose="020F0502020204030204" pitchFamily="34" charset="0"/>
                </a:rPr>
                <a:t>Write</a:t>
              </a: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3C50741E-13D0-4E45-A4B8-D5046B5E0598}"/>
                </a:ext>
              </a:extLst>
            </p:cNvPr>
            <p:cNvCxnSpPr>
              <a:cxnSpLocks/>
              <a:stCxn id="74" idx="3"/>
              <a:endCxn id="75" idx="1"/>
            </p:cNvCxnSpPr>
            <p:nvPr/>
          </p:nvCxnSpPr>
          <p:spPr>
            <a:xfrm flipV="1">
              <a:off x="3837448" y="2357309"/>
              <a:ext cx="127019" cy="21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39878D29-AF39-4D96-ADC0-E49F9A124028}"/>
                </a:ext>
              </a:extLst>
            </p:cNvPr>
            <p:cNvCxnSpPr>
              <a:cxnSpLocks/>
              <a:stCxn id="75" idx="2"/>
              <a:endCxn id="76" idx="0"/>
            </p:cNvCxnSpPr>
            <p:nvPr/>
          </p:nvCxnSpPr>
          <p:spPr>
            <a:xfrm>
              <a:off x="4188732" y="2529920"/>
              <a:ext cx="752" cy="14147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7BC6230C-383E-4412-9547-833699B658E8}"/>
                </a:ext>
              </a:extLst>
            </p:cNvPr>
            <p:cNvCxnSpPr>
              <a:cxnSpLocks/>
              <a:stCxn id="76" idx="3"/>
            </p:cNvCxnSpPr>
            <p:nvPr/>
          </p:nvCxnSpPr>
          <p:spPr>
            <a:xfrm rot="5400000" flipV="1">
              <a:off x="4483416" y="2756463"/>
              <a:ext cx="0" cy="1393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176E7A88-4ECF-4157-BD6F-2C693CC2124E}"/>
                </a:ext>
              </a:extLst>
            </p:cNvPr>
            <p:cNvSpPr/>
            <p:nvPr/>
          </p:nvSpPr>
          <p:spPr>
            <a:xfrm>
              <a:off x="1459893" y="1272332"/>
              <a:ext cx="1602896" cy="470210"/>
            </a:xfrm>
            <a:custGeom>
              <a:avLst/>
              <a:gdLst>
                <a:gd name="connsiteX0" fmla="*/ 0 w 4037309"/>
                <a:gd name="connsiteY0" fmla="*/ 1145404 h 1145404"/>
                <a:gd name="connsiteX1" fmla="*/ 1363851 w 4037309"/>
                <a:gd name="connsiteY1" fmla="*/ 37275 h 1145404"/>
                <a:gd name="connsiteX2" fmla="*/ 4037309 w 4037309"/>
                <a:gd name="connsiteY2" fmla="*/ 265875 h 1145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37309" h="1145404">
                  <a:moveTo>
                    <a:pt x="0" y="1145404"/>
                  </a:moveTo>
                  <a:cubicBezTo>
                    <a:pt x="345483" y="664633"/>
                    <a:pt x="690966" y="183863"/>
                    <a:pt x="1363851" y="37275"/>
                  </a:cubicBezTo>
                  <a:cubicBezTo>
                    <a:pt x="2036736" y="-109313"/>
                    <a:pt x="3710553" y="220672"/>
                    <a:pt x="4037309" y="265875"/>
                  </a:cubicBez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en-US" sz="2800"/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E9E0D0CC-B5CD-4652-B8D3-BBFC96B99DBC}"/>
                </a:ext>
              </a:extLst>
            </p:cNvPr>
            <p:cNvSpPr txBox="1"/>
            <p:nvPr/>
          </p:nvSpPr>
          <p:spPr>
            <a:xfrm>
              <a:off x="1861495" y="1372884"/>
              <a:ext cx="683991" cy="269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highlight>
                    <a:srgbClr val="FFFF00"/>
                  </a:highlight>
                </a:rPr>
                <a:t>Same Polarity</a:t>
              </a:r>
            </a:p>
            <a:p>
              <a:r>
                <a:rPr lang="en-US" sz="1600" b="1" dirty="0">
                  <a:highlight>
                    <a:srgbClr val="FFFF00"/>
                  </a:highlight>
                </a:rPr>
                <a:t>Pre-Read &amp; Write</a:t>
              </a:r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4B1EE71B-6CCB-4490-933C-F637C8272AD0}"/>
                </a:ext>
              </a:extLst>
            </p:cNvPr>
            <p:cNvSpPr/>
            <p:nvPr/>
          </p:nvSpPr>
          <p:spPr>
            <a:xfrm>
              <a:off x="1473134" y="2182534"/>
              <a:ext cx="1602896" cy="470210"/>
            </a:xfrm>
            <a:custGeom>
              <a:avLst/>
              <a:gdLst>
                <a:gd name="connsiteX0" fmla="*/ 0 w 4037309"/>
                <a:gd name="connsiteY0" fmla="*/ 1145404 h 1145404"/>
                <a:gd name="connsiteX1" fmla="*/ 1363851 w 4037309"/>
                <a:gd name="connsiteY1" fmla="*/ 37275 h 1145404"/>
                <a:gd name="connsiteX2" fmla="*/ 4037309 w 4037309"/>
                <a:gd name="connsiteY2" fmla="*/ 265875 h 1145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37309" h="1145404">
                  <a:moveTo>
                    <a:pt x="0" y="1145404"/>
                  </a:moveTo>
                  <a:cubicBezTo>
                    <a:pt x="345483" y="664633"/>
                    <a:pt x="690966" y="183863"/>
                    <a:pt x="1363851" y="37275"/>
                  </a:cubicBezTo>
                  <a:cubicBezTo>
                    <a:pt x="2036736" y="-109313"/>
                    <a:pt x="3710553" y="220672"/>
                    <a:pt x="4037309" y="265875"/>
                  </a:cubicBezTo>
                </a:path>
              </a:pathLst>
            </a:custGeom>
            <a:noFill/>
            <a:ln>
              <a:headEnd type="stealth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en-US" sz="280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07E10AB2-8476-4C6D-8D3F-B7DC961185F1}"/>
                </a:ext>
              </a:extLst>
            </p:cNvPr>
            <p:cNvSpPr txBox="1"/>
            <p:nvPr/>
          </p:nvSpPr>
          <p:spPr>
            <a:xfrm>
              <a:off x="1884339" y="2224934"/>
              <a:ext cx="683991" cy="269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highlight>
                    <a:srgbClr val="FFFF00"/>
                  </a:highlight>
                </a:rPr>
                <a:t>Same Polarity</a:t>
              </a:r>
            </a:p>
            <a:p>
              <a:r>
                <a:rPr lang="en-US" sz="1600" b="1" dirty="0">
                  <a:highlight>
                    <a:srgbClr val="FFFF00"/>
                  </a:highlight>
                </a:rPr>
                <a:t>Pre-Read &amp; Write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351569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8575">
          <a:solidFill>
            <a:srgbClr val="0150ED"/>
          </a:solidFill>
          <a:prstDash val="soli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IP disclosure abbreviated 2020-2-25  -  Read-Only" id="{E0ABEF68-A349-214A-AE69-48AEE17CBC74}" vid="{F9E4CB82-5FC9-7A49-809C-693E39D85F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0DE8F84356D740A6F533C98978EF06" ma:contentTypeVersion="0" ma:contentTypeDescription="Create a new document." ma:contentTypeScope="" ma:versionID="7b9ca4ba5a2242f2fa255f46ce4d97b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2E48E97-2FA5-4A09-B46B-6A10AA74E2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</TotalTime>
  <Words>349</Words>
  <Application>Microsoft Office PowerPoint</Application>
  <PresentationFormat>Widescreen</PresentationFormat>
  <Paragraphs>130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Narrow</vt:lpstr>
      <vt:lpstr>Calibri</vt:lpstr>
      <vt:lpstr>Neo Sans Intel</vt:lpstr>
      <vt:lpstr>Neo Sans Intel Medium</vt:lpstr>
      <vt:lpstr>blank</vt:lpstr>
      <vt:lpstr>Write Algorithm for bipolar 3DXP array</vt:lpstr>
      <vt:lpstr>Current Art</vt:lpstr>
      <vt:lpstr>The Invention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RA/RM Template</dc:title>
  <dc:creator>Kau, Derchang</dc:creator>
  <cp:keywords>CTPClassification=CTP_NT</cp:keywords>
  <cp:lastModifiedBy>Srinivasan, Balaji</cp:lastModifiedBy>
  <cp:revision>108</cp:revision>
  <dcterms:created xsi:type="dcterms:W3CDTF">2019-10-31T00:25:52Z</dcterms:created>
  <dcterms:modified xsi:type="dcterms:W3CDTF">2020-04-29T01:03:35Z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0x010100640DE8F84356D740A6F533C98978EF06</vt:lpwstr>
  </property>
  <property fmtid="{D5CDD505-2E9C-101B-9397-08002B2CF9AE}" pid="3" name="TitusGUID">
    <vt:lpwstr>ea9c4b45-cce8-4cdb-858d-88ece0ac9126</vt:lpwstr>
  </property>
  <property fmtid="{D5CDD505-2E9C-101B-9397-08002B2CF9AE}" pid="4" name="CTP_TimeStamp">
    <vt:lpwstr>2020-04-29 01:03:35Z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