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96" r:id="rId5"/>
    <p:sldId id="298" r:id="rId6"/>
    <p:sldId id="297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9" autoAdjust="0"/>
    <p:restoredTop sz="94660" autoAdjust="0"/>
  </p:normalViewPr>
  <p:slideViewPr>
    <p:cSldViewPr>
      <p:cViewPr varScale="1">
        <p:scale>
          <a:sx n="122" d="100"/>
          <a:sy n="122" d="100"/>
        </p:scale>
        <p:origin x="108" y="282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3823601-4450-E740-8476-FC448E82E482}"/>
              </a:ext>
            </a:extLst>
          </p:cNvPr>
          <p:cNvSpPr/>
          <p:nvPr userDrawn="1"/>
        </p:nvSpPr>
        <p:spPr>
          <a:xfrm>
            <a:off x="120074" y="903088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Keywords: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1793C07-8BC6-EF49-AF75-A9DA86FA1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12023436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(Title of Invention)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28D5EB-EC9F-F74D-82CE-985ADB119BA0}"/>
              </a:ext>
            </a:extLst>
          </p:cNvPr>
          <p:cNvSpPr/>
          <p:nvPr userDrawn="1"/>
        </p:nvSpPr>
        <p:spPr>
          <a:xfrm>
            <a:off x="120073" y="617102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Inventors :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FD76C00-14AF-3342-A294-D6BD55C7D839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1117601" y="609600"/>
            <a:ext cx="8534400" cy="26164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Name of Inventors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9701EC7-F452-0E4F-9679-82165161E64C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117601" y="903438"/>
            <a:ext cx="8534400" cy="315762"/>
          </a:xfrm>
        </p:spPr>
        <p:txBody>
          <a:bodyPr anchor="t" anchorCtr="0"/>
          <a:lstStyle>
            <a:lvl1pPr marL="0" indent="0" algn="l">
              <a:buNone/>
              <a:defRPr sz="1454" b="1" u="none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z="1454" b="1" u="sng" dirty="0" err="1">
                <a:latin typeface="Calibri" pitchFamily="34" charset="0"/>
                <a:cs typeface="Calibri" pitchFamily="34" charset="0"/>
              </a:rPr>
              <a:t>Relavent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 Architecture</a:t>
            </a:r>
            <a:r>
              <a:rPr lang="en-US" sz="1454" b="1" u="sng">
                <a:latin typeface="Calibri" pitchFamily="34" charset="0"/>
                <a:cs typeface="Calibri" pitchFamily="34" charset="0"/>
              </a:rPr>
              <a:t>, Technology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, Product, Algorithms  or Keywords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5FD7B6D-9B51-F440-9FA1-E7F9080127A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9680388" y="903087"/>
            <a:ext cx="2435412" cy="31611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Enter Date 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3CC2A5A2-8BAE-0945-BEDD-216DA004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455D599-49B6-1C41-9F92-75DD50B500E1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1534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endParaRPr lang="en-US" dirty="0"/>
          </a:p>
          <a:p>
            <a:pPr lvl="4"/>
            <a:endParaRPr lang="en-US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B00BE9AB-CC6A-3848-A6C1-AC847DFB450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1910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270070-AE68-7B4B-9804-24DD648F220D}"/>
              </a:ext>
            </a:extLst>
          </p:cNvPr>
          <p:cNvSpPr/>
          <p:nvPr userDrawn="1"/>
        </p:nvSpPr>
        <p:spPr>
          <a:xfrm>
            <a:off x="228600" y="1309380"/>
            <a:ext cx="3860801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Problem Statement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E2785EE-4932-E841-AA48-0DCADEA8A5AA}"/>
              </a:ext>
            </a:extLst>
          </p:cNvPr>
          <p:cNvSpPr/>
          <p:nvPr userDrawn="1"/>
        </p:nvSpPr>
        <p:spPr>
          <a:xfrm>
            <a:off x="4191000" y="1275582"/>
            <a:ext cx="3851565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State </a:t>
            </a:r>
            <a:r>
              <a:rPr lang="en-US" sz="1454" b="1" u="sng" dirty="0" err="1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ot</a:t>
            </a:r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 Art / Best Known Solution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0AEDB4-A11E-AE4E-B749-9F02B2C8FA75}"/>
              </a:ext>
            </a:extLst>
          </p:cNvPr>
          <p:cNvSpPr/>
          <p:nvPr userDrawn="1"/>
        </p:nvSpPr>
        <p:spPr>
          <a:xfrm>
            <a:off x="8153400" y="1275582"/>
            <a:ext cx="3860801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The Invention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5C2ED5-1BA7-4C4A-9D40-08A7875394D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One Page Summary,</a:t>
            </a:r>
          </a:p>
        </p:txBody>
      </p:sp>
    </p:spTree>
    <p:extLst>
      <p:ext uri="{BB962C8B-B14F-4D97-AF65-F5344CB8AC3E}">
        <p14:creationId xmlns:p14="http://schemas.microsoft.com/office/powerpoint/2010/main" val="172384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138" algn="l"/>
              </a:tabLst>
              <a:defRPr sz="28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Optional Page: Key messages of the invention &amp;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B92CFF-60A8-C041-A1DC-579639DF035F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High Level Summary &amp; Outline,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/>
              <a:t>Optional Page: Embodiments with succinct annotation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9E683-6DDF-C546-9F6B-4F5C3B42A16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Embodiments &amp; Illustrations,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3D </a:t>
            </a:r>
            <a:r>
              <a:rPr lang="en-US" sz="1454" dirty="0" err="1">
                <a:solidFill>
                  <a:srgbClr val="FF0000"/>
                </a:solidFill>
                <a:latin typeface="Neo Sans Intel Medium" pitchFamily="34" charset="0"/>
              </a:rPr>
              <a:t>XPoint</a:t>
            </a:r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™ Invention Disclosure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8200" y="6484173"/>
            <a:ext cx="47244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 – Attorney-client privileged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7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E08123-3DAF-8048-918B-77E86DC3B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Implant Modifications to Liner/Seal Sidewall</a:t>
            </a:r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DAEBA493-C4A1-5F4B-83BA-5803F4F79C43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r>
              <a:rPr lang="en-US" sz="1400" dirty="0"/>
              <a:t>E. Todd Ryan, Cyrus Fox, Seshu Sattiraju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932C765-EF40-734D-BDD2-4069074E4924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r>
              <a:rPr lang="en-US" sz="1400" dirty="0" err="1"/>
              <a:t>Optane</a:t>
            </a:r>
            <a:r>
              <a:rPr lang="en-US" sz="1400" dirty="0"/>
              <a:t> 3DxP, 124x, liner, seal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ACD03-0E44-6C4E-BBE4-4BD81092749C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r>
              <a:rPr lang="en-US" dirty="0"/>
              <a:t>19 April 2020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5CB7C5E-AE14-A946-AD7E-A6A639678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4013198" cy="4851508"/>
          </a:xfrm>
        </p:spPr>
        <p:txBody>
          <a:bodyPr/>
          <a:lstStyle/>
          <a:p>
            <a:r>
              <a:rPr lang="en-US" dirty="0"/>
              <a:t>Need more conformal liner/seal deposition to protect cell materials.  POR is PECVD nitride process with marginal conformality for 1241 and beyond.  Need to enable a more conformal liner/seal deposition process.</a:t>
            </a:r>
          </a:p>
          <a:p>
            <a:r>
              <a:rPr lang="en-US" dirty="0"/>
              <a:t>Thermal ALD (</a:t>
            </a:r>
            <a:r>
              <a:rPr lang="en-US" dirty="0" err="1"/>
              <a:t>tALD</a:t>
            </a:r>
            <a:r>
              <a:rPr lang="en-US" dirty="0"/>
              <a:t>), PEALD, or thermal CVD (</a:t>
            </a:r>
            <a:r>
              <a:rPr lang="en-US" dirty="0" err="1"/>
              <a:t>tCVD</a:t>
            </a:r>
            <a:r>
              <a:rPr lang="en-US" dirty="0"/>
              <a:t>) have the needed conformality but</a:t>
            </a:r>
          </a:p>
          <a:p>
            <a:pPr lvl="1"/>
            <a:r>
              <a:rPr lang="en-US" dirty="0"/>
              <a:t>POR PECVD process non-conformality (</a:t>
            </a:r>
            <a:r>
              <a:rPr lang="en-US" dirty="0" err="1"/>
              <a:t>breadloafing</a:t>
            </a:r>
            <a:r>
              <a:rPr lang="en-US" dirty="0"/>
              <a:t>) limits sidewall nitride thickness due to pinch off; limits scaling and barrier property optimization.</a:t>
            </a:r>
          </a:p>
          <a:p>
            <a:pPr lvl="1"/>
            <a:r>
              <a:rPr lang="en-US" dirty="0"/>
              <a:t>PEALD plasma interactions with the cell materials are a known challenge.</a:t>
            </a:r>
          </a:p>
          <a:p>
            <a:pPr lvl="1"/>
            <a:r>
              <a:rPr lang="en-US" dirty="0"/>
              <a:t>Thermal ALD film quality is a challenge without an effective post deposition treatment.</a:t>
            </a:r>
          </a:p>
          <a:p>
            <a:pPr lvl="1"/>
            <a:r>
              <a:rPr lang="en-US" dirty="0"/>
              <a:t>Thermal CVD of other materials, such as a-Si, need to be converted to </a:t>
            </a:r>
            <a:r>
              <a:rPr lang="en-US" dirty="0" err="1"/>
              <a:t>SiNx</a:t>
            </a:r>
            <a:r>
              <a:rPr lang="en-US" dirty="0"/>
              <a:t> to be an effective barrier.</a:t>
            </a:r>
          </a:p>
          <a:p>
            <a:r>
              <a:rPr lang="en-US" dirty="0" err="1"/>
              <a:t>DPHe</a:t>
            </a:r>
            <a:r>
              <a:rPr lang="en-US" dirty="0"/>
              <a:t> and similar post deposition plasma treatments lose effectiveness deeper in high aspect ratio trenches.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D4DC737-9A2B-554F-B394-228BA75EAD07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dirty="0"/>
              <a:t>Use Implant to densify or chemically modify the liner/seal along the sidewall.</a:t>
            </a:r>
          </a:p>
          <a:p>
            <a:r>
              <a:rPr lang="en-US" dirty="0"/>
              <a:t>Densify the liner/seal by bombarding the sidewall surface with angled implant using He, N, Ar.</a:t>
            </a:r>
          </a:p>
          <a:p>
            <a:r>
              <a:rPr lang="en-US" dirty="0"/>
              <a:t>Modify liner/seal chemical composition by implanting Si, N, B, C, etc.</a:t>
            </a:r>
          </a:p>
          <a:p>
            <a:pPr lvl="1"/>
            <a:r>
              <a:rPr lang="en-US" dirty="0"/>
              <a:t>Improve </a:t>
            </a:r>
            <a:r>
              <a:rPr lang="en-US" dirty="0" err="1"/>
              <a:t>SiNx</a:t>
            </a:r>
            <a:r>
              <a:rPr lang="en-US" dirty="0"/>
              <a:t> by increasing either Si or N as needed.</a:t>
            </a:r>
          </a:p>
          <a:p>
            <a:pPr lvl="1"/>
            <a:r>
              <a:rPr lang="en-US" dirty="0"/>
              <a:t>Convert </a:t>
            </a:r>
            <a:r>
              <a:rPr lang="en-US" dirty="0" err="1"/>
              <a:t>tCVD</a:t>
            </a:r>
            <a:r>
              <a:rPr lang="en-US" dirty="0"/>
              <a:t> a-Si to </a:t>
            </a:r>
            <a:r>
              <a:rPr lang="en-US" dirty="0" err="1"/>
              <a:t>SiNx</a:t>
            </a:r>
            <a:r>
              <a:rPr lang="en-US" dirty="0"/>
              <a:t> by N implant.</a:t>
            </a:r>
          </a:p>
          <a:p>
            <a:pPr lvl="1"/>
            <a:r>
              <a:rPr lang="en-US" dirty="0"/>
              <a:t>Convert </a:t>
            </a:r>
            <a:r>
              <a:rPr lang="en-US" dirty="0" err="1"/>
              <a:t>tCVD</a:t>
            </a:r>
            <a:r>
              <a:rPr lang="en-US" dirty="0"/>
              <a:t> a-Si to </a:t>
            </a:r>
            <a:r>
              <a:rPr lang="en-US" dirty="0" err="1"/>
              <a:t>SiCx</a:t>
            </a:r>
            <a:r>
              <a:rPr lang="en-US" dirty="0"/>
              <a:t> by C implant.</a:t>
            </a:r>
          </a:p>
          <a:p>
            <a:pPr lvl="1"/>
            <a:r>
              <a:rPr lang="en-US" dirty="0"/>
              <a:t>Potential bi-layer (a-Si/</a:t>
            </a:r>
            <a:r>
              <a:rPr lang="en-US" dirty="0" err="1"/>
              <a:t>SiNx</a:t>
            </a:r>
            <a:r>
              <a:rPr lang="en-US" dirty="0"/>
              <a:t> or a-Si/</a:t>
            </a:r>
            <a:r>
              <a:rPr lang="en-US" dirty="0" err="1"/>
              <a:t>SiCx</a:t>
            </a:r>
            <a:r>
              <a:rPr lang="en-US" dirty="0"/>
              <a:t>) formation controlled by implant dose.</a:t>
            </a:r>
          </a:p>
          <a:p>
            <a:r>
              <a:rPr lang="en-US" dirty="0"/>
              <a:t>Minimize implant damage using implant angle, species radius, implant power, and implant dosage.</a:t>
            </a:r>
          </a:p>
          <a:p>
            <a:r>
              <a:rPr lang="en-US" dirty="0"/>
              <a:t>Use flash anneal for post implant anneal if necessary</a:t>
            </a:r>
          </a:p>
          <a:p>
            <a:pPr lvl="1"/>
            <a:r>
              <a:rPr lang="en-US" dirty="0"/>
              <a:t>Flash anneal to minimize SD/PM thermal damage.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B8F59B6-BD54-5345-9041-92A6A20C58B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43399" y="1625492"/>
            <a:ext cx="3708401" cy="4851508"/>
          </a:xfrm>
        </p:spPr>
        <p:txBody>
          <a:bodyPr/>
          <a:lstStyle/>
          <a:p>
            <a:r>
              <a:rPr lang="en-US" dirty="0"/>
              <a:t>Pulsed plasma PECVD is current POR for 1240 with ~40% LP seal step coverage in 1240.</a:t>
            </a:r>
          </a:p>
          <a:p>
            <a:r>
              <a:rPr lang="en-US" dirty="0" err="1"/>
              <a:t>tALD</a:t>
            </a:r>
            <a:r>
              <a:rPr lang="en-US" dirty="0"/>
              <a:t> and PEALD have near 100% step coverage.  </a:t>
            </a:r>
            <a:r>
              <a:rPr lang="en-US" dirty="0" err="1"/>
              <a:t>tCVD</a:t>
            </a:r>
            <a:r>
              <a:rPr lang="en-US" dirty="0"/>
              <a:t> can achieve &gt;90% step coverage.</a:t>
            </a:r>
          </a:p>
          <a:p>
            <a:r>
              <a:rPr lang="en-US" dirty="0" err="1"/>
              <a:t>DPHe</a:t>
            </a:r>
            <a:r>
              <a:rPr lang="en-US" dirty="0"/>
              <a:t> or DPN used as post deposition treatments to improve sidewall film properties.  But depth of effective treatment limited.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a separate IP disclosure will be submitted for </a:t>
            </a:r>
            <a:r>
              <a:rPr lang="en-US" dirty="0" err="1"/>
              <a:t>tCVD</a:t>
            </a:r>
            <a:r>
              <a:rPr lang="en-US" dirty="0"/>
              <a:t> a-Si converted to </a:t>
            </a:r>
            <a:r>
              <a:rPr lang="en-US" dirty="0" err="1"/>
              <a:t>SiNx</a:t>
            </a:r>
            <a:r>
              <a:rPr lang="en-US" dirty="0"/>
              <a:t> by DPN nitridation.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34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1992E-6E76-EF4A-BFA3-749992E9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10C1-DE5F-624D-8C87-00605656A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1800" dirty="0"/>
              <a:t>Introduction – </a:t>
            </a:r>
          </a:p>
          <a:p>
            <a:pPr lvl="1"/>
            <a:r>
              <a:rPr lang="en-US" sz="1800" dirty="0"/>
              <a:t>Enable effective liner/seal scaling to 1241 and beyond by using post deposition implant to modify liner/seal materials.</a:t>
            </a:r>
            <a:r>
              <a:rPr lang="en-US" sz="1315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The ideas – </a:t>
            </a:r>
          </a:p>
          <a:p>
            <a:pPr lvl="1"/>
            <a:r>
              <a:rPr lang="en-US" sz="1800" dirty="0"/>
              <a:t>See previous page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What’s new – </a:t>
            </a:r>
          </a:p>
          <a:p>
            <a:pPr lvl="1"/>
            <a:r>
              <a:rPr lang="en-US" sz="1800" dirty="0"/>
              <a:t>Known solutions use various plasma treatments to densify/modify the sidewall material.  This is a new application of implant to enable sidewall modifications beyond plasma treatments.</a:t>
            </a:r>
          </a:p>
          <a:p>
            <a:pPr lvl="1"/>
            <a:r>
              <a:rPr lang="en-US" sz="1800" dirty="0"/>
              <a:t>Implant may also better enable new approaches for highly conformal films in high AR trenches.  For example, </a:t>
            </a:r>
            <a:r>
              <a:rPr lang="en-US" sz="1800" dirty="0" err="1"/>
              <a:t>tCVD</a:t>
            </a:r>
            <a:r>
              <a:rPr lang="en-US" sz="1800" dirty="0"/>
              <a:t> a-Si is low temperature (&lt;250C) but would need to be converted to </a:t>
            </a:r>
            <a:r>
              <a:rPr lang="en-US" sz="1800" dirty="0" err="1"/>
              <a:t>SiN</a:t>
            </a:r>
            <a:r>
              <a:rPr lang="en-US" sz="1800" dirty="0"/>
              <a:t>, </a:t>
            </a:r>
            <a:r>
              <a:rPr lang="en-US" sz="1800" dirty="0" err="1"/>
              <a:t>SiCN</a:t>
            </a:r>
            <a:r>
              <a:rPr lang="en-US" sz="1800" dirty="0"/>
              <a:t>, or </a:t>
            </a:r>
            <a:r>
              <a:rPr lang="en-US" sz="1800" dirty="0" err="1"/>
              <a:t>SiC</a:t>
            </a:r>
            <a:r>
              <a:rPr lang="en-US" sz="1800" dirty="0"/>
              <a:t> to be an effective barrier.</a:t>
            </a:r>
          </a:p>
          <a:p>
            <a:pPr lvl="2"/>
            <a:r>
              <a:rPr lang="en-US" sz="1315" dirty="0"/>
              <a:t>Implanting could allow for bilayer film formation on the sidewall by controlling implant depth.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Detectability – </a:t>
            </a:r>
          </a:p>
          <a:p>
            <a:pPr lvl="1"/>
            <a:r>
              <a:rPr lang="en-US" sz="1800" dirty="0"/>
              <a:t>Direct Detection: For chemically modified films, i.e., B-doped </a:t>
            </a:r>
            <a:r>
              <a:rPr lang="en-US" sz="1800" dirty="0" err="1"/>
              <a:t>SiNx</a:t>
            </a:r>
            <a:r>
              <a:rPr lang="en-US" sz="1800" dirty="0"/>
              <a:t>, the detection of the dopant detects use, especially for dopants hard to include during deposition.</a:t>
            </a:r>
          </a:p>
          <a:p>
            <a:pPr lvl="1"/>
            <a:r>
              <a:rPr lang="en-US" sz="1800" dirty="0"/>
              <a:t>Indirect Detection: For C-doped films that cannot be deposited conformally a conformal C-doped </a:t>
            </a:r>
            <a:r>
              <a:rPr lang="en-US" sz="1800"/>
              <a:t>film suggest use.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244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955AC9-E658-F945-BC6D-6276A3B8D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9DE3F5-48E9-4820-A391-CE8EBC0F1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54832"/>
            <a:ext cx="1811557" cy="19812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E9B299B-9C94-449F-9FA2-25C6140EA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1725523"/>
            <a:ext cx="1752601" cy="19812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B9A559-72B4-4A66-BD29-8F9D1AB88B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371600"/>
            <a:ext cx="4671713" cy="27993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B328D0-C4DC-42C1-A51B-F8AB16B6EB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0" y="1706023"/>
            <a:ext cx="1441550" cy="1722977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DF8727-62AB-444B-BA2D-46625ACE27B7}"/>
              </a:ext>
            </a:extLst>
          </p:cNvPr>
          <p:cNvCxnSpPr>
            <a:cxnSpLocks/>
          </p:cNvCxnSpPr>
          <p:nvPr/>
        </p:nvCxnSpPr>
        <p:spPr>
          <a:xfrm>
            <a:off x="6934200" y="2407140"/>
            <a:ext cx="211810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517816C-7C77-41D4-AE19-5D3CD5C8B513}"/>
              </a:ext>
            </a:extLst>
          </p:cNvPr>
          <p:cNvSpPr txBox="1"/>
          <p:nvPr/>
        </p:nvSpPr>
        <p:spPr>
          <a:xfrm>
            <a:off x="6322798" y="2444400"/>
            <a:ext cx="813658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800" b="1" dirty="0"/>
              <a:t>Effect of </a:t>
            </a:r>
            <a:r>
              <a:rPr lang="en-US" sz="800" b="1" dirty="0" err="1"/>
              <a:t>DPHe</a:t>
            </a:r>
            <a:endParaRPr lang="en-US" sz="800" b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8AC30E9-2493-4F98-8EF1-57668D0AB899}"/>
              </a:ext>
            </a:extLst>
          </p:cNvPr>
          <p:cNvCxnSpPr>
            <a:cxnSpLocks/>
          </p:cNvCxnSpPr>
          <p:nvPr/>
        </p:nvCxnSpPr>
        <p:spPr>
          <a:xfrm>
            <a:off x="7239000" y="2133600"/>
            <a:ext cx="0" cy="1295400"/>
          </a:xfrm>
          <a:prstGeom prst="line">
            <a:avLst/>
          </a:prstGeom>
          <a:ln w="19050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8F2233B-710D-4714-9F31-CD46B00C65D8}"/>
              </a:ext>
            </a:extLst>
          </p:cNvPr>
          <p:cNvSpPr txBox="1"/>
          <p:nvPr/>
        </p:nvSpPr>
        <p:spPr>
          <a:xfrm>
            <a:off x="7177851" y="3036223"/>
            <a:ext cx="107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00B050"/>
                </a:solidFill>
              </a:rPr>
              <a:t>Effective treatment depth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4CC757-2379-4A81-B082-7D85A285D621}"/>
              </a:ext>
            </a:extLst>
          </p:cNvPr>
          <p:cNvSpPr txBox="1"/>
          <p:nvPr/>
        </p:nvSpPr>
        <p:spPr>
          <a:xfrm>
            <a:off x="773239" y="13716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POR PECVD TSN Seal</a:t>
            </a:r>
          </a:p>
          <a:p>
            <a:pPr algn="ctr"/>
            <a:r>
              <a:rPr lang="en-US" sz="900" dirty="0"/>
              <a:t>~40% step coverage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B5BCC6-BD88-4FCA-9AA8-9F1CF7B1DCEA}"/>
              </a:ext>
            </a:extLst>
          </p:cNvPr>
          <p:cNvSpPr txBox="1"/>
          <p:nvPr/>
        </p:nvSpPr>
        <p:spPr>
          <a:xfrm>
            <a:off x="2543438" y="1371600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ALD Nitride Seal</a:t>
            </a:r>
          </a:p>
          <a:p>
            <a:pPr algn="ctr"/>
            <a:r>
              <a:rPr lang="en-US" sz="900" dirty="0"/>
              <a:t>&gt;95% step coverage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50D798C-3F1E-4E63-9FE5-98240D0DDD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6343" y="4214865"/>
            <a:ext cx="2513716" cy="140336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7E7B68D-1449-4AD9-A0BD-1D21DBF804D2}"/>
              </a:ext>
            </a:extLst>
          </p:cNvPr>
          <p:cNvSpPr txBox="1"/>
          <p:nvPr/>
        </p:nvSpPr>
        <p:spPr>
          <a:xfrm>
            <a:off x="1735805" y="3870849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tCVD</a:t>
            </a:r>
            <a:r>
              <a:rPr lang="en-US" sz="900" dirty="0"/>
              <a:t> a-Si</a:t>
            </a:r>
          </a:p>
          <a:p>
            <a:pPr algn="ctr"/>
            <a:r>
              <a:rPr lang="en-US" sz="900" dirty="0"/>
              <a:t>&gt;90% step coverage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15ADE2A-6CF0-442A-8FF3-4DC0C9F36072}"/>
              </a:ext>
            </a:extLst>
          </p:cNvPr>
          <p:cNvSpPr/>
          <p:nvPr/>
        </p:nvSpPr>
        <p:spPr>
          <a:xfrm>
            <a:off x="228600" y="990600"/>
            <a:ext cx="4267200" cy="46482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E31B7E-2A0D-432B-BEC5-01800AF28C6E}"/>
              </a:ext>
            </a:extLst>
          </p:cNvPr>
          <p:cNvSpPr txBox="1"/>
          <p:nvPr/>
        </p:nvSpPr>
        <p:spPr>
          <a:xfrm>
            <a:off x="457200" y="1035630"/>
            <a:ext cx="40158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Step Coverage for Potential Deposition Methods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53AB485-3AFC-4728-A0A8-114F6241E495}"/>
              </a:ext>
            </a:extLst>
          </p:cNvPr>
          <p:cNvSpPr/>
          <p:nvPr/>
        </p:nvSpPr>
        <p:spPr>
          <a:xfrm>
            <a:off x="4601762" y="994508"/>
            <a:ext cx="5046799" cy="46482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E4ECDB-F84D-476A-8FFF-E706D564922C}"/>
              </a:ext>
            </a:extLst>
          </p:cNvPr>
          <p:cNvSpPr txBox="1"/>
          <p:nvPr/>
        </p:nvSpPr>
        <p:spPr>
          <a:xfrm>
            <a:off x="4830363" y="1039538"/>
            <a:ext cx="3975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Limitation of </a:t>
            </a:r>
            <a:r>
              <a:rPr lang="en-US" sz="1400" dirty="0" err="1"/>
              <a:t>DPHe</a:t>
            </a:r>
            <a:r>
              <a:rPr lang="en-US" sz="1400" dirty="0"/>
              <a:t> or Other Plasma Treatments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64EDB93-E3F1-41F9-9B5B-4EFED082868D}"/>
              </a:ext>
            </a:extLst>
          </p:cNvPr>
          <p:cNvSpPr txBox="1"/>
          <p:nvPr/>
        </p:nvSpPr>
        <p:spPr>
          <a:xfrm>
            <a:off x="4876800" y="4495800"/>
            <a:ext cx="4595513" cy="914400"/>
          </a:xfrm>
          <a:prstGeom prst="rect">
            <a:avLst/>
          </a:prstGeom>
          <a:noFill/>
        </p:spPr>
        <p:txBody>
          <a:bodyPr wrap="square" rtlCol="0"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DPHe</a:t>
            </a:r>
            <a:r>
              <a:rPr lang="en-US" dirty="0"/>
              <a:t> treatment depth limited by aspect ratio and top opening as measured by HF etching as proxy for seal quality.</a:t>
            </a:r>
          </a:p>
        </p:txBody>
      </p:sp>
    </p:spTree>
    <p:extLst>
      <p:ext uri="{BB962C8B-B14F-4D97-AF65-F5344CB8AC3E}">
        <p14:creationId xmlns:p14="http://schemas.microsoft.com/office/powerpoint/2010/main" val="274250704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IP disclosure abbreviated 2020-2-25  -  Read-Only" id="{E0ABEF68-A349-214A-AE69-48AEE17CBC74}" vid="{F9E4CB82-5FC9-7A49-809C-693E39D85F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DE8F84356D740A6F533C98978EF06" ma:contentTypeVersion="0" ma:contentTypeDescription="Create a new document." ma:contentTypeScope="" ma:versionID="7b9ca4ba5a2242f2fa255f46ce4d97b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2892A0-542C-4E28-AE35-867A2675F963}"/>
</file>

<file path=customXml/itemProps2.xml><?xml version="1.0" encoding="utf-8"?>
<ds:datastoreItem xmlns:ds="http://schemas.openxmlformats.org/officeDocument/2006/customXml" ds:itemID="{E723BD8A-0332-458A-BADF-7C6744276193}"/>
</file>

<file path=customXml/itemProps3.xml><?xml version="1.0" encoding="utf-8"?>
<ds:datastoreItem xmlns:ds="http://schemas.openxmlformats.org/officeDocument/2006/customXml" ds:itemID="{7A9757D6-16EA-49DF-BF94-FEF25FAF835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622</Words>
  <Application>Microsoft Office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Neo Sans Intel</vt:lpstr>
      <vt:lpstr>Neo Sans Intel Medium</vt:lpstr>
      <vt:lpstr>Wingdings</vt:lpstr>
      <vt:lpstr>blank</vt:lpstr>
      <vt:lpstr>Implant Modifications to Liner/Seal Sidewall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RA/RM Template</dc:title>
  <dc:creator>Kau, Derchang</dc:creator>
  <cp:keywords>CTPClassification=CTP_NT</cp:keywords>
  <cp:lastModifiedBy>Ryan, Todd</cp:lastModifiedBy>
  <cp:revision>76</cp:revision>
  <dcterms:created xsi:type="dcterms:W3CDTF">2019-10-31T00:25:52Z</dcterms:created>
  <dcterms:modified xsi:type="dcterms:W3CDTF">2020-04-23T16:01:41Z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0x010100640DE8F84356D740A6F533C98978EF06</vt:lpwstr>
  </property>
  <property fmtid="{D5CDD505-2E9C-101B-9397-08002B2CF9AE}" pid="3" name="TitusGUID">
    <vt:lpwstr>89ee586c-54cf-404e-a46f-7284cbd2bcf6</vt:lpwstr>
  </property>
  <property fmtid="{D5CDD505-2E9C-101B-9397-08002B2CF9AE}" pid="4" name="CTP_TimeStamp">
    <vt:lpwstr>2020-04-23 16:01:41Z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