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96" r:id="rId5"/>
    <p:sldId id="302" r:id="rId6"/>
    <p:sldId id="303" r:id="rId7"/>
    <p:sldId id="300" r:id="rId8"/>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EE"/>
    <a:srgbClr val="0064D2"/>
    <a:srgbClr val="0054B0"/>
    <a:srgbClr val="006FEA"/>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9" autoAdjust="0"/>
    <p:restoredTop sz="94660" autoAdjust="0"/>
  </p:normalViewPr>
  <p:slideViewPr>
    <p:cSldViewPr snapToGrid="0">
      <p:cViewPr varScale="1">
        <p:scale>
          <a:sx n="114" d="100"/>
          <a:sy n="114" d="100"/>
        </p:scale>
        <p:origin x="2046" y="84"/>
      </p:cViewPr>
      <p:guideLst>
        <p:guide orient="horz" pos="2161"/>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EC177-E2E5-4455-82C1-178BA1878C75}" type="datetimeFigureOut">
              <a:rPr lang="en-US" smtClean="0"/>
              <a:t>4/29/2020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2</a:t>
            </a:fld>
            <a:endParaRPr lang="en-US"/>
          </a:p>
        </p:txBody>
      </p:sp>
    </p:spTree>
    <p:extLst>
      <p:ext uri="{BB962C8B-B14F-4D97-AF65-F5344CB8AC3E}">
        <p14:creationId xmlns:p14="http://schemas.microsoft.com/office/powerpoint/2010/main" val="1172503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823601-4450-E740-8476-FC448E82E482}"/>
              </a:ext>
            </a:extLst>
          </p:cNvPr>
          <p:cNvSpPr/>
          <p:nvPr userDrawn="1"/>
        </p:nvSpPr>
        <p:spPr>
          <a:xfrm>
            <a:off x="120074" y="903088"/>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Keywords:</a:t>
            </a:r>
            <a:endParaRPr lang="en-US" sz="1454" dirty="0">
              <a:latin typeface="Calibri" pitchFamily="34" charset="0"/>
              <a:cs typeface="Calibri" pitchFamily="34" charset="0"/>
            </a:endParaRPr>
          </a:p>
        </p:txBody>
      </p:sp>
      <p:sp>
        <p:nvSpPr>
          <p:cNvPr id="19" name="Title 1">
            <a:extLst>
              <a:ext uri="{FF2B5EF4-FFF2-40B4-BE49-F238E27FC236}">
                <a16:creationId xmlns:a16="http://schemas.microsoft.com/office/drawing/2014/main" id="{81793C07-8BC6-EF49-AF75-A9DA86FA10F7}"/>
              </a:ext>
            </a:extLst>
          </p:cNvPr>
          <p:cNvSpPr>
            <a:spLocks noGrp="1"/>
          </p:cNvSpPr>
          <p:nvPr>
            <p:ph type="title" hasCustomPrompt="1"/>
          </p:nvPr>
        </p:nvSpPr>
        <p:spPr>
          <a:xfrm>
            <a:off x="92364" y="62728"/>
            <a:ext cx="12023436" cy="457200"/>
          </a:xfrm>
        </p:spPr>
        <p:txBody>
          <a:bodyPr/>
          <a:lstStyle>
            <a:lvl1pPr algn="l">
              <a:defRPr sz="3393" baseline="0"/>
            </a:lvl1pPr>
          </a:lstStyle>
          <a:p>
            <a:r>
              <a:rPr lang="en-US" dirty="0"/>
              <a:t>(Title of Invention)</a:t>
            </a:r>
          </a:p>
        </p:txBody>
      </p:sp>
      <p:sp>
        <p:nvSpPr>
          <p:cNvPr id="20" name="Rectangle 19">
            <a:extLst>
              <a:ext uri="{FF2B5EF4-FFF2-40B4-BE49-F238E27FC236}">
                <a16:creationId xmlns:a16="http://schemas.microsoft.com/office/drawing/2014/main" id="{0928D5EB-EC9F-F74D-82CE-985ADB119BA0}"/>
              </a:ext>
            </a:extLst>
          </p:cNvPr>
          <p:cNvSpPr/>
          <p:nvPr userDrawn="1"/>
        </p:nvSpPr>
        <p:spPr>
          <a:xfrm>
            <a:off x="120073" y="617102"/>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Inventors :</a:t>
            </a:r>
            <a:endParaRPr lang="en-US" sz="1454" dirty="0">
              <a:latin typeface="Calibri" pitchFamily="34" charset="0"/>
              <a:cs typeface="Calibri" pitchFamily="34" charset="0"/>
            </a:endParaRPr>
          </a:p>
        </p:txBody>
      </p:sp>
      <p:sp>
        <p:nvSpPr>
          <p:cNvPr id="21" name="Subtitle 2">
            <a:extLst>
              <a:ext uri="{FF2B5EF4-FFF2-40B4-BE49-F238E27FC236}">
                <a16:creationId xmlns:a16="http://schemas.microsoft.com/office/drawing/2014/main" id="{7FD76C00-14AF-3342-A294-D6BD55C7D839}"/>
              </a:ext>
            </a:extLst>
          </p:cNvPr>
          <p:cNvSpPr>
            <a:spLocks noGrp="1"/>
          </p:cNvSpPr>
          <p:nvPr>
            <p:ph type="subTitle" idx="20" hasCustomPrompt="1"/>
          </p:nvPr>
        </p:nvSpPr>
        <p:spPr>
          <a:xfrm>
            <a:off x="1117601" y="609600"/>
            <a:ext cx="8534400" cy="26164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Name of Inventors</a:t>
            </a:r>
          </a:p>
        </p:txBody>
      </p:sp>
      <p:sp>
        <p:nvSpPr>
          <p:cNvPr id="22" name="Text Placeholder 2">
            <a:extLst>
              <a:ext uri="{FF2B5EF4-FFF2-40B4-BE49-F238E27FC236}">
                <a16:creationId xmlns:a16="http://schemas.microsoft.com/office/drawing/2014/main" id="{99701EC7-F452-0E4F-9679-82165161E64C}"/>
              </a:ext>
            </a:extLst>
          </p:cNvPr>
          <p:cNvSpPr>
            <a:spLocks noGrp="1"/>
          </p:cNvSpPr>
          <p:nvPr>
            <p:ph type="body" idx="21" hasCustomPrompt="1"/>
          </p:nvPr>
        </p:nvSpPr>
        <p:spPr>
          <a:xfrm>
            <a:off x="1117601" y="903438"/>
            <a:ext cx="8534400" cy="315762"/>
          </a:xfrm>
        </p:spPr>
        <p:txBody>
          <a:bodyPr anchor="t" anchorCtr="0"/>
          <a:lstStyle>
            <a:lvl1pPr marL="0" indent="0" algn="l">
              <a:buNone/>
              <a:defRPr sz="1454" b="1" u="none"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z="1454" b="1" u="sng" dirty="0" err="1">
                <a:latin typeface="Calibri" pitchFamily="34" charset="0"/>
                <a:cs typeface="Calibri" pitchFamily="34" charset="0"/>
              </a:rPr>
              <a:t>Relavent</a:t>
            </a:r>
            <a:r>
              <a:rPr lang="en-US" sz="1454" b="1" u="sng" dirty="0">
                <a:latin typeface="Calibri" pitchFamily="34" charset="0"/>
                <a:cs typeface="Calibri" pitchFamily="34" charset="0"/>
              </a:rPr>
              <a:t> Architecture</a:t>
            </a:r>
            <a:r>
              <a:rPr lang="en-US" sz="1454" b="1" u="sng">
                <a:latin typeface="Calibri" pitchFamily="34" charset="0"/>
                <a:cs typeface="Calibri" pitchFamily="34" charset="0"/>
              </a:rPr>
              <a:t>, Technology</a:t>
            </a:r>
            <a:r>
              <a:rPr lang="en-US" sz="1454" b="1" u="sng" dirty="0">
                <a:latin typeface="Calibri" pitchFamily="34" charset="0"/>
                <a:cs typeface="Calibri" pitchFamily="34" charset="0"/>
              </a:rPr>
              <a:t>, Product, Algorithms  or Keywords</a:t>
            </a:r>
            <a:endParaRPr lang="en-US" dirty="0"/>
          </a:p>
        </p:txBody>
      </p:sp>
      <p:sp>
        <p:nvSpPr>
          <p:cNvPr id="23" name="Text Placeholder 2">
            <a:extLst>
              <a:ext uri="{FF2B5EF4-FFF2-40B4-BE49-F238E27FC236}">
                <a16:creationId xmlns:a16="http://schemas.microsoft.com/office/drawing/2014/main" id="{75FD7B6D-9B51-F440-9FA1-E7F9080127A2}"/>
              </a:ext>
            </a:extLst>
          </p:cNvPr>
          <p:cNvSpPr>
            <a:spLocks noGrp="1"/>
          </p:cNvSpPr>
          <p:nvPr>
            <p:ph type="body" idx="22" hasCustomPrompt="1"/>
          </p:nvPr>
        </p:nvSpPr>
        <p:spPr>
          <a:xfrm>
            <a:off x="9680388" y="903087"/>
            <a:ext cx="2435412" cy="31611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Date </a:t>
            </a:r>
          </a:p>
        </p:txBody>
      </p:sp>
      <p:sp>
        <p:nvSpPr>
          <p:cNvPr id="28" name="Content Placeholder 3">
            <a:extLst>
              <a:ext uri="{FF2B5EF4-FFF2-40B4-BE49-F238E27FC236}">
                <a16:creationId xmlns:a16="http://schemas.microsoft.com/office/drawing/2014/main" id="{3CC2A5A2-8BAE-0945-BEDD-216DA0048BA5}"/>
              </a:ext>
            </a:extLst>
          </p:cNvPr>
          <p:cNvSpPr>
            <a:spLocks noGrp="1"/>
          </p:cNvSpPr>
          <p:nvPr>
            <p:ph sz="half" idx="2"/>
          </p:nvPr>
        </p:nvSpPr>
        <p:spPr>
          <a:xfrm>
            <a:off x="228600"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Content Placeholder 3">
            <a:extLst>
              <a:ext uri="{FF2B5EF4-FFF2-40B4-BE49-F238E27FC236}">
                <a16:creationId xmlns:a16="http://schemas.microsoft.com/office/drawing/2014/main" id="{6455D599-49B6-1C41-9F92-75DD50B500E1}"/>
              </a:ext>
            </a:extLst>
          </p:cNvPr>
          <p:cNvSpPr>
            <a:spLocks noGrp="1"/>
          </p:cNvSpPr>
          <p:nvPr>
            <p:ph sz="half" idx="11"/>
          </p:nvPr>
        </p:nvSpPr>
        <p:spPr>
          <a:xfrm>
            <a:off x="81534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a:p>
            <a:pPr lvl="4"/>
            <a:endParaRPr lang="en-US" dirty="0"/>
          </a:p>
        </p:txBody>
      </p:sp>
      <p:sp>
        <p:nvSpPr>
          <p:cNvPr id="30" name="Content Placeholder 3">
            <a:extLst>
              <a:ext uri="{FF2B5EF4-FFF2-40B4-BE49-F238E27FC236}">
                <a16:creationId xmlns:a16="http://schemas.microsoft.com/office/drawing/2014/main" id="{B00BE9AB-CC6A-3848-A6C1-AC847DFB4508}"/>
              </a:ext>
            </a:extLst>
          </p:cNvPr>
          <p:cNvSpPr>
            <a:spLocks noGrp="1"/>
          </p:cNvSpPr>
          <p:nvPr>
            <p:ph sz="half" idx="15"/>
          </p:nvPr>
        </p:nvSpPr>
        <p:spPr>
          <a:xfrm>
            <a:off x="41910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Rectangle 30">
            <a:extLst>
              <a:ext uri="{FF2B5EF4-FFF2-40B4-BE49-F238E27FC236}">
                <a16:creationId xmlns:a16="http://schemas.microsoft.com/office/drawing/2014/main" id="{44270070-AE68-7B4B-9804-24DD648F220D}"/>
              </a:ext>
            </a:extLst>
          </p:cNvPr>
          <p:cNvSpPr/>
          <p:nvPr userDrawn="1"/>
        </p:nvSpPr>
        <p:spPr>
          <a:xfrm>
            <a:off x="228600" y="1309380"/>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Problem Statement</a:t>
            </a:r>
          </a:p>
        </p:txBody>
      </p:sp>
      <p:sp>
        <p:nvSpPr>
          <p:cNvPr id="32" name="Rectangle 31">
            <a:extLst>
              <a:ext uri="{FF2B5EF4-FFF2-40B4-BE49-F238E27FC236}">
                <a16:creationId xmlns:a16="http://schemas.microsoft.com/office/drawing/2014/main" id="{CE2785EE-4932-E841-AA48-0DCADEA8A5AA}"/>
              </a:ext>
            </a:extLst>
          </p:cNvPr>
          <p:cNvSpPr/>
          <p:nvPr userDrawn="1"/>
        </p:nvSpPr>
        <p:spPr>
          <a:xfrm>
            <a:off x="4191000" y="1275582"/>
            <a:ext cx="3851565"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State </a:t>
            </a:r>
            <a:r>
              <a:rPr lang="en-US" sz="1454" b="1" u="sng" dirty="0" err="1">
                <a:highlight>
                  <a:srgbClr val="FFFF00"/>
                </a:highlight>
                <a:latin typeface="Calibri" pitchFamily="34" charset="0"/>
                <a:cs typeface="Calibri" pitchFamily="34" charset="0"/>
              </a:rPr>
              <a:t>ot</a:t>
            </a:r>
            <a:r>
              <a:rPr lang="en-US" sz="1454" b="1" u="sng" dirty="0">
                <a:highlight>
                  <a:srgbClr val="FFFF00"/>
                </a:highlight>
                <a:latin typeface="Calibri" pitchFamily="34" charset="0"/>
                <a:cs typeface="Calibri" pitchFamily="34" charset="0"/>
              </a:rPr>
              <a:t> Art / Best Known Solution</a:t>
            </a:r>
          </a:p>
        </p:txBody>
      </p:sp>
      <p:sp>
        <p:nvSpPr>
          <p:cNvPr id="33" name="Rectangle 32">
            <a:extLst>
              <a:ext uri="{FF2B5EF4-FFF2-40B4-BE49-F238E27FC236}">
                <a16:creationId xmlns:a16="http://schemas.microsoft.com/office/drawing/2014/main" id="{5C0AEDB4-A11E-AE4E-B749-9F02B2C8FA75}"/>
              </a:ext>
            </a:extLst>
          </p:cNvPr>
          <p:cNvSpPr/>
          <p:nvPr userDrawn="1"/>
        </p:nvSpPr>
        <p:spPr>
          <a:xfrm>
            <a:off x="8153400" y="1275582"/>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The Invention</a:t>
            </a:r>
          </a:p>
        </p:txBody>
      </p:sp>
      <p:sp>
        <p:nvSpPr>
          <p:cNvPr id="14" name="TextBox 13">
            <a:extLst>
              <a:ext uri="{FF2B5EF4-FFF2-40B4-BE49-F238E27FC236}">
                <a16:creationId xmlns:a16="http://schemas.microsoft.com/office/drawing/2014/main" id="{D55C2ED5-1BA7-4C4A-9D40-08A7875394D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One Page Summary,</a:t>
            </a:r>
          </a:p>
        </p:txBody>
      </p:sp>
    </p:spTree>
    <p:extLst>
      <p:ext uri="{BB962C8B-B14F-4D97-AF65-F5344CB8AC3E}">
        <p14:creationId xmlns:p14="http://schemas.microsoft.com/office/powerpoint/2010/main" val="172384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marL="0" marR="0" indent="0" algn="just" defTabSz="914400" rtl="0" eaLnBrk="1" fontAlgn="base" latinLnBrk="0" hangingPunct="1">
              <a:lnSpc>
                <a:spcPct val="100000"/>
              </a:lnSpc>
              <a:spcBef>
                <a:spcPct val="0"/>
              </a:spcBef>
              <a:spcAft>
                <a:spcPct val="0"/>
              </a:spcAft>
              <a:buClrTx/>
              <a:buSzTx/>
              <a:buFontTx/>
              <a:buNone/>
              <a:tabLst>
                <a:tab pos="338138" algn="l"/>
              </a:tabLst>
              <a:defRPr sz="280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dirty="0"/>
              <a:t>Optional Page: Key messages of the invention &amp; outline</a:t>
            </a:r>
          </a:p>
        </p:txBody>
      </p:sp>
      <p:sp>
        <p:nvSpPr>
          <p:cNvPr id="3" name="Content Placeholder 2"/>
          <p:cNvSpPr>
            <a:spLocks noGrp="1"/>
          </p:cNvSpPr>
          <p:nvPr>
            <p:ph idx="1"/>
          </p:nvPr>
        </p:nvSpPr>
        <p:spPr>
          <a:xfrm>
            <a:off x="914400" y="762000"/>
            <a:ext cx="10363200" cy="5334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9AB92CFF-60A8-C041-A1DC-579639DF035F}"/>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High Level Summary &amp; Outline,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algn="l">
              <a:defRPr sz="2800"/>
            </a:lvl1pPr>
          </a:lstStyle>
          <a:p>
            <a:r>
              <a:rPr lang="en-US" dirty="0"/>
              <a:t>Optional Page: Embodiments with succinct annotation</a:t>
            </a:r>
          </a:p>
        </p:txBody>
      </p:sp>
      <p:sp>
        <p:nvSpPr>
          <p:cNvPr id="3" name="TextBox 2">
            <a:extLst>
              <a:ext uri="{FF2B5EF4-FFF2-40B4-BE49-F238E27FC236}">
                <a16:creationId xmlns:a16="http://schemas.microsoft.com/office/drawing/2014/main" id="{6C89E683-6DDF-C546-9F6B-4F5C3B42A16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Embodiments &amp; Illustrations,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3D </a:t>
            </a:r>
            <a:r>
              <a:rPr lang="en-US" sz="1454" dirty="0" err="1">
                <a:solidFill>
                  <a:srgbClr val="FF0000"/>
                </a:solidFill>
                <a:latin typeface="Neo Sans Intel Medium" pitchFamily="34" charset="0"/>
              </a:rPr>
              <a:t>XPoint</a:t>
            </a:r>
            <a:r>
              <a:rPr lang="en-US" sz="1454" dirty="0">
                <a:solidFill>
                  <a:srgbClr val="FF0000"/>
                </a:solidFill>
                <a:latin typeface="Neo Sans Intel Medium" pitchFamily="34" charset="0"/>
              </a:rPr>
              <a:t>™ Invention Disclosure</a:t>
            </a:r>
          </a:p>
        </p:txBody>
      </p:sp>
      <p:sp>
        <p:nvSpPr>
          <p:cNvPr id="10" name="Rectangle 4"/>
          <p:cNvSpPr>
            <a:spLocks noChangeArrowheads="1"/>
          </p:cNvSpPr>
          <p:nvPr/>
        </p:nvSpPr>
        <p:spPr bwMode="auto">
          <a:xfrm>
            <a:off x="838200" y="6484173"/>
            <a:ext cx="47244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 – Attorney-client privileged</a:t>
            </a:r>
          </a:p>
        </p:txBody>
      </p:sp>
      <p:pic>
        <p:nvPicPr>
          <p:cNvPr id="12" name="Picture 6"/>
          <p:cNvPicPr>
            <a:picLocks noChangeAspect="1" noChangeArrowheads="1"/>
          </p:cNvPicPr>
          <p:nvPr/>
        </p:nvPicPr>
        <p:blipFill>
          <a:blip r:embed="rId5" cstate="screen"/>
          <a:srcRect/>
          <a:stretch>
            <a:fillRect/>
          </a:stretch>
        </p:blipFill>
        <p:spPr bwMode="auto">
          <a:xfrm>
            <a:off x="92363" y="6477003"/>
            <a:ext cx="593437" cy="368498"/>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63" r:id="rId2"/>
    <p:sldLayoutId id="2147483667" r:id="rId3"/>
  </p:sldLayoutIdLst>
  <p:txStyles>
    <p:titleStyle>
      <a:lvl1pPr algn="l"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olicycentral.intel.com/metricstream/systemi/Userloginsso?open=NewdownloadSingle&amp;db_value=Intel+IP+Policy.pdf%23ms_attach_delimiter%23C133/C181/2378779_102636.pdf&amp;operation_param=&amp;operation_mode=view&amp;reportId=12345&amp;procedureName=CHECK_ACCESS_FOR_USER&amp;Latest=Y"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E08123-3DAF-8048-918B-77E86DC3B3EA}"/>
              </a:ext>
            </a:extLst>
          </p:cNvPr>
          <p:cNvSpPr>
            <a:spLocks noGrp="1"/>
          </p:cNvSpPr>
          <p:nvPr>
            <p:ph type="title"/>
          </p:nvPr>
        </p:nvSpPr>
        <p:spPr>
          <a:xfrm>
            <a:off x="76200" y="152400"/>
            <a:ext cx="12023436" cy="457200"/>
          </a:xfrm>
        </p:spPr>
        <p:txBody>
          <a:bodyPr/>
          <a:lstStyle/>
          <a:p>
            <a:r>
              <a:rPr lang="en-US" sz="2000" dirty="0"/>
              <a:t>High Resistance Interface as a Scalable Joule Heater to Reduce Reset Current and Write Energy for Phase Change Memory</a:t>
            </a:r>
          </a:p>
        </p:txBody>
      </p:sp>
      <p:sp>
        <p:nvSpPr>
          <p:cNvPr id="15" name="Subtitle 14">
            <a:extLst>
              <a:ext uri="{FF2B5EF4-FFF2-40B4-BE49-F238E27FC236}">
                <a16:creationId xmlns:a16="http://schemas.microsoft.com/office/drawing/2014/main" id="{DAEBA493-C4A1-5F4B-83BA-5803F4F79C43}"/>
              </a:ext>
            </a:extLst>
          </p:cNvPr>
          <p:cNvSpPr>
            <a:spLocks noGrp="1"/>
          </p:cNvSpPr>
          <p:nvPr>
            <p:ph type="subTitle" idx="20"/>
          </p:nvPr>
        </p:nvSpPr>
        <p:spPr/>
        <p:txBody>
          <a:bodyPr/>
          <a:lstStyle/>
          <a:p>
            <a:r>
              <a:rPr lang="en-US" sz="1400" dirty="0"/>
              <a:t>Lu Liu, Ananth Kaushik, Davide </a:t>
            </a:r>
            <a:r>
              <a:rPr lang="en-US" sz="1400" dirty="0" err="1"/>
              <a:t>Fuga</a:t>
            </a:r>
            <a:endParaRPr lang="en-US" sz="1400" dirty="0"/>
          </a:p>
        </p:txBody>
      </p:sp>
      <p:sp>
        <p:nvSpPr>
          <p:cNvPr id="16" name="Text Placeholder 15">
            <a:extLst>
              <a:ext uri="{FF2B5EF4-FFF2-40B4-BE49-F238E27FC236}">
                <a16:creationId xmlns:a16="http://schemas.microsoft.com/office/drawing/2014/main" id="{F932C765-EF40-734D-BDD2-4069074E4924}"/>
              </a:ext>
            </a:extLst>
          </p:cNvPr>
          <p:cNvSpPr>
            <a:spLocks noGrp="1"/>
          </p:cNvSpPr>
          <p:nvPr>
            <p:ph type="body" idx="21"/>
          </p:nvPr>
        </p:nvSpPr>
        <p:spPr/>
        <p:txBody>
          <a:bodyPr/>
          <a:lstStyle/>
          <a:p>
            <a:r>
              <a:rPr lang="en-US" sz="1400" dirty="0" err="1"/>
              <a:t>Optane</a:t>
            </a:r>
            <a:r>
              <a:rPr lang="en-US" sz="1400" dirty="0"/>
              <a:t>, 3D </a:t>
            </a:r>
            <a:r>
              <a:rPr lang="en-US" sz="1400" dirty="0" err="1"/>
              <a:t>Xpoint</a:t>
            </a:r>
            <a:r>
              <a:rPr lang="en-US" sz="1400" dirty="0"/>
              <a:t>, Phase Change Memory</a:t>
            </a:r>
          </a:p>
        </p:txBody>
      </p:sp>
      <p:sp>
        <p:nvSpPr>
          <p:cNvPr id="17" name="Text Placeholder 16">
            <a:extLst>
              <a:ext uri="{FF2B5EF4-FFF2-40B4-BE49-F238E27FC236}">
                <a16:creationId xmlns:a16="http://schemas.microsoft.com/office/drawing/2014/main" id="{003ACD03-0E44-6C4E-BBE4-4BD81092749C}"/>
              </a:ext>
            </a:extLst>
          </p:cNvPr>
          <p:cNvSpPr>
            <a:spLocks noGrp="1"/>
          </p:cNvSpPr>
          <p:nvPr>
            <p:ph type="body" idx="22"/>
          </p:nvPr>
        </p:nvSpPr>
        <p:spPr/>
        <p:txBody>
          <a:bodyPr/>
          <a:lstStyle/>
          <a:p>
            <a:r>
              <a:rPr lang="en-US" dirty="0"/>
              <a:t>4/27/2020</a:t>
            </a:r>
          </a:p>
        </p:txBody>
      </p:sp>
      <p:sp>
        <p:nvSpPr>
          <p:cNvPr id="12" name="Content Placeholder 11">
            <a:extLst>
              <a:ext uri="{FF2B5EF4-FFF2-40B4-BE49-F238E27FC236}">
                <a16:creationId xmlns:a16="http://schemas.microsoft.com/office/drawing/2014/main" id="{55CB7C5E-AE14-A946-AD7E-A6A6396786B0}"/>
              </a:ext>
            </a:extLst>
          </p:cNvPr>
          <p:cNvSpPr>
            <a:spLocks noGrp="1"/>
          </p:cNvSpPr>
          <p:nvPr>
            <p:ph sz="half" idx="2"/>
          </p:nvPr>
        </p:nvSpPr>
        <p:spPr>
          <a:xfrm>
            <a:off x="228600" y="1625491"/>
            <a:ext cx="3860800" cy="5052145"/>
          </a:xfrm>
        </p:spPr>
        <p:txBody>
          <a:bodyPr/>
          <a:lstStyle/>
          <a:p>
            <a:r>
              <a:rPr lang="en-US" sz="1200" dirty="0"/>
              <a:t>Reset current is defined as the minimal required current for phase change memory to complete set to reset transition. Reduction of reset current is crucial to improve write energy performance in phase change memory. </a:t>
            </a:r>
          </a:p>
        </p:txBody>
      </p:sp>
      <p:sp>
        <p:nvSpPr>
          <p:cNvPr id="13" name="Content Placeholder 12">
            <a:extLst>
              <a:ext uri="{FF2B5EF4-FFF2-40B4-BE49-F238E27FC236}">
                <a16:creationId xmlns:a16="http://schemas.microsoft.com/office/drawing/2014/main" id="{0D4DC737-9A2B-554F-B394-228BA75EAD07}"/>
              </a:ext>
            </a:extLst>
          </p:cNvPr>
          <p:cNvSpPr>
            <a:spLocks noGrp="1"/>
          </p:cNvSpPr>
          <p:nvPr>
            <p:ph sz="half" idx="11"/>
          </p:nvPr>
        </p:nvSpPr>
        <p:spPr>
          <a:xfrm>
            <a:off x="8153401" y="1625492"/>
            <a:ext cx="3860800" cy="5043756"/>
          </a:xfrm>
        </p:spPr>
        <p:txBody>
          <a:bodyPr/>
          <a:lstStyle/>
          <a:p>
            <a:r>
              <a:rPr lang="en-US" sz="1200" dirty="0"/>
              <a:t>instead of using one electrode material, a high resistance tunnel junction sandwiched by two thin compound layer, is used in this invention. The two compound interface yields &gt;100x higher resistance than bulk (</a:t>
            </a:r>
            <a:r>
              <a:rPr lang="el-GR" sz="1200" dirty="0"/>
              <a:t>ρ</a:t>
            </a:r>
            <a:r>
              <a:rPr lang="en-US" sz="1200" dirty="0"/>
              <a:t>=0.01~0.4Ohm*cm) at 1nm thickness. 	</a:t>
            </a:r>
          </a:p>
          <a:p>
            <a:endParaRPr lang="en-US" sz="1200" dirty="0"/>
          </a:p>
          <a:p>
            <a:endParaRPr lang="en-US" sz="1200" dirty="0"/>
          </a:p>
          <a:p>
            <a:endParaRPr lang="en-US" sz="1200" dirty="0"/>
          </a:p>
          <a:p>
            <a:pPr marL="0" indent="0">
              <a:buNone/>
            </a:pPr>
            <a:endParaRPr lang="en-US" sz="1200" dirty="0"/>
          </a:p>
          <a:p>
            <a:pPr marL="0" indent="0">
              <a:buNone/>
            </a:pPr>
            <a:endParaRPr lang="en-US" sz="1200" dirty="0"/>
          </a:p>
          <a:p>
            <a:endParaRPr lang="en-US" sz="1200" dirty="0"/>
          </a:p>
          <a:p>
            <a:endParaRPr lang="en-US" sz="1200" dirty="0"/>
          </a:p>
          <a:p>
            <a:endParaRPr lang="en-US" sz="1200" dirty="0"/>
          </a:p>
          <a:p>
            <a:endParaRPr lang="en-US" sz="1200" dirty="0"/>
          </a:p>
          <a:p>
            <a:r>
              <a:rPr lang="en-US" sz="1200" dirty="0"/>
              <a:t>Compared to current solution: &lt;1&gt; The Joule heat is closer to PM. This help reduce reset current by &gt;=25uA &lt;2&gt; The Joule heat relies on interface instead of bulk resistance. The total electrode thickness can be aggressively reduced from 10-18nm to &lt;5nm. </a:t>
            </a:r>
          </a:p>
          <a:p>
            <a:r>
              <a:rPr lang="en-US" sz="1200" dirty="0"/>
              <a:t>Usage of this invention in competitor’s product can be detected by unpackaging and analysis by TEM/EDX. </a:t>
            </a:r>
          </a:p>
        </p:txBody>
      </p:sp>
      <p:sp>
        <p:nvSpPr>
          <p:cNvPr id="14" name="Content Placeholder 13">
            <a:extLst>
              <a:ext uri="{FF2B5EF4-FFF2-40B4-BE49-F238E27FC236}">
                <a16:creationId xmlns:a16="http://schemas.microsoft.com/office/drawing/2014/main" id="{CB8F59B6-BD54-5345-9041-92A6A20C58BB}"/>
              </a:ext>
            </a:extLst>
          </p:cNvPr>
          <p:cNvSpPr>
            <a:spLocks noGrp="1"/>
          </p:cNvSpPr>
          <p:nvPr>
            <p:ph sz="half" idx="15"/>
          </p:nvPr>
        </p:nvSpPr>
        <p:spPr>
          <a:xfrm>
            <a:off x="4191001" y="1625491"/>
            <a:ext cx="3860800" cy="5052145"/>
          </a:xfrm>
        </p:spPr>
        <p:txBody>
          <a:bodyPr/>
          <a:lstStyle/>
          <a:p>
            <a:r>
              <a:rPr lang="en-US" sz="1200" dirty="0"/>
              <a:t>The known approach introduces dopant species into electrode or use more resistive material, to increase the bulk electrode resistivity. The achievable range of resistance range is 0.01~0.4Ohm*cm @ 300K. </a:t>
            </a:r>
          </a:p>
          <a:p>
            <a:r>
              <a:rPr lang="en-US" sz="1200" dirty="0"/>
              <a:t>The current solution requires a decent thickness (10-18nm) of the electrode since joule heating is generated from bulk material. This is not favorable for vertical scaling of memory cell stack. </a:t>
            </a:r>
          </a:p>
          <a:p>
            <a:endParaRPr lang="en-US" sz="1200" dirty="0"/>
          </a:p>
        </p:txBody>
      </p:sp>
      <p:pic>
        <p:nvPicPr>
          <p:cNvPr id="7" name="Picture 6">
            <a:extLst>
              <a:ext uri="{FF2B5EF4-FFF2-40B4-BE49-F238E27FC236}">
                <a16:creationId xmlns:a16="http://schemas.microsoft.com/office/drawing/2014/main" id="{A85D136C-9876-44D3-981F-78193D4DD222}"/>
              </a:ext>
            </a:extLst>
          </p:cNvPr>
          <p:cNvPicPr>
            <a:picLocks noChangeAspect="1"/>
          </p:cNvPicPr>
          <p:nvPr/>
        </p:nvPicPr>
        <p:blipFill rotWithShape="1">
          <a:blip r:embed="rId2"/>
          <a:srcRect r="29459"/>
          <a:stretch/>
        </p:blipFill>
        <p:spPr>
          <a:xfrm>
            <a:off x="8235354" y="2634492"/>
            <a:ext cx="3542790" cy="1425778"/>
          </a:xfrm>
          <a:prstGeom prst="rect">
            <a:avLst/>
          </a:prstGeom>
        </p:spPr>
      </p:pic>
      <p:pic>
        <p:nvPicPr>
          <p:cNvPr id="6" name="Picture 5">
            <a:extLst>
              <a:ext uri="{FF2B5EF4-FFF2-40B4-BE49-F238E27FC236}">
                <a16:creationId xmlns:a16="http://schemas.microsoft.com/office/drawing/2014/main" id="{F2AC5B0B-9E38-4A37-9CD0-4501B926B56F}"/>
              </a:ext>
            </a:extLst>
          </p:cNvPr>
          <p:cNvPicPr>
            <a:picLocks noChangeAspect="1"/>
          </p:cNvPicPr>
          <p:nvPr/>
        </p:nvPicPr>
        <p:blipFill>
          <a:blip r:embed="rId3"/>
          <a:stretch>
            <a:fillRect/>
          </a:stretch>
        </p:blipFill>
        <p:spPr>
          <a:xfrm>
            <a:off x="8203336" y="4159905"/>
            <a:ext cx="3692253" cy="1004183"/>
          </a:xfrm>
          <a:prstGeom prst="rect">
            <a:avLst/>
          </a:prstGeom>
        </p:spPr>
      </p:pic>
    </p:spTree>
    <p:extLst>
      <p:ext uri="{BB962C8B-B14F-4D97-AF65-F5344CB8AC3E}">
        <p14:creationId xmlns:p14="http://schemas.microsoft.com/office/powerpoint/2010/main" val="681341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D9898-A9D9-4C98-A0AF-692E77793172}"/>
              </a:ext>
            </a:extLst>
          </p:cNvPr>
          <p:cNvSpPr>
            <a:spLocks noGrp="1"/>
          </p:cNvSpPr>
          <p:nvPr>
            <p:ph type="title"/>
          </p:nvPr>
        </p:nvSpPr>
        <p:spPr/>
        <p:txBody>
          <a:bodyPr/>
          <a:lstStyle/>
          <a:p>
            <a:r>
              <a:rPr lang="en-US" sz="1200" dirty="0"/>
              <a:t>Figures</a:t>
            </a:r>
          </a:p>
        </p:txBody>
      </p:sp>
      <p:sp>
        <p:nvSpPr>
          <p:cNvPr id="7" name="Rectangle 6">
            <a:extLst>
              <a:ext uri="{FF2B5EF4-FFF2-40B4-BE49-F238E27FC236}">
                <a16:creationId xmlns:a16="http://schemas.microsoft.com/office/drawing/2014/main" id="{F5186B66-E5A1-4031-AAF5-3878A6C27693}"/>
              </a:ext>
            </a:extLst>
          </p:cNvPr>
          <p:cNvSpPr/>
          <p:nvPr/>
        </p:nvSpPr>
        <p:spPr>
          <a:xfrm>
            <a:off x="3028425" y="1735123"/>
            <a:ext cx="533400" cy="609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8" name="Rectangle 7">
            <a:extLst>
              <a:ext uri="{FF2B5EF4-FFF2-40B4-BE49-F238E27FC236}">
                <a16:creationId xmlns:a16="http://schemas.microsoft.com/office/drawing/2014/main" id="{EB45BCFB-9DC0-4AF1-B6A9-797BC5D40CFA}"/>
              </a:ext>
            </a:extLst>
          </p:cNvPr>
          <p:cNvSpPr/>
          <p:nvPr/>
        </p:nvSpPr>
        <p:spPr>
          <a:xfrm>
            <a:off x="3028425" y="3259123"/>
            <a:ext cx="533400" cy="609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9" name="Rectangle 8">
            <a:extLst>
              <a:ext uri="{FF2B5EF4-FFF2-40B4-BE49-F238E27FC236}">
                <a16:creationId xmlns:a16="http://schemas.microsoft.com/office/drawing/2014/main" id="{9C17CE46-9318-4081-BEAF-1DA15CD8F23A}"/>
              </a:ext>
            </a:extLst>
          </p:cNvPr>
          <p:cNvSpPr/>
          <p:nvPr/>
        </p:nvSpPr>
        <p:spPr>
          <a:xfrm>
            <a:off x="3028425" y="2344723"/>
            <a:ext cx="533400" cy="914400"/>
          </a:xfrm>
          <a:prstGeom prst="rect">
            <a:avLst/>
          </a:prstGeom>
          <a:solidFill>
            <a:srgbClr val="0071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t>Phase Change Memory</a:t>
            </a:r>
          </a:p>
        </p:txBody>
      </p:sp>
      <p:sp>
        <p:nvSpPr>
          <p:cNvPr id="13" name="Rectangle 12">
            <a:extLst>
              <a:ext uri="{FF2B5EF4-FFF2-40B4-BE49-F238E27FC236}">
                <a16:creationId xmlns:a16="http://schemas.microsoft.com/office/drawing/2014/main" id="{7A397B7C-6DED-46C3-9D23-406BE5514AB5}"/>
              </a:ext>
            </a:extLst>
          </p:cNvPr>
          <p:cNvSpPr/>
          <p:nvPr/>
        </p:nvSpPr>
        <p:spPr>
          <a:xfrm>
            <a:off x="4400025" y="3259123"/>
            <a:ext cx="533400" cy="76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17391D26-AFDA-4F24-92D4-E1178419F65D}"/>
              </a:ext>
            </a:extLst>
          </p:cNvPr>
          <p:cNvSpPr/>
          <p:nvPr/>
        </p:nvSpPr>
        <p:spPr>
          <a:xfrm>
            <a:off x="4400025" y="2344723"/>
            <a:ext cx="533400" cy="914400"/>
          </a:xfrm>
          <a:prstGeom prst="rect">
            <a:avLst/>
          </a:prstGeom>
          <a:solidFill>
            <a:srgbClr val="0071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t>Phase Change Memory</a:t>
            </a:r>
          </a:p>
        </p:txBody>
      </p:sp>
      <p:sp>
        <p:nvSpPr>
          <p:cNvPr id="15" name="Rectangle 14">
            <a:extLst>
              <a:ext uri="{FF2B5EF4-FFF2-40B4-BE49-F238E27FC236}">
                <a16:creationId xmlns:a16="http://schemas.microsoft.com/office/drawing/2014/main" id="{4B0F7B3D-8F87-4FF6-B0CA-409E8FB4BD6E}"/>
              </a:ext>
            </a:extLst>
          </p:cNvPr>
          <p:cNvSpPr/>
          <p:nvPr/>
        </p:nvSpPr>
        <p:spPr>
          <a:xfrm>
            <a:off x="4400025" y="3335323"/>
            <a:ext cx="533400" cy="76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 name="Rectangle 15">
            <a:extLst>
              <a:ext uri="{FF2B5EF4-FFF2-40B4-BE49-F238E27FC236}">
                <a16:creationId xmlns:a16="http://schemas.microsoft.com/office/drawing/2014/main" id="{33B3FA5F-7259-4B71-AB87-476DE2A2D9B5}"/>
              </a:ext>
            </a:extLst>
          </p:cNvPr>
          <p:cNvSpPr/>
          <p:nvPr/>
        </p:nvSpPr>
        <p:spPr>
          <a:xfrm>
            <a:off x="4400025" y="2192323"/>
            <a:ext cx="533400" cy="76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Rectangle 16">
            <a:extLst>
              <a:ext uri="{FF2B5EF4-FFF2-40B4-BE49-F238E27FC236}">
                <a16:creationId xmlns:a16="http://schemas.microsoft.com/office/drawing/2014/main" id="{FFACC5A0-1B67-4BC2-975C-6EAADC6A8173}"/>
              </a:ext>
            </a:extLst>
          </p:cNvPr>
          <p:cNvSpPr/>
          <p:nvPr/>
        </p:nvSpPr>
        <p:spPr>
          <a:xfrm>
            <a:off x="4400025" y="2268523"/>
            <a:ext cx="533400" cy="76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cxnSp>
        <p:nvCxnSpPr>
          <p:cNvPr id="21" name="Straight Arrow Connector 20">
            <a:extLst>
              <a:ext uri="{FF2B5EF4-FFF2-40B4-BE49-F238E27FC236}">
                <a16:creationId xmlns:a16="http://schemas.microsoft.com/office/drawing/2014/main" id="{746BEF01-D35F-450A-AF79-6C4D6B56806C}"/>
              </a:ext>
            </a:extLst>
          </p:cNvPr>
          <p:cNvCxnSpPr/>
          <p:nvPr/>
        </p:nvCxnSpPr>
        <p:spPr>
          <a:xfrm flipH="1">
            <a:off x="4933425" y="2268523"/>
            <a:ext cx="304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136399B-2FCA-4699-B0C9-179BAA40100D}"/>
              </a:ext>
            </a:extLst>
          </p:cNvPr>
          <p:cNvSpPr txBox="1"/>
          <p:nvPr/>
        </p:nvSpPr>
        <p:spPr>
          <a:xfrm>
            <a:off x="5177138" y="2099132"/>
            <a:ext cx="3299901" cy="307777"/>
          </a:xfrm>
          <a:prstGeom prst="rect">
            <a:avLst/>
          </a:prstGeom>
          <a:noFill/>
        </p:spPr>
        <p:txBody>
          <a:bodyPr wrap="square" rtlCol="0">
            <a:spAutoFit/>
          </a:bodyPr>
          <a:lstStyle/>
          <a:p>
            <a:r>
              <a:rPr lang="en-US" sz="1400" dirty="0"/>
              <a:t>High resistance Interface</a:t>
            </a:r>
          </a:p>
        </p:txBody>
      </p:sp>
      <p:sp>
        <p:nvSpPr>
          <p:cNvPr id="29" name="TextBox 28">
            <a:extLst>
              <a:ext uri="{FF2B5EF4-FFF2-40B4-BE49-F238E27FC236}">
                <a16:creationId xmlns:a16="http://schemas.microsoft.com/office/drawing/2014/main" id="{A2C04BF8-7E99-4D48-900B-86ABB2FD9DE6}"/>
              </a:ext>
            </a:extLst>
          </p:cNvPr>
          <p:cNvSpPr txBox="1"/>
          <p:nvPr/>
        </p:nvSpPr>
        <p:spPr>
          <a:xfrm>
            <a:off x="5162024" y="1941681"/>
            <a:ext cx="3345243" cy="307777"/>
          </a:xfrm>
          <a:prstGeom prst="rect">
            <a:avLst/>
          </a:prstGeom>
          <a:noFill/>
        </p:spPr>
        <p:txBody>
          <a:bodyPr wrap="square" rtlCol="0">
            <a:spAutoFit/>
          </a:bodyPr>
          <a:lstStyle/>
          <a:p>
            <a:r>
              <a:rPr lang="en-US" sz="1400" dirty="0"/>
              <a:t>Thin compound 1</a:t>
            </a:r>
          </a:p>
        </p:txBody>
      </p:sp>
      <p:cxnSp>
        <p:nvCxnSpPr>
          <p:cNvPr id="30" name="Straight Arrow Connector 29">
            <a:extLst>
              <a:ext uri="{FF2B5EF4-FFF2-40B4-BE49-F238E27FC236}">
                <a16:creationId xmlns:a16="http://schemas.microsoft.com/office/drawing/2014/main" id="{FD78AACC-5798-462B-AA6A-5FB7568219E1}"/>
              </a:ext>
            </a:extLst>
          </p:cNvPr>
          <p:cNvCxnSpPr>
            <a:cxnSpLocks/>
          </p:cNvCxnSpPr>
          <p:nvPr/>
        </p:nvCxnSpPr>
        <p:spPr>
          <a:xfrm flipH="1">
            <a:off x="4793725" y="2192323"/>
            <a:ext cx="444500" cy="412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393BAD08-2467-4FF9-B528-CC7887503F88}"/>
              </a:ext>
            </a:extLst>
          </p:cNvPr>
          <p:cNvCxnSpPr>
            <a:cxnSpLocks/>
          </p:cNvCxnSpPr>
          <p:nvPr/>
        </p:nvCxnSpPr>
        <p:spPr>
          <a:xfrm flipH="1" flipV="1">
            <a:off x="4822300" y="2306623"/>
            <a:ext cx="444500" cy="920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013770A3-32B7-4045-9F71-926A035F1E41}"/>
              </a:ext>
            </a:extLst>
          </p:cNvPr>
          <p:cNvSpPr txBox="1"/>
          <p:nvPr/>
        </p:nvSpPr>
        <p:spPr>
          <a:xfrm>
            <a:off x="5192253" y="2297098"/>
            <a:ext cx="4796192" cy="307777"/>
          </a:xfrm>
          <a:prstGeom prst="rect">
            <a:avLst/>
          </a:prstGeom>
          <a:noFill/>
        </p:spPr>
        <p:txBody>
          <a:bodyPr wrap="square" rtlCol="0">
            <a:spAutoFit/>
          </a:bodyPr>
          <a:lstStyle/>
          <a:p>
            <a:r>
              <a:rPr lang="en-US" sz="1400" dirty="0"/>
              <a:t>Thin compound 2</a:t>
            </a:r>
          </a:p>
        </p:txBody>
      </p:sp>
      <p:cxnSp>
        <p:nvCxnSpPr>
          <p:cNvPr id="36" name="Straight Arrow Connector 35">
            <a:extLst>
              <a:ext uri="{FF2B5EF4-FFF2-40B4-BE49-F238E27FC236}">
                <a16:creationId xmlns:a16="http://schemas.microsoft.com/office/drawing/2014/main" id="{87787E91-A7A2-481F-8005-A222020EC437}"/>
              </a:ext>
            </a:extLst>
          </p:cNvPr>
          <p:cNvCxnSpPr/>
          <p:nvPr/>
        </p:nvCxnSpPr>
        <p:spPr>
          <a:xfrm flipH="1">
            <a:off x="4917550" y="3332148"/>
            <a:ext cx="304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DD691D77-C5D7-4CA9-AED8-8845FCB0AE61}"/>
              </a:ext>
            </a:extLst>
          </p:cNvPr>
          <p:cNvSpPr txBox="1"/>
          <p:nvPr/>
        </p:nvSpPr>
        <p:spPr>
          <a:xfrm>
            <a:off x="2620483" y="1440757"/>
            <a:ext cx="2304755" cy="307777"/>
          </a:xfrm>
          <a:prstGeom prst="rect">
            <a:avLst/>
          </a:prstGeom>
          <a:noFill/>
        </p:spPr>
        <p:txBody>
          <a:bodyPr wrap="square" rtlCol="0">
            <a:spAutoFit/>
          </a:bodyPr>
          <a:lstStyle/>
          <a:p>
            <a:r>
              <a:rPr lang="en-US" sz="1400" b="1" dirty="0"/>
              <a:t>current solution</a:t>
            </a:r>
          </a:p>
        </p:txBody>
      </p:sp>
      <p:sp>
        <p:nvSpPr>
          <p:cNvPr id="44" name="TextBox 43">
            <a:extLst>
              <a:ext uri="{FF2B5EF4-FFF2-40B4-BE49-F238E27FC236}">
                <a16:creationId xmlns:a16="http://schemas.microsoft.com/office/drawing/2014/main" id="{FCF7B9C5-22D2-45A8-8BC7-7441078A8606}"/>
              </a:ext>
            </a:extLst>
          </p:cNvPr>
          <p:cNvSpPr txBox="1"/>
          <p:nvPr/>
        </p:nvSpPr>
        <p:spPr>
          <a:xfrm>
            <a:off x="4086836" y="1746308"/>
            <a:ext cx="2088860" cy="307777"/>
          </a:xfrm>
          <a:prstGeom prst="rect">
            <a:avLst/>
          </a:prstGeom>
          <a:noFill/>
        </p:spPr>
        <p:txBody>
          <a:bodyPr wrap="square" rtlCol="0">
            <a:spAutoFit/>
          </a:bodyPr>
          <a:lstStyle/>
          <a:p>
            <a:r>
              <a:rPr lang="en-US" sz="1400" b="1" dirty="0"/>
              <a:t>this invention</a:t>
            </a:r>
          </a:p>
        </p:txBody>
      </p:sp>
      <p:graphicFrame>
        <p:nvGraphicFramePr>
          <p:cNvPr id="48" name="Table 48">
            <a:extLst>
              <a:ext uri="{FF2B5EF4-FFF2-40B4-BE49-F238E27FC236}">
                <a16:creationId xmlns:a16="http://schemas.microsoft.com/office/drawing/2014/main" id="{DAAE7AFD-6055-4E4C-99D8-D0D4166A977F}"/>
              </a:ext>
            </a:extLst>
          </p:cNvPr>
          <p:cNvGraphicFramePr>
            <a:graphicFrameLocks noGrp="1"/>
          </p:cNvGraphicFramePr>
          <p:nvPr>
            <p:extLst>
              <p:ext uri="{D42A27DB-BD31-4B8C-83A1-F6EECF244321}">
                <p14:modId xmlns:p14="http://schemas.microsoft.com/office/powerpoint/2010/main" val="3762369998"/>
              </p:ext>
            </p:extLst>
          </p:nvPr>
        </p:nvGraphicFramePr>
        <p:xfrm>
          <a:off x="2040389" y="4310154"/>
          <a:ext cx="6499605" cy="1554480"/>
        </p:xfrm>
        <a:graphic>
          <a:graphicData uri="http://schemas.openxmlformats.org/drawingml/2006/table">
            <a:tbl>
              <a:tblPr firstRow="1" bandRow="1">
                <a:tableStyleId>{21E4AEA4-8DFA-4A89-87EB-49C32662AFE0}</a:tableStyleId>
              </a:tblPr>
              <a:tblGrid>
                <a:gridCol w="928515">
                  <a:extLst>
                    <a:ext uri="{9D8B030D-6E8A-4147-A177-3AD203B41FA5}">
                      <a16:colId xmlns:a16="http://schemas.microsoft.com/office/drawing/2014/main" val="3402731029"/>
                    </a:ext>
                  </a:extLst>
                </a:gridCol>
                <a:gridCol w="928515">
                  <a:extLst>
                    <a:ext uri="{9D8B030D-6E8A-4147-A177-3AD203B41FA5}">
                      <a16:colId xmlns:a16="http://schemas.microsoft.com/office/drawing/2014/main" val="4064604704"/>
                    </a:ext>
                  </a:extLst>
                </a:gridCol>
                <a:gridCol w="928515">
                  <a:extLst>
                    <a:ext uri="{9D8B030D-6E8A-4147-A177-3AD203B41FA5}">
                      <a16:colId xmlns:a16="http://schemas.microsoft.com/office/drawing/2014/main" val="3613571383"/>
                    </a:ext>
                  </a:extLst>
                </a:gridCol>
                <a:gridCol w="928515">
                  <a:extLst>
                    <a:ext uri="{9D8B030D-6E8A-4147-A177-3AD203B41FA5}">
                      <a16:colId xmlns:a16="http://schemas.microsoft.com/office/drawing/2014/main" val="2751898083"/>
                    </a:ext>
                  </a:extLst>
                </a:gridCol>
                <a:gridCol w="928515">
                  <a:extLst>
                    <a:ext uri="{9D8B030D-6E8A-4147-A177-3AD203B41FA5}">
                      <a16:colId xmlns:a16="http://schemas.microsoft.com/office/drawing/2014/main" val="2971627166"/>
                    </a:ext>
                  </a:extLst>
                </a:gridCol>
                <a:gridCol w="928515">
                  <a:extLst>
                    <a:ext uri="{9D8B030D-6E8A-4147-A177-3AD203B41FA5}">
                      <a16:colId xmlns:a16="http://schemas.microsoft.com/office/drawing/2014/main" val="2179985188"/>
                    </a:ext>
                  </a:extLst>
                </a:gridCol>
                <a:gridCol w="928515">
                  <a:extLst>
                    <a:ext uri="{9D8B030D-6E8A-4147-A177-3AD203B41FA5}">
                      <a16:colId xmlns:a16="http://schemas.microsoft.com/office/drawing/2014/main" val="552473734"/>
                    </a:ext>
                  </a:extLst>
                </a:gridCol>
              </a:tblGrid>
              <a:tr h="394878">
                <a:tc>
                  <a:txBody>
                    <a:bodyPr/>
                    <a:lstStyle/>
                    <a:p>
                      <a:endParaRPr lang="en-US" sz="1000" dirty="0"/>
                    </a:p>
                  </a:txBody>
                  <a:tcPr/>
                </a:tc>
                <a:tc>
                  <a:txBody>
                    <a:bodyPr/>
                    <a:lstStyle/>
                    <a:p>
                      <a:r>
                        <a:rPr lang="en-US" sz="1000" dirty="0"/>
                        <a:t>Electrode1 Thickness [nm]</a:t>
                      </a:r>
                    </a:p>
                  </a:txBody>
                  <a:tcPr/>
                </a:tc>
                <a:tc>
                  <a:txBody>
                    <a:bodyPr/>
                    <a:lstStyle/>
                    <a:p>
                      <a:r>
                        <a:rPr lang="en-US" sz="1000" dirty="0"/>
                        <a:t>Electrode 2 Thickness [nm]</a:t>
                      </a:r>
                    </a:p>
                  </a:txBody>
                  <a:tcPr/>
                </a:tc>
                <a:tc>
                  <a:txBody>
                    <a:bodyPr/>
                    <a:lstStyle/>
                    <a:p>
                      <a:r>
                        <a:rPr lang="en-US" sz="1000" dirty="0"/>
                        <a:t>Electrode1 rho @ 300K [Ohm*cm]</a:t>
                      </a:r>
                    </a:p>
                  </a:txBody>
                  <a:tcPr/>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1000" dirty="0"/>
                        <a:t>Electrode2 rho @ 300K [Ohm*cm]</a:t>
                      </a:r>
                    </a:p>
                  </a:txBody>
                  <a:tcPr/>
                </a:tc>
                <a:tc>
                  <a:txBody>
                    <a:bodyPr/>
                    <a:lstStyle/>
                    <a:p>
                      <a:r>
                        <a:rPr lang="en-US" sz="1000" dirty="0"/>
                        <a:t>Electrode interface rho @ 300K [Ohm*cm]</a:t>
                      </a:r>
                    </a:p>
                  </a:txBody>
                  <a:tcPr/>
                </a:tc>
                <a:tc>
                  <a:txBody>
                    <a:bodyPr/>
                    <a:lstStyle/>
                    <a:p>
                      <a:r>
                        <a:rPr lang="en-US" sz="1000" dirty="0"/>
                        <a:t>Typical </a:t>
                      </a:r>
                      <a:r>
                        <a:rPr lang="en-US" sz="1000" dirty="0" err="1"/>
                        <a:t>Ireset</a:t>
                      </a:r>
                      <a:r>
                        <a:rPr lang="en-US" sz="1000" dirty="0"/>
                        <a:t> value [</a:t>
                      </a:r>
                      <a:r>
                        <a:rPr lang="en-US" sz="1000" dirty="0" err="1"/>
                        <a:t>uA</a:t>
                      </a:r>
                      <a:r>
                        <a:rPr lang="en-US" sz="1000" dirty="0"/>
                        <a:t>]</a:t>
                      </a:r>
                    </a:p>
                  </a:txBody>
                  <a:tcPr/>
                </a:tc>
                <a:extLst>
                  <a:ext uri="{0D108BD9-81ED-4DB2-BD59-A6C34878D82A}">
                    <a16:rowId xmlns:a16="http://schemas.microsoft.com/office/drawing/2014/main" val="447947470"/>
                  </a:ext>
                </a:extLst>
              </a:tr>
              <a:tr h="394878">
                <a:tc>
                  <a:txBody>
                    <a:bodyPr/>
                    <a:lstStyle/>
                    <a:p>
                      <a:pPr algn="ctr"/>
                      <a:r>
                        <a:rPr lang="en-US" sz="1100" b="1" dirty="0"/>
                        <a:t>Existing stack</a:t>
                      </a:r>
                    </a:p>
                  </a:txBody>
                  <a:tcPr/>
                </a:tc>
                <a:tc>
                  <a:txBody>
                    <a:bodyPr/>
                    <a:lstStyle/>
                    <a:p>
                      <a:pPr algn="ctr"/>
                      <a:r>
                        <a:rPr lang="en-US" sz="1100" b="1" dirty="0"/>
                        <a:t>10~16</a:t>
                      </a:r>
                    </a:p>
                  </a:txBody>
                  <a:tcPr/>
                </a:tc>
                <a:tc>
                  <a:txBody>
                    <a:bodyPr/>
                    <a:lstStyle/>
                    <a:p>
                      <a:pPr algn="ctr"/>
                      <a:r>
                        <a:rPr lang="en-US" sz="1100" b="1" dirty="0"/>
                        <a:t>N/A</a:t>
                      </a:r>
                    </a:p>
                  </a:txBody>
                  <a:tcPr/>
                </a:tc>
                <a:tc>
                  <a:txBody>
                    <a:bodyPr/>
                    <a:lstStyle/>
                    <a:p>
                      <a:pPr algn="ctr"/>
                      <a:r>
                        <a:rPr lang="en-US" sz="1100" b="1" dirty="0"/>
                        <a:t>0.01-0.4</a:t>
                      </a:r>
                    </a:p>
                  </a:txBody>
                  <a:tcPr/>
                </a:tc>
                <a:tc>
                  <a:txBody>
                    <a:bodyPr/>
                    <a:lstStyle/>
                    <a:p>
                      <a:pPr marL="0" marR="0" lvl="0" indent="0" algn="ctr" defTabSz="1108070" rtl="0" eaLnBrk="1" fontAlgn="auto" latinLnBrk="0" hangingPunct="1">
                        <a:lnSpc>
                          <a:spcPct val="100000"/>
                        </a:lnSpc>
                        <a:spcBef>
                          <a:spcPts val="0"/>
                        </a:spcBef>
                        <a:spcAft>
                          <a:spcPts val="0"/>
                        </a:spcAft>
                        <a:buClrTx/>
                        <a:buSzTx/>
                        <a:buFontTx/>
                        <a:buNone/>
                        <a:tabLst/>
                        <a:defRPr/>
                      </a:pPr>
                      <a:r>
                        <a:rPr lang="en-US" sz="1100" b="1" dirty="0"/>
                        <a:t>N/A</a:t>
                      </a:r>
                    </a:p>
                  </a:txBody>
                  <a:tcPr/>
                </a:tc>
                <a:tc>
                  <a:txBody>
                    <a:bodyPr/>
                    <a:lstStyle/>
                    <a:p>
                      <a:pPr marL="0" marR="0" lvl="0" indent="0" algn="ctr" defTabSz="1108070" rtl="0" eaLnBrk="1" fontAlgn="auto" latinLnBrk="0" hangingPunct="1">
                        <a:lnSpc>
                          <a:spcPct val="100000"/>
                        </a:lnSpc>
                        <a:spcBef>
                          <a:spcPts val="0"/>
                        </a:spcBef>
                        <a:spcAft>
                          <a:spcPts val="0"/>
                        </a:spcAft>
                        <a:buClrTx/>
                        <a:buSzTx/>
                        <a:buFontTx/>
                        <a:buNone/>
                        <a:tabLst/>
                        <a:defRPr/>
                      </a:pPr>
                      <a:r>
                        <a:rPr lang="en-US" sz="1100" b="1" dirty="0"/>
                        <a:t>N/A</a:t>
                      </a:r>
                    </a:p>
                  </a:txBody>
                  <a:tcPr/>
                </a:tc>
                <a:tc>
                  <a:txBody>
                    <a:bodyPr/>
                    <a:lstStyle/>
                    <a:p>
                      <a:pPr algn="ctr"/>
                      <a:r>
                        <a:rPr lang="en-US" sz="1100" b="1" dirty="0"/>
                        <a:t>105-118</a:t>
                      </a:r>
                    </a:p>
                  </a:txBody>
                  <a:tcPr/>
                </a:tc>
                <a:extLst>
                  <a:ext uri="{0D108BD9-81ED-4DB2-BD59-A6C34878D82A}">
                    <a16:rowId xmlns:a16="http://schemas.microsoft.com/office/drawing/2014/main" val="2684986960"/>
                  </a:ext>
                </a:extLst>
              </a:tr>
              <a:tr h="394878">
                <a:tc>
                  <a:txBody>
                    <a:bodyPr/>
                    <a:lstStyle/>
                    <a:p>
                      <a:pPr algn="ctr"/>
                      <a:r>
                        <a:rPr lang="en-US" sz="1100" b="1" dirty="0"/>
                        <a:t>This Invention</a:t>
                      </a:r>
                    </a:p>
                  </a:txBody>
                  <a:tcPr/>
                </a:tc>
                <a:tc>
                  <a:txBody>
                    <a:bodyPr/>
                    <a:lstStyle/>
                    <a:p>
                      <a:pPr algn="ctr"/>
                      <a:r>
                        <a:rPr lang="en-US" sz="1100" b="1" dirty="0"/>
                        <a:t>1-2</a:t>
                      </a:r>
                    </a:p>
                  </a:txBody>
                  <a:tcPr/>
                </a:tc>
                <a:tc>
                  <a:txBody>
                    <a:bodyPr/>
                    <a:lstStyle/>
                    <a:p>
                      <a:pPr algn="ctr"/>
                      <a:r>
                        <a:rPr lang="en-US" sz="1100" b="1" dirty="0"/>
                        <a:t>1-3</a:t>
                      </a:r>
                    </a:p>
                  </a:txBody>
                  <a:tcPr/>
                </a:tc>
                <a:tc>
                  <a:txBody>
                    <a:bodyPr/>
                    <a:lstStyle/>
                    <a:p>
                      <a:pPr marL="0" marR="0" lvl="0" indent="0" algn="ctr" defTabSz="1108070" rtl="0" eaLnBrk="1" fontAlgn="auto" latinLnBrk="0" hangingPunct="1">
                        <a:lnSpc>
                          <a:spcPct val="100000"/>
                        </a:lnSpc>
                        <a:spcBef>
                          <a:spcPts val="0"/>
                        </a:spcBef>
                        <a:spcAft>
                          <a:spcPts val="0"/>
                        </a:spcAft>
                        <a:buClrTx/>
                        <a:buSzTx/>
                        <a:buFontTx/>
                        <a:buNone/>
                        <a:tabLst/>
                        <a:defRPr/>
                      </a:pPr>
                      <a:r>
                        <a:rPr lang="en-US" sz="1100" b="1" dirty="0"/>
                        <a:t>0.01-0.4</a:t>
                      </a:r>
                    </a:p>
                  </a:txBody>
                  <a:tcPr/>
                </a:tc>
                <a:tc>
                  <a:txBody>
                    <a:bodyPr/>
                    <a:lstStyle/>
                    <a:p>
                      <a:pPr algn="ctr"/>
                      <a:r>
                        <a:rPr lang="en-US" sz="1100" b="1" dirty="0"/>
                        <a:t>0.1-0.4</a:t>
                      </a:r>
                    </a:p>
                  </a:txBody>
                  <a:tcPr/>
                </a:tc>
                <a:tc>
                  <a:txBody>
                    <a:bodyPr/>
                    <a:lstStyle/>
                    <a:p>
                      <a:pPr algn="ctr"/>
                      <a:r>
                        <a:rPr lang="en-US" sz="1100" b="1" baseline="0" dirty="0"/>
                        <a:t>100-1100</a:t>
                      </a:r>
                      <a:r>
                        <a:rPr lang="en-US" sz="1100" dirty="0"/>
                        <a:t>* </a:t>
                      </a:r>
                      <a:endParaRPr lang="en-US" sz="1100" b="1" baseline="30000" dirty="0"/>
                    </a:p>
                  </a:txBody>
                  <a:tcPr/>
                </a:tc>
                <a:tc>
                  <a:txBody>
                    <a:bodyPr/>
                    <a:lstStyle/>
                    <a:p>
                      <a:pPr algn="ctr"/>
                      <a:r>
                        <a:rPr lang="en-US" sz="1100" b="1" dirty="0"/>
                        <a:t>75-89</a:t>
                      </a:r>
                    </a:p>
                  </a:txBody>
                  <a:tcPr/>
                </a:tc>
                <a:extLst>
                  <a:ext uri="{0D108BD9-81ED-4DB2-BD59-A6C34878D82A}">
                    <a16:rowId xmlns:a16="http://schemas.microsoft.com/office/drawing/2014/main" val="2445751831"/>
                  </a:ext>
                </a:extLst>
              </a:tr>
            </a:tbl>
          </a:graphicData>
        </a:graphic>
      </p:graphicFrame>
      <p:sp>
        <p:nvSpPr>
          <p:cNvPr id="3" name="Rectangle 2">
            <a:extLst>
              <a:ext uri="{FF2B5EF4-FFF2-40B4-BE49-F238E27FC236}">
                <a16:creationId xmlns:a16="http://schemas.microsoft.com/office/drawing/2014/main" id="{78B05949-ACCF-4A57-8D4D-4CE6F24EE4DC}"/>
              </a:ext>
            </a:extLst>
          </p:cNvPr>
          <p:cNvSpPr/>
          <p:nvPr/>
        </p:nvSpPr>
        <p:spPr>
          <a:xfrm>
            <a:off x="1981907" y="5823921"/>
            <a:ext cx="5705408" cy="246221"/>
          </a:xfrm>
          <a:prstGeom prst="rect">
            <a:avLst/>
          </a:prstGeom>
        </p:spPr>
        <p:txBody>
          <a:bodyPr wrap="none">
            <a:spAutoFit/>
          </a:bodyPr>
          <a:lstStyle/>
          <a:p>
            <a:r>
              <a:rPr lang="en-US" sz="1000" dirty="0"/>
              <a:t>* Interface resistance is converted to rho at 1nm equivalent thickness for comparison with bulk rho</a:t>
            </a:r>
          </a:p>
        </p:txBody>
      </p:sp>
      <p:sp>
        <p:nvSpPr>
          <p:cNvPr id="31" name="TextBox 30">
            <a:extLst>
              <a:ext uri="{FF2B5EF4-FFF2-40B4-BE49-F238E27FC236}">
                <a16:creationId xmlns:a16="http://schemas.microsoft.com/office/drawing/2014/main" id="{2E6BE93B-3D44-4856-97FB-7551B069BCE1}"/>
              </a:ext>
            </a:extLst>
          </p:cNvPr>
          <p:cNvSpPr txBox="1"/>
          <p:nvPr/>
        </p:nvSpPr>
        <p:spPr>
          <a:xfrm>
            <a:off x="5185954" y="3181046"/>
            <a:ext cx="3299901" cy="307777"/>
          </a:xfrm>
          <a:prstGeom prst="rect">
            <a:avLst/>
          </a:prstGeom>
          <a:noFill/>
        </p:spPr>
        <p:txBody>
          <a:bodyPr wrap="square" rtlCol="0">
            <a:spAutoFit/>
          </a:bodyPr>
          <a:lstStyle/>
          <a:p>
            <a:r>
              <a:rPr lang="en-US" sz="1400" dirty="0"/>
              <a:t>High resistance Interface</a:t>
            </a:r>
          </a:p>
        </p:txBody>
      </p:sp>
      <p:sp>
        <p:nvSpPr>
          <p:cNvPr id="32" name="TextBox 31">
            <a:extLst>
              <a:ext uri="{FF2B5EF4-FFF2-40B4-BE49-F238E27FC236}">
                <a16:creationId xmlns:a16="http://schemas.microsoft.com/office/drawing/2014/main" id="{33E56643-BE47-4E84-AF1B-B09971DF24B4}"/>
              </a:ext>
            </a:extLst>
          </p:cNvPr>
          <p:cNvSpPr txBox="1"/>
          <p:nvPr/>
        </p:nvSpPr>
        <p:spPr>
          <a:xfrm>
            <a:off x="1421932" y="1884357"/>
            <a:ext cx="3345243" cy="307777"/>
          </a:xfrm>
          <a:prstGeom prst="rect">
            <a:avLst/>
          </a:prstGeom>
          <a:noFill/>
        </p:spPr>
        <p:txBody>
          <a:bodyPr wrap="square" rtlCol="0">
            <a:spAutoFit/>
          </a:bodyPr>
          <a:lstStyle/>
          <a:p>
            <a:r>
              <a:rPr lang="en-US" sz="1400" dirty="0"/>
              <a:t>Thin compound 1</a:t>
            </a:r>
          </a:p>
        </p:txBody>
      </p:sp>
      <p:cxnSp>
        <p:nvCxnSpPr>
          <p:cNvPr id="34" name="Straight Arrow Connector 33">
            <a:extLst>
              <a:ext uri="{FF2B5EF4-FFF2-40B4-BE49-F238E27FC236}">
                <a16:creationId xmlns:a16="http://schemas.microsoft.com/office/drawing/2014/main" id="{98B59898-8D07-4D54-8275-2CA2D488C51F}"/>
              </a:ext>
            </a:extLst>
          </p:cNvPr>
          <p:cNvCxnSpPr>
            <a:cxnSpLocks/>
          </p:cNvCxnSpPr>
          <p:nvPr/>
        </p:nvCxnSpPr>
        <p:spPr>
          <a:xfrm>
            <a:off x="2873927" y="2042720"/>
            <a:ext cx="389390" cy="964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956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E08123-3DAF-8048-918B-77E86DC3B3EA}"/>
              </a:ext>
            </a:extLst>
          </p:cNvPr>
          <p:cNvSpPr>
            <a:spLocks noGrp="1"/>
          </p:cNvSpPr>
          <p:nvPr>
            <p:ph type="title"/>
          </p:nvPr>
        </p:nvSpPr>
        <p:spPr/>
        <p:txBody>
          <a:bodyPr/>
          <a:lstStyle/>
          <a:p>
            <a:endParaRPr lang="en-US" sz="3200" dirty="0"/>
          </a:p>
        </p:txBody>
      </p:sp>
      <p:sp>
        <p:nvSpPr>
          <p:cNvPr id="15" name="Subtitle 14">
            <a:extLst>
              <a:ext uri="{FF2B5EF4-FFF2-40B4-BE49-F238E27FC236}">
                <a16:creationId xmlns:a16="http://schemas.microsoft.com/office/drawing/2014/main" id="{DAEBA493-C4A1-5F4B-83BA-5803F4F79C43}"/>
              </a:ext>
            </a:extLst>
          </p:cNvPr>
          <p:cNvSpPr>
            <a:spLocks noGrp="1"/>
          </p:cNvSpPr>
          <p:nvPr>
            <p:ph type="subTitle" idx="20"/>
          </p:nvPr>
        </p:nvSpPr>
        <p:spPr/>
        <p:txBody>
          <a:bodyPr/>
          <a:lstStyle/>
          <a:p>
            <a:endParaRPr lang="en-US" sz="1400" dirty="0"/>
          </a:p>
        </p:txBody>
      </p:sp>
      <p:sp>
        <p:nvSpPr>
          <p:cNvPr id="16" name="Text Placeholder 15">
            <a:extLst>
              <a:ext uri="{FF2B5EF4-FFF2-40B4-BE49-F238E27FC236}">
                <a16:creationId xmlns:a16="http://schemas.microsoft.com/office/drawing/2014/main" id="{F932C765-EF40-734D-BDD2-4069074E4924}"/>
              </a:ext>
            </a:extLst>
          </p:cNvPr>
          <p:cNvSpPr>
            <a:spLocks noGrp="1"/>
          </p:cNvSpPr>
          <p:nvPr>
            <p:ph type="body" idx="21"/>
          </p:nvPr>
        </p:nvSpPr>
        <p:spPr/>
        <p:txBody>
          <a:bodyPr/>
          <a:lstStyle/>
          <a:p>
            <a:endParaRPr lang="en-US" sz="1400" dirty="0"/>
          </a:p>
        </p:txBody>
      </p:sp>
      <p:sp>
        <p:nvSpPr>
          <p:cNvPr id="17" name="Text Placeholder 16">
            <a:extLst>
              <a:ext uri="{FF2B5EF4-FFF2-40B4-BE49-F238E27FC236}">
                <a16:creationId xmlns:a16="http://schemas.microsoft.com/office/drawing/2014/main" id="{003ACD03-0E44-6C4E-BBE4-4BD81092749C}"/>
              </a:ext>
            </a:extLst>
          </p:cNvPr>
          <p:cNvSpPr>
            <a:spLocks noGrp="1"/>
          </p:cNvSpPr>
          <p:nvPr>
            <p:ph type="body" idx="22"/>
          </p:nvPr>
        </p:nvSpPr>
        <p:spPr/>
        <p:txBody>
          <a:bodyPr/>
          <a:lstStyle/>
          <a:p>
            <a:endParaRPr lang="en-US" dirty="0"/>
          </a:p>
        </p:txBody>
      </p:sp>
      <p:sp>
        <p:nvSpPr>
          <p:cNvPr id="12" name="Content Placeholder 11">
            <a:extLst>
              <a:ext uri="{FF2B5EF4-FFF2-40B4-BE49-F238E27FC236}">
                <a16:creationId xmlns:a16="http://schemas.microsoft.com/office/drawing/2014/main" id="{55CB7C5E-AE14-A946-AD7E-A6A6396786B0}"/>
              </a:ext>
            </a:extLst>
          </p:cNvPr>
          <p:cNvSpPr>
            <a:spLocks noGrp="1"/>
          </p:cNvSpPr>
          <p:nvPr>
            <p:ph sz="half" idx="2"/>
          </p:nvPr>
        </p:nvSpPr>
        <p:spPr/>
        <p:txBody>
          <a:bodyPr/>
          <a:lstStyle/>
          <a:p>
            <a:r>
              <a:rPr lang="en-US" dirty="0"/>
              <a:t>Please start with a clear objective to establish the context of problem solving. </a:t>
            </a:r>
          </a:p>
          <a:p>
            <a:r>
              <a:rPr lang="en-US" dirty="0"/>
              <a:t>Problem statement is a clear &amp; concise statement on the specific observations of an undesired result.</a:t>
            </a:r>
          </a:p>
          <a:p>
            <a:endParaRPr lang="en-US" dirty="0"/>
          </a:p>
        </p:txBody>
      </p:sp>
      <p:sp>
        <p:nvSpPr>
          <p:cNvPr id="13" name="Content Placeholder 12">
            <a:extLst>
              <a:ext uri="{FF2B5EF4-FFF2-40B4-BE49-F238E27FC236}">
                <a16:creationId xmlns:a16="http://schemas.microsoft.com/office/drawing/2014/main" id="{0D4DC737-9A2B-554F-B394-228BA75EAD07}"/>
              </a:ext>
            </a:extLst>
          </p:cNvPr>
          <p:cNvSpPr>
            <a:spLocks noGrp="1"/>
          </p:cNvSpPr>
          <p:nvPr>
            <p:ph sz="half" idx="11"/>
          </p:nvPr>
        </p:nvSpPr>
        <p:spPr/>
        <p:txBody>
          <a:bodyPr/>
          <a:lstStyle/>
          <a:p>
            <a:r>
              <a:rPr lang="en-US" dirty="0"/>
              <a:t>Please include the essential concept, elements in short bullet points</a:t>
            </a:r>
          </a:p>
          <a:p>
            <a:r>
              <a:rPr lang="en-US" dirty="0"/>
              <a:t>Please include at least one figure</a:t>
            </a:r>
          </a:p>
          <a:p>
            <a:r>
              <a:rPr lang="en-US" dirty="0"/>
              <a:t>Please describe how each of the bullet points above would be detected in a competitor’s product (e.g., teardown, reverse engineering, can be seen using ___ technique, likely in product literature…)</a:t>
            </a:r>
          </a:p>
          <a:p>
            <a:r>
              <a:rPr lang="en-US" dirty="0"/>
              <a:t>Please briefly describe why your solution is better than other solutions (if relevant)</a:t>
            </a:r>
          </a:p>
        </p:txBody>
      </p:sp>
      <p:sp>
        <p:nvSpPr>
          <p:cNvPr id="14" name="Content Placeholder 13">
            <a:extLst>
              <a:ext uri="{FF2B5EF4-FFF2-40B4-BE49-F238E27FC236}">
                <a16:creationId xmlns:a16="http://schemas.microsoft.com/office/drawing/2014/main" id="{CB8F59B6-BD54-5345-9041-92A6A20C58BB}"/>
              </a:ext>
            </a:extLst>
          </p:cNvPr>
          <p:cNvSpPr>
            <a:spLocks noGrp="1"/>
          </p:cNvSpPr>
          <p:nvPr>
            <p:ph sz="half" idx="15"/>
          </p:nvPr>
        </p:nvSpPr>
        <p:spPr/>
        <p:txBody>
          <a:bodyPr/>
          <a:lstStyle/>
          <a:p>
            <a:r>
              <a:rPr lang="en-US" dirty="0"/>
              <a:t>Concise articulation to reflect the known solutions</a:t>
            </a:r>
          </a:p>
          <a:p>
            <a:r>
              <a:rPr lang="en-US" dirty="0"/>
              <a:t>Current art may come from literatures or other media format in public domain, or Internal comparative analysis and benchmark.</a:t>
            </a:r>
          </a:p>
          <a:p>
            <a:r>
              <a:rPr lang="en-US" dirty="0"/>
              <a:t>Intel employees must not write about or discuss non-Intel patents or patent applications with anyone without first talking with Intel lawyers as explained in Intel’s policy for reading patents and applications of other companies included at </a:t>
            </a:r>
            <a:r>
              <a:rPr lang="en-US" u="sng" dirty="0">
                <a:hlinkClick r:id="rId2" tooltip="Intel's IP Policy"/>
              </a:rPr>
              <a:t>Intellectual Property</a:t>
            </a:r>
            <a:r>
              <a:rPr lang="en-US" dirty="0"/>
              <a:t>. </a:t>
            </a:r>
          </a:p>
          <a:p>
            <a:endParaRPr lang="en-US" dirty="0"/>
          </a:p>
        </p:txBody>
      </p:sp>
    </p:spTree>
    <p:extLst>
      <p:ext uri="{BB962C8B-B14F-4D97-AF65-F5344CB8AC3E}">
        <p14:creationId xmlns:p14="http://schemas.microsoft.com/office/powerpoint/2010/main" val="371202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1992E-6E76-EF4A-BFA3-749992E962C5}"/>
              </a:ext>
            </a:extLst>
          </p:cNvPr>
          <p:cNvSpPr>
            <a:spLocks noGrp="1"/>
          </p:cNvSpPr>
          <p:nvPr>
            <p:ph type="title"/>
          </p:nvPr>
        </p:nvSpPr>
        <p:spPr>
          <a:xfrm>
            <a:off x="914400" y="152400"/>
            <a:ext cx="10363200" cy="457200"/>
          </a:xfrm>
        </p:spPr>
        <p:txBody>
          <a:bodyPr/>
          <a:lstStyle/>
          <a:p>
            <a:endParaRPr lang="en-US" sz="2800" dirty="0"/>
          </a:p>
        </p:txBody>
      </p:sp>
      <p:sp>
        <p:nvSpPr>
          <p:cNvPr id="3" name="Content Placeholder 2">
            <a:extLst>
              <a:ext uri="{FF2B5EF4-FFF2-40B4-BE49-F238E27FC236}">
                <a16:creationId xmlns:a16="http://schemas.microsoft.com/office/drawing/2014/main" id="{E74B10C1-DE5F-624D-8C87-00605656AF96}"/>
              </a:ext>
            </a:extLst>
          </p:cNvPr>
          <p:cNvSpPr>
            <a:spLocks noGrp="1"/>
          </p:cNvSpPr>
          <p:nvPr>
            <p:ph idx="1"/>
          </p:nvPr>
        </p:nvSpPr>
        <p:spPr>
          <a:xfrm>
            <a:off x="914400" y="762000"/>
            <a:ext cx="10363200" cy="5334000"/>
          </a:xfrm>
        </p:spPr>
        <p:txBody>
          <a:bodyPr/>
          <a:lstStyle/>
          <a:p>
            <a:r>
              <a:rPr lang="en-US" sz="1800" dirty="0"/>
              <a:t>The supplementary page is the abstract of your invention.</a:t>
            </a:r>
          </a:p>
          <a:p>
            <a:r>
              <a:rPr lang="en-US" sz="1800" dirty="0"/>
              <a:t>Example shown below uses four attributes to characterize your invention.  </a:t>
            </a:r>
          </a:p>
          <a:p>
            <a:pPr>
              <a:buFont typeface="Wingdings" pitchFamily="2" charset="2"/>
              <a:buChar char="Ø"/>
            </a:pPr>
            <a:r>
              <a:rPr lang="en-US" sz="1800" dirty="0"/>
              <a:t>Introduction – </a:t>
            </a:r>
          </a:p>
          <a:p>
            <a:pPr lvl="1"/>
            <a:r>
              <a:rPr lang="en-US" sz="1800" dirty="0"/>
              <a:t>this is the ‘hook’ to IP reviewers.  The best hook is to illustrate the live problem you are solving. </a:t>
            </a:r>
          </a:p>
          <a:p>
            <a:pPr>
              <a:buFont typeface="Wingdings" pitchFamily="2" charset="2"/>
              <a:buChar char="Ø"/>
            </a:pPr>
            <a:r>
              <a:rPr lang="en-US" sz="1800" dirty="0"/>
              <a:t>The ideas – </a:t>
            </a:r>
          </a:p>
          <a:p>
            <a:pPr lvl="1"/>
            <a:r>
              <a:rPr lang="en-US" sz="1800" dirty="0"/>
              <a:t>Brief description of invention. Illustrate your originality in solving the problem.   </a:t>
            </a:r>
          </a:p>
          <a:p>
            <a:pPr lvl="1"/>
            <a:r>
              <a:rPr lang="en-US" sz="1800" dirty="0"/>
              <a:t>What are the key elements?   Use next page to annotate the exhibits of invention.</a:t>
            </a:r>
          </a:p>
          <a:p>
            <a:pPr>
              <a:buFont typeface="Wingdings" pitchFamily="2" charset="2"/>
              <a:buChar char="Ø"/>
            </a:pPr>
            <a:r>
              <a:rPr lang="en-US" sz="1800" dirty="0"/>
              <a:t>What’s new – </a:t>
            </a:r>
          </a:p>
          <a:p>
            <a:pPr lvl="1"/>
            <a:r>
              <a:rPr lang="en-US" sz="1800" dirty="0"/>
              <a:t>Are there known solutions?  Contrast the differences to yours.</a:t>
            </a:r>
          </a:p>
          <a:p>
            <a:pPr>
              <a:buFont typeface="Wingdings" pitchFamily="2" charset="2"/>
              <a:buChar char="Ø"/>
            </a:pPr>
            <a:r>
              <a:rPr lang="en-US" sz="1800" dirty="0"/>
              <a:t>Detectability – </a:t>
            </a:r>
          </a:p>
          <a:p>
            <a:pPr lvl="1"/>
            <a:r>
              <a:rPr lang="en-US" sz="1800" dirty="0"/>
              <a:t>The best way to protect your invention is detectability. </a:t>
            </a:r>
          </a:p>
          <a:p>
            <a:pPr lvl="1"/>
            <a:r>
              <a:rPr lang="en-US" sz="1800" dirty="0"/>
              <a:t>How do you know your invention is used on a product.</a:t>
            </a:r>
          </a:p>
          <a:p>
            <a:r>
              <a:rPr lang="en-US" sz="1800" dirty="0"/>
              <a:t>Please use font size 18 or bigger.   If you are to provide more information to fit in a page, chances are, another IP disclosure can serve the purpose.</a:t>
            </a:r>
          </a:p>
        </p:txBody>
      </p:sp>
    </p:spTree>
    <p:extLst>
      <p:ext uri="{BB962C8B-B14F-4D97-AF65-F5344CB8AC3E}">
        <p14:creationId xmlns:p14="http://schemas.microsoft.com/office/powerpoint/2010/main" val="107889036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SG IP disclosure abbreviated 2020-2-25  -  Read-Only" id="{E0ABEF68-A349-214A-AE69-48AEE17CBC74}" vid="{F9E4CB82-5FC9-7A49-809C-693E39D85F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0DE8F84356D740A6F533C98978EF06" ma:contentTypeVersion="0" ma:contentTypeDescription="Create a new document." ma:contentTypeScope="" ma:versionID="7b9ca4ba5a2242f2fa255f46ce4d97b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E48E97-2FA5-4A09-B46B-6A10AA74E2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A9757D6-16EA-49DF-BF94-FEF25FAF835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1946</TotalTime>
  <Words>614</Words>
  <Application>Microsoft Office PowerPoint</Application>
  <PresentationFormat>Widescreen</PresentationFormat>
  <Paragraphs>73</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Neo Sans Intel</vt:lpstr>
      <vt:lpstr>Neo Sans Intel Medium</vt:lpstr>
      <vt:lpstr>Arial</vt:lpstr>
      <vt:lpstr>Calibri</vt:lpstr>
      <vt:lpstr>Wingdings</vt:lpstr>
      <vt:lpstr>blank</vt:lpstr>
      <vt:lpstr>High Resistance Interface as a Scalable Joule Heater to Reduce Reset Current and Write Energy for Phase Change Memory</vt:lpstr>
      <vt:lpstr>Figures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RA/RM Template</dc:title>
  <dc:creator>Kau, Derchang</dc:creator>
  <cp:keywords>CTPClassification=CTP_NT</cp:keywords>
  <cp:lastModifiedBy>Liu, Lu</cp:lastModifiedBy>
  <cp:revision>148</cp:revision>
  <dcterms:created xsi:type="dcterms:W3CDTF">2019-10-31T00:25:52Z</dcterms:created>
  <dcterms:modified xsi:type="dcterms:W3CDTF">2020-04-29T23:43:42Z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0x010100640DE8F84356D740A6F533C98978EF06</vt:lpwstr>
  </property>
  <property fmtid="{D5CDD505-2E9C-101B-9397-08002B2CF9AE}" pid="3" name="TitusGUID">
    <vt:lpwstr>18736c36-3ecb-425e-9f87-88ac498b04cd</vt:lpwstr>
  </property>
  <property fmtid="{D5CDD505-2E9C-101B-9397-08002B2CF9AE}" pid="4" name="CTP_TimeStamp">
    <vt:lpwstr>2020-04-29 23:43:42Z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