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00" r:id="rId5"/>
    <p:sldId id="303" r:id="rId6"/>
    <p:sldId id="296" r:id="rId7"/>
    <p:sldId id="299" r:id="rId8"/>
    <p:sldId id="298" r:id="rId9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9" autoAdjust="0"/>
    <p:restoredTop sz="93970" autoAdjust="0"/>
  </p:normalViewPr>
  <p:slideViewPr>
    <p:cSldViewPr>
      <p:cViewPr>
        <p:scale>
          <a:sx n="66" d="100"/>
          <a:sy n="66" d="100"/>
        </p:scale>
        <p:origin x="1445" y="374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/>
              <a:t>DSC </a:t>
            </a:r>
          </a:p>
          <a:p>
            <a:pPr marL="228600" indent="-228600">
              <a:buAutoNum type="arabicParenR"/>
            </a:pPr>
            <a:r>
              <a:rPr lang="en-US" dirty="0"/>
              <a:t>Two read options</a:t>
            </a:r>
          </a:p>
          <a:p>
            <a:pPr marL="685800" lvl="1" indent="-228600">
              <a:buAutoNum type="arabicParenR"/>
            </a:pPr>
            <a:r>
              <a:rPr lang="en-US" dirty="0"/>
              <a:t>Spike detect : Avoid the lower re-</a:t>
            </a:r>
            <a:r>
              <a:rPr lang="en-US" dirty="0" err="1"/>
              <a:t>crytallization</a:t>
            </a:r>
            <a:r>
              <a:rPr lang="en-US" dirty="0"/>
              <a:t>  </a:t>
            </a:r>
          </a:p>
          <a:p>
            <a:pPr marL="685800" lvl="1" indent="-228600">
              <a:buAutoNum type="arabicParenR"/>
            </a:pPr>
            <a:r>
              <a:rPr lang="en-US" dirty="0"/>
              <a:t>High read current then with/without setback</a:t>
            </a:r>
          </a:p>
          <a:p>
            <a:pPr marL="685800" lvl="1" indent="-228600">
              <a:buAutoNum type="arabicParenR"/>
            </a:pPr>
            <a:r>
              <a:rPr lang="en-US" dirty="0"/>
              <a:t>Full Reset again (&gt;</a:t>
            </a:r>
            <a:r>
              <a:rPr lang="en-US" dirty="0" err="1"/>
              <a:t>Tmelt</a:t>
            </a:r>
            <a:r>
              <a:rPr lang="en-US" dirty="0"/>
              <a:t>)</a:t>
            </a:r>
          </a:p>
          <a:p>
            <a:pPr marL="685800" lvl="1" indent="-228600">
              <a:buAutoNum type="arabicParenR"/>
            </a:pPr>
            <a:r>
              <a:rPr lang="en-US" dirty="0"/>
              <a:t>High spike transient detect (&lt;ns)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7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2400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00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Architecture, Technology,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4114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89120" y="1625492"/>
            <a:ext cx="7625081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419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Statement, State of Art/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7515860" y="1309380"/>
            <a:ext cx="13716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172384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138" algn="l"/>
              </a:tabLst>
              <a:defRPr sz="28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Optional Page: Key messages of the invention &amp;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B92CFF-60A8-C041-A1DC-579639DF035F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High Level Summary &amp; Outline,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Optional Page: Embodiments with succinct annotation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9E683-6DDF-C546-9F6B-4F5C3B42A16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Embodiments &amp; Illustrations,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2400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00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00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Architecture, Technology,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1534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B00BE9AB-CC6A-3848-A6C1-AC847DFB450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1910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00"/>
            </a:lvl1pPr>
            <a:lvl2pPr marL="282789" indent="-142356">
              <a:defRPr sz="1400"/>
            </a:lvl2pPr>
            <a:lvl3pPr marL="413603" indent="-130814">
              <a:defRPr sz="1400"/>
            </a:lvl3pPr>
            <a:lvl4pPr marL="554035" indent="-140433">
              <a:defRPr sz="1400"/>
            </a:lvl4pPr>
            <a:lvl5pPr marL="694468" indent="-140433">
              <a:defRPr sz="1400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38608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2785EE-4932-E841-AA48-0DCADEA8A5AA}"/>
              </a:ext>
            </a:extLst>
          </p:cNvPr>
          <p:cNvSpPr/>
          <p:nvPr userDrawn="1"/>
        </p:nvSpPr>
        <p:spPr>
          <a:xfrm>
            <a:off x="4191000" y="1275582"/>
            <a:ext cx="38515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State </a:t>
            </a:r>
            <a:r>
              <a:rPr lang="en-US" sz="1400" b="1" u="sng" dirty="0" err="1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ot</a:t>
            </a:r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Art 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8153400" y="1275582"/>
            <a:ext cx="38608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00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283768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3D </a:t>
            </a:r>
            <a:r>
              <a:rPr lang="en-US" sz="1454" dirty="0" err="1">
                <a:solidFill>
                  <a:srgbClr val="FF0000"/>
                </a:solidFill>
                <a:latin typeface="Neo Sans Intel Medium" pitchFamily="34" charset="0"/>
              </a:rPr>
              <a:t>XPoint</a:t>
            </a:r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™ Invention Disclosure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6484173"/>
            <a:ext cx="47244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 – Attorney-client privileged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7" r:id="rId3"/>
    <p:sldLayoutId id="2147483676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ycentral.intel.com/metricstream/systemi/Userloginsso?open=NewdownloadSingle&amp;db_value=Intel+IP+Policy.pdf%23ms_attach_delimiter%23C133/C181/2378779_102636.pdf&amp;operation_param=&amp;operation_mode=view&amp;reportId=12345&amp;procedureName=CHECK_ACCESS_FOR_USER&amp;Latest=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ycentral.intel.com/metricstream/systemi/Userloginsso?open=NewdownloadSingle&amp;db_value=Intel+IP+Policy.pdf%23ms_attach_delimiter%23C133/C181/2378779_102636.pdf&amp;operation_param=&amp;operation_mode=view&amp;reportId=12345&amp;procedureName=CHECK_ACCESS_FOR_USER&amp;Latest=Y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E08123-3DAF-8048-918B-77E86DC3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algorithm for MLC 3DXP cell</a:t>
            </a: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AEBA493-C4A1-5F4B-83BA-5803F4F79C43}"/>
              </a:ext>
            </a:extLst>
          </p:cNvPr>
          <p:cNvSpPr>
            <a:spLocks noGrp="1"/>
          </p:cNvSpPr>
          <p:nvPr>
            <p:ph type="subTitle" idx="20"/>
          </p:nvPr>
        </p:nvSpPr>
        <p:spPr>
          <a:xfrm>
            <a:off x="1117601" y="609600"/>
            <a:ext cx="8534400" cy="261647"/>
          </a:xfrm>
        </p:spPr>
        <p:txBody>
          <a:bodyPr/>
          <a:lstStyle/>
          <a:p>
            <a:r>
              <a:rPr lang="en-US" sz="1400" dirty="0"/>
              <a:t>Hemant Rao, Saad Monasa, Raymond Zeng, Sanjay Rangan, </a:t>
            </a:r>
            <a:r>
              <a:rPr lang="en-US" sz="1400" dirty="0" err="1"/>
              <a:t>DerChang</a:t>
            </a:r>
            <a:r>
              <a:rPr lang="en-US" sz="1400" dirty="0"/>
              <a:t> Kau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932C765-EF40-734D-BDD2-4069074E4924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r>
              <a:rPr lang="en-US" dirty="0"/>
              <a:t>MLC Read</a:t>
            </a:r>
            <a:endParaRPr lang="en-US" sz="140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ACD03-0E44-6C4E-BBE4-4BD81092749C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r>
              <a:rPr lang="en-US" dirty="0"/>
              <a:t>5/12/2020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5CB7C5E-AE14-A946-AD7E-A6A6396786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highlight>
                  <a:srgbClr val="FFFF00"/>
                </a:highlight>
              </a:rPr>
              <a:t>Problem Statement</a:t>
            </a:r>
          </a:p>
          <a:p>
            <a:r>
              <a:rPr lang="en-US" sz="1400" dirty="0"/>
              <a:t>Intermediate state for a 1.5bpc MLC 3DXP cell is achieved by keeping PM in an amorphous state while keeping SD in a low VT state. To be able to read the intermediate state we need to threshold switch this state and retain PM </a:t>
            </a:r>
            <a:r>
              <a:rPr lang="en-US" dirty="0"/>
              <a:t>amorphization and SD in a low VT state post read to prevent disturb. </a:t>
            </a:r>
            <a:r>
              <a:rPr lang="en-US" sz="1400" dirty="0"/>
              <a:t>Key challenge is to prevent PM crystallization which leads to BER increase with multiple reads when threshold switching amorphous PM</a:t>
            </a:r>
          </a:p>
          <a:p>
            <a:pPr marL="0" indent="0">
              <a:buNone/>
            </a:pPr>
            <a:r>
              <a:rPr lang="en-US" sz="1400" dirty="0">
                <a:highlight>
                  <a:srgbClr val="FFFF00"/>
                </a:highlight>
              </a:rPr>
              <a:t>State of Art / Best Known Solution</a:t>
            </a:r>
          </a:p>
          <a:p>
            <a:r>
              <a:rPr lang="en-US" sz="1400" dirty="0"/>
              <a:t>Current approach uses a single short time and low current pulse to read the bit which works well for POR SET state and slow to </a:t>
            </a:r>
            <a:r>
              <a:rPr lang="en-US" sz="1400" dirty="0" err="1"/>
              <a:t>nuc</a:t>
            </a:r>
            <a:r>
              <a:rPr lang="en-US" sz="1400" dirty="0"/>
              <a:t>/grow bits but doesn’t work for fast to crystallize bits since temperature in the PM is closer to nucleation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4DC737-9A2B-554F-B394-228BA75EAD07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sz="1300" dirty="0"/>
              <a:t>Proposed solution here utilizes the materials understanding of recrystallization temperature regimes as seen in a typical DSC measurement for a phase change material system. Based on this understanding 4 different approaches to perform read are proposed,</a:t>
            </a:r>
          </a:p>
          <a:p>
            <a:pPr lvl="1"/>
            <a:r>
              <a:rPr lang="en-US" sz="1300" dirty="0"/>
              <a:t>Option1 (T</a:t>
            </a:r>
            <a:r>
              <a:rPr lang="en-US" sz="1300" baseline="-25000" dirty="0"/>
              <a:t>read</a:t>
            </a:r>
            <a:r>
              <a:rPr lang="en-US" sz="1300" dirty="0"/>
              <a:t> &lt; T</a:t>
            </a:r>
            <a:r>
              <a:rPr lang="en-US" sz="1300" baseline="-25000" dirty="0"/>
              <a:t>re-crystallization1</a:t>
            </a:r>
            <a:r>
              <a:rPr lang="en-US" sz="1300" dirty="0"/>
              <a:t>) : Apply a fast quench (&lt;2ns) post-threshold to drop the temperature below the lower end of the re-crystallization temperature</a:t>
            </a:r>
          </a:p>
          <a:p>
            <a:pPr lvl="1"/>
            <a:r>
              <a:rPr lang="en-US" sz="1300" dirty="0"/>
              <a:t>Option2 (T</a:t>
            </a:r>
            <a:r>
              <a:rPr lang="en-US" sz="1300" baseline="-25000" dirty="0"/>
              <a:t>re-crystallization2</a:t>
            </a:r>
            <a:r>
              <a:rPr lang="en-US" sz="1300" dirty="0"/>
              <a:t> &lt; T</a:t>
            </a:r>
            <a:r>
              <a:rPr lang="en-US" sz="1300" baseline="-25000" dirty="0"/>
              <a:t>read</a:t>
            </a:r>
            <a:r>
              <a:rPr lang="en-US" sz="1300" dirty="0"/>
              <a:t>  &lt; </a:t>
            </a:r>
            <a:r>
              <a:rPr lang="en-US" sz="1300" dirty="0" err="1"/>
              <a:t>T</a:t>
            </a:r>
            <a:r>
              <a:rPr lang="en-US" sz="1300" baseline="-25000" dirty="0" err="1"/>
              <a:t>melt</a:t>
            </a:r>
            <a:r>
              <a:rPr lang="en-US" sz="1300" baseline="-25000" dirty="0"/>
              <a:t> </a:t>
            </a:r>
            <a:r>
              <a:rPr lang="en-US" sz="1300" dirty="0"/>
              <a:t>): </a:t>
            </a:r>
          </a:p>
          <a:p>
            <a:pPr lvl="2"/>
            <a:r>
              <a:rPr lang="en-US" sz="1300" dirty="0"/>
              <a:t>2a: High current pulse to ensure temperature in the cell stays above the 2</a:t>
            </a:r>
            <a:r>
              <a:rPr lang="en-US" sz="1300" baseline="30000" dirty="0"/>
              <a:t>nd</a:t>
            </a:r>
            <a:r>
              <a:rPr lang="en-US" sz="1300" dirty="0"/>
              <a:t> re-crystallization temperature regime. This can be followed-up by dropping the current lower for a short amount of time (~10ns) to setback the SD or the high current time can be </a:t>
            </a:r>
          </a:p>
          <a:p>
            <a:pPr marL="282789" lvl="2" indent="0">
              <a:buNone/>
            </a:pPr>
            <a:r>
              <a:rPr lang="en-US" sz="1300" dirty="0"/>
              <a:t>    increased to get a SD setback effect</a:t>
            </a:r>
          </a:p>
          <a:p>
            <a:pPr lvl="2"/>
            <a:r>
              <a:rPr lang="en-US" sz="1300" dirty="0"/>
              <a:t>2b: Utilize the transient current spike detect to quench at </a:t>
            </a:r>
          </a:p>
          <a:p>
            <a:pPr marL="282789" lvl="2" indent="0">
              <a:buNone/>
            </a:pPr>
            <a:r>
              <a:rPr lang="en-US" sz="1300" dirty="0"/>
              <a:t>    higher currents (&lt;5ns) </a:t>
            </a:r>
          </a:p>
          <a:p>
            <a:pPr lvl="1"/>
            <a:r>
              <a:rPr lang="en-US" sz="1300" dirty="0"/>
              <a:t>Option3 (T</a:t>
            </a:r>
            <a:r>
              <a:rPr lang="en-US" sz="1300" baseline="-25000" dirty="0"/>
              <a:t>read</a:t>
            </a:r>
            <a:r>
              <a:rPr lang="en-US" sz="1300" dirty="0"/>
              <a:t> &gt; </a:t>
            </a:r>
            <a:r>
              <a:rPr lang="en-US" sz="1300" dirty="0" err="1"/>
              <a:t>T</a:t>
            </a:r>
            <a:r>
              <a:rPr lang="en-US" sz="1300" baseline="-25000" dirty="0" err="1"/>
              <a:t>melt</a:t>
            </a:r>
            <a:r>
              <a:rPr lang="en-US" sz="1300" dirty="0"/>
              <a:t>) : Apply a POR reset pulse post low current to </a:t>
            </a:r>
          </a:p>
          <a:p>
            <a:pPr marL="140433" lvl="1" indent="0">
              <a:buNone/>
            </a:pPr>
            <a:r>
              <a:rPr lang="en-US" sz="1300" dirty="0"/>
              <a:t>    re-</a:t>
            </a:r>
            <a:r>
              <a:rPr lang="en-US" sz="1300" dirty="0" err="1"/>
              <a:t>amorphize</a:t>
            </a:r>
            <a:r>
              <a:rPr lang="en-US" sz="1300" dirty="0"/>
              <a:t> the PM and then followed by a short low-current pulse </a:t>
            </a:r>
          </a:p>
          <a:p>
            <a:pPr marL="140433" lvl="1" indent="0">
              <a:buNone/>
            </a:pPr>
            <a:r>
              <a:rPr lang="en-US" sz="1300" dirty="0"/>
              <a:t>    to setback the SD</a:t>
            </a:r>
          </a:p>
          <a:p>
            <a:endParaRPr lang="en-US" sz="1300" dirty="0"/>
          </a:p>
          <a:p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endParaRPr lang="en-US" sz="1300" dirty="0"/>
          </a:p>
          <a:p>
            <a:endParaRPr lang="en-US" sz="13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45C22D-9124-400F-9D53-744D27038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6467" y="3296762"/>
            <a:ext cx="2212240" cy="1565515"/>
          </a:xfrm>
          <a:prstGeom prst="rect">
            <a:avLst/>
          </a:prstGeom>
        </p:spPr>
      </p:pic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99E8E5C-4901-416D-B0E4-5EBE1D1DEA5B}"/>
              </a:ext>
            </a:extLst>
          </p:cNvPr>
          <p:cNvGrpSpPr/>
          <p:nvPr/>
        </p:nvGrpSpPr>
        <p:grpSpPr>
          <a:xfrm>
            <a:off x="9668408" y="4402326"/>
            <a:ext cx="2049784" cy="2410308"/>
            <a:chOff x="6802526" y="4422300"/>
            <a:chExt cx="2049784" cy="2410308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09D2759-106A-46A1-B3E3-72BC285AA4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94076" y="5088664"/>
              <a:ext cx="0" cy="1185024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CDAF8283-16CE-473C-AF37-CE2213F6E85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94075" y="5088664"/>
              <a:ext cx="81643" cy="99755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A3356DA-4F19-43FF-9E6F-6D89B447E28E}"/>
                </a:ext>
              </a:extLst>
            </p:cNvPr>
            <p:cNvCxnSpPr>
              <a:cxnSpLocks/>
            </p:cNvCxnSpPr>
            <p:nvPr/>
          </p:nvCxnSpPr>
          <p:spPr>
            <a:xfrm>
              <a:off x="7082449" y="6176488"/>
              <a:ext cx="328045" cy="0"/>
            </a:xfrm>
            <a:prstGeom prst="straightConnector1">
              <a:avLst/>
            </a:prstGeom>
            <a:ln w="6350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A8FAC090-89FE-49A4-AF8A-3C7F39CDF1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10495" y="5591044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3779BBD-D2EF-48BC-8CB4-E553AD06A6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65580" y="5414708"/>
              <a:ext cx="10593" cy="851772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961733F-E562-49BA-9374-360A3843E51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75720" y="6086214"/>
              <a:ext cx="334775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Arc 59">
              <a:extLst>
                <a:ext uri="{FF2B5EF4-FFF2-40B4-BE49-F238E27FC236}">
                  <a16:creationId xmlns:a16="http://schemas.microsoft.com/office/drawing/2014/main" id="{770EEA98-25D0-4A9C-AE3D-E75939272DD4}"/>
                </a:ext>
              </a:extLst>
            </p:cNvPr>
            <p:cNvSpPr/>
            <p:nvPr/>
          </p:nvSpPr>
          <p:spPr>
            <a:xfrm flipH="1">
              <a:off x="7422896" y="5360240"/>
              <a:ext cx="362767" cy="1472368"/>
            </a:xfrm>
            <a:prstGeom prst="arc">
              <a:avLst>
                <a:gd name="adj1" fmla="val 16345628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8ABA54F-ED1C-4967-B3BC-D118894C32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14801" y="5602244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26FAA40-3EE3-4AA2-B6BD-8310D3045A1F}"/>
                </a:ext>
              </a:extLst>
            </p:cNvPr>
            <p:cNvSpPr txBox="1"/>
            <p:nvPr/>
          </p:nvSpPr>
          <p:spPr>
            <a:xfrm>
              <a:off x="7087784" y="6179115"/>
              <a:ext cx="553055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~20ns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105E4E6-F2B3-4E77-A4FA-A4AD638FD786}"/>
                </a:ext>
              </a:extLst>
            </p:cNvPr>
            <p:cNvSpPr txBox="1"/>
            <p:nvPr/>
          </p:nvSpPr>
          <p:spPr>
            <a:xfrm>
              <a:off x="7937045" y="5504977"/>
              <a:ext cx="687334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10ns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AE52B1C6-3ED8-4A29-A8D5-9C5BBB2C669F}"/>
                </a:ext>
              </a:extLst>
            </p:cNvPr>
            <p:cNvCxnSpPr>
              <a:cxnSpLocks/>
            </p:cNvCxnSpPr>
            <p:nvPr/>
          </p:nvCxnSpPr>
          <p:spPr>
            <a:xfrm>
              <a:off x="7410494" y="6171380"/>
              <a:ext cx="169404" cy="0"/>
            </a:xfrm>
            <a:prstGeom prst="straightConnector1">
              <a:avLst/>
            </a:prstGeom>
            <a:ln w="6350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C489963-B5C2-4F44-ADB4-B48329BD79DC}"/>
                </a:ext>
              </a:extLst>
            </p:cNvPr>
            <p:cNvSpPr txBox="1"/>
            <p:nvPr/>
          </p:nvSpPr>
          <p:spPr>
            <a:xfrm>
              <a:off x="7351271" y="5246460"/>
              <a:ext cx="777401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120µA</a:t>
              </a:r>
            </a:p>
          </p:txBody>
        </p: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43576FFE-D380-47FA-8CFD-A88033151010}"/>
                </a:ext>
              </a:extLst>
            </p:cNvPr>
            <p:cNvSpPr/>
            <p:nvPr/>
          </p:nvSpPr>
          <p:spPr>
            <a:xfrm flipH="1" flipV="1">
              <a:off x="7565580" y="4422300"/>
              <a:ext cx="164330" cy="1919620"/>
            </a:xfrm>
            <a:prstGeom prst="arc">
              <a:avLst>
                <a:gd name="adj1" fmla="val 16316120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B94BE0B-657D-48F5-8C2B-0D39767D4C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46705" y="5088664"/>
              <a:ext cx="0" cy="1185024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B73E96BC-EB1B-4A5D-A42F-4239506E4CB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846705" y="5088664"/>
              <a:ext cx="77913" cy="1108102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EF88D21-49EB-4A4E-95E8-BD9C7D5D53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17592" y="6184328"/>
              <a:ext cx="125363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F9A5DE93-DE1A-42A5-A200-2B675C4D038B}"/>
                </a:ext>
              </a:extLst>
            </p:cNvPr>
            <p:cNvSpPr/>
            <p:nvPr/>
          </p:nvSpPr>
          <p:spPr>
            <a:xfrm flipH="1" flipV="1">
              <a:off x="8045716" y="6039749"/>
              <a:ext cx="86785" cy="272097"/>
            </a:xfrm>
            <a:prstGeom prst="arc">
              <a:avLst>
                <a:gd name="adj1" fmla="val 17169196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757BC9F5-3590-41ED-8BD2-25F02CFCF5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82449" y="5602244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90C9FE48-E9DB-444B-A750-F9827FE230D0}"/>
                </a:ext>
              </a:extLst>
            </p:cNvPr>
            <p:cNvSpPr txBox="1"/>
            <p:nvPr/>
          </p:nvSpPr>
          <p:spPr>
            <a:xfrm>
              <a:off x="7408848" y="6253789"/>
              <a:ext cx="37394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~15ns</a:t>
              </a:r>
            </a:p>
          </p:txBody>
        </p: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357048C-0E8C-4664-8B10-E65068FE56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40531" y="5602244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E971039-D4CA-4143-81A5-30A7662C377B}"/>
                </a:ext>
              </a:extLst>
            </p:cNvPr>
            <p:cNvSpPr txBox="1"/>
            <p:nvPr/>
          </p:nvSpPr>
          <p:spPr>
            <a:xfrm>
              <a:off x="7129646" y="5941838"/>
              <a:ext cx="312327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20µA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C8044978-80BA-4A13-BD7B-19B80A785833}"/>
                </a:ext>
              </a:extLst>
            </p:cNvPr>
            <p:cNvSpPr txBox="1"/>
            <p:nvPr/>
          </p:nvSpPr>
          <p:spPr>
            <a:xfrm>
              <a:off x="8074909" y="6122194"/>
              <a:ext cx="777401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10µA</a:t>
              </a:r>
            </a:p>
          </p:txBody>
        </p: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5AFD49E8-48D4-44B3-B5DD-FE9E522E9AB9}"/>
                </a:ext>
              </a:extLst>
            </p:cNvPr>
            <p:cNvCxnSpPr>
              <a:cxnSpLocks/>
            </p:cNvCxnSpPr>
            <p:nvPr/>
          </p:nvCxnSpPr>
          <p:spPr>
            <a:xfrm>
              <a:off x="7895571" y="5724616"/>
              <a:ext cx="169404" cy="0"/>
            </a:xfrm>
            <a:prstGeom prst="straightConnector1">
              <a:avLst/>
            </a:prstGeom>
            <a:ln w="6350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315B09C2-841D-4172-B587-57D37DD55934}"/>
                </a:ext>
              </a:extLst>
            </p:cNvPr>
            <p:cNvSpPr/>
            <p:nvPr/>
          </p:nvSpPr>
          <p:spPr>
            <a:xfrm>
              <a:off x="6802526" y="4975096"/>
              <a:ext cx="1686326" cy="142832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D344B90C-5B03-470E-8F98-F8B4C091CFD3}"/>
                </a:ext>
              </a:extLst>
            </p:cNvPr>
            <p:cNvSpPr txBox="1"/>
            <p:nvPr/>
          </p:nvSpPr>
          <p:spPr>
            <a:xfrm>
              <a:off x="8138913" y="4964703"/>
              <a:ext cx="34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3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66349F3A-EC31-4AFF-91B5-531C6407F574}"/>
              </a:ext>
            </a:extLst>
          </p:cNvPr>
          <p:cNvGrpSpPr/>
          <p:nvPr/>
        </p:nvGrpSpPr>
        <p:grpSpPr>
          <a:xfrm>
            <a:off x="4907392" y="4206697"/>
            <a:ext cx="931433" cy="2081433"/>
            <a:chOff x="8763000" y="4220793"/>
            <a:chExt cx="931433" cy="2081433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F75CCADD-D09D-4878-B498-E289D082A9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76083" y="5106505"/>
              <a:ext cx="0" cy="114300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Arc 92">
              <a:extLst>
                <a:ext uri="{FF2B5EF4-FFF2-40B4-BE49-F238E27FC236}">
                  <a16:creationId xmlns:a16="http://schemas.microsoft.com/office/drawing/2014/main" id="{EC62F7A6-8507-4B61-9FA0-64D9D3C13005}"/>
                </a:ext>
              </a:extLst>
            </p:cNvPr>
            <p:cNvSpPr/>
            <p:nvPr/>
          </p:nvSpPr>
          <p:spPr>
            <a:xfrm flipH="1" flipV="1">
              <a:off x="9077654" y="4220793"/>
              <a:ext cx="308077" cy="2056627"/>
            </a:xfrm>
            <a:prstGeom prst="arc">
              <a:avLst>
                <a:gd name="adj1" fmla="val 16348519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327674B2-EDCC-415C-A798-ABD2C13CFD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77375" y="5577551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A6180E08-491D-4B0F-8029-A7BAA268C8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05" y="5577551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277F7A47-9AF2-46E8-819E-DD9DD301F7FC}"/>
                </a:ext>
              </a:extLst>
            </p:cNvPr>
            <p:cNvCxnSpPr>
              <a:cxnSpLocks/>
            </p:cNvCxnSpPr>
            <p:nvPr/>
          </p:nvCxnSpPr>
          <p:spPr>
            <a:xfrm>
              <a:off x="9068959" y="5747539"/>
              <a:ext cx="169404" cy="0"/>
            </a:xfrm>
            <a:prstGeom prst="straightConnector1">
              <a:avLst/>
            </a:prstGeom>
            <a:ln w="6350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F852428-C091-4CF7-A1DA-881E6ABB2AB5}"/>
                </a:ext>
              </a:extLst>
            </p:cNvPr>
            <p:cNvSpPr txBox="1"/>
            <p:nvPr/>
          </p:nvSpPr>
          <p:spPr>
            <a:xfrm>
              <a:off x="9265391" y="5688884"/>
              <a:ext cx="37394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~2ns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085D6852-CA3B-4AD8-9B85-BA2D27F42389}"/>
                </a:ext>
              </a:extLst>
            </p:cNvPr>
            <p:cNvSpPr/>
            <p:nvPr/>
          </p:nvSpPr>
          <p:spPr>
            <a:xfrm>
              <a:off x="8763000" y="5034044"/>
              <a:ext cx="887590" cy="126818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04D0F46F-C57F-4E59-A073-151AFBE11C1B}"/>
                </a:ext>
              </a:extLst>
            </p:cNvPr>
            <p:cNvSpPr txBox="1"/>
            <p:nvPr/>
          </p:nvSpPr>
          <p:spPr>
            <a:xfrm>
              <a:off x="9346362" y="5005608"/>
              <a:ext cx="34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1</a:t>
              </a:r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FA6E8CEE-041D-470A-92DB-7E3AA6B91569}"/>
              </a:ext>
            </a:extLst>
          </p:cNvPr>
          <p:cNvGrpSpPr/>
          <p:nvPr/>
        </p:nvGrpSpPr>
        <p:grpSpPr>
          <a:xfrm>
            <a:off x="6019985" y="4917855"/>
            <a:ext cx="2327353" cy="1472368"/>
            <a:chOff x="9906117" y="4948579"/>
            <a:chExt cx="2327353" cy="1472368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9B8EA9D-49B9-47D2-9DCC-EE6F4BCA08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45802" y="5057193"/>
              <a:ext cx="0" cy="114300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FE461C6D-B6F9-4A4A-801B-B3FEC67A6B3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145803" y="5071549"/>
              <a:ext cx="63088" cy="770836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F11A338-16E1-4D9B-B7F1-56DD143BD8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208893" y="5826393"/>
              <a:ext cx="632678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F64F080F-8D33-4D3C-87AC-9CFB6F57E767}"/>
                </a:ext>
              </a:extLst>
            </p:cNvPr>
            <p:cNvCxnSpPr>
              <a:cxnSpLocks/>
            </p:cNvCxnSpPr>
            <p:nvPr/>
          </p:nvCxnSpPr>
          <p:spPr>
            <a:xfrm>
              <a:off x="10208890" y="5575697"/>
              <a:ext cx="639358" cy="0"/>
            </a:xfrm>
            <a:prstGeom prst="straightConnector1">
              <a:avLst/>
            </a:prstGeom>
            <a:ln w="15875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E21B15C3-AAAF-4E9D-88CB-2F8D335002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08891" y="5503762"/>
              <a:ext cx="0" cy="696431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C61112CE-7166-4941-B84C-9550C4B5E5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48248" y="5492272"/>
              <a:ext cx="0" cy="710567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AD8BDA0-9184-44EF-B267-A1AACFD777F0}"/>
                </a:ext>
              </a:extLst>
            </p:cNvPr>
            <p:cNvSpPr txBox="1"/>
            <p:nvPr/>
          </p:nvSpPr>
          <p:spPr>
            <a:xfrm>
              <a:off x="10405283" y="5450353"/>
              <a:ext cx="624836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80ns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D4C6995-D140-4C5D-8A59-E823531059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25799" y="5715896"/>
              <a:ext cx="0" cy="247176"/>
            </a:xfrm>
            <a:prstGeom prst="straightConnector1">
              <a:avLst/>
            </a:prstGeom>
            <a:ln w="15875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7EA3BFF-E6A4-4A5D-8123-ED6819F8C7BE}"/>
                </a:ext>
              </a:extLst>
            </p:cNvPr>
            <p:cNvSpPr txBox="1"/>
            <p:nvPr/>
          </p:nvSpPr>
          <p:spPr>
            <a:xfrm>
              <a:off x="10214872" y="5609211"/>
              <a:ext cx="647561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~80-90uA</a:t>
              </a:r>
            </a:p>
          </p:txBody>
        </p:sp>
        <p:sp>
          <p:nvSpPr>
            <p:cNvPr id="68" name="Arc 67">
              <a:extLst>
                <a:ext uri="{FF2B5EF4-FFF2-40B4-BE49-F238E27FC236}">
                  <a16:creationId xmlns:a16="http://schemas.microsoft.com/office/drawing/2014/main" id="{3C9EBA57-021F-4917-94D9-73B9E34C295D}"/>
                </a:ext>
              </a:extLst>
            </p:cNvPr>
            <p:cNvSpPr/>
            <p:nvPr/>
          </p:nvSpPr>
          <p:spPr>
            <a:xfrm flipH="1" flipV="1">
              <a:off x="10848248" y="5382128"/>
              <a:ext cx="101208" cy="859907"/>
            </a:xfrm>
            <a:prstGeom prst="arc">
              <a:avLst>
                <a:gd name="adj1" fmla="val 16345628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5CB4C765-3356-4AE3-BA71-A9C8D8A541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12182" y="5111054"/>
              <a:ext cx="0" cy="114300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DBC21C23-47B3-464D-9BD8-7BFF8F691A4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12183" y="5125410"/>
              <a:ext cx="63088" cy="770836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F9ACCD3C-DB17-4295-AD9F-D46C3195D62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175272" y="5880254"/>
              <a:ext cx="433819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AA654E95-BB79-44A4-8770-B5FAFCBE76E1}"/>
                </a:ext>
              </a:extLst>
            </p:cNvPr>
            <p:cNvCxnSpPr>
              <a:cxnSpLocks/>
            </p:cNvCxnSpPr>
            <p:nvPr/>
          </p:nvCxnSpPr>
          <p:spPr>
            <a:xfrm>
              <a:off x="11175270" y="5573459"/>
              <a:ext cx="433819" cy="0"/>
            </a:xfrm>
            <a:prstGeom prst="straightConnector1">
              <a:avLst/>
            </a:prstGeom>
            <a:ln w="15875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9DCBB96-B6BF-4E31-B6AE-73AB8E414B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75271" y="5557623"/>
              <a:ext cx="0" cy="696431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D114F5B-CD20-4D74-9A0C-D8B92F0F5A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593850" y="5560524"/>
              <a:ext cx="0" cy="710567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364BECE-C943-4DC2-9A46-91723AF709F4}"/>
                </a:ext>
              </a:extLst>
            </p:cNvPr>
            <p:cNvSpPr txBox="1"/>
            <p:nvPr/>
          </p:nvSpPr>
          <p:spPr>
            <a:xfrm>
              <a:off x="11300260" y="5440305"/>
              <a:ext cx="624836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20ns</a:t>
              </a:r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1DD424F9-83D5-446B-81F5-D7695379F5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392179" y="5769757"/>
              <a:ext cx="0" cy="247176"/>
            </a:xfrm>
            <a:prstGeom prst="straightConnector1">
              <a:avLst/>
            </a:prstGeom>
            <a:ln w="15875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998F87F0-0593-4208-AA6A-12750C0E2941}"/>
                </a:ext>
              </a:extLst>
            </p:cNvPr>
            <p:cNvSpPr txBox="1"/>
            <p:nvPr/>
          </p:nvSpPr>
          <p:spPr>
            <a:xfrm>
              <a:off x="11180510" y="5665937"/>
              <a:ext cx="647561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~80-90uA</a:t>
              </a:r>
            </a:p>
          </p:txBody>
        </p:sp>
        <p:sp>
          <p:nvSpPr>
            <p:cNvPr id="87" name="Arc 86">
              <a:extLst>
                <a:ext uri="{FF2B5EF4-FFF2-40B4-BE49-F238E27FC236}">
                  <a16:creationId xmlns:a16="http://schemas.microsoft.com/office/drawing/2014/main" id="{ADBFF8DF-F876-4A39-99D0-8880D8D340FD}"/>
                </a:ext>
              </a:extLst>
            </p:cNvPr>
            <p:cNvSpPr/>
            <p:nvPr/>
          </p:nvSpPr>
          <p:spPr>
            <a:xfrm flipH="1" flipV="1">
              <a:off x="11600038" y="5435989"/>
              <a:ext cx="101208" cy="859907"/>
            </a:xfrm>
            <a:prstGeom prst="arc">
              <a:avLst>
                <a:gd name="adj1" fmla="val 16653281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7934BBC2-211A-4F3D-86ED-259DD038AD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607356" y="6161512"/>
              <a:ext cx="125363" cy="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Arc 88">
              <a:extLst>
                <a:ext uri="{FF2B5EF4-FFF2-40B4-BE49-F238E27FC236}">
                  <a16:creationId xmlns:a16="http://schemas.microsoft.com/office/drawing/2014/main" id="{30C1D12A-AC3B-46E7-ABF1-C6595ABAC9E6}"/>
                </a:ext>
              </a:extLst>
            </p:cNvPr>
            <p:cNvSpPr/>
            <p:nvPr/>
          </p:nvSpPr>
          <p:spPr>
            <a:xfrm flipH="1" flipV="1">
              <a:off x="11735480" y="6016933"/>
              <a:ext cx="86785" cy="272097"/>
            </a:xfrm>
            <a:prstGeom prst="arc">
              <a:avLst>
                <a:gd name="adj1" fmla="val 17169196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55CD8165-A28C-4CE9-8A3A-5EFEB8CB2610}"/>
                </a:ext>
              </a:extLst>
            </p:cNvPr>
            <p:cNvSpPr/>
            <p:nvPr/>
          </p:nvSpPr>
          <p:spPr>
            <a:xfrm>
              <a:off x="9953981" y="5046314"/>
              <a:ext cx="971536" cy="126818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1A060AA-40C1-48EC-AA7C-7CCD107544F4}"/>
                </a:ext>
              </a:extLst>
            </p:cNvPr>
            <p:cNvSpPr/>
            <p:nvPr/>
          </p:nvSpPr>
          <p:spPr>
            <a:xfrm>
              <a:off x="11031795" y="5057193"/>
              <a:ext cx="887590" cy="126818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05F8A39-E8D3-469C-8B58-EF97772D5D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670037" y="6048299"/>
              <a:ext cx="0" cy="247176"/>
            </a:xfrm>
            <a:prstGeom prst="straightConnector1">
              <a:avLst/>
            </a:prstGeom>
            <a:ln w="15875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B07E9AEE-A6ED-41B4-9FDC-4ACBA2573E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32719" y="5550554"/>
              <a:ext cx="0" cy="710567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7F497954-4702-4724-B25A-A4CA8867C19F}"/>
                </a:ext>
              </a:extLst>
            </p:cNvPr>
            <p:cNvCxnSpPr>
              <a:cxnSpLocks/>
            </p:cNvCxnSpPr>
            <p:nvPr/>
          </p:nvCxnSpPr>
          <p:spPr>
            <a:xfrm>
              <a:off x="11593850" y="5573459"/>
              <a:ext cx="185022" cy="0"/>
            </a:xfrm>
            <a:prstGeom prst="straightConnector1">
              <a:avLst/>
            </a:prstGeom>
            <a:ln w="15875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80ECE162-29C8-48F6-8DFD-69F5AE036B09}"/>
                </a:ext>
              </a:extLst>
            </p:cNvPr>
            <p:cNvSpPr txBox="1"/>
            <p:nvPr/>
          </p:nvSpPr>
          <p:spPr>
            <a:xfrm>
              <a:off x="11576772" y="5419986"/>
              <a:ext cx="624836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10ns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6AE42F39-4298-46C7-854E-4C3D648E8986}"/>
                </a:ext>
              </a:extLst>
            </p:cNvPr>
            <p:cNvSpPr txBox="1"/>
            <p:nvPr/>
          </p:nvSpPr>
          <p:spPr>
            <a:xfrm>
              <a:off x="11585909" y="5887225"/>
              <a:ext cx="647561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~10µA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E029C9C8-8AEF-4FF3-95D1-2ED3A77F7BA3}"/>
                </a:ext>
              </a:extLst>
            </p:cNvPr>
            <p:cNvSpPr/>
            <p:nvPr/>
          </p:nvSpPr>
          <p:spPr>
            <a:xfrm>
              <a:off x="9906117" y="4948579"/>
              <a:ext cx="2108083" cy="14723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B2DA2FB8-228B-419B-BF95-E45909F246A7}"/>
                </a:ext>
              </a:extLst>
            </p:cNvPr>
            <p:cNvSpPr txBox="1"/>
            <p:nvPr/>
          </p:nvSpPr>
          <p:spPr>
            <a:xfrm>
              <a:off x="10514368" y="5017185"/>
              <a:ext cx="5289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2a</a:t>
              </a: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F20DB584-F600-4845-B5A9-4AA2CC62A73D}"/>
                </a:ext>
              </a:extLst>
            </p:cNvPr>
            <p:cNvSpPr txBox="1"/>
            <p:nvPr/>
          </p:nvSpPr>
          <p:spPr>
            <a:xfrm>
              <a:off x="11492399" y="4998684"/>
              <a:ext cx="5289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2a</a:t>
              </a: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4DF2CC6B-D67B-40E4-AB00-FC0981E2442B}"/>
              </a:ext>
            </a:extLst>
          </p:cNvPr>
          <p:cNvGrpSpPr/>
          <p:nvPr/>
        </p:nvGrpSpPr>
        <p:grpSpPr>
          <a:xfrm>
            <a:off x="8378577" y="4267200"/>
            <a:ext cx="926120" cy="2081433"/>
            <a:chOff x="10630089" y="2763235"/>
            <a:chExt cx="926120" cy="2081433"/>
          </a:xfrm>
        </p:grpSpPr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2C161229-65CE-4536-9359-743CA0F874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43172" y="3648947"/>
              <a:ext cx="0" cy="1143000"/>
            </a:xfrm>
            <a:prstGeom prst="line">
              <a:avLst/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Arc 141">
              <a:extLst>
                <a:ext uri="{FF2B5EF4-FFF2-40B4-BE49-F238E27FC236}">
                  <a16:creationId xmlns:a16="http://schemas.microsoft.com/office/drawing/2014/main" id="{EF2EED28-A0C1-4609-9E4E-A659F64A06DA}"/>
                </a:ext>
              </a:extLst>
            </p:cNvPr>
            <p:cNvSpPr/>
            <p:nvPr/>
          </p:nvSpPr>
          <p:spPr>
            <a:xfrm flipH="1" flipV="1">
              <a:off x="10944742" y="2763235"/>
              <a:ext cx="447421" cy="1591202"/>
            </a:xfrm>
            <a:prstGeom prst="arc">
              <a:avLst>
                <a:gd name="adj1" fmla="val 16348519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CFC9BF71-8385-4B4A-B0C9-F2FFC0AD8E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44464" y="4119993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5232264B-5B5C-48AE-B8BC-CFB5F0C811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12182" y="4119993"/>
              <a:ext cx="0" cy="671444"/>
            </a:xfrm>
            <a:prstGeom prst="line">
              <a:avLst/>
            </a:prstGeom>
            <a:ln w="19050">
              <a:solidFill>
                <a:schemeClr val="bg2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5822E7AD-5374-4DDD-9D45-6EAFB0F16C0F}"/>
                </a:ext>
              </a:extLst>
            </p:cNvPr>
            <p:cNvCxnSpPr>
              <a:cxnSpLocks/>
            </p:cNvCxnSpPr>
            <p:nvPr/>
          </p:nvCxnSpPr>
          <p:spPr>
            <a:xfrm>
              <a:off x="10936048" y="4289981"/>
              <a:ext cx="169404" cy="0"/>
            </a:xfrm>
            <a:prstGeom prst="straightConnector1">
              <a:avLst/>
            </a:prstGeom>
            <a:ln w="6350">
              <a:solidFill>
                <a:schemeClr val="bg2"/>
              </a:solidFill>
              <a:headEnd type="stealth"/>
              <a:tailEnd type="stealt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A49FC74A-7637-427B-B2C8-B20839693720}"/>
                </a:ext>
              </a:extLst>
            </p:cNvPr>
            <p:cNvSpPr txBox="1"/>
            <p:nvPr/>
          </p:nvSpPr>
          <p:spPr>
            <a:xfrm>
              <a:off x="11132814" y="4181075"/>
              <a:ext cx="37394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US" sz="800" dirty="0">
                  <a:solidFill>
                    <a:srgbClr val="003C71"/>
                  </a:solidFill>
                </a:rPr>
                <a:t>~5ns</a:t>
              </a: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26C06B3E-D9FB-463E-A007-8BAA3A3E1E8C}"/>
                </a:ext>
              </a:extLst>
            </p:cNvPr>
            <p:cNvSpPr/>
            <p:nvPr/>
          </p:nvSpPr>
          <p:spPr>
            <a:xfrm>
              <a:off x="10630089" y="3416347"/>
              <a:ext cx="887590" cy="142832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Arc 148">
              <a:extLst>
                <a:ext uri="{FF2B5EF4-FFF2-40B4-BE49-F238E27FC236}">
                  <a16:creationId xmlns:a16="http://schemas.microsoft.com/office/drawing/2014/main" id="{832FCFCF-B653-47E5-BA5E-86A50CADA66E}"/>
                </a:ext>
              </a:extLst>
            </p:cNvPr>
            <p:cNvSpPr/>
            <p:nvPr/>
          </p:nvSpPr>
          <p:spPr>
            <a:xfrm flipH="1" flipV="1">
              <a:off x="11129900" y="3853175"/>
              <a:ext cx="137531" cy="968885"/>
            </a:xfrm>
            <a:prstGeom prst="arc">
              <a:avLst>
                <a:gd name="adj1" fmla="val 16345628"/>
                <a:gd name="adj2" fmla="val 0"/>
              </a:avLst>
            </a:prstGeom>
            <a:ln>
              <a:solidFill>
                <a:schemeClr val="accent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DC95C70E-97EA-4058-B66D-C260CA03FD45}"/>
                </a:ext>
              </a:extLst>
            </p:cNvPr>
            <p:cNvSpPr txBox="1"/>
            <p:nvPr/>
          </p:nvSpPr>
          <p:spPr>
            <a:xfrm>
              <a:off x="11084059" y="3565988"/>
              <a:ext cx="4721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/>
                <a:t>2b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770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955AC9-E658-F945-BC6D-6276A3B8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705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E08123-3DAF-8048-918B-77E86DC3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AEBA493-C4A1-5F4B-83BA-5803F4F79C43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932C765-EF40-734D-BDD2-4069074E4924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ACD03-0E44-6C4E-BBE4-4BD81092749C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5CB7C5E-AE14-A946-AD7E-A6A6396786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>
                <a:highlight>
                  <a:srgbClr val="FFFF00"/>
                </a:highlight>
              </a:rPr>
              <a:t>Problem Statement</a:t>
            </a:r>
          </a:p>
          <a:p>
            <a:r>
              <a:rPr lang="en-US" sz="1400" dirty="0"/>
              <a:t>Please start with a clear objective to establish the context of problem solving. </a:t>
            </a:r>
          </a:p>
          <a:p>
            <a:r>
              <a:rPr lang="en-US" sz="1400" dirty="0"/>
              <a:t>Problem statement is a clear &amp; concise statement on the specific observations of an undesired result.</a:t>
            </a:r>
          </a:p>
          <a:p>
            <a:pPr marL="0" indent="0">
              <a:buNone/>
            </a:pPr>
            <a:r>
              <a:rPr lang="en-US" sz="1400" dirty="0">
                <a:highlight>
                  <a:srgbClr val="FFFF00"/>
                </a:highlight>
              </a:rPr>
              <a:t>State of Art / Best Known Solution</a:t>
            </a:r>
          </a:p>
          <a:p>
            <a:r>
              <a:rPr lang="en-US" sz="1400" dirty="0"/>
              <a:t>Concise articulation to reflect the known solutions</a:t>
            </a:r>
          </a:p>
          <a:p>
            <a:r>
              <a:rPr lang="en-US" sz="1400" dirty="0"/>
              <a:t>Current art may come from literatures or other media format in public domain, or Internal comparative analysis and benchmark.</a:t>
            </a:r>
          </a:p>
          <a:p>
            <a:r>
              <a:rPr lang="en-US" sz="1400" dirty="0"/>
              <a:t>Intel employees must not write about or discuss non-Intel patents or patent applications with anyone without first talking with Intel lawyers as explained in Intel’s policy for reading patents and applications of other companies included at </a:t>
            </a:r>
            <a:r>
              <a:rPr lang="en-US" sz="1400" u="sng" dirty="0">
                <a:hlinkClick r:id="rId2" tooltip="Intel's IP Policy"/>
              </a:rPr>
              <a:t>Intellectual Property</a:t>
            </a:r>
            <a:r>
              <a:rPr lang="en-US" sz="1400" dirty="0"/>
              <a:t>. 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4DC737-9A2B-554F-B394-228BA75EAD07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sz="1400" dirty="0"/>
              <a:t>Please include the essential concept, elements in short bullet points</a:t>
            </a:r>
          </a:p>
          <a:p>
            <a:r>
              <a:rPr lang="en-US" sz="1400" dirty="0"/>
              <a:t>Please include at least one figure</a:t>
            </a:r>
          </a:p>
          <a:p>
            <a:r>
              <a:rPr lang="en-US" sz="1400" dirty="0"/>
              <a:t>Please describe how each of the bullet points above would be detected in a competitor’s product (e.g., teardown, reverse engineering, can be seen using ___ technique, likely in product literature…)</a:t>
            </a:r>
          </a:p>
          <a:p>
            <a:r>
              <a:rPr lang="en-US" sz="1400" dirty="0"/>
              <a:t>Please briefly describe why your solution is better than other solutions (if relevant)</a:t>
            </a:r>
          </a:p>
          <a:p>
            <a:r>
              <a:rPr lang="en-US" sz="1400" dirty="0"/>
              <a:t>Use one optional page for key message and invention abstract.</a:t>
            </a:r>
          </a:p>
          <a:p>
            <a:r>
              <a:rPr lang="en-US" sz="1400" dirty="0"/>
              <a:t>You can use additional pages to illustrate and annotate your embodiment.</a:t>
            </a:r>
          </a:p>
          <a:p>
            <a:r>
              <a:rPr lang="en-US" sz="1400" dirty="0"/>
              <a:t>Please see next slide for alternative “One Page Summary” format </a:t>
            </a:r>
          </a:p>
        </p:txBody>
      </p:sp>
    </p:spTree>
    <p:extLst>
      <p:ext uri="{BB962C8B-B14F-4D97-AF65-F5344CB8AC3E}">
        <p14:creationId xmlns:p14="http://schemas.microsoft.com/office/powerpoint/2010/main" val="681341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DB57A5-8F1F-0241-8381-A1292D8BA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A893884E-D994-294C-8BC3-DEE81AF5D7D6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EFD8151-93D1-7541-982C-6CD1FC2FB142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F79535-909B-1D4B-A889-FB252AE554C7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F0914E-4604-6943-AEBE-7D92845424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400" dirty="0"/>
              <a:t>Please start with a clear objective to establish the context of problem solving. </a:t>
            </a:r>
          </a:p>
          <a:p>
            <a:r>
              <a:rPr lang="en-US" sz="1400" dirty="0"/>
              <a:t>Problem statement is a clear &amp; concise statement on the specific observations of an undesired result.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2CA1F2-20D5-1F4D-B380-1F2024FAB6B4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sz="1400" dirty="0"/>
              <a:t>Please include the essential concept, elements in short bullet points</a:t>
            </a:r>
          </a:p>
          <a:p>
            <a:r>
              <a:rPr lang="en-US" sz="1400" dirty="0"/>
              <a:t>Please include at least one figure</a:t>
            </a:r>
          </a:p>
          <a:p>
            <a:r>
              <a:rPr lang="en-US" sz="1400" dirty="0"/>
              <a:t>Please describe how each of the bullet points above would be detected in a competitor’s product (e.g., teardown, reverse engineering, can be seen using </a:t>
            </a:r>
            <a:r>
              <a:rPr lang="en-US" sz="1400" u="sng" dirty="0"/>
              <a:t>XX</a:t>
            </a:r>
            <a:r>
              <a:rPr lang="en-US" sz="1400" dirty="0"/>
              <a:t> technique, likely in product literature)</a:t>
            </a:r>
          </a:p>
          <a:p>
            <a:r>
              <a:rPr lang="en-US" sz="1400" dirty="0"/>
              <a:t>Please briefly describe why your solution is better than other solutions (if relevant)</a:t>
            </a:r>
          </a:p>
          <a:p>
            <a:r>
              <a:rPr lang="en-US" sz="1400" dirty="0"/>
              <a:t>Use one optional page for key message and invention abstract.</a:t>
            </a:r>
          </a:p>
          <a:p>
            <a:r>
              <a:rPr lang="en-US" sz="1400" dirty="0"/>
              <a:t>You can use additional pages to illustrate and annotate your embodiment.</a:t>
            </a:r>
          </a:p>
          <a:p>
            <a:r>
              <a:rPr lang="en-US" sz="1400" dirty="0"/>
              <a:t>Please see previous slide for alternative “One Page Summary” format </a:t>
            </a:r>
          </a:p>
          <a:p>
            <a:endParaRPr lang="en-US" sz="1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EF4234-B8B6-4044-875E-214828A6651D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sz="1400" dirty="0"/>
              <a:t>Concise articulation to reflect the known solutions</a:t>
            </a:r>
          </a:p>
          <a:p>
            <a:r>
              <a:rPr lang="en-US" sz="1400" dirty="0"/>
              <a:t>Current art may come from literatures or other media format in public domain, or Internal comparative analysis and benchmark.</a:t>
            </a:r>
          </a:p>
          <a:p>
            <a:r>
              <a:rPr lang="en-US" sz="1400" dirty="0"/>
              <a:t>Intel employees must not write about or discuss non-Intel patents or patent applications with anyone without first talking with Intel lawyers as explained in Intel’s policy for reading patents and applications of other companies included at </a:t>
            </a:r>
            <a:r>
              <a:rPr lang="en-US" sz="1400" u="sng" dirty="0">
                <a:hlinkClick r:id="rId2" tooltip="Intel's IP Policy"/>
              </a:rPr>
              <a:t>Intellectual Property</a:t>
            </a:r>
            <a:r>
              <a:rPr lang="en-US" sz="1400" dirty="0"/>
              <a:t>.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536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1992E-6E76-EF4A-BFA3-749992E9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10C1-DE5F-624D-8C87-00605656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r>
              <a:rPr lang="en-US" sz="1800" dirty="0"/>
              <a:t>The supplementary page is the abstract of your invention.</a:t>
            </a:r>
          </a:p>
          <a:p>
            <a:r>
              <a:rPr lang="en-US" sz="1800" dirty="0"/>
              <a:t>Example shown below uses four attributes to characterize your invention. 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Introduction – </a:t>
            </a:r>
          </a:p>
          <a:p>
            <a:pPr lvl="1"/>
            <a:r>
              <a:rPr lang="en-US" sz="1800" dirty="0"/>
              <a:t>this is the ‘hook’ to IP reviewers.  The best hook is to illustrate the live problem you are solving.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The ideas – </a:t>
            </a:r>
          </a:p>
          <a:p>
            <a:pPr lvl="1"/>
            <a:r>
              <a:rPr lang="en-US" sz="1800" dirty="0"/>
              <a:t>Brief description of invention. Illustrate your originality in solving the problem.   </a:t>
            </a:r>
          </a:p>
          <a:p>
            <a:pPr lvl="1"/>
            <a:r>
              <a:rPr lang="en-US" sz="1800" dirty="0"/>
              <a:t>What are the key elements?   Use next page to annotate the exhibits of invention.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What’s new – </a:t>
            </a:r>
          </a:p>
          <a:p>
            <a:pPr lvl="1"/>
            <a:r>
              <a:rPr lang="en-US" sz="1800" dirty="0"/>
              <a:t>Are there known solutions?  Contrast the differences to yours.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Detectability – </a:t>
            </a:r>
          </a:p>
          <a:p>
            <a:pPr lvl="1"/>
            <a:r>
              <a:rPr lang="en-US" sz="1800" dirty="0"/>
              <a:t>The best way to protect your invention is detectability. </a:t>
            </a:r>
          </a:p>
          <a:p>
            <a:pPr lvl="1"/>
            <a:r>
              <a:rPr lang="en-US" sz="1800" dirty="0"/>
              <a:t>How do you know your invention is used on a product.</a:t>
            </a:r>
          </a:p>
          <a:p>
            <a:r>
              <a:rPr lang="en-US" sz="1800" dirty="0"/>
              <a:t>Please use font size 18 or bigger.   If you are to provide more information to fit in a page, chances are, another IP disclosure can serve the purpose.</a:t>
            </a:r>
          </a:p>
        </p:txBody>
      </p:sp>
    </p:spTree>
    <p:extLst>
      <p:ext uri="{BB962C8B-B14F-4D97-AF65-F5344CB8AC3E}">
        <p14:creationId xmlns:p14="http://schemas.microsoft.com/office/powerpoint/2010/main" val="34244269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3DXP IP disclosure, abbreviated" id="{58A071E0-0DDC-DF4B-B714-F24AD1B9C428}" vid="{AFB63308-5D8B-A441-B07D-12758458FD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DE8F84356D740A6F533C98978EF06" ma:contentTypeVersion="0" ma:contentTypeDescription="Create a new document." ma:contentTypeScope="" ma:versionID="7b9ca4ba5a2242f2fa255f46ce4d97b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764400-A2D0-4180-B273-2FE74860F6FE}"/>
</file>

<file path=customXml/itemProps2.xml><?xml version="1.0" encoding="utf-8"?>
<ds:datastoreItem xmlns:ds="http://schemas.openxmlformats.org/officeDocument/2006/customXml" ds:itemID="{E723BD8A-0332-458A-BADF-7C6744276193}"/>
</file>

<file path=customXml/itemProps3.xml><?xml version="1.0" encoding="utf-8"?>
<ds:datastoreItem xmlns:ds="http://schemas.openxmlformats.org/officeDocument/2006/customXml" ds:itemID="{7A9757D6-16EA-49DF-BF94-FEF25FAF8351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267</TotalTime>
  <Words>957</Words>
  <Application>Microsoft Office PowerPoint</Application>
  <PresentationFormat>Widescreen</PresentationFormat>
  <Paragraphs>88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Neo Sans Intel</vt:lpstr>
      <vt:lpstr>Neo Sans Intel Medium</vt:lpstr>
      <vt:lpstr>Wingdings</vt:lpstr>
      <vt:lpstr>blank</vt:lpstr>
      <vt:lpstr>Read algorithm for MLC 3DXP cell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Rao, Hemant P</cp:lastModifiedBy>
  <cp:revision>461</cp:revision>
  <dcterms:created xsi:type="dcterms:W3CDTF">2020-05-03T00:52:13Z</dcterms:created>
  <dcterms:modified xsi:type="dcterms:W3CDTF">2020-05-13T02:24:52Z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0x010100640DE8F84356D740A6F533C98978EF06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2020-05-13 02:24:52Z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