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99" r:id="rId5"/>
    <p:sldId id="296" r:id="rId6"/>
    <p:sldId id="298" r:id="rId7"/>
    <p:sldId id="300" r:id="rId8"/>
  </p:sldIdLst>
  <p:sldSz cx="12192000" cy="6858000"/>
  <p:notesSz cx="7315200" cy="96012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50ED"/>
    <a:srgbClr val="0064D2"/>
    <a:srgbClr val="0054B0"/>
    <a:srgbClr val="006FEA"/>
    <a:srgbClr val="0071EE"/>
    <a:srgbClr val="0E5EFE"/>
    <a:srgbClr val="1E69FE"/>
    <a:srgbClr val="004FEE"/>
    <a:srgbClr val="005ADE"/>
    <a:srgbClr val="0D6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49" autoAdjust="0"/>
    <p:restoredTop sz="94660" autoAdjust="0"/>
  </p:normalViewPr>
  <p:slideViewPr>
    <p:cSldViewPr>
      <p:cViewPr varScale="1">
        <p:scale>
          <a:sx n="114" d="100"/>
          <a:sy n="114" d="100"/>
        </p:scale>
        <p:origin x="432" y="84"/>
      </p:cViewPr>
      <p:guideLst>
        <p:guide orient="horz" pos="2161"/>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F88EC177-E2E5-4455-82C1-178BA1878C75}" type="datetimeFigureOut">
              <a:rPr lang="en-US" smtClean="0"/>
              <a:t>5/13/2020</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8DD04A1C-D9A7-450B-9BF6-70A1F0BFB355}" type="slidenum">
              <a:rPr lang="en-US" smtClean="0"/>
              <a:t>‹#›</a:t>
            </a:fld>
            <a:endParaRPr lang="en-US"/>
          </a:p>
        </p:txBody>
      </p:sp>
    </p:spTree>
    <p:extLst>
      <p:ext uri="{BB962C8B-B14F-4D97-AF65-F5344CB8AC3E}">
        <p14:creationId xmlns:p14="http://schemas.microsoft.com/office/powerpoint/2010/main" val="926439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D04A1C-D9A7-450B-9BF6-70A1F0BFB355}" type="slidenum">
              <a:rPr lang="en-US" smtClean="0"/>
              <a:t>2</a:t>
            </a:fld>
            <a:endParaRPr lang="en-US"/>
          </a:p>
        </p:txBody>
      </p:sp>
    </p:spTree>
    <p:extLst>
      <p:ext uri="{BB962C8B-B14F-4D97-AF65-F5344CB8AC3E}">
        <p14:creationId xmlns:p14="http://schemas.microsoft.com/office/powerpoint/2010/main" val="4216880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D04A1C-D9A7-450B-9BF6-70A1F0BFB355}" type="slidenum">
              <a:rPr lang="en-US" smtClean="0"/>
              <a:t>4</a:t>
            </a:fld>
            <a:endParaRPr lang="en-US"/>
          </a:p>
        </p:txBody>
      </p:sp>
    </p:spTree>
    <p:extLst>
      <p:ext uri="{BB962C8B-B14F-4D97-AF65-F5344CB8AC3E}">
        <p14:creationId xmlns:p14="http://schemas.microsoft.com/office/powerpoint/2010/main" val="2899045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823601-4450-E740-8476-FC448E82E482}"/>
              </a:ext>
            </a:extLst>
          </p:cNvPr>
          <p:cNvSpPr/>
          <p:nvPr userDrawn="1"/>
        </p:nvSpPr>
        <p:spPr>
          <a:xfrm>
            <a:off x="120074" y="903088"/>
            <a:ext cx="997528" cy="316112"/>
          </a:xfrm>
          <a:prstGeom prst="rect">
            <a:avLst/>
          </a:prstGeom>
        </p:spPr>
        <p:txBody>
          <a:bodyPr wrap="square">
            <a:spAutoFit/>
          </a:bodyPr>
          <a:lstStyle/>
          <a:p>
            <a:pPr fontAlgn="t"/>
            <a:r>
              <a:rPr lang="en-US" sz="1454" b="1" u="sng" dirty="0">
                <a:latin typeface="Calibri" pitchFamily="34" charset="0"/>
                <a:cs typeface="Calibri" pitchFamily="34" charset="0"/>
              </a:rPr>
              <a:t>Keywords:</a:t>
            </a:r>
            <a:endParaRPr lang="en-US" sz="1454" dirty="0">
              <a:latin typeface="Calibri" pitchFamily="34" charset="0"/>
              <a:cs typeface="Calibri" pitchFamily="34" charset="0"/>
            </a:endParaRPr>
          </a:p>
        </p:txBody>
      </p:sp>
      <p:sp>
        <p:nvSpPr>
          <p:cNvPr id="19" name="Title 1">
            <a:extLst>
              <a:ext uri="{FF2B5EF4-FFF2-40B4-BE49-F238E27FC236}">
                <a16:creationId xmlns:a16="http://schemas.microsoft.com/office/drawing/2014/main" id="{81793C07-8BC6-EF49-AF75-A9DA86FA10F7}"/>
              </a:ext>
            </a:extLst>
          </p:cNvPr>
          <p:cNvSpPr>
            <a:spLocks noGrp="1"/>
          </p:cNvSpPr>
          <p:nvPr>
            <p:ph type="title" hasCustomPrompt="1"/>
          </p:nvPr>
        </p:nvSpPr>
        <p:spPr>
          <a:xfrm>
            <a:off x="92364" y="62728"/>
            <a:ext cx="12023436" cy="457200"/>
          </a:xfrm>
        </p:spPr>
        <p:txBody>
          <a:bodyPr/>
          <a:lstStyle>
            <a:lvl1pPr algn="l">
              <a:defRPr sz="3393" baseline="0"/>
            </a:lvl1pPr>
          </a:lstStyle>
          <a:p>
            <a:r>
              <a:rPr lang="en-US" dirty="0"/>
              <a:t>(Title of Invention)</a:t>
            </a:r>
          </a:p>
        </p:txBody>
      </p:sp>
      <p:sp>
        <p:nvSpPr>
          <p:cNvPr id="20" name="Rectangle 19">
            <a:extLst>
              <a:ext uri="{FF2B5EF4-FFF2-40B4-BE49-F238E27FC236}">
                <a16:creationId xmlns:a16="http://schemas.microsoft.com/office/drawing/2014/main" id="{0928D5EB-EC9F-F74D-82CE-985ADB119BA0}"/>
              </a:ext>
            </a:extLst>
          </p:cNvPr>
          <p:cNvSpPr/>
          <p:nvPr userDrawn="1"/>
        </p:nvSpPr>
        <p:spPr>
          <a:xfrm>
            <a:off x="120073" y="617102"/>
            <a:ext cx="997528" cy="316112"/>
          </a:xfrm>
          <a:prstGeom prst="rect">
            <a:avLst/>
          </a:prstGeom>
        </p:spPr>
        <p:txBody>
          <a:bodyPr wrap="square">
            <a:spAutoFit/>
          </a:bodyPr>
          <a:lstStyle/>
          <a:p>
            <a:pPr fontAlgn="t"/>
            <a:r>
              <a:rPr lang="en-US" sz="1454" b="1" u="sng" dirty="0">
                <a:latin typeface="Calibri" pitchFamily="34" charset="0"/>
                <a:cs typeface="Calibri" pitchFamily="34" charset="0"/>
              </a:rPr>
              <a:t>Inventors :</a:t>
            </a:r>
            <a:endParaRPr lang="en-US" sz="1454" dirty="0">
              <a:latin typeface="Calibri" pitchFamily="34" charset="0"/>
              <a:cs typeface="Calibri" pitchFamily="34" charset="0"/>
            </a:endParaRPr>
          </a:p>
        </p:txBody>
      </p:sp>
      <p:sp>
        <p:nvSpPr>
          <p:cNvPr id="21" name="Subtitle 2">
            <a:extLst>
              <a:ext uri="{FF2B5EF4-FFF2-40B4-BE49-F238E27FC236}">
                <a16:creationId xmlns:a16="http://schemas.microsoft.com/office/drawing/2014/main" id="{7FD76C00-14AF-3342-A294-D6BD55C7D839}"/>
              </a:ext>
            </a:extLst>
          </p:cNvPr>
          <p:cNvSpPr>
            <a:spLocks noGrp="1"/>
          </p:cNvSpPr>
          <p:nvPr>
            <p:ph type="subTitle" idx="20" hasCustomPrompt="1"/>
          </p:nvPr>
        </p:nvSpPr>
        <p:spPr>
          <a:xfrm>
            <a:off x="1117601" y="609600"/>
            <a:ext cx="8534400" cy="26164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a:t>Name of Inventors</a:t>
            </a:r>
          </a:p>
        </p:txBody>
      </p:sp>
      <p:sp>
        <p:nvSpPr>
          <p:cNvPr id="22" name="Text Placeholder 2">
            <a:extLst>
              <a:ext uri="{FF2B5EF4-FFF2-40B4-BE49-F238E27FC236}">
                <a16:creationId xmlns:a16="http://schemas.microsoft.com/office/drawing/2014/main" id="{99701EC7-F452-0E4F-9679-82165161E64C}"/>
              </a:ext>
            </a:extLst>
          </p:cNvPr>
          <p:cNvSpPr>
            <a:spLocks noGrp="1"/>
          </p:cNvSpPr>
          <p:nvPr>
            <p:ph type="body" idx="21" hasCustomPrompt="1"/>
          </p:nvPr>
        </p:nvSpPr>
        <p:spPr>
          <a:xfrm>
            <a:off x="1117601" y="903438"/>
            <a:ext cx="8534400" cy="315762"/>
          </a:xfrm>
        </p:spPr>
        <p:txBody>
          <a:bodyPr anchor="t" anchorCtr="0"/>
          <a:lstStyle>
            <a:lvl1pPr marL="0" indent="0" algn="l">
              <a:buNone/>
              <a:defRPr sz="1454" b="1" u="none"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z="1454" b="1" u="sng" dirty="0" err="1">
                <a:latin typeface="Calibri" pitchFamily="34" charset="0"/>
                <a:cs typeface="Calibri" pitchFamily="34" charset="0"/>
              </a:rPr>
              <a:t>Relavent</a:t>
            </a:r>
            <a:r>
              <a:rPr lang="en-US" sz="1454" b="1" u="sng" dirty="0">
                <a:latin typeface="Calibri" pitchFamily="34" charset="0"/>
                <a:cs typeface="Calibri" pitchFamily="34" charset="0"/>
              </a:rPr>
              <a:t> Architecture</a:t>
            </a:r>
            <a:r>
              <a:rPr lang="en-US" sz="1454" b="1" u="sng">
                <a:latin typeface="Calibri" pitchFamily="34" charset="0"/>
                <a:cs typeface="Calibri" pitchFamily="34" charset="0"/>
              </a:rPr>
              <a:t>, Technology</a:t>
            </a:r>
            <a:r>
              <a:rPr lang="en-US" sz="1454" b="1" u="sng" dirty="0">
                <a:latin typeface="Calibri" pitchFamily="34" charset="0"/>
                <a:cs typeface="Calibri" pitchFamily="34" charset="0"/>
              </a:rPr>
              <a:t>, Product, Algorithms  or Keywords</a:t>
            </a:r>
            <a:endParaRPr lang="en-US" dirty="0"/>
          </a:p>
        </p:txBody>
      </p:sp>
      <p:sp>
        <p:nvSpPr>
          <p:cNvPr id="23" name="Text Placeholder 2">
            <a:extLst>
              <a:ext uri="{FF2B5EF4-FFF2-40B4-BE49-F238E27FC236}">
                <a16:creationId xmlns:a16="http://schemas.microsoft.com/office/drawing/2014/main" id="{75FD7B6D-9B51-F440-9FA1-E7F9080127A2}"/>
              </a:ext>
            </a:extLst>
          </p:cNvPr>
          <p:cNvSpPr>
            <a:spLocks noGrp="1"/>
          </p:cNvSpPr>
          <p:nvPr>
            <p:ph type="body" idx="22" hasCustomPrompt="1"/>
          </p:nvPr>
        </p:nvSpPr>
        <p:spPr>
          <a:xfrm>
            <a:off x="9680388" y="903087"/>
            <a:ext cx="2435412" cy="31611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Date </a:t>
            </a:r>
          </a:p>
        </p:txBody>
      </p:sp>
      <p:sp>
        <p:nvSpPr>
          <p:cNvPr id="28" name="Content Placeholder 3">
            <a:extLst>
              <a:ext uri="{FF2B5EF4-FFF2-40B4-BE49-F238E27FC236}">
                <a16:creationId xmlns:a16="http://schemas.microsoft.com/office/drawing/2014/main" id="{3CC2A5A2-8BAE-0945-BEDD-216DA0048BA5}"/>
              </a:ext>
            </a:extLst>
          </p:cNvPr>
          <p:cNvSpPr>
            <a:spLocks noGrp="1"/>
          </p:cNvSpPr>
          <p:nvPr>
            <p:ph sz="half" idx="2"/>
          </p:nvPr>
        </p:nvSpPr>
        <p:spPr>
          <a:xfrm>
            <a:off x="228600"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Content Placeholder 3">
            <a:extLst>
              <a:ext uri="{FF2B5EF4-FFF2-40B4-BE49-F238E27FC236}">
                <a16:creationId xmlns:a16="http://schemas.microsoft.com/office/drawing/2014/main" id="{6455D599-49B6-1C41-9F92-75DD50B500E1}"/>
              </a:ext>
            </a:extLst>
          </p:cNvPr>
          <p:cNvSpPr>
            <a:spLocks noGrp="1"/>
          </p:cNvSpPr>
          <p:nvPr>
            <p:ph sz="half" idx="11"/>
          </p:nvPr>
        </p:nvSpPr>
        <p:spPr>
          <a:xfrm>
            <a:off x="8153401"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endParaRPr lang="en-US" dirty="0"/>
          </a:p>
          <a:p>
            <a:pPr lvl="4"/>
            <a:endParaRPr lang="en-US" dirty="0"/>
          </a:p>
        </p:txBody>
      </p:sp>
      <p:sp>
        <p:nvSpPr>
          <p:cNvPr id="30" name="Content Placeholder 3">
            <a:extLst>
              <a:ext uri="{FF2B5EF4-FFF2-40B4-BE49-F238E27FC236}">
                <a16:creationId xmlns:a16="http://schemas.microsoft.com/office/drawing/2014/main" id="{B00BE9AB-CC6A-3848-A6C1-AC847DFB4508}"/>
              </a:ext>
            </a:extLst>
          </p:cNvPr>
          <p:cNvSpPr>
            <a:spLocks noGrp="1"/>
          </p:cNvSpPr>
          <p:nvPr>
            <p:ph sz="half" idx="15"/>
          </p:nvPr>
        </p:nvSpPr>
        <p:spPr>
          <a:xfrm>
            <a:off x="4191001"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1" name="Rectangle 30">
            <a:extLst>
              <a:ext uri="{FF2B5EF4-FFF2-40B4-BE49-F238E27FC236}">
                <a16:creationId xmlns:a16="http://schemas.microsoft.com/office/drawing/2014/main" id="{44270070-AE68-7B4B-9804-24DD648F220D}"/>
              </a:ext>
            </a:extLst>
          </p:cNvPr>
          <p:cNvSpPr/>
          <p:nvPr userDrawn="1"/>
        </p:nvSpPr>
        <p:spPr>
          <a:xfrm>
            <a:off x="228600" y="1309380"/>
            <a:ext cx="3860801"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Problem Statement</a:t>
            </a:r>
          </a:p>
        </p:txBody>
      </p:sp>
      <p:sp>
        <p:nvSpPr>
          <p:cNvPr id="32" name="Rectangle 31">
            <a:extLst>
              <a:ext uri="{FF2B5EF4-FFF2-40B4-BE49-F238E27FC236}">
                <a16:creationId xmlns:a16="http://schemas.microsoft.com/office/drawing/2014/main" id="{CE2785EE-4932-E841-AA48-0DCADEA8A5AA}"/>
              </a:ext>
            </a:extLst>
          </p:cNvPr>
          <p:cNvSpPr/>
          <p:nvPr userDrawn="1"/>
        </p:nvSpPr>
        <p:spPr>
          <a:xfrm>
            <a:off x="4191000" y="1275582"/>
            <a:ext cx="3851565"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State </a:t>
            </a:r>
            <a:r>
              <a:rPr lang="en-US" sz="1454" b="1" u="sng" dirty="0" err="1">
                <a:highlight>
                  <a:srgbClr val="FFFF00"/>
                </a:highlight>
                <a:latin typeface="Calibri" pitchFamily="34" charset="0"/>
                <a:cs typeface="Calibri" pitchFamily="34" charset="0"/>
              </a:rPr>
              <a:t>ot</a:t>
            </a:r>
            <a:r>
              <a:rPr lang="en-US" sz="1454" b="1" u="sng" dirty="0">
                <a:highlight>
                  <a:srgbClr val="FFFF00"/>
                </a:highlight>
                <a:latin typeface="Calibri" pitchFamily="34" charset="0"/>
                <a:cs typeface="Calibri" pitchFamily="34" charset="0"/>
              </a:rPr>
              <a:t> Art / Best Known Solution</a:t>
            </a:r>
          </a:p>
        </p:txBody>
      </p:sp>
      <p:sp>
        <p:nvSpPr>
          <p:cNvPr id="33" name="Rectangle 32">
            <a:extLst>
              <a:ext uri="{FF2B5EF4-FFF2-40B4-BE49-F238E27FC236}">
                <a16:creationId xmlns:a16="http://schemas.microsoft.com/office/drawing/2014/main" id="{5C0AEDB4-A11E-AE4E-B749-9F02B2C8FA75}"/>
              </a:ext>
            </a:extLst>
          </p:cNvPr>
          <p:cNvSpPr/>
          <p:nvPr userDrawn="1"/>
        </p:nvSpPr>
        <p:spPr>
          <a:xfrm>
            <a:off x="8153400" y="1275582"/>
            <a:ext cx="3860801"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The Invention</a:t>
            </a:r>
          </a:p>
        </p:txBody>
      </p:sp>
      <p:sp>
        <p:nvSpPr>
          <p:cNvPr id="14" name="TextBox 13">
            <a:extLst>
              <a:ext uri="{FF2B5EF4-FFF2-40B4-BE49-F238E27FC236}">
                <a16:creationId xmlns:a16="http://schemas.microsoft.com/office/drawing/2014/main" id="{D55C2ED5-1BA7-4C4A-9D40-08A7875394DD}"/>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One Page Summary,</a:t>
            </a:r>
          </a:p>
        </p:txBody>
      </p:sp>
    </p:spTree>
    <p:extLst>
      <p:ext uri="{BB962C8B-B14F-4D97-AF65-F5344CB8AC3E}">
        <p14:creationId xmlns:p14="http://schemas.microsoft.com/office/powerpoint/2010/main" val="1723841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52400"/>
            <a:ext cx="10363200" cy="457200"/>
          </a:xfrm>
        </p:spPr>
        <p:txBody>
          <a:bodyPr/>
          <a:lstStyle>
            <a:lvl1pPr marL="0" marR="0" indent="0" algn="just" defTabSz="914400" rtl="0" eaLnBrk="1" fontAlgn="base" latinLnBrk="0" hangingPunct="1">
              <a:lnSpc>
                <a:spcPct val="100000"/>
              </a:lnSpc>
              <a:spcBef>
                <a:spcPct val="0"/>
              </a:spcBef>
              <a:spcAft>
                <a:spcPct val="0"/>
              </a:spcAft>
              <a:buClrTx/>
              <a:buSzTx/>
              <a:buFontTx/>
              <a:buNone/>
              <a:tabLst>
                <a:tab pos="338138" algn="l"/>
              </a:tabLst>
              <a:defRPr sz="280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dirty="0"/>
              <a:t>Optional Page: Key messages of the invention &amp; outline</a:t>
            </a:r>
          </a:p>
        </p:txBody>
      </p:sp>
      <p:sp>
        <p:nvSpPr>
          <p:cNvPr id="3" name="Content Placeholder 2"/>
          <p:cNvSpPr>
            <a:spLocks noGrp="1"/>
          </p:cNvSpPr>
          <p:nvPr>
            <p:ph idx="1"/>
          </p:nvPr>
        </p:nvSpPr>
        <p:spPr>
          <a:xfrm>
            <a:off x="914400" y="762000"/>
            <a:ext cx="10363200" cy="5334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9AB92CFF-60A8-C041-A1DC-579639DF035F}"/>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High Level Summary &amp; Outline,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52400"/>
            <a:ext cx="10363200" cy="457200"/>
          </a:xfrm>
        </p:spPr>
        <p:txBody>
          <a:bodyPr/>
          <a:lstStyle>
            <a:lvl1pPr algn="l">
              <a:defRPr sz="2800"/>
            </a:lvl1pPr>
          </a:lstStyle>
          <a:p>
            <a:r>
              <a:rPr lang="en-US" dirty="0"/>
              <a:t>Optional Page: Embodiments with succinct annotation</a:t>
            </a:r>
          </a:p>
        </p:txBody>
      </p:sp>
      <p:sp>
        <p:nvSpPr>
          <p:cNvPr id="3" name="TextBox 2">
            <a:extLst>
              <a:ext uri="{FF2B5EF4-FFF2-40B4-BE49-F238E27FC236}">
                <a16:creationId xmlns:a16="http://schemas.microsoft.com/office/drawing/2014/main" id="{6C89E683-6DDF-C546-9F6B-4F5C3B42A16D}"/>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Embodiments &amp; Illustrations,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8" name="TextBox 7"/>
          <p:cNvSpPr txBox="1"/>
          <p:nvPr/>
        </p:nvSpPr>
        <p:spPr>
          <a:xfrm>
            <a:off x="8077200"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3D </a:t>
            </a:r>
            <a:r>
              <a:rPr lang="en-US" sz="1454" dirty="0" err="1">
                <a:solidFill>
                  <a:srgbClr val="FF0000"/>
                </a:solidFill>
                <a:latin typeface="Neo Sans Intel Medium" pitchFamily="34" charset="0"/>
              </a:rPr>
              <a:t>XPoint</a:t>
            </a:r>
            <a:r>
              <a:rPr lang="en-US" sz="1454" dirty="0">
                <a:solidFill>
                  <a:srgbClr val="FF0000"/>
                </a:solidFill>
                <a:latin typeface="Neo Sans Intel Medium" pitchFamily="34" charset="0"/>
              </a:rPr>
              <a:t>™ Invention Disclosure</a:t>
            </a:r>
          </a:p>
        </p:txBody>
      </p:sp>
      <p:sp>
        <p:nvSpPr>
          <p:cNvPr id="10" name="Rectangle 4"/>
          <p:cNvSpPr>
            <a:spLocks noChangeArrowheads="1"/>
          </p:cNvSpPr>
          <p:nvPr/>
        </p:nvSpPr>
        <p:spPr bwMode="auto">
          <a:xfrm>
            <a:off x="838200" y="6484173"/>
            <a:ext cx="47244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a:solidFill>
                  <a:srgbClr val="FF0000"/>
                </a:solidFill>
                <a:latin typeface="Calibri" pitchFamily="34" charset="0"/>
                <a:cs typeface="Calibri" pitchFamily="34" charset="0"/>
              </a:rPr>
              <a:t>Intel Confidential – Attorney-client privileged</a:t>
            </a:r>
          </a:p>
        </p:txBody>
      </p:sp>
      <p:pic>
        <p:nvPicPr>
          <p:cNvPr id="12" name="Picture 6"/>
          <p:cNvPicPr>
            <a:picLocks noChangeAspect="1" noChangeArrowheads="1"/>
          </p:cNvPicPr>
          <p:nvPr/>
        </p:nvPicPr>
        <p:blipFill>
          <a:blip r:embed="rId5" cstate="screen"/>
          <a:srcRect/>
          <a:stretch>
            <a:fillRect/>
          </a:stretch>
        </p:blipFill>
        <p:spPr bwMode="auto">
          <a:xfrm>
            <a:off x="92363" y="6477003"/>
            <a:ext cx="593437" cy="368498"/>
          </a:xfrm>
          <a:prstGeom prst="rect">
            <a:avLst/>
          </a:prstGeom>
          <a:noFill/>
          <a:ln w="1">
            <a:noFill/>
            <a:miter lim="800000"/>
            <a:headEnd/>
            <a:tailEnd/>
          </a:ln>
        </p:spPr>
      </p:pic>
    </p:spTree>
  </p:cSld>
  <p:clrMap bg1="lt1" tx1="dk1" bg2="lt2" tx2="dk2" accent1="accent1" accent2="accent2" accent3="accent3" accent4="accent4" accent5="accent5" accent6="accent6" hlink="hlink" folHlink="folHlink"/>
  <p:sldLayoutIdLst>
    <p:sldLayoutId id="2147483675" r:id="rId1"/>
    <p:sldLayoutId id="2147483663" r:id="rId2"/>
    <p:sldLayoutId id="2147483667" r:id="rId3"/>
  </p:sldLayoutIdLst>
  <p:txStyles>
    <p:titleStyle>
      <a:lvl1pPr algn="l"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9F26C11-6662-44F8-B750-DB96E63C7228}"/>
              </a:ext>
            </a:extLst>
          </p:cNvPr>
          <p:cNvSpPr/>
          <p:nvPr/>
        </p:nvSpPr>
        <p:spPr>
          <a:xfrm>
            <a:off x="3048000" y="1182231"/>
            <a:ext cx="6096000" cy="4493538"/>
          </a:xfrm>
          <a:prstGeom prst="rect">
            <a:avLst/>
          </a:prstGeom>
        </p:spPr>
        <p:txBody>
          <a:bodyPr>
            <a:spAutoFit/>
          </a:bodyPr>
          <a:lstStyle/>
          <a:p>
            <a:r>
              <a:rPr lang="en-US" sz="1100" dirty="0">
                <a:solidFill>
                  <a:srgbClr val="000000"/>
                </a:solidFill>
                <a:latin typeface="Calibri" panose="020F0502020204030204" pitchFamily="34" charset="0"/>
                <a:ea typeface="Calibri" panose="020F0502020204030204" pitchFamily="34" charset="0"/>
              </a:rPr>
              <a:t>To 3DXP TD/MCD team,</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Our IP disclosure filings are extremely sparse.   While we are confronting with numerous problems every day, your relentless efforts solves the problems creatively in real time.  However, the innovations are not reflected in IP disclosure.   </a:t>
            </a:r>
            <a:r>
              <a:rPr lang="en-US" sz="1100" dirty="0" err="1">
                <a:solidFill>
                  <a:srgbClr val="000000"/>
                </a:solidFill>
                <a:latin typeface="Calibri" panose="020F0502020204030204" pitchFamily="34" charset="0"/>
                <a:ea typeface="Calibri" panose="020F0502020204030204" pitchFamily="34" charset="0"/>
              </a:rPr>
              <a:t>Optane</a:t>
            </a:r>
            <a:r>
              <a:rPr lang="en-US" sz="1100" dirty="0">
                <a:solidFill>
                  <a:srgbClr val="000000"/>
                </a:solidFill>
                <a:latin typeface="Calibri" panose="020F0502020204030204" pitchFamily="34" charset="0"/>
                <a:ea typeface="Calibri" panose="020F0502020204030204" pitchFamily="34" charset="0"/>
              </a:rPr>
              <a:t> technology is Intel’s strategical critical business.  Sparse IP disclosures do not align with the execution of the business strategy.  Hence, we simplify IP filing initiation with an one-page summary.   Before entering the ideas in Aurora system, you can use the problem solving slides from your day-in-day-out technical presentation, condense it to a single page form, see attached file.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This simplified one-page IP disclosure illustrates your innovation to the hot topics you’re fighting.   Discretionarily, You can also include one supplementary page as the abstract of your ideas as well as adding annotated exhibits.   We expect this one-page summary speed up IP filing, feedback and decision process.   Once decision made (in monthly comm meeting), Alan Aldous, IP comm PM, will work with you on Aurora system to start the formal process (and you can be recognized.)   You can also go to Aurora web site, file IP directly if you choose so.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Committee members will call for IP harvest sessions in the next few weeks at Folsom by Kiran and Sandeep and at Rio Rancho by Max, Alan and </a:t>
            </a:r>
            <a:r>
              <a:rPr lang="en-US" sz="1100" dirty="0" err="1">
                <a:solidFill>
                  <a:srgbClr val="000000"/>
                </a:solidFill>
                <a:latin typeface="Calibri" panose="020F0502020204030204" pitchFamily="34" charset="0"/>
                <a:ea typeface="Calibri" panose="020F0502020204030204" pitchFamily="34" charset="0"/>
              </a:rPr>
              <a:t>DerChang</a:t>
            </a:r>
            <a:r>
              <a:rPr lang="en-US" sz="1100" dirty="0">
                <a:solidFill>
                  <a:srgbClr val="000000"/>
                </a:solidFill>
                <a:latin typeface="Calibri" panose="020F0502020204030204" pitchFamily="34" charset="0"/>
                <a:ea typeface="Calibri" panose="020F0502020204030204" pitchFamily="34" charset="0"/>
              </a:rPr>
              <a:t>.</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In the meantime, please let us know any questions and suggestions you have.  Please also waterfall this message to your team.</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Thanks,</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err="1">
                <a:solidFill>
                  <a:srgbClr val="000000"/>
                </a:solidFill>
                <a:latin typeface="Calibri" panose="020F0502020204030204" pitchFamily="34" charset="0"/>
                <a:ea typeface="Calibri" panose="020F0502020204030204" pitchFamily="34" charset="0"/>
              </a:rPr>
              <a:t>DerChang</a:t>
            </a:r>
            <a:r>
              <a:rPr lang="en-US" sz="1100" dirty="0">
                <a:solidFill>
                  <a:srgbClr val="000000"/>
                </a:solidFill>
                <a:latin typeface="Calibri" panose="020F0502020204030204" pitchFamily="34" charset="0"/>
                <a:ea typeface="Calibri" panose="020F0502020204030204" pitchFamily="34" charset="0"/>
              </a:rPr>
              <a:t> on behalf of 3D </a:t>
            </a:r>
            <a:r>
              <a:rPr lang="en-US" sz="1100" dirty="0" err="1">
                <a:solidFill>
                  <a:srgbClr val="000000"/>
                </a:solidFill>
                <a:latin typeface="Calibri" panose="020F0502020204030204" pitchFamily="34" charset="0"/>
                <a:ea typeface="Calibri" panose="020F0502020204030204" pitchFamily="34" charset="0"/>
              </a:rPr>
              <a:t>XPoint</a:t>
            </a:r>
            <a:r>
              <a:rPr lang="en-US" sz="1100" dirty="0">
                <a:solidFill>
                  <a:srgbClr val="000000"/>
                </a:solidFill>
                <a:latin typeface="Calibri" panose="020F0502020204030204" pitchFamily="34" charset="0"/>
                <a:ea typeface="Calibri" panose="020F0502020204030204" pitchFamily="34" charset="0"/>
              </a:rPr>
              <a:t>™ IP Committee. </a:t>
            </a:r>
            <a:endParaRPr lang="en-US" sz="12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80206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0E08123-3DAF-8048-918B-77E86DC3B3EA}"/>
              </a:ext>
            </a:extLst>
          </p:cNvPr>
          <p:cNvSpPr>
            <a:spLocks noGrp="1"/>
          </p:cNvSpPr>
          <p:nvPr>
            <p:ph type="title"/>
          </p:nvPr>
        </p:nvSpPr>
        <p:spPr/>
        <p:txBody>
          <a:bodyPr/>
          <a:lstStyle/>
          <a:p>
            <a:r>
              <a:rPr lang="en-US" sz="3200"/>
              <a:t>Lanthanum oxide liner</a:t>
            </a:r>
            <a:endParaRPr lang="en-US" sz="3200" dirty="0"/>
          </a:p>
        </p:txBody>
      </p:sp>
      <p:sp>
        <p:nvSpPr>
          <p:cNvPr id="15" name="Subtitle 14">
            <a:extLst>
              <a:ext uri="{FF2B5EF4-FFF2-40B4-BE49-F238E27FC236}">
                <a16:creationId xmlns:a16="http://schemas.microsoft.com/office/drawing/2014/main" id="{DAEBA493-C4A1-5F4B-83BA-5803F4F79C43}"/>
              </a:ext>
            </a:extLst>
          </p:cNvPr>
          <p:cNvSpPr>
            <a:spLocks noGrp="1"/>
          </p:cNvSpPr>
          <p:nvPr>
            <p:ph type="subTitle" idx="20"/>
          </p:nvPr>
        </p:nvSpPr>
        <p:spPr/>
        <p:txBody>
          <a:bodyPr/>
          <a:lstStyle/>
          <a:p>
            <a:r>
              <a:rPr lang="en-US" sz="1400" dirty="0"/>
              <a:t>Hari Chandrasekaran, Hudson Chung</a:t>
            </a:r>
          </a:p>
        </p:txBody>
      </p:sp>
      <p:sp>
        <p:nvSpPr>
          <p:cNvPr id="16" name="Text Placeholder 15">
            <a:extLst>
              <a:ext uri="{FF2B5EF4-FFF2-40B4-BE49-F238E27FC236}">
                <a16:creationId xmlns:a16="http://schemas.microsoft.com/office/drawing/2014/main" id="{F932C765-EF40-734D-BDD2-4069074E4924}"/>
              </a:ext>
            </a:extLst>
          </p:cNvPr>
          <p:cNvSpPr>
            <a:spLocks noGrp="1"/>
          </p:cNvSpPr>
          <p:nvPr>
            <p:ph type="body" idx="21"/>
          </p:nvPr>
        </p:nvSpPr>
        <p:spPr/>
        <p:txBody>
          <a:bodyPr/>
          <a:lstStyle/>
          <a:p>
            <a:r>
              <a:rPr lang="en-US" sz="1400" dirty="0"/>
              <a:t>3DxP </a:t>
            </a:r>
            <a:r>
              <a:rPr lang="en-US" sz="1400" dirty="0" err="1"/>
              <a:t>Optane</a:t>
            </a:r>
            <a:r>
              <a:rPr lang="en-US" sz="1400" dirty="0"/>
              <a:t> </a:t>
            </a:r>
          </a:p>
        </p:txBody>
      </p:sp>
      <p:sp>
        <p:nvSpPr>
          <p:cNvPr id="17" name="Text Placeholder 16">
            <a:extLst>
              <a:ext uri="{FF2B5EF4-FFF2-40B4-BE49-F238E27FC236}">
                <a16:creationId xmlns:a16="http://schemas.microsoft.com/office/drawing/2014/main" id="{003ACD03-0E44-6C4E-BBE4-4BD81092749C}"/>
              </a:ext>
            </a:extLst>
          </p:cNvPr>
          <p:cNvSpPr>
            <a:spLocks noGrp="1"/>
          </p:cNvSpPr>
          <p:nvPr>
            <p:ph type="body" idx="22"/>
          </p:nvPr>
        </p:nvSpPr>
        <p:spPr/>
        <p:txBody>
          <a:bodyPr/>
          <a:lstStyle/>
          <a:p>
            <a:r>
              <a:rPr lang="en-US" dirty="0"/>
              <a:t>4/27/2020</a:t>
            </a:r>
          </a:p>
        </p:txBody>
      </p:sp>
      <p:sp>
        <p:nvSpPr>
          <p:cNvPr id="12" name="Content Placeholder 11">
            <a:extLst>
              <a:ext uri="{FF2B5EF4-FFF2-40B4-BE49-F238E27FC236}">
                <a16:creationId xmlns:a16="http://schemas.microsoft.com/office/drawing/2014/main" id="{55CB7C5E-AE14-A946-AD7E-A6A6396786B0}"/>
              </a:ext>
            </a:extLst>
          </p:cNvPr>
          <p:cNvSpPr>
            <a:spLocks noGrp="1"/>
          </p:cNvSpPr>
          <p:nvPr>
            <p:ph sz="half" idx="2"/>
          </p:nvPr>
        </p:nvSpPr>
        <p:spPr/>
        <p:txBody>
          <a:bodyPr/>
          <a:lstStyle/>
          <a:p>
            <a:r>
              <a:rPr lang="en-US" b="0" dirty="0"/>
              <a:t>Object of this invention is to protect the active device from deterioration during wafer processing and device operation with the following properties: </a:t>
            </a:r>
          </a:p>
          <a:p>
            <a:pPr lvl="1"/>
            <a:r>
              <a:rPr lang="en-US" dirty="0"/>
              <a:t>Hermitically tight</a:t>
            </a:r>
          </a:p>
          <a:p>
            <a:pPr lvl="1"/>
            <a:r>
              <a:rPr lang="en-US" dirty="0"/>
              <a:t>Electrical Insulating</a:t>
            </a:r>
          </a:p>
          <a:p>
            <a:pPr lvl="1"/>
            <a:r>
              <a:rPr lang="en-US" dirty="0"/>
              <a:t>Uniform conformal film for high aspect ratio structures</a:t>
            </a:r>
          </a:p>
          <a:p>
            <a:pPr lvl="1"/>
            <a:r>
              <a:rPr lang="en-US" dirty="0"/>
              <a:t>Film deposition at temperatures &lt;/= 300C</a:t>
            </a:r>
          </a:p>
          <a:p>
            <a:pPr lvl="1"/>
            <a:endParaRPr lang="en-US" dirty="0"/>
          </a:p>
          <a:p>
            <a:r>
              <a:rPr lang="en-US" b="0" dirty="0"/>
              <a:t>Currently the active device cross-section area  is reduced by &gt; 50% due to deterioration of the active device periphery during wafer processing. </a:t>
            </a:r>
          </a:p>
        </p:txBody>
      </p:sp>
      <p:sp>
        <p:nvSpPr>
          <p:cNvPr id="13" name="Content Placeholder 12">
            <a:extLst>
              <a:ext uri="{FF2B5EF4-FFF2-40B4-BE49-F238E27FC236}">
                <a16:creationId xmlns:a16="http://schemas.microsoft.com/office/drawing/2014/main" id="{0D4DC737-9A2B-554F-B394-228BA75EAD07}"/>
              </a:ext>
            </a:extLst>
          </p:cNvPr>
          <p:cNvSpPr>
            <a:spLocks noGrp="1"/>
          </p:cNvSpPr>
          <p:nvPr>
            <p:ph sz="half" idx="11"/>
          </p:nvPr>
        </p:nvSpPr>
        <p:spPr/>
        <p:txBody>
          <a:bodyPr/>
          <a:lstStyle/>
          <a:p>
            <a:r>
              <a:rPr lang="en-US" dirty="0"/>
              <a:t>The essential concept for the proposed invention is:</a:t>
            </a:r>
          </a:p>
          <a:p>
            <a:pPr lvl="1"/>
            <a:r>
              <a:rPr lang="en-US" dirty="0"/>
              <a:t>Thermal atomic layer deposition (ALD)</a:t>
            </a:r>
          </a:p>
          <a:p>
            <a:pPr lvl="1"/>
            <a:r>
              <a:rPr lang="en-US" dirty="0"/>
              <a:t>High density </a:t>
            </a:r>
          </a:p>
          <a:p>
            <a:pPr lvl="1"/>
            <a:r>
              <a:rPr lang="en-US" dirty="0"/>
              <a:t>Multilayer thin film with  </a:t>
            </a:r>
          </a:p>
          <a:p>
            <a:pPr marL="140433" lvl="1" indent="0">
              <a:buNone/>
            </a:pPr>
            <a:r>
              <a:rPr lang="en-US" dirty="0" err="1"/>
              <a:t>LaO</a:t>
            </a:r>
            <a:r>
              <a:rPr lang="en-US" dirty="0"/>
              <a:t> close to the device and </a:t>
            </a:r>
          </a:p>
          <a:p>
            <a:pPr marL="140433" lvl="1" indent="0">
              <a:buNone/>
            </a:pPr>
            <a:r>
              <a:rPr lang="en-US" dirty="0"/>
              <a:t>Al2O3/</a:t>
            </a:r>
            <a:r>
              <a:rPr lang="en-US" dirty="0" err="1"/>
              <a:t>HfO</a:t>
            </a:r>
            <a:r>
              <a:rPr lang="en-US" dirty="0"/>
              <a:t> covering the </a:t>
            </a:r>
          </a:p>
          <a:p>
            <a:pPr marL="140433" lvl="1" indent="0">
              <a:buNone/>
            </a:pPr>
            <a:r>
              <a:rPr lang="en-US" dirty="0" err="1"/>
              <a:t>LaO</a:t>
            </a:r>
            <a:r>
              <a:rPr lang="en-US" dirty="0"/>
              <a:t> layer</a:t>
            </a:r>
          </a:p>
          <a:p>
            <a:pPr lvl="1"/>
            <a:endParaRPr lang="en-US" dirty="0"/>
          </a:p>
          <a:p>
            <a:pPr lvl="1"/>
            <a:endParaRPr lang="en-US" dirty="0"/>
          </a:p>
          <a:p>
            <a:pPr lvl="1"/>
            <a:endParaRPr lang="en-US" dirty="0"/>
          </a:p>
          <a:p>
            <a:pPr marL="140433" lvl="1" indent="0">
              <a:buNone/>
            </a:pPr>
            <a:endParaRPr lang="en-US" dirty="0"/>
          </a:p>
          <a:p>
            <a:pPr marL="140433" lvl="1" indent="0">
              <a:buNone/>
            </a:pPr>
            <a:endParaRPr lang="en-US" dirty="0"/>
          </a:p>
          <a:p>
            <a:r>
              <a:rPr lang="en-US" b="0" dirty="0"/>
              <a:t>A cross-section of the device will reveal the material and technique used to deposit the film. </a:t>
            </a:r>
          </a:p>
          <a:p>
            <a:r>
              <a:rPr lang="en-US" dirty="0"/>
              <a:t>Advantages of this invention</a:t>
            </a:r>
          </a:p>
          <a:p>
            <a:pPr lvl="1"/>
            <a:r>
              <a:rPr lang="en-US" dirty="0"/>
              <a:t>Uniform and conformal coverage </a:t>
            </a:r>
          </a:p>
          <a:p>
            <a:pPr lvl="1"/>
            <a:r>
              <a:rPr lang="en-US" dirty="0"/>
              <a:t>Post process densification not required. </a:t>
            </a:r>
          </a:p>
          <a:p>
            <a:pPr lvl="1"/>
            <a:r>
              <a:rPr lang="en-US" dirty="0"/>
              <a:t>Repair the oxidation damage to the active device.</a:t>
            </a:r>
          </a:p>
        </p:txBody>
      </p:sp>
      <p:sp>
        <p:nvSpPr>
          <p:cNvPr id="14" name="Content Placeholder 13">
            <a:extLst>
              <a:ext uri="{FF2B5EF4-FFF2-40B4-BE49-F238E27FC236}">
                <a16:creationId xmlns:a16="http://schemas.microsoft.com/office/drawing/2014/main" id="{CB8F59B6-BD54-5345-9041-92A6A20C58BB}"/>
              </a:ext>
            </a:extLst>
          </p:cNvPr>
          <p:cNvSpPr>
            <a:spLocks noGrp="1"/>
          </p:cNvSpPr>
          <p:nvPr>
            <p:ph sz="half" idx="15"/>
          </p:nvPr>
        </p:nvSpPr>
        <p:spPr/>
        <p:txBody>
          <a:bodyPr/>
          <a:lstStyle/>
          <a:p>
            <a:r>
              <a:rPr lang="en-US" b="0" dirty="0"/>
              <a:t>Presently, due to temperature constraints plasma CVD technique is used to deposit a film to protect the periphery of the active device. This film is the subsequently densified by Helium plasma. </a:t>
            </a:r>
          </a:p>
          <a:p>
            <a:r>
              <a:rPr lang="en-US" b="0" dirty="0"/>
              <a:t>For high aspect ratio structures</a:t>
            </a:r>
          </a:p>
          <a:p>
            <a:pPr marL="0" indent="0">
              <a:buNone/>
            </a:pPr>
            <a:r>
              <a:rPr lang="en-US" b="0" dirty="0"/>
              <a:t> the present techniques have the </a:t>
            </a:r>
          </a:p>
          <a:p>
            <a:pPr marL="0" indent="0">
              <a:buNone/>
            </a:pPr>
            <a:r>
              <a:rPr lang="en-US" b="0" dirty="0"/>
              <a:t>following short falls: </a:t>
            </a:r>
          </a:p>
          <a:p>
            <a:pPr lvl="1"/>
            <a:r>
              <a:rPr lang="en-US" dirty="0"/>
              <a:t>Non-conformal </a:t>
            </a:r>
          </a:p>
          <a:p>
            <a:pPr lvl="1"/>
            <a:r>
              <a:rPr lang="en-US" dirty="0"/>
              <a:t>Low density</a:t>
            </a:r>
          </a:p>
          <a:p>
            <a:pPr marL="140433" lvl="1" indent="0">
              <a:buNone/>
            </a:pPr>
            <a:endParaRPr lang="en-US" dirty="0"/>
          </a:p>
          <a:p>
            <a:pPr marL="140433" lvl="1" indent="0">
              <a:buNone/>
            </a:pPr>
            <a:endParaRPr lang="en-US" dirty="0"/>
          </a:p>
          <a:p>
            <a:pPr marL="140433" lvl="1" indent="0">
              <a:buNone/>
            </a:pPr>
            <a:endParaRPr lang="en-US" dirty="0"/>
          </a:p>
          <a:p>
            <a:pPr marL="140433" lvl="1" indent="0">
              <a:buNone/>
            </a:pPr>
            <a:endParaRPr lang="en-US" dirty="0"/>
          </a:p>
          <a:p>
            <a:r>
              <a:rPr lang="en-US" b="0" dirty="0" err="1"/>
              <a:t>HfO</a:t>
            </a:r>
            <a:r>
              <a:rPr lang="en-US" b="0" dirty="0"/>
              <a:t> and Al2O3have also been tried with some success</a:t>
            </a:r>
          </a:p>
          <a:p>
            <a:pPr marL="0" indent="0">
              <a:buNone/>
            </a:pPr>
            <a:r>
              <a:rPr lang="en-US" sz="1200" b="0" dirty="0" err="1"/>
              <a:t>Lichtenwalner</a:t>
            </a:r>
            <a:r>
              <a:rPr lang="en-US" sz="1200" b="0" dirty="0"/>
              <a:t> D.J. (2013) Lanthanide-Based High-k Gate Dielectric Materials. In: Kar S. (eds) High Permittivity Gate Dielectric Materials. Springer Series in Advanced Microelectronics, vol 43. Springer, Berlin, Heidelberg</a:t>
            </a:r>
            <a:endParaRPr lang="en-US" sz="1200" dirty="0"/>
          </a:p>
        </p:txBody>
      </p:sp>
      <p:grpSp>
        <p:nvGrpSpPr>
          <p:cNvPr id="63" name="Group 62">
            <a:extLst>
              <a:ext uri="{FF2B5EF4-FFF2-40B4-BE49-F238E27FC236}">
                <a16:creationId xmlns:a16="http://schemas.microsoft.com/office/drawing/2014/main" id="{A095BBE0-46F1-4FE5-9D02-98ED91C5C017}"/>
              </a:ext>
            </a:extLst>
          </p:cNvPr>
          <p:cNvGrpSpPr/>
          <p:nvPr/>
        </p:nvGrpSpPr>
        <p:grpSpPr>
          <a:xfrm>
            <a:off x="6705599" y="2743199"/>
            <a:ext cx="1313069" cy="2450183"/>
            <a:chOff x="6651893" y="313928"/>
            <a:chExt cx="3905711" cy="5653844"/>
          </a:xfrm>
        </p:grpSpPr>
        <p:sp>
          <p:nvSpPr>
            <p:cNvPr id="64" name="Trapezoid 63">
              <a:extLst>
                <a:ext uri="{FF2B5EF4-FFF2-40B4-BE49-F238E27FC236}">
                  <a16:creationId xmlns:a16="http://schemas.microsoft.com/office/drawing/2014/main" id="{65C45464-1630-4561-A04F-361870599F9D}"/>
                </a:ext>
              </a:extLst>
            </p:cNvPr>
            <p:cNvSpPr/>
            <p:nvPr/>
          </p:nvSpPr>
          <p:spPr>
            <a:xfrm rot="10800000">
              <a:off x="9068578" y="638737"/>
              <a:ext cx="1211079" cy="4252540"/>
            </a:xfrm>
            <a:prstGeom prst="trapezoid">
              <a:avLst>
                <a:gd name="adj" fmla="val 34470"/>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5" name="Trapezoid 64">
              <a:extLst>
                <a:ext uri="{FF2B5EF4-FFF2-40B4-BE49-F238E27FC236}">
                  <a16:creationId xmlns:a16="http://schemas.microsoft.com/office/drawing/2014/main" id="{4D503899-8761-43BD-81DF-F0B54DB2398A}"/>
                </a:ext>
              </a:extLst>
            </p:cNvPr>
            <p:cNvSpPr/>
            <p:nvPr/>
          </p:nvSpPr>
          <p:spPr>
            <a:xfrm rot="10800000">
              <a:off x="6959043" y="624442"/>
              <a:ext cx="1111437" cy="4252540"/>
            </a:xfrm>
            <a:prstGeom prst="trapezoid">
              <a:avLst>
                <a:gd name="adj" fmla="val 32582"/>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6" name="Rectangle 65">
              <a:extLst>
                <a:ext uri="{FF2B5EF4-FFF2-40B4-BE49-F238E27FC236}">
                  <a16:creationId xmlns:a16="http://schemas.microsoft.com/office/drawing/2014/main" id="{F0C34958-22D9-40EE-8D4A-D886304BD63B}"/>
                </a:ext>
              </a:extLst>
            </p:cNvPr>
            <p:cNvSpPr/>
            <p:nvPr/>
          </p:nvSpPr>
          <p:spPr>
            <a:xfrm>
              <a:off x="7361964" y="4583378"/>
              <a:ext cx="2485243" cy="302942"/>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t>Bottom carbon</a:t>
              </a:r>
            </a:p>
          </p:txBody>
        </p:sp>
        <p:sp>
          <p:nvSpPr>
            <p:cNvPr id="67" name="Rectangle 66">
              <a:extLst>
                <a:ext uri="{FF2B5EF4-FFF2-40B4-BE49-F238E27FC236}">
                  <a16:creationId xmlns:a16="http://schemas.microsoft.com/office/drawing/2014/main" id="{3E51D00C-1AFA-40D7-B632-BB825791EA02}"/>
                </a:ext>
              </a:extLst>
            </p:cNvPr>
            <p:cNvSpPr/>
            <p:nvPr/>
          </p:nvSpPr>
          <p:spPr>
            <a:xfrm>
              <a:off x="6651893" y="4886319"/>
              <a:ext cx="3875809" cy="72704"/>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a:p>
          </p:txBody>
        </p:sp>
        <p:sp>
          <p:nvSpPr>
            <p:cNvPr id="68" name="Trapezoid 67">
              <a:extLst>
                <a:ext uri="{FF2B5EF4-FFF2-40B4-BE49-F238E27FC236}">
                  <a16:creationId xmlns:a16="http://schemas.microsoft.com/office/drawing/2014/main" id="{C7C5BB26-3B8D-438B-9F49-AD7E6651E14A}"/>
                </a:ext>
              </a:extLst>
            </p:cNvPr>
            <p:cNvSpPr/>
            <p:nvPr/>
          </p:nvSpPr>
          <p:spPr>
            <a:xfrm>
              <a:off x="7894524" y="633778"/>
              <a:ext cx="1420143" cy="1325371"/>
            </a:xfrm>
            <a:prstGeom prst="trapezoid">
              <a:avLst>
                <a:gd name="adj" fmla="val 125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900" dirty="0"/>
                <a:t>Top contact</a:t>
              </a:r>
            </a:p>
          </p:txBody>
        </p:sp>
        <p:sp>
          <p:nvSpPr>
            <p:cNvPr id="69" name="Rectangle 68">
              <a:extLst>
                <a:ext uri="{FF2B5EF4-FFF2-40B4-BE49-F238E27FC236}">
                  <a16:creationId xmlns:a16="http://schemas.microsoft.com/office/drawing/2014/main" id="{837F6573-0565-4CF2-B402-372C82EF1640}"/>
                </a:ext>
              </a:extLst>
            </p:cNvPr>
            <p:cNvSpPr/>
            <p:nvPr/>
          </p:nvSpPr>
          <p:spPr>
            <a:xfrm>
              <a:off x="7909278" y="1955361"/>
              <a:ext cx="1420143" cy="159045"/>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a:p>
          </p:txBody>
        </p:sp>
        <p:sp>
          <p:nvSpPr>
            <p:cNvPr id="70" name="Rectangle 69">
              <a:extLst>
                <a:ext uri="{FF2B5EF4-FFF2-40B4-BE49-F238E27FC236}">
                  <a16:creationId xmlns:a16="http://schemas.microsoft.com/office/drawing/2014/main" id="{A7C62358-B9E3-4F88-A5EC-948FA17C6261}"/>
                </a:ext>
              </a:extLst>
            </p:cNvPr>
            <p:cNvSpPr/>
            <p:nvPr/>
          </p:nvSpPr>
          <p:spPr>
            <a:xfrm>
              <a:off x="7840284" y="2118192"/>
              <a:ext cx="1538488" cy="302942"/>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700" dirty="0">
                  <a:solidFill>
                    <a:srgbClr val="FFFF00"/>
                  </a:solidFill>
                </a:rPr>
                <a:t>Top Carbon</a:t>
              </a:r>
            </a:p>
          </p:txBody>
        </p:sp>
        <p:sp>
          <p:nvSpPr>
            <p:cNvPr id="71" name="Rectangle 70">
              <a:extLst>
                <a:ext uri="{FF2B5EF4-FFF2-40B4-BE49-F238E27FC236}">
                  <a16:creationId xmlns:a16="http://schemas.microsoft.com/office/drawing/2014/main" id="{C4B476D9-FB7E-407D-AE93-DA5D21C57CB3}"/>
                </a:ext>
              </a:extLst>
            </p:cNvPr>
            <p:cNvSpPr/>
            <p:nvPr/>
          </p:nvSpPr>
          <p:spPr>
            <a:xfrm>
              <a:off x="7894524" y="2421134"/>
              <a:ext cx="1420143" cy="72704"/>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a:p>
          </p:txBody>
        </p:sp>
        <p:sp>
          <p:nvSpPr>
            <p:cNvPr id="72" name="Trapezoid 71">
              <a:extLst>
                <a:ext uri="{FF2B5EF4-FFF2-40B4-BE49-F238E27FC236}">
                  <a16:creationId xmlns:a16="http://schemas.microsoft.com/office/drawing/2014/main" id="{B28F3618-73C6-4F2E-B15D-DDCFE9A51A94}"/>
                </a:ext>
              </a:extLst>
            </p:cNvPr>
            <p:cNvSpPr/>
            <p:nvPr/>
          </p:nvSpPr>
          <p:spPr>
            <a:xfrm>
              <a:off x="7820560" y="2486463"/>
              <a:ext cx="1538488" cy="1006328"/>
            </a:xfrm>
            <a:prstGeom prst="trapezoid">
              <a:avLst>
                <a:gd name="adj" fmla="val 9220"/>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solidFill>
                    <a:schemeClr val="tx2">
                      <a:lumMod val="75000"/>
                    </a:schemeClr>
                  </a:solidFill>
                </a:rPr>
                <a:t>PM</a:t>
              </a:r>
            </a:p>
          </p:txBody>
        </p:sp>
        <p:sp>
          <p:nvSpPr>
            <p:cNvPr id="73" name="Rectangle 72">
              <a:extLst>
                <a:ext uri="{FF2B5EF4-FFF2-40B4-BE49-F238E27FC236}">
                  <a16:creationId xmlns:a16="http://schemas.microsoft.com/office/drawing/2014/main" id="{1E8DB539-71CB-4411-8509-CB5F908C220E}"/>
                </a:ext>
              </a:extLst>
            </p:cNvPr>
            <p:cNvSpPr/>
            <p:nvPr/>
          </p:nvSpPr>
          <p:spPr>
            <a:xfrm>
              <a:off x="7731792" y="3492789"/>
              <a:ext cx="1760387" cy="511215"/>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t>Middle carbon</a:t>
              </a:r>
            </a:p>
          </p:txBody>
        </p:sp>
        <p:sp>
          <p:nvSpPr>
            <p:cNvPr id="74" name="Trapezoid 73">
              <a:extLst>
                <a:ext uri="{FF2B5EF4-FFF2-40B4-BE49-F238E27FC236}">
                  <a16:creationId xmlns:a16="http://schemas.microsoft.com/office/drawing/2014/main" id="{7AD9A7F5-68C0-4885-A49B-E3B06B8F5027}"/>
                </a:ext>
              </a:extLst>
            </p:cNvPr>
            <p:cNvSpPr/>
            <p:nvPr/>
          </p:nvSpPr>
          <p:spPr>
            <a:xfrm>
              <a:off x="7643030" y="4004004"/>
              <a:ext cx="1952696" cy="579374"/>
            </a:xfrm>
            <a:prstGeom prst="trapezoid">
              <a:avLst>
                <a:gd name="adj" fmla="val 8333"/>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t>SD</a:t>
              </a:r>
            </a:p>
          </p:txBody>
        </p:sp>
        <p:sp>
          <p:nvSpPr>
            <p:cNvPr id="75" name="Rectangle 74">
              <a:extLst>
                <a:ext uri="{FF2B5EF4-FFF2-40B4-BE49-F238E27FC236}">
                  <a16:creationId xmlns:a16="http://schemas.microsoft.com/office/drawing/2014/main" id="{52ED17EB-73F4-4FF7-BAEF-9A81CBF19134}"/>
                </a:ext>
              </a:extLst>
            </p:cNvPr>
            <p:cNvSpPr/>
            <p:nvPr/>
          </p:nvSpPr>
          <p:spPr>
            <a:xfrm>
              <a:off x="6651893" y="4949920"/>
              <a:ext cx="3875809" cy="101785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t>Bottom contact</a:t>
              </a:r>
            </a:p>
          </p:txBody>
        </p:sp>
        <p:sp>
          <p:nvSpPr>
            <p:cNvPr id="76" name="Rectangle 75">
              <a:extLst>
                <a:ext uri="{FF2B5EF4-FFF2-40B4-BE49-F238E27FC236}">
                  <a16:creationId xmlns:a16="http://schemas.microsoft.com/office/drawing/2014/main" id="{43BDB10B-AFF6-4389-9908-B1EEF97CC875}"/>
                </a:ext>
              </a:extLst>
            </p:cNvPr>
            <p:cNvSpPr/>
            <p:nvPr/>
          </p:nvSpPr>
          <p:spPr>
            <a:xfrm>
              <a:off x="6651893" y="4792184"/>
              <a:ext cx="690662" cy="84798"/>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7" name="Rectangle 76">
              <a:extLst>
                <a:ext uri="{FF2B5EF4-FFF2-40B4-BE49-F238E27FC236}">
                  <a16:creationId xmlns:a16="http://schemas.microsoft.com/office/drawing/2014/main" id="{A5DB4B73-EB74-4A14-8F9D-93E4753BC6C2}"/>
                </a:ext>
              </a:extLst>
            </p:cNvPr>
            <p:cNvSpPr/>
            <p:nvPr/>
          </p:nvSpPr>
          <p:spPr>
            <a:xfrm>
              <a:off x="9866942" y="4766258"/>
              <a:ext cx="690662" cy="113785"/>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8" name="Rectangle 77">
              <a:extLst>
                <a:ext uri="{FF2B5EF4-FFF2-40B4-BE49-F238E27FC236}">
                  <a16:creationId xmlns:a16="http://schemas.microsoft.com/office/drawing/2014/main" id="{066A6C68-823D-46DE-A085-AEFD396C1248}"/>
                </a:ext>
              </a:extLst>
            </p:cNvPr>
            <p:cNvSpPr/>
            <p:nvPr/>
          </p:nvSpPr>
          <p:spPr>
            <a:xfrm>
              <a:off x="6951422" y="313928"/>
              <a:ext cx="3357860" cy="302942"/>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FFFF00"/>
                  </a:solidFill>
                </a:rPr>
                <a:t>Liner</a:t>
              </a:r>
            </a:p>
          </p:txBody>
        </p:sp>
      </p:grpSp>
      <p:grpSp>
        <p:nvGrpSpPr>
          <p:cNvPr id="113" name="Group 112">
            <a:extLst>
              <a:ext uri="{FF2B5EF4-FFF2-40B4-BE49-F238E27FC236}">
                <a16:creationId xmlns:a16="http://schemas.microsoft.com/office/drawing/2014/main" id="{ECDE6595-720C-4D22-96B7-1FD22C81A752}"/>
              </a:ext>
            </a:extLst>
          </p:cNvPr>
          <p:cNvGrpSpPr/>
          <p:nvPr/>
        </p:nvGrpSpPr>
        <p:grpSpPr>
          <a:xfrm>
            <a:off x="10509583" y="2381933"/>
            <a:ext cx="1537109" cy="2338738"/>
            <a:chOff x="1143000" y="709665"/>
            <a:chExt cx="4199231" cy="5403891"/>
          </a:xfrm>
        </p:grpSpPr>
        <p:grpSp>
          <p:nvGrpSpPr>
            <p:cNvPr id="114" name="Group 113">
              <a:extLst>
                <a:ext uri="{FF2B5EF4-FFF2-40B4-BE49-F238E27FC236}">
                  <a16:creationId xmlns:a16="http://schemas.microsoft.com/office/drawing/2014/main" id="{54CE5C21-1CA9-4E15-9C1F-08725993F6C8}"/>
                </a:ext>
              </a:extLst>
            </p:cNvPr>
            <p:cNvGrpSpPr/>
            <p:nvPr/>
          </p:nvGrpSpPr>
          <p:grpSpPr>
            <a:xfrm>
              <a:off x="1143000" y="755384"/>
              <a:ext cx="3913908" cy="5358172"/>
              <a:chOff x="1143000" y="755384"/>
              <a:chExt cx="3913908" cy="5358172"/>
            </a:xfrm>
          </p:grpSpPr>
          <p:grpSp>
            <p:nvGrpSpPr>
              <p:cNvPr id="120" name="Group 119">
                <a:extLst>
                  <a:ext uri="{FF2B5EF4-FFF2-40B4-BE49-F238E27FC236}">
                    <a16:creationId xmlns:a16="http://schemas.microsoft.com/office/drawing/2014/main" id="{CA5D1011-A16D-4433-9918-0048697BBC6E}"/>
                  </a:ext>
                </a:extLst>
              </p:cNvPr>
              <p:cNvGrpSpPr/>
              <p:nvPr/>
            </p:nvGrpSpPr>
            <p:grpSpPr>
              <a:xfrm>
                <a:off x="1143000" y="755384"/>
                <a:ext cx="1426265" cy="4307198"/>
                <a:chOff x="1143000" y="755384"/>
                <a:chExt cx="1426265" cy="4307198"/>
              </a:xfrm>
            </p:grpSpPr>
            <p:sp>
              <p:nvSpPr>
                <p:cNvPr id="143" name="Rectangle 142">
                  <a:extLst>
                    <a:ext uri="{FF2B5EF4-FFF2-40B4-BE49-F238E27FC236}">
                      <a16:creationId xmlns:a16="http://schemas.microsoft.com/office/drawing/2014/main" id="{64CA0638-01CC-4220-B704-07CEC6715A40}"/>
                    </a:ext>
                  </a:extLst>
                </p:cNvPr>
                <p:cNvSpPr/>
                <p:nvPr/>
              </p:nvSpPr>
              <p:spPr>
                <a:xfrm>
                  <a:off x="1143000" y="4903537"/>
                  <a:ext cx="628650" cy="15904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4" name="Parallelogram 143">
                  <a:extLst>
                    <a:ext uri="{FF2B5EF4-FFF2-40B4-BE49-F238E27FC236}">
                      <a16:creationId xmlns:a16="http://schemas.microsoft.com/office/drawing/2014/main" id="{2491B9F5-2150-4395-854E-24A4F69A09EE}"/>
                    </a:ext>
                  </a:extLst>
                </p:cNvPr>
                <p:cNvSpPr/>
                <p:nvPr/>
              </p:nvSpPr>
              <p:spPr>
                <a:xfrm rot="20870603">
                  <a:off x="1985524" y="4127405"/>
                  <a:ext cx="326856" cy="637511"/>
                </a:xfrm>
                <a:prstGeom prst="parallelogram">
                  <a:avLst>
                    <a:gd name="adj" fmla="val 59017"/>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5" name="Parallelogram 144">
                  <a:extLst>
                    <a:ext uri="{FF2B5EF4-FFF2-40B4-BE49-F238E27FC236}">
                      <a16:creationId xmlns:a16="http://schemas.microsoft.com/office/drawing/2014/main" id="{156454B7-94F3-451E-A9A1-C6E9E5B3C588}"/>
                    </a:ext>
                  </a:extLst>
                </p:cNvPr>
                <p:cNvSpPr/>
                <p:nvPr/>
              </p:nvSpPr>
              <p:spPr>
                <a:xfrm rot="20445203">
                  <a:off x="2035865" y="2662418"/>
                  <a:ext cx="533400" cy="953270"/>
                </a:xfrm>
                <a:prstGeom prst="parallelogram">
                  <a:avLst>
                    <a:gd name="adj" fmla="val 7970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6" name="Parallelogram 145">
                  <a:extLst>
                    <a:ext uri="{FF2B5EF4-FFF2-40B4-BE49-F238E27FC236}">
                      <a16:creationId xmlns:a16="http://schemas.microsoft.com/office/drawing/2014/main" id="{9196148D-CDB1-4B9B-A591-5157E7CFA34B}"/>
                    </a:ext>
                  </a:extLst>
                </p:cNvPr>
                <p:cNvSpPr/>
                <p:nvPr/>
              </p:nvSpPr>
              <p:spPr>
                <a:xfrm>
                  <a:off x="2311666" y="755384"/>
                  <a:ext cx="251561" cy="1349549"/>
                </a:xfrm>
                <a:prstGeom prst="parallelogram">
                  <a:avLst>
                    <a:gd name="adj" fmla="val 6594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7" name="Parallelogram 146">
                  <a:extLst>
                    <a:ext uri="{FF2B5EF4-FFF2-40B4-BE49-F238E27FC236}">
                      <a16:creationId xmlns:a16="http://schemas.microsoft.com/office/drawing/2014/main" id="{AF7D1DF1-9D22-45F5-B291-4F2DAC4B8BD4}"/>
                    </a:ext>
                  </a:extLst>
                </p:cNvPr>
                <p:cNvSpPr/>
                <p:nvPr/>
              </p:nvSpPr>
              <p:spPr>
                <a:xfrm>
                  <a:off x="2296912" y="2100839"/>
                  <a:ext cx="103474" cy="174057"/>
                </a:xfrm>
                <a:prstGeom prst="parallelogram">
                  <a:avLst>
                    <a:gd name="adj" fmla="val 7112"/>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8" name="Rectangle 147">
                  <a:extLst>
                    <a:ext uri="{FF2B5EF4-FFF2-40B4-BE49-F238E27FC236}">
                      <a16:creationId xmlns:a16="http://schemas.microsoft.com/office/drawing/2014/main" id="{61A7B4FD-461E-4C22-852C-A8B2D231BB78}"/>
                    </a:ext>
                  </a:extLst>
                </p:cNvPr>
                <p:cNvSpPr/>
                <p:nvPr/>
              </p:nvSpPr>
              <p:spPr>
                <a:xfrm>
                  <a:off x="2222899" y="2267860"/>
                  <a:ext cx="98627" cy="299058"/>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9" name="Rectangle 148">
                  <a:extLst>
                    <a:ext uri="{FF2B5EF4-FFF2-40B4-BE49-F238E27FC236}">
                      <a16:creationId xmlns:a16="http://schemas.microsoft.com/office/drawing/2014/main" id="{CEAD5176-F9EC-4A51-8F8B-90305617073E}"/>
                    </a:ext>
                  </a:extLst>
                </p:cNvPr>
                <p:cNvSpPr/>
                <p:nvPr/>
              </p:nvSpPr>
              <p:spPr>
                <a:xfrm>
                  <a:off x="2296912" y="2565166"/>
                  <a:ext cx="98578" cy="744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50" name="Rectangle 149">
                  <a:extLst>
                    <a:ext uri="{FF2B5EF4-FFF2-40B4-BE49-F238E27FC236}">
                      <a16:creationId xmlns:a16="http://schemas.microsoft.com/office/drawing/2014/main" id="{566C2DC4-51D8-4231-B94E-D18AD72840FA}"/>
                    </a:ext>
                  </a:extLst>
                </p:cNvPr>
                <p:cNvSpPr/>
                <p:nvPr/>
              </p:nvSpPr>
              <p:spPr>
                <a:xfrm>
                  <a:off x="2134137" y="3626255"/>
                  <a:ext cx="88762" cy="52353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51" name="Rectangle: Single Corner Rounded 150">
                  <a:extLst>
                    <a:ext uri="{FF2B5EF4-FFF2-40B4-BE49-F238E27FC236}">
                      <a16:creationId xmlns:a16="http://schemas.microsoft.com/office/drawing/2014/main" id="{0EB58F74-784E-4FCF-9860-7031C5AFCC73}"/>
                    </a:ext>
                  </a:extLst>
                </p:cNvPr>
                <p:cNvSpPr/>
                <p:nvPr/>
              </p:nvSpPr>
              <p:spPr>
                <a:xfrm>
                  <a:off x="1771650" y="4646249"/>
                  <a:ext cx="304800" cy="82913"/>
                </a:xfrm>
                <a:prstGeom prst="round1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52" name="Rectangle 151">
                  <a:extLst>
                    <a:ext uri="{FF2B5EF4-FFF2-40B4-BE49-F238E27FC236}">
                      <a16:creationId xmlns:a16="http://schemas.microsoft.com/office/drawing/2014/main" id="{5BC4D0B5-FF94-4EB8-A2FB-DAF4737D3A38}"/>
                    </a:ext>
                  </a:extLst>
                </p:cNvPr>
                <p:cNvSpPr/>
                <p:nvPr/>
              </p:nvSpPr>
              <p:spPr>
                <a:xfrm>
                  <a:off x="1771650" y="4721863"/>
                  <a:ext cx="95885" cy="31023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grpSp>
          <p:grpSp>
            <p:nvGrpSpPr>
              <p:cNvPr id="121" name="Group 120">
                <a:extLst>
                  <a:ext uri="{FF2B5EF4-FFF2-40B4-BE49-F238E27FC236}">
                    <a16:creationId xmlns:a16="http://schemas.microsoft.com/office/drawing/2014/main" id="{5ACFACE3-DD70-4520-89E0-34F563395C7C}"/>
                  </a:ext>
                </a:extLst>
              </p:cNvPr>
              <p:cNvGrpSpPr/>
              <p:nvPr/>
            </p:nvGrpSpPr>
            <p:grpSpPr>
              <a:xfrm flipH="1">
                <a:off x="3601435" y="769620"/>
                <a:ext cx="1455473" cy="4307198"/>
                <a:chOff x="1143000" y="755384"/>
                <a:chExt cx="1426265" cy="4307198"/>
              </a:xfrm>
            </p:grpSpPr>
            <p:sp>
              <p:nvSpPr>
                <p:cNvPr id="133" name="Rectangle 132">
                  <a:extLst>
                    <a:ext uri="{FF2B5EF4-FFF2-40B4-BE49-F238E27FC236}">
                      <a16:creationId xmlns:a16="http://schemas.microsoft.com/office/drawing/2014/main" id="{CA988491-6752-451E-9249-010D9BC9C4B9}"/>
                    </a:ext>
                  </a:extLst>
                </p:cNvPr>
                <p:cNvSpPr/>
                <p:nvPr/>
              </p:nvSpPr>
              <p:spPr>
                <a:xfrm>
                  <a:off x="1143000" y="4903537"/>
                  <a:ext cx="628650" cy="15904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4" name="Parallelogram 133">
                  <a:extLst>
                    <a:ext uri="{FF2B5EF4-FFF2-40B4-BE49-F238E27FC236}">
                      <a16:creationId xmlns:a16="http://schemas.microsoft.com/office/drawing/2014/main" id="{16D35B40-0897-4DC8-B16F-9E7B654F4F73}"/>
                    </a:ext>
                  </a:extLst>
                </p:cNvPr>
                <p:cNvSpPr/>
                <p:nvPr/>
              </p:nvSpPr>
              <p:spPr>
                <a:xfrm rot="20870603">
                  <a:off x="1985524" y="4127405"/>
                  <a:ext cx="326856" cy="637511"/>
                </a:xfrm>
                <a:prstGeom prst="parallelogram">
                  <a:avLst>
                    <a:gd name="adj" fmla="val 59017"/>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5" name="Parallelogram 134">
                  <a:extLst>
                    <a:ext uri="{FF2B5EF4-FFF2-40B4-BE49-F238E27FC236}">
                      <a16:creationId xmlns:a16="http://schemas.microsoft.com/office/drawing/2014/main" id="{55B4EBD7-92E2-4A19-BF7E-29D48A8E7763}"/>
                    </a:ext>
                  </a:extLst>
                </p:cNvPr>
                <p:cNvSpPr/>
                <p:nvPr/>
              </p:nvSpPr>
              <p:spPr>
                <a:xfrm rot="20445203">
                  <a:off x="2035865" y="2662418"/>
                  <a:ext cx="533400" cy="953270"/>
                </a:xfrm>
                <a:prstGeom prst="parallelogram">
                  <a:avLst>
                    <a:gd name="adj" fmla="val 7970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6" name="Parallelogram 135">
                  <a:extLst>
                    <a:ext uri="{FF2B5EF4-FFF2-40B4-BE49-F238E27FC236}">
                      <a16:creationId xmlns:a16="http://schemas.microsoft.com/office/drawing/2014/main" id="{B35E7B80-4503-4E3D-9A82-6466E728E4D0}"/>
                    </a:ext>
                  </a:extLst>
                </p:cNvPr>
                <p:cNvSpPr/>
                <p:nvPr/>
              </p:nvSpPr>
              <p:spPr>
                <a:xfrm>
                  <a:off x="2311666" y="755384"/>
                  <a:ext cx="251561" cy="1349549"/>
                </a:xfrm>
                <a:prstGeom prst="parallelogram">
                  <a:avLst>
                    <a:gd name="adj" fmla="val 6594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7" name="Parallelogram 136">
                  <a:extLst>
                    <a:ext uri="{FF2B5EF4-FFF2-40B4-BE49-F238E27FC236}">
                      <a16:creationId xmlns:a16="http://schemas.microsoft.com/office/drawing/2014/main" id="{2C492A6D-B54B-4A12-89C9-549B72CC5552}"/>
                    </a:ext>
                  </a:extLst>
                </p:cNvPr>
                <p:cNvSpPr/>
                <p:nvPr/>
              </p:nvSpPr>
              <p:spPr>
                <a:xfrm>
                  <a:off x="2296912" y="2100839"/>
                  <a:ext cx="103474" cy="174057"/>
                </a:xfrm>
                <a:prstGeom prst="parallelogram">
                  <a:avLst>
                    <a:gd name="adj" fmla="val 7112"/>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8" name="Rectangle 137">
                  <a:extLst>
                    <a:ext uri="{FF2B5EF4-FFF2-40B4-BE49-F238E27FC236}">
                      <a16:creationId xmlns:a16="http://schemas.microsoft.com/office/drawing/2014/main" id="{A6BDBED8-D1D1-46E8-A5EB-BD3CCBFB4818}"/>
                    </a:ext>
                  </a:extLst>
                </p:cNvPr>
                <p:cNvSpPr/>
                <p:nvPr/>
              </p:nvSpPr>
              <p:spPr>
                <a:xfrm>
                  <a:off x="2222899" y="2267860"/>
                  <a:ext cx="98627" cy="299058"/>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9" name="Rectangle 138">
                  <a:extLst>
                    <a:ext uri="{FF2B5EF4-FFF2-40B4-BE49-F238E27FC236}">
                      <a16:creationId xmlns:a16="http://schemas.microsoft.com/office/drawing/2014/main" id="{BF19D8DB-C89A-4C60-A0B0-19A4B712D4B7}"/>
                    </a:ext>
                  </a:extLst>
                </p:cNvPr>
                <p:cNvSpPr/>
                <p:nvPr/>
              </p:nvSpPr>
              <p:spPr>
                <a:xfrm>
                  <a:off x="2296912" y="2565166"/>
                  <a:ext cx="98578" cy="744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0" name="Rectangle 139">
                  <a:extLst>
                    <a:ext uri="{FF2B5EF4-FFF2-40B4-BE49-F238E27FC236}">
                      <a16:creationId xmlns:a16="http://schemas.microsoft.com/office/drawing/2014/main" id="{33441FF5-FC21-4166-AB9F-2B75690FD4CF}"/>
                    </a:ext>
                  </a:extLst>
                </p:cNvPr>
                <p:cNvSpPr/>
                <p:nvPr/>
              </p:nvSpPr>
              <p:spPr>
                <a:xfrm>
                  <a:off x="2134137" y="3626255"/>
                  <a:ext cx="88762" cy="52353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1" name="Rectangle: Single Corner Rounded 140">
                  <a:extLst>
                    <a:ext uri="{FF2B5EF4-FFF2-40B4-BE49-F238E27FC236}">
                      <a16:creationId xmlns:a16="http://schemas.microsoft.com/office/drawing/2014/main" id="{6A932262-CB44-4D9A-8D18-C7C02818AC40}"/>
                    </a:ext>
                  </a:extLst>
                </p:cNvPr>
                <p:cNvSpPr/>
                <p:nvPr/>
              </p:nvSpPr>
              <p:spPr>
                <a:xfrm>
                  <a:off x="1771650" y="4646249"/>
                  <a:ext cx="304800" cy="82913"/>
                </a:xfrm>
                <a:prstGeom prst="round1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2" name="Rectangle 141">
                  <a:extLst>
                    <a:ext uri="{FF2B5EF4-FFF2-40B4-BE49-F238E27FC236}">
                      <a16:creationId xmlns:a16="http://schemas.microsoft.com/office/drawing/2014/main" id="{7D4B324E-6AB3-41C9-B8B8-F7F656C0DD09}"/>
                    </a:ext>
                  </a:extLst>
                </p:cNvPr>
                <p:cNvSpPr/>
                <p:nvPr/>
              </p:nvSpPr>
              <p:spPr>
                <a:xfrm>
                  <a:off x="1771650" y="4721863"/>
                  <a:ext cx="95885" cy="31023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grpSp>
          <p:grpSp>
            <p:nvGrpSpPr>
              <p:cNvPr id="122" name="Group 121">
                <a:extLst>
                  <a:ext uri="{FF2B5EF4-FFF2-40B4-BE49-F238E27FC236}">
                    <a16:creationId xmlns:a16="http://schemas.microsoft.com/office/drawing/2014/main" id="{FC8F80BF-F2DD-42C8-A075-ACC05335A5B2}"/>
                  </a:ext>
                </a:extLst>
              </p:cNvPr>
              <p:cNvGrpSpPr/>
              <p:nvPr/>
            </p:nvGrpSpPr>
            <p:grpSpPr>
              <a:xfrm>
                <a:off x="1143000" y="779562"/>
                <a:ext cx="3875809" cy="5333994"/>
                <a:chOff x="0" y="3"/>
                <a:chExt cx="623888" cy="3354196"/>
              </a:xfrm>
            </p:grpSpPr>
            <p:sp>
              <p:nvSpPr>
                <p:cNvPr id="123" name="Rectangle 122">
                  <a:extLst>
                    <a:ext uri="{FF2B5EF4-FFF2-40B4-BE49-F238E27FC236}">
                      <a16:creationId xmlns:a16="http://schemas.microsoft.com/office/drawing/2014/main" id="{5DDABE8B-3F7C-4044-820B-C14DFB213C3C}"/>
                    </a:ext>
                  </a:extLst>
                </p:cNvPr>
                <p:cNvSpPr/>
                <p:nvPr/>
              </p:nvSpPr>
              <p:spPr>
                <a:xfrm>
                  <a:off x="114300" y="2483645"/>
                  <a:ext cx="400049" cy="190500"/>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t>Bottom carbon</a:t>
                  </a:r>
                </a:p>
              </p:txBody>
            </p:sp>
            <p:sp>
              <p:nvSpPr>
                <p:cNvPr id="124" name="Rectangle 123">
                  <a:extLst>
                    <a:ext uri="{FF2B5EF4-FFF2-40B4-BE49-F238E27FC236}">
                      <a16:creationId xmlns:a16="http://schemas.microsoft.com/office/drawing/2014/main" id="{908DA73C-6DF4-4637-A95B-CAEFA666B20B}"/>
                    </a:ext>
                  </a:extLst>
                </p:cNvPr>
                <p:cNvSpPr/>
                <p:nvPr/>
              </p:nvSpPr>
              <p:spPr>
                <a:xfrm>
                  <a:off x="0" y="2674145"/>
                  <a:ext cx="623888" cy="45719"/>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000"/>
                </a:p>
              </p:txBody>
            </p:sp>
            <p:sp>
              <p:nvSpPr>
                <p:cNvPr id="125" name="Trapezoid 124">
                  <a:extLst>
                    <a:ext uri="{FF2B5EF4-FFF2-40B4-BE49-F238E27FC236}">
                      <a16:creationId xmlns:a16="http://schemas.microsoft.com/office/drawing/2014/main" id="{F0D61E17-C594-42DE-B78E-D6D944E2E323}"/>
                    </a:ext>
                  </a:extLst>
                </p:cNvPr>
                <p:cNvSpPr/>
                <p:nvPr/>
              </p:nvSpPr>
              <p:spPr>
                <a:xfrm>
                  <a:off x="200026" y="3"/>
                  <a:ext cx="228600" cy="833438"/>
                </a:xfrm>
                <a:prstGeom prst="trapezoid">
                  <a:avLst>
                    <a:gd name="adj" fmla="val 125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dirty="0"/>
                    <a:t>Top contact</a:t>
                  </a:r>
                </a:p>
              </p:txBody>
            </p:sp>
            <p:sp>
              <p:nvSpPr>
                <p:cNvPr id="126" name="Rectangle 125">
                  <a:extLst>
                    <a:ext uri="{FF2B5EF4-FFF2-40B4-BE49-F238E27FC236}">
                      <a16:creationId xmlns:a16="http://schemas.microsoft.com/office/drawing/2014/main" id="{4F5850D6-3345-4057-A6B1-6C2C357F9B46}"/>
                    </a:ext>
                  </a:extLst>
                </p:cNvPr>
                <p:cNvSpPr/>
                <p:nvPr/>
              </p:nvSpPr>
              <p:spPr>
                <a:xfrm>
                  <a:off x="202401" y="831059"/>
                  <a:ext cx="228600" cy="100013"/>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000"/>
                </a:p>
              </p:txBody>
            </p:sp>
            <p:sp>
              <p:nvSpPr>
                <p:cNvPr id="127" name="Rectangle 126">
                  <a:extLst>
                    <a:ext uri="{FF2B5EF4-FFF2-40B4-BE49-F238E27FC236}">
                      <a16:creationId xmlns:a16="http://schemas.microsoft.com/office/drawing/2014/main" id="{B2976381-3710-4B19-9EC6-381C524E429F}"/>
                    </a:ext>
                  </a:extLst>
                </p:cNvPr>
                <p:cNvSpPr/>
                <p:nvPr/>
              </p:nvSpPr>
              <p:spPr>
                <a:xfrm>
                  <a:off x="191295" y="933453"/>
                  <a:ext cx="247650" cy="190500"/>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800" dirty="0">
                      <a:solidFill>
                        <a:srgbClr val="FFFF00"/>
                      </a:solidFill>
                    </a:rPr>
                    <a:t>Top Carbon</a:t>
                  </a:r>
                </a:p>
              </p:txBody>
            </p:sp>
            <p:sp>
              <p:nvSpPr>
                <p:cNvPr id="128" name="Rectangle 127">
                  <a:extLst>
                    <a:ext uri="{FF2B5EF4-FFF2-40B4-BE49-F238E27FC236}">
                      <a16:creationId xmlns:a16="http://schemas.microsoft.com/office/drawing/2014/main" id="{76B8A561-A24B-460C-AB97-389A544DFCE5}"/>
                    </a:ext>
                  </a:extLst>
                </p:cNvPr>
                <p:cNvSpPr/>
                <p:nvPr/>
              </p:nvSpPr>
              <p:spPr>
                <a:xfrm>
                  <a:off x="200026" y="1123953"/>
                  <a:ext cx="228600" cy="45719"/>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000"/>
                </a:p>
              </p:txBody>
            </p:sp>
            <p:sp>
              <p:nvSpPr>
                <p:cNvPr id="129" name="Trapezoid 128">
                  <a:extLst>
                    <a:ext uri="{FF2B5EF4-FFF2-40B4-BE49-F238E27FC236}">
                      <a16:creationId xmlns:a16="http://schemas.microsoft.com/office/drawing/2014/main" id="{692FDC74-3367-417E-9855-E0E83FE25ACD}"/>
                    </a:ext>
                  </a:extLst>
                </p:cNvPr>
                <p:cNvSpPr/>
                <p:nvPr/>
              </p:nvSpPr>
              <p:spPr>
                <a:xfrm>
                  <a:off x="188120" y="1165034"/>
                  <a:ext cx="247650" cy="632813"/>
                </a:xfrm>
                <a:prstGeom prst="trapezoid">
                  <a:avLst>
                    <a:gd name="adj" fmla="val 9220"/>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solidFill>
                        <a:schemeClr val="tx2">
                          <a:lumMod val="75000"/>
                        </a:schemeClr>
                      </a:solidFill>
                    </a:rPr>
                    <a:t>PM</a:t>
                  </a:r>
                </a:p>
              </p:txBody>
            </p:sp>
            <p:sp>
              <p:nvSpPr>
                <p:cNvPr id="130" name="Rectangle 129">
                  <a:extLst>
                    <a:ext uri="{FF2B5EF4-FFF2-40B4-BE49-F238E27FC236}">
                      <a16:creationId xmlns:a16="http://schemas.microsoft.com/office/drawing/2014/main" id="{0795695C-9B4B-4CF0-BF90-DE663776A253}"/>
                    </a:ext>
                  </a:extLst>
                </p:cNvPr>
                <p:cNvSpPr/>
                <p:nvPr/>
              </p:nvSpPr>
              <p:spPr>
                <a:xfrm>
                  <a:off x="173831" y="1797846"/>
                  <a:ext cx="283369" cy="321469"/>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t>Middle carbon</a:t>
                  </a:r>
                </a:p>
              </p:txBody>
            </p:sp>
            <p:sp>
              <p:nvSpPr>
                <p:cNvPr id="131" name="Trapezoid 130">
                  <a:extLst>
                    <a:ext uri="{FF2B5EF4-FFF2-40B4-BE49-F238E27FC236}">
                      <a16:creationId xmlns:a16="http://schemas.microsoft.com/office/drawing/2014/main" id="{91743A1F-54DA-425B-9CA9-13CC457D76E7}"/>
                    </a:ext>
                  </a:extLst>
                </p:cNvPr>
                <p:cNvSpPr/>
                <p:nvPr/>
              </p:nvSpPr>
              <p:spPr>
                <a:xfrm>
                  <a:off x="159543" y="2119315"/>
                  <a:ext cx="314325" cy="364330"/>
                </a:xfrm>
                <a:prstGeom prst="trapezoid">
                  <a:avLst>
                    <a:gd name="adj" fmla="val 8333"/>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t>SD</a:t>
                  </a:r>
                </a:p>
              </p:txBody>
            </p:sp>
            <p:sp>
              <p:nvSpPr>
                <p:cNvPr id="132" name="Rectangle 131">
                  <a:extLst>
                    <a:ext uri="{FF2B5EF4-FFF2-40B4-BE49-F238E27FC236}">
                      <a16:creationId xmlns:a16="http://schemas.microsoft.com/office/drawing/2014/main" id="{60913E0B-1B77-461B-AAA8-AA5D6384E3CF}"/>
                    </a:ext>
                  </a:extLst>
                </p:cNvPr>
                <p:cNvSpPr/>
                <p:nvPr/>
              </p:nvSpPr>
              <p:spPr>
                <a:xfrm>
                  <a:off x="0" y="2714139"/>
                  <a:ext cx="623888" cy="64006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t>Bottom contact</a:t>
                  </a:r>
                </a:p>
              </p:txBody>
            </p:sp>
          </p:grpSp>
        </p:grpSp>
        <p:sp>
          <p:nvSpPr>
            <p:cNvPr id="115" name="Rectangle: Single Corner Rounded 114">
              <a:extLst>
                <a:ext uri="{FF2B5EF4-FFF2-40B4-BE49-F238E27FC236}">
                  <a16:creationId xmlns:a16="http://schemas.microsoft.com/office/drawing/2014/main" id="{7F98936F-1594-46CD-BA76-30ED4D5E55CF}"/>
                </a:ext>
              </a:extLst>
            </p:cNvPr>
            <p:cNvSpPr/>
            <p:nvPr/>
          </p:nvSpPr>
          <p:spPr>
            <a:xfrm>
              <a:off x="2484120" y="709665"/>
              <a:ext cx="1219200" cy="66111"/>
            </a:xfrm>
            <a:prstGeom prst="round1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cxnSp>
          <p:nvCxnSpPr>
            <p:cNvPr id="116" name="Straight Arrow Connector 115">
              <a:extLst>
                <a:ext uri="{FF2B5EF4-FFF2-40B4-BE49-F238E27FC236}">
                  <a16:creationId xmlns:a16="http://schemas.microsoft.com/office/drawing/2014/main" id="{5390CDA1-3A33-4AE3-A401-89CA884316EC}"/>
                </a:ext>
              </a:extLst>
            </p:cNvPr>
            <p:cNvCxnSpPr>
              <a:cxnSpLocks/>
              <a:stCxn id="133" idx="0"/>
              <a:endCxn id="117" idx="2"/>
            </p:cNvCxnSpPr>
            <p:nvPr/>
          </p:nvCxnSpPr>
          <p:spPr>
            <a:xfrm flipH="1" flipV="1">
              <a:off x="4711683" y="3733761"/>
              <a:ext cx="24461" cy="11840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7" name="TextBox 116">
              <a:extLst>
                <a:ext uri="{FF2B5EF4-FFF2-40B4-BE49-F238E27FC236}">
                  <a16:creationId xmlns:a16="http://schemas.microsoft.com/office/drawing/2014/main" id="{A199886F-59A0-4203-B3DB-EF8578B4095F}"/>
                </a:ext>
              </a:extLst>
            </p:cNvPr>
            <p:cNvSpPr txBox="1"/>
            <p:nvPr/>
          </p:nvSpPr>
          <p:spPr>
            <a:xfrm>
              <a:off x="4081136" y="3200401"/>
              <a:ext cx="1261095" cy="533361"/>
            </a:xfrm>
            <a:prstGeom prst="rect">
              <a:avLst/>
            </a:prstGeom>
            <a:noFill/>
            <a:ln>
              <a:solidFill>
                <a:schemeClr val="accent5">
                  <a:lumMod val="10000"/>
                </a:schemeClr>
              </a:solidFill>
            </a:ln>
          </p:spPr>
          <p:txBody>
            <a:bodyPr wrap="square" rtlCol="0">
              <a:spAutoFit/>
            </a:bodyPr>
            <a:lstStyle/>
            <a:p>
              <a:r>
                <a:rPr lang="en-US" sz="900" dirty="0"/>
                <a:t>Liner</a:t>
              </a:r>
            </a:p>
          </p:txBody>
        </p:sp>
        <p:cxnSp>
          <p:nvCxnSpPr>
            <p:cNvPr id="118" name="Straight Arrow Connector 117">
              <a:extLst>
                <a:ext uri="{FF2B5EF4-FFF2-40B4-BE49-F238E27FC236}">
                  <a16:creationId xmlns:a16="http://schemas.microsoft.com/office/drawing/2014/main" id="{6C9C030E-4469-457B-BBA4-8AE131390F9D}"/>
                </a:ext>
              </a:extLst>
            </p:cNvPr>
            <p:cNvCxnSpPr>
              <a:cxnSpLocks/>
              <a:stCxn id="135" idx="5"/>
              <a:endCxn id="117" idx="1"/>
            </p:cNvCxnSpPr>
            <p:nvPr/>
          </p:nvCxnSpPr>
          <p:spPr>
            <a:xfrm>
              <a:off x="3925751" y="3168690"/>
              <a:ext cx="155385" cy="298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7F08EA9F-945B-4975-8785-96B968108E5F}"/>
                </a:ext>
              </a:extLst>
            </p:cNvPr>
            <p:cNvCxnSpPr>
              <a:cxnSpLocks/>
              <a:stCxn id="136" idx="0"/>
              <a:endCxn id="117" idx="0"/>
            </p:cNvCxnSpPr>
            <p:nvPr/>
          </p:nvCxnSpPr>
          <p:spPr>
            <a:xfrm>
              <a:off x="3735952" y="1095931"/>
              <a:ext cx="975732" cy="2104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81341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1992E-6E76-EF4A-BFA3-749992E962C5}"/>
              </a:ext>
            </a:extLst>
          </p:cNvPr>
          <p:cNvSpPr>
            <a:spLocks noGrp="1"/>
          </p:cNvSpPr>
          <p:nvPr>
            <p:ph type="title"/>
          </p:nvPr>
        </p:nvSpPr>
        <p:spPr>
          <a:xfrm>
            <a:off x="914400" y="152400"/>
            <a:ext cx="10363200" cy="457200"/>
          </a:xfrm>
        </p:spPr>
        <p:txBody>
          <a:bodyPr/>
          <a:lstStyle/>
          <a:p>
            <a:endParaRPr lang="en-US" sz="2800" dirty="0"/>
          </a:p>
        </p:txBody>
      </p:sp>
      <p:sp>
        <p:nvSpPr>
          <p:cNvPr id="3" name="Content Placeholder 2">
            <a:extLst>
              <a:ext uri="{FF2B5EF4-FFF2-40B4-BE49-F238E27FC236}">
                <a16:creationId xmlns:a16="http://schemas.microsoft.com/office/drawing/2014/main" id="{E74B10C1-DE5F-624D-8C87-00605656AF96}"/>
              </a:ext>
            </a:extLst>
          </p:cNvPr>
          <p:cNvSpPr>
            <a:spLocks noGrp="1"/>
          </p:cNvSpPr>
          <p:nvPr>
            <p:ph idx="1"/>
          </p:nvPr>
        </p:nvSpPr>
        <p:spPr>
          <a:xfrm>
            <a:off x="914400" y="762000"/>
            <a:ext cx="10363200" cy="5334000"/>
          </a:xfrm>
        </p:spPr>
        <p:txBody>
          <a:bodyPr/>
          <a:lstStyle/>
          <a:p>
            <a:pPr>
              <a:buFont typeface="Wingdings" pitchFamily="2" charset="2"/>
              <a:buChar char="Ø"/>
            </a:pPr>
            <a:r>
              <a:rPr lang="en-US" sz="1800" dirty="0"/>
              <a:t>Introduction – </a:t>
            </a:r>
          </a:p>
          <a:p>
            <a:pPr lvl="1"/>
            <a:r>
              <a:rPr lang="en-US" sz="1800" dirty="0"/>
              <a:t>There is a need for a higher quality conformal liner to protect the chalcogenide with during processing and  operation of the device. </a:t>
            </a:r>
          </a:p>
          <a:p>
            <a:pPr>
              <a:buFont typeface="Wingdings" pitchFamily="2" charset="2"/>
              <a:buChar char="Ø"/>
            </a:pPr>
            <a:r>
              <a:rPr lang="en-US" sz="1800" dirty="0"/>
              <a:t>The ideas – </a:t>
            </a:r>
          </a:p>
          <a:p>
            <a:pPr lvl="1"/>
            <a:r>
              <a:rPr lang="en-US" sz="1800" dirty="0"/>
              <a:t>Lanthanum oxide is thermodynamically more favored than chalcogenide oxides.</a:t>
            </a:r>
          </a:p>
          <a:p>
            <a:pPr lvl="1"/>
            <a:r>
              <a:rPr lang="en-US" sz="1800" dirty="0"/>
              <a:t> This material can be used to getter the oxygen and </a:t>
            </a:r>
            <a:r>
              <a:rPr lang="en-US" sz="1800" b="1" dirty="0"/>
              <a:t>repair</a:t>
            </a:r>
            <a:r>
              <a:rPr lang="en-US" sz="1800" dirty="0"/>
              <a:t> the oxidation damage to the chalcogenides. </a:t>
            </a:r>
          </a:p>
          <a:p>
            <a:pPr lvl="1"/>
            <a:r>
              <a:rPr lang="en-US" sz="1800" dirty="0"/>
              <a:t>Potentially, increases the active cross-section and </a:t>
            </a:r>
            <a:r>
              <a:rPr lang="en-US" sz="1800" b="1" dirty="0"/>
              <a:t>reduce the foot print </a:t>
            </a:r>
            <a:r>
              <a:rPr lang="en-US" sz="1800" dirty="0"/>
              <a:t>of the device. </a:t>
            </a:r>
          </a:p>
          <a:p>
            <a:pPr lvl="1"/>
            <a:r>
              <a:rPr lang="en-US" sz="1800"/>
              <a:t>This idea </a:t>
            </a:r>
            <a:endParaRPr lang="en-US" sz="1800" dirty="0"/>
          </a:p>
          <a:p>
            <a:pPr>
              <a:buFont typeface="Wingdings" pitchFamily="2" charset="2"/>
              <a:buChar char="Ø"/>
            </a:pPr>
            <a:r>
              <a:rPr lang="en-US" sz="1800" dirty="0"/>
              <a:t>What’s new – </a:t>
            </a:r>
          </a:p>
          <a:p>
            <a:pPr lvl="1"/>
            <a:r>
              <a:rPr lang="en-US" sz="1800" dirty="0"/>
              <a:t>HfO2 and Al2O3 have been tried with success in good coverage. This invention leverages the advantages of metal oxides along with Oxygen gettering that repairs to the device. </a:t>
            </a:r>
          </a:p>
          <a:p>
            <a:pPr>
              <a:buFont typeface="Wingdings" pitchFamily="2" charset="2"/>
              <a:buChar char="Ø"/>
            </a:pPr>
            <a:r>
              <a:rPr lang="en-US" sz="1800" dirty="0"/>
              <a:t>Detectability – </a:t>
            </a:r>
          </a:p>
          <a:p>
            <a:pPr lvl="1"/>
            <a:r>
              <a:rPr lang="en-US" sz="1800" dirty="0"/>
              <a:t>If the device is cross-sectioned it will be trivial to see the material used by composition analysis.  </a:t>
            </a:r>
          </a:p>
          <a:p>
            <a:pPr lvl="1"/>
            <a:r>
              <a:rPr lang="en-US" sz="1800" dirty="0"/>
              <a:t>How do you know your invention is used on a product.</a:t>
            </a:r>
          </a:p>
        </p:txBody>
      </p:sp>
    </p:spTree>
    <p:extLst>
      <p:ext uri="{BB962C8B-B14F-4D97-AF65-F5344CB8AC3E}">
        <p14:creationId xmlns:p14="http://schemas.microsoft.com/office/powerpoint/2010/main" val="342442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FA9EE-90DA-4A2E-8CAD-8D57020C7916}"/>
              </a:ext>
            </a:extLst>
          </p:cNvPr>
          <p:cNvSpPr>
            <a:spLocks noGrp="1"/>
          </p:cNvSpPr>
          <p:nvPr>
            <p:ph type="title"/>
          </p:nvPr>
        </p:nvSpPr>
        <p:spPr/>
        <p:txBody>
          <a:bodyPr/>
          <a:lstStyle/>
          <a:p>
            <a:r>
              <a:rPr lang="en-US" dirty="0"/>
              <a:t>Other Embodiments</a:t>
            </a:r>
          </a:p>
        </p:txBody>
      </p:sp>
      <p:sp>
        <p:nvSpPr>
          <p:cNvPr id="3" name="TextBox 2">
            <a:extLst>
              <a:ext uri="{FF2B5EF4-FFF2-40B4-BE49-F238E27FC236}">
                <a16:creationId xmlns:a16="http://schemas.microsoft.com/office/drawing/2014/main" id="{0E9E5CB5-6D49-4F0B-B1DF-7D5F5FFC1564}"/>
              </a:ext>
            </a:extLst>
          </p:cNvPr>
          <p:cNvSpPr txBox="1"/>
          <p:nvPr/>
        </p:nvSpPr>
        <p:spPr>
          <a:xfrm>
            <a:off x="533400" y="1219200"/>
            <a:ext cx="11277600" cy="1099147"/>
          </a:xfrm>
          <a:prstGeom prst="rect">
            <a:avLst/>
          </a:prstGeom>
          <a:noFill/>
        </p:spPr>
        <p:txBody>
          <a:bodyPr wrap="square" rtlCol="0">
            <a:spAutoFit/>
          </a:bodyPr>
          <a:lstStyle/>
          <a:p>
            <a:pPr marL="457200" indent="-457200">
              <a:buFont typeface="Arial" panose="020B0604020202020204" pitchFamily="34" charset="0"/>
              <a:buChar char="•"/>
            </a:pPr>
            <a:r>
              <a:rPr lang="en-US" dirty="0"/>
              <a:t>This scheme can also be used to vary the composition and stoichiometry </a:t>
            </a:r>
          </a:p>
          <a:p>
            <a:pPr marL="457200" indent="-457200">
              <a:buFont typeface="Arial" panose="020B0604020202020204" pitchFamily="34" charset="0"/>
              <a:buChar char="•"/>
            </a:pPr>
            <a:r>
              <a:rPr lang="en-US" dirty="0"/>
              <a:t>Doping with other cations ( including but not limited to Sr, </a:t>
            </a:r>
            <a:r>
              <a:rPr lang="en-US" dirty="0" err="1"/>
              <a:t>Er</a:t>
            </a:r>
            <a:r>
              <a:rPr lang="en-US" dirty="0"/>
              <a:t>, Hf) during deposition to vary the properties  of the film to suit the device needs.   </a:t>
            </a:r>
          </a:p>
        </p:txBody>
      </p:sp>
    </p:spTree>
    <p:extLst>
      <p:ext uri="{BB962C8B-B14F-4D97-AF65-F5344CB8AC3E}">
        <p14:creationId xmlns:p14="http://schemas.microsoft.com/office/powerpoint/2010/main" val="1177636822"/>
      </p:ext>
    </p:extLst>
  </p:cSld>
  <p:clrMapOvr>
    <a:masterClrMapping/>
  </p:clrMapOvr>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SG IP disclosure abbreviated 2020-2-25  -  Read-Only" id="{E0ABEF68-A349-214A-AE69-48AEE17CBC74}" vid="{F9E4CB82-5FC9-7A49-809C-693E39D85F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0DE8F84356D740A6F533C98978EF06" ma:contentTypeVersion="0" ma:contentTypeDescription="Create a new document." ma:contentTypeScope="" ma:versionID="7b9ca4ba5a2242f2fa255f46ce4d97b8">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0DBBCCA-67B7-4609-852C-844D5A94BA36}"/>
</file>

<file path=customXml/itemProps2.xml><?xml version="1.0" encoding="utf-8"?>
<ds:datastoreItem xmlns:ds="http://schemas.openxmlformats.org/officeDocument/2006/customXml" ds:itemID="{7A9757D6-16EA-49DF-BF94-FEF25FAF8351}"/>
</file>

<file path=customXml/itemProps3.xml><?xml version="1.0" encoding="utf-8"?>
<ds:datastoreItem xmlns:ds="http://schemas.openxmlformats.org/officeDocument/2006/customXml" ds:itemID="{E723BD8A-0332-458A-BADF-7C6744276193}"/>
</file>

<file path=docProps/app.xml><?xml version="1.0" encoding="utf-8"?>
<Properties xmlns="http://schemas.openxmlformats.org/officeDocument/2006/extended-properties" xmlns:vt="http://schemas.openxmlformats.org/officeDocument/2006/docPropsVTypes">
  <Template/>
  <TotalTime>12406</TotalTime>
  <Words>473</Words>
  <Application>Microsoft Office PowerPoint</Application>
  <PresentationFormat>Widescreen</PresentationFormat>
  <Paragraphs>86</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Neo Sans Intel</vt:lpstr>
      <vt:lpstr>Neo Sans Intel Medium</vt:lpstr>
      <vt:lpstr>Wingdings</vt:lpstr>
      <vt:lpstr>blank</vt:lpstr>
      <vt:lpstr>PowerPoint Presentation</vt:lpstr>
      <vt:lpstr>Lanthanum oxide liner</vt:lpstr>
      <vt:lpstr>PowerPoint Presentation</vt:lpstr>
      <vt:lpstr>Other Embodiments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RA/RM Template</dc:title>
  <dc:creator>Kau, Derchang</dc:creator>
  <cp:keywords>CTPClassification=CTP_NT</cp:keywords>
  <cp:lastModifiedBy>Chandrasekaran, Hari</cp:lastModifiedBy>
  <cp:revision>132</cp:revision>
  <cp:lastPrinted>2020-05-12T17:15:36Z</cp:lastPrinted>
  <dcterms:created xsi:type="dcterms:W3CDTF">2019-10-31T00:25:52Z</dcterms:created>
  <dcterms:modified xsi:type="dcterms:W3CDTF">2020-05-13T18:02:04Z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0x010100640DE8F84356D740A6F533C98978EF06</vt:lpwstr>
  </property>
  <property fmtid="{D5CDD505-2E9C-101B-9397-08002B2CF9AE}" pid="3" name="TitusGUID">
    <vt:lpwstr>e04e38cd-2b23-4784-8816-54e936e0639c</vt:lpwstr>
  </property>
  <property fmtid="{D5CDD505-2E9C-101B-9397-08002B2CF9AE}" pid="4" name="CTP_TimeStamp">
    <vt:lpwstr>2020-05-13 18:02:04Z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