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97" r:id="rId5"/>
    <p:sldId id="301" r:id="rId6"/>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D2"/>
    <a:srgbClr val="0054B0"/>
    <a:srgbClr val="006FEA"/>
    <a:srgbClr val="0071EE"/>
    <a:srgbClr val="0150ED"/>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49" autoAdjust="0"/>
    <p:restoredTop sz="94660" autoAdjust="0"/>
  </p:normalViewPr>
  <p:slideViewPr>
    <p:cSldViewPr>
      <p:cViewPr varScale="1">
        <p:scale>
          <a:sx n="114" d="100"/>
          <a:sy n="114" d="100"/>
        </p:scale>
        <p:origin x="432" y="108"/>
      </p:cViewPr>
      <p:guideLst>
        <p:guide orient="horz" pos="2161"/>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8EC177-E2E5-4455-82C1-178BA1878C75}" type="datetimeFigureOut">
              <a:rPr lang="en-US" smtClean="0"/>
              <a:t>4/29/2020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D04A1C-D9A7-450B-9BF6-70A1F0BFB355}" type="slidenum">
              <a:rPr lang="en-US" smtClean="0"/>
              <a:t>‹#›</a:t>
            </a:fld>
            <a:endParaRPr lang="en-US"/>
          </a:p>
        </p:txBody>
      </p:sp>
    </p:spTree>
    <p:extLst>
      <p:ext uri="{BB962C8B-B14F-4D97-AF65-F5344CB8AC3E}">
        <p14:creationId xmlns:p14="http://schemas.microsoft.com/office/powerpoint/2010/main" val="926439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04A1C-D9A7-450B-9BF6-70A1F0BFB355}" type="slidenum">
              <a:rPr lang="en-US" smtClean="0"/>
              <a:t>1</a:t>
            </a:fld>
            <a:endParaRPr lang="en-US"/>
          </a:p>
        </p:txBody>
      </p:sp>
    </p:spTree>
    <p:extLst>
      <p:ext uri="{BB962C8B-B14F-4D97-AF65-F5344CB8AC3E}">
        <p14:creationId xmlns:p14="http://schemas.microsoft.com/office/powerpoint/2010/main" val="1178788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04A1C-D9A7-450B-9BF6-70A1F0BFB355}" type="slidenum">
              <a:rPr lang="en-US" smtClean="0"/>
              <a:t>2</a:t>
            </a:fld>
            <a:endParaRPr lang="en-US"/>
          </a:p>
        </p:txBody>
      </p:sp>
    </p:spTree>
    <p:extLst>
      <p:ext uri="{BB962C8B-B14F-4D97-AF65-F5344CB8AC3E}">
        <p14:creationId xmlns:p14="http://schemas.microsoft.com/office/powerpoint/2010/main" val="1629576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823601-4450-E740-8476-FC448E82E482}"/>
              </a:ext>
            </a:extLst>
          </p:cNvPr>
          <p:cNvSpPr/>
          <p:nvPr userDrawn="1"/>
        </p:nvSpPr>
        <p:spPr>
          <a:xfrm>
            <a:off x="120074" y="903088"/>
            <a:ext cx="997528" cy="316112"/>
          </a:xfrm>
          <a:prstGeom prst="rect">
            <a:avLst/>
          </a:prstGeom>
        </p:spPr>
        <p:txBody>
          <a:bodyPr wrap="square">
            <a:spAutoFit/>
          </a:bodyPr>
          <a:lstStyle/>
          <a:p>
            <a:pPr fontAlgn="t"/>
            <a:r>
              <a:rPr lang="en-US" sz="1454" b="1" u="sng" dirty="0">
                <a:latin typeface="Calibri" pitchFamily="34" charset="0"/>
                <a:cs typeface="Calibri" pitchFamily="34" charset="0"/>
              </a:rPr>
              <a:t>Keywords:</a:t>
            </a:r>
            <a:endParaRPr lang="en-US" sz="1454" dirty="0">
              <a:latin typeface="Calibri" pitchFamily="34" charset="0"/>
              <a:cs typeface="Calibri" pitchFamily="34" charset="0"/>
            </a:endParaRPr>
          </a:p>
        </p:txBody>
      </p:sp>
      <p:sp>
        <p:nvSpPr>
          <p:cNvPr id="19" name="Title 1">
            <a:extLst>
              <a:ext uri="{FF2B5EF4-FFF2-40B4-BE49-F238E27FC236}">
                <a16:creationId xmlns:a16="http://schemas.microsoft.com/office/drawing/2014/main" id="{81793C07-8BC6-EF49-AF75-A9DA86FA10F7}"/>
              </a:ext>
            </a:extLst>
          </p:cNvPr>
          <p:cNvSpPr>
            <a:spLocks noGrp="1"/>
          </p:cNvSpPr>
          <p:nvPr>
            <p:ph type="title" hasCustomPrompt="1"/>
          </p:nvPr>
        </p:nvSpPr>
        <p:spPr>
          <a:xfrm>
            <a:off x="92364" y="62728"/>
            <a:ext cx="12023436" cy="457200"/>
          </a:xfrm>
        </p:spPr>
        <p:txBody>
          <a:bodyPr/>
          <a:lstStyle>
            <a:lvl1pPr algn="l">
              <a:defRPr sz="3393" baseline="0"/>
            </a:lvl1pPr>
          </a:lstStyle>
          <a:p>
            <a:r>
              <a:rPr lang="en-US" dirty="0"/>
              <a:t>(Title of Invention)</a:t>
            </a:r>
          </a:p>
        </p:txBody>
      </p:sp>
      <p:sp>
        <p:nvSpPr>
          <p:cNvPr id="20" name="Rectangle 19">
            <a:extLst>
              <a:ext uri="{FF2B5EF4-FFF2-40B4-BE49-F238E27FC236}">
                <a16:creationId xmlns:a16="http://schemas.microsoft.com/office/drawing/2014/main" id="{0928D5EB-EC9F-F74D-82CE-985ADB119BA0}"/>
              </a:ext>
            </a:extLst>
          </p:cNvPr>
          <p:cNvSpPr/>
          <p:nvPr userDrawn="1"/>
        </p:nvSpPr>
        <p:spPr>
          <a:xfrm>
            <a:off x="120073" y="617102"/>
            <a:ext cx="997528" cy="316112"/>
          </a:xfrm>
          <a:prstGeom prst="rect">
            <a:avLst/>
          </a:prstGeom>
        </p:spPr>
        <p:txBody>
          <a:bodyPr wrap="square">
            <a:spAutoFit/>
          </a:bodyPr>
          <a:lstStyle/>
          <a:p>
            <a:pPr fontAlgn="t"/>
            <a:r>
              <a:rPr lang="en-US" sz="1454" b="1" u="sng" dirty="0">
                <a:latin typeface="Calibri" pitchFamily="34" charset="0"/>
                <a:cs typeface="Calibri" pitchFamily="34" charset="0"/>
              </a:rPr>
              <a:t>Inventors :</a:t>
            </a:r>
            <a:endParaRPr lang="en-US" sz="1454" dirty="0">
              <a:latin typeface="Calibri" pitchFamily="34" charset="0"/>
              <a:cs typeface="Calibri" pitchFamily="34" charset="0"/>
            </a:endParaRPr>
          </a:p>
        </p:txBody>
      </p:sp>
      <p:sp>
        <p:nvSpPr>
          <p:cNvPr id="21" name="Subtitle 2">
            <a:extLst>
              <a:ext uri="{FF2B5EF4-FFF2-40B4-BE49-F238E27FC236}">
                <a16:creationId xmlns:a16="http://schemas.microsoft.com/office/drawing/2014/main" id="{7FD76C00-14AF-3342-A294-D6BD55C7D839}"/>
              </a:ext>
            </a:extLst>
          </p:cNvPr>
          <p:cNvSpPr>
            <a:spLocks noGrp="1"/>
          </p:cNvSpPr>
          <p:nvPr>
            <p:ph type="subTitle" idx="20" hasCustomPrompt="1"/>
          </p:nvPr>
        </p:nvSpPr>
        <p:spPr>
          <a:xfrm>
            <a:off x="1117601" y="609600"/>
            <a:ext cx="8534400" cy="26164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Name of Inventors</a:t>
            </a:r>
          </a:p>
        </p:txBody>
      </p:sp>
      <p:sp>
        <p:nvSpPr>
          <p:cNvPr id="22" name="Text Placeholder 2">
            <a:extLst>
              <a:ext uri="{FF2B5EF4-FFF2-40B4-BE49-F238E27FC236}">
                <a16:creationId xmlns:a16="http://schemas.microsoft.com/office/drawing/2014/main" id="{99701EC7-F452-0E4F-9679-82165161E64C}"/>
              </a:ext>
            </a:extLst>
          </p:cNvPr>
          <p:cNvSpPr>
            <a:spLocks noGrp="1"/>
          </p:cNvSpPr>
          <p:nvPr>
            <p:ph type="body" idx="21" hasCustomPrompt="1"/>
          </p:nvPr>
        </p:nvSpPr>
        <p:spPr>
          <a:xfrm>
            <a:off x="1117601" y="903438"/>
            <a:ext cx="8534400" cy="315762"/>
          </a:xfrm>
        </p:spPr>
        <p:txBody>
          <a:bodyPr anchor="t" anchorCtr="0"/>
          <a:lstStyle>
            <a:lvl1pPr marL="0" indent="0" algn="l">
              <a:buNone/>
              <a:defRPr sz="1454" b="1" u="none"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z="1454" b="1" u="sng" dirty="0" err="1">
                <a:latin typeface="Calibri" pitchFamily="34" charset="0"/>
                <a:cs typeface="Calibri" pitchFamily="34" charset="0"/>
              </a:rPr>
              <a:t>Relavent</a:t>
            </a:r>
            <a:r>
              <a:rPr lang="en-US" sz="1454" b="1" u="sng" dirty="0">
                <a:latin typeface="Calibri" pitchFamily="34" charset="0"/>
                <a:cs typeface="Calibri" pitchFamily="34" charset="0"/>
              </a:rPr>
              <a:t> Architecture</a:t>
            </a:r>
            <a:r>
              <a:rPr lang="en-US" sz="1454" b="1" u="sng">
                <a:latin typeface="Calibri" pitchFamily="34" charset="0"/>
                <a:cs typeface="Calibri" pitchFamily="34" charset="0"/>
              </a:rPr>
              <a:t>, Technology</a:t>
            </a:r>
            <a:r>
              <a:rPr lang="en-US" sz="1454" b="1" u="sng" dirty="0">
                <a:latin typeface="Calibri" pitchFamily="34" charset="0"/>
                <a:cs typeface="Calibri" pitchFamily="34" charset="0"/>
              </a:rPr>
              <a:t>, Product, Algorithms  or Keywords</a:t>
            </a:r>
            <a:endParaRPr lang="en-US" dirty="0"/>
          </a:p>
        </p:txBody>
      </p:sp>
      <p:sp>
        <p:nvSpPr>
          <p:cNvPr id="23" name="Text Placeholder 2">
            <a:extLst>
              <a:ext uri="{FF2B5EF4-FFF2-40B4-BE49-F238E27FC236}">
                <a16:creationId xmlns:a16="http://schemas.microsoft.com/office/drawing/2014/main" id="{75FD7B6D-9B51-F440-9FA1-E7F9080127A2}"/>
              </a:ext>
            </a:extLst>
          </p:cNvPr>
          <p:cNvSpPr>
            <a:spLocks noGrp="1"/>
          </p:cNvSpPr>
          <p:nvPr>
            <p:ph type="body" idx="22" hasCustomPrompt="1"/>
          </p:nvPr>
        </p:nvSpPr>
        <p:spPr>
          <a:xfrm>
            <a:off x="9680388" y="903087"/>
            <a:ext cx="2435412" cy="31611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Date </a:t>
            </a:r>
          </a:p>
        </p:txBody>
      </p:sp>
      <p:sp>
        <p:nvSpPr>
          <p:cNvPr id="28" name="Content Placeholder 3">
            <a:extLst>
              <a:ext uri="{FF2B5EF4-FFF2-40B4-BE49-F238E27FC236}">
                <a16:creationId xmlns:a16="http://schemas.microsoft.com/office/drawing/2014/main" id="{3CC2A5A2-8BAE-0945-BEDD-216DA0048BA5}"/>
              </a:ext>
            </a:extLst>
          </p:cNvPr>
          <p:cNvSpPr>
            <a:spLocks noGrp="1"/>
          </p:cNvSpPr>
          <p:nvPr>
            <p:ph sz="half" idx="2"/>
          </p:nvPr>
        </p:nvSpPr>
        <p:spPr>
          <a:xfrm>
            <a:off x="228600"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Content Placeholder 3">
            <a:extLst>
              <a:ext uri="{FF2B5EF4-FFF2-40B4-BE49-F238E27FC236}">
                <a16:creationId xmlns:a16="http://schemas.microsoft.com/office/drawing/2014/main" id="{6455D599-49B6-1C41-9F92-75DD50B500E1}"/>
              </a:ext>
            </a:extLst>
          </p:cNvPr>
          <p:cNvSpPr>
            <a:spLocks noGrp="1"/>
          </p:cNvSpPr>
          <p:nvPr>
            <p:ph sz="half" idx="11"/>
          </p:nvPr>
        </p:nvSpPr>
        <p:spPr>
          <a:xfrm>
            <a:off x="8153401"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endParaRPr lang="en-US" dirty="0"/>
          </a:p>
          <a:p>
            <a:pPr lvl="4"/>
            <a:endParaRPr lang="en-US" dirty="0"/>
          </a:p>
        </p:txBody>
      </p:sp>
      <p:sp>
        <p:nvSpPr>
          <p:cNvPr id="30" name="Content Placeholder 3">
            <a:extLst>
              <a:ext uri="{FF2B5EF4-FFF2-40B4-BE49-F238E27FC236}">
                <a16:creationId xmlns:a16="http://schemas.microsoft.com/office/drawing/2014/main" id="{B00BE9AB-CC6A-3848-A6C1-AC847DFB4508}"/>
              </a:ext>
            </a:extLst>
          </p:cNvPr>
          <p:cNvSpPr>
            <a:spLocks noGrp="1"/>
          </p:cNvSpPr>
          <p:nvPr>
            <p:ph sz="half" idx="15"/>
          </p:nvPr>
        </p:nvSpPr>
        <p:spPr>
          <a:xfrm>
            <a:off x="4191001"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Rectangle 30">
            <a:extLst>
              <a:ext uri="{FF2B5EF4-FFF2-40B4-BE49-F238E27FC236}">
                <a16:creationId xmlns:a16="http://schemas.microsoft.com/office/drawing/2014/main" id="{44270070-AE68-7B4B-9804-24DD648F220D}"/>
              </a:ext>
            </a:extLst>
          </p:cNvPr>
          <p:cNvSpPr/>
          <p:nvPr userDrawn="1"/>
        </p:nvSpPr>
        <p:spPr>
          <a:xfrm>
            <a:off x="228600" y="1309380"/>
            <a:ext cx="3860801"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Problem Statement</a:t>
            </a:r>
          </a:p>
        </p:txBody>
      </p:sp>
      <p:sp>
        <p:nvSpPr>
          <p:cNvPr id="32" name="Rectangle 31">
            <a:extLst>
              <a:ext uri="{FF2B5EF4-FFF2-40B4-BE49-F238E27FC236}">
                <a16:creationId xmlns:a16="http://schemas.microsoft.com/office/drawing/2014/main" id="{CE2785EE-4932-E841-AA48-0DCADEA8A5AA}"/>
              </a:ext>
            </a:extLst>
          </p:cNvPr>
          <p:cNvSpPr/>
          <p:nvPr userDrawn="1"/>
        </p:nvSpPr>
        <p:spPr>
          <a:xfrm>
            <a:off x="4191000" y="1275582"/>
            <a:ext cx="3851565"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State </a:t>
            </a:r>
            <a:r>
              <a:rPr lang="en-US" sz="1454" b="1" u="sng" dirty="0" err="1">
                <a:highlight>
                  <a:srgbClr val="FFFF00"/>
                </a:highlight>
                <a:latin typeface="Calibri" pitchFamily="34" charset="0"/>
                <a:cs typeface="Calibri" pitchFamily="34" charset="0"/>
              </a:rPr>
              <a:t>ot</a:t>
            </a:r>
            <a:r>
              <a:rPr lang="en-US" sz="1454" b="1" u="sng" dirty="0">
                <a:highlight>
                  <a:srgbClr val="FFFF00"/>
                </a:highlight>
                <a:latin typeface="Calibri" pitchFamily="34" charset="0"/>
                <a:cs typeface="Calibri" pitchFamily="34" charset="0"/>
              </a:rPr>
              <a:t> Art / Best Known Solution</a:t>
            </a:r>
          </a:p>
        </p:txBody>
      </p:sp>
      <p:sp>
        <p:nvSpPr>
          <p:cNvPr id="33" name="Rectangle 32">
            <a:extLst>
              <a:ext uri="{FF2B5EF4-FFF2-40B4-BE49-F238E27FC236}">
                <a16:creationId xmlns:a16="http://schemas.microsoft.com/office/drawing/2014/main" id="{5C0AEDB4-A11E-AE4E-B749-9F02B2C8FA75}"/>
              </a:ext>
            </a:extLst>
          </p:cNvPr>
          <p:cNvSpPr/>
          <p:nvPr userDrawn="1"/>
        </p:nvSpPr>
        <p:spPr>
          <a:xfrm>
            <a:off x="8153400" y="1275582"/>
            <a:ext cx="3860801"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The Invention</a:t>
            </a:r>
          </a:p>
        </p:txBody>
      </p:sp>
      <p:sp>
        <p:nvSpPr>
          <p:cNvPr id="14" name="TextBox 13">
            <a:extLst>
              <a:ext uri="{FF2B5EF4-FFF2-40B4-BE49-F238E27FC236}">
                <a16:creationId xmlns:a16="http://schemas.microsoft.com/office/drawing/2014/main" id="{D55C2ED5-1BA7-4C4A-9D40-08A7875394DD}"/>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One Page Summary,</a:t>
            </a:r>
          </a:p>
        </p:txBody>
      </p:sp>
    </p:spTree>
    <p:extLst>
      <p:ext uri="{BB962C8B-B14F-4D97-AF65-F5344CB8AC3E}">
        <p14:creationId xmlns:p14="http://schemas.microsoft.com/office/powerpoint/2010/main" val="1723841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52400"/>
            <a:ext cx="10363200" cy="457200"/>
          </a:xfrm>
        </p:spPr>
        <p:txBody>
          <a:bodyPr/>
          <a:lstStyle>
            <a:lvl1pPr marL="0" marR="0" indent="0" algn="just" defTabSz="914400" rtl="0" eaLnBrk="1" fontAlgn="base" latinLnBrk="0" hangingPunct="1">
              <a:lnSpc>
                <a:spcPct val="100000"/>
              </a:lnSpc>
              <a:spcBef>
                <a:spcPct val="0"/>
              </a:spcBef>
              <a:spcAft>
                <a:spcPct val="0"/>
              </a:spcAft>
              <a:buClrTx/>
              <a:buSzTx/>
              <a:buFontTx/>
              <a:buNone/>
              <a:tabLst>
                <a:tab pos="338138" algn="l"/>
              </a:tabLst>
              <a:defRPr sz="280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dirty="0"/>
              <a:t>Optional Page: Key messages of the invention &amp; outline</a:t>
            </a:r>
          </a:p>
        </p:txBody>
      </p:sp>
      <p:sp>
        <p:nvSpPr>
          <p:cNvPr id="3" name="Content Placeholder 2"/>
          <p:cNvSpPr>
            <a:spLocks noGrp="1"/>
          </p:cNvSpPr>
          <p:nvPr>
            <p:ph idx="1"/>
          </p:nvPr>
        </p:nvSpPr>
        <p:spPr>
          <a:xfrm>
            <a:off x="914400" y="762000"/>
            <a:ext cx="10363200" cy="5334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9AB92CFF-60A8-C041-A1DC-579639DF035F}"/>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High Level Summary &amp; Outline,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52400"/>
            <a:ext cx="10363200" cy="457200"/>
          </a:xfrm>
        </p:spPr>
        <p:txBody>
          <a:bodyPr/>
          <a:lstStyle>
            <a:lvl1pPr algn="l">
              <a:defRPr sz="2800"/>
            </a:lvl1pPr>
          </a:lstStyle>
          <a:p>
            <a:r>
              <a:rPr lang="en-US" dirty="0"/>
              <a:t>Optional Page: Embodiments with succinct annotation</a:t>
            </a:r>
          </a:p>
        </p:txBody>
      </p:sp>
      <p:sp>
        <p:nvSpPr>
          <p:cNvPr id="3" name="TextBox 2">
            <a:extLst>
              <a:ext uri="{FF2B5EF4-FFF2-40B4-BE49-F238E27FC236}">
                <a16:creationId xmlns:a16="http://schemas.microsoft.com/office/drawing/2014/main" id="{6C89E683-6DDF-C546-9F6B-4F5C3B42A16D}"/>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Embodiments &amp; Illustrations,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8" name="TextBox 7"/>
          <p:cNvSpPr txBox="1"/>
          <p:nvPr/>
        </p:nvSpPr>
        <p:spPr>
          <a:xfrm>
            <a:off x="8077200"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3D </a:t>
            </a:r>
            <a:r>
              <a:rPr lang="en-US" sz="1454" dirty="0" err="1">
                <a:solidFill>
                  <a:srgbClr val="FF0000"/>
                </a:solidFill>
                <a:latin typeface="Neo Sans Intel Medium" pitchFamily="34" charset="0"/>
              </a:rPr>
              <a:t>XPoint</a:t>
            </a:r>
            <a:r>
              <a:rPr lang="en-US" sz="1454" dirty="0">
                <a:solidFill>
                  <a:srgbClr val="FF0000"/>
                </a:solidFill>
                <a:latin typeface="Neo Sans Intel Medium" pitchFamily="34" charset="0"/>
              </a:rPr>
              <a:t>™ Invention Disclosure</a:t>
            </a:r>
          </a:p>
        </p:txBody>
      </p:sp>
      <p:sp>
        <p:nvSpPr>
          <p:cNvPr id="10" name="Rectangle 4"/>
          <p:cNvSpPr>
            <a:spLocks noChangeArrowheads="1"/>
          </p:cNvSpPr>
          <p:nvPr/>
        </p:nvSpPr>
        <p:spPr bwMode="auto">
          <a:xfrm>
            <a:off x="838200" y="6484173"/>
            <a:ext cx="47244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FF0000"/>
                </a:solidFill>
                <a:latin typeface="Calibri" pitchFamily="34" charset="0"/>
                <a:cs typeface="Calibri" pitchFamily="34" charset="0"/>
              </a:rPr>
              <a:t>Intel Confidential – Attorney-client privileged</a:t>
            </a:r>
          </a:p>
        </p:txBody>
      </p:sp>
      <p:pic>
        <p:nvPicPr>
          <p:cNvPr id="12" name="Picture 6"/>
          <p:cNvPicPr>
            <a:picLocks noChangeAspect="1" noChangeArrowheads="1"/>
          </p:cNvPicPr>
          <p:nvPr/>
        </p:nvPicPr>
        <p:blipFill>
          <a:blip r:embed="rId5" cstate="screen"/>
          <a:srcRect/>
          <a:stretch>
            <a:fillRect/>
          </a:stretch>
        </p:blipFill>
        <p:spPr bwMode="auto">
          <a:xfrm>
            <a:off x="92363" y="6477003"/>
            <a:ext cx="593437" cy="368498"/>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675" r:id="rId1"/>
    <p:sldLayoutId id="2147483663" r:id="rId2"/>
    <p:sldLayoutId id="2147483667" r:id="rId3"/>
  </p:sldLayoutIdLst>
  <p:txStyles>
    <p:titleStyle>
      <a:lvl1pPr algn="l"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0E08123-3DAF-8048-918B-77E86DC3B3EA}"/>
              </a:ext>
            </a:extLst>
          </p:cNvPr>
          <p:cNvSpPr>
            <a:spLocks noGrp="1"/>
          </p:cNvSpPr>
          <p:nvPr>
            <p:ph type="title"/>
          </p:nvPr>
        </p:nvSpPr>
        <p:spPr/>
        <p:txBody>
          <a:bodyPr/>
          <a:lstStyle/>
          <a:p>
            <a:r>
              <a:rPr lang="en-US" sz="3200" dirty="0"/>
              <a:t>Setback scheme for multilevel cell in </a:t>
            </a:r>
            <a:r>
              <a:rPr lang="en-US" sz="3200" dirty="0" err="1"/>
              <a:t>BiSM</a:t>
            </a:r>
            <a:endParaRPr lang="en-US" sz="3200" dirty="0"/>
          </a:p>
        </p:txBody>
      </p:sp>
      <p:sp>
        <p:nvSpPr>
          <p:cNvPr id="15" name="Subtitle 14">
            <a:extLst>
              <a:ext uri="{FF2B5EF4-FFF2-40B4-BE49-F238E27FC236}">
                <a16:creationId xmlns:a16="http://schemas.microsoft.com/office/drawing/2014/main" id="{DAEBA493-C4A1-5F4B-83BA-5803F4F79C43}"/>
              </a:ext>
            </a:extLst>
          </p:cNvPr>
          <p:cNvSpPr>
            <a:spLocks noGrp="1"/>
          </p:cNvSpPr>
          <p:nvPr>
            <p:ph type="subTitle" idx="20"/>
          </p:nvPr>
        </p:nvSpPr>
        <p:spPr/>
        <p:txBody>
          <a:bodyPr/>
          <a:lstStyle/>
          <a:p>
            <a:r>
              <a:rPr lang="en-US" sz="1400" dirty="0"/>
              <a:t>Dany-Sebastien Ly-Gagnon, </a:t>
            </a:r>
            <a:r>
              <a:rPr lang="en-US" sz="1400" dirty="0" err="1"/>
              <a:t>Derchang</a:t>
            </a:r>
            <a:r>
              <a:rPr lang="en-US" sz="1400" dirty="0"/>
              <a:t> Kau</a:t>
            </a:r>
          </a:p>
        </p:txBody>
      </p:sp>
      <p:sp>
        <p:nvSpPr>
          <p:cNvPr id="16" name="Text Placeholder 15">
            <a:extLst>
              <a:ext uri="{FF2B5EF4-FFF2-40B4-BE49-F238E27FC236}">
                <a16:creationId xmlns:a16="http://schemas.microsoft.com/office/drawing/2014/main" id="{F932C765-EF40-734D-BDD2-4069074E4924}"/>
              </a:ext>
            </a:extLst>
          </p:cNvPr>
          <p:cNvSpPr>
            <a:spLocks noGrp="1"/>
          </p:cNvSpPr>
          <p:nvPr>
            <p:ph type="body" idx="21"/>
          </p:nvPr>
        </p:nvSpPr>
        <p:spPr/>
        <p:txBody>
          <a:bodyPr/>
          <a:lstStyle/>
          <a:p>
            <a:r>
              <a:rPr lang="en-US" sz="1400" dirty="0" err="1"/>
              <a:t>BiSM</a:t>
            </a:r>
            <a:r>
              <a:rPr lang="en-US" sz="1400" dirty="0"/>
              <a:t>, MLC, read, setback, read disturb</a:t>
            </a:r>
          </a:p>
        </p:txBody>
      </p:sp>
      <p:sp>
        <p:nvSpPr>
          <p:cNvPr id="17" name="Text Placeholder 16">
            <a:extLst>
              <a:ext uri="{FF2B5EF4-FFF2-40B4-BE49-F238E27FC236}">
                <a16:creationId xmlns:a16="http://schemas.microsoft.com/office/drawing/2014/main" id="{003ACD03-0E44-6C4E-BBE4-4BD81092749C}"/>
              </a:ext>
            </a:extLst>
          </p:cNvPr>
          <p:cNvSpPr>
            <a:spLocks noGrp="1"/>
          </p:cNvSpPr>
          <p:nvPr>
            <p:ph type="body" idx="22"/>
          </p:nvPr>
        </p:nvSpPr>
        <p:spPr/>
        <p:txBody>
          <a:bodyPr/>
          <a:lstStyle/>
          <a:p>
            <a:r>
              <a:rPr lang="en-US" dirty="0"/>
              <a:t>4/28/2020</a:t>
            </a:r>
          </a:p>
        </p:txBody>
      </p:sp>
      <p:sp>
        <p:nvSpPr>
          <p:cNvPr id="12" name="Content Placeholder 11">
            <a:extLst>
              <a:ext uri="{FF2B5EF4-FFF2-40B4-BE49-F238E27FC236}">
                <a16:creationId xmlns:a16="http://schemas.microsoft.com/office/drawing/2014/main" id="{55CB7C5E-AE14-A946-AD7E-A6A6396786B0}"/>
              </a:ext>
            </a:extLst>
          </p:cNvPr>
          <p:cNvSpPr>
            <a:spLocks noGrp="1"/>
          </p:cNvSpPr>
          <p:nvPr>
            <p:ph sz="half" idx="2"/>
          </p:nvPr>
        </p:nvSpPr>
        <p:spPr/>
        <p:txBody>
          <a:bodyPr/>
          <a:lstStyle/>
          <a:p>
            <a:r>
              <a:rPr lang="en-US" sz="1200" dirty="0"/>
              <a:t>Multilevel cells need to read the cells without disturbing the VT state. However, if the cell thresholds after applying bias during read operation, the cell VT state may be altered due to the read operation.</a:t>
            </a:r>
          </a:p>
          <a:p>
            <a:r>
              <a:rPr lang="en-US" sz="1200" dirty="0"/>
              <a:t>Considering a cell with 2 bits per cell, which can be placed in 4 distinct VT states: P1, P2, N1, N2, using specific programming write conditions (polarity, PA/PW).</a:t>
            </a:r>
          </a:p>
          <a:p>
            <a:endParaRPr lang="en-US" sz="1200" dirty="0"/>
          </a:p>
        </p:txBody>
      </p:sp>
      <p:sp>
        <p:nvSpPr>
          <p:cNvPr id="13" name="Content Placeholder 12">
            <a:extLst>
              <a:ext uri="{FF2B5EF4-FFF2-40B4-BE49-F238E27FC236}">
                <a16:creationId xmlns:a16="http://schemas.microsoft.com/office/drawing/2014/main" id="{0D4DC737-9A2B-554F-B394-228BA75EAD07}"/>
              </a:ext>
            </a:extLst>
          </p:cNvPr>
          <p:cNvSpPr>
            <a:spLocks noGrp="1"/>
          </p:cNvSpPr>
          <p:nvPr>
            <p:ph sz="half" idx="11"/>
          </p:nvPr>
        </p:nvSpPr>
        <p:spPr/>
        <p:txBody>
          <a:bodyPr/>
          <a:lstStyle/>
          <a:p>
            <a:r>
              <a:rPr lang="en-US" sz="1100" dirty="0"/>
              <a:t>Adding a setback pulse that matches the write condition, in a read polarity that is consistent with the write operation:</a:t>
            </a:r>
          </a:p>
          <a:p>
            <a:pPr lvl="1"/>
            <a:r>
              <a:rPr lang="en-US" sz="1100" dirty="0"/>
              <a:t>READ operation starts with V1, and if cell thresholds, I1/T1 setback condition is applied, in positive polarity.</a:t>
            </a:r>
          </a:p>
          <a:p>
            <a:pPr lvl="1"/>
            <a:r>
              <a:rPr lang="en-US" sz="1100" dirty="0"/>
              <a:t>If cell did not thresholds with V1, read voltage V2 is attempted, and if cell thresholds, I2/T2 setback condition is applied, in positive polarity.</a:t>
            </a:r>
          </a:p>
          <a:p>
            <a:pPr lvl="1"/>
            <a:r>
              <a:rPr lang="en-US" sz="1100" dirty="0"/>
              <a:t>If cell did not threshold upon V2, read voltage –V1 is attempted, and if cell thresholds, I1/T1 setback condition is applied in negative polarity.</a:t>
            </a:r>
          </a:p>
          <a:p>
            <a:pPr lvl="1"/>
            <a:r>
              <a:rPr lang="en-US" sz="1100" dirty="0"/>
              <a:t>If cell did not threshold upon applying –V2, then terminate.</a:t>
            </a:r>
          </a:p>
        </p:txBody>
      </p:sp>
      <p:sp>
        <p:nvSpPr>
          <p:cNvPr id="14" name="Content Placeholder 13">
            <a:extLst>
              <a:ext uri="{FF2B5EF4-FFF2-40B4-BE49-F238E27FC236}">
                <a16:creationId xmlns:a16="http://schemas.microsoft.com/office/drawing/2014/main" id="{CB8F59B6-BD54-5345-9041-92A6A20C58BB}"/>
              </a:ext>
            </a:extLst>
          </p:cNvPr>
          <p:cNvSpPr>
            <a:spLocks noGrp="1"/>
          </p:cNvSpPr>
          <p:nvPr>
            <p:ph sz="half" idx="15"/>
          </p:nvPr>
        </p:nvSpPr>
        <p:spPr/>
        <p:txBody>
          <a:bodyPr/>
          <a:lstStyle/>
          <a:p>
            <a:r>
              <a:rPr lang="en-US" sz="1200" dirty="0"/>
              <a:t>Considering a cell with 4 VT states: P1, P2, N1, N2</a:t>
            </a:r>
          </a:p>
          <a:p>
            <a:pPr lvl="1"/>
            <a:r>
              <a:rPr lang="en-US" sz="1200" dirty="0"/>
              <a:t>The VT states are defined using positive (P1/P2) and negative pulses (N1/N2) and two different conditions for PA/PW: high VT (P2/N2) or low VT (P1/N1) PA/PW condition.</a:t>
            </a:r>
          </a:p>
          <a:p>
            <a:pPr lvl="1"/>
            <a:r>
              <a:rPr lang="en-US" sz="1200" dirty="0"/>
              <a:t>The typical way to readout the cells would be to start from the lowest bias and iteratively trying the next higher bias until the cell thresholds, e.g. trying V1, V2, V3 read biases until the cell thresholds.</a:t>
            </a:r>
          </a:p>
          <a:p>
            <a:pPr lvl="1"/>
            <a:r>
              <a:rPr lang="en-US" sz="1200" dirty="0"/>
              <a:t>Once the cell is read, the cell needs to receive a subsequent write operation to place VT at same level as prior to reading the cell.</a:t>
            </a:r>
          </a:p>
        </p:txBody>
      </p:sp>
      <p:grpSp>
        <p:nvGrpSpPr>
          <p:cNvPr id="23" name="Group 22">
            <a:extLst>
              <a:ext uri="{FF2B5EF4-FFF2-40B4-BE49-F238E27FC236}">
                <a16:creationId xmlns:a16="http://schemas.microsoft.com/office/drawing/2014/main" id="{048C0420-4B75-4319-A22A-FACBE3F75F53}"/>
              </a:ext>
            </a:extLst>
          </p:cNvPr>
          <p:cNvGrpSpPr/>
          <p:nvPr/>
        </p:nvGrpSpPr>
        <p:grpSpPr>
          <a:xfrm>
            <a:off x="4484753" y="4588179"/>
            <a:ext cx="2388739" cy="1380152"/>
            <a:chOff x="4312504" y="4460487"/>
            <a:chExt cx="3438293" cy="1986557"/>
          </a:xfrm>
        </p:grpSpPr>
        <p:cxnSp>
          <p:nvCxnSpPr>
            <p:cNvPr id="39" name="Straight Arrow Connector 38">
              <a:extLst>
                <a:ext uri="{FF2B5EF4-FFF2-40B4-BE49-F238E27FC236}">
                  <a16:creationId xmlns:a16="http://schemas.microsoft.com/office/drawing/2014/main" id="{4F7E9773-127E-426B-9460-0F8C972F1981}"/>
                </a:ext>
              </a:extLst>
            </p:cNvPr>
            <p:cNvCxnSpPr>
              <a:cxnSpLocks/>
            </p:cNvCxnSpPr>
            <p:nvPr/>
          </p:nvCxnSpPr>
          <p:spPr>
            <a:xfrm>
              <a:off x="5173718" y="5957745"/>
              <a:ext cx="20574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9219F6ED-FF8E-4D17-9EB3-83FCC75DED45}"/>
                </a:ext>
              </a:extLst>
            </p:cNvPr>
            <p:cNvCxnSpPr/>
            <p:nvPr/>
          </p:nvCxnSpPr>
          <p:spPr>
            <a:xfrm flipV="1">
              <a:off x="5186925" y="4814745"/>
              <a:ext cx="0" cy="13716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7C10DFD-E987-4472-8334-FFA1A7C02900}"/>
                </a:ext>
              </a:extLst>
            </p:cNvPr>
            <p:cNvCxnSpPr/>
            <p:nvPr/>
          </p:nvCxnSpPr>
          <p:spPr>
            <a:xfrm flipH="1">
              <a:off x="5350183" y="4934919"/>
              <a:ext cx="228600" cy="838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0A1F059D-7079-410A-B1FE-DFF2B1A36D67}"/>
                </a:ext>
              </a:extLst>
            </p:cNvPr>
            <p:cNvCxnSpPr/>
            <p:nvPr/>
          </p:nvCxnSpPr>
          <p:spPr>
            <a:xfrm flipH="1">
              <a:off x="6144908" y="4942402"/>
              <a:ext cx="228600" cy="838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1C122F34-CFCB-4C59-B921-266705F2F172}"/>
                </a:ext>
              </a:extLst>
            </p:cNvPr>
            <p:cNvCxnSpPr/>
            <p:nvPr/>
          </p:nvCxnSpPr>
          <p:spPr>
            <a:xfrm>
              <a:off x="5581119" y="4888069"/>
              <a:ext cx="0" cy="1290160"/>
            </a:xfrm>
            <a:prstGeom prst="line">
              <a:avLst/>
            </a:prstGeom>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2D0AF5AD-9E13-4116-AE5E-9E5E7AA5441A}"/>
                </a:ext>
              </a:extLst>
            </p:cNvPr>
            <p:cNvSpPr txBox="1"/>
            <p:nvPr/>
          </p:nvSpPr>
          <p:spPr>
            <a:xfrm>
              <a:off x="5389212" y="6150347"/>
              <a:ext cx="344966" cy="276999"/>
            </a:xfrm>
            <a:prstGeom prst="rect">
              <a:avLst/>
            </a:prstGeom>
            <a:noFill/>
          </p:spPr>
          <p:txBody>
            <a:bodyPr wrap="none" rtlCol="0">
              <a:spAutoFit/>
            </a:bodyPr>
            <a:lstStyle/>
            <a:p>
              <a:r>
                <a:rPr lang="en-US" sz="1200" dirty="0"/>
                <a:t>V</a:t>
              </a:r>
              <a:r>
                <a:rPr lang="en-US" sz="1200" baseline="-25000" dirty="0"/>
                <a:t>1</a:t>
              </a:r>
            </a:p>
          </p:txBody>
        </p:sp>
        <p:cxnSp>
          <p:nvCxnSpPr>
            <p:cNvPr id="56" name="Straight Connector 55">
              <a:extLst>
                <a:ext uri="{FF2B5EF4-FFF2-40B4-BE49-F238E27FC236}">
                  <a16:creationId xmlns:a16="http://schemas.microsoft.com/office/drawing/2014/main" id="{53419FE9-8C3B-4773-9D06-EBA49FD90958}"/>
                </a:ext>
              </a:extLst>
            </p:cNvPr>
            <p:cNvCxnSpPr/>
            <p:nvPr/>
          </p:nvCxnSpPr>
          <p:spPr>
            <a:xfrm>
              <a:off x="6377356" y="4934919"/>
              <a:ext cx="0" cy="1290160"/>
            </a:xfrm>
            <a:prstGeom prst="line">
              <a:avLst/>
            </a:prstGeom>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99385095-557E-43D3-B326-75984773FD1C}"/>
                </a:ext>
              </a:extLst>
            </p:cNvPr>
            <p:cNvSpPr txBox="1"/>
            <p:nvPr/>
          </p:nvSpPr>
          <p:spPr>
            <a:xfrm>
              <a:off x="7141528" y="5909346"/>
              <a:ext cx="609269" cy="276999"/>
            </a:xfrm>
            <a:prstGeom prst="rect">
              <a:avLst/>
            </a:prstGeom>
            <a:noFill/>
          </p:spPr>
          <p:txBody>
            <a:bodyPr wrap="none" rtlCol="0">
              <a:spAutoFit/>
            </a:bodyPr>
            <a:lstStyle/>
            <a:p>
              <a:r>
                <a:rPr lang="en-US" sz="1200" dirty="0" err="1"/>
                <a:t>V</a:t>
              </a:r>
              <a:r>
                <a:rPr lang="en-US" sz="1200" baseline="-25000" dirty="0" err="1"/>
                <a:t>applied</a:t>
              </a:r>
              <a:endParaRPr lang="en-US" sz="1200" baseline="-25000" dirty="0"/>
            </a:p>
          </p:txBody>
        </p:sp>
        <p:sp>
          <p:nvSpPr>
            <p:cNvPr id="61" name="TextBox 60">
              <a:extLst>
                <a:ext uri="{FF2B5EF4-FFF2-40B4-BE49-F238E27FC236}">
                  <a16:creationId xmlns:a16="http://schemas.microsoft.com/office/drawing/2014/main" id="{51C813B5-EEF8-48EA-A5F8-C1B9715FD730}"/>
                </a:ext>
              </a:extLst>
            </p:cNvPr>
            <p:cNvSpPr txBox="1"/>
            <p:nvPr/>
          </p:nvSpPr>
          <p:spPr>
            <a:xfrm>
              <a:off x="4312504" y="4460487"/>
              <a:ext cx="929638" cy="487306"/>
            </a:xfrm>
            <a:prstGeom prst="rect">
              <a:avLst/>
            </a:prstGeom>
            <a:noFill/>
          </p:spPr>
          <p:txBody>
            <a:bodyPr wrap="square" rtlCol="0">
              <a:spAutoFit/>
            </a:bodyPr>
            <a:lstStyle/>
            <a:p>
              <a:r>
                <a:rPr lang="en-US" sz="800" dirty="0"/>
                <a:t>% cells threshold</a:t>
              </a:r>
              <a:endParaRPr lang="en-US" sz="800" baseline="-25000" dirty="0"/>
            </a:p>
          </p:txBody>
        </p:sp>
        <p:cxnSp>
          <p:nvCxnSpPr>
            <p:cNvPr id="62" name="Straight Connector 61">
              <a:extLst>
                <a:ext uri="{FF2B5EF4-FFF2-40B4-BE49-F238E27FC236}">
                  <a16:creationId xmlns:a16="http://schemas.microsoft.com/office/drawing/2014/main" id="{7C8F7C15-D0F9-4EA6-A34F-623EE7A44DAD}"/>
                </a:ext>
              </a:extLst>
            </p:cNvPr>
            <p:cNvCxnSpPr/>
            <p:nvPr/>
          </p:nvCxnSpPr>
          <p:spPr>
            <a:xfrm flipH="1">
              <a:off x="6532701" y="4934919"/>
              <a:ext cx="228600" cy="838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86F07DF4-D841-4CB9-AD8B-C0284EB56ADD}"/>
                </a:ext>
              </a:extLst>
            </p:cNvPr>
            <p:cNvCxnSpPr/>
            <p:nvPr/>
          </p:nvCxnSpPr>
          <p:spPr>
            <a:xfrm flipH="1">
              <a:off x="5710002" y="4934919"/>
              <a:ext cx="228600" cy="838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F90896F6-8CB7-4B57-890A-C4F6B3EEB9DB}"/>
                </a:ext>
              </a:extLst>
            </p:cNvPr>
            <p:cNvSpPr txBox="1"/>
            <p:nvPr/>
          </p:nvSpPr>
          <p:spPr>
            <a:xfrm>
              <a:off x="5796936" y="6150347"/>
              <a:ext cx="344966" cy="276999"/>
            </a:xfrm>
            <a:prstGeom prst="rect">
              <a:avLst/>
            </a:prstGeom>
            <a:noFill/>
          </p:spPr>
          <p:txBody>
            <a:bodyPr wrap="none" rtlCol="0">
              <a:spAutoFit/>
            </a:bodyPr>
            <a:lstStyle/>
            <a:p>
              <a:r>
                <a:rPr lang="en-US" sz="1200" dirty="0"/>
                <a:t>V</a:t>
              </a:r>
              <a:r>
                <a:rPr lang="en-US" sz="1200" baseline="-25000" dirty="0"/>
                <a:t>2</a:t>
              </a:r>
            </a:p>
          </p:txBody>
        </p:sp>
        <p:cxnSp>
          <p:nvCxnSpPr>
            <p:cNvPr id="69" name="Straight Connector 68">
              <a:extLst>
                <a:ext uri="{FF2B5EF4-FFF2-40B4-BE49-F238E27FC236}">
                  <a16:creationId xmlns:a16="http://schemas.microsoft.com/office/drawing/2014/main" id="{A028CC8C-7171-4B5B-999D-42BCE5395D79}"/>
                </a:ext>
              </a:extLst>
            </p:cNvPr>
            <p:cNvCxnSpPr/>
            <p:nvPr/>
          </p:nvCxnSpPr>
          <p:spPr>
            <a:xfrm>
              <a:off x="5968921" y="4896185"/>
              <a:ext cx="0" cy="1290160"/>
            </a:xfrm>
            <a:prstGeom prst="line">
              <a:avLst/>
            </a:prstGeom>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43C1D837-E717-462B-98E3-390666B0921E}"/>
                </a:ext>
              </a:extLst>
            </p:cNvPr>
            <p:cNvSpPr txBox="1"/>
            <p:nvPr/>
          </p:nvSpPr>
          <p:spPr>
            <a:xfrm>
              <a:off x="5365036" y="4657920"/>
              <a:ext cx="372218" cy="276999"/>
            </a:xfrm>
            <a:prstGeom prst="rect">
              <a:avLst/>
            </a:prstGeom>
            <a:noFill/>
          </p:spPr>
          <p:txBody>
            <a:bodyPr wrap="none" rtlCol="0">
              <a:spAutoFit/>
            </a:bodyPr>
            <a:lstStyle/>
            <a:p>
              <a:r>
                <a:rPr lang="en-US" sz="1200" dirty="0"/>
                <a:t>P1</a:t>
              </a:r>
              <a:endParaRPr lang="en-US" sz="1200" baseline="-25000" dirty="0"/>
            </a:p>
          </p:txBody>
        </p:sp>
        <p:sp>
          <p:nvSpPr>
            <p:cNvPr id="72" name="TextBox 71">
              <a:extLst>
                <a:ext uri="{FF2B5EF4-FFF2-40B4-BE49-F238E27FC236}">
                  <a16:creationId xmlns:a16="http://schemas.microsoft.com/office/drawing/2014/main" id="{3E4807F9-535B-4BF2-B917-C8F3D980E546}"/>
                </a:ext>
              </a:extLst>
            </p:cNvPr>
            <p:cNvSpPr txBox="1"/>
            <p:nvPr/>
          </p:nvSpPr>
          <p:spPr>
            <a:xfrm>
              <a:off x="5759229" y="4648161"/>
              <a:ext cx="372218" cy="276999"/>
            </a:xfrm>
            <a:prstGeom prst="rect">
              <a:avLst/>
            </a:prstGeom>
            <a:noFill/>
          </p:spPr>
          <p:txBody>
            <a:bodyPr wrap="none" rtlCol="0">
              <a:spAutoFit/>
            </a:bodyPr>
            <a:lstStyle/>
            <a:p>
              <a:r>
                <a:rPr lang="en-US" sz="1200" dirty="0"/>
                <a:t>P2</a:t>
              </a:r>
              <a:endParaRPr lang="en-US" sz="1200" baseline="-25000" dirty="0"/>
            </a:p>
          </p:txBody>
        </p:sp>
        <p:sp>
          <p:nvSpPr>
            <p:cNvPr id="73" name="TextBox 72">
              <a:extLst>
                <a:ext uri="{FF2B5EF4-FFF2-40B4-BE49-F238E27FC236}">
                  <a16:creationId xmlns:a16="http://schemas.microsoft.com/office/drawing/2014/main" id="{6CE0B18B-F800-446B-B7EC-EF02C60B2019}"/>
                </a:ext>
              </a:extLst>
            </p:cNvPr>
            <p:cNvSpPr txBox="1"/>
            <p:nvPr/>
          </p:nvSpPr>
          <p:spPr>
            <a:xfrm>
              <a:off x="6176720" y="4648161"/>
              <a:ext cx="380232" cy="276999"/>
            </a:xfrm>
            <a:prstGeom prst="rect">
              <a:avLst/>
            </a:prstGeom>
            <a:noFill/>
          </p:spPr>
          <p:txBody>
            <a:bodyPr wrap="none" rtlCol="0">
              <a:spAutoFit/>
            </a:bodyPr>
            <a:lstStyle/>
            <a:p>
              <a:r>
                <a:rPr lang="en-US" sz="1200" dirty="0"/>
                <a:t>N1</a:t>
              </a:r>
              <a:endParaRPr lang="en-US" sz="1200" baseline="-25000" dirty="0"/>
            </a:p>
          </p:txBody>
        </p:sp>
        <p:sp>
          <p:nvSpPr>
            <p:cNvPr id="74" name="TextBox 73">
              <a:extLst>
                <a:ext uri="{FF2B5EF4-FFF2-40B4-BE49-F238E27FC236}">
                  <a16:creationId xmlns:a16="http://schemas.microsoft.com/office/drawing/2014/main" id="{4E24E99B-3BED-44E2-BB33-32C3788732CF}"/>
                </a:ext>
              </a:extLst>
            </p:cNvPr>
            <p:cNvSpPr txBox="1"/>
            <p:nvPr/>
          </p:nvSpPr>
          <p:spPr>
            <a:xfrm>
              <a:off x="6595587" y="4656330"/>
              <a:ext cx="380232" cy="276999"/>
            </a:xfrm>
            <a:prstGeom prst="rect">
              <a:avLst/>
            </a:prstGeom>
            <a:noFill/>
          </p:spPr>
          <p:txBody>
            <a:bodyPr wrap="none" rtlCol="0">
              <a:spAutoFit/>
            </a:bodyPr>
            <a:lstStyle/>
            <a:p>
              <a:r>
                <a:rPr lang="en-US" sz="1200" dirty="0"/>
                <a:t>N2</a:t>
              </a:r>
              <a:endParaRPr lang="en-US" sz="1200" baseline="-25000" dirty="0"/>
            </a:p>
          </p:txBody>
        </p:sp>
        <p:sp>
          <p:nvSpPr>
            <p:cNvPr id="75" name="TextBox 74">
              <a:extLst>
                <a:ext uri="{FF2B5EF4-FFF2-40B4-BE49-F238E27FC236}">
                  <a16:creationId xmlns:a16="http://schemas.microsoft.com/office/drawing/2014/main" id="{AAB55382-05DE-40C3-9D55-D81C393B6E6D}"/>
                </a:ext>
              </a:extLst>
            </p:cNvPr>
            <p:cNvSpPr txBox="1"/>
            <p:nvPr/>
          </p:nvSpPr>
          <p:spPr>
            <a:xfrm>
              <a:off x="6207764" y="6170045"/>
              <a:ext cx="344966" cy="276999"/>
            </a:xfrm>
            <a:prstGeom prst="rect">
              <a:avLst/>
            </a:prstGeom>
            <a:noFill/>
          </p:spPr>
          <p:txBody>
            <a:bodyPr wrap="none" rtlCol="0">
              <a:spAutoFit/>
            </a:bodyPr>
            <a:lstStyle/>
            <a:p>
              <a:r>
                <a:rPr lang="en-US" sz="1200" dirty="0"/>
                <a:t>V</a:t>
              </a:r>
              <a:r>
                <a:rPr lang="en-US" sz="1200" baseline="-25000" dirty="0"/>
                <a:t>3</a:t>
              </a:r>
            </a:p>
          </p:txBody>
        </p:sp>
      </p:grpSp>
      <p:grpSp>
        <p:nvGrpSpPr>
          <p:cNvPr id="28" name="Group 27">
            <a:extLst>
              <a:ext uri="{FF2B5EF4-FFF2-40B4-BE49-F238E27FC236}">
                <a16:creationId xmlns:a16="http://schemas.microsoft.com/office/drawing/2014/main" id="{860E4698-65A0-409B-9D14-20995EDBDAA6}"/>
              </a:ext>
            </a:extLst>
          </p:cNvPr>
          <p:cNvGrpSpPr/>
          <p:nvPr/>
        </p:nvGrpSpPr>
        <p:grpSpPr>
          <a:xfrm>
            <a:off x="9296400" y="3832592"/>
            <a:ext cx="2286000" cy="1786658"/>
            <a:chOff x="8534400" y="4018105"/>
            <a:chExt cx="3018823" cy="2359406"/>
          </a:xfrm>
        </p:grpSpPr>
        <p:cxnSp>
          <p:nvCxnSpPr>
            <p:cNvPr id="76" name="Straight Arrow Connector 75">
              <a:extLst>
                <a:ext uri="{FF2B5EF4-FFF2-40B4-BE49-F238E27FC236}">
                  <a16:creationId xmlns:a16="http://schemas.microsoft.com/office/drawing/2014/main" id="{34F95D23-BA85-4005-9C6D-2BF0AE93A2EE}"/>
                </a:ext>
              </a:extLst>
            </p:cNvPr>
            <p:cNvCxnSpPr>
              <a:cxnSpLocks/>
            </p:cNvCxnSpPr>
            <p:nvPr/>
          </p:nvCxnSpPr>
          <p:spPr>
            <a:xfrm>
              <a:off x="8534400" y="5819112"/>
              <a:ext cx="243840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C1B36830-E95D-4280-BCC9-E77ABBDD920D}"/>
                </a:ext>
              </a:extLst>
            </p:cNvPr>
            <p:cNvCxnSpPr>
              <a:cxnSpLocks/>
            </p:cNvCxnSpPr>
            <p:nvPr/>
          </p:nvCxnSpPr>
          <p:spPr>
            <a:xfrm flipV="1">
              <a:off x="9941975" y="4433603"/>
              <a:ext cx="0" cy="159780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DC4D6180-805A-45A1-8661-F9D1BED62E69}"/>
                </a:ext>
              </a:extLst>
            </p:cNvPr>
            <p:cNvCxnSpPr/>
            <p:nvPr/>
          </p:nvCxnSpPr>
          <p:spPr>
            <a:xfrm flipH="1">
              <a:off x="10034097" y="4788009"/>
              <a:ext cx="228600" cy="838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32A5DF2E-E7F8-4CBE-87F6-E07FA6553C24}"/>
                </a:ext>
              </a:extLst>
            </p:cNvPr>
            <p:cNvCxnSpPr/>
            <p:nvPr/>
          </p:nvCxnSpPr>
          <p:spPr>
            <a:xfrm>
              <a:off x="10314519" y="4706240"/>
              <a:ext cx="0" cy="1290160"/>
            </a:xfrm>
            <a:prstGeom prst="line">
              <a:avLst/>
            </a:prstGeom>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5316A159-C1DF-48ED-BC94-2E4A98E85F82}"/>
                </a:ext>
              </a:extLst>
            </p:cNvPr>
            <p:cNvSpPr txBox="1"/>
            <p:nvPr/>
          </p:nvSpPr>
          <p:spPr>
            <a:xfrm>
              <a:off x="10113182" y="6006950"/>
              <a:ext cx="455552" cy="365797"/>
            </a:xfrm>
            <a:prstGeom prst="rect">
              <a:avLst/>
            </a:prstGeom>
            <a:noFill/>
          </p:spPr>
          <p:txBody>
            <a:bodyPr wrap="none" rtlCol="0">
              <a:spAutoFit/>
            </a:bodyPr>
            <a:lstStyle/>
            <a:p>
              <a:r>
                <a:rPr lang="en-US" sz="1200" dirty="0"/>
                <a:t>V</a:t>
              </a:r>
              <a:r>
                <a:rPr lang="en-US" sz="1200" baseline="-25000" dirty="0"/>
                <a:t>1</a:t>
              </a:r>
            </a:p>
          </p:txBody>
        </p:sp>
        <p:cxnSp>
          <p:nvCxnSpPr>
            <p:cNvPr id="82" name="Straight Connector 81">
              <a:extLst>
                <a:ext uri="{FF2B5EF4-FFF2-40B4-BE49-F238E27FC236}">
                  <a16:creationId xmlns:a16="http://schemas.microsoft.com/office/drawing/2014/main" id="{6C68B57C-A8D6-4290-8D91-AB58CD466693}"/>
                </a:ext>
              </a:extLst>
            </p:cNvPr>
            <p:cNvCxnSpPr/>
            <p:nvPr/>
          </p:nvCxnSpPr>
          <p:spPr>
            <a:xfrm>
              <a:off x="9410353" y="4754803"/>
              <a:ext cx="0" cy="1290160"/>
            </a:xfrm>
            <a:prstGeom prst="line">
              <a:avLst/>
            </a:prstGeom>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id="{35600F58-5519-4145-A6B0-11025CB42C99}"/>
                </a:ext>
              </a:extLst>
            </p:cNvPr>
            <p:cNvSpPr txBox="1"/>
            <p:nvPr/>
          </p:nvSpPr>
          <p:spPr>
            <a:xfrm>
              <a:off x="10943954" y="5770713"/>
              <a:ext cx="609269" cy="276999"/>
            </a:xfrm>
            <a:prstGeom prst="rect">
              <a:avLst/>
            </a:prstGeom>
            <a:noFill/>
          </p:spPr>
          <p:txBody>
            <a:bodyPr wrap="none" rtlCol="0">
              <a:spAutoFit/>
            </a:bodyPr>
            <a:lstStyle/>
            <a:p>
              <a:r>
                <a:rPr lang="en-US" sz="1200" dirty="0" err="1"/>
                <a:t>V</a:t>
              </a:r>
              <a:r>
                <a:rPr lang="en-US" sz="1200" baseline="-25000" dirty="0" err="1"/>
                <a:t>applied</a:t>
              </a:r>
              <a:endParaRPr lang="en-US" sz="1200" baseline="-25000" dirty="0"/>
            </a:p>
          </p:txBody>
        </p:sp>
        <p:sp>
          <p:nvSpPr>
            <p:cNvPr id="84" name="TextBox 83">
              <a:extLst>
                <a:ext uri="{FF2B5EF4-FFF2-40B4-BE49-F238E27FC236}">
                  <a16:creationId xmlns:a16="http://schemas.microsoft.com/office/drawing/2014/main" id="{D71452B7-090F-47D1-AB38-ED93E45869FC}"/>
                </a:ext>
              </a:extLst>
            </p:cNvPr>
            <p:cNvSpPr txBox="1"/>
            <p:nvPr/>
          </p:nvSpPr>
          <p:spPr>
            <a:xfrm>
              <a:off x="9622290" y="4018105"/>
              <a:ext cx="819595" cy="406441"/>
            </a:xfrm>
            <a:prstGeom prst="rect">
              <a:avLst/>
            </a:prstGeom>
            <a:noFill/>
          </p:spPr>
          <p:txBody>
            <a:bodyPr wrap="square" rtlCol="0">
              <a:spAutoFit/>
            </a:bodyPr>
            <a:lstStyle/>
            <a:p>
              <a:r>
                <a:rPr lang="en-US" sz="700" dirty="0"/>
                <a:t>% cells threshold</a:t>
              </a:r>
              <a:endParaRPr lang="en-US" sz="700" baseline="-25000" dirty="0"/>
            </a:p>
          </p:txBody>
        </p:sp>
        <p:cxnSp>
          <p:nvCxnSpPr>
            <p:cNvPr id="86" name="Straight Connector 85">
              <a:extLst>
                <a:ext uri="{FF2B5EF4-FFF2-40B4-BE49-F238E27FC236}">
                  <a16:creationId xmlns:a16="http://schemas.microsoft.com/office/drawing/2014/main" id="{8F247B8F-76DE-4EDB-A68E-0776F35026DC}"/>
                </a:ext>
              </a:extLst>
            </p:cNvPr>
            <p:cNvCxnSpPr/>
            <p:nvPr/>
          </p:nvCxnSpPr>
          <p:spPr>
            <a:xfrm flipH="1">
              <a:off x="10352877" y="4796286"/>
              <a:ext cx="228600" cy="838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77333DCF-C6D5-4E5B-8F43-02715AE1EBF1}"/>
                </a:ext>
              </a:extLst>
            </p:cNvPr>
            <p:cNvSpPr txBox="1"/>
            <p:nvPr/>
          </p:nvSpPr>
          <p:spPr>
            <a:xfrm>
              <a:off x="10439811" y="6011714"/>
              <a:ext cx="455552" cy="365797"/>
            </a:xfrm>
            <a:prstGeom prst="rect">
              <a:avLst/>
            </a:prstGeom>
            <a:noFill/>
          </p:spPr>
          <p:txBody>
            <a:bodyPr wrap="none" rtlCol="0">
              <a:spAutoFit/>
            </a:bodyPr>
            <a:lstStyle/>
            <a:p>
              <a:r>
                <a:rPr lang="en-US" sz="1200" dirty="0"/>
                <a:t>V</a:t>
              </a:r>
              <a:r>
                <a:rPr lang="en-US" sz="1200" baseline="-25000" dirty="0"/>
                <a:t>2</a:t>
              </a:r>
            </a:p>
          </p:txBody>
        </p:sp>
        <p:cxnSp>
          <p:nvCxnSpPr>
            <p:cNvPr id="88" name="Straight Connector 87">
              <a:extLst>
                <a:ext uri="{FF2B5EF4-FFF2-40B4-BE49-F238E27FC236}">
                  <a16:creationId xmlns:a16="http://schemas.microsoft.com/office/drawing/2014/main" id="{3096240D-A5BC-4BCB-ADE9-5724A7AB52B7}"/>
                </a:ext>
              </a:extLst>
            </p:cNvPr>
            <p:cNvCxnSpPr/>
            <p:nvPr/>
          </p:nvCxnSpPr>
          <p:spPr>
            <a:xfrm>
              <a:off x="10611796" y="4757552"/>
              <a:ext cx="0" cy="1290160"/>
            </a:xfrm>
            <a:prstGeom prst="line">
              <a:avLst/>
            </a:prstGeom>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90B64A4A-152F-46E4-9E4C-5376EBDE4B57}"/>
                </a:ext>
              </a:extLst>
            </p:cNvPr>
            <p:cNvSpPr txBox="1"/>
            <p:nvPr/>
          </p:nvSpPr>
          <p:spPr>
            <a:xfrm>
              <a:off x="10007911" y="4519287"/>
              <a:ext cx="372218" cy="276999"/>
            </a:xfrm>
            <a:prstGeom prst="rect">
              <a:avLst/>
            </a:prstGeom>
            <a:noFill/>
          </p:spPr>
          <p:txBody>
            <a:bodyPr wrap="none" rtlCol="0">
              <a:spAutoFit/>
            </a:bodyPr>
            <a:lstStyle/>
            <a:p>
              <a:r>
                <a:rPr lang="en-US" sz="1200" dirty="0"/>
                <a:t>P1</a:t>
              </a:r>
              <a:endParaRPr lang="en-US" sz="1200" baseline="-25000" dirty="0"/>
            </a:p>
          </p:txBody>
        </p:sp>
        <p:sp>
          <p:nvSpPr>
            <p:cNvPr id="90" name="TextBox 89">
              <a:extLst>
                <a:ext uri="{FF2B5EF4-FFF2-40B4-BE49-F238E27FC236}">
                  <a16:creationId xmlns:a16="http://schemas.microsoft.com/office/drawing/2014/main" id="{367EDBA6-66A6-47AE-BE80-D32AE7AB1A54}"/>
                </a:ext>
              </a:extLst>
            </p:cNvPr>
            <p:cNvSpPr txBox="1"/>
            <p:nvPr/>
          </p:nvSpPr>
          <p:spPr>
            <a:xfrm>
              <a:off x="10402104" y="4509528"/>
              <a:ext cx="372218" cy="276999"/>
            </a:xfrm>
            <a:prstGeom prst="rect">
              <a:avLst/>
            </a:prstGeom>
            <a:noFill/>
          </p:spPr>
          <p:txBody>
            <a:bodyPr wrap="none" rtlCol="0">
              <a:spAutoFit/>
            </a:bodyPr>
            <a:lstStyle/>
            <a:p>
              <a:r>
                <a:rPr lang="en-US" sz="1200" dirty="0"/>
                <a:t>P2</a:t>
              </a:r>
              <a:endParaRPr lang="en-US" sz="1200" baseline="-25000" dirty="0"/>
            </a:p>
          </p:txBody>
        </p:sp>
        <p:sp>
          <p:nvSpPr>
            <p:cNvPr id="91" name="TextBox 90">
              <a:extLst>
                <a:ext uri="{FF2B5EF4-FFF2-40B4-BE49-F238E27FC236}">
                  <a16:creationId xmlns:a16="http://schemas.microsoft.com/office/drawing/2014/main" id="{0460AA49-BFB4-4691-AE73-8031BB863C2E}"/>
                </a:ext>
              </a:extLst>
            </p:cNvPr>
            <p:cNvSpPr txBox="1"/>
            <p:nvPr/>
          </p:nvSpPr>
          <p:spPr>
            <a:xfrm>
              <a:off x="9335526" y="4509528"/>
              <a:ext cx="380232" cy="276999"/>
            </a:xfrm>
            <a:prstGeom prst="rect">
              <a:avLst/>
            </a:prstGeom>
            <a:noFill/>
          </p:spPr>
          <p:txBody>
            <a:bodyPr wrap="none" rtlCol="0">
              <a:spAutoFit/>
            </a:bodyPr>
            <a:lstStyle/>
            <a:p>
              <a:r>
                <a:rPr lang="en-US" sz="1200" dirty="0"/>
                <a:t>N1</a:t>
              </a:r>
              <a:endParaRPr lang="en-US" sz="1200" baseline="-25000" dirty="0"/>
            </a:p>
          </p:txBody>
        </p:sp>
        <p:sp>
          <p:nvSpPr>
            <p:cNvPr id="92" name="TextBox 91">
              <a:extLst>
                <a:ext uri="{FF2B5EF4-FFF2-40B4-BE49-F238E27FC236}">
                  <a16:creationId xmlns:a16="http://schemas.microsoft.com/office/drawing/2014/main" id="{507E72B7-E870-4B0E-9599-4AACD57D2B71}"/>
                </a:ext>
              </a:extLst>
            </p:cNvPr>
            <p:cNvSpPr txBox="1"/>
            <p:nvPr/>
          </p:nvSpPr>
          <p:spPr>
            <a:xfrm>
              <a:off x="8847968" y="4517697"/>
              <a:ext cx="380232" cy="276999"/>
            </a:xfrm>
            <a:prstGeom prst="rect">
              <a:avLst/>
            </a:prstGeom>
            <a:noFill/>
          </p:spPr>
          <p:txBody>
            <a:bodyPr wrap="none" rtlCol="0">
              <a:spAutoFit/>
            </a:bodyPr>
            <a:lstStyle/>
            <a:p>
              <a:r>
                <a:rPr lang="en-US" sz="1200" dirty="0"/>
                <a:t>N2</a:t>
              </a:r>
              <a:endParaRPr lang="en-US" sz="1200" baseline="-25000" dirty="0"/>
            </a:p>
          </p:txBody>
        </p:sp>
        <p:cxnSp>
          <p:nvCxnSpPr>
            <p:cNvPr id="96" name="Straight Connector 95">
              <a:extLst>
                <a:ext uri="{FF2B5EF4-FFF2-40B4-BE49-F238E27FC236}">
                  <a16:creationId xmlns:a16="http://schemas.microsoft.com/office/drawing/2014/main" id="{D033E546-36D4-4175-A0A0-FAB3820A6977}"/>
                </a:ext>
              </a:extLst>
            </p:cNvPr>
            <p:cNvCxnSpPr/>
            <p:nvPr/>
          </p:nvCxnSpPr>
          <p:spPr>
            <a:xfrm flipH="1" flipV="1">
              <a:off x="9087074" y="4780526"/>
              <a:ext cx="228600" cy="838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E52DEF50-9924-4880-998C-72B314A6D88A}"/>
                </a:ext>
              </a:extLst>
            </p:cNvPr>
            <p:cNvCxnSpPr/>
            <p:nvPr/>
          </p:nvCxnSpPr>
          <p:spPr>
            <a:xfrm flipH="1" flipV="1">
              <a:off x="9474867" y="4788009"/>
              <a:ext cx="228600" cy="838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365F93B9-DDDC-4785-B8DE-185E6BAED4C4}"/>
                </a:ext>
              </a:extLst>
            </p:cNvPr>
            <p:cNvCxnSpPr/>
            <p:nvPr/>
          </p:nvCxnSpPr>
          <p:spPr>
            <a:xfrm>
              <a:off x="8991600" y="4754803"/>
              <a:ext cx="0" cy="1290160"/>
            </a:xfrm>
            <a:prstGeom prst="line">
              <a:avLst/>
            </a:prstGeom>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E429D554-3437-4BBD-B63C-E74A10478A36}"/>
                </a:ext>
              </a:extLst>
            </p:cNvPr>
            <p:cNvSpPr txBox="1"/>
            <p:nvPr/>
          </p:nvSpPr>
          <p:spPr>
            <a:xfrm>
              <a:off x="9209016" y="6011715"/>
              <a:ext cx="523292" cy="365796"/>
            </a:xfrm>
            <a:prstGeom prst="rect">
              <a:avLst/>
            </a:prstGeom>
            <a:noFill/>
          </p:spPr>
          <p:txBody>
            <a:bodyPr wrap="none" rtlCol="0">
              <a:spAutoFit/>
            </a:bodyPr>
            <a:lstStyle/>
            <a:p>
              <a:r>
                <a:rPr lang="en-US" sz="1200" dirty="0"/>
                <a:t>-V</a:t>
              </a:r>
              <a:r>
                <a:rPr lang="en-US" sz="1200" baseline="-25000" dirty="0"/>
                <a:t>1</a:t>
              </a:r>
            </a:p>
          </p:txBody>
        </p:sp>
        <p:sp>
          <p:nvSpPr>
            <p:cNvPr id="101" name="TextBox 100">
              <a:extLst>
                <a:ext uri="{FF2B5EF4-FFF2-40B4-BE49-F238E27FC236}">
                  <a16:creationId xmlns:a16="http://schemas.microsoft.com/office/drawing/2014/main" id="{2B10DD8E-369D-4372-B157-489CE3BAB112}"/>
                </a:ext>
              </a:extLst>
            </p:cNvPr>
            <p:cNvSpPr txBox="1"/>
            <p:nvPr/>
          </p:nvSpPr>
          <p:spPr>
            <a:xfrm>
              <a:off x="8767706" y="5996400"/>
              <a:ext cx="523292" cy="365796"/>
            </a:xfrm>
            <a:prstGeom prst="rect">
              <a:avLst/>
            </a:prstGeom>
            <a:noFill/>
          </p:spPr>
          <p:txBody>
            <a:bodyPr wrap="none" rtlCol="0">
              <a:spAutoFit/>
            </a:bodyPr>
            <a:lstStyle/>
            <a:p>
              <a:r>
                <a:rPr lang="en-US" sz="1200" dirty="0"/>
                <a:t>-V</a:t>
              </a:r>
              <a:r>
                <a:rPr lang="en-US" sz="1200" baseline="-25000" dirty="0"/>
                <a:t>2</a:t>
              </a:r>
            </a:p>
          </p:txBody>
        </p:sp>
      </p:grpSp>
      <p:grpSp>
        <p:nvGrpSpPr>
          <p:cNvPr id="111" name="Group 110">
            <a:extLst>
              <a:ext uri="{FF2B5EF4-FFF2-40B4-BE49-F238E27FC236}">
                <a16:creationId xmlns:a16="http://schemas.microsoft.com/office/drawing/2014/main" id="{44C4D00E-5EBD-4F6E-A34C-25C75978080D}"/>
              </a:ext>
            </a:extLst>
          </p:cNvPr>
          <p:cNvGrpSpPr/>
          <p:nvPr/>
        </p:nvGrpSpPr>
        <p:grpSpPr>
          <a:xfrm>
            <a:off x="9922383" y="5784009"/>
            <a:ext cx="1335241" cy="850954"/>
            <a:chOff x="8748719" y="5666791"/>
            <a:chExt cx="1335241" cy="850954"/>
          </a:xfrm>
        </p:grpSpPr>
        <p:cxnSp>
          <p:nvCxnSpPr>
            <p:cNvPr id="31" name="Straight Arrow Connector 30">
              <a:extLst>
                <a:ext uri="{FF2B5EF4-FFF2-40B4-BE49-F238E27FC236}">
                  <a16:creationId xmlns:a16="http://schemas.microsoft.com/office/drawing/2014/main" id="{D55FB48C-A59D-41D7-86C9-4648D01A5645}"/>
                </a:ext>
              </a:extLst>
            </p:cNvPr>
            <p:cNvCxnSpPr>
              <a:cxnSpLocks/>
            </p:cNvCxnSpPr>
            <p:nvPr/>
          </p:nvCxnSpPr>
          <p:spPr>
            <a:xfrm>
              <a:off x="8748719" y="6156246"/>
              <a:ext cx="133524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FC091395-443A-4E26-AC5E-5561254563F9}"/>
                </a:ext>
              </a:extLst>
            </p:cNvPr>
            <p:cNvSpPr/>
            <p:nvPr/>
          </p:nvSpPr>
          <p:spPr>
            <a:xfrm>
              <a:off x="9099273" y="6006915"/>
              <a:ext cx="150905" cy="14933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a:extLst>
                <a:ext uri="{FF2B5EF4-FFF2-40B4-BE49-F238E27FC236}">
                  <a16:creationId xmlns:a16="http://schemas.microsoft.com/office/drawing/2014/main" id="{2EA8E384-3FEB-44E0-8C19-53B8ACD58B94}"/>
                </a:ext>
              </a:extLst>
            </p:cNvPr>
            <p:cNvSpPr/>
            <p:nvPr/>
          </p:nvSpPr>
          <p:spPr>
            <a:xfrm>
              <a:off x="9333285" y="5891080"/>
              <a:ext cx="150905" cy="26516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EA330D7A-AA37-449D-9905-EB3DBE9119C3}"/>
                </a:ext>
              </a:extLst>
            </p:cNvPr>
            <p:cNvSpPr/>
            <p:nvPr/>
          </p:nvSpPr>
          <p:spPr>
            <a:xfrm>
              <a:off x="9567296" y="6156247"/>
              <a:ext cx="150905" cy="14933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7E79FD51-3A00-4E08-944E-EF4CDFD4B24F}"/>
                </a:ext>
              </a:extLst>
            </p:cNvPr>
            <p:cNvSpPr txBox="1"/>
            <p:nvPr/>
          </p:nvSpPr>
          <p:spPr>
            <a:xfrm>
              <a:off x="8895536" y="5764894"/>
              <a:ext cx="365806" cy="246221"/>
            </a:xfrm>
            <a:prstGeom prst="rect">
              <a:avLst/>
            </a:prstGeom>
            <a:noFill/>
          </p:spPr>
          <p:txBody>
            <a:bodyPr wrap="none" rtlCol="0">
              <a:spAutoFit/>
            </a:bodyPr>
            <a:lstStyle/>
            <a:p>
              <a:r>
                <a:rPr lang="en-US" sz="1000" dirty="0"/>
                <a:t>V</a:t>
              </a:r>
              <a:r>
                <a:rPr lang="en-US" sz="1000" baseline="-25000" dirty="0"/>
                <a:t>p1</a:t>
              </a:r>
            </a:p>
          </p:txBody>
        </p:sp>
        <p:sp>
          <p:nvSpPr>
            <p:cNvPr id="107" name="TextBox 106">
              <a:extLst>
                <a:ext uri="{FF2B5EF4-FFF2-40B4-BE49-F238E27FC236}">
                  <a16:creationId xmlns:a16="http://schemas.microsoft.com/office/drawing/2014/main" id="{E657E6D1-0F5A-4AA9-A8F7-0EDC80EB25CB}"/>
                </a:ext>
              </a:extLst>
            </p:cNvPr>
            <p:cNvSpPr txBox="1"/>
            <p:nvPr/>
          </p:nvSpPr>
          <p:spPr>
            <a:xfrm>
              <a:off x="9191585" y="5666791"/>
              <a:ext cx="365806" cy="246221"/>
            </a:xfrm>
            <a:prstGeom prst="rect">
              <a:avLst/>
            </a:prstGeom>
            <a:noFill/>
          </p:spPr>
          <p:txBody>
            <a:bodyPr wrap="none" rtlCol="0">
              <a:spAutoFit/>
            </a:bodyPr>
            <a:lstStyle/>
            <a:p>
              <a:r>
                <a:rPr lang="en-US" sz="1000" dirty="0"/>
                <a:t>V</a:t>
              </a:r>
              <a:r>
                <a:rPr lang="en-US" sz="1000" baseline="-25000" dirty="0"/>
                <a:t>p2</a:t>
              </a:r>
            </a:p>
          </p:txBody>
        </p:sp>
        <p:sp>
          <p:nvSpPr>
            <p:cNvPr id="108" name="TextBox 107">
              <a:extLst>
                <a:ext uri="{FF2B5EF4-FFF2-40B4-BE49-F238E27FC236}">
                  <a16:creationId xmlns:a16="http://schemas.microsoft.com/office/drawing/2014/main" id="{EADF68C2-56FA-48F5-906E-FDAE3AABD09D}"/>
                </a:ext>
              </a:extLst>
            </p:cNvPr>
            <p:cNvSpPr txBox="1"/>
            <p:nvPr/>
          </p:nvSpPr>
          <p:spPr>
            <a:xfrm>
              <a:off x="9509956" y="6271524"/>
              <a:ext cx="365806" cy="246221"/>
            </a:xfrm>
            <a:prstGeom prst="rect">
              <a:avLst/>
            </a:prstGeom>
            <a:noFill/>
          </p:spPr>
          <p:txBody>
            <a:bodyPr wrap="none" rtlCol="0">
              <a:spAutoFit/>
            </a:bodyPr>
            <a:lstStyle/>
            <a:p>
              <a:r>
                <a:rPr lang="en-US" sz="1000" dirty="0"/>
                <a:t>V</a:t>
              </a:r>
              <a:r>
                <a:rPr lang="en-US" sz="1000" baseline="-25000" dirty="0"/>
                <a:t>n1</a:t>
              </a:r>
            </a:p>
          </p:txBody>
        </p:sp>
      </p:grpSp>
      <p:sp>
        <p:nvSpPr>
          <p:cNvPr id="109" name="TextBox 108">
            <a:extLst>
              <a:ext uri="{FF2B5EF4-FFF2-40B4-BE49-F238E27FC236}">
                <a16:creationId xmlns:a16="http://schemas.microsoft.com/office/drawing/2014/main" id="{7AAFA4BB-C15D-4E70-8B74-6873E491DED7}"/>
              </a:ext>
            </a:extLst>
          </p:cNvPr>
          <p:cNvSpPr txBox="1"/>
          <p:nvPr/>
        </p:nvSpPr>
        <p:spPr>
          <a:xfrm>
            <a:off x="8452909" y="6008283"/>
            <a:ext cx="1250663" cy="261610"/>
          </a:xfrm>
          <a:prstGeom prst="rect">
            <a:avLst/>
          </a:prstGeom>
          <a:noFill/>
        </p:spPr>
        <p:txBody>
          <a:bodyPr wrap="none" rtlCol="0">
            <a:spAutoFit/>
          </a:bodyPr>
          <a:lstStyle/>
          <a:p>
            <a:r>
              <a:rPr lang="en-US" sz="1100" dirty="0"/>
              <a:t>Read sequence: </a:t>
            </a:r>
          </a:p>
        </p:txBody>
      </p:sp>
      <p:sp>
        <p:nvSpPr>
          <p:cNvPr id="112" name="TextBox 111">
            <a:extLst>
              <a:ext uri="{FF2B5EF4-FFF2-40B4-BE49-F238E27FC236}">
                <a16:creationId xmlns:a16="http://schemas.microsoft.com/office/drawing/2014/main" id="{305D3C73-4123-4D7E-8059-24323A32B1BA}"/>
              </a:ext>
            </a:extLst>
          </p:cNvPr>
          <p:cNvSpPr txBox="1"/>
          <p:nvPr/>
        </p:nvSpPr>
        <p:spPr>
          <a:xfrm>
            <a:off x="11041903" y="6240476"/>
            <a:ext cx="412292" cy="215444"/>
          </a:xfrm>
          <a:prstGeom prst="rect">
            <a:avLst/>
          </a:prstGeom>
          <a:noFill/>
        </p:spPr>
        <p:txBody>
          <a:bodyPr wrap="none" rtlCol="0">
            <a:spAutoFit/>
          </a:bodyPr>
          <a:lstStyle/>
          <a:p>
            <a:r>
              <a:rPr lang="en-US" sz="800" dirty="0"/>
              <a:t>Time</a:t>
            </a:r>
            <a:endParaRPr lang="en-US" sz="800" baseline="-25000" dirty="0"/>
          </a:p>
        </p:txBody>
      </p:sp>
      <p:cxnSp>
        <p:nvCxnSpPr>
          <p:cNvPr id="113" name="Straight Arrow Connector 112">
            <a:extLst>
              <a:ext uri="{FF2B5EF4-FFF2-40B4-BE49-F238E27FC236}">
                <a16:creationId xmlns:a16="http://schemas.microsoft.com/office/drawing/2014/main" id="{0115DF0A-079A-4FBA-8870-99A4095BD55F}"/>
              </a:ext>
            </a:extLst>
          </p:cNvPr>
          <p:cNvCxnSpPr>
            <a:cxnSpLocks/>
          </p:cNvCxnSpPr>
          <p:nvPr/>
        </p:nvCxnSpPr>
        <p:spPr>
          <a:xfrm flipV="1">
            <a:off x="9982200" y="5728825"/>
            <a:ext cx="0" cy="829938"/>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6" name="TextBox 115">
            <a:extLst>
              <a:ext uri="{FF2B5EF4-FFF2-40B4-BE49-F238E27FC236}">
                <a16:creationId xmlns:a16="http://schemas.microsoft.com/office/drawing/2014/main" id="{AA6E9DD8-4089-4C1A-9BB5-21C35A2CFB5F}"/>
              </a:ext>
            </a:extLst>
          </p:cNvPr>
          <p:cNvSpPr txBox="1"/>
          <p:nvPr/>
        </p:nvSpPr>
        <p:spPr>
          <a:xfrm>
            <a:off x="9651187" y="6131062"/>
            <a:ext cx="349776" cy="253916"/>
          </a:xfrm>
          <a:prstGeom prst="rect">
            <a:avLst/>
          </a:prstGeom>
          <a:noFill/>
        </p:spPr>
        <p:txBody>
          <a:bodyPr wrap="none" rtlCol="0">
            <a:spAutoFit/>
          </a:bodyPr>
          <a:lstStyle/>
          <a:p>
            <a:r>
              <a:rPr lang="en-US" sz="1050" dirty="0"/>
              <a:t>0V</a:t>
            </a:r>
          </a:p>
        </p:txBody>
      </p:sp>
      <p:sp>
        <p:nvSpPr>
          <p:cNvPr id="120" name="TextBox 119">
            <a:extLst>
              <a:ext uri="{FF2B5EF4-FFF2-40B4-BE49-F238E27FC236}">
                <a16:creationId xmlns:a16="http://schemas.microsoft.com/office/drawing/2014/main" id="{BFB0481F-52AD-47A6-9D6D-6D34F301982B}"/>
              </a:ext>
            </a:extLst>
          </p:cNvPr>
          <p:cNvSpPr txBox="1"/>
          <p:nvPr/>
        </p:nvSpPr>
        <p:spPr>
          <a:xfrm>
            <a:off x="9630840" y="5792649"/>
            <a:ext cx="409086" cy="230832"/>
          </a:xfrm>
          <a:prstGeom prst="rect">
            <a:avLst/>
          </a:prstGeom>
          <a:noFill/>
        </p:spPr>
        <p:txBody>
          <a:bodyPr wrap="none" rtlCol="0">
            <a:spAutoFit/>
          </a:bodyPr>
          <a:lstStyle/>
          <a:p>
            <a:r>
              <a:rPr lang="en-US" sz="900" dirty="0"/>
              <a:t>Bias</a:t>
            </a:r>
            <a:endParaRPr lang="en-US" sz="900" baseline="-25000" dirty="0"/>
          </a:p>
        </p:txBody>
      </p:sp>
      <p:sp>
        <p:nvSpPr>
          <p:cNvPr id="121" name="TextBox 120">
            <a:extLst>
              <a:ext uri="{FF2B5EF4-FFF2-40B4-BE49-F238E27FC236}">
                <a16:creationId xmlns:a16="http://schemas.microsoft.com/office/drawing/2014/main" id="{8377EDDD-9BFF-488E-9AFE-03E90D435E6C}"/>
              </a:ext>
            </a:extLst>
          </p:cNvPr>
          <p:cNvSpPr txBox="1"/>
          <p:nvPr/>
        </p:nvSpPr>
        <p:spPr>
          <a:xfrm>
            <a:off x="8440439" y="4533899"/>
            <a:ext cx="1079103" cy="369332"/>
          </a:xfrm>
          <a:prstGeom prst="rect">
            <a:avLst/>
          </a:prstGeom>
          <a:noFill/>
        </p:spPr>
        <p:txBody>
          <a:bodyPr wrap="square" rtlCol="0">
            <a:spAutoFit/>
          </a:bodyPr>
          <a:lstStyle/>
          <a:p>
            <a:r>
              <a:rPr lang="en-US" sz="900" dirty="0"/>
              <a:t>Cell </a:t>
            </a:r>
            <a:r>
              <a:rPr lang="en-US" sz="900"/>
              <a:t>VT distributions:</a:t>
            </a:r>
            <a:endParaRPr lang="en-US" sz="900" dirty="0"/>
          </a:p>
        </p:txBody>
      </p:sp>
      <p:graphicFrame>
        <p:nvGraphicFramePr>
          <p:cNvPr id="63" name="Table 44">
            <a:extLst>
              <a:ext uri="{FF2B5EF4-FFF2-40B4-BE49-F238E27FC236}">
                <a16:creationId xmlns:a16="http://schemas.microsoft.com/office/drawing/2014/main" id="{B372B3AF-7AA8-4493-92FC-F7635FC5F474}"/>
              </a:ext>
            </a:extLst>
          </p:cNvPr>
          <p:cNvGraphicFramePr>
            <a:graphicFrameLocks noGrp="1"/>
          </p:cNvGraphicFramePr>
          <p:nvPr>
            <p:extLst>
              <p:ext uri="{D42A27DB-BD31-4B8C-83A1-F6EECF244321}">
                <p14:modId xmlns:p14="http://schemas.microsoft.com/office/powerpoint/2010/main" val="1698503620"/>
              </p:ext>
            </p:extLst>
          </p:nvPr>
        </p:nvGraphicFramePr>
        <p:xfrm>
          <a:off x="304800" y="3494378"/>
          <a:ext cx="3740428" cy="1767604"/>
        </p:xfrm>
        <a:graphic>
          <a:graphicData uri="http://schemas.openxmlformats.org/drawingml/2006/table">
            <a:tbl>
              <a:tblPr firstRow="1" bandRow="1">
                <a:tableStyleId>{5C22544A-7EE6-4342-B048-85BDC9FD1C3A}</a:tableStyleId>
              </a:tblPr>
              <a:tblGrid>
                <a:gridCol w="581453">
                  <a:extLst>
                    <a:ext uri="{9D8B030D-6E8A-4147-A177-3AD203B41FA5}">
                      <a16:colId xmlns:a16="http://schemas.microsoft.com/office/drawing/2014/main" val="2375392061"/>
                    </a:ext>
                  </a:extLst>
                </a:gridCol>
                <a:gridCol w="942547">
                  <a:extLst>
                    <a:ext uri="{9D8B030D-6E8A-4147-A177-3AD203B41FA5}">
                      <a16:colId xmlns:a16="http://schemas.microsoft.com/office/drawing/2014/main" val="3259210489"/>
                    </a:ext>
                  </a:extLst>
                </a:gridCol>
                <a:gridCol w="990600">
                  <a:extLst>
                    <a:ext uri="{9D8B030D-6E8A-4147-A177-3AD203B41FA5}">
                      <a16:colId xmlns:a16="http://schemas.microsoft.com/office/drawing/2014/main" val="190323181"/>
                    </a:ext>
                  </a:extLst>
                </a:gridCol>
                <a:gridCol w="1225828">
                  <a:extLst>
                    <a:ext uri="{9D8B030D-6E8A-4147-A177-3AD203B41FA5}">
                      <a16:colId xmlns:a16="http://schemas.microsoft.com/office/drawing/2014/main" val="1839093859"/>
                    </a:ext>
                  </a:extLst>
                </a:gridCol>
              </a:tblGrid>
              <a:tr h="316171">
                <a:tc>
                  <a:txBody>
                    <a:bodyPr/>
                    <a:lstStyle/>
                    <a:p>
                      <a:r>
                        <a:rPr lang="en-US" sz="900" dirty="0"/>
                        <a:t>State</a:t>
                      </a:r>
                    </a:p>
                  </a:txBody>
                  <a:tcPr/>
                </a:tc>
                <a:tc>
                  <a:txBody>
                    <a:bodyPr/>
                    <a:lstStyle/>
                    <a:p>
                      <a:r>
                        <a:rPr lang="en-US" sz="900" dirty="0"/>
                        <a:t>VT</a:t>
                      </a:r>
                    </a:p>
                    <a:p>
                      <a:r>
                        <a:rPr lang="en-US" sz="900" dirty="0"/>
                        <a:t>(in p polarity)</a:t>
                      </a:r>
                    </a:p>
                  </a:txBody>
                  <a:tcPr/>
                </a:tc>
                <a:tc>
                  <a:txBody>
                    <a:bodyPr/>
                    <a:lstStyle/>
                    <a:p>
                      <a:r>
                        <a:rPr lang="en-US" sz="900" dirty="0"/>
                        <a:t>VT</a:t>
                      </a:r>
                    </a:p>
                    <a:p>
                      <a:r>
                        <a:rPr lang="en-US" sz="900" dirty="0"/>
                        <a:t>(in n polarity)</a:t>
                      </a:r>
                    </a:p>
                  </a:txBody>
                  <a:tcPr/>
                </a:tc>
                <a:tc>
                  <a:txBody>
                    <a:bodyPr/>
                    <a:lstStyle/>
                    <a:p>
                      <a:r>
                        <a:rPr lang="en-US" sz="900" dirty="0"/>
                        <a:t>Write condition</a:t>
                      </a:r>
                    </a:p>
                    <a:p>
                      <a:r>
                        <a:rPr lang="en-US" sz="900" dirty="0"/>
                        <a:t>(PA/PW and polarity)</a:t>
                      </a:r>
                    </a:p>
                  </a:txBody>
                  <a:tcPr/>
                </a:tc>
                <a:extLst>
                  <a:ext uri="{0D108BD9-81ED-4DB2-BD59-A6C34878D82A}">
                    <a16:rowId xmlns:a16="http://schemas.microsoft.com/office/drawing/2014/main" val="704662999"/>
                  </a:ext>
                </a:extLst>
              </a:tr>
              <a:tr h="316171">
                <a:tc>
                  <a:txBody>
                    <a:bodyPr/>
                    <a:lstStyle/>
                    <a:p>
                      <a:r>
                        <a:rPr lang="en-US" sz="900" dirty="0"/>
                        <a:t>P1 (00)</a:t>
                      </a:r>
                    </a:p>
                  </a:txBody>
                  <a:tcPr/>
                </a:tc>
                <a:tc>
                  <a:txBody>
                    <a:bodyPr/>
                    <a:lstStyle/>
                    <a:p>
                      <a:r>
                        <a:rPr lang="en-US" sz="900" dirty="0"/>
                        <a:t>0&lt;VT&lt;V1</a:t>
                      </a:r>
                    </a:p>
                  </a:txBody>
                  <a:tcPr/>
                </a:tc>
                <a:tc>
                  <a:txBody>
                    <a:bodyPr/>
                    <a:lstStyle/>
                    <a:p>
                      <a:r>
                        <a:rPr lang="en-US" sz="900" dirty="0"/>
                        <a:t>-V3 &lt; VT &lt; -V2</a:t>
                      </a:r>
                    </a:p>
                  </a:txBody>
                  <a:tcPr/>
                </a:tc>
                <a:tc>
                  <a:txBody>
                    <a:bodyPr/>
                    <a:lstStyle/>
                    <a:p>
                      <a:r>
                        <a:rPr lang="en-US" sz="900" dirty="0"/>
                        <a:t>I1/T1 in P polarity</a:t>
                      </a:r>
                    </a:p>
                  </a:txBody>
                  <a:tcPr/>
                </a:tc>
                <a:extLst>
                  <a:ext uri="{0D108BD9-81ED-4DB2-BD59-A6C34878D82A}">
                    <a16:rowId xmlns:a16="http://schemas.microsoft.com/office/drawing/2014/main" val="2584073278"/>
                  </a:ext>
                </a:extLst>
              </a:tr>
              <a:tr h="316171">
                <a:tc>
                  <a:txBody>
                    <a:bodyPr/>
                    <a:lstStyle/>
                    <a:p>
                      <a:r>
                        <a:rPr lang="en-US" sz="900" dirty="0"/>
                        <a:t>P2 (01)</a:t>
                      </a:r>
                    </a:p>
                  </a:txBody>
                  <a:tcPr/>
                </a:tc>
                <a:tc>
                  <a:txBody>
                    <a:bodyPr/>
                    <a:lstStyle/>
                    <a:p>
                      <a:r>
                        <a:rPr lang="en-US" sz="900" dirty="0"/>
                        <a:t>V1&lt;VT&lt;V2</a:t>
                      </a:r>
                    </a:p>
                  </a:txBody>
                  <a:tcPr/>
                </a:tc>
                <a:tc>
                  <a:txBody>
                    <a:bodyPr/>
                    <a:lstStyle/>
                    <a:p>
                      <a:r>
                        <a:rPr lang="en-US" sz="900" dirty="0"/>
                        <a:t>-V3 &lt; VT</a:t>
                      </a:r>
                    </a:p>
                  </a:txBody>
                  <a:tcPr/>
                </a:tc>
                <a:tc>
                  <a:txBody>
                    <a:bodyPr/>
                    <a:lstStyle/>
                    <a:p>
                      <a:r>
                        <a:rPr lang="en-US" sz="900" dirty="0"/>
                        <a:t>I2/T2 in P polarity</a:t>
                      </a:r>
                    </a:p>
                  </a:txBody>
                  <a:tcPr/>
                </a:tc>
                <a:extLst>
                  <a:ext uri="{0D108BD9-81ED-4DB2-BD59-A6C34878D82A}">
                    <a16:rowId xmlns:a16="http://schemas.microsoft.com/office/drawing/2014/main" val="1221153802"/>
                  </a:ext>
                </a:extLst>
              </a:tr>
              <a:tr h="316171">
                <a:tc>
                  <a:txBody>
                    <a:bodyPr/>
                    <a:lstStyle/>
                    <a:p>
                      <a:r>
                        <a:rPr lang="en-US" sz="900" dirty="0"/>
                        <a:t>P3 (10)</a:t>
                      </a:r>
                    </a:p>
                  </a:txBody>
                  <a:tcPr/>
                </a:tc>
                <a:tc>
                  <a:txBody>
                    <a:bodyPr/>
                    <a:lstStyle/>
                    <a:p>
                      <a:r>
                        <a:rPr lang="en-US" sz="900" dirty="0"/>
                        <a:t>V2 &lt; VT &lt; V3</a:t>
                      </a:r>
                    </a:p>
                  </a:txBody>
                  <a:tcPr/>
                </a:tc>
                <a:tc>
                  <a:txBody>
                    <a:bodyPr/>
                    <a:lstStyle/>
                    <a:p>
                      <a:r>
                        <a:rPr lang="en-US" sz="900" dirty="0"/>
                        <a:t>-V1&lt;VT&lt;0</a:t>
                      </a:r>
                    </a:p>
                  </a:txBody>
                  <a:tcPr/>
                </a:tc>
                <a:tc>
                  <a:txBody>
                    <a:bodyPr/>
                    <a:lstStyle/>
                    <a:p>
                      <a:r>
                        <a:rPr lang="en-US" sz="900" dirty="0"/>
                        <a:t>I1/T1 in N polarity</a:t>
                      </a:r>
                    </a:p>
                  </a:txBody>
                  <a:tcPr/>
                </a:tc>
                <a:extLst>
                  <a:ext uri="{0D108BD9-81ED-4DB2-BD59-A6C34878D82A}">
                    <a16:rowId xmlns:a16="http://schemas.microsoft.com/office/drawing/2014/main" val="463701930"/>
                  </a:ext>
                </a:extLst>
              </a:tr>
              <a:tr h="316171">
                <a:tc>
                  <a:txBody>
                    <a:bodyPr/>
                    <a:lstStyle/>
                    <a:p>
                      <a:r>
                        <a:rPr lang="en-US" sz="900" dirty="0"/>
                        <a:t>P4 (11)</a:t>
                      </a:r>
                    </a:p>
                  </a:txBody>
                  <a:tcPr/>
                </a:tc>
                <a:tc>
                  <a:txBody>
                    <a:bodyPr/>
                    <a:lstStyle/>
                    <a:p>
                      <a:r>
                        <a:rPr lang="en-US" sz="900" dirty="0"/>
                        <a:t>V3 &lt; VT</a:t>
                      </a:r>
                    </a:p>
                  </a:txBody>
                  <a:tcPr/>
                </a:tc>
                <a:tc>
                  <a:txBody>
                    <a:bodyPr/>
                    <a:lstStyle/>
                    <a:p>
                      <a:r>
                        <a:rPr lang="en-US" sz="900" dirty="0"/>
                        <a:t>-V2&lt;VT&lt;V1</a:t>
                      </a:r>
                    </a:p>
                  </a:txBody>
                  <a:tcPr/>
                </a:tc>
                <a:tc>
                  <a:txBody>
                    <a:bodyPr/>
                    <a:lstStyle/>
                    <a:p>
                      <a:r>
                        <a:rPr lang="en-US" sz="900" dirty="0"/>
                        <a:t>I2/T2 in N polarity</a:t>
                      </a:r>
                    </a:p>
                  </a:txBody>
                  <a:tcPr/>
                </a:tc>
                <a:extLst>
                  <a:ext uri="{0D108BD9-81ED-4DB2-BD59-A6C34878D82A}">
                    <a16:rowId xmlns:a16="http://schemas.microsoft.com/office/drawing/2014/main" val="3210994436"/>
                  </a:ext>
                </a:extLst>
              </a:tr>
            </a:tbl>
          </a:graphicData>
        </a:graphic>
      </p:graphicFrame>
    </p:spTree>
    <p:extLst>
      <p:ext uri="{BB962C8B-B14F-4D97-AF65-F5344CB8AC3E}">
        <p14:creationId xmlns:p14="http://schemas.microsoft.com/office/powerpoint/2010/main" val="1300055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EF738-D0B6-42E0-9626-1F26690374DF}"/>
              </a:ext>
            </a:extLst>
          </p:cNvPr>
          <p:cNvSpPr>
            <a:spLocks noGrp="1"/>
          </p:cNvSpPr>
          <p:nvPr>
            <p:ph type="title"/>
          </p:nvPr>
        </p:nvSpPr>
        <p:spPr/>
        <p:txBody>
          <a:bodyPr/>
          <a:lstStyle/>
          <a:p>
            <a:r>
              <a:rPr lang="en-US" dirty="0"/>
              <a:t>State diagram and setback</a:t>
            </a:r>
          </a:p>
        </p:txBody>
      </p:sp>
      <p:cxnSp>
        <p:nvCxnSpPr>
          <p:cNvPr id="7" name="Straight Arrow Connector 6">
            <a:extLst>
              <a:ext uri="{FF2B5EF4-FFF2-40B4-BE49-F238E27FC236}">
                <a16:creationId xmlns:a16="http://schemas.microsoft.com/office/drawing/2014/main" id="{DB175A89-0D84-45B5-B22F-0749DA37C5F7}"/>
              </a:ext>
            </a:extLst>
          </p:cNvPr>
          <p:cNvCxnSpPr>
            <a:cxnSpLocks/>
          </p:cNvCxnSpPr>
          <p:nvPr/>
        </p:nvCxnSpPr>
        <p:spPr>
          <a:xfrm>
            <a:off x="674190" y="2278210"/>
            <a:ext cx="283101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C6623558-CC97-4D75-B8EF-F3EFB0B04206}"/>
              </a:ext>
            </a:extLst>
          </p:cNvPr>
          <p:cNvCxnSpPr>
            <a:cxnSpLocks/>
          </p:cNvCxnSpPr>
          <p:nvPr/>
        </p:nvCxnSpPr>
        <p:spPr>
          <a:xfrm flipV="1">
            <a:off x="2056484" y="1229035"/>
            <a:ext cx="0" cy="12099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C37AB57-C0BA-4A99-90E5-612D4A498859}"/>
              </a:ext>
            </a:extLst>
          </p:cNvPr>
          <p:cNvCxnSpPr/>
          <p:nvPr/>
        </p:nvCxnSpPr>
        <p:spPr>
          <a:xfrm flipH="1">
            <a:off x="2126244" y="1497409"/>
            <a:ext cx="173107" cy="6347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3BCA5EE-75D9-4BA2-A2DB-CDCC61DB4689}"/>
              </a:ext>
            </a:extLst>
          </p:cNvPr>
          <p:cNvCxnSpPr/>
          <p:nvPr/>
        </p:nvCxnSpPr>
        <p:spPr>
          <a:xfrm>
            <a:off x="2338593" y="1435489"/>
            <a:ext cx="0" cy="976972"/>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3B25531-17B8-46F9-A860-EDFE3AC92E3A}"/>
              </a:ext>
            </a:extLst>
          </p:cNvPr>
          <p:cNvSpPr txBox="1"/>
          <p:nvPr/>
        </p:nvSpPr>
        <p:spPr>
          <a:xfrm>
            <a:off x="2186131" y="2420450"/>
            <a:ext cx="344966" cy="276999"/>
          </a:xfrm>
          <a:prstGeom prst="rect">
            <a:avLst/>
          </a:prstGeom>
          <a:noFill/>
        </p:spPr>
        <p:txBody>
          <a:bodyPr wrap="none" rtlCol="0">
            <a:spAutoFit/>
          </a:bodyPr>
          <a:lstStyle/>
          <a:p>
            <a:r>
              <a:rPr lang="en-US" sz="1200" dirty="0"/>
              <a:t>V</a:t>
            </a:r>
            <a:r>
              <a:rPr lang="en-US" sz="1200" baseline="-25000" dirty="0"/>
              <a:t>1</a:t>
            </a:r>
          </a:p>
        </p:txBody>
      </p:sp>
      <p:cxnSp>
        <p:nvCxnSpPr>
          <p:cNvPr id="12" name="Straight Connector 11">
            <a:extLst>
              <a:ext uri="{FF2B5EF4-FFF2-40B4-BE49-F238E27FC236}">
                <a16:creationId xmlns:a16="http://schemas.microsoft.com/office/drawing/2014/main" id="{A0A0DE17-8CD4-4180-A87E-DD29497EED51}"/>
              </a:ext>
            </a:extLst>
          </p:cNvPr>
          <p:cNvCxnSpPr/>
          <p:nvPr/>
        </p:nvCxnSpPr>
        <p:spPr>
          <a:xfrm>
            <a:off x="1653914" y="1472264"/>
            <a:ext cx="0" cy="976972"/>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AE7549B-E9E8-449F-A980-8BA2976D62C9}"/>
              </a:ext>
            </a:extLst>
          </p:cNvPr>
          <p:cNvSpPr txBox="1"/>
          <p:nvPr/>
        </p:nvSpPr>
        <p:spPr>
          <a:xfrm>
            <a:off x="3319701" y="2240340"/>
            <a:ext cx="624577" cy="276999"/>
          </a:xfrm>
          <a:prstGeom prst="rect">
            <a:avLst/>
          </a:prstGeom>
          <a:noFill/>
        </p:spPr>
        <p:txBody>
          <a:bodyPr wrap="square" rtlCol="0">
            <a:spAutoFit/>
          </a:bodyPr>
          <a:lstStyle/>
          <a:p>
            <a:r>
              <a:rPr lang="en-US" sz="1200" dirty="0" err="1"/>
              <a:t>V</a:t>
            </a:r>
            <a:r>
              <a:rPr lang="en-US" sz="1200" baseline="-25000" dirty="0" err="1"/>
              <a:t>applied</a:t>
            </a:r>
            <a:endParaRPr lang="en-US" sz="1200" baseline="-25000" dirty="0"/>
          </a:p>
        </p:txBody>
      </p:sp>
      <p:sp>
        <p:nvSpPr>
          <p:cNvPr id="14" name="TextBox 13">
            <a:extLst>
              <a:ext uri="{FF2B5EF4-FFF2-40B4-BE49-F238E27FC236}">
                <a16:creationId xmlns:a16="http://schemas.microsoft.com/office/drawing/2014/main" id="{D81613EB-49F4-442B-AA01-9A2FEC35CA9E}"/>
              </a:ext>
            </a:extLst>
          </p:cNvPr>
          <p:cNvSpPr txBox="1"/>
          <p:nvPr/>
        </p:nvSpPr>
        <p:spPr>
          <a:xfrm>
            <a:off x="1775098" y="849665"/>
            <a:ext cx="702292" cy="338554"/>
          </a:xfrm>
          <a:prstGeom prst="rect">
            <a:avLst/>
          </a:prstGeom>
          <a:noFill/>
        </p:spPr>
        <p:txBody>
          <a:bodyPr wrap="square" rtlCol="0">
            <a:spAutoFit/>
          </a:bodyPr>
          <a:lstStyle/>
          <a:p>
            <a:r>
              <a:rPr lang="en-US" sz="800" dirty="0"/>
              <a:t>% cells threshold</a:t>
            </a:r>
            <a:endParaRPr lang="en-US" sz="800" baseline="-25000" dirty="0"/>
          </a:p>
        </p:txBody>
      </p:sp>
      <p:cxnSp>
        <p:nvCxnSpPr>
          <p:cNvPr id="15" name="Straight Connector 14">
            <a:extLst>
              <a:ext uri="{FF2B5EF4-FFF2-40B4-BE49-F238E27FC236}">
                <a16:creationId xmlns:a16="http://schemas.microsoft.com/office/drawing/2014/main" id="{B6CA3B87-B154-4CE4-92A0-EA88A91FAE36}"/>
              </a:ext>
            </a:extLst>
          </p:cNvPr>
          <p:cNvCxnSpPr/>
          <p:nvPr/>
        </p:nvCxnSpPr>
        <p:spPr>
          <a:xfrm flipH="1">
            <a:off x="2367639" y="1503677"/>
            <a:ext cx="173107" cy="6347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6E63707-F29E-447E-942D-510E911AD61A}"/>
              </a:ext>
            </a:extLst>
          </p:cNvPr>
          <p:cNvSpPr txBox="1"/>
          <p:nvPr/>
        </p:nvSpPr>
        <p:spPr>
          <a:xfrm>
            <a:off x="2433470" y="2424058"/>
            <a:ext cx="344966" cy="276999"/>
          </a:xfrm>
          <a:prstGeom prst="rect">
            <a:avLst/>
          </a:prstGeom>
          <a:noFill/>
        </p:spPr>
        <p:txBody>
          <a:bodyPr wrap="none" rtlCol="0">
            <a:spAutoFit/>
          </a:bodyPr>
          <a:lstStyle/>
          <a:p>
            <a:r>
              <a:rPr lang="en-US" sz="1200"/>
              <a:t>V</a:t>
            </a:r>
            <a:r>
              <a:rPr lang="en-US" sz="1200" baseline="-25000"/>
              <a:t>2</a:t>
            </a:r>
            <a:endParaRPr lang="en-US" sz="1200" baseline="-25000" dirty="0"/>
          </a:p>
        </p:txBody>
      </p:sp>
      <p:cxnSp>
        <p:nvCxnSpPr>
          <p:cNvPr id="17" name="Straight Connector 16">
            <a:extLst>
              <a:ext uri="{FF2B5EF4-FFF2-40B4-BE49-F238E27FC236}">
                <a16:creationId xmlns:a16="http://schemas.microsoft.com/office/drawing/2014/main" id="{FBCC08B6-7FEE-474A-882D-02B4A202C500}"/>
              </a:ext>
            </a:extLst>
          </p:cNvPr>
          <p:cNvCxnSpPr/>
          <p:nvPr/>
        </p:nvCxnSpPr>
        <p:spPr>
          <a:xfrm>
            <a:off x="2563706" y="1474345"/>
            <a:ext cx="0" cy="976972"/>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18EB809-035E-4D18-AF52-AEF282FB68E5}"/>
              </a:ext>
            </a:extLst>
          </p:cNvPr>
          <p:cNvSpPr txBox="1"/>
          <p:nvPr/>
        </p:nvSpPr>
        <p:spPr>
          <a:xfrm>
            <a:off x="2106414" y="1293919"/>
            <a:ext cx="281862" cy="209757"/>
          </a:xfrm>
          <a:prstGeom prst="rect">
            <a:avLst/>
          </a:prstGeom>
          <a:noFill/>
        </p:spPr>
        <p:txBody>
          <a:bodyPr wrap="none" rtlCol="0">
            <a:spAutoFit/>
          </a:bodyPr>
          <a:lstStyle/>
          <a:p>
            <a:r>
              <a:rPr lang="en-US" sz="1200" dirty="0"/>
              <a:t>P1</a:t>
            </a:r>
            <a:endParaRPr lang="en-US" sz="1200" baseline="-25000" dirty="0"/>
          </a:p>
        </p:txBody>
      </p:sp>
      <p:sp>
        <p:nvSpPr>
          <p:cNvPr id="19" name="TextBox 18">
            <a:extLst>
              <a:ext uri="{FF2B5EF4-FFF2-40B4-BE49-F238E27FC236}">
                <a16:creationId xmlns:a16="http://schemas.microsoft.com/office/drawing/2014/main" id="{F925E280-05EB-42EA-8B1C-DCA74B953F8E}"/>
              </a:ext>
            </a:extLst>
          </p:cNvPr>
          <p:cNvSpPr txBox="1"/>
          <p:nvPr/>
        </p:nvSpPr>
        <p:spPr>
          <a:xfrm>
            <a:off x="2404917" y="1286529"/>
            <a:ext cx="281862" cy="209757"/>
          </a:xfrm>
          <a:prstGeom prst="rect">
            <a:avLst/>
          </a:prstGeom>
          <a:noFill/>
        </p:spPr>
        <p:txBody>
          <a:bodyPr wrap="none" rtlCol="0">
            <a:spAutoFit/>
          </a:bodyPr>
          <a:lstStyle/>
          <a:p>
            <a:r>
              <a:rPr lang="en-US" sz="1200" dirty="0"/>
              <a:t>P2</a:t>
            </a:r>
            <a:endParaRPr lang="en-US" sz="1200" baseline="-25000" dirty="0"/>
          </a:p>
        </p:txBody>
      </p:sp>
      <p:sp>
        <p:nvSpPr>
          <p:cNvPr id="20" name="TextBox 19">
            <a:extLst>
              <a:ext uri="{FF2B5EF4-FFF2-40B4-BE49-F238E27FC236}">
                <a16:creationId xmlns:a16="http://schemas.microsoft.com/office/drawing/2014/main" id="{66DF335F-F557-4DB6-AC94-F38FF3E7E493}"/>
              </a:ext>
            </a:extLst>
          </p:cNvPr>
          <p:cNvSpPr txBox="1"/>
          <p:nvPr/>
        </p:nvSpPr>
        <p:spPr>
          <a:xfrm>
            <a:off x="1597252" y="1286529"/>
            <a:ext cx="287930" cy="209757"/>
          </a:xfrm>
          <a:prstGeom prst="rect">
            <a:avLst/>
          </a:prstGeom>
          <a:noFill/>
        </p:spPr>
        <p:txBody>
          <a:bodyPr wrap="none" rtlCol="0">
            <a:spAutoFit/>
          </a:bodyPr>
          <a:lstStyle/>
          <a:p>
            <a:r>
              <a:rPr lang="en-US" sz="1200" dirty="0"/>
              <a:t>N1</a:t>
            </a:r>
            <a:endParaRPr lang="en-US" sz="1200" baseline="-25000" dirty="0"/>
          </a:p>
        </p:txBody>
      </p:sp>
      <p:sp>
        <p:nvSpPr>
          <p:cNvPr id="21" name="TextBox 20">
            <a:extLst>
              <a:ext uri="{FF2B5EF4-FFF2-40B4-BE49-F238E27FC236}">
                <a16:creationId xmlns:a16="http://schemas.microsoft.com/office/drawing/2014/main" id="{BA807624-309C-4A94-9569-CEA6D3982B52}"/>
              </a:ext>
            </a:extLst>
          </p:cNvPr>
          <p:cNvSpPr txBox="1"/>
          <p:nvPr/>
        </p:nvSpPr>
        <p:spPr>
          <a:xfrm>
            <a:off x="1228049" y="1292715"/>
            <a:ext cx="287930" cy="209757"/>
          </a:xfrm>
          <a:prstGeom prst="rect">
            <a:avLst/>
          </a:prstGeom>
          <a:noFill/>
        </p:spPr>
        <p:txBody>
          <a:bodyPr wrap="none" rtlCol="0">
            <a:spAutoFit/>
          </a:bodyPr>
          <a:lstStyle/>
          <a:p>
            <a:r>
              <a:rPr lang="en-US" sz="1200" dirty="0"/>
              <a:t>N2</a:t>
            </a:r>
            <a:endParaRPr lang="en-US" sz="1200" baseline="-25000" dirty="0"/>
          </a:p>
        </p:txBody>
      </p:sp>
      <p:cxnSp>
        <p:nvCxnSpPr>
          <p:cNvPr id="22" name="Straight Connector 21">
            <a:extLst>
              <a:ext uri="{FF2B5EF4-FFF2-40B4-BE49-F238E27FC236}">
                <a16:creationId xmlns:a16="http://schemas.microsoft.com/office/drawing/2014/main" id="{60153C02-F7C5-40BA-B32D-FA034CB38D04}"/>
              </a:ext>
            </a:extLst>
          </p:cNvPr>
          <p:cNvCxnSpPr/>
          <p:nvPr/>
        </p:nvCxnSpPr>
        <p:spPr>
          <a:xfrm flipH="1" flipV="1">
            <a:off x="1409112" y="1491742"/>
            <a:ext cx="173107" cy="6347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8F1677B-4B0D-407D-B1DF-B2AE943E4343}"/>
              </a:ext>
            </a:extLst>
          </p:cNvPr>
          <p:cNvCxnSpPr/>
          <p:nvPr/>
        </p:nvCxnSpPr>
        <p:spPr>
          <a:xfrm flipH="1" flipV="1">
            <a:off x="1702767" y="1497409"/>
            <a:ext cx="173107" cy="6347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F093EB2D-ADA2-4F0D-BFAB-28F059AB67DA}"/>
              </a:ext>
            </a:extLst>
          </p:cNvPr>
          <p:cNvCxnSpPr/>
          <p:nvPr/>
        </p:nvCxnSpPr>
        <p:spPr>
          <a:xfrm>
            <a:off x="1336814" y="1472264"/>
            <a:ext cx="0" cy="976972"/>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72849BC4-DD79-4B51-A165-EBE4C817DD3D}"/>
              </a:ext>
            </a:extLst>
          </p:cNvPr>
          <p:cNvGrpSpPr/>
          <p:nvPr/>
        </p:nvGrpSpPr>
        <p:grpSpPr>
          <a:xfrm>
            <a:off x="1605039" y="3091753"/>
            <a:ext cx="1335241" cy="850954"/>
            <a:chOff x="8748719" y="5666791"/>
            <a:chExt cx="1335241" cy="850954"/>
          </a:xfrm>
        </p:grpSpPr>
        <p:cxnSp>
          <p:nvCxnSpPr>
            <p:cNvPr id="28" name="Straight Arrow Connector 27">
              <a:extLst>
                <a:ext uri="{FF2B5EF4-FFF2-40B4-BE49-F238E27FC236}">
                  <a16:creationId xmlns:a16="http://schemas.microsoft.com/office/drawing/2014/main" id="{280090EA-7931-4EA4-8EB1-2483CBDD0930}"/>
                </a:ext>
              </a:extLst>
            </p:cNvPr>
            <p:cNvCxnSpPr>
              <a:cxnSpLocks/>
            </p:cNvCxnSpPr>
            <p:nvPr/>
          </p:nvCxnSpPr>
          <p:spPr>
            <a:xfrm>
              <a:off x="8748719" y="6156246"/>
              <a:ext cx="133524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5E74E661-0430-4E26-9F17-9791735C5124}"/>
                </a:ext>
              </a:extLst>
            </p:cNvPr>
            <p:cNvSpPr/>
            <p:nvPr/>
          </p:nvSpPr>
          <p:spPr>
            <a:xfrm>
              <a:off x="9099273" y="6006915"/>
              <a:ext cx="150905" cy="14933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0D5077A-8CC5-4683-B1C7-2656AB0F043E}"/>
                </a:ext>
              </a:extLst>
            </p:cNvPr>
            <p:cNvSpPr/>
            <p:nvPr/>
          </p:nvSpPr>
          <p:spPr>
            <a:xfrm>
              <a:off x="9333285" y="5891080"/>
              <a:ext cx="150905" cy="26516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FBDD90C6-FBF5-49EF-8B75-A6301E1DBD9C}"/>
                </a:ext>
              </a:extLst>
            </p:cNvPr>
            <p:cNvSpPr/>
            <p:nvPr/>
          </p:nvSpPr>
          <p:spPr>
            <a:xfrm>
              <a:off x="9567296" y="6156247"/>
              <a:ext cx="150905" cy="14933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A933B750-1769-45CC-B20D-34F52ED1B04C}"/>
                </a:ext>
              </a:extLst>
            </p:cNvPr>
            <p:cNvSpPr txBox="1"/>
            <p:nvPr/>
          </p:nvSpPr>
          <p:spPr>
            <a:xfrm>
              <a:off x="8895536" y="5764894"/>
              <a:ext cx="365806" cy="246221"/>
            </a:xfrm>
            <a:prstGeom prst="rect">
              <a:avLst/>
            </a:prstGeom>
            <a:noFill/>
          </p:spPr>
          <p:txBody>
            <a:bodyPr wrap="none" rtlCol="0">
              <a:spAutoFit/>
            </a:bodyPr>
            <a:lstStyle/>
            <a:p>
              <a:r>
                <a:rPr lang="en-US" sz="1000" dirty="0"/>
                <a:t>V</a:t>
              </a:r>
              <a:r>
                <a:rPr lang="en-US" sz="1000" baseline="-25000" dirty="0"/>
                <a:t>p1</a:t>
              </a:r>
            </a:p>
          </p:txBody>
        </p:sp>
        <p:sp>
          <p:nvSpPr>
            <p:cNvPr id="33" name="TextBox 32">
              <a:extLst>
                <a:ext uri="{FF2B5EF4-FFF2-40B4-BE49-F238E27FC236}">
                  <a16:creationId xmlns:a16="http://schemas.microsoft.com/office/drawing/2014/main" id="{D7F4AE3B-495B-4BC3-9801-F9DF6E85D3A7}"/>
                </a:ext>
              </a:extLst>
            </p:cNvPr>
            <p:cNvSpPr txBox="1"/>
            <p:nvPr/>
          </p:nvSpPr>
          <p:spPr>
            <a:xfrm>
              <a:off x="9191585" y="5666791"/>
              <a:ext cx="365806" cy="246221"/>
            </a:xfrm>
            <a:prstGeom prst="rect">
              <a:avLst/>
            </a:prstGeom>
            <a:noFill/>
          </p:spPr>
          <p:txBody>
            <a:bodyPr wrap="none" rtlCol="0">
              <a:spAutoFit/>
            </a:bodyPr>
            <a:lstStyle/>
            <a:p>
              <a:r>
                <a:rPr lang="en-US" sz="1000" dirty="0"/>
                <a:t>V</a:t>
              </a:r>
              <a:r>
                <a:rPr lang="en-US" sz="1000" baseline="-25000" dirty="0"/>
                <a:t>p2</a:t>
              </a:r>
            </a:p>
          </p:txBody>
        </p:sp>
        <p:sp>
          <p:nvSpPr>
            <p:cNvPr id="34" name="TextBox 33">
              <a:extLst>
                <a:ext uri="{FF2B5EF4-FFF2-40B4-BE49-F238E27FC236}">
                  <a16:creationId xmlns:a16="http://schemas.microsoft.com/office/drawing/2014/main" id="{25F91A2B-7B02-4C07-B5BF-B13454F8DA32}"/>
                </a:ext>
              </a:extLst>
            </p:cNvPr>
            <p:cNvSpPr txBox="1"/>
            <p:nvPr/>
          </p:nvSpPr>
          <p:spPr>
            <a:xfrm>
              <a:off x="9509956" y="6271524"/>
              <a:ext cx="365806" cy="246221"/>
            </a:xfrm>
            <a:prstGeom prst="rect">
              <a:avLst/>
            </a:prstGeom>
            <a:noFill/>
          </p:spPr>
          <p:txBody>
            <a:bodyPr wrap="none" rtlCol="0">
              <a:spAutoFit/>
            </a:bodyPr>
            <a:lstStyle/>
            <a:p>
              <a:r>
                <a:rPr lang="en-US" sz="1000" dirty="0"/>
                <a:t>V</a:t>
              </a:r>
              <a:r>
                <a:rPr lang="en-US" sz="1000" baseline="-25000" dirty="0"/>
                <a:t>n1</a:t>
              </a:r>
            </a:p>
          </p:txBody>
        </p:sp>
      </p:grpSp>
      <p:sp>
        <p:nvSpPr>
          <p:cNvPr id="35" name="TextBox 34">
            <a:extLst>
              <a:ext uri="{FF2B5EF4-FFF2-40B4-BE49-F238E27FC236}">
                <a16:creationId xmlns:a16="http://schemas.microsoft.com/office/drawing/2014/main" id="{367E2885-88E5-4786-B294-64F832A6655A}"/>
              </a:ext>
            </a:extLst>
          </p:cNvPr>
          <p:cNvSpPr txBox="1"/>
          <p:nvPr/>
        </p:nvSpPr>
        <p:spPr>
          <a:xfrm>
            <a:off x="186174" y="2955578"/>
            <a:ext cx="1306768" cy="261610"/>
          </a:xfrm>
          <a:prstGeom prst="rect">
            <a:avLst/>
          </a:prstGeom>
          <a:noFill/>
        </p:spPr>
        <p:txBody>
          <a:bodyPr wrap="none" rtlCol="0">
            <a:spAutoFit/>
          </a:bodyPr>
          <a:lstStyle/>
          <a:p>
            <a:r>
              <a:rPr lang="en-US" sz="1100" b="1" dirty="0"/>
              <a:t>Read sequence: </a:t>
            </a:r>
          </a:p>
        </p:txBody>
      </p:sp>
      <p:sp>
        <p:nvSpPr>
          <p:cNvPr id="36" name="TextBox 35">
            <a:extLst>
              <a:ext uri="{FF2B5EF4-FFF2-40B4-BE49-F238E27FC236}">
                <a16:creationId xmlns:a16="http://schemas.microsoft.com/office/drawing/2014/main" id="{9D5097F6-B149-45F3-A29F-491FC368AB0F}"/>
              </a:ext>
            </a:extLst>
          </p:cNvPr>
          <p:cNvSpPr txBox="1"/>
          <p:nvPr/>
        </p:nvSpPr>
        <p:spPr>
          <a:xfrm>
            <a:off x="2724559" y="3548220"/>
            <a:ext cx="412292" cy="215444"/>
          </a:xfrm>
          <a:prstGeom prst="rect">
            <a:avLst/>
          </a:prstGeom>
          <a:noFill/>
        </p:spPr>
        <p:txBody>
          <a:bodyPr wrap="none" rtlCol="0">
            <a:spAutoFit/>
          </a:bodyPr>
          <a:lstStyle/>
          <a:p>
            <a:r>
              <a:rPr lang="en-US" sz="800" dirty="0"/>
              <a:t>Time</a:t>
            </a:r>
            <a:endParaRPr lang="en-US" sz="800" baseline="-25000" dirty="0"/>
          </a:p>
        </p:txBody>
      </p:sp>
      <p:cxnSp>
        <p:nvCxnSpPr>
          <p:cNvPr id="37" name="Straight Arrow Connector 36">
            <a:extLst>
              <a:ext uri="{FF2B5EF4-FFF2-40B4-BE49-F238E27FC236}">
                <a16:creationId xmlns:a16="http://schemas.microsoft.com/office/drawing/2014/main" id="{3694B852-EFBE-4AF6-94AC-1B0F9DFB70F2}"/>
              </a:ext>
            </a:extLst>
          </p:cNvPr>
          <p:cNvCxnSpPr>
            <a:cxnSpLocks/>
          </p:cNvCxnSpPr>
          <p:nvPr/>
        </p:nvCxnSpPr>
        <p:spPr>
          <a:xfrm flipV="1">
            <a:off x="1664856" y="3036569"/>
            <a:ext cx="0" cy="829938"/>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A6AF6151-A5F8-4A9D-954A-C4B11D4A2C11}"/>
              </a:ext>
            </a:extLst>
          </p:cNvPr>
          <p:cNvSpPr txBox="1"/>
          <p:nvPr/>
        </p:nvSpPr>
        <p:spPr>
          <a:xfrm>
            <a:off x="1333843" y="3438806"/>
            <a:ext cx="349776" cy="253916"/>
          </a:xfrm>
          <a:prstGeom prst="rect">
            <a:avLst/>
          </a:prstGeom>
          <a:noFill/>
        </p:spPr>
        <p:txBody>
          <a:bodyPr wrap="none" rtlCol="0">
            <a:spAutoFit/>
          </a:bodyPr>
          <a:lstStyle/>
          <a:p>
            <a:r>
              <a:rPr lang="en-US" sz="1050" dirty="0"/>
              <a:t>0V</a:t>
            </a:r>
          </a:p>
        </p:txBody>
      </p:sp>
      <p:sp>
        <p:nvSpPr>
          <p:cNvPr id="39" name="TextBox 38">
            <a:extLst>
              <a:ext uri="{FF2B5EF4-FFF2-40B4-BE49-F238E27FC236}">
                <a16:creationId xmlns:a16="http://schemas.microsoft.com/office/drawing/2014/main" id="{297568A7-8820-46BF-A8E9-D1C877CECE3F}"/>
              </a:ext>
            </a:extLst>
          </p:cNvPr>
          <p:cNvSpPr txBox="1"/>
          <p:nvPr/>
        </p:nvSpPr>
        <p:spPr>
          <a:xfrm>
            <a:off x="1313496" y="3100393"/>
            <a:ext cx="409086" cy="230832"/>
          </a:xfrm>
          <a:prstGeom prst="rect">
            <a:avLst/>
          </a:prstGeom>
          <a:noFill/>
        </p:spPr>
        <p:txBody>
          <a:bodyPr wrap="none" rtlCol="0">
            <a:spAutoFit/>
          </a:bodyPr>
          <a:lstStyle/>
          <a:p>
            <a:r>
              <a:rPr lang="en-US" sz="900" dirty="0"/>
              <a:t>Bias</a:t>
            </a:r>
            <a:endParaRPr lang="en-US" sz="900" baseline="-25000" dirty="0"/>
          </a:p>
        </p:txBody>
      </p:sp>
      <p:sp>
        <p:nvSpPr>
          <p:cNvPr id="40" name="TextBox 39">
            <a:extLst>
              <a:ext uri="{FF2B5EF4-FFF2-40B4-BE49-F238E27FC236}">
                <a16:creationId xmlns:a16="http://schemas.microsoft.com/office/drawing/2014/main" id="{BA8B9E23-2919-4C12-8F59-7E589EDCE613}"/>
              </a:ext>
            </a:extLst>
          </p:cNvPr>
          <p:cNvSpPr txBox="1"/>
          <p:nvPr/>
        </p:nvSpPr>
        <p:spPr>
          <a:xfrm>
            <a:off x="239876" y="723199"/>
            <a:ext cx="1079103" cy="369332"/>
          </a:xfrm>
          <a:prstGeom prst="rect">
            <a:avLst/>
          </a:prstGeom>
          <a:noFill/>
        </p:spPr>
        <p:txBody>
          <a:bodyPr wrap="square" rtlCol="0">
            <a:spAutoFit/>
          </a:bodyPr>
          <a:lstStyle/>
          <a:p>
            <a:r>
              <a:rPr lang="en-US" sz="900" b="1" dirty="0"/>
              <a:t>Cell VT distributions:</a:t>
            </a:r>
          </a:p>
        </p:txBody>
      </p:sp>
      <p:graphicFrame>
        <p:nvGraphicFramePr>
          <p:cNvPr id="44" name="Table 44">
            <a:extLst>
              <a:ext uri="{FF2B5EF4-FFF2-40B4-BE49-F238E27FC236}">
                <a16:creationId xmlns:a16="http://schemas.microsoft.com/office/drawing/2014/main" id="{16C18ACE-05E6-4BDA-B2AD-F657711968BD}"/>
              </a:ext>
            </a:extLst>
          </p:cNvPr>
          <p:cNvGraphicFramePr>
            <a:graphicFrameLocks noGrp="1"/>
          </p:cNvGraphicFramePr>
          <p:nvPr>
            <p:extLst>
              <p:ext uri="{D42A27DB-BD31-4B8C-83A1-F6EECF244321}">
                <p14:modId xmlns:p14="http://schemas.microsoft.com/office/powerpoint/2010/main" val="773983395"/>
              </p:ext>
            </p:extLst>
          </p:nvPr>
        </p:nvGraphicFramePr>
        <p:xfrm>
          <a:off x="361615" y="4531898"/>
          <a:ext cx="4896182" cy="1630444"/>
        </p:xfrm>
        <a:graphic>
          <a:graphicData uri="http://schemas.openxmlformats.org/drawingml/2006/table">
            <a:tbl>
              <a:tblPr firstRow="1" bandRow="1">
                <a:tableStyleId>{5C22544A-7EE6-4342-B048-85BDC9FD1C3A}</a:tableStyleId>
              </a:tblPr>
              <a:tblGrid>
                <a:gridCol w="628985">
                  <a:extLst>
                    <a:ext uri="{9D8B030D-6E8A-4147-A177-3AD203B41FA5}">
                      <a16:colId xmlns:a16="http://schemas.microsoft.com/office/drawing/2014/main" val="2375392061"/>
                    </a:ext>
                  </a:extLst>
                </a:gridCol>
                <a:gridCol w="990600">
                  <a:extLst>
                    <a:ext uri="{9D8B030D-6E8A-4147-A177-3AD203B41FA5}">
                      <a16:colId xmlns:a16="http://schemas.microsoft.com/office/drawing/2014/main" val="3259210489"/>
                    </a:ext>
                  </a:extLst>
                </a:gridCol>
                <a:gridCol w="990600">
                  <a:extLst>
                    <a:ext uri="{9D8B030D-6E8A-4147-A177-3AD203B41FA5}">
                      <a16:colId xmlns:a16="http://schemas.microsoft.com/office/drawing/2014/main" val="190323181"/>
                    </a:ext>
                  </a:extLst>
                </a:gridCol>
                <a:gridCol w="2285997">
                  <a:extLst>
                    <a:ext uri="{9D8B030D-6E8A-4147-A177-3AD203B41FA5}">
                      <a16:colId xmlns:a16="http://schemas.microsoft.com/office/drawing/2014/main" val="1839093859"/>
                    </a:ext>
                  </a:extLst>
                </a:gridCol>
              </a:tblGrid>
              <a:tr h="316171">
                <a:tc>
                  <a:txBody>
                    <a:bodyPr/>
                    <a:lstStyle/>
                    <a:p>
                      <a:r>
                        <a:rPr lang="en-US" sz="900" dirty="0"/>
                        <a:t>State</a:t>
                      </a:r>
                    </a:p>
                  </a:txBody>
                  <a:tcPr/>
                </a:tc>
                <a:tc>
                  <a:txBody>
                    <a:bodyPr/>
                    <a:lstStyle/>
                    <a:p>
                      <a:r>
                        <a:rPr lang="en-US" sz="900" dirty="0"/>
                        <a:t>VT</a:t>
                      </a:r>
                    </a:p>
                    <a:p>
                      <a:r>
                        <a:rPr lang="en-US" sz="900" dirty="0"/>
                        <a:t>(in p polarity)</a:t>
                      </a:r>
                    </a:p>
                  </a:txBody>
                  <a:tcPr/>
                </a:tc>
                <a:tc>
                  <a:txBody>
                    <a:bodyPr/>
                    <a:lstStyle/>
                    <a:p>
                      <a:r>
                        <a:rPr lang="en-US" sz="900" dirty="0"/>
                        <a:t>VT</a:t>
                      </a:r>
                    </a:p>
                    <a:p>
                      <a:r>
                        <a:rPr lang="en-US" sz="900" dirty="0"/>
                        <a:t>(in n polarity)</a:t>
                      </a:r>
                    </a:p>
                  </a:txBody>
                  <a:tcPr/>
                </a:tc>
                <a:tc>
                  <a:txBody>
                    <a:bodyPr/>
                    <a:lstStyle/>
                    <a:p>
                      <a:r>
                        <a:rPr lang="en-US" sz="900" dirty="0"/>
                        <a:t>Read Setback</a:t>
                      </a:r>
                    </a:p>
                    <a:p>
                      <a:r>
                        <a:rPr lang="en-US" sz="900" dirty="0"/>
                        <a:t>(PA/PW and polarity)</a:t>
                      </a:r>
                    </a:p>
                  </a:txBody>
                  <a:tcPr/>
                </a:tc>
                <a:extLst>
                  <a:ext uri="{0D108BD9-81ED-4DB2-BD59-A6C34878D82A}">
                    <a16:rowId xmlns:a16="http://schemas.microsoft.com/office/drawing/2014/main" val="704662999"/>
                  </a:ext>
                </a:extLst>
              </a:tr>
              <a:tr h="316171">
                <a:tc>
                  <a:txBody>
                    <a:bodyPr/>
                    <a:lstStyle/>
                    <a:p>
                      <a:r>
                        <a:rPr lang="en-US" sz="900" dirty="0"/>
                        <a:t>P1 (00)</a:t>
                      </a:r>
                    </a:p>
                  </a:txBody>
                  <a:tcPr/>
                </a:tc>
                <a:tc>
                  <a:txBody>
                    <a:bodyPr/>
                    <a:lstStyle/>
                    <a:p>
                      <a:r>
                        <a:rPr lang="en-US" sz="900" dirty="0"/>
                        <a:t>0&lt;VT&lt;V1</a:t>
                      </a:r>
                    </a:p>
                  </a:txBody>
                  <a:tcPr/>
                </a:tc>
                <a:tc>
                  <a:txBody>
                    <a:bodyPr/>
                    <a:lstStyle/>
                    <a:p>
                      <a:r>
                        <a:rPr lang="en-US" sz="900" dirty="0"/>
                        <a:t>-V3 &lt; VT &lt; -V2</a:t>
                      </a:r>
                    </a:p>
                  </a:txBody>
                  <a:tcPr/>
                </a:tc>
                <a:tc>
                  <a:txBody>
                    <a:bodyPr/>
                    <a:lstStyle/>
                    <a:p>
                      <a:r>
                        <a:rPr lang="en-US" sz="900" dirty="0"/>
                        <a:t>I1/T1 in P polarity</a:t>
                      </a:r>
                    </a:p>
                  </a:txBody>
                  <a:tcPr/>
                </a:tc>
                <a:extLst>
                  <a:ext uri="{0D108BD9-81ED-4DB2-BD59-A6C34878D82A}">
                    <a16:rowId xmlns:a16="http://schemas.microsoft.com/office/drawing/2014/main" val="2584073278"/>
                  </a:ext>
                </a:extLst>
              </a:tr>
              <a:tr h="316171">
                <a:tc>
                  <a:txBody>
                    <a:bodyPr/>
                    <a:lstStyle/>
                    <a:p>
                      <a:r>
                        <a:rPr lang="en-US" sz="900" dirty="0"/>
                        <a:t>P2 (01)</a:t>
                      </a:r>
                    </a:p>
                  </a:txBody>
                  <a:tcPr/>
                </a:tc>
                <a:tc>
                  <a:txBody>
                    <a:bodyPr/>
                    <a:lstStyle/>
                    <a:p>
                      <a:r>
                        <a:rPr lang="en-US" sz="900" dirty="0"/>
                        <a:t>V1&lt;VT&lt;V2</a:t>
                      </a:r>
                    </a:p>
                  </a:txBody>
                  <a:tcPr/>
                </a:tc>
                <a:tc>
                  <a:txBody>
                    <a:bodyPr/>
                    <a:lstStyle/>
                    <a:p>
                      <a:r>
                        <a:rPr lang="en-US" sz="900" dirty="0"/>
                        <a:t>-V3 &lt; VT</a:t>
                      </a:r>
                    </a:p>
                  </a:txBody>
                  <a:tcPr/>
                </a:tc>
                <a:tc>
                  <a:txBody>
                    <a:bodyPr/>
                    <a:lstStyle/>
                    <a:p>
                      <a:r>
                        <a:rPr lang="en-US" sz="900" dirty="0"/>
                        <a:t>I2/T2 in P polarity</a:t>
                      </a:r>
                    </a:p>
                  </a:txBody>
                  <a:tcPr/>
                </a:tc>
                <a:extLst>
                  <a:ext uri="{0D108BD9-81ED-4DB2-BD59-A6C34878D82A}">
                    <a16:rowId xmlns:a16="http://schemas.microsoft.com/office/drawing/2014/main" val="1221153802"/>
                  </a:ext>
                </a:extLst>
              </a:tr>
              <a:tr h="316171">
                <a:tc>
                  <a:txBody>
                    <a:bodyPr/>
                    <a:lstStyle/>
                    <a:p>
                      <a:r>
                        <a:rPr lang="en-US" sz="900" dirty="0"/>
                        <a:t>P3 (10)</a:t>
                      </a:r>
                    </a:p>
                  </a:txBody>
                  <a:tcPr/>
                </a:tc>
                <a:tc>
                  <a:txBody>
                    <a:bodyPr/>
                    <a:lstStyle/>
                    <a:p>
                      <a:r>
                        <a:rPr lang="en-US" sz="900" dirty="0"/>
                        <a:t>V2 &lt; VT &lt; V3</a:t>
                      </a:r>
                    </a:p>
                  </a:txBody>
                  <a:tcPr/>
                </a:tc>
                <a:tc>
                  <a:txBody>
                    <a:bodyPr/>
                    <a:lstStyle/>
                    <a:p>
                      <a:r>
                        <a:rPr lang="en-US" sz="900" dirty="0"/>
                        <a:t>-V1&lt;VT&lt;0</a:t>
                      </a:r>
                    </a:p>
                  </a:txBody>
                  <a:tcPr/>
                </a:tc>
                <a:tc>
                  <a:txBody>
                    <a:bodyPr/>
                    <a:lstStyle/>
                    <a:p>
                      <a:r>
                        <a:rPr lang="en-US" sz="900" dirty="0"/>
                        <a:t>I1/T1 in N polarity</a:t>
                      </a:r>
                    </a:p>
                  </a:txBody>
                  <a:tcPr/>
                </a:tc>
                <a:extLst>
                  <a:ext uri="{0D108BD9-81ED-4DB2-BD59-A6C34878D82A}">
                    <a16:rowId xmlns:a16="http://schemas.microsoft.com/office/drawing/2014/main" val="463701930"/>
                  </a:ext>
                </a:extLst>
              </a:tr>
              <a:tr h="316171">
                <a:tc>
                  <a:txBody>
                    <a:bodyPr/>
                    <a:lstStyle/>
                    <a:p>
                      <a:r>
                        <a:rPr lang="en-US" sz="900" dirty="0"/>
                        <a:t>P4 (11)</a:t>
                      </a:r>
                    </a:p>
                  </a:txBody>
                  <a:tcPr/>
                </a:tc>
                <a:tc>
                  <a:txBody>
                    <a:bodyPr/>
                    <a:lstStyle/>
                    <a:p>
                      <a:r>
                        <a:rPr lang="en-US" sz="900" dirty="0"/>
                        <a:t>V3 &lt; VT</a:t>
                      </a:r>
                    </a:p>
                  </a:txBody>
                  <a:tcPr/>
                </a:tc>
                <a:tc>
                  <a:txBody>
                    <a:bodyPr/>
                    <a:lstStyle/>
                    <a:p>
                      <a:r>
                        <a:rPr lang="en-US" sz="900" dirty="0"/>
                        <a:t>-V2&lt;VT&lt;V1</a:t>
                      </a:r>
                    </a:p>
                  </a:txBody>
                  <a:tcPr/>
                </a:tc>
                <a:tc>
                  <a:txBody>
                    <a:bodyPr/>
                    <a:lstStyle/>
                    <a:p>
                      <a:r>
                        <a:rPr lang="en-US" sz="900" dirty="0"/>
                        <a:t>I2/T2 in N polarity</a:t>
                      </a:r>
                    </a:p>
                  </a:txBody>
                  <a:tcPr/>
                </a:tc>
                <a:extLst>
                  <a:ext uri="{0D108BD9-81ED-4DB2-BD59-A6C34878D82A}">
                    <a16:rowId xmlns:a16="http://schemas.microsoft.com/office/drawing/2014/main" val="3210994436"/>
                  </a:ext>
                </a:extLst>
              </a:tr>
            </a:tbl>
          </a:graphicData>
        </a:graphic>
      </p:graphicFrame>
      <p:cxnSp>
        <p:nvCxnSpPr>
          <p:cNvPr id="46" name="Straight Connector 45">
            <a:extLst>
              <a:ext uri="{FF2B5EF4-FFF2-40B4-BE49-F238E27FC236}">
                <a16:creationId xmlns:a16="http://schemas.microsoft.com/office/drawing/2014/main" id="{862A1F7F-8E91-4F07-A08B-FA80E92B889F}"/>
              </a:ext>
            </a:extLst>
          </p:cNvPr>
          <p:cNvCxnSpPr/>
          <p:nvPr/>
        </p:nvCxnSpPr>
        <p:spPr>
          <a:xfrm flipH="1">
            <a:off x="2659251" y="1487498"/>
            <a:ext cx="173107" cy="6347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88E378A4-220B-4408-A042-66DC00A8C301}"/>
              </a:ext>
            </a:extLst>
          </p:cNvPr>
          <p:cNvCxnSpPr/>
          <p:nvPr/>
        </p:nvCxnSpPr>
        <p:spPr>
          <a:xfrm flipH="1">
            <a:off x="2900646" y="1493766"/>
            <a:ext cx="173107" cy="6347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BA6C24C7-3CAC-4B69-9690-7DA4F258E42A}"/>
              </a:ext>
            </a:extLst>
          </p:cNvPr>
          <p:cNvSpPr txBox="1"/>
          <p:nvPr/>
        </p:nvSpPr>
        <p:spPr>
          <a:xfrm>
            <a:off x="2658418" y="1246694"/>
            <a:ext cx="287930" cy="209757"/>
          </a:xfrm>
          <a:prstGeom prst="rect">
            <a:avLst/>
          </a:prstGeom>
          <a:noFill/>
        </p:spPr>
        <p:txBody>
          <a:bodyPr wrap="none" rtlCol="0">
            <a:spAutoFit/>
          </a:bodyPr>
          <a:lstStyle/>
          <a:p>
            <a:r>
              <a:rPr lang="en-US" sz="1200" dirty="0"/>
              <a:t>N1</a:t>
            </a:r>
            <a:endParaRPr lang="en-US" sz="1200" baseline="-25000" dirty="0"/>
          </a:p>
        </p:txBody>
      </p:sp>
      <p:sp>
        <p:nvSpPr>
          <p:cNvPr id="49" name="TextBox 48">
            <a:extLst>
              <a:ext uri="{FF2B5EF4-FFF2-40B4-BE49-F238E27FC236}">
                <a16:creationId xmlns:a16="http://schemas.microsoft.com/office/drawing/2014/main" id="{BBCE2D72-837D-4CD0-B952-CA947978C0D6}"/>
              </a:ext>
            </a:extLst>
          </p:cNvPr>
          <p:cNvSpPr txBox="1"/>
          <p:nvPr/>
        </p:nvSpPr>
        <p:spPr>
          <a:xfrm>
            <a:off x="2940280" y="1254911"/>
            <a:ext cx="287930" cy="209757"/>
          </a:xfrm>
          <a:prstGeom prst="rect">
            <a:avLst/>
          </a:prstGeom>
          <a:noFill/>
        </p:spPr>
        <p:txBody>
          <a:bodyPr wrap="none" rtlCol="0">
            <a:spAutoFit/>
          </a:bodyPr>
          <a:lstStyle/>
          <a:p>
            <a:r>
              <a:rPr lang="en-US" sz="1200" dirty="0"/>
              <a:t>N2</a:t>
            </a:r>
            <a:endParaRPr lang="en-US" sz="1200" baseline="-25000" dirty="0"/>
          </a:p>
        </p:txBody>
      </p:sp>
      <p:cxnSp>
        <p:nvCxnSpPr>
          <p:cNvPr id="50" name="Straight Connector 49">
            <a:extLst>
              <a:ext uri="{FF2B5EF4-FFF2-40B4-BE49-F238E27FC236}">
                <a16:creationId xmlns:a16="http://schemas.microsoft.com/office/drawing/2014/main" id="{D3012C20-995A-4BC2-A377-D3BB55B7B049}"/>
              </a:ext>
            </a:extLst>
          </p:cNvPr>
          <p:cNvCxnSpPr/>
          <p:nvPr/>
        </p:nvCxnSpPr>
        <p:spPr>
          <a:xfrm flipH="1" flipV="1">
            <a:off x="783163" y="1474733"/>
            <a:ext cx="173107" cy="6347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757D9896-F289-4CB3-8D3D-61662D54E44F}"/>
              </a:ext>
            </a:extLst>
          </p:cNvPr>
          <p:cNvCxnSpPr/>
          <p:nvPr/>
        </p:nvCxnSpPr>
        <p:spPr>
          <a:xfrm flipH="1" flipV="1">
            <a:off x="1076818" y="1480400"/>
            <a:ext cx="173107" cy="6347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13F2C9F7-8FC3-4E44-96EC-AE42EA3B94B3}"/>
              </a:ext>
            </a:extLst>
          </p:cNvPr>
          <p:cNvSpPr txBox="1"/>
          <p:nvPr/>
        </p:nvSpPr>
        <p:spPr>
          <a:xfrm>
            <a:off x="912043" y="1286528"/>
            <a:ext cx="281862" cy="209757"/>
          </a:xfrm>
          <a:prstGeom prst="rect">
            <a:avLst/>
          </a:prstGeom>
          <a:noFill/>
        </p:spPr>
        <p:txBody>
          <a:bodyPr wrap="none" rtlCol="0">
            <a:spAutoFit/>
          </a:bodyPr>
          <a:lstStyle/>
          <a:p>
            <a:r>
              <a:rPr lang="en-US" sz="1200" dirty="0"/>
              <a:t>P1</a:t>
            </a:r>
            <a:endParaRPr lang="en-US" sz="1200" baseline="-25000" dirty="0"/>
          </a:p>
        </p:txBody>
      </p:sp>
      <p:sp>
        <p:nvSpPr>
          <p:cNvPr id="53" name="TextBox 52">
            <a:extLst>
              <a:ext uri="{FF2B5EF4-FFF2-40B4-BE49-F238E27FC236}">
                <a16:creationId xmlns:a16="http://schemas.microsoft.com/office/drawing/2014/main" id="{11BA06E4-525B-4471-BF7E-4AAEE2E3193B}"/>
              </a:ext>
            </a:extLst>
          </p:cNvPr>
          <p:cNvSpPr txBox="1"/>
          <p:nvPr/>
        </p:nvSpPr>
        <p:spPr>
          <a:xfrm>
            <a:off x="586737" y="1277741"/>
            <a:ext cx="281862" cy="209757"/>
          </a:xfrm>
          <a:prstGeom prst="rect">
            <a:avLst/>
          </a:prstGeom>
          <a:noFill/>
        </p:spPr>
        <p:txBody>
          <a:bodyPr wrap="none" rtlCol="0">
            <a:spAutoFit/>
          </a:bodyPr>
          <a:lstStyle/>
          <a:p>
            <a:r>
              <a:rPr lang="en-US" sz="1200" dirty="0"/>
              <a:t>P2</a:t>
            </a:r>
            <a:endParaRPr lang="en-US" sz="1200" baseline="-25000" dirty="0"/>
          </a:p>
        </p:txBody>
      </p:sp>
      <p:sp>
        <p:nvSpPr>
          <p:cNvPr id="57" name="TextBox 56">
            <a:extLst>
              <a:ext uri="{FF2B5EF4-FFF2-40B4-BE49-F238E27FC236}">
                <a16:creationId xmlns:a16="http://schemas.microsoft.com/office/drawing/2014/main" id="{97EC72EF-BB2B-436E-AEF9-093ABDD6B77D}"/>
              </a:ext>
            </a:extLst>
          </p:cNvPr>
          <p:cNvSpPr txBox="1"/>
          <p:nvPr/>
        </p:nvSpPr>
        <p:spPr>
          <a:xfrm>
            <a:off x="821775" y="2409381"/>
            <a:ext cx="412289" cy="276999"/>
          </a:xfrm>
          <a:prstGeom prst="rect">
            <a:avLst/>
          </a:prstGeom>
          <a:noFill/>
        </p:spPr>
        <p:txBody>
          <a:bodyPr wrap="square" rtlCol="0">
            <a:spAutoFit/>
          </a:bodyPr>
          <a:lstStyle/>
          <a:p>
            <a:r>
              <a:rPr lang="en-US" sz="1200" dirty="0"/>
              <a:t>-V</a:t>
            </a:r>
            <a:r>
              <a:rPr lang="en-US" sz="1200" baseline="-25000" dirty="0"/>
              <a:t>3</a:t>
            </a:r>
          </a:p>
        </p:txBody>
      </p:sp>
      <p:cxnSp>
        <p:nvCxnSpPr>
          <p:cNvPr id="58" name="Straight Connector 57">
            <a:extLst>
              <a:ext uri="{FF2B5EF4-FFF2-40B4-BE49-F238E27FC236}">
                <a16:creationId xmlns:a16="http://schemas.microsoft.com/office/drawing/2014/main" id="{C7C6307E-9023-4441-9725-63411F539B63}"/>
              </a:ext>
            </a:extLst>
          </p:cNvPr>
          <p:cNvCxnSpPr/>
          <p:nvPr/>
        </p:nvCxnSpPr>
        <p:spPr>
          <a:xfrm>
            <a:off x="2832358" y="1472264"/>
            <a:ext cx="0" cy="976972"/>
          </a:xfrm>
          <a:prstGeom prst="line">
            <a:avLst/>
          </a:prstGeom>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6EB6E1DD-F0E2-4C1F-9706-B1DD48E1BC55}"/>
              </a:ext>
            </a:extLst>
          </p:cNvPr>
          <p:cNvSpPr txBox="1"/>
          <p:nvPr/>
        </p:nvSpPr>
        <p:spPr>
          <a:xfrm>
            <a:off x="1480975" y="2445150"/>
            <a:ext cx="396262" cy="276999"/>
          </a:xfrm>
          <a:prstGeom prst="rect">
            <a:avLst/>
          </a:prstGeom>
          <a:noFill/>
        </p:spPr>
        <p:txBody>
          <a:bodyPr wrap="none" rtlCol="0">
            <a:spAutoFit/>
          </a:bodyPr>
          <a:lstStyle/>
          <a:p>
            <a:r>
              <a:rPr lang="en-US" sz="1200"/>
              <a:t>-V</a:t>
            </a:r>
            <a:r>
              <a:rPr lang="en-US" sz="1200" baseline="-25000"/>
              <a:t>1</a:t>
            </a:r>
            <a:endParaRPr lang="en-US" sz="1200" baseline="-25000" dirty="0"/>
          </a:p>
        </p:txBody>
      </p:sp>
      <p:sp>
        <p:nvSpPr>
          <p:cNvPr id="63" name="TextBox 62">
            <a:extLst>
              <a:ext uri="{FF2B5EF4-FFF2-40B4-BE49-F238E27FC236}">
                <a16:creationId xmlns:a16="http://schemas.microsoft.com/office/drawing/2014/main" id="{66F01566-252A-4DB0-8240-E8EBF7330188}"/>
              </a:ext>
            </a:extLst>
          </p:cNvPr>
          <p:cNvSpPr txBox="1"/>
          <p:nvPr/>
        </p:nvSpPr>
        <p:spPr>
          <a:xfrm>
            <a:off x="1135284" y="2425596"/>
            <a:ext cx="412289" cy="276999"/>
          </a:xfrm>
          <a:prstGeom prst="rect">
            <a:avLst/>
          </a:prstGeom>
          <a:noFill/>
        </p:spPr>
        <p:txBody>
          <a:bodyPr wrap="square" rtlCol="0">
            <a:spAutoFit/>
          </a:bodyPr>
          <a:lstStyle/>
          <a:p>
            <a:r>
              <a:rPr lang="en-US" sz="1200"/>
              <a:t>-V</a:t>
            </a:r>
            <a:r>
              <a:rPr lang="en-US" sz="1200" baseline="-25000"/>
              <a:t>2</a:t>
            </a:r>
            <a:endParaRPr lang="en-US" sz="1200" baseline="-25000" dirty="0"/>
          </a:p>
        </p:txBody>
      </p:sp>
      <p:cxnSp>
        <p:nvCxnSpPr>
          <p:cNvPr id="64" name="Straight Connector 63">
            <a:extLst>
              <a:ext uri="{FF2B5EF4-FFF2-40B4-BE49-F238E27FC236}">
                <a16:creationId xmlns:a16="http://schemas.microsoft.com/office/drawing/2014/main" id="{1DBBDC15-FE2F-4C4F-B81A-FEDE4E4D2E43}"/>
              </a:ext>
            </a:extLst>
          </p:cNvPr>
          <p:cNvCxnSpPr/>
          <p:nvPr/>
        </p:nvCxnSpPr>
        <p:spPr>
          <a:xfrm>
            <a:off x="1027919" y="1472264"/>
            <a:ext cx="0" cy="976972"/>
          </a:xfrm>
          <a:prstGeom prst="line">
            <a:avLst/>
          </a:prstGeom>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03BE5FDA-8AC1-4FE8-8A78-2E0ACF65C75F}"/>
              </a:ext>
            </a:extLst>
          </p:cNvPr>
          <p:cNvSpPr txBox="1"/>
          <p:nvPr/>
        </p:nvSpPr>
        <p:spPr>
          <a:xfrm>
            <a:off x="2756209" y="2417526"/>
            <a:ext cx="412289" cy="276999"/>
          </a:xfrm>
          <a:prstGeom prst="rect">
            <a:avLst/>
          </a:prstGeom>
          <a:noFill/>
        </p:spPr>
        <p:txBody>
          <a:bodyPr wrap="square" rtlCol="0">
            <a:spAutoFit/>
          </a:bodyPr>
          <a:lstStyle/>
          <a:p>
            <a:r>
              <a:rPr lang="en-US" sz="1200" dirty="0"/>
              <a:t>V</a:t>
            </a:r>
            <a:r>
              <a:rPr lang="en-US" sz="1200" baseline="-25000" dirty="0"/>
              <a:t>3</a:t>
            </a:r>
          </a:p>
        </p:txBody>
      </p:sp>
      <p:sp>
        <p:nvSpPr>
          <p:cNvPr id="66" name="TextBox 65">
            <a:extLst>
              <a:ext uri="{FF2B5EF4-FFF2-40B4-BE49-F238E27FC236}">
                <a16:creationId xmlns:a16="http://schemas.microsoft.com/office/drawing/2014/main" id="{912652F0-56AE-45BC-9C3F-EEB403A49313}"/>
              </a:ext>
            </a:extLst>
          </p:cNvPr>
          <p:cNvSpPr txBox="1"/>
          <p:nvPr/>
        </p:nvSpPr>
        <p:spPr>
          <a:xfrm>
            <a:off x="6208618" y="560955"/>
            <a:ext cx="2167826" cy="276999"/>
          </a:xfrm>
          <a:prstGeom prst="rect">
            <a:avLst/>
          </a:prstGeom>
          <a:noFill/>
        </p:spPr>
        <p:txBody>
          <a:bodyPr wrap="square" rtlCol="0">
            <a:spAutoFit/>
          </a:bodyPr>
          <a:lstStyle/>
          <a:p>
            <a:r>
              <a:rPr lang="en-US" sz="1200" b="1" dirty="0"/>
              <a:t>State diagram</a:t>
            </a:r>
          </a:p>
        </p:txBody>
      </p:sp>
      <p:sp>
        <p:nvSpPr>
          <p:cNvPr id="5" name="Flowchart: Alternate Process 4">
            <a:extLst>
              <a:ext uri="{FF2B5EF4-FFF2-40B4-BE49-F238E27FC236}">
                <a16:creationId xmlns:a16="http://schemas.microsoft.com/office/drawing/2014/main" id="{29E5DCB2-38F1-45E3-A1EF-E64ACB45125F}"/>
              </a:ext>
            </a:extLst>
          </p:cNvPr>
          <p:cNvSpPr/>
          <p:nvPr/>
        </p:nvSpPr>
        <p:spPr>
          <a:xfrm>
            <a:off x="6410106" y="953494"/>
            <a:ext cx="1332865" cy="538018"/>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BL/WL bias ramp to V1 in positive polarity</a:t>
            </a:r>
          </a:p>
        </p:txBody>
      </p:sp>
      <p:sp>
        <p:nvSpPr>
          <p:cNvPr id="43" name="Flowchart: Decision 42">
            <a:extLst>
              <a:ext uri="{FF2B5EF4-FFF2-40B4-BE49-F238E27FC236}">
                <a16:creationId xmlns:a16="http://schemas.microsoft.com/office/drawing/2014/main" id="{942A3B91-D59F-4292-9A15-857B7DC6F56D}"/>
              </a:ext>
            </a:extLst>
          </p:cNvPr>
          <p:cNvSpPr/>
          <p:nvPr/>
        </p:nvSpPr>
        <p:spPr>
          <a:xfrm>
            <a:off x="6326897" y="1840450"/>
            <a:ext cx="1504725" cy="538018"/>
          </a:xfrm>
          <a:prstGeom prst="flowChartDecisi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rPr>
              <a:t>Threshold detection</a:t>
            </a:r>
          </a:p>
        </p:txBody>
      </p:sp>
      <p:cxnSp>
        <p:nvCxnSpPr>
          <p:cNvPr id="68" name="Straight Arrow Connector 67">
            <a:extLst>
              <a:ext uri="{FF2B5EF4-FFF2-40B4-BE49-F238E27FC236}">
                <a16:creationId xmlns:a16="http://schemas.microsoft.com/office/drawing/2014/main" id="{8FFE8D4F-C364-410B-A00E-DD5CC48BAC7B}"/>
              </a:ext>
            </a:extLst>
          </p:cNvPr>
          <p:cNvCxnSpPr>
            <a:stCxn id="43" idx="3"/>
          </p:cNvCxnSpPr>
          <p:nvPr/>
        </p:nvCxnSpPr>
        <p:spPr>
          <a:xfrm>
            <a:off x="7831622" y="2109459"/>
            <a:ext cx="8598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9" name="Flowchart: Alternate Process 68">
            <a:extLst>
              <a:ext uri="{FF2B5EF4-FFF2-40B4-BE49-F238E27FC236}">
                <a16:creationId xmlns:a16="http://schemas.microsoft.com/office/drawing/2014/main" id="{2CDD5579-6D03-471B-812A-DF62B5225619}"/>
              </a:ext>
            </a:extLst>
          </p:cNvPr>
          <p:cNvSpPr/>
          <p:nvPr/>
        </p:nvSpPr>
        <p:spPr>
          <a:xfrm>
            <a:off x="9841461" y="1917859"/>
            <a:ext cx="1322617" cy="430209"/>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Write back with I1/T1 in positive polarity</a:t>
            </a:r>
          </a:p>
        </p:txBody>
      </p:sp>
      <p:sp>
        <p:nvSpPr>
          <p:cNvPr id="70" name="Flowchart: Alternate Process 69">
            <a:extLst>
              <a:ext uri="{FF2B5EF4-FFF2-40B4-BE49-F238E27FC236}">
                <a16:creationId xmlns:a16="http://schemas.microsoft.com/office/drawing/2014/main" id="{8DB82DC8-122F-44A3-9944-2F9B404F7AB8}"/>
              </a:ext>
            </a:extLst>
          </p:cNvPr>
          <p:cNvSpPr/>
          <p:nvPr/>
        </p:nvSpPr>
        <p:spPr>
          <a:xfrm>
            <a:off x="8703141" y="1917859"/>
            <a:ext cx="783433" cy="430209"/>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Data out is 00</a:t>
            </a:r>
          </a:p>
        </p:txBody>
      </p:sp>
      <p:cxnSp>
        <p:nvCxnSpPr>
          <p:cNvPr id="71" name="Straight Arrow Connector 70">
            <a:extLst>
              <a:ext uri="{FF2B5EF4-FFF2-40B4-BE49-F238E27FC236}">
                <a16:creationId xmlns:a16="http://schemas.microsoft.com/office/drawing/2014/main" id="{FF28399B-2F23-48FC-AC9F-0D3D84D2F38B}"/>
              </a:ext>
            </a:extLst>
          </p:cNvPr>
          <p:cNvCxnSpPr>
            <a:cxnSpLocks/>
            <a:stCxn id="70" idx="3"/>
            <a:endCxn id="69" idx="1"/>
          </p:cNvCxnSpPr>
          <p:nvPr/>
        </p:nvCxnSpPr>
        <p:spPr>
          <a:xfrm>
            <a:off x="9486574" y="2132964"/>
            <a:ext cx="3548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AE3A20CB-851F-4354-B0BF-08179C0878F3}"/>
              </a:ext>
            </a:extLst>
          </p:cNvPr>
          <p:cNvCxnSpPr>
            <a:cxnSpLocks/>
          </p:cNvCxnSpPr>
          <p:nvPr/>
        </p:nvCxnSpPr>
        <p:spPr>
          <a:xfrm>
            <a:off x="7079259" y="2378468"/>
            <a:ext cx="0" cy="357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6" name="Flowchart: Alternate Process 75">
            <a:extLst>
              <a:ext uri="{FF2B5EF4-FFF2-40B4-BE49-F238E27FC236}">
                <a16:creationId xmlns:a16="http://schemas.microsoft.com/office/drawing/2014/main" id="{3942D3E8-A8F1-451C-A166-FBAF50AD8D06}"/>
              </a:ext>
            </a:extLst>
          </p:cNvPr>
          <p:cNvSpPr/>
          <p:nvPr/>
        </p:nvSpPr>
        <p:spPr>
          <a:xfrm>
            <a:off x="6412826" y="2736302"/>
            <a:ext cx="1332865" cy="538018"/>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BL/WL bias ramp to V2 in positive polarity</a:t>
            </a:r>
          </a:p>
        </p:txBody>
      </p:sp>
      <p:sp>
        <p:nvSpPr>
          <p:cNvPr id="79" name="Flowchart: Decision 78">
            <a:extLst>
              <a:ext uri="{FF2B5EF4-FFF2-40B4-BE49-F238E27FC236}">
                <a16:creationId xmlns:a16="http://schemas.microsoft.com/office/drawing/2014/main" id="{F1180EAD-7D10-475D-9E24-294410BDBA43}"/>
              </a:ext>
            </a:extLst>
          </p:cNvPr>
          <p:cNvSpPr/>
          <p:nvPr/>
        </p:nvSpPr>
        <p:spPr>
          <a:xfrm>
            <a:off x="6326895" y="3631550"/>
            <a:ext cx="1504725" cy="538018"/>
          </a:xfrm>
          <a:prstGeom prst="flowChartDecisi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rPr>
              <a:t>Threshold detection</a:t>
            </a:r>
          </a:p>
        </p:txBody>
      </p:sp>
      <p:cxnSp>
        <p:nvCxnSpPr>
          <p:cNvPr id="80" name="Straight Arrow Connector 79">
            <a:extLst>
              <a:ext uri="{FF2B5EF4-FFF2-40B4-BE49-F238E27FC236}">
                <a16:creationId xmlns:a16="http://schemas.microsoft.com/office/drawing/2014/main" id="{C869C903-C82D-4A05-8159-920061F40F27}"/>
              </a:ext>
            </a:extLst>
          </p:cNvPr>
          <p:cNvCxnSpPr>
            <a:cxnSpLocks/>
          </p:cNvCxnSpPr>
          <p:nvPr/>
        </p:nvCxnSpPr>
        <p:spPr>
          <a:xfrm>
            <a:off x="7083034" y="3273716"/>
            <a:ext cx="0" cy="357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16E40114-699C-46FF-905A-5540A19E79EB}"/>
              </a:ext>
            </a:extLst>
          </p:cNvPr>
          <p:cNvCxnSpPr/>
          <p:nvPr/>
        </p:nvCxnSpPr>
        <p:spPr>
          <a:xfrm>
            <a:off x="7843297" y="3914819"/>
            <a:ext cx="8598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3" name="Flowchart: Alternate Process 82">
            <a:extLst>
              <a:ext uri="{FF2B5EF4-FFF2-40B4-BE49-F238E27FC236}">
                <a16:creationId xmlns:a16="http://schemas.microsoft.com/office/drawing/2014/main" id="{53FB4A19-67E4-4F3C-AE65-9F8203353416}"/>
              </a:ext>
            </a:extLst>
          </p:cNvPr>
          <p:cNvSpPr/>
          <p:nvPr/>
        </p:nvSpPr>
        <p:spPr>
          <a:xfrm>
            <a:off x="9853136" y="3723219"/>
            <a:ext cx="1322617" cy="430209"/>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Write back with I2/T2 in positive polarity</a:t>
            </a:r>
          </a:p>
        </p:txBody>
      </p:sp>
      <p:sp>
        <p:nvSpPr>
          <p:cNvPr id="84" name="Flowchart: Alternate Process 83">
            <a:extLst>
              <a:ext uri="{FF2B5EF4-FFF2-40B4-BE49-F238E27FC236}">
                <a16:creationId xmlns:a16="http://schemas.microsoft.com/office/drawing/2014/main" id="{ADE4D291-8711-4CF0-846B-762BBCDD9DAE}"/>
              </a:ext>
            </a:extLst>
          </p:cNvPr>
          <p:cNvSpPr/>
          <p:nvPr/>
        </p:nvSpPr>
        <p:spPr>
          <a:xfrm>
            <a:off x="8714816" y="3723219"/>
            <a:ext cx="783433" cy="430209"/>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Data out is 01</a:t>
            </a:r>
          </a:p>
        </p:txBody>
      </p:sp>
      <p:cxnSp>
        <p:nvCxnSpPr>
          <p:cNvPr id="85" name="Straight Arrow Connector 84">
            <a:extLst>
              <a:ext uri="{FF2B5EF4-FFF2-40B4-BE49-F238E27FC236}">
                <a16:creationId xmlns:a16="http://schemas.microsoft.com/office/drawing/2014/main" id="{A980DB2B-EC2F-42E1-BD36-AFB1FE5D22EB}"/>
              </a:ext>
            </a:extLst>
          </p:cNvPr>
          <p:cNvCxnSpPr>
            <a:cxnSpLocks/>
            <a:stCxn id="84" idx="3"/>
            <a:endCxn id="83" idx="1"/>
          </p:cNvCxnSpPr>
          <p:nvPr/>
        </p:nvCxnSpPr>
        <p:spPr>
          <a:xfrm>
            <a:off x="9498249" y="3938324"/>
            <a:ext cx="3548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D9DB2FA6-5087-4FEF-8BEF-C049C7D1B02F}"/>
              </a:ext>
            </a:extLst>
          </p:cNvPr>
          <p:cNvSpPr txBox="1"/>
          <p:nvPr/>
        </p:nvSpPr>
        <p:spPr>
          <a:xfrm>
            <a:off x="7843297" y="1916875"/>
            <a:ext cx="1079103" cy="230832"/>
          </a:xfrm>
          <a:prstGeom prst="rect">
            <a:avLst/>
          </a:prstGeom>
          <a:noFill/>
        </p:spPr>
        <p:txBody>
          <a:bodyPr wrap="square" rtlCol="0">
            <a:spAutoFit/>
          </a:bodyPr>
          <a:lstStyle/>
          <a:p>
            <a:r>
              <a:rPr lang="en-US" sz="900" dirty="0"/>
              <a:t>yes</a:t>
            </a:r>
          </a:p>
        </p:txBody>
      </p:sp>
      <p:sp>
        <p:nvSpPr>
          <p:cNvPr id="87" name="TextBox 86">
            <a:extLst>
              <a:ext uri="{FF2B5EF4-FFF2-40B4-BE49-F238E27FC236}">
                <a16:creationId xmlns:a16="http://schemas.microsoft.com/office/drawing/2014/main" id="{A917CCEF-E3B3-46F3-8054-D6929F1C87B2}"/>
              </a:ext>
            </a:extLst>
          </p:cNvPr>
          <p:cNvSpPr txBox="1"/>
          <p:nvPr/>
        </p:nvSpPr>
        <p:spPr>
          <a:xfrm>
            <a:off x="7010400" y="2401746"/>
            <a:ext cx="1079103" cy="230832"/>
          </a:xfrm>
          <a:prstGeom prst="rect">
            <a:avLst/>
          </a:prstGeom>
          <a:noFill/>
        </p:spPr>
        <p:txBody>
          <a:bodyPr wrap="square" rtlCol="0">
            <a:spAutoFit/>
          </a:bodyPr>
          <a:lstStyle/>
          <a:p>
            <a:r>
              <a:rPr lang="en-US" sz="900" dirty="0"/>
              <a:t>no</a:t>
            </a:r>
          </a:p>
        </p:txBody>
      </p:sp>
      <p:sp>
        <p:nvSpPr>
          <p:cNvPr id="88" name="Flowchart: Alternate Process 87">
            <a:extLst>
              <a:ext uri="{FF2B5EF4-FFF2-40B4-BE49-F238E27FC236}">
                <a16:creationId xmlns:a16="http://schemas.microsoft.com/office/drawing/2014/main" id="{3F4DF2B5-42B2-4FDD-BB6A-9DE80CEB46A4}"/>
              </a:ext>
            </a:extLst>
          </p:cNvPr>
          <p:cNvSpPr/>
          <p:nvPr/>
        </p:nvSpPr>
        <p:spPr>
          <a:xfrm>
            <a:off x="6412826" y="4526798"/>
            <a:ext cx="1332865" cy="538018"/>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BL/WL bias ramp to V1 in negative polarity</a:t>
            </a:r>
          </a:p>
        </p:txBody>
      </p:sp>
      <p:sp>
        <p:nvSpPr>
          <p:cNvPr id="90" name="Flowchart: Decision 89">
            <a:extLst>
              <a:ext uri="{FF2B5EF4-FFF2-40B4-BE49-F238E27FC236}">
                <a16:creationId xmlns:a16="http://schemas.microsoft.com/office/drawing/2014/main" id="{69BAA5EE-2EED-4D44-84AA-91D1FFACE2AE}"/>
              </a:ext>
            </a:extLst>
          </p:cNvPr>
          <p:cNvSpPr/>
          <p:nvPr/>
        </p:nvSpPr>
        <p:spPr>
          <a:xfrm>
            <a:off x="6347304" y="5289216"/>
            <a:ext cx="1504725" cy="538018"/>
          </a:xfrm>
          <a:prstGeom prst="flowChartDecisi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rPr>
              <a:t>Threshold detection</a:t>
            </a:r>
          </a:p>
        </p:txBody>
      </p:sp>
      <p:cxnSp>
        <p:nvCxnSpPr>
          <p:cNvPr id="91" name="Straight Arrow Connector 90">
            <a:extLst>
              <a:ext uri="{FF2B5EF4-FFF2-40B4-BE49-F238E27FC236}">
                <a16:creationId xmlns:a16="http://schemas.microsoft.com/office/drawing/2014/main" id="{E552A245-5F23-48B7-A8B2-F79551873C82}"/>
              </a:ext>
            </a:extLst>
          </p:cNvPr>
          <p:cNvCxnSpPr/>
          <p:nvPr/>
        </p:nvCxnSpPr>
        <p:spPr>
          <a:xfrm>
            <a:off x="7863706" y="5572485"/>
            <a:ext cx="8598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2" name="Flowchart: Alternate Process 91">
            <a:extLst>
              <a:ext uri="{FF2B5EF4-FFF2-40B4-BE49-F238E27FC236}">
                <a16:creationId xmlns:a16="http://schemas.microsoft.com/office/drawing/2014/main" id="{0848E8E2-C520-44A0-B4ED-CE095DE18782}"/>
              </a:ext>
            </a:extLst>
          </p:cNvPr>
          <p:cNvSpPr/>
          <p:nvPr/>
        </p:nvSpPr>
        <p:spPr>
          <a:xfrm>
            <a:off x="9873545" y="5380885"/>
            <a:ext cx="1322617" cy="430209"/>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Write back with I1/T1 in negative polarity</a:t>
            </a:r>
          </a:p>
        </p:txBody>
      </p:sp>
      <p:sp>
        <p:nvSpPr>
          <p:cNvPr id="93" name="Flowchart: Alternate Process 92">
            <a:extLst>
              <a:ext uri="{FF2B5EF4-FFF2-40B4-BE49-F238E27FC236}">
                <a16:creationId xmlns:a16="http://schemas.microsoft.com/office/drawing/2014/main" id="{A34ACDF6-432A-42A0-82AB-AF3DB75C63A9}"/>
              </a:ext>
            </a:extLst>
          </p:cNvPr>
          <p:cNvSpPr/>
          <p:nvPr/>
        </p:nvSpPr>
        <p:spPr>
          <a:xfrm>
            <a:off x="8735225" y="5380885"/>
            <a:ext cx="783433" cy="430209"/>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Data out is 10</a:t>
            </a:r>
          </a:p>
        </p:txBody>
      </p:sp>
      <p:cxnSp>
        <p:nvCxnSpPr>
          <p:cNvPr id="94" name="Straight Arrow Connector 93">
            <a:extLst>
              <a:ext uri="{FF2B5EF4-FFF2-40B4-BE49-F238E27FC236}">
                <a16:creationId xmlns:a16="http://schemas.microsoft.com/office/drawing/2014/main" id="{9BA8BA9E-1597-4749-BDDD-F4785F17BF08}"/>
              </a:ext>
            </a:extLst>
          </p:cNvPr>
          <p:cNvCxnSpPr>
            <a:cxnSpLocks/>
            <a:stCxn id="93" idx="3"/>
            <a:endCxn id="92" idx="1"/>
          </p:cNvCxnSpPr>
          <p:nvPr/>
        </p:nvCxnSpPr>
        <p:spPr>
          <a:xfrm>
            <a:off x="9518658" y="5595990"/>
            <a:ext cx="3548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4368CF1F-F82E-4578-9D9C-3F3BDFCB5B5D}"/>
              </a:ext>
            </a:extLst>
          </p:cNvPr>
          <p:cNvCxnSpPr>
            <a:cxnSpLocks/>
          </p:cNvCxnSpPr>
          <p:nvPr/>
        </p:nvCxnSpPr>
        <p:spPr>
          <a:xfrm>
            <a:off x="7087725" y="4180845"/>
            <a:ext cx="0" cy="357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FFA652D4-03EC-44AA-A8A2-0BE2E29EDF76}"/>
              </a:ext>
            </a:extLst>
          </p:cNvPr>
          <p:cNvCxnSpPr>
            <a:cxnSpLocks/>
          </p:cNvCxnSpPr>
          <p:nvPr/>
        </p:nvCxnSpPr>
        <p:spPr>
          <a:xfrm>
            <a:off x="7098375" y="5108743"/>
            <a:ext cx="0" cy="1789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87C607C6-51D8-4232-B245-9960D73AF375}"/>
              </a:ext>
            </a:extLst>
          </p:cNvPr>
          <p:cNvCxnSpPr>
            <a:cxnSpLocks/>
          </p:cNvCxnSpPr>
          <p:nvPr/>
        </p:nvCxnSpPr>
        <p:spPr>
          <a:xfrm>
            <a:off x="7098375" y="5829706"/>
            <a:ext cx="0" cy="228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Flowchart: Alternate Process 101">
            <a:extLst>
              <a:ext uri="{FF2B5EF4-FFF2-40B4-BE49-F238E27FC236}">
                <a16:creationId xmlns:a16="http://schemas.microsoft.com/office/drawing/2014/main" id="{2B237A6E-970A-449C-B92B-7B408721047A}"/>
              </a:ext>
            </a:extLst>
          </p:cNvPr>
          <p:cNvSpPr/>
          <p:nvPr/>
        </p:nvSpPr>
        <p:spPr>
          <a:xfrm>
            <a:off x="6738444" y="6080709"/>
            <a:ext cx="783433" cy="430209"/>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Data out is 11</a:t>
            </a:r>
          </a:p>
        </p:txBody>
      </p:sp>
      <p:sp>
        <p:nvSpPr>
          <p:cNvPr id="105" name="TextBox 104">
            <a:extLst>
              <a:ext uri="{FF2B5EF4-FFF2-40B4-BE49-F238E27FC236}">
                <a16:creationId xmlns:a16="http://schemas.microsoft.com/office/drawing/2014/main" id="{7B83A638-9628-4767-834C-DA091F3C83E3}"/>
              </a:ext>
            </a:extLst>
          </p:cNvPr>
          <p:cNvSpPr txBox="1"/>
          <p:nvPr/>
        </p:nvSpPr>
        <p:spPr>
          <a:xfrm>
            <a:off x="7895619" y="3705612"/>
            <a:ext cx="1079103" cy="230832"/>
          </a:xfrm>
          <a:prstGeom prst="rect">
            <a:avLst/>
          </a:prstGeom>
          <a:noFill/>
        </p:spPr>
        <p:txBody>
          <a:bodyPr wrap="square" rtlCol="0">
            <a:spAutoFit/>
          </a:bodyPr>
          <a:lstStyle/>
          <a:p>
            <a:r>
              <a:rPr lang="en-US" sz="900" dirty="0"/>
              <a:t>yes</a:t>
            </a:r>
          </a:p>
        </p:txBody>
      </p:sp>
      <p:sp>
        <p:nvSpPr>
          <p:cNvPr id="106" name="TextBox 105">
            <a:extLst>
              <a:ext uri="{FF2B5EF4-FFF2-40B4-BE49-F238E27FC236}">
                <a16:creationId xmlns:a16="http://schemas.microsoft.com/office/drawing/2014/main" id="{A959DC96-DF32-4ED9-A50A-7D33F3495DEA}"/>
              </a:ext>
            </a:extLst>
          </p:cNvPr>
          <p:cNvSpPr txBox="1"/>
          <p:nvPr/>
        </p:nvSpPr>
        <p:spPr>
          <a:xfrm>
            <a:off x="7062722" y="4190483"/>
            <a:ext cx="1079103" cy="230832"/>
          </a:xfrm>
          <a:prstGeom prst="rect">
            <a:avLst/>
          </a:prstGeom>
          <a:noFill/>
        </p:spPr>
        <p:txBody>
          <a:bodyPr wrap="square" rtlCol="0">
            <a:spAutoFit/>
          </a:bodyPr>
          <a:lstStyle/>
          <a:p>
            <a:r>
              <a:rPr lang="en-US" sz="900" dirty="0"/>
              <a:t>no</a:t>
            </a:r>
          </a:p>
        </p:txBody>
      </p:sp>
      <p:sp>
        <p:nvSpPr>
          <p:cNvPr id="107" name="TextBox 106">
            <a:extLst>
              <a:ext uri="{FF2B5EF4-FFF2-40B4-BE49-F238E27FC236}">
                <a16:creationId xmlns:a16="http://schemas.microsoft.com/office/drawing/2014/main" id="{8806D27F-49FE-4B9A-B328-A82892642258}"/>
              </a:ext>
            </a:extLst>
          </p:cNvPr>
          <p:cNvSpPr txBox="1"/>
          <p:nvPr/>
        </p:nvSpPr>
        <p:spPr>
          <a:xfrm>
            <a:off x="7932859" y="5345066"/>
            <a:ext cx="1079103" cy="230832"/>
          </a:xfrm>
          <a:prstGeom prst="rect">
            <a:avLst/>
          </a:prstGeom>
          <a:noFill/>
        </p:spPr>
        <p:txBody>
          <a:bodyPr wrap="square" rtlCol="0">
            <a:spAutoFit/>
          </a:bodyPr>
          <a:lstStyle/>
          <a:p>
            <a:r>
              <a:rPr lang="en-US" sz="900" dirty="0"/>
              <a:t>yes</a:t>
            </a:r>
          </a:p>
        </p:txBody>
      </p:sp>
      <p:sp>
        <p:nvSpPr>
          <p:cNvPr id="108" name="TextBox 107">
            <a:extLst>
              <a:ext uri="{FF2B5EF4-FFF2-40B4-BE49-F238E27FC236}">
                <a16:creationId xmlns:a16="http://schemas.microsoft.com/office/drawing/2014/main" id="{B0B91A04-EEFA-44F4-8AC5-D489A0524840}"/>
              </a:ext>
            </a:extLst>
          </p:cNvPr>
          <p:cNvSpPr txBox="1"/>
          <p:nvPr/>
        </p:nvSpPr>
        <p:spPr>
          <a:xfrm>
            <a:off x="7099962" y="5829937"/>
            <a:ext cx="1079103" cy="230832"/>
          </a:xfrm>
          <a:prstGeom prst="rect">
            <a:avLst/>
          </a:prstGeom>
          <a:noFill/>
        </p:spPr>
        <p:txBody>
          <a:bodyPr wrap="square" rtlCol="0">
            <a:spAutoFit/>
          </a:bodyPr>
          <a:lstStyle/>
          <a:p>
            <a:r>
              <a:rPr lang="en-US" sz="900" dirty="0"/>
              <a:t>no</a:t>
            </a:r>
          </a:p>
        </p:txBody>
      </p:sp>
      <p:cxnSp>
        <p:nvCxnSpPr>
          <p:cNvPr id="111" name="Straight Arrow Connector 110">
            <a:extLst>
              <a:ext uri="{FF2B5EF4-FFF2-40B4-BE49-F238E27FC236}">
                <a16:creationId xmlns:a16="http://schemas.microsoft.com/office/drawing/2014/main" id="{FD5D7FF7-44F3-4AAF-A7D7-E794663BE769}"/>
              </a:ext>
            </a:extLst>
          </p:cNvPr>
          <p:cNvCxnSpPr>
            <a:cxnSpLocks/>
          </p:cNvCxnSpPr>
          <p:nvPr/>
        </p:nvCxnSpPr>
        <p:spPr>
          <a:xfrm>
            <a:off x="7076539" y="1472264"/>
            <a:ext cx="0" cy="357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9894538"/>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SG IP disclosure abbreviated 2020-2-25  -  Read-Only" id="{E0ABEF68-A349-214A-AE69-48AEE17CBC74}" vid="{F9E4CB82-5FC9-7A49-809C-693E39D85F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0DE8F84356D740A6F533C98978EF06" ma:contentTypeVersion="0" ma:contentTypeDescription="Create a new document." ma:contentTypeScope="" ma:versionID="7b9ca4ba5a2242f2fa255f46ce4d97b8">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2E48E97-2FA5-4A09-B46B-6A10AA74E2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E723BD8A-0332-458A-BADF-7C6744276193}">
  <ds:schemaRefs>
    <ds:schemaRef ds:uri="http://schemas.microsoft.com/sharepoint/v3/contenttype/forms"/>
  </ds:schemaRefs>
</ds:datastoreItem>
</file>

<file path=customXml/itemProps3.xml><?xml version="1.0" encoding="utf-8"?>
<ds:datastoreItem xmlns:ds="http://schemas.openxmlformats.org/officeDocument/2006/customXml" ds:itemID="{7A9757D6-16EA-49DF-BF94-FEF25FAF835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1000</TotalTime>
  <Words>728</Words>
  <Application>Microsoft Office PowerPoint</Application>
  <PresentationFormat>Widescreen</PresentationFormat>
  <Paragraphs>135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Neo Sans Intel</vt:lpstr>
      <vt:lpstr>Neo Sans Intel Medium</vt:lpstr>
      <vt:lpstr>blank</vt:lpstr>
      <vt:lpstr>Setback scheme for multilevel cell in BiSM</vt:lpstr>
      <vt:lpstr>State diagram and setback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RA/RM Template</dc:title>
  <dc:creator>Kau, Derchang</dc:creator>
  <cp:keywords>CTPClassification=CTP_NT</cp:keywords>
  <cp:lastModifiedBy>Dany Ly-Gagnon</cp:lastModifiedBy>
  <cp:revision>97</cp:revision>
  <dcterms:created xsi:type="dcterms:W3CDTF">2019-10-31T00:25:52Z</dcterms:created>
  <dcterms:modified xsi:type="dcterms:W3CDTF">2020-04-29T16:47:49Z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0x010100640DE8F84356D740A6F533C98978EF06</vt:lpwstr>
  </property>
  <property fmtid="{D5CDD505-2E9C-101B-9397-08002B2CF9AE}" pid="3" name="TitusGUID">
    <vt:lpwstr>cba885db-f4b0-4acf-a94b-072c5389ef18</vt:lpwstr>
  </property>
  <property fmtid="{D5CDD505-2E9C-101B-9397-08002B2CF9AE}" pid="4" name="CTP_TimeStamp">
    <vt:lpwstr>2020-04-29 16:47:49Z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