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156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651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74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21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29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71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222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341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690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782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116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432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10653" y="1058779"/>
            <a:ext cx="1913021" cy="2767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Metal</a:t>
            </a:r>
            <a:r>
              <a:rPr lang="en-US" baseline="-25000" dirty="0" err="1" smtClean="0"/>
              <a:t>N</a:t>
            </a:r>
            <a:endParaRPr lang="en-US" baseline="-25000" dirty="0"/>
          </a:p>
        </p:txBody>
      </p:sp>
      <p:sp>
        <p:nvSpPr>
          <p:cNvPr id="7" name="Rectangle 6"/>
          <p:cNvSpPr/>
          <p:nvPr/>
        </p:nvSpPr>
        <p:spPr>
          <a:xfrm>
            <a:off x="1010653" y="2215816"/>
            <a:ext cx="733926" cy="2626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010653" y="1637297"/>
            <a:ext cx="1239252" cy="2636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622884" y="1335506"/>
            <a:ext cx="300789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949116" y="1900989"/>
            <a:ext cx="300789" cy="5775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33925" y="2215816"/>
            <a:ext cx="3559105" cy="262689"/>
          </a:xfrm>
          <a:prstGeom prst="rect">
            <a:avLst/>
          </a:prstGeom>
          <a:solidFill>
            <a:schemeClr val="accent6">
              <a:lumMod val="60000"/>
              <a:lumOff val="40000"/>
              <a:alpha val="3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33925" y="1637296"/>
            <a:ext cx="3559105" cy="262691"/>
          </a:xfrm>
          <a:prstGeom prst="rect">
            <a:avLst/>
          </a:prstGeom>
          <a:solidFill>
            <a:schemeClr val="accent6">
              <a:lumMod val="60000"/>
              <a:lumOff val="40000"/>
              <a:alpha val="3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40964" y="1637296"/>
            <a:ext cx="300789" cy="262691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635798" y="2208150"/>
            <a:ext cx="300789" cy="262691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387458" y="2362355"/>
            <a:ext cx="4308529" cy="766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94466" y="206789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418510" y="2063151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A’</a:t>
            </a:r>
            <a:endParaRPr lang="en-US" dirty="0"/>
          </a:p>
        </p:txBody>
      </p:sp>
      <p:sp>
        <p:nvSpPr>
          <p:cNvPr id="112" name="Rectangle 111"/>
          <p:cNvSpPr/>
          <p:nvPr/>
        </p:nvSpPr>
        <p:spPr>
          <a:xfrm>
            <a:off x="9685170" y="7068122"/>
            <a:ext cx="3559105" cy="4759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High </a:t>
            </a:r>
            <a:r>
              <a:rPr lang="el-GR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κ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5493541" y="9263999"/>
            <a:ext cx="3559105" cy="10531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N+1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499047" y="10212229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480083" y="-1458193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Metal</a:t>
            </a:r>
            <a:r>
              <a:rPr lang="en-US" baseline="-2500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480083" y="1707334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480082" y="654156"/>
            <a:ext cx="3559105" cy="10531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Inter Layer Dielectric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Oxide/Nitride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495578" y="8128300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495577" y="7075122"/>
            <a:ext cx="3559105" cy="10531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Ox/Nit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477500" y="4960183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477499" y="3907005"/>
            <a:ext cx="3559105" cy="10531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Oxide/Nitride Stack       </a:t>
            </a:r>
            <a:r>
              <a:rPr lang="en-US" dirty="0" smtClean="0">
                <a:solidFill>
                  <a:schemeClr val="bg1"/>
                </a:solidFill>
              </a:rPr>
              <a:t>         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477498" y="1584056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477498" y="4853811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Trapezoid 29"/>
          <p:cNvSpPr/>
          <p:nvPr/>
        </p:nvSpPr>
        <p:spPr>
          <a:xfrm flipV="1">
            <a:off x="8106707" y="3907005"/>
            <a:ext cx="418454" cy="1054602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495577" y="8021928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Trapezoid 24"/>
          <p:cNvSpPr/>
          <p:nvPr/>
        </p:nvSpPr>
        <p:spPr>
          <a:xfrm flipV="1">
            <a:off x="8124785" y="7075122"/>
            <a:ext cx="418454" cy="1054602"/>
          </a:xfrm>
          <a:prstGeom prst="trapezoi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495577" y="6601492"/>
            <a:ext cx="1242108" cy="47220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Metal</a:t>
            </a:r>
            <a:r>
              <a:rPr lang="en-US" baseline="-25000" dirty="0" err="1" smtClean="0">
                <a:solidFill>
                  <a:schemeClr val="tx1"/>
                </a:solidFill>
              </a:rPr>
              <a:t>N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39" name="Down Arrow 38"/>
          <p:cNvSpPr/>
          <p:nvPr/>
        </p:nvSpPr>
        <p:spPr>
          <a:xfrm>
            <a:off x="7126705" y="-855245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Down Arrow 39"/>
          <p:cNvSpPr/>
          <p:nvPr/>
        </p:nvSpPr>
        <p:spPr>
          <a:xfrm>
            <a:off x="7134727" y="2352173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Down Arrow 40"/>
          <p:cNvSpPr/>
          <p:nvPr/>
        </p:nvSpPr>
        <p:spPr>
          <a:xfrm>
            <a:off x="7142749" y="5573621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129627" y="6595843"/>
            <a:ext cx="522455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8013030" y="6595842"/>
            <a:ext cx="650523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491027" y="11364248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491026" y="10311070"/>
            <a:ext cx="3559105" cy="10531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Ox/Nit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491026" y="11257876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Trapezoid 46"/>
          <p:cNvSpPr/>
          <p:nvPr/>
        </p:nvSpPr>
        <p:spPr>
          <a:xfrm flipV="1">
            <a:off x="8120234" y="10311070"/>
            <a:ext cx="418454" cy="1054602"/>
          </a:xfrm>
          <a:prstGeom prst="trapezoi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491026" y="9837440"/>
            <a:ext cx="1242108" cy="47220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Metal</a:t>
            </a:r>
            <a:r>
              <a:rPr lang="en-US" baseline="-25000" dirty="0" err="1" smtClean="0">
                <a:solidFill>
                  <a:schemeClr val="tx1"/>
                </a:solidFill>
              </a:rPr>
              <a:t>N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7125076" y="9831791"/>
            <a:ext cx="522455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8008479" y="9831790"/>
            <a:ext cx="650523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485520" y="9724706"/>
            <a:ext cx="1331538" cy="1282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055891" y="9727522"/>
            <a:ext cx="647478" cy="11413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934303" y="9722147"/>
            <a:ext cx="783552" cy="120477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738641" y="9842624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055892" y="9836625"/>
            <a:ext cx="65173" cy="4788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7624951" y="9843933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934303" y="9839381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639437" y="9841653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Down Arrow 62"/>
          <p:cNvSpPr/>
          <p:nvPr/>
        </p:nvSpPr>
        <p:spPr>
          <a:xfrm>
            <a:off x="7142749" y="8765695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5477498" y="9263998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5475122" y="6032182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5475121" y="2862394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5475121" y="-397007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5475120" y="-3553144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9703591" y="9263999"/>
            <a:ext cx="3559105" cy="10531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N+1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9709097" y="10212229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9690133" y="-1458193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Metal</a:t>
            </a:r>
            <a:r>
              <a:rPr lang="en-US" baseline="-2500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9690133" y="1707334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9690132" y="654156"/>
            <a:ext cx="3559105" cy="10531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9705628" y="8128300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9705627" y="7540328"/>
            <a:ext cx="3559105" cy="587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Ox/Nit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9687550" y="4960183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9687549" y="4376905"/>
            <a:ext cx="3559105" cy="5832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Oxide/Nitride Stack       </a:t>
            </a:r>
            <a:r>
              <a:rPr lang="en-US" dirty="0" smtClean="0">
                <a:solidFill>
                  <a:schemeClr val="bg1"/>
                </a:solidFill>
              </a:rPr>
              <a:t>         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9687548" y="1584056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9687548" y="4853811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9705627" y="8021928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2" name="Trapezoid 81"/>
          <p:cNvSpPr/>
          <p:nvPr/>
        </p:nvSpPr>
        <p:spPr>
          <a:xfrm flipV="1">
            <a:off x="12334835" y="7075122"/>
            <a:ext cx="418454" cy="1054602"/>
          </a:xfrm>
          <a:prstGeom prst="trapezoi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9705627" y="6601492"/>
            <a:ext cx="1242108" cy="47220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Metal</a:t>
            </a:r>
            <a:r>
              <a:rPr lang="en-US" baseline="-25000" dirty="0" err="1" smtClean="0">
                <a:solidFill>
                  <a:schemeClr val="tx1"/>
                </a:solidFill>
              </a:rPr>
              <a:t>N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84" name="Down Arrow 83"/>
          <p:cNvSpPr/>
          <p:nvPr/>
        </p:nvSpPr>
        <p:spPr>
          <a:xfrm>
            <a:off x="11336755" y="-855245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Down Arrow 84"/>
          <p:cNvSpPr/>
          <p:nvPr/>
        </p:nvSpPr>
        <p:spPr>
          <a:xfrm>
            <a:off x="11344777" y="2352173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Down Arrow 85"/>
          <p:cNvSpPr/>
          <p:nvPr/>
        </p:nvSpPr>
        <p:spPr>
          <a:xfrm>
            <a:off x="11352799" y="5573621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11339677" y="6595843"/>
            <a:ext cx="522455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2223080" y="6595842"/>
            <a:ext cx="650523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9701077" y="11364248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9701076" y="10765446"/>
            <a:ext cx="3559105" cy="5988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Ox/Nit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9701076" y="11257876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9701076" y="9837440"/>
            <a:ext cx="1242108" cy="47220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Metal</a:t>
            </a:r>
            <a:r>
              <a:rPr lang="en-US" baseline="-25000" dirty="0" err="1" smtClean="0">
                <a:solidFill>
                  <a:schemeClr val="tx1"/>
                </a:solidFill>
              </a:rPr>
              <a:t>N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1335126" y="9831791"/>
            <a:ext cx="522455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2218529" y="9831790"/>
            <a:ext cx="650523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9695570" y="9724706"/>
            <a:ext cx="1331538" cy="1282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11265941" y="9727522"/>
            <a:ext cx="647478" cy="11413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12144353" y="9722147"/>
            <a:ext cx="783552" cy="120477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10948691" y="9842624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1265942" y="9836625"/>
            <a:ext cx="65173" cy="4788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11835001" y="9843933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12144353" y="9839381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12849487" y="9841653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4" name="Down Arrow 103"/>
          <p:cNvSpPr/>
          <p:nvPr/>
        </p:nvSpPr>
        <p:spPr>
          <a:xfrm>
            <a:off x="11352799" y="8765695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9687548" y="9263998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9685172" y="6032182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9685171" y="2862394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9685171" y="-397007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>
            <a:off x="9685170" y="-3553144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9687548" y="665464"/>
            <a:ext cx="3559105" cy="4759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High </a:t>
            </a:r>
            <a:r>
              <a:rPr lang="el-GR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κ</a:t>
            </a:r>
            <a:r>
              <a:rPr lang="en-US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ea typeface="Cambria Math" panose="02040503050406030204" pitchFamily="18" charset="0"/>
              </a:rPr>
              <a:t>dielectric film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9685170" y="3900980"/>
            <a:ext cx="3559105" cy="4759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High </a:t>
            </a:r>
            <a:r>
              <a:rPr lang="el-GR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κ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0" name="Trapezoid 79"/>
          <p:cNvSpPr/>
          <p:nvPr/>
        </p:nvSpPr>
        <p:spPr>
          <a:xfrm flipV="1">
            <a:off x="12316757" y="3907005"/>
            <a:ext cx="418454" cy="1054602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/>
          <p:cNvSpPr txBox="1"/>
          <p:nvPr/>
        </p:nvSpPr>
        <p:spPr>
          <a:xfrm>
            <a:off x="6624857" y="-4110278"/>
            <a:ext cx="1242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Current Art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10818863" y="-4156562"/>
            <a:ext cx="1555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disclosure</a:t>
            </a:r>
            <a:endParaRPr lang="en-US" dirty="0"/>
          </a:p>
        </p:txBody>
      </p:sp>
      <p:sp>
        <p:nvSpPr>
          <p:cNvPr id="116" name="Rectangle 115"/>
          <p:cNvSpPr/>
          <p:nvPr/>
        </p:nvSpPr>
        <p:spPr>
          <a:xfrm>
            <a:off x="9710073" y="10300772"/>
            <a:ext cx="3559105" cy="4759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High </a:t>
            </a:r>
            <a:r>
              <a:rPr lang="el-GR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κ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2" name="Trapezoid 91"/>
          <p:cNvSpPr/>
          <p:nvPr/>
        </p:nvSpPr>
        <p:spPr>
          <a:xfrm flipV="1">
            <a:off x="12330284" y="10295473"/>
            <a:ext cx="418454" cy="1070199"/>
          </a:xfrm>
          <a:prstGeom prst="trapezoi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06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94466" y="1058779"/>
            <a:ext cx="4493056" cy="1419727"/>
            <a:chOff x="294466" y="1058779"/>
            <a:chExt cx="4493056" cy="1419727"/>
          </a:xfrm>
        </p:grpSpPr>
        <p:sp>
          <p:nvSpPr>
            <p:cNvPr id="6" name="Rectangle 5"/>
            <p:cNvSpPr/>
            <p:nvPr/>
          </p:nvSpPr>
          <p:spPr>
            <a:xfrm>
              <a:off x="1010653" y="1058779"/>
              <a:ext cx="1913021" cy="27672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Metal</a:t>
              </a:r>
              <a:r>
                <a:rPr lang="en-US" baseline="-25000" dirty="0" err="1" smtClean="0"/>
                <a:t>N</a:t>
              </a:r>
              <a:endParaRPr lang="en-US" baseline="-2500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010653" y="2215816"/>
              <a:ext cx="733926" cy="26268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010653" y="1637297"/>
              <a:ext cx="1239252" cy="26369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622884" y="1335506"/>
              <a:ext cx="300789" cy="1143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92D050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949116" y="1900989"/>
              <a:ext cx="300789" cy="5775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33925" y="2215816"/>
              <a:ext cx="3559105" cy="262689"/>
            </a:xfrm>
            <a:prstGeom prst="rect">
              <a:avLst/>
            </a:prstGeom>
            <a:solidFill>
              <a:schemeClr val="accent6">
                <a:lumMod val="60000"/>
                <a:lumOff val="40000"/>
                <a:alpha val="3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92D05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33925" y="1637296"/>
              <a:ext cx="3559105" cy="262691"/>
            </a:xfrm>
            <a:prstGeom prst="rect">
              <a:avLst/>
            </a:prstGeom>
            <a:solidFill>
              <a:schemeClr val="accent6">
                <a:lumMod val="60000"/>
                <a:lumOff val="40000"/>
                <a:alpha val="3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940964" y="1637296"/>
              <a:ext cx="300789" cy="262691"/>
            </a:xfrm>
            <a:prstGeom prst="rect">
              <a:avLst/>
            </a:prstGeom>
            <a:pattFill prst="openDmnd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635798" y="2208150"/>
              <a:ext cx="300789" cy="262691"/>
            </a:xfrm>
            <a:prstGeom prst="rect">
              <a:avLst/>
            </a:prstGeom>
            <a:pattFill prst="openDmnd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387458" y="2362355"/>
              <a:ext cx="4308529" cy="766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94466" y="2067890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418510" y="2063151"/>
              <a:ext cx="369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A’</a:t>
              </a:r>
              <a:endParaRPr lang="en-US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469434" y="-4209349"/>
            <a:ext cx="7802787" cy="16031745"/>
            <a:chOff x="5469434" y="-4209349"/>
            <a:chExt cx="7802787" cy="16031745"/>
          </a:xfrm>
        </p:grpSpPr>
        <p:sp>
          <p:nvSpPr>
            <p:cNvPr id="51" name="Rectangle 50"/>
            <p:cNvSpPr/>
            <p:nvPr/>
          </p:nvSpPr>
          <p:spPr>
            <a:xfrm>
              <a:off x="5493541" y="9263999"/>
              <a:ext cx="3559105" cy="46352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N+1</a:t>
              </a:r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480083" y="-1458193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tx1"/>
                  </a:solidFill>
                </a:rPr>
                <a:t>Metal</a:t>
              </a:r>
              <a:r>
                <a:rPr lang="en-US" baseline="-2500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480083" y="1707334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480082" y="10206"/>
              <a:ext cx="3559105" cy="16971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Inter Layer Dielectric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dirty="0" smtClean="0">
                  <a:solidFill>
                    <a:schemeClr val="tx1"/>
                  </a:solidFill>
                </a:rPr>
                <a:t> Oxide/Nitride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495578" y="8128300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495577" y="6585964"/>
              <a:ext cx="3559105" cy="154233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dirty="0" smtClean="0">
                  <a:solidFill>
                    <a:schemeClr val="tx1"/>
                  </a:solidFill>
                </a:rPr>
                <a:t> Ox/Nit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477500" y="4960183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477499" y="3366963"/>
              <a:ext cx="3559105" cy="159322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dirty="0" smtClean="0">
                  <a:solidFill>
                    <a:schemeClr val="tx1"/>
                  </a:solidFill>
                </a:rPr>
                <a:t> Oxide/Nitride Stack       </a:t>
              </a:r>
              <a:r>
                <a:rPr lang="en-US" dirty="0" smtClean="0">
                  <a:solidFill>
                    <a:schemeClr val="bg1"/>
                  </a:solidFill>
                </a:rPr>
                <a:t>         .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477498" y="1584056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477498" y="4853811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0" name="Trapezoid 29"/>
            <p:cNvSpPr/>
            <p:nvPr/>
          </p:nvSpPr>
          <p:spPr>
            <a:xfrm flipV="1">
              <a:off x="8106707" y="3362701"/>
              <a:ext cx="418454" cy="1598906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495577" y="8021928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Trapezoid 24"/>
            <p:cNvSpPr/>
            <p:nvPr/>
          </p:nvSpPr>
          <p:spPr>
            <a:xfrm flipV="1">
              <a:off x="8124785" y="7075122"/>
              <a:ext cx="418454" cy="1054602"/>
            </a:xfrm>
            <a:prstGeom prst="trapezoi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495577" y="6568885"/>
              <a:ext cx="1242108" cy="50481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err="1" smtClean="0">
                  <a:solidFill>
                    <a:schemeClr val="tx1"/>
                  </a:solidFill>
                </a:rPr>
                <a:t>N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39" name="Down Arrow 38"/>
            <p:cNvSpPr/>
            <p:nvPr/>
          </p:nvSpPr>
          <p:spPr>
            <a:xfrm>
              <a:off x="7126705" y="-855245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Down Arrow 39"/>
            <p:cNvSpPr/>
            <p:nvPr/>
          </p:nvSpPr>
          <p:spPr>
            <a:xfrm>
              <a:off x="7134727" y="2352173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Down Arrow 40"/>
            <p:cNvSpPr/>
            <p:nvPr/>
          </p:nvSpPr>
          <p:spPr>
            <a:xfrm>
              <a:off x="7142749" y="5573621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129627" y="6595843"/>
              <a:ext cx="522455" cy="4778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8013030" y="6595842"/>
              <a:ext cx="650523" cy="4778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491027" y="11364248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491026" y="9831789"/>
              <a:ext cx="3559105" cy="153245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dirty="0" smtClean="0">
                  <a:solidFill>
                    <a:schemeClr val="tx1"/>
                  </a:solidFill>
                </a:rPr>
                <a:t> Ox/Nit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491026" y="11257876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Trapezoid 46"/>
            <p:cNvSpPr/>
            <p:nvPr/>
          </p:nvSpPr>
          <p:spPr>
            <a:xfrm flipV="1">
              <a:off x="8120234" y="10311070"/>
              <a:ext cx="418454" cy="1054602"/>
            </a:xfrm>
            <a:prstGeom prst="trapezoi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491026" y="9837440"/>
              <a:ext cx="1242108" cy="47220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err="1" smtClean="0">
                  <a:solidFill>
                    <a:schemeClr val="tx1"/>
                  </a:solidFill>
                </a:rPr>
                <a:t>N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125076" y="9831791"/>
              <a:ext cx="522455" cy="502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008479" y="9831789"/>
              <a:ext cx="650523" cy="50229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63" name="Down Arrow 62"/>
            <p:cNvSpPr/>
            <p:nvPr/>
          </p:nvSpPr>
          <p:spPr>
            <a:xfrm>
              <a:off x="7142749" y="8765695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5477498" y="9263998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475122" y="6032182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475121" y="-397007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475120" y="-3553144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9690133" y="-1458193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tx1"/>
                  </a:solidFill>
                </a:rPr>
                <a:t>Metal</a:t>
              </a:r>
              <a:r>
                <a:rPr lang="en-US" baseline="-2500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9690133" y="1707334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9690132" y="10206"/>
              <a:ext cx="3559105" cy="16971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9705628" y="8128300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9705627" y="6592599"/>
              <a:ext cx="3559105" cy="153570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dirty="0" smtClean="0">
                  <a:solidFill>
                    <a:schemeClr val="tx1"/>
                  </a:solidFill>
                </a:rPr>
                <a:t> Ox/Nit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9687550" y="4960183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9687549" y="3366261"/>
              <a:ext cx="3559105" cy="159392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dirty="0" smtClean="0">
                  <a:solidFill>
                    <a:schemeClr val="tx1"/>
                  </a:solidFill>
                </a:rPr>
                <a:t> Oxide/Nitride Stack       </a:t>
              </a:r>
              <a:r>
                <a:rPr lang="en-US" dirty="0" smtClean="0">
                  <a:solidFill>
                    <a:schemeClr val="bg1"/>
                  </a:solidFill>
                </a:rPr>
                <a:t>         .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9687548" y="1584056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9687548" y="4853811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9705627" y="8021928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2" name="Trapezoid 81"/>
            <p:cNvSpPr/>
            <p:nvPr/>
          </p:nvSpPr>
          <p:spPr>
            <a:xfrm flipV="1">
              <a:off x="12334835" y="7075122"/>
              <a:ext cx="418454" cy="1054602"/>
            </a:xfrm>
            <a:prstGeom prst="trapezoi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9705627" y="6601492"/>
              <a:ext cx="1242108" cy="47220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err="1" smtClean="0">
                  <a:solidFill>
                    <a:schemeClr val="tx1"/>
                  </a:solidFill>
                </a:rPr>
                <a:t>N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84" name="Down Arrow 83"/>
            <p:cNvSpPr/>
            <p:nvPr/>
          </p:nvSpPr>
          <p:spPr>
            <a:xfrm>
              <a:off x="11336755" y="-855245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Down Arrow 84"/>
            <p:cNvSpPr/>
            <p:nvPr/>
          </p:nvSpPr>
          <p:spPr>
            <a:xfrm>
              <a:off x="11344777" y="2352173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Down Arrow 85"/>
            <p:cNvSpPr/>
            <p:nvPr/>
          </p:nvSpPr>
          <p:spPr>
            <a:xfrm>
              <a:off x="11352799" y="5573621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11339677" y="6595843"/>
              <a:ext cx="522455" cy="4778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12223080" y="6595842"/>
              <a:ext cx="650523" cy="4778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04" name="Down Arrow 103"/>
            <p:cNvSpPr/>
            <p:nvPr/>
          </p:nvSpPr>
          <p:spPr>
            <a:xfrm>
              <a:off x="11352799" y="8765695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9685172" y="6032182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9685171" y="2862394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9685171" y="-397007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9685170" y="-3553144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Trapezoid 79"/>
            <p:cNvSpPr/>
            <p:nvPr/>
          </p:nvSpPr>
          <p:spPr>
            <a:xfrm flipV="1">
              <a:off x="12316757" y="3355701"/>
              <a:ext cx="418454" cy="1605906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8008479" y="3366962"/>
              <a:ext cx="650523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7121066" y="3357573"/>
              <a:ext cx="526466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5469434" y="3366261"/>
              <a:ext cx="1263700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5506924" y="9717677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475121" y="2862394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12248142" y="3357573"/>
              <a:ext cx="650523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11360729" y="3348184"/>
              <a:ext cx="526466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9709097" y="3356872"/>
              <a:ext cx="1263700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9713116" y="9263999"/>
              <a:ext cx="3559105" cy="28922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N+1</a:t>
              </a:r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9710602" y="11364248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9710601" y="9831789"/>
              <a:ext cx="3559105" cy="153245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dirty="0" smtClean="0">
                  <a:solidFill>
                    <a:schemeClr val="tx1"/>
                  </a:solidFill>
                </a:rPr>
                <a:t> Ox/Nit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9710601" y="11257876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4" name="Trapezoid 123"/>
            <p:cNvSpPr/>
            <p:nvPr/>
          </p:nvSpPr>
          <p:spPr>
            <a:xfrm flipV="1">
              <a:off x="12339809" y="10311070"/>
              <a:ext cx="418454" cy="1054602"/>
            </a:xfrm>
            <a:prstGeom prst="trapezoi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9710601" y="9837440"/>
              <a:ext cx="1242108" cy="47220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err="1" smtClean="0">
                  <a:solidFill>
                    <a:schemeClr val="tx1"/>
                  </a:solidFill>
                </a:rPr>
                <a:t>N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11344651" y="9831791"/>
              <a:ext cx="522455" cy="502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12228054" y="9831789"/>
              <a:ext cx="650523" cy="50229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9697073" y="9263998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9707449" y="9554387"/>
              <a:ext cx="3559105" cy="285144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High </a:t>
              </a:r>
              <a:r>
                <a:rPr lang="el-GR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κ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6636599" y="-4209349"/>
              <a:ext cx="12423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Current Art</a:t>
              </a:r>
              <a:endParaRPr lang="en-US" dirty="0"/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10583016" y="-4111836"/>
              <a:ext cx="15554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This disclosure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0572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10653" y="1058779"/>
            <a:ext cx="1913021" cy="2767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Metal</a:t>
            </a:r>
            <a:r>
              <a:rPr lang="en-US" baseline="-25000" dirty="0" err="1" smtClean="0"/>
              <a:t>N</a:t>
            </a:r>
            <a:endParaRPr lang="en-US" baseline="-25000" dirty="0"/>
          </a:p>
        </p:txBody>
      </p:sp>
      <p:sp>
        <p:nvSpPr>
          <p:cNvPr id="7" name="Rectangle 6"/>
          <p:cNvSpPr/>
          <p:nvPr/>
        </p:nvSpPr>
        <p:spPr>
          <a:xfrm>
            <a:off x="1010653" y="2215816"/>
            <a:ext cx="733926" cy="2626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010653" y="1637297"/>
            <a:ext cx="1239252" cy="2636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622884" y="1335506"/>
            <a:ext cx="300789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949116" y="1900989"/>
            <a:ext cx="300789" cy="5775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33925" y="2215816"/>
            <a:ext cx="3559105" cy="262689"/>
          </a:xfrm>
          <a:prstGeom prst="rect">
            <a:avLst/>
          </a:prstGeom>
          <a:solidFill>
            <a:schemeClr val="accent6">
              <a:lumMod val="60000"/>
              <a:lumOff val="40000"/>
              <a:alpha val="3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33925" y="1637296"/>
            <a:ext cx="3559105" cy="262691"/>
          </a:xfrm>
          <a:prstGeom prst="rect">
            <a:avLst/>
          </a:prstGeom>
          <a:solidFill>
            <a:schemeClr val="accent6">
              <a:lumMod val="60000"/>
              <a:lumOff val="40000"/>
              <a:alpha val="3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40964" y="1637296"/>
            <a:ext cx="300789" cy="262691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635798" y="2208150"/>
            <a:ext cx="300789" cy="262691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387458" y="2362355"/>
            <a:ext cx="4308529" cy="766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94466" y="206789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418510" y="2063151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A’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6008750" y="137786"/>
            <a:ext cx="2856080" cy="6504438"/>
            <a:chOff x="5475120" y="-4156562"/>
            <a:chExt cx="7794058" cy="15978958"/>
          </a:xfrm>
        </p:grpSpPr>
        <p:sp>
          <p:nvSpPr>
            <p:cNvPr id="112" name="Rectangle 111"/>
            <p:cNvSpPr/>
            <p:nvPr/>
          </p:nvSpPr>
          <p:spPr>
            <a:xfrm>
              <a:off x="9685170" y="7068122"/>
              <a:ext cx="3559105" cy="475925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bg1"/>
                  </a:solidFill>
                </a:rPr>
                <a:t>High </a:t>
              </a:r>
              <a:r>
                <a:rPr lang="el-GR" sz="600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κ</a:t>
              </a:r>
              <a:endParaRPr lang="en-US" sz="600" dirty="0">
                <a:solidFill>
                  <a:schemeClr val="bg1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493541" y="9263999"/>
              <a:ext cx="3559105" cy="105317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ILD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N+1</a:t>
              </a:r>
              <a:endParaRPr lang="en-US" sz="600" dirty="0" smtClean="0">
                <a:solidFill>
                  <a:schemeClr val="tx1"/>
                </a:solidFill>
              </a:endParaRPr>
            </a:p>
            <a:p>
              <a:pPr algn="ctr"/>
              <a:endParaRPr lang="en-US" sz="600" dirty="0" smtClean="0">
                <a:solidFill>
                  <a:schemeClr val="tx1"/>
                </a:solidFill>
              </a:endParaRPr>
            </a:p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499047" y="10212229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480083" y="-1458193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smtClean="0">
                  <a:solidFill>
                    <a:schemeClr val="tx1"/>
                  </a:solidFill>
                </a:rPr>
                <a:t>N-1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480083" y="1707334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N-1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480082" y="654156"/>
              <a:ext cx="3559105" cy="105317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Inter Layer Dielectric</a:t>
              </a:r>
            </a:p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ILD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sz="600" dirty="0" smtClean="0">
                  <a:solidFill>
                    <a:schemeClr val="tx1"/>
                  </a:solidFill>
                </a:rPr>
                <a:t> Oxide/Nitride</a:t>
              </a:r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495578" y="8128300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N-1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495577" y="7075122"/>
              <a:ext cx="3559105" cy="105317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ILD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sz="600" dirty="0" smtClean="0">
                  <a:solidFill>
                    <a:schemeClr val="tx1"/>
                  </a:solidFill>
                </a:rPr>
                <a:t> Ox/Nit</a:t>
              </a:r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477500" y="4960183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N-1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477499" y="3907005"/>
              <a:ext cx="3559105" cy="105317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ILD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sz="600" dirty="0" smtClean="0">
                  <a:solidFill>
                    <a:schemeClr val="tx1"/>
                  </a:solidFill>
                </a:rPr>
                <a:t> Oxide/Nitride Stack       </a:t>
              </a:r>
              <a:r>
                <a:rPr lang="en-US" sz="600" dirty="0" smtClean="0">
                  <a:solidFill>
                    <a:schemeClr val="bg1"/>
                  </a:solidFill>
                </a:rPr>
                <a:t>         .</a:t>
              </a:r>
              <a:endParaRPr lang="en-US" sz="600" dirty="0">
                <a:solidFill>
                  <a:schemeClr val="bg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477498" y="1584056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477498" y="4853811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30" name="Trapezoid 29"/>
            <p:cNvSpPr/>
            <p:nvPr/>
          </p:nvSpPr>
          <p:spPr>
            <a:xfrm flipV="1">
              <a:off x="8106707" y="3907005"/>
              <a:ext cx="418454" cy="1054602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495577" y="8021928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25" name="Trapezoid 24"/>
            <p:cNvSpPr/>
            <p:nvPr/>
          </p:nvSpPr>
          <p:spPr>
            <a:xfrm flipV="1">
              <a:off x="8124785" y="7075122"/>
              <a:ext cx="418454" cy="1054602"/>
            </a:xfrm>
            <a:prstGeom prst="trapezoid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495577" y="6601492"/>
              <a:ext cx="1242108" cy="472206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err="1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err="1" smtClean="0">
                  <a:solidFill>
                    <a:schemeClr val="tx1"/>
                  </a:solidFill>
                </a:rPr>
                <a:t>N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39" name="Down Arrow 38"/>
            <p:cNvSpPr/>
            <p:nvPr/>
          </p:nvSpPr>
          <p:spPr>
            <a:xfrm>
              <a:off x="7126705" y="-855245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40" name="Down Arrow 39"/>
            <p:cNvSpPr/>
            <p:nvPr/>
          </p:nvSpPr>
          <p:spPr>
            <a:xfrm>
              <a:off x="7134727" y="2352173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41" name="Down Arrow 40"/>
            <p:cNvSpPr/>
            <p:nvPr/>
          </p:nvSpPr>
          <p:spPr>
            <a:xfrm>
              <a:off x="7142749" y="5573621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129627" y="6595843"/>
              <a:ext cx="522455" cy="477856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8013030" y="6595842"/>
              <a:ext cx="650523" cy="477856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491027" y="11364248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N-1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491026" y="10311070"/>
              <a:ext cx="3559105" cy="105317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ILD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sz="600" dirty="0" smtClean="0">
                  <a:solidFill>
                    <a:schemeClr val="tx1"/>
                  </a:solidFill>
                </a:rPr>
                <a:t> Ox/Nit</a:t>
              </a:r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491026" y="11257876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47" name="Trapezoid 46"/>
            <p:cNvSpPr/>
            <p:nvPr/>
          </p:nvSpPr>
          <p:spPr>
            <a:xfrm flipV="1">
              <a:off x="8120234" y="10311070"/>
              <a:ext cx="418454" cy="1054602"/>
            </a:xfrm>
            <a:prstGeom prst="trapezoid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491026" y="9837440"/>
              <a:ext cx="1242108" cy="472206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err="1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err="1" smtClean="0">
                  <a:solidFill>
                    <a:schemeClr val="tx1"/>
                  </a:solidFill>
                </a:rPr>
                <a:t>N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125076" y="9831791"/>
              <a:ext cx="522455" cy="477856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008479" y="9831790"/>
              <a:ext cx="650523" cy="477856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5485520" y="9724706"/>
              <a:ext cx="1331538" cy="128216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7055891" y="9727522"/>
              <a:ext cx="647478" cy="11413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7934303" y="9722147"/>
              <a:ext cx="783552" cy="1204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738641" y="9842624"/>
              <a:ext cx="78418" cy="46702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7055892" y="9836625"/>
              <a:ext cx="65173" cy="47888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7624951" y="9843933"/>
              <a:ext cx="78418" cy="46702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934303" y="9839381"/>
              <a:ext cx="78418" cy="46702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639437" y="9841653"/>
              <a:ext cx="78418" cy="46702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63" name="Down Arrow 62"/>
            <p:cNvSpPr/>
            <p:nvPr/>
          </p:nvSpPr>
          <p:spPr>
            <a:xfrm>
              <a:off x="7142749" y="8765695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5477498" y="9263998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475122" y="6032182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475121" y="2862394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475121" y="-397007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475120" y="-3553144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9703591" y="9263999"/>
              <a:ext cx="3559105" cy="105317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ILD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N+1</a:t>
              </a:r>
              <a:endParaRPr lang="en-US" sz="600" dirty="0" smtClean="0">
                <a:solidFill>
                  <a:schemeClr val="tx1"/>
                </a:solidFill>
              </a:endParaRPr>
            </a:p>
            <a:p>
              <a:pPr algn="ctr"/>
              <a:endParaRPr lang="en-US" sz="600" dirty="0" smtClean="0">
                <a:solidFill>
                  <a:schemeClr val="tx1"/>
                </a:solidFill>
              </a:endParaRPr>
            </a:p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9709097" y="10212229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9690133" y="-1458193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smtClean="0">
                  <a:solidFill>
                    <a:schemeClr val="tx1"/>
                  </a:solidFill>
                </a:rPr>
                <a:t>N-1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9690133" y="1707334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N-1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9690132" y="654156"/>
              <a:ext cx="3559105" cy="105317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ILD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</a:t>
              </a:r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9705628" y="8128300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N-1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9705627" y="7540328"/>
              <a:ext cx="3559105" cy="58797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ILD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sz="600" dirty="0" smtClean="0">
                  <a:solidFill>
                    <a:schemeClr val="tx1"/>
                  </a:solidFill>
                </a:rPr>
                <a:t> Ox/Nit</a:t>
              </a:r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9687550" y="4960183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N-1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9687549" y="4376905"/>
              <a:ext cx="3559105" cy="58327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ILD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sz="600" dirty="0" smtClean="0">
                  <a:solidFill>
                    <a:schemeClr val="tx1"/>
                  </a:solidFill>
                </a:rPr>
                <a:t> Oxide/Nitride Stack       </a:t>
              </a:r>
              <a:r>
                <a:rPr lang="en-US" sz="600" dirty="0" smtClean="0">
                  <a:solidFill>
                    <a:schemeClr val="bg1"/>
                  </a:solidFill>
                </a:rPr>
                <a:t>         .</a:t>
              </a:r>
              <a:endParaRPr lang="en-US" sz="600" dirty="0">
                <a:solidFill>
                  <a:schemeClr val="bg1"/>
                </a:solidFill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9687548" y="1584056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9687548" y="4853811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9705627" y="8021928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82" name="Trapezoid 81"/>
            <p:cNvSpPr/>
            <p:nvPr/>
          </p:nvSpPr>
          <p:spPr>
            <a:xfrm flipV="1">
              <a:off x="12334835" y="7075122"/>
              <a:ext cx="418454" cy="1054602"/>
            </a:xfrm>
            <a:prstGeom prst="trapezoid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9705627" y="6601492"/>
              <a:ext cx="1242108" cy="472206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err="1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err="1" smtClean="0">
                  <a:solidFill>
                    <a:schemeClr val="tx1"/>
                  </a:solidFill>
                </a:rPr>
                <a:t>N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84" name="Down Arrow 83"/>
            <p:cNvSpPr/>
            <p:nvPr/>
          </p:nvSpPr>
          <p:spPr>
            <a:xfrm>
              <a:off x="11336755" y="-855245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85" name="Down Arrow 84"/>
            <p:cNvSpPr/>
            <p:nvPr/>
          </p:nvSpPr>
          <p:spPr>
            <a:xfrm>
              <a:off x="11344777" y="2352173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86" name="Down Arrow 85"/>
            <p:cNvSpPr/>
            <p:nvPr/>
          </p:nvSpPr>
          <p:spPr>
            <a:xfrm>
              <a:off x="11352799" y="5573621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11339677" y="6595843"/>
              <a:ext cx="522455" cy="477856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12223080" y="6595842"/>
              <a:ext cx="650523" cy="477856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9701077" y="11364248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N-1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9701076" y="10765446"/>
              <a:ext cx="3559105" cy="59880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ILD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sz="600" dirty="0" smtClean="0">
                  <a:solidFill>
                    <a:schemeClr val="tx1"/>
                  </a:solidFill>
                </a:rPr>
                <a:t> Ox/Nit</a:t>
              </a:r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9701076" y="11257876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9701076" y="9837440"/>
              <a:ext cx="1242108" cy="472206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err="1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err="1" smtClean="0">
                  <a:solidFill>
                    <a:schemeClr val="tx1"/>
                  </a:solidFill>
                </a:rPr>
                <a:t>N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11335126" y="9831791"/>
              <a:ext cx="522455" cy="477856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12218529" y="9831790"/>
              <a:ext cx="650523" cy="477856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9695570" y="9724706"/>
              <a:ext cx="1331538" cy="128216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11265941" y="9727522"/>
              <a:ext cx="647478" cy="11413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12144353" y="9722147"/>
              <a:ext cx="783552" cy="1204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10948691" y="9842624"/>
              <a:ext cx="78418" cy="46702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1265942" y="9836625"/>
              <a:ext cx="65173" cy="47888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11835001" y="9843933"/>
              <a:ext cx="78418" cy="46702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12144353" y="9839381"/>
              <a:ext cx="78418" cy="46702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12849487" y="9841653"/>
              <a:ext cx="78418" cy="46702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104" name="Down Arrow 103"/>
            <p:cNvSpPr/>
            <p:nvPr/>
          </p:nvSpPr>
          <p:spPr>
            <a:xfrm>
              <a:off x="11352799" y="8765695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9687548" y="9263998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9685172" y="6032182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9685171" y="2862394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9685171" y="-397007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9685170" y="-3553144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9687548" y="665464"/>
              <a:ext cx="3559105" cy="475925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bg1"/>
                  </a:solidFill>
                </a:rPr>
                <a:t>High </a:t>
              </a:r>
              <a:r>
                <a:rPr lang="el-GR" sz="600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κ</a:t>
              </a:r>
              <a:r>
                <a:rPr lang="en-US" sz="600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 </a:t>
              </a:r>
              <a:r>
                <a:rPr lang="en-US" sz="600" dirty="0" smtClean="0">
                  <a:solidFill>
                    <a:schemeClr val="bg1"/>
                  </a:solidFill>
                  <a:ea typeface="Cambria Math" panose="02040503050406030204" pitchFamily="18" charset="0"/>
                </a:rPr>
                <a:t>dielectric film</a:t>
              </a:r>
              <a:endParaRPr lang="en-US" sz="600" dirty="0">
                <a:solidFill>
                  <a:schemeClr val="bg1"/>
                </a:solidFill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9685170" y="3900980"/>
              <a:ext cx="3559105" cy="475925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bg1"/>
                  </a:solidFill>
                </a:rPr>
                <a:t>High </a:t>
              </a:r>
              <a:r>
                <a:rPr lang="el-GR" sz="600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κ</a:t>
              </a:r>
              <a:endParaRPr lang="en-US" sz="600" dirty="0">
                <a:solidFill>
                  <a:schemeClr val="bg1"/>
                </a:solidFill>
              </a:endParaRPr>
            </a:p>
          </p:txBody>
        </p:sp>
        <p:sp>
          <p:nvSpPr>
            <p:cNvPr id="80" name="Trapezoid 79"/>
            <p:cNvSpPr/>
            <p:nvPr/>
          </p:nvSpPr>
          <p:spPr>
            <a:xfrm flipV="1">
              <a:off x="12316757" y="3907005"/>
              <a:ext cx="418454" cy="1054602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6624856" y="-4110279"/>
              <a:ext cx="1475080" cy="4536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" dirty="0" smtClean="0"/>
                <a:t>Current Art</a:t>
              </a:r>
              <a:endParaRPr lang="en-US" sz="600" dirty="0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10818864" y="-4156562"/>
              <a:ext cx="1750672" cy="4536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" dirty="0" smtClean="0"/>
                <a:t>This disclosure</a:t>
              </a:r>
              <a:endParaRPr lang="en-US" sz="600" dirty="0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9710073" y="10300772"/>
              <a:ext cx="3559105" cy="475925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bg1"/>
                  </a:solidFill>
                </a:rPr>
                <a:t>High </a:t>
              </a:r>
              <a:r>
                <a:rPr lang="el-GR" sz="600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κ</a:t>
              </a:r>
              <a:endParaRPr lang="en-US" sz="600" dirty="0">
                <a:solidFill>
                  <a:schemeClr val="bg1"/>
                </a:solidFill>
              </a:endParaRPr>
            </a:p>
          </p:txBody>
        </p:sp>
        <p:sp>
          <p:nvSpPr>
            <p:cNvPr id="92" name="Trapezoid 91"/>
            <p:cNvSpPr/>
            <p:nvPr/>
          </p:nvSpPr>
          <p:spPr>
            <a:xfrm flipV="1">
              <a:off x="12330284" y="10295473"/>
              <a:ext cx="418454" cy="1070199"/>
            </a:xfrm>
            <a:prstGeom prst="trapezoid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</p:grpSp>
    </p:spTree>
    <p:extLst>
      <p:ext uri="{BB962C8B-B14F-4D97-AF65-F5344CB8AC3E}">
        <p14:creationId xmlns:p14="http://schemas.microsoft.com/office/powerpoint/2010/main" val="242416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94466" y="1058779"/>
            <a:ext cx="4493056" cy="1419727"/>
            <a:chOff x="294466" y="1058779"/>
            <a:chExt cx="4493056" cy="1419727"/>
          </a:xfrm>
        </p:grpSpPr>
        <p:sp>
          <p:nvSpPr>
            <p:cNvPr id="6" name="Rectangle 5"/>
            <p:cNvSpPr/>
            <p:nvPr/>
          </p:nvSpPr>
          <p:spPr>
            <a:xfrm>
              <a:off x="1010653" y="1058779"/>
              <a:ext cx="1913021" cy="27672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Metal</a:t>
              </a:r>
              <a:r>
                <a:rPr lang="en-US" baseline="-25000" dirty="0" err="1" smtClean="0"/>
                <a:t>N</a:t>
              </a:r>
              <a:endParaRPr lang="en-US" baseline="-2500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010653" y="2215816"/>
              <a:ext cx="733926" cy="26268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010653" y="1637297"/>
              <a:ext cx="1239252" cy="26369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622884" y="1335506"/>
              <a:ext cx="300789" cy="1143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92D050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949116" y="1900989"/>
              <a:ext cx="300789" cy="5775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33925" y="2215816"/>
              <a:ext cx="3559105" cy="262689"/>
            </a:xfrm>
            <a:prstGeom prst="rect">
              <a:avLst/>
            </a:prstGeom>
            <a:solidFill>
              <a:schemeClr val="accent6">
                <a:lumMod val="60000"/>
                <a:lumOff val="40000"/>
                <a:alpha val="3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92D05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33925" y="1637296"/>
              <a:ext cx="3559105" cy="262691"/>
            </a:xfrm>
            <a:prstGeom prst="rect">
              <a:avLst/>
            </a:prstGeom>
            <a:solidFill>
              <a:schemeClr val="accent6">
                <a:lumMod val="60000"/>
                <a:lumOff val="40000"/>
                <a:alpha val="3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940964" y="1637296"/>
              <a:ext cx="300789" cy="262691"/>
            </a:xfrm>
            <a:prstGeom prst="rect">
              <a:avLst/>
            </a:prstGeom>
            <a:pattFill prst="openDmnd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635798" y="2208150"/>
              <a:ext cx="300789" cy="262691"/>
            </a:xfrm>
            <a:prstGeom prst="rect">
              <a:avLst/>
            </a:prstGeom>
            <a:pattFill prst="openDmnd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387458" y="2362355"/>
              <a:ext cx="4308529" cy="766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94466" y="2067890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418510" y="2063151"/>
              <a:ext cx="369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A’</a:t>
              </a:r>
              <a:endParaRPr lang="en-US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584946" y="0"/>
            <a:ext cx="4257225" cy="6858000"/>
            <a:chOff x="5469434" y="-4209349"/>
            <a:chExt cx="7802787" cy="16031745"/>
          </a:xfrm>
        </p:grpSpPr>
        <p:sp>
          <p:nvSpPr>
            <p:cNvPr id="51" name="Rectangle 50"/>
            <p:cNvSpPr/>
            <p:nvPr/>
          </p:nvSpPr>
          <p:spPr>
            <a:xfrm>
              <a:off x="5493541" y="9263999"/>
              <a:ext cx="3559105" cy="46352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ILD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N+1</a:t>
              </a:r>
              <a:endParaRPr lang="en-US" sz="6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480083" y="-1458193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smtClean="0">
                  <a:solidFill>
                    <a:schemeClr val="tx1"/>
                  </a:solidFill>
                </a:rPr>
                <a:t>N-1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480083" y="1707334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N-1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480082" y="10206"/>
              <a:ext cx="3559105" cy="16971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Inter Layer Dielectric</a:t>
              </a:r>
            </a:p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ILD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sz="600" dirty="0" smtClean="0">
                  <a:solidFill>
                    <a:schemeClr val="tx1"/>
                  </a:solidFill>
                </a:rPr>
                <a:t> Oxide/Nitride</a:t>
              </a:r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495578" y="8128300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N-1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495577" y="6585964"/>
              <a:ext cx="3559105" cy="154233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ILD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sz="600" dirty="0" smtClean="0">
                  <a:solidFill>
                    <a:schemeClr val="tx1"/>
                  </a:solidFill>
                </a:rPr>
                <a:t> Ox/Nit</a:t>
              </a:r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477500" y="4960183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N-1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477499" y="3366963"/>
              <a:ext cx="3559105" cy="159322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ILD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sz="600" dirty="0" smtClean="0">
                  <a:solidFill>
                    <a:schemeClr val="tx1"/>
                  </a:solidFill>
                </a:rPr>
                <a:t> Oxide/Nitride Stack       </a:t>
              </a:r>
              <a:r>
                <a:rPr lang="en-US" sz="600" dirty="0" smtClean="0">
                  <a:solidFill>
                    <a:schemeClr val="bg1"/>
                  </a:solidFill>
                </a:rPr>
                <a:t>         .</a:t>
              </a:r>
              <a:endParaRPr lang="en-US" sz="600" dirty="0">
                <a:solidFill>
                  <a:schemeClr val="bg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477498" y="1584056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477498" y="4853811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30" name="Trapezoid 29"/>
            <p:cNvSpPr/>
            <p:nvPr/>
          </p:nvSpPr>
          <p:spPr>
            <a:xfrm flipV="1">
              <a:off x="8106707" y="3362701"/>
              <a:ext cx="418454" cy="1598906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495577" y="8021928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25" name="Trapezoid 24"/>
            <p:cNvSpPr/>
            <p:nvPr/>
          </p:nvSpPr>
          <p:spPr>
            <a:xfrm flipV="1">
              <a:off x="8124785" y="7075122"/>
              <a:ext cx="418454" cy="1054602"/>
            </a:xfrm>
            <a:prstGeom prst="trapezoi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495577" y="6568885"/>
              <a:ext cx="1242108" cy="50481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err="1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err="1" smtClean="0">
                  <a:solidFill>
                    <a:schemeClr val="tx1"/>
                  </a:solidFill>
                </a:rPr>
                <a:t>N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39" name="Down Arrow 38"/>
            <p:cNvSpPr/>
            <p:nvPr/>
          </p:nvSpPr>
          <p:spPr>
            <a:xfrm>
              <a:off x="7126705" y="-855245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40" name="Down Arrow 39"/>
            <p:cNvSpPr/>
            <p:nvPr/>
          </p:nvSpPr>
          <p:spPr>
            <a:xfrm>
              <a:off x="7134727" y="2352173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41" name="Down Arrow 40"/>
            <p:cNvSpPr/>
            <p:nvPr/>
          </p:nvSpPr>
          <p:spPr>
            <a:xfrm>
              <a:off x="7142749" y="5573621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129627" y="6595843"/>
              <a:ext cx="522455" cy="4778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8013030" y="6595842"/>
              <a:ext cx="650523" cy="4778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491027" y="11364248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N-1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491026" y="9831789"/>
              <a:ext cx="3559105" cy="153245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ILD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sz="600" dirty="0" smtClean="0">
                  <a:solidFill>
                    <a:schemeClr val="tx1"/>
                  </a:solidFill>
                </a:rPr>
                <a:t> Ox/Nit</a:t>
              </a:r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491026" y="11257876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47" name="Trapezoid 46"/>
            <p:cNvSpPr/>
            <p:nvPr/>
          </p:nvSpPr>
          <p:spPr>
            <a:xfrm flipV="1">
              <a:off x="8120234" y="10311070"/>
              <a:ext cx="418454" cy="1054602"/>
            </a:xfrm>
            <a:prstGeom prst="trapezoi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491026" y="9837440"/>
              <a:ext cx="1242108" cy="47220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err="1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err="1" smtClean="0">
                  <a:solidFill>
                    <a:schemeClr val="tx1"/>
                  </a:solidFill>
                </a:rPr>
                <a:t>N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125076" y="9831791"/>
              <a:ext cx="522455" cy="502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008479" y="9831789"/>
              <a:ext cx="650523" cy="50229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63" name="Down Arrow 62"/>
            <p:cNvSpPr/>
            <p:nvPr/>
          </p:nvSpPr>
          <p:spPr>
            <a:xfrm>
              <a:off x="7142749" y="8765695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5477498" y="9263998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475122" y="6032182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475121" y="-397007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475120" y="-3553144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9690133" y="-1458193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smtClean="0">
                  <a:solidFill>
                    <a:schemeClr val="tx1"/>
                  </a:solidFill>
                </a:rPr>
                <a:t>N-1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9690133" y="1707334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N-1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9690132" y="10206"/>
              <a:ext cx="3559105" cy="16971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ILD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</a:t>
              </a:r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9705628" y="8128300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N-1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9705627" y="6592599"/>
              <a:ext cx="3559105" cy="153570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ILD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sz="600" dirty="0" smtClean="0">
                  <a:solidFill>
                    <a:schemeClr val="tx1"/>
                  </a:solidFill>
                </a:rPr>
                <a:t> Ox/Nit</a:t>
              </a:r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9687550" y="4960183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N-1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9687549" y="3366261"/>
              <a:ext cx="3559105" cy="159392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ILD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sz="600" dirty="0" smtClean="0">
                  <a:solidFill>
                    <a:schemeClr val="tx1"/>
                  </a:solidFill>
                </a:rPr>
                <a:t> Oxide/Nitride Stack       </a:t>
              </a:r>
              <a:r>
                <a:rPr lang="en-US" sz="600" dirty="0" smtClean="0">
                  <a:solidFill>
                    <a:schemeClr val="bg1"/>
                  </a:solidFill>
                </a:rPr>
                <a:t>         .</a:t>
              </a:r>
              <a:endParaRPr lang="en-US" sz="600" dirty="0">
                <a:solidFill>
                  <a:schemeClr val="bg1"/>
                </a:solidFill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9687548" y="1584056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9687548" y="4853811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9705627" y="8021928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82" name="Trapezoid 81"/>
            <p:cNvSpPr/>
            <p:nvPr/>
          </p:nvSpPr>
          <p:spPr>
            <a:xfrm flipV="1">
              <a:off x="12334835" y="7075122"/>
              <a:ext cx="418454" cy="1054602"/>
            </a:xfrm>
            <a:prstGeom prst="trapezoi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9705627" y="6601492"/>
              <a:ext cx="1242108" cy="47220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err="1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err="1" smtClean="0">
                  <a:solidFill>
                    <a:schemeClr val="tx1"/>
                  </a:solidFill>
                </a:rPr>
                <a:t>N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84" name="Down Arrow 83"/>
            <p:cNvSpPr/>
            <p:nvPr/>
          </p:nvSpPr>
          <p:spPr>
            <a:xfrm>
              <a:off x="11336755" y="-855245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85" name="Down Arrow 84"/>
            <p:cNvSpPr/>
            <p:nvPr/>
          </p:nvSpPr>
          <p:spPr>
            <a:xfrm>
              <a:off x="11344777" y="2352173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86" name="Down Arrow 85"/>
            <p:cNvSpPr/>
            <p:nvPr/>
          </p:nvSpPr>
          <p:spPr>
            <a:xfrm>
              <a:off x="11352799" y="5573621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11339677" y="6595843"/>
              <a:ext cx="522455" cy="4778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12223080" y="6595842"/>
              <a:ext cx="650523" cy="4778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04" name="Down Arrow 103"/>
            <p:cNvSpPr/>
            <p:nvPr/>
          </p:nvSpPr>
          <p:spPr>
            <a:xfrm>
              <a:off x="11352799" y="8765695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9685172" y="6032182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9685171" y="2862394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9685171" y="-397007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9685170" y="-3553144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80" name="Trapezoid 79"/>
            <p:cNvSpPr/>
            <p:nvPr/>
          </p:nvSpPr>
          <p:spPr>
            <a:xfrm flipV="1">
              <a:off x="12316757" y="3355701"/>
              <a:ext cx="418454" cy="1605906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8008479" y="3366962"/>
              <a:ext cx="650523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7121066" y="3357573"/>
              <a:ext cx="526466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5469434" y="3366261"/>
              <a:ext cx="1263700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5506924" y="9717677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475121" y="2862394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12248142" y="3357573"/>
              <a:ext cx="650523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11360729" y="3348184"/>
              <a:ext cx="526466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9709097" y="3356872"/>
              <a:ext cx="1263700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9713116" y="9263999"/>
              <a:ext cx="3559105" cy="28922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ILD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N+1</a:t>
              </a:r>
              <a:endParaRPr lang="en-US" sz="6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9710602" y="11364248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N-1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9710601" y="9831789"/>
              <a:ext cx="3559105" cy="153245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tx1"/>
                  </a:solidFill>
                </a:rPr>
                <a:t>ILD</a:t>
              </a:r>
              <a:r>
                <a:rPr lang="en-US" sz="600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sz="600" dirty="0" smtClean="0">
                  <a:solidFill>
                    <a:schemeClr val="tx1"/>
                  </a:solidFill>
                </a:rPr>
                <a:t> Ox/Nit</a:t>
              </a:r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9710601" y="11257876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sp>
          <p:nvSpPr>
            <p:cNvPr id="124" name="Trapezoid 123"/>
            <p:cNvSpPr/>
            <p:nvPr/>
          </p:nvSpPr>
          <p:spPr>
            <a:xfrm flipV="1">
              <a:off x="12339809" y="10311070"/>
              <a:ext cx="418454" cy="1054602"/>
            </a:xfrm>
            <a:prstGeom prst="trapezoi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9710601" y="9837440"/>
              <a:ext cx="1242108" cy="47220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err="1" smtClean="0">
                  <a:solidFill>
                    <a:schemeClr val="tx1"/>
                  </a:solidFill>
                </a:rPr>
                <a:t>Metal</a:t>
              </a:r>
              <a:r>
                <a:rPr lang="en-US" sz="600" baseline="-25000" dirty="0" err="1" smtClean="0">
                  <a:solidFill>
                    <a:schemeClr val="tx1"/>
                  </a:solidFill>
                </a:rPr>
                <a:t>N</a:t>
              </a:r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11344651" y="9831791"/>
              <a:ext cx="522455" cy="502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12228054" y="9831789"/>
              <a:ext cx="650523" cy="50229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9697073" y="9263998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9707449" y="9554387"/>
              <a:ext cx="3559105" cy="285144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smtClean="0">
                  <a:solidFill>
                    <a:schemeClr val="bg1"/>
                  </a:solidFill>
                </a:rPr>
                <a:t>High </a:t>
              </a:r>
              <a:r>
                <a:rPr lang="el-GR" sz="600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κ</a:t>
              </a:r>
              <a:endParaRPr lang="en-US" sz="600" dirty="0">
                <a:solidFill>
                  <a:schemeClr val="bg1"/>
                </a:solidFill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6636599" y="-4209349"/>
              <a:ext cx="990707" cy="4316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" dirty="0" smtClean="0"/>
                <a:t>Current Art</a:t>
              </a:r>
              <a:endParaRPr lang="en-US" sz="600" dirty="0"/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10583015" y="-4111835"/>
              <a:ext cx="1175803" cy="4316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" dirty="0" smtClean="0"/>
                <a:t>This disclosure</a:t>
              </a:r>
              <a:endParaRPr lang="en-US" sz="600" dirty="0"/>
            </a:p>
          </p:txBody>
        </p:sp>
      </p:grpSp>
    </p:spTree>
    <p:extLst>
      <p:ext uri="{BB962C8B-B14F-4D97-AF65-F5344CB8AC3E}">
        <p14:creationId xmlns:p14="http://schemas.microsoft.com/office/powerpoint/2010/main" val="52202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56221" y="1590035"/>
            <a:ext cx="5337810" cy="8153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ILD1 (TID)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447650" y="2541192"/>
            <a:ext cx="5337810" cy="10833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ILD0 (TID)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18239" y="663011"/>
            <a:ext cx="61516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Applicable to SOI technology:</a:t>
            </a:r>
          </a:p>
          <a:p>
            <a:r>
              <a:rPr lang="en-US" dirty="0" smtClean="0"/>
              <a:t>Effective removal of thermal energy generated by joule heating </a:t>
            </a:r>
          </a:p>
          <a:p>
            <a:r>
              <a:rPr lang="en-US" dirty="0" smtClean="0"/>
              <a:t>at Transistors on insulator through HTCD layer shown below </a:t>
            </a:r>
          </a:p>
        </p:txBody>
      </p:sp>
      <p:sp>
        <p:nvSpPr>
          <p:cNvPr id="5" name="Rectangle 4"/>
          <p:cNvSpPr/>
          <p:nvPr/>
        </p:nvSpPr>
        <p:spPr>
          <a:xfrm>
            <a:off x="3447650" y="3624511"/>
            <a:ext cx="5337810" cy="9372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447650" y="4561771"/>
            <a:ext cx="5337810" cy="112471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3447650" y="5406814"/>
            <a:ext cx="5349240" cy="279672"/>
          </a:xfrm>
          <a:custGeom>
            <a:avLst/>
            <a:gdLst>
              <a:gd name="connsiteX0" fmla="*/ 0 w 5349240"/>
              <a:gd name="connsiteY0" fmla="*/ 275097 h 279672"/>
              <a:gd name="connsiteX1" fmla="*/ 891540 w 5349240"/>
              <a:gd name="connsiteY1" fmla="*/ 777 h 279672"/>
              <a:gd name="connsiteX2" fmla="*/ 1885950 w 5349240"/>
              <a:gd name="connsiteY2" fmla="*/ 195087 h 279672"/>
              <a:gd name="connsiteX3" fmla="*/ 2731770 w 5349240"/>
              <a:gd name="connsiteY3" fmla="*/ 275097 h 279672"/>
              <a:gd name="connsiteX4" fmla="*/ 3691890 w 5349240"/>
              <a:gd name="connsiteY4" fmla="*/ 69357 h 279672"/>
              <a:gd name="connsiteX5" fmla="*/ 4594860 w 5349240"/>
              <a:gd name="connsiteY5" fmla="*/ 69357 h 279672"/>
              <a:gd name="connsiteX6" fmla="*/ 5349240 w 5349240"/>
              <a:gd name="connsiteY6" fmla="*/ 252237 h 279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49240" h="279672">
                <a:moveTo>
                  <a:pt x="0" y="275097"/>
                </a:moveTo>
                <a:cubicBezTo>
                  <a:pt x="288607" y="144604"/>
                  <a:pt x="577215" y="14112"/>
                  <a:pt x="891540" y="777"/>
                </a:cubicBezTo>
                <a:cubicBezTo>
                  <a:pt x="1205865" y="-12558"/>
                  <a:pt x="1579245" y="149367"/>
                  <a:pt x="1885950" y="195087"/>
                </a:cubicBezTo>
                <a:cubicBezTo>
                  <a:pt x="2192655" y="240807"/>
                  <a:pt x="2430780" y="296052"/>
                  <a:pt x="2731770" y="275097"/>
                </a:cubicBezTo>
                <a:cubicBezTo>
                  <a:pt x="3032760" y="254142"/>
                  <a:pt x="3381375" y="103647"/>
                  <a:pt x="3691890" y="69357"/>
                </a:cubicBezTo>
                <a:cubicBezTo>
                  <a:pt x="4002405" y="35067"/>
                  <a:pt x="4318635" y="38877"/>
                  <a:pt x="4594860" y="69357"/>
                </a:cubicBezTo>
                <a:cubicBezTo>
                  <a:pt x="4871085" y="99837"/>
                  <a:pt x="5110162" y="176037"/>
                  <a:pt x="5349240" y="252237"/>
                </a:cubicBezTo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459080" y="5697916"/>
            <a:ext cx="5337810" cy="144015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3430" y="3624512"/>
            <a:ext cx="1268730" cy="33146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402429" y="3624512"/>
            <a:ext cx="565785" cy="33146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Si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320617" y="3224462"/>
            <a:ext cx="574354" cy="33146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Gate</a:t>
            </a:r>
            <a:endParaRPr lang="en-US" sz="1400" dirty="0"/>
          </a:p>
        </p:txBody>
      </p:sp>
      <p:sp>
        <p:nvSpPr>
          <p:cNvPr id="12" name="Rectangle 11"/>
          <p:cNvSpPr/>
          <p:nvPr/>
        </p:nvSpPr>
        <p:spPr>
          <a:xfrm>
            <a:off x="4316329" y="3555932"/>
            <a:ext cx="578643" cy="6857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/>
              <a:t>oxide</a:t>
            </a:r>
            <a:endParaRPr lang="en-US" sz="800" dirty="0"/>
          </a:p>
        </p:txBody>
      </p:sp>
      <p:sp>
        <p:nvSpPr>
          <p:cNvPr id="13" name="Trapezoid 12"/>
          <p:cNvSpPr/>
          <p:nvPr/>
        </p:nvSpPr>
        <p:spPr>
          <a:xfrm flipV="1">
            <a:off x="4965696" y="2858701"/>
            <a:ext cx="205740" cy="754380"/>
          </a:xfrm>
          <a:prstGeom prst="trapezoid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" dirty="0"/>
          </a:p>
        </p:txBody>
      </p:sp>
      <p:sp>
        <p:nvSpPr>
          <p:cNvPr id="14" name="Trapezoid 13"/>
          <p:cNvSpPr/>
          <p:nvPr/>
        </p:nvSpPr>
        <p:spPr>
          <a:xfrm flipV="1">
            <a:off x="4042010" y="2858701"/>
            <a:ext cx="205740" cy="754380"/>
          </a:xfrm>
          <a:prstGeom prst="trapezoid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265985" y="3224464"/>
            <a:ext cx="795812" cy="33146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Gate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261697" y="3555934"/>
            <a:ext cx="800100" cy="6857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oxide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894972" y="2556089"/>
            <a:ext cx="1666632" cy="3026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M1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3459080" y="2563911"/>
            <a:ext cx="809046" cy="29479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M1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328435" y="2556088"/>
            <a:ext cx="1468455" cy="3026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3459080" y="2379418"/>
            <a:ext cx="5337810" cy="18449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HTCD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674648" y="4810686"/>
            <a:ext cx="1727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Silicon Substrate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403609" y="4125241"/>
            <a:ext cx="3570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Buried Oxide Insulator (A TID layer)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863603" y="2895610"/>
            <a:ext cx="54694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</a:rPr>
              <a:t>Contact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2460" y="2877983"/>
            <a:ext cx="54694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</a:rPr>
              <a:t>Contact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87630" y="5780879"/>
            <a:ext cx="6179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It is </a:t>
            </a:r>
            <a:r>
              <a:rPr lang="en-US" dirty="0" smtClean="0"/>
              <a:t>also </a:t>
            </a:r>
            <a:r>
              <a:rPr lang="en-US" dirty="0" smtClean="0"/>
              <a:t>applicable for FINFET or general Bulk CMOS technology</a:t>
            </a:r>
          </a:p>
        </p:txBody>
      </p:sp>
      <p:sp>
        <p:nvSpPr>
          <p:cNvPr id="26" name="Trapezoid 25"/>
          <p:cNvSpPr/>
          <p:nvPr/>
        </p:nvSpPr>
        <p:spPr>
          <a:xfrm flipV="1">
            <a:off x="8210774" y="1815231"/>
            <a:ext cx="205740" cy="754380"/>
          </a:xfrm>
          <a:prstGeom prst="trapezoid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" dirty="0"/>
          </a:p>
        </p:txBody>
      </p:sp>
      <p:sp>
        <p:nvSpPr>
          <p:cNvPr id="27" name="Rectangle 26"/>
          <p:cNvSpPr/>
          <p:nvPr/>
        </p:nvSpPr>
        <p:spPr>
          <a:xfrm>
            <a:off x="3466210" y="1578266"/>
            <a:ext cx="1806619" cy="3026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M2</a:t>
            </a:r>
            <a:endParaRPr lang="en-US" dirty="0"/>
          </a:p>
        </p:txBody>
      </p:sp>
      <p:sp>
        <p:nvSpPr>
          <p:cNvPr id="28" name="Trapezoid 27"/>
          <p:cNvSpPr/>
          <p:nvPr/>
        </p:nvSpPr>
        <p:spPr>
          <a:xfrm flipV="1">
            <a:off x="3479099" y="1815231"/>
            <a:ext cx="205740" cy="754380"/>
          </a:xfrm>
          <a:prstGeom prst="trapezoid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" dirty="0"/>
          </a:p>
        </p:txBody>
      </p:sp>
      <p:sp>
        <p:nvSpPr>
          <p:cNvPr id="29" name="Rectangle 28"/>
          <p:cNvSpPr/>
          <p:nvPr/>
        </p:nvSpPr>
        <p:spPr>
          <a:xfrm>
            <a:off x="6616234" y="1577965"/>
            <a:ext cx="1806619" cy="3026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61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/>
          <p:cNvSpPr/>
          <p:nvPr/>
        </p:nvSpPr>
        <p:spPr>
          <a:xfrm>
            <a:off x="2658682" y="2036772"/>
            <a:ext cx="5992803" cy="11159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Gap Fill </a:t>
            </a:r>
          </a:p>
          <a:p>
            <a:pPr algn="r"/>
            <a:r>
              <a:rPr lang="en-US" dirty="0" smtClean="0"/>
              <a:t>Dielectric </a:t>
            </a:r>
          </a:p>
          <a:p>
            <a:pPr algn="r"/>
            <a:r>
              <a:rPr lang="en-US" dirty="0" smtClean="0"/>
              <a:t>(TID)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63371" y="118438"/>
            <a:ext cx="712817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Applicable to Cross </a:t>
            </a:r>
            <a:r>
              <a:rPr lang="en-US" dirty="0"/>
              <a:t>Point Memory Technology such as 3D </a:t>
            </a:r>
            <a:r>
              <a:rPr lang="en-US" dirty="0" smtClean="0"/>
              <a:t>XPoint</a:t>
            </a:r>
            <a:r>
              <a:rPr lang="en-US" baseline="30000" dirty="0" smtClean="0"/>
              <a:t>TM</a:t>
            </a:r>
            <a:r>
              <a:rPr lang="en-US" dirty="0" smtClean="0"/>
              <a:t> </a:t>
            </a:r>
          </a:p>
          <a:p>
            <a:r>
              <a:rPr lang="en-US" dirty="0" smtClean="0"/>
              <a:t>or ReRAM with similar layout topology.</a:t>
            </a:r>
          </a:p>
          <a:p>
            <a:endParaRPr lang="en-US" dirty="0"/>
          </a:p>
          <a:p>
            <a:r>
              <a:rPr lang="en-US" dirty="0" smtClean="0"/>
              <a:t>Cross section thru </a:t>
            </a:r>
            <a:r>
              <a:rPr lang="en-US" dirty="0" err="1" smtClean="0"/>
              <a:t>Wordline</a:t>
            </a:r>
            <a:r>
              <a:rPr lang="en-US" dirty="0" smtClean="0"/>
              <a:t> or </a:t>
            </a:r>
            <a:r>
              <a:rPr lang="en-US" dirty="0" err="1" smtClean="0"/>
              <a:t>Bitline</a:t>
            </a:r>
            <a:r>
              <a:rPr lang="en-US" dirty="0" smtClean="0"/>
              <a:t> metal.  HTCD layer may be deployed </a:t>
            </a:r>
          </a:p>
          <a:p>
            <a:r>
              <a:rPr lang="en-US" dirty="0" smtClean="0"/>
              <a:t>either on the top of BL, right below WL or both.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640318" y="3184284"/>
            <a:ext cx="5337810" cy="144015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1" name="Rectangle 30"/>
          <p:cNvSpPr/>
          <p:nvPr/>
        </p:nvSpPr>
        <p:spPr>
          <a:xfrm>
            <a:off x="2923995" y="2814168"/>
            <a:ext cx="435072" cy="3626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WL</a:t>
            </a:r>
            <a:endParaRPr lang="en-US" sz="1400" dirty="0"/>
          </a:p>
        </p:txBody>
      </p:sp>
      <p:sp>
        <p:nvSpPr>
          <p:cNvPr id="33" name="Rectangle 32"/>
          <p:cNvSpPr/>
          <p:nvPr/>
        </p:nvSpPr>
        <p:spPr>
          <a:xfrm>
            <a:off x="3761225" y="2850750"/>
            <a:ext cx="435072" cy="3314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WL</a:t>
            </a:r>
            <a:endParaRPr lang="en-US" sz="1400" dirty="0"/>
          </a:p>
        </p:txBody>
      </p:sp>
      <p:sp>
        <p:nvSpPr>
          <p:cNvPr id="34" name="Rectangle 33"/>
          <p:cNvSpPr/>
          <p:nvPr/>
        </p:nvSpPr>
        <p:spPr>
          <a:xfrm>
            <a:off x="4631369" y="2850750"/>
            <a:ext cx="435072" cy="3314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</a:t>
            </a:r>
            <a:r>
              <a:rPr lang="en-US" sz="1400" dirty="0" smtClean="0"/>
              <a:t>L</a:t>
            </a:r>
            <a:endParaRPr lang="en-US" sz="1400" dirty="0"/>
          </a:p>
        </p:txBody>
      </p:sp>
      <p:sp>
        <p:nvSpPr>
          <p:cNvPr id="35" name="Rectangle 34"/>
          <p:cNvSpPr/>
          <p:nvPr/>
        </p:nvSpPr>
        <p:spPr>
          <a:xfrm>
            <a:off x="5466909" y="2850750"/>
            <a:ext cx="435072" cy="3314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</a:t>
            </a:r>
            <a:r>
              <a:rPr lang="en-US" sz="1400" dirty="0" smtClean="0"/>
              <a:t>L</a:t>
            </a:r>
            <a:endParaRPr lang="en-US" sz="1400" dirty="0"/>
          </a:p>
        </p:txBody>
      </p:sp>
      <p:sp>
        <p:nvSpPr>
          <p:cNvPr id="36" name="Rectangle 35"/>
          <p:cNvSpPr/>
          <p:nvPr/>
        </p:nvSpPr>
        <p:spPr>
          <a:xfrm>
            <a:off x="6338762" y="2850750"/>
            <a:ext cx="435072" cy="3314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</a:t>
            </a:r>
            <a:r>
              <a:rPr lang="en-US" sz="1400" dirty="0" smtClean="0"/>
              <a:t>L</a:t>
            </a:r>
            <a:endParaRPr lang="en-US" sz="1400" dirty="0"/>
          </a:p>
        </p:txBody>
      </p:sp>
      <p:sp>
        <p:nvSpPr>
          <p:cNvPr id="37" name="Rectangle 36"/>
          <p:cNvSpPr/>
          <p:nvPr/>
        </p:nvSpPr>
        <p:spPr>
          <a:xfrm>
            <a:off x="7186079" y="2850750"/>
            <a:ext cx="435072" cy="3314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</a:t>
            </a:r>
            <a:r>
              <a:rPr lang="en-US" sz="1400" dirty="0" smtClean="0"/>
              <a:t>L</a:t>
            </a:r>
            <a:endParaRPr lang="en-US" sz="1400" dirty="0"/>
          </a:p>
        </p:txBody>
      </p:sp>
      <p:sp>
        <p:nvSpPr>
          <p:cNvPr id="45" name="Rectangle 44"/>
          <p:cNvSpPr/>
          <p:nvPr/>
        </p:nvSpPr>
        <p:spPr>
          <a:xfrm>
            <a:off x="2640319" y="3152705"/>
            <a:ext cx="5992802" cy="24580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HTCD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2925685" y="2461225"/>
            <a:ext cx="435072" cy="36728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2925685" y="2022418"/>
            <a:ext cx="435072" cy="4388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3763278" y="2463076"/>
            <a:ext cx="435072" cy="3949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3763278" y="2024269"/>
            <a:ext cx="435072" cy="4388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31369" y="2469639"/>
            <a:ext cx="435072" cy="38317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4631369" y="2022418"/>
            <a:ext cx="435072" cy="46355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5468371" y="2483465"/>
            <a:ext cx="435072" cy="36728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5468371" y="2030610"/>
            <a:ext cx="435072" cy="45285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6336462" y="2451886"/>
            <a:ext cx="435072" cy="396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6336462" y="2034707"/>
            <a:ext cx="435072" cy="44669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7186079" y="2481400"/>
            <a:ext cx="435072" cy="36728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7186079" y="2022417"/>
            <a:ext cx="435072" cy="45898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2640317" y="4413376"/>
            <a:ext cx="5992803" cy="10940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Gap Fill </a:t>
            </a:r>
          </a:p>
          <a:p>
            <a:pPr algn="r"/>
            <a:r>
              <a:rPr lang="en-US" dirty="0" smtClean="0"/>
              <a:t>Dielectric </a:t>
            </a:r>
          </a:p>
          <a:p>
            <a:pPr algn="r"/>
            <a:r>
              <a:rPr lang="en-US" dirty="0" smtClean="0"/>
              <a:t>(TID)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926047" y="4373610"/>
            <a:ext cx="435072" cy="3314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3763277" y="4410192"/>
            <a:ext cx="435072" cy="3314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4633421" y="4410192"/>
            <a:ext cx="435072" cy="3314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5468961" y="4410192"/>
            <a:ext cx="435072" cy="3314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6340814" y="4410192"/>
            <a:ext cx="435072" cy="3314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7188131" y="4410192"/>
            <a:ext cx="435072" cy="3314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2640318" y="4160077"/>
            <a:ext cx="5992802" cy="25627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HTCD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2925684" y="5140186"/>
            <a:ext cx="435072" cy="36728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2925684" y="4701379"/>
            <a:ext cx="435072" cy="4388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3763277" y="5142037"/>
            <a:ext cx="435072" cy="36728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3763277" y="4703230"/>
            <a:ext cx="435072" cy="4388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4631368" y="5184781"/>
            <a:ext cx="435072" cy="36728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4631368" y="4745974"/>
            <a:ext cx="435072" cy="4388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74" name="Rectangle 73"/>
          <p:cNvSpPr/>
          <p:nvPr/>
        </p:nvSpPr>
        <p:spPr>
          <a:xfrm>
            <a:off x="5468961" y="5186632"/>
            <a:ext cx="435072" cy="36728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5468961" y="4747825"/>
            <a:ext cx="435072" cy="4388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76" name="Rectangle 75"/>
          <p:cNvSpPr/>
          <p:nvPr/>
        </p:nvSpPr>
        <p:spPr>
          <a:xfrm>
            <a:off x="6335959" y="5140187"/>
            <a:ext cx="435072" cy="396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77" name="Rectangle 76"/>
          <p:cNvSpPr/>
          <p:nvPr/>
        </p:nvSpPr>
        <p:spPr>
          <a:xfrm>
            <a:off x="6335959" y="4730894"/>
            <a:ext cx="435072" cy="4388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78" name="Rectangle 77"/>
          <p:cNvSpPr/>
          <p:nvPr/>
        </p:nvSpPr>
        <p:spPr>
          <a:xfrm>
            <a:off x="7186078" y="5171552"/>
            <a:ext cx="435072" cy="36728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79" name="Rectangle 78"/>
          <p:cNvSpPr/>
          <p:nvPr/>
        </p:nvSpPr>
        <p:spPr>
          <a:xfrm>
            <a:off x="7186078" y="4732745"/>
            <a:ext cx="435072" cy="4388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2640318" y="5507471"/>
            <a:ext cx="5992802" cy="3314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WL Metal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640319" y="1707879"/>
            <a:ext cx="5992802" cy="3314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  <a:r>
              <a:rPr lang="en-US" dirty="0" smtClean="0"/>
              <a:t>L Metal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09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375</Words>
  <Application>Microsoft Office PowerPoint</Application>
  <PresentationFormat>Widescreen</PresentationFormat>
  <Paragraphs>211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23</cp:revision>
  <dcterms:created xsi:type="dcterms:W3CDTF">2015-02-17T23:05:34Z</dcterms:created>
  <dcterms:modified xsi:type="dcterms:W3CDTF">2015-08-19T07:01:51Z</dcterms:modified>
</cp:coreProperties>
</file>