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58" r:id="rId19"/>
    <p:sldId id="270" r:id="rId20"/>
    <p:sldId id="259" r:id="rId21"/>
    <p:sldId id="261" r:id="rId22"/>
    <p:sldId id="262" r:id="rId23"/>
    <p:sldId id="264" r:id="rId24"/>
    <p:sldId id="265" r:id="rId25"/>
    <p:sldId id="268" r:id="rId26"/>
    <p:sldId id="260" r:id="rId27"/>
    <p:sldId id="269" r:id="rId28"/>
    <p:sldId id="271" r:id="rId29"/>
    <p:sldId id="272" r:id="rId30"/>
    <p:sldId id="274" r:id="rId31"/>
    <p:sldId id="273" r:id="rId32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9FFFF"/>
    <a:srgbClr val="0064D2"/>
    <a:srgbClr val="0054B0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5" d="100"/>
          <a:sy n="65" d="100"/>
        </p:scale>
        <p:origin x="58" y="29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XOR Architecture for 3D </a:t>
            </a:r>
            <a:r>
              <a:rPr lang="en-US" sz="2400" dirty="0" err="1"/>
              <a:t>XPoint</a:t>
            </a:r>
            <a:r>
              <a:rPr lang="en-US" sz="2400" dirty="0"/>
              <a:t>™ with Replacement Metal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DerChang Kau, 8/14/2017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GAA MOS Array Transistor Implementation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" y="2187892"/>
            <a:ext cx="3076575" cy="3762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6827" y="1815138"/>
            <a:ext cx="64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707" y="3510588"/>
            <a:ext cx="58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WL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3077" y="4565958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BL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2486817"/>
            <a:ext cx="6109335" cy="32262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58607" y="1658928"/>
            <a:ext cx="85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Array</a:t>
            </a:r>
          </a:p>
        </p:txBody>
      </p:sp>
      <p:sp>
        <p:nvSpPr>
          <p:cNvPr id="9" name="Rectangle 8"/>
          <p:cNvSpPr/>
          <p:nvPr/>
        </p:nvSpPr>
        <p:spPr>
          <a:xfrm>
            <a:off x="8311128" y="900030"/>
            <a:ext cx="2861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GAA: Gate All Around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2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>
          <a:xfrm>
            <a:off x="1694805" y="573644"/>
            <a:ext cx="755052" cy="2888747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3773101" y="563370"/>
            <a:ext cx="755052" cy="2857924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568177" y="563370"/>
            <a:ext cx="755052" cy="2857924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347069" y="542821"/>
            <a:ext cx="755052" cy="2888747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675967" y="3637052"/>
            <a:ext cx="755052" cy="2880217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754263" y="3698697"/>
            <a:ext cx="755052" cy="2833407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49339" y="3637053"/>
            <a:ext cx="755052" cy="2901796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328231" y="3688422"/>
            <a:ext cx="755052" cy="2865263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308"/>
            <a:ext cx="7841182" cy="328303"/>
          </a:xfrm>
        </p:spPr>
        <p:txBody>
          <a:bodyPr/>
          <a:lstStyle/>
          <a:p>
            <a:r>
              <a:rPr lang="en-US" sz="2800" dirty="0"/>
              <a:t>Alternative Array Transistor : Planar MOS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5915" y="477430"/>
            <a:ext cx="8293973" cy="6098030"/>
          </a:xfrm>
          <a:prstGeom prst="rect">
            <a:avLst/>
          </a:prstGeom>
          <a:solidFill>
            <a:srgbClr val="66A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50791" y="3551718"/>
            <a:ext cx="1176151" cy="2095816"/>
            <a:chOff x="10728204" y="3630900"/>
            <a:chExt cx="1176151" cy="2095816"/>
          </a:xfrm>
        </p:grpSpPr>
        <p:sp>
          <p:nvSpPr>
            <p:cNvPr id="42" name="Rectangle 41"/>
            <p:cNvSpPr/>
            <p:nvPr/>
          </p:nvSpPr>
          <p:spPr>
            <a:xfrm>
              <a:off x="10734152" y="4517835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Metal-2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742532" y="5570336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N-</a:t>
              </a:r>
              <a:r>
                <a:rPr lang="en-US" sz="120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Diffusiuon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28871" y="4083465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34551" y="3868668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728204" y="3630900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968998" y="5269109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Poly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1400956" y="5721716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747790" y="5175594"/>
            <a:ext cx="8206713" cy="294783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 flipV="1">
            <a:off x="3422608" y="5714972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flipV="1">
            <a:off x="5225776" y="5716320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 flipV="1">
            <a:off x="7004668" y="5717668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407700" y="4150595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54534" y="4410783"/>
            <a:ext cx="8206713" cy="294784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429352" y="4157339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32520" y="4155991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011412" y="4154643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 flipV="1">
            <a:off x="1423884" y="2573314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 flipV="1">
            <a:off x="770718" y="2222398"/>
            <a:ext cx="8206713" cy="294783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 flipV="1">
            <a:off x="3445536" y="2566570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 flipV="1">
            <a:off x="5248704" y="2567918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 flipV="1">
            <a:off x="7027596" y="2569266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415792" y="972719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62626" y="1438387"/>
            <a:ext cx="8206713" cy="294784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437444" y="979463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240612" y="978115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019504" y="976767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414051" y="5725600"/>
            <a:ext cx="334801" cy="312938"/>
            <a:chOff x="7324484" y="4271496"/>
            <a:chExt cx="334801" cy="312938"/>
          </a:xfrm>
        </p:grpSpPr>
        <p:sp>
          <p:nvSpPr>
            <p:cNvPr id="111" name="Rectangle 11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3524715" y="5740436"/>
            <a:ext cx="334801" cy="312938"/>
            <a:chOff x="7324484" y="4271496"/>
            <a:chExt cx="334801" cy="312938"/>
          </a:xfrm>
        </p:grpSpPr>
        <p:sp>
          <p:nvSpPr>
            <p:cNvPr id="117" name="Rectangle 11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5295515" y="5739088"/>
            <a:ext cx="334801" cy="312938"/>
            <a:chOff x="7324484" y="4271496"/>
            <a:chExt cx="334801" cy="312938"/>
          </a:xfrm>
        </p:grpSpPr>
        <p:sp>
          <p:nvSpPr>
            <p:cNvPr id="121" name="Rectangle 12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090591" y="5729648"/>
            <a:ext cx="334801" cy="312938"/>
            <a:chOff x="7324484" y="4271496"/>
            <a:chExt cx="334801" cy="312938"/>
          </a:xfrm>
        </p:grpSpPr>
        <p:sp>
          <p:nvSpPr>
            <p:cNvPr id="125" name="Rectangle 12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1428887" y="4173768"/>
            <a:ext cx="334801" cy="312938"/>
            <a:chOff x="7324484" y="4271496"/>
            <a:chExt cx="334801" cy="312938"/>
          </a:xfrm>
        </p:grpSpPr>
        <p:sp>
          <p:nvSpPr>
            <p:cNvPr id="129" name="Rectangle 12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539551" y="4188604"/>
            <a:ext cx="334801" cy="312938"/>
            <a:chOff x="7324484" y="4271496"/>
            <a:chExt cx="334801" cy="312938"/>
          </a:xfrm>
        </p:grpSpPr>
        <p:sp>
          <p:nvSpPr>
            <p:cNvPr id="133" name="Rectangle 13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5310351" y="4187256"/>
            <a:ext cx="334801" cy="312938"/>
            <a:chOff x="7324484" y="4271496"/>
            <a:chExt cx="334801" cy="312938"/>
          </a:xfrm>
        </p:grpSpPr>
        <p:sp>
          <p:nvSpPr>
            <p:cNvPr id="137" name="Rectangle 13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7105427" y="4177816"/>
            <a:ext cx="334801" cy="312938"/>
            <a:chOff x="7324484" y="4271496"/>
            <a:chExt cx="334801" cy="312938"/>
          </a:xfrm>
        </p:grpSpPr>
        <p:sp>
          <p:nvSpPr>
            <p:cNvPr id="141" name="Rectangle 14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381885" y="2575016"/>
            <a:ext cx="334801" cy="312938"/>
            <a:chOff x="7324484" y="4271496"/>
            <a:chExt cx="334801" cy="312938"/>
          </a:xfrm>
        </p:grpSpPr>
        <p:sp>
          <p:nvSpPr>
            <p:cNvPr id="145" name="Rectangle 14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3492549" y="2589852"/>
            <a:ext cx="334801" cy="312938"/>
            <a:chOff x="7324484" y="4271496"/>
            <a:chExt cx="334801" cy="312938"/>
          </a:xfrm>
        </p:grpSpPr>
        <p:sp>
          <p:nvSpPr>
            <p:cNvPr id="149" name="Rectangle 14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5263349" y="2588504"/>
            <a:ext cx="334801" cy="312938"/>
            <a:chOff x="7324484" y="4271496"/>
            <a:chExt cx="334801" cy="312938"/>
          </a:xfrm>
        </p:grpSpPr>
        <p:sp>
          <p:nvSpPr>
            <p:cNvPr id="153" name="Rectangle 15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7058425" y="2579064"/>
            <a:ext cx="334801" cy="312938"/>
            <a:chOff x="7324484" y="4271496"/>
            <a:chExt cx="334801" cy="312938"/>
          </a:xfrm>
        </p:grpSpPr>
        <p:sp>
          <p:nvSpPr>
            <p:cNvPr id="157" name="Rectangle 15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1427541" y="1002636"/>
            <a:ext cx="334801" cy="312938"/>
            <a:chOff x="7324484" y="4271496"/>
            <a:chExt cx="334801" cy="312938"/>
          </a:xfrm>
        </p:grpSpPr>
        <p:sp>
          <p:nvSpPr>
            <p:cNvPr id="161" name="Rectangle 16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3538205" y="1017472"/>
            <a:ext cx="334801" cy="312938"/>
            <a:chOff x="7324484" y="4271496"/>
            <a:chExt cx="334801" cy="312938"/>
          </a:xfrm>
        </p:grpSpPr>
        <p:sp>
          <p:nvSpPr>
            <p:cNvPr id="165" name="Rectangle 16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309005" y="1016124"/>
            <a:ext cx="334801" cy="312938"/>
            <a:chOff x="7324484" y="4271496"/>
            <a:chExt cx="334801" cy="312938"/>
          </a:xfrm>
        </p:grpSpPr>
        <p:sp>
          <p:nvSpPr>
            <p:cNvPr id="169" name="Rectangle 16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7052711" y="1006684"/>
            <a:ext cx="334801" cy="312938"/>
            <a:chOff x="7324484" y="4271496"/>
            <a:chExt cx="334801" cy="312938"/>
          </a:xfrm>
        </p:grpSpPr>
        <p:sp>
          <p:nvSpPr>
            <p:cNvPr id="173" name="Rectangle 17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1893404" y="4936872"/>
            <a:ext cx="334801" cy="312938"/>
            <a:chOff x="7324484" y="4271496"/>
            <a:chExt cx="334801" cy="312938"/>
          </a:xfrm>
        </p:grpSpPr>
        <p:sp>
          <p:nvSpPr>
            <p:cNvPr id="177" name="Rectangle 17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4004068" y="4951708"/>
            <a:ext cx="334801" cy="312938"/>
            <a:chOff x="7324484" y="4271496"/>
            <a:chExt cx="334801" cy="312938"/>
          </a:xfrm>
        </p:grpSpPr>
        <p:sp>
          <p:nvSpPr>
            <p:cNvPr id="181" name="Rectangle 18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5774868" y="4950360"/>
            <a:ext cx="334801" cy="312938"/>
            <a:chOff x="7324484" y="4271496"/>
            <a:chExt cx="334801" cy="312938"/>
          </a:xfrm>
        </p:grpSpPr>
        <p:sp>
          <p:nvSpPr>
            <p:cNvPr id="185" name="Rectangle 18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7569944" y="4940920"/>
            <a:ext cx="334801" cy="312938"/>
            <a:chOff x="7324484" y="4271496"/>
            <a:chExt cx="334801" cy="312938"/>
          </a:xfrm>
        </p:grpSpPr>
        <p:sp>
          <p:nvSpPr>
            <p:cNvPr id="189" name="Rectangle 18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1908240" y="1828930"/>
            <a:ext cx="334801" cy="312938"/>
            <a:chOff x="7324484" y="4271496"/>
            <a:chExt cx="334801" cy="312938"/>
          </a:xfrm>
        </p:grpSpPr>
        <p:sp>
          <p:nvSpPr>
            <p:cNvPr id="193" name="Rectangle 19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4018904" y="1843766"/>
            <a:ext cx="334801" cy="312938"/>
            <a:chOff x="7324484" y="4271496"/>
            <a:chExt cx="334801" cy="312938"/>
          </a:xfrm>
        </p:grpSpPr>
        <p:sp>
          <p:nvSpPr>
            <p:cNvPr id="197" name="Rectangle 19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5789704" y="1842418"/>
            <a:ext cx="334801" cy="312938"/>
            <a:chOff x="7324484" y="4271496"/>
            <a:chExt cx="334801" cy="312938"/>
          </a:xfrm>
        </p:grpSpPr>
        <p:sp>
          <p:nvSpPr>
            <p:cNvPr id="201" name="Rectangle 20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7584780" y="1832978"/>
            <a:ext cx="334801" cy="312938"/>
            <a:chOff x="7324484" y="4271496"/>
            <a:chExt cx="334801" cy="312938"/>
          </a:xfrm>
        </p:grpSpPr>
        <p:sp>
          <p:nvSpPr>
            <p:cNvPr id="205" name="Rectangle 20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Rectangle 209"/>
          <p:cNvSpPr/>
          <p:nvPr/>
        </p:nvSpPr>
        <p:spPr>
          <a:xfrm>
            <a:off x="1099886" y="4787760"/>
            <a:ext cx="7848905" cy="308221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7061076" y="982142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122814" y="1808259"/>
            <a:ext cx="7815703" cy="318498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292209" y="970158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523343" y="988996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1415425" y="977012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049085" y="2562650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5280218" y="2550666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3511352" y="2569504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1403434" y="2557520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6924782" y="955502"/>
            <a:ext cx="450354" cy="400692"/>
            <a:chOff x="7324484" y="4271496"/>
            <a:chExt cx="334801" cy="312938"/>
          </a:xfrm>
        </p:grpSpPr>
        <p:sp>
          <p:nvSpPr>
            <p:cNvPr id="231" name="Rectangle 23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32" name="Straight Connector 23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5207284" y="974340"/>
            <a:ext cx="450354" cy="400692"/>
            <a:chOff x="7324484" y="4271496"/>
            <a:chExt cx="334801" cy="312938"/>
          </a:xfrm>
        </p:grpSpPr>
        <p:sp>
          <p:nvSpPr>
            <p:cNvPr id="235" name="Rectangle 23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36" name="Straight Connector 23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3407593" y="962356"/>
            <a:ext cx="450354" cy="400692"/>
            <a:chOff x="7324484" y="4271496"/>
            <a:chExt cx="334801" cy="312938"/>
          </a:xfrm>
        </p:grpSpPr>
        <p:sp>
          <p:nvSpPr>
            <p:cNvPr id="239" name="Rectangle 23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40" name="Straight Connector 23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1320227" y="950372"/>
            <a:ext cx="450354" cy="400692"/>
            <a:chOff x="7324484" y="4271496"/>
            <a:chExt cx="334801" cy="312938"/>
          </a:xfrm>
        </p:grpSpPr>
        <p:sp>
          <p:nvSpPr>
            <p:cNvPr id="243" name="Rectangle 24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6953894" y="2536004"/>
            <a:ext cx="450354" cy="400692"/>
            <a:chOff x="7324484" y="4271496"/>
            <a:chExt cx="334801" cy="312938"/>
          </a:xfrm>
        </p:grpSpPr>
        <p:sp>
          <p:nvSpPr>
            <p:cNvPr id="247" name="Rectangle 24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48" name="Straight Connector 24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5236396" y="2554842"/>
            <a:ext cx="450354" cy="400692"/>
            <a:chOff x="7324484" y="4271496"/>
            <a:chExt cx="334801" cy="312938"/>
          </a:xfrm>
        </p:grpSpPr>
        <p:sp>
          <p:nvSpPr>
            <p:cNvPr id="251" name="Rectangle 25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52" name="Straight Connector 25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436705" y="2542858"/>
            <a:ext cx="450354" cy="400692"/>
            <a:chOff x="7324484" y="4271496"/>
            <a:chExt cx="334801" cy="312938"/>
          </a:xfrm>
        </p:grpSpPr>
        <p:sp>
          <p:nvSpPr>
            <p:cNvPr id="255" name="Rectangle 25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56" name="Straight Connector 25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1349339" y="2530874"/>
            <a:ext cx="450354" cy="400692"/>
            <a:chOff x="7324484" y="4271496"/>
            <a:chExt cx="334801" cy="312938"/>
          </a:xfrm>
        </p:grpSpPr>
        <p:sp>
          <p:nvSpPr>
            <p:cNvPr id="259" name="Rectangle 25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/>
          <p:cNvGrpSpPr/>
          <p:nvPr/>
        </p:nvGrpSpPr>
        <p:grpSpPr>
          <a:xfrm>
            <a:off x="6993280" y="4137053"/>
            <a:ext cx="450354" cy="400692"/>
            <a:chOff x="7324484" y="4271496"/>
            <a:chExt cx="334801" cy="312938"/>
          </a:xfrm>
        </p:grpSpPr>
        <p:sp>
          <p:nvSpPr>
            <p:cNvPr id="263" name="Rectangle 26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64" name="Straight Connector 26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224412" y="4155891"/>
            <a:ext cx="450354" cy="400692"/>
            <a:chOff x="7324484" y="4271496"/>
            <a:chExt cx="334801" cy="312938"/>
          </a:xfrm>
        </p:grpSpPr>
        <p:sp>
          <p:nvSpPr>
            <p:cNvPr id="267" name="Rectangle 26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68" name="Straight Connector 26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/>
          <p:cNvGrpSpPr/>
          <p:nvPr/>
        </p:nvGrpSpPr>
        <p:grpSpPr>
          <a:xfrm>
            <a:off x="3424721" y="4143907"/>
            <a:ext cx="450354" cy="400692"/>
            <a:chOff x="7324484" y="4271496"/>
            <a:chExt cx="334801" cy="312938"/>
          </a:xfrm>
        </p:grpSpPr>
        <p:sp>
          <p:nvSpPr>
            <p:cNvPr id="271" name="Rectangle 27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72" name="Straight Connector 27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1337355" y="4131923"/>
            <a:ext cx="450354" cy="400692"/>
            <a:chOff x="7324484" y="4271496"/>
            <a:chExt cx="334801" cy="312938"/>
          </a:xfrm>
        </p:grpSpPr>
        <p:sp>
          <p:nvSpPr>
            <p:cNvPr id="275" name="Rectangle 27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76" name="Straight Connector 27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/>
          <p:cNvGrpSpPr/>
          <p:nvPr/>
        </p:nvGrpSpPr>
        <p:grpSpPr>
          <a:xfrm>
            <a:off x="6971022" y="5686731"/>
            <a:ext cx="450354" cy="400692"/>
            <a:chOff x="7324484" y="4271496"/>
            <a:chExt cx="334801" cy="312938"/>
          </a:xfrm>
        </p:grpSpPr>
        <p:sp>
          <p:nvSpPr>
            <p:cNvPr id="279" name="Rectangle 27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80" name="Straight Connector 27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202154" y="5705569"/>
            <a:ext cx="450354" cy="400692"/>
            <a:chOff x="7324484" y="4271496"/>
            <a:chExt cx="334801" cy="312938"/>
          </a:xfrm>
        </p:grpSpPr>
        <p:sp>
          <p:nvSpPr>
            <p:cNvPr id="283" name="Rectangle 28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84" name="Straight Connector 28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3402463" y="5693585"/>
            <a:ext cx="450354" cy="400692"/>
            <a:chOff x="7324484" y="4271496"/>
            <a:chExt cx="334801" cy="312938"/>
          </a:xfrm>
        </p:grpSpPr>
        <p:sp>
          <p:nvSpPr>
            <p:cNvPr id="287" name="Rectangle 28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88" name="Straight Connector 28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1315097" y="5681601"/>
            <a:ext cx="450354" cy="400692"/>
            <a:chOff x="7324484" y="4271496"/>
            <a:chExt cx="334801" cy="312938"/>
          </a:xfrm>
        </p:grpSpPr>
        <p:sp>
          <p:nvSpPr>
            <p:cNvPr id="291" name="Rectangle 29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92" name="Straight Connector 29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4" name="Rectangle 293"/>
          <p:cNvSpPr/>
          <p:nvPr/>
        </p:nvSpPr>
        <p:spPr>
          <a:xfrm>
            <a:off x="6822040" y="448641"/>
            <a:ext cx="667821" cy="578777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5032630" y="601041"/>
            <a:ext cx="667821" cy="578777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3222662" y="578783"/>
            <a:ext cx="667821" cy="578777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1135300" y="556525"/>
            <a:ext cx="667821" cy="578777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734" name="Group 733"/>
          <p:cNvGrpSpPr/>
          <p:nvPr/>
        </p:nvGrpSpPr>
        <p:grpSpPr>
          <a:xfrm>
            <a:off x="1874548" y="486317"/>
            <a:ext cx="6567382" cy="1256870"/>
            <a:chOff x="1874548" y="486317"/>
            <a:chExt cx="6567382" cy="1256870"/>
          </a:xfrm>
        </p:grpSpPr>
        <p:grpSp>
          <p:nvGrpSpPr>
            <p:cNvPr id="685" name="Group 684"/>
            <p:cNvGrpSpPr/>
            <p:nvPr/>
          </p:nvGrpSpPr>
          <p:grpSpPr>
            <a:xfrm>
              <a:off x="7561295" y="486317"/>
              <a:ext cx="880635" cy="1227760"/>
              <a:chOff x="7561295" y="486317"/>
              <a:chExt cx="880635" cy="1227760"/>
            </a:xfrm>
          </p:grpSpPr>
          <p:grpSp>
            <p:nvGrpSpPr>
              <p:cNvPr id="530" name="Group 52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564" name="Group 563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571" name="Rectangle 570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72" name="Straight Connector 571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Straight Connector 572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5" name="Rectangle 564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566" name="Group 565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568" name="Rectangle 56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569" name="Straight Connector 56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0" name="Straight Connector 56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7" name="Rectangle 566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4" name="Group 663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65" name="Rectangle 664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666" name="Straight Connector 665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Straight Connector 666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6" name="Group 685"/>
            <p:cNvGrpSpPr/>
            <p:nvPr/>
          </p:nvGrpSpPr>
          <p:grpSpPr>
            <a:xfrm>
              <a:off x="5720508" y="515427"/>
              <a:ext cx="880635" cy="1227760"/>
              <a:chOff x="7561295" y="486317"/>
              <a:chExt cx="880635" cy="1227760"/>
            </a:xfrm>
          </p:grpSpPr>
          <p:grpSp>
            <p:nvGrpSpPr>
              <p:cNvPr id="687" name="Group 686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692" name="Group 691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699" name="Rectangle 69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00" name="Straight Connector 69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Straight Connector 70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3" name="Rectangle 692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694" name="Group 693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696" name="Rectangle 695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697" name="Straight Connector 696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5" name="Rectangle 694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88" name="Group 687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89" name="Rectangle 688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2" name="Group 701"/>
            <p:cNvGrpSpPr/>
            <p:nvPr/>
          </p:nvGrpSpPr>
          <p:grpSpPr>
            <a:xfrm>
              <a:off x="3972189" y="503441"/>
              <a:ext cx="880635" cy="1227760"/>
              <a:chOff x="7561295" y="486317"/>
              <a:chExt cx="880635" cy="1227760"/>
            </a:xfrm>
          </p:grpSpPr>
          <p:grpSp>
            <p:nvGrpSpPr>
              <p:cNvPr id="703" name="Group 702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08" name="Group 707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15" name="Rectangle 714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16" name="Straight Connector 715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" name="Straight Connector 716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9" name="Rectangle 708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10" name="Group 709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12" name="Rectangle 71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13" name="Straight Connector 71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1" name="Rectangle 710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04" name="Group 703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05" name="Rectangle 704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06" name="Straight Connector 705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Straight Connector 706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8" name="Group 717"/>
            <p:cNvGrpSpPr/>
            <p:nvPr/>
          </p:nvGrpSpPr>
          <p:grpSpPr>
            <a:xfrm>
              <a:off x="1874548" y="501729"/>
              <a:ext cx="880635" cy="1227760"/>
              <a:chOff x="7561295" y="486317"/>
              <a:chExt cx="880635" cy="1227760"/>
            </a:xfrm>
          </p:grpSpPr>
          <p:grpSp>
            <p:nvGrpSpPr>
              <p:cNvPr id="719" name="Group 718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24" name="Group 723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31" name="Rectangle 730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2" name="Straight Connector 731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732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5" name="Rectangle 724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26" name="Group 725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28" name="Rectangle 72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29" name="Straight Connector 72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Straight Connector 72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7" name="Rectangle 726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20" name="Group 719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21" name="Rectangle 720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22" name="Straight Connector 721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Straight Connector 722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5" name="Group 734"/>
          <p:cNvGrpSpPr/>
          <p:nvPr/>
        </p:nvGrpSpPr>
        <p:grpSpPr>
          <a:xfrm>
            <a:off x="1811191" y="3690141"/>
            <a:ext cx="6567382" cy="1256870"/>
            <a:chOff x="1874548" y="486317"/>
            <a:chExt cx="6567382" cy="1256870"/>
          </a:xfrm>
        </p:grpSpPr>
        <p:grpSp>
          <p:nvGrpSpPr>
            <p:cNvPr id="736" name="Group 735"/>
            <p:cNvGrpSpPr/>
            <p:nvPr/>
          </p:nvGrpSpPr>
          <p:grpSpPr>
            <a:xfrm>
              <a:off x="7561295" y="486317"/>
              <a:ext cx="880635" cy="1227760"/>
              <a:chOff x="7561295" y="486317"/>
              <a:chExt cx="880635" cy="1227760"/>
            </a:xfrm>
          </p:grpSpPr>
          <p:grpSp>
            <p:nvGrpSpPr>
              <p:cNvPr id="785" name="Group 78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90" name="Group 78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97" name="Rectangle 79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98" name="Straight Connector 79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" name="Straight Connector 79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91" name="Rectangle 79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92" name="Group 79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94" name="Rectangle 79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95" name="Straight Connector 79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93" name="Rectangle 79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86" name="Group 78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87" name="Rectangle 78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88" name="Straight Connector 78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Straight Connector 78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7" name="Group 736"/>
            <p:cNvGrpSpPr/>
            <p:nvPr/>
          </p:nvGrpSpPr>
          <p:grpSpPr>
            <a:xfrm>
              <a:off x="5720508" y="515427"/>
              <a:ext cx="880635" cy="1227760"/>
              <a:chOff x="7561295" y="486317"/>
              <a:chExt cx="880635" cy="1227760"/>
            </a:xfrm>
          </p:grpSpPr>
          <p:grpSp>
            <p:nvGrpSpPr>
              <p:cNvPr id="770" name="Group 76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75" name="Group 77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82" name="Rectangle 78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83" name="Straight Connector 78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6" name="Rectangle 77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77" name="Group 77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" name="Straight Connector 78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8" name="Rectangle 77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72" name="Rectangle 77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73" name="Straight Connector 77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Straight Connector 77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8" name="Group 737"/>
            <p:cNvGrpSpPr/>
            <p:nvPr/>
          </p:nvGrpSpPr>
          <p:grpSpPr>
            <a:xfrm>
              <a:off x="3972189" y="503441"/>
              <a:ext cx="880635" cy="1227760"/>
              <a:chOff x="7561295" y="486317"/>
              <a:chExt cx="880635" cy="1227760"/>
            </a:xfrm>
          </p:grpSpPr>
          <p:grpSp>
            <p:nvGrpSpPr>
              <p:cNvPr id="755" name="Group 75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60" name="Group 75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67" name="Rectangle 76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68" name="Straight Connector 76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1" name="Rectangle 76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62" name="Group 76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64" name="Rectangle 76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65" name="Straight Connector 76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3" name="Rectangle 76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56" name="Group 75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57" name="Rectangle 75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58" name="Straight Connector 75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Straight Connector 75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9" name="Group 738"/>
            <p:cNvGrpSpPr/>
            <p:nvPr/>
          </p:nvGrpSpPr>
          <p:grpSpPr>
            <a:xfrm>
              <a:off x="1874548" y="501729"/>
              <a:ext cx="880635" cy="1227760"/>
              <a:chOff x="7561295" y="486317"/>
              <a:chExt cx="880635" cy="1227760"/>
            </a:xfrm>
          </p:grpSpPr>
          <p:grpSp>
            <p:nvGrpSpPr>
              <p:cNvPr id="740" name="Group 73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45" name="Group 74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52" name="Rectangle 75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53" name="Straight Connector 75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6" name="Rectangle 74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47" name="Group 74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49" name="Rectangle 74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50" name="Straight Connector 74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8" name="Rectangle 74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1" name="Group 74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42" name="Rectangle 74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00" name="Group 799"/>
          <p:cNvGrpSpPr/>
          <p:nvPr/>
        </p:nvGrpSpPr>
        <p:grpSpPr>
          <a:xfrm flipV="1">
            <a:off x="1840301" y="5311745"/>
            <a:ext cx="6567382" cy="1256870"/>
            <a:chOff x="1874548" y="486317"/>
            <a:chExt cx="6567382" cy="1256870"/>
          </a:xfrm>
        </p:grpSpPr>
        <p:grpSp>
          <p:nvGrpSpPr>
            <p:cNvPr id="801" name="Group 800"/>
            <p:cNvGrpSpPr/>
            <p:nvPr/>
          </p:nvGrpSpPr>
          <p:grpSpPr>
            <a:xfrm>
              <a:off x="7561295" y="486317"/>
              <a:ext cx="880635" cy="1227760"/>
              <a:chOff x="7561295" y="486317"/>
              <a:chExt cx="880635" cy="1227760"/>
            </a:xfrm>
          </p:grpSpPr>
          <p:grpSp>
            <p:nvGrpSpPr>
              <p:cNvPr id="850" name="Group 84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55" name="Group 85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62" name="Rectangle 86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3" name="Straight Connector 86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86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6" name="Rectangle 85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57" name="Group 85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59" name="Rectangle 85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60" name="Straight Connector 85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86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8" name="Rectangle 85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1" name="Group 85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52" name="Rectangle 85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53" name="Straight Connector 85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Straight Connector 85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2" name="Group 801"/>
            <p:cNvGrpSpPr/>
            <p:nvPr/>
          </p:nvGrpSpPr>
          <p:grpSpPr>
            <a:xfrm>
              <a:off x="5720508" y="515427"/>
              <a:ext cx="880635" cy="1227760"/>
              <a:chOff x="7561295" y="486317"/>
              <a:chExt cx="880635" cy="1227760"/>
            </a:xfrm>
          </p:grpSpPr>
          <p:grpSp>
            <p:nvGrpSpPr>
              <p:cNvPr id="835" name="Group 83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40" name="Group 83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" name="Straight Connector 84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1" name="Rectangle 84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42" name="Group 84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44" name="Rectangle 84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45" name="Straight Connector 84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" name="Straight Connector 84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3" name="Rectangle 84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36" name="Group 83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37" name="Rectangle 83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38" name="Straight Connector 83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Straight Connector 83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3" name="Group 802"/>
            <p:cNvGrpSpPr/>
            <p:nvPr/>
          </p:nvGrpSpPr>
          <p:grpSpPr>
            <a:xfrm>
              <a:off x="3972189" y="503441"/>
              <a:ext cx="880635" cy="1227760"/>
              <a:chOff x="7561295" y="486317"/>
              <a:chExt cx="880635" cy="1227760"/>
            </a:xfrm>
          </p:grpSpPr>
          <p:grpSp>
            <p:nvGrpSpPr>
              <p:cNvPr id="820" name="Group 81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25" name="Group 82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32" name="Rectangle 83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33" name="Straight Connector 83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6" name="Rectangle 82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27" name="Group 82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29" name="Rectangle 82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30" name="Straight Connector 82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8" name="Rectangle 82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21" name="Group 82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22" name="Rectangle 82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23" name="Straight Connector 82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4" name="Group 803"/>
            <p:cNvGrpSpPr/>
            <p:nvPr/>
          </p:nvGrpSpPr>
          <p:grpSpPr>
            <a:xfrm>
              <a:off x="1874548" y="501729"/>
              <a:ext cx="880635" cy="1227760"/>
              <a:chOff x="7561295" y="486317"/>
              <a:chExt cx="880635" cy="1227760"/>
            </a:xfrm>
          </p:grpSpPr>
          <p:grpSp>
            <p:nvGrpSpPr>
              <p:cNvPr id="805" name="Group 80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10" name="Group 80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17" name="Rectangle 81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8" name="Straight Connector 81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1" name="Rectangle 81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12" name="Group 81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14" name="Rectangle 81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15" name="Straight Connector 81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3" name="Rectangle 81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06" name="Group 80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07" name="Rectangle 80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65" name="Group 864"/>
          <p:cNvGrpSpPr/>
          <p:nvPr/>
        </p:nvGrpSpPr>
        <p:grpSpPr>
          <a:xfrm flipV="1">
            <a:off x="1869411" y="2176414"/>
            <a:ext cx="6567382" cy="1256870"/>
            <a:chOff x="1874548" y="486317"/>
            <a:chExt cx="6567382" cy="1256870"/>
          </a:xfrm>
        </p:grpSpPr>
        <p:grpSp>
          <p:nvGrpSpPr>
            <p:cNvPr id="866" name="Group 865"/>
            <p:cNvGrpSpPr/>
            <p:nvPr/>
          </p:nvGrpSpPr>
          <p:grpSpPr>
            <a:xfrm>
              <a:off x="7561295" y="486317"/>
              <a:ext cx="880635" cy="1227760"/>
              <a:chOff x="7561295" y="486317"/>
              <a:chExt cx="880635" cy="1227760"/>
            </a:xfrm>
          </p:grpSpPr>
          <p:grpSp>
            <p:nvGrpSpPr>
              <p:cNvPr id="915" name="Group 91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920" name="Group 91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927" name="Rectangle 92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28" name="Straight Connector 92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92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1" name="Rectangle 92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922" name="Group 92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924" name="Rectangle 92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925" name="Straight Connector 92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92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3" name="Rectangle 92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6" name="Group 91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17" name="Rectangle 91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918" name="Straight Connector 91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9" name="Straight Connector 91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7" name="Group 866"/>
            <p:cNvGrpSpPr/>
            <p:nvPr/>
          </p:nvGrpSpPr>
          <p:grpSpPr>
            <a:xfrm>
              <a:off x="5720508" y="515427"/>
              <a:ext cx="880635" cy="1227760"/>
              <a:chOff x="7561295" y="486317"/>
              <a:chExt cx="880635" cy="1227760"/>
            </a:xfrm>
          </p:grpSpPr>
          <p:grpSp>
            <p:nvGrpSpPr>
              <p:cNvPr id="900" name="Group 89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905" name="Group 90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912" name="Rectangle 91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13" name="Straight Connector 91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4" name="Straight Connector 91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6" name="Rectangle 90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907" name="Group 90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909" name="Rectangle 90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910" name="Straight Connector 90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1" name="Straight Connector 91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8" name="Rectangle 90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901" name="Group 90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02" name="Rectangle 90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903" name="Straight Connector 90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Straight Connector 90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8" name="Group 867"/>
            <p:cNvGrpSpPr/>
            <p:nvPr/>
          </p:nvGrpSpPr>
          <p:grpSpPr>
            <a:xfrm>
              <a:off x="3972189" y="503441"/>
              <a:ext cx="880635" cy="1227760"/>
              <a:chOff x="7561295" y="486317"/>
              <a:chExt cx="880635" cy="1227760"/>
            </a:xfrm>
          </p:grpSpPr>
          <p:grpSp>
            <p:nvGrpSpPr>
              <p:cNvPr id="885" name="Group 88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90" name="Group 88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97" name="Rectangle 89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98" name="Straight Connector 89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1" name="Rectangle 89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92" name="Group 89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94" name="Rectangle 89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95" name="Straight Connector 89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3" name="Rectangle 89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86" name="Group 88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87" name="Rectangle 88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88" name="Straight Connector 88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Straight Connector 88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9" name="Group 868"/>
            <p:cNvGrpSpPr/>
            <p:nvPr/>
          </p:nvGrpSpPr>
          <p:grpSpPr>
            <a:xfrm>
              <a:off x="1874548" y="501729"/>
              <a:ext cx="880635" cy="1227760"/>
              <a:chOff x="7561295" y="486317"/>
              <a:chExt cx="880635" cy="1227760"/>
            </a:xfrm>
          </p:grpSpPr>
          <p:grpSp>
            <p:nvGrpSpPr>
              <p:cNvPr id="870" name="Group 86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75" name="Group 87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82" name="Rectangle 88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83" name="Straight Connector 88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4" name="Straight Connector 88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6" name="Rectangle 87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77" name="Group 87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79" name="Rectangle 87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80" name="Straight Connector 87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1" name="Straight Connector 88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8" name="Rectangle 87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71" name="Group 87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72" name="Rectangle 87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Connector 87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30" name="Rectangle 929"/>
          <p:cNvSpPr/>
          <p:nvPr/>
        </p:nvSpPr>
        <p:spPr>
          <a:xfrm>
            <a:off x="2384463" y="811659"/>
            <a:ext cx="2136166" cy="555692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1" name="Rectangle 930"/>
          <p:cNvSpPr/>
          <p:nvPr/>
        </p:nvSpPr>
        <p:spPr>
          <a:xfrm>
            <a:off x="6215012" y="707206"/>
            <a:ext cx="1932395" cy="555692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2" name="Rectangle 931"/>
          <p:cNvSpPr/>
          <p:nvPr/>
        </p:nvSpPr>
        <p:spPr>
          <a:xfrm>
            <a:off x="2044557" y="554804"/>
            <a:ext cx="2712377" cy="755630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3" name="Rectangle 932"/>
          <p:cNvSpPr/>
          <p:nvPr/>
        </p:nvSpPr>
        <p:spPr>
          <a:xfrm>
            <a:off x="5823735" y="522270"/>
            <a:ext cx="2712377" cy="755630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Rectangle 933"/>
          <p:cNvSpPr/>
          <p:nvPr/>
        </p:nvSpPr>
        <p:spPr>
          <a:xfrm>
            <a:off x="5791200" y="1753457"/>
            <a:ext cx="2712377" cy="42466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5" name="Rectangle 934"/>
          <p:cNvSpPr/>
          <p:nvPr/>
        </p:nvSpPr>
        <p:spPr>
          <a:xfrm>
            <a:off x="2090791" y="1751745"/>
            <a:ext cx="2712377" cy="42466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Rectangle 935"/>
          <p:cNvSpPr/>
          <p:nvPr/>
        </p:nvSpPr>
        <p:spPr>
          <a:xfrm>
            <a:off x="2119902" y="2674707"/>
            <a:ext cx="2667856" cy="180482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Rectangle 936"/>
          <p:cNvSpPr/>
          <p:nvPr/>
        </p:nvSpPr>
        <p:spPr>
          <a:xfrm>
            <a:off x="5827161" y="2672995"/>
            <a:ext cx="2667856" cy="180482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8" name="Rectangle 937"/>
          <p:cNvSpPr/>
          <p:nvPr/>
        </p:nvSpPr>
        <p:spPr>
          <a:xfrm>
            <a:off x="5758665" y="4988104"/>
            <a:ext cx="2712377" cy="42466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9" name="Rectangle 938"/>
          <p:cNvSpPr/>
          <p:nvPr/>
        </p:nvSpPr>
        <p:spPr>
          <a:xfrm>
            <a:off x="2058256" y="4986392"/>
            <a:ext cx="2712377" cy="42466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0" name="Rectangle 939"/>
          <p:cNvSpPr/>
          <p:nvPr/>
        </p:nvSpPr>
        <p:spPr>
          <a:xfrm>
            <a:off x="5777501" y="5767227"/>
            <a:ext cx="2712377" cy="695218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1" name="Rectangle 940"/>
          <p:cNvSpPr/>
          <p:nvPr/>
        </p:nvSpPr>
        <p:spPr>
          <a:xfrm>
            <a:off x="2077092" y="5765515"/>
            <a:ext cx="2712377" cy="695218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965" name="Group 964"/>
          <p:cNvGrpSpPr/>
          <p:nvPr/>
        </p:nvGrpSpPr>
        <p:grpSpPr>
          <a:xfrm>
            <a:off x="9983192" y="5051092"/>
            <a:ext cx="1134717" cy="163537"/>
            <a:chOff x="9582505" y="5482603"/>
            <a:chExt cx="1134717" cy="163537"/>
          </a:xfrm>
        </p:grpSpPr>
        <p:grpSp>
          <p:nvGrpSpPr>
            <p:cNvPr id="952" name="Group 951"/>
            <p:cNvGrpSpPr/>
            <p:nvPr/>
          </p:nvGrpSpPr>
          <p:grpSpPr>
            <a:xfrm>
              <a:off x="9582505" y="5486399"/>
              <a:ext cx="169201" cy="159741"/>
              <a:chOff x="7324484" y="4271496"/>
              <a:chExt cx="334801" cy="312938"/>
            </a:xfrm>
          </p:grpSpPr>
          <p:sp>
            <p:nvSpPr>
              <p:cNvPr id="953" name="Rectangle 95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4" name="Straight Connector 95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4" name="Rectangle 963"/>
            <p:cNvSpPr/>
            <p:nvPr/>
          </p:nvSpPr>
          <p:spPr>
            <a:xfrm>
              <a:off x="9779448" y="5482603"/>
              <a:ext cx="937774" cy="154171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Contact</a:t>
              </a:r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9986087" y="4660163"/>
            <a:ext cx="149268" cy="147872"/>
            <a:chOff x="7324484" y="4271496"/>
            <a:chExt cx="334801" cy="312938"/>
          </a:xfrm>
        </p:grpSpPr>
        <p:sp>
          <p:nvSpPr>
            <p:cNvPr id="967" name="Rectangle 96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968" name="Straight Connector 96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0" name="Rectangle 969"/>
          <p:cNvSpPr/>
          <p:nvPr/>
        </p:nvSpPr>
        <p:spPr>
          <a:xfrm>
            <a:off x="9970390" y="4852422"/>
            <a:ext cx="1168152" cy="145160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Metal-1</a:t>
            </a:r>
          </a:p>
        </p:txBody>
      </p:sp>
      <p:sp>
        <p:nvSpPr>
          <p:cNvPr id="971" name="Rectangle 970"/>
          <p:cNvSpPr/>
          <p:nvPr/>
        </p:nvSpPr>
        <p:spPr>
          <a:xfrm>
            <a:off x="10190547" y="4644061"/>
            <a:ext cx="937774" cy="15417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Via-1</a:t>
            </a:r>
          </a:p>
        </p:txBody>
      </p:sp>
      <p:grpSp>
        <p:nvGrpSpPr>
          <p:cNvPr id="1038" name="Group 1037"/>
          <p:cNvGrpSpPr/>
          <p:nvPr/>
        </p:nvGrpSpPr>
        <p:grpSpPr>
          <a:xfrm flipV="1">
            <a:off x="9987742" y="4225681"/>
            <a:ext cx="167492" cy="153177"/>
            <a:chOff x="7324484" y="4271496"/>
            <a:chExt cx="334801" cy="3129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39" name="Rectangle 103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grpFill/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040" name="Straight Connector 103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2" name="Rectangle 1041"/>
          <p:cNvSpPr/>
          <p:nvPr/>
        </p:nvSpPr>
        <p:spPr>
          <a:xfrm>
            <a:off x="10172562" y="4225671"/>
            <a:ext cx="937774" cy="15417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Array Via</a:t>
            </a:r>
          </a:p>
        </p:txBody>
      </p:sp>
      <p:grpSp>
        <p:nvGrpSpPr>
          <p:cNvPr id="1043" name="Group 1042"/>
          <p:cNvGrpSpPr>
            <a:grpSpLocks noChangeAspect="1"/>
          </p:cNvGrpSpPr>
          <p:nvPr/>
        </p:nvGrpSpPr>
        <p:grpSpPr>
          <a:xfrm>
            <a:off x="9429454" y="1787064"/>
            <a:ext cx="2087877" cy="1552037"/>
            <a:chOff x="747790" y="448641"/>
            <a:chExt cx="8242098" cy="6126819"/>
          </a:xfrm>
        </p:grpSpPr>
        <p:sp>
          <p:nvSpPr>
            <p:cNvPr id="1044" name="Rectangle 1043"/>
            <p:cNvSpPr/>
            <p:nvPr/>
          </p:nvSpPr>
          <p:spPr>
            <a:xfrm>
              <a:off x="1694805" y="573644"/>
              <a:ext cx="755052" cy="288874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3773101" y="563370"/>
              <a:ext cx="755052" cy="2857924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5568177" y="563370"/>
              <a:ext cx="755052" cy="2857924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7347069" y="542821"/>
              <a:ext cx="755052" cy="288874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1675967" y="3637052"/>
              <a:ext cx="755052" cy="288021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3754263" y="3698697"/>
              <a:ext cx="755052" cy="283340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5549339" y="3637053"/>
              <a:ext cx="755052" cy="2901796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7328231" y="3688422"/>
              <a:ext cx="755052" cy="2865263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1006867" y="466289"/>
              <a:ext cx="7983021" cy="6109171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3" name="Rectangle 1052"/>
            <p:cNvSpPr/>
            <p:nvPr/>
          </p:nvSpPr>
          <p:spPr>
            <a:xfrm flipV="1">
              <a:off x="1400956" y="5721716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4" name="Rectangle 1053"/>
            <p:cNvSpPr/>
            <p:nvPr/>
          </p:nvSpPr>
          <p:spPr>
            <a:xfrm flipV="1">
              <a:off x="747790" y="5175594"/>
              <a:ext cx="8206713" cy="294783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5" name="Rectangle 1054"/>
            <p:cNvSpPr/>
            <p:nvPr/>
          </p:nvSpPr>
          <p:spPr>
            <a:xfrm flipV="1">
              <a:off x="3422608" y="5714972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6" name="Rectangle 1055"/>
            <p:cNvSpPr/>
            <p:nvPr/>
          </p:nvSpPr>
          <p:spPr>
            <a:xfrm flipV="1">
              <a:off x="5225776" y="5716320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7" name="Rectangle 1056"/>
            <p:cNvSpPr/>
            <p:nvPr/>
          </p:nvSpPr>
          <p:spPr>
            <a:xfrm flipV="1">
              <a:off x="7004668" y="5717668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1407700" y="4150595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754534" y="4410783"/>
              <a:ext cx="8206713" cy="294784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3429352" y="4157339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5232520" y="4155991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7011412" y="4154643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3" name="Rectangle 1062"/>
            <p:cNvSpPr/>
            <p:nvPr/>
          </p:nvSpPr>
          <p:spPr>
            <a:xfrm flipV="1">
              <a:off x="1423884" y="2573314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4" name="Rectangle 1063"/>
            <p:cNvSpPr/>
            <p:nvPr/>
          </p:nvSpPr>
          <p:spPr>
            <a:xfrm flipV="1">
              <a:off x="770718" y="2222398"/>
              <a:ext cx="8206713" cy="294783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5" name="Rectangle 1064"/>
            <p:cNvSpPr/>
            <p:nvPr/>
          </p:nvSpPr>
          <p:spPr>
            <a:xfrm flipV="1">
              <a:off x="3445536" y="2566570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6" name="Rectangle 1065"/>
            <p:cNvSpPr/>
            <p:nvPr/>
          </p:nvSpPr>
          <p:spPr>
            <a:xfrm flipV="1">
              <a:off x="5248704" y="2567918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7" name="Rectangle 1066"/>
            <p:cNvSpPr/>
            <p:nvPr/>
          </p:nvSpPr>
          <p:spPr>
            <a:xfrm flipV="1">
              <a:off x="7027596" y="2569266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1415792" y="972719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762626" y="1438387"/>
              <a:ext cx="8206713" cy="294784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3437444" y="979463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5240612" y="978115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7019504" y="976767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73" name="Group 1072"/>
            <p:cNvGrpSpPr/>
            <p:nvPr/>
          </p:nvGrpSpPr>
          <p:grpSpPr>
            <a:xfrm>
              <a:off x="1414051" y="5725600"/>
              <a:ext cx="334801" cy="312938"/>
              <a:chOff x="7324484" y="4271496"/>
              <a:chExt cx="334801" cy="312938"/>
            </a:xfrm>
          </p:grpSpPr>
          <p:sp>
            <p:nvSpPr>
              <p:cNvPr id="1516" name="Rectangle 151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7" name="Straight Connector 151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8" name="Straight Connector 151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4" name="Group 1073"/>
            <p:cNvGrpSpPr/>
            <p:nvPr/>
          </p:nvGrpSpPr>
          <p:grpSpPr>
            <a:xfrm>
              <a:off x="3524715" y="5740436"/>
              <a:ext cx="334801" cy="312938"/>
              <a:chOff x="7324484" y="4271496"/>
              <a:chExt cx="334801" cy="312938"/>
            </a:xfrm>
          </p:grpSpPr>
          <p:sp>
            <p:nvSpPr>
              <p:cNvPr id="1513" name="Rectangle 151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4" name="Straight Connector 151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5" name="Straight Connector 151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5" name="Group 1074"/>
            <p:cNvGrpSpPr/>
            <p:nvPr/>
          </p:nvGrpSpPr>
          <p:grpSpPr>
            <a:xfrm>
              <a:off x="5295515" y="5739088"/>
              <a:ext cx="334801" cy="312938"/>
              <a:chOff x="7324484" y="4271496"/>
              <a:chExt cx="334801" cy="312938"/>
            </a:xfrm>
          </p:grpSpPr>
          <p:sp>
            <p:nvSpPr>
              <p:cNvPr id="1510" name="Rectangle 150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1" name="Straight Connector 151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2" name="Straight Connector 151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6" name="Group 1075"/>
            <p:cNvGrpSpPr/>
            <p:nvPr/>
          </p:nvGrpSpPr>
          <p:grpSpPr>
            <a:xfrm>
              <a:off x="7090591" y="5729648"/>
              <a:ext cx="334801" cy="312938"/>
              <a:chOff x="7324484" y="4271496"/>
              <a:chExt cx="334801" cy="312938"/>
            </a:xfrm>
          </p:grpSpPr>
          <p:sp>
            <p:nvSpPr>
              <p:cNvPr id="1507" name="Rectangle 150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8" name="Straight Connector 150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7" name="Group 1076"/>
            <p:cNvGrpSpPr/>
            <p:nvPr/>
          </p:nvGrpSpPr>
          <p:grpSpPr>
            <a:xfrm>
              <a:off x="1428887" y="4173768"/>
              <a:ext cx="334801" cy="312938"/>
              <a:chOff x="7324484" y="4271496"/>
              <a:chExt cx="334801" cy="312938"/>
            </a:xfrm>
          </p:grpSpPr>
          <p:sp>
            <p:nvSpPr>
              <p:cNvPr id="1504" name="Rectangle 150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5" name="Straight Connector 150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8" name="Group 1077"/>
            <p:cNvGrpSpPr/>
            <p:nvPr/>
          </p:nvGrpSpPr>
          <p:grpSpPr>
            <a:xfrm>
              <a:off x="3539551" y="4188604"/>
              <a:ext cx="334801" cy="312938"/>
              <a:chOff x="7324484" y="4271496"/>
              <a:chExt cx="334801" cy="312938"/>
            </a:xfrm>
          </p:grpSpPr>
          <p:sp>
            <p:nvSpPr>
              <p:cNvPr id="1501" name="Rectangle 150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2" name="Straight Connector 150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9" name="Group 1078"/>
            <p:cNvGrpSpPr/>
            <p:nvPr/>
          </p:nvGrpSpPr>
          <p:grpSpPr>
            <a:xfrm>
              <a:off x="5310351" y="4187256"/>
              <a:ext cx="334801" cy="312938"/>
              <a:chOff x="7324484" y="4271496"/>
              <a:chExt cx="334801" cy="312938"/>
            </a:xfrm>
          </p:grpSpPr>
          <p:sp>
            <p:nvSpPr>
              <p:cNvPr id="1498" name="Rectangle 149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9" name="Straight Connector 149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0" name="Group 1079"/>
            <p:cNvGrpSpPr/>
            <p:nvPr/>
          </p:nvGrpSpPr>
          <p:grpSpPr>
            <a:xfrm>
              <a:off x="7105427" y="4177816"/>
              <a:ext cx="334801" cy="312938"/>
              <a:chOff x="7324484" y="4271496"/>
              <a:chExt cx="334801" cy="312938"/>
            </a:xfrm>
          </p:grpSpPr>
          <p:sp>
            <p:nvSpPr>
              <p:cNvPr id="1495" name="Rectangle 149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6" name="Straight Connector 149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7" name="Straight Connector 149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1" name="Group 1080"/>
            <p:cNvGrpSpPr/>
            <p:nvPr/>
          </p:nvGrpSpPr>
          <p:grpSpPr>
            <a:xfrm>
              <a:off x="1381885" y="2575016"/>
              <a:ext cx="334801" cy="312938"/>
              <a:chOff x="7324484" y="4271496"/>
              <a:chExt cx="334801" cy="312938"/>
            </a:xfrm>
          </p:grpSpPr>
          <p:sp>
            <p:nvSpPr>
              <p:cNvPr id="1492" name="Rectangle 149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93" name="Straight Connector 149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4" name="Straight Connector 149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2" name="Group 1081"/>
            <p:cNvGrpSpPr/>
            <p:nvPr/>
          </p:nvGrpSpPr>
          <p:grpSpPr>
            <a:xfrm>
              <a:off x="3492549" y="2589852"/>
              <a:ext cx="334801" cy="312938"/>
              <a:chOff x="7324484" y="4271496"/>
              <a:chExt cx="334801" cy="312938"/>
            </a:xfrm>
          </p:grpSpPr>
          <p:sp>
            <p:nvSpPr>
              <p:cNvPr id="1489" name="Rectangle 148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90" name="Straight Connector 148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1" name="Straight Connector 149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3" name="Group 1082"/>
            <p:cNvGrpSpPr/>
            <p:nvPr/>
          </p:nvGrpSpPr>
          <p:grpSpPr>
            <a:xfrm>
              <a:off x="5263349" y="2588504"/>
              <a:ext cx="334801" cy="312938"/>
              <a:chOff x="7324484" y="4271496"/>
              <a:chExt cx="334801" cy="312938"/>
            </a:xfrm>
          </p:grpSpPr>
          <p:sp>
            <p:nvSpPr>
              <p:cNvPr id="1486" name="Rectangle 148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87" name="Straight Connector 148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8" name="Straight Connector 148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4" name="Group 1083"/>
            <p:cNvGrpSpPr/>
            <p:nvPr/>
          </p:nvGrpSpPr>
          <p:grpSpPr>
            <a:xfrm>
              <a:off x="7058425" y="2579064"/>
              <a:ext cx="334801" cy="312938"/>
              <a:chOff x="7324484" y="4271496"/>
              <a:chExt cx="334801" cy="312938"/>
            </a:xfrm>
          </p:grpSpPr>
          <p:sp>
            <p:nvSpPr>
              <p:cNvPr id="1483" name="Rectangle 148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84" name="Straight Connector 148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5" name="Straight Connector 148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5" name="Group 1084"/>
            <p:cNvGrpSpPr/>
            <p:nvPr/>
          </p:nvGrpSpPr>
          <p:grpSpPr>
            <a:xfrm>
              <a:off x="1427541" y="1002636"/>
              <a:ext cx="334801" cy="312938"/>
              <a:chOff x="7324484" y="4271496"/>
              <a:chExt cx="334801" cy="312938"/>
            </a:xfrm>
          </p:grpSpPr>
          <p:sp>
            <p:nvSpPr>
              <p:cNvPr id="1480" name="Rectangle 147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1" name="Straight Connector 148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6" name="Group 1085"/>
            <p:cNvGrpSpPr/>
            <p:nvPr/>
          </p:nvGrpSpPr>
          <p:grpSpPr>
            <a:xfrm>
              <a:off x="3538205" y="1017472"/>
              <a:ext cx="334801" cy="312938"/>
              <a:chOff x="7324484" y="4271496"/>
              <a:chExt cx="334801" cy="312938"/>
            </a:xfrm>
          </p:grpSpPr>
          <p:sp>
            <p:nvSpPr>
              <p:cNvPr id="1477" name="Rectangle 147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8" name="Straight Connector 147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9" name="Straight Connector 147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7" name="Group 1086"/>
            <p:cNvGrpSpPr/>
            <p:nvPr/>
          </p:nvGrpSpPr>
          <p:grpSpPr>
            <a:xfrm>
              <a:off x="5309005" y="1016124"/>
              <a:ext cx="334801" cy="312938"/>
              <a:chOff x="7324484" y="4271496"/>
              <a:chExt cx="334801" cy="312938"/>
            </a:xfrm>
          </p:grpSpPr>
          <p:sp>
            <p:nvSpPr>
              <p:cNvPr id="1474" name="Rectangle 147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5" name="Straight Connector 147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6" name="Straight Connector 147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8" name="Group 1087"/>
            <p:cNvGrpSpPr/>
            <p:nvPr/>
          </p:nvGrpSpPr>
          <p:grpSpPr>
            <a:xfrm>
              <a:off x="7052711" y="1006684"/>
              <a:ext cx="334801" cy="312938"/>
              <a:chOff x="7324484" y="4271496"/>
              <a:chExt cx="334801" cy="312938"/>
            </a:xfrm>
          </p:grpSpPr>
          <p:sp>
            <p:nvSpPr>
              <p:cNvPr id="1471" name="Rectangle 147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2" name="Straight Connector 147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3" name="Straight Connector 147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9" name="Group 1088"/>
            <p:cNvGrpSpPr/>
            <p:nvPr/>
          </p:nvGrpSpPr>
          <p:grpSpPr>
            <a:xfrm>
              <a:off x="1893404" y="4936872"/>
              <a:ext cx="334801" cy="312938"/>
              <a:chOff x="7324484" y="4271496"/>
              <a:chExt cx="334801" cy="312938"/>
            </a:xfrm>
          </p:grpSpPr>
          <p:sp>
            <p:nvSpPr>
              <p:cNvPr id="1468" name="Rectangle 146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9" name="Straight Connector 146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0" name="Straight Connector 146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0" name="Group 1089"/>
            <p:cNvGrpSpPr/>
            <p:nvPr/>
          </p:nvGrpSpPr>
          <p:grpSpPr>
            <a:xfrm>
              <a:off x="4004068" y="4951708"/>
              <a:ext cx="334801" cy="312938"/>
              <a:chOff x="7324484" y="4271496"/>
              <a:chExt cx="334801" cy="312938"/>
            </a:xfrm>
          </p:grpSpPr>
          <p:sp>
            <p:nvSpPr>
              <p:cNvPr id="1465" name="Rectangle 146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6" name="Straight Connector 146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Straight Connector 146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1" name="Group 1090"/>
            <p:cNvGrpSpPr/>
            <p:nvPr/>
          </p:nvGrpSpPr>
          <p:grpSpPr>
            <a:xfrm>
              <a:off x="5774868" y="4950360"/>
              <a:ext cx="334801" cy="312938"/>
              <a:chOff x="7324484" y="4271496"/>
              <a:chExt cx="334801" cy="312938"/>
            </a:xfrm>
          </p:grpSpPr>
          <p:sp>
            <p:nvSpPr>
              <p:cNvPr id="1462" name="Rectangle 146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4" name="Straight Connector 146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2" name="Group 1091"/>
            <p:cNvGrpSpPr/>
            <p:nvPr/>
          </p:nvGrpSpPr>
          <p:grpSpPr>
            <a:xfrm>
              <a:off x="7569944" y="4940920"/>
              <a:ext cx="334801" cy="312938"/>
              <a:chOff x="7324484" y="4271496"/>
              <a:chExt cx="334801" cy="312938"/>
            </a:xfrm>
          </p:grpSpPr>
          <p:sp>
            <p:nvSpPr>
              <p:cNvPr id="1459" name="Rectangle 145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1" name="Straight Connector 146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3" name="Group 1092"/>
            <p:cNvGrpSpPr/>
            <p:nvPr/>
          </p:nvGrpSpPr>
          <p:grpSpPr>
            <a:xfrm>
              <a:off x="1908240" y="1828930"/>
              <a:ext cx="334801" cy="312938"/>
              <a:chOff x="7324484" y="4271496"/>
              <a:chExt cx="334801" cy="312938"/>
            </a:xfrm>
          </p:grpSpPr>
          <p:sp>
            <p:nvSpPr>
              <p:cNvPr id="1456" name="Rectangle 145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7" name="Straight Connector 145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8" name="Straight Connector 145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4" name="Group 1093"/>
            <p:cNvGrpSpPr/>
            <p:nvPr/>
          </p:nvGrpSpPr>
          <p:grpSpPr>
            <a:xfrm>
              <a:off x="4018904" y="1843766"/>
              <a:ext cx="334801" cy="312938"/>
              <a:chOff x="7324484" y="4271496"/>
              <a:chExt cx="334801" cy="312938"/>
            </a:xfrm>
          </p:grpSpPr>
          <p:sp>
            <p:nvSpPr>
              <p:cNvPr id="1453" name="Rectangle 145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4" name="Straight Connector 145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5" name="Straight Connector 145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5" name="Group 1094"/>
            <p:cNvGrpSpPr/>
            <p:nvPr/>
          </p:nvGrpSpPr>
          <p:grpSpPr>
            <a:xfrm>
              <a:off x="5789704" y="1842418"/>
              <a:ext cx="334801" cy="312938"/>
              <a:chOff x="7324484" y="4271496"/>
              <a:chExt cx="334801" cy="312938"/>
            </a:xfrm>
          </p:grpSpPr>
          <p:sp>
            <p:nvSpPr>
              <p:cNvPr id="1450" name="Rectangle 144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1" name="Straight Connector 145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2" name="Straight Connector 145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6" name="Group 1095"/>
            <p:cNvGrpSpPr/>
            <p:nvPr/>
          </p:nvGrpSpPr>
          <p:grpSpPr>
            <a:xfrm>
              <a:off x="7584780" y="1832978"/>
              <a:ext cx="334801" cy="312938"/>
              <a:chOff x="7324484" y="4271496"/>
              <a:chExt cx="334801" cy="312938"/>
            </a:xfrm>
          </p:grpSpPr>
          <p:sp>
            <p:nvSpPr>
              <p:cNvPr id="1447" name="Rectangle 144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8" name="Straight Connector 144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7" name="Rectangle 1096"/>
            <p:cNvSpPr/>
            <p:nvPr/>
          </p:nvSpPr>
          <p:spPr>
            <a:xfrm>
              <a:off x="1099886" y="4787760"/>
              <a:ext cx="7848905" cy="308221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8" name="Rectangle 1097"/>
            <p:cNvSpPr/>
            <p:nvPr/>
          </p:nvSpPr>
          <p:spPr>
            <a:xfrm>
              <a:off x="7061076" y="982142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9" name="Rectangle 1098"/>
            <p:cNvSpPr/>
            <p:nvPr/>
          </p:nvSpPr>
          <p:spPr>
            <a:xfrm>
              <a:off x="1122814" y="1808259"/>
              <a:ext cx="7815703" cy="318498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0" name="Rectangle 1099"/>
            <p:cNvSpPr/>
            <p:nvPr/>
          </p:nvSpPr>
          <p:spPr>
            <a:xfrm>
              <a:off x="5292209" y="970158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1" name="Rectangle 1100"/>
            <p:cNvSpPr/>
            <p:nvPr/>
          </p:nvSpPr>
          <p:spPr>
            <a:xfrm>
              <a:off x="3523343" y="988996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2" name="Rectangle 1101"/>
            <p:cNvSpPr/>
            <p:nvPr/>
          </p:nvSpPr>
          <p:spPr>
            <a:xfrm>
              <a:off x="1415425" y="977012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3" name="Rectangle 1102"/>
            <p:cNvSpPr/>
            <p:nvPr/>
          </p:nvSpPr>
          <p:spPr>
            <a:xfrm>
              <a:off x="7049085" y="2562650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5280218" y="2550666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5" name="Rectangle 1104"/>
            <p:cNvSpPr/>
            <p:nvPr/>
          </p:nvSpPr>
          <p:spPr>
            <a:xfrm>
              <a:off x="3511352" y="2569504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6" name="Rectangle 1105"/>
            <p:cNvSpPr/>
            <p:nvPr/>
          </p:nvSpPr>
          <p:spPr>
            <a:xfrm>
              <a:off x="1403434" y="2557520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107" name="Group 1106"/>
            <p:cNvGrpSpPr/>
            <p:nvPr/>
          </p:nvGrpSpPr>
          <p:grpSpPr>
            <a:xfrm>
              <a:off x="6924782" y="955502"/>
              <a:ext cx="450354" cy="400692"/>
              <a:chOff x="7324484" y="4271496"/>
              <a:chExt cx="334801" cy="312938"/>
            </a:xfrm>
          </p:grpSpPr>
          <p:sp>
            <p:nvSpPr>
              <p:cNvPr id="1444" name="Rectangle 144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45" name="Straight Connector 144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8" name="Group 1107"/>
            <p:cNvGrpSpPr/>
            <p:nvPr/>
          </p:nvGrpSpPr>
          <p:grpSpPr>
            <a:xfrm>
              <a:off x="5207284" y="974340"/>
              <a:ext cx="450354" cy="400692"/>
              <a:chOff x="7324484" y="4271496"/>
              <a:chExt cx="334801" cy="312938"/>
            </a:xfrm>
          </p:grpSpPr>
          <p:sp>
            <p:nvSpPr>
              <p:cNvPr id="1441" name="Rectangle 144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42" name="Straight Connector 144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9" name="Group 1108"/>
            <p:cNvGrpSpPr/>
            <p:nvPr/>
          </p:nvGrpSpPr>
          <p:grpSpPr>
            <a:xfrm>
              <a:off x="3407593" y="962356"/>
              <a:ext cx="450354" cy="400692"/>
              <a:chOff x="7324484" y="4271496"/>
              <a:chExt cx="334801" cy="312938"/>
            </a:xfrm>
          </p:grpSpPr>
          <p:sp>
            <p:nvSpPr>
              <p:cNvPr id="1438" name="Rectangle 143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39" name="Straight Connector 143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0" name="Group 1109"/>
            <p:cNvGrpSpPr/>
            <p:nvPr/>
          </p:nvGrpSpPr>
          <p:grpSpPr>
            <a:xfrm>
              <a:off x="1320227" y="950372"/>
              <a:ext cx="450354" cy="400692"/>
              <a:chOff x="7324484" y="4271496"/>
              <a:chExt cx="334801" cy="312938"/>
            </a:xfrm>
          </p:grpSpPr>
          <p:sp>
            <p:nvSpPr>
              <p:cNvPr id="1435" name="Rectangle 143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36" name="Straight Connector 143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7" name="Straight Connector 143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1" name="Group 1110"/>
            <p:cNvGrpSpPr/>
            <p:nvPr/>
          </p:nvGrpSpPr>
          <p:grpSpPr>
            <a:xfrm>
              <a:off x="6953894" y="2536004"/>
              <a:ext cx="450354" cy="400692"/>
              <a:chOff x="7324484" y="4271496"/>
              <a:chExt cx="334801" cy="312938"/>
            </a:xfrm>
          </p:grpSpPr>
          <p:sp>
            <p:nvSpPr>
              <p:cNvPr id="1432" name="Rectangle 143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33" name="Straight Connector 143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" name="Straight Connector 143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2" name="Group 1111"/>
            <p:cNvGrpSpPr/>
            <p:nvPr/>
          </p:nvGrpSpPr>
          <p:grpSpPr>
            <a:xfrm>
              <a:off x="5236396" y="2554842"/>
              <a:ext cx="450354" cy="400692"/>
              <a:chOff x="7324484" y="4271496"/>
              <a:chExt cx="334801" cy="312938"/>
            </a:xfrm>
          </p:grpSpPr>
          <p:sp>
            <p:nvSpPr>
              <p:cNvPr id="1429" name="Rectangle 142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30" name="Straight Connector 142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Straight Connector 143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3" name="Group 1112"/>
            <p:cNvGrpSpPr/>
            <p:nvPr/>
          </p:nvGrpSpPr>
          <p:grpSpPr>
            <a:xfrm>
              <a:off x="3436705" y="2542858"/>
              <a:ext cx="450354" cy="400692"/>
              <a:chOff x="7324484" y="4271496"/>
              <a:chExt cx="334801" cy="312938"/>
            </a:xfrm>
          </p:grpSpPr>
          <p:sp>
            <p:nvSpPr>
              <p:cNvPr id="1426" name="Rectangle 142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27" name="Straight Connector 142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8" name="Straight Connector 142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4" name="Group 1113"/>
            <p:cNvGrpSpPr/>
            <p:nvPr/>
          </p:nvGrpSpPr>
          <p:grpSpPr>
            <a:xfrm>
              <a:off x="1349339" y="2530874"/>
              <a:ext cx="450354" cy="400692"/>
              <a:chOff x="7324484" y="4271496"/>
              <a:chExt cx="334801" cy="312938"/>
            </a:xfrm>
          </p:grpSpPr>
          <p:sp>
            <p:nvSpPr>
              <p:cNvPr id="1423" name="Rectangle 142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24" name="Straight Connector 142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5" name="Straight Connector 142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5" name="Group 1114"/>
            <p:cNvGrpSpPr/>
            <p:nvPr/>
          </p:nvGrpSpPr>
          <p:grpSpPr>
            <a:xfrm>
              <a:off x="6993280" y="4137053"/>
              <a:ext cx="450354" cy="400692"/>
              <a:chOff x="7324484" y="4271496"/>
              <a:chExt cx="334801" cy="312938"/>
            </a:xfrm>
          </p:grpSpPr>
          <p:sp>
            <p:nvSpPr>
              <p:cNvPr id="1420" name="Rectangle 141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21" name="Straight Connector 142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2" name="Straight Connector 142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6" name="Group 1115"/>
            <p:cNvGrpSpPr/>
            <p:nvPr/>
          </p:nvGrpSpPr>
          <p:grpSpPr>
            <a:xfrm>
              <a:off x="5224412" y="4155891"/>
              <a:ext cx="450354" cy="400692"/>
              <a:chOff x="7324484" y="4271496"/>
              <a:chExt cx="334801" cy="312938"/>
            </a:xfrm>
          </p:grpSpPr>
          <p:sp>
            <p:nvSpPr>
              <p:cNvPr id="1417" name="Rectangle 141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18" name="Straight Connector 141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9" name="Straight Connector 141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7" name="Group 1116"/>
            <p:cNvGrpSpPr/>
            <p:nvPr/>
          </p:nvGrpSpPr>
          <p:grpSpPr>
            <a:xfrm>
              <a:off x="3424721" y="4143907"/>
              <a:ext cx="450354" cy="400692"/>
              <a:chOff x="7324484" y="4271496"/>
              <a:chExt cx="334801" cy="312938"/>
            </a:xfrm>
          </p:grpSpPr>
          <p:sp>
            <p:nvSpPr>
              <p:cNvPr id="1414" name="Rectangle 141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15" name="Straight Connector 141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6" name="Straight Connector 141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8" name="Group 1117"/>
            <p:cNvGrpSpPr/>
            <p:nvPr/>
          </p:nvGrpSpPr>
          <p:grpSpPr>
            <a:xfrm>
              <a:off x="1337355" y="4131923"/>
              <a:ext cx="450354" cy="400692"/>
              <a:chOff x="7324484" y="4271496"/>
              <a:chExt cx="334801" cy="312938"/>
            </a:xfrm>
          </p:grpSpPr>
          <p:sp>
            <p:nvSpPr>
              <p:cNvPr id="1411" name="Rectangle 141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12" name="Straight Connector 141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Straight Connector 141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9" name="Group 1118"/>
            <p:cNvGrpSpPr/>
            <p:nvPr/>
          </p:nvGrpSpPr>
          <p:grpSpPr>
            <a:xfrm>
              <a:off x="6971022" y="5686731"/>
              <a:ext cx="450354" cy="400692"/>
              <a:chOff x="7324484" y="4271496"/>
              <a:chExt cx="334801" cy="312938"/>
            </a:xfrm>
          </p:grpSpPr>
          <p:sp>
            <p:nvSpPr>
              <p:cNvPr id="1408" name="Rectangle 140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09" name="Straight Connector 140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0" name="Straight Connector 140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0" name="Group 1119"/>
            <p:cNvGrpSpPr/>
            <p:nvPr/>
          </p:nvGrpSpPr>
          <p:grpSpPr>
            <a:xfrm>
              <a:off x="5202154" y="5705569"/>
              <a:ext cx="450354" cy="400692"/>
              <a:chOff x="7324484" y="4271496"/>
              <a:chExt cx="334801" cy="312938"/>
            </a:xfrm>
          </p:grpSpPr>
          <p:sp>
            <p:nvSpPr>
              <p:cNvPr id="1405" name="Rectangle 140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06" name="Straight Connector 140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7" name="Straight Connector 140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1" name="Group 1120"/>
            <p:cNvGrpSpPr/>
            <p:nvPr/>
          </p:nvGrpSpPr>
          <p:grpSpPr>
            <a:xfrm>
              <a:off x="3402463" y="5693585"/>
              <a:ext cx="450354" cy="400692"/>
              <a:chOff x="7324484" y="4271496"/>
              <a:chExt cx="334801" cy="312938"/>
            </a:xfrm>
          </p:grpSpPr>
          <p:sp>
            <p:nvSpPr>
              <p:cNvPr id="1402" name="Rectangle 140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03" name="Straight Connector 140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4" name="Straight Connector 140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2" name="Group 1121"/>
            <p:cNvGrpSpPr/>
            <p:nvPr/>
          </p:nvGrpSpPr>
          <p:grpSpPr>
            <a:xfrm>
              <a:off x="1315097" y="5681601"/>
              <a:ext cx="450354" cy="400692"/>
              <a:chOff x="7324484" y="4271496"/>
              <a:chExt cx="334801" cy="31293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1" name="Straight Connector 140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3" name="Rectangle 1122"/>
            <p:cNvSpPr/>
            <p:nvPr/>
          </p:nvSpPr>
          <p:spPr>
            <a:xfrm>
              <a:off x="6822040" y="448641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4" name="Rectangle 1123"/>
            <p:cNvSpPr/>
            <p:nvPr/>
          </p:nvSpPr>
          <p:spPr>
            <a:xfrm>
              <a:off x="5032630" y="601041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3222662" y="578783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6" name="Rectangle 1125"/>
            <p:cNvSpPr/>
            <p:nvPr/>
          </p:nvSpPr>
          <p:spPr>
            <a:xfrm>
              <a:off x="1135300" y="556525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127" name="Group 1126"/>
            <p:cNvGrpSpPr/>
            <p:nvPr/>
          </p:nvGrpSpPr>
          <p:grpSpPr>
            <a:xfrm>
              <a:off x="1874548" y="486317"/>
              <a:ext cx="6567382" cy="1256870"/>
              <a:chOff x="1874548" y="486317"/>
              <a:chExt cx="6567382" cy="1256870"/>
            </a:xfrm>
          </p:grpSpPr>
          <p:grpSp>
            <p:nvGrpSpPr>
              <p:cNvPr id="1335" name="Group 1334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84" name="Group 1383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89" name="Group 1388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96" name="Rectangle 139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97" name="Straight Connector 139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8" name="Straight Connector 139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90" name="Rectangle 1389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91" name="Group 1390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93" name="Rectangle 139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94" name="Straight Connector 139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5" name="Straight Connector 139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92" name="Rectangle 1391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85" name="Group 1384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86" name="Rectangle 1385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87" name="Straight Connector 1386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6" name="Group 1335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69" name="Group 1368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74" name="Group 1373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81" name="Rectangle 138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82" name="Straight Connector 138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3" name="Straight Connector 138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75" name="Rectangle 1374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76" name="Group 1375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78" name="Rectangle 137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79" name="Straight Connector 137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0" name="Straight Connector 137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77" name="Rectangle 1376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70" name="Group 1369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71" name="Rectangle 1370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72" name="Straight Connector 1371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3" name="Straight Connector 1372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7" name="Group 1336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54" name="Group 1353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59" name="Group 1358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66" name="Rectangle 136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60" name="Rectangle 1359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61" name="Group 1360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63" name="Rectangle 136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62" name="Rectangle 1361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5" name="Group 1354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56" name="Rectangle 1355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57" name="Straight Connector 1356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8" name="Straight Connector 1357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8" name="Group 1337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39" name="Group 1338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44" name="Group 1343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51" name="Rectangle 135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2" name="Straight Connector 135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3" name="Straight Connector 135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46" name="Group 1345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48" name="Rectangle 134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49" name="Straight Connector 134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0" name="Straight Connector 134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47" name="Rectangle 1346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40" name="Group 1339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3" name="Straight Connector 1342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28" name="Group 1127"/>
            <p:cNvGrpSpPr/>
            <p:nvPr/>
          </p:nvGrpSpPr>
          <p:grpSpPr>
            <a:xfrm>
              <a:off x="1811191" y="3690141"/>
              <a:ext cx="6567382" cy="1256870"/>
              <a:chOff x="1874548" y="486317"/>
              <a:chExt cx="6567382" cy="1256870"/>
            </a:xfrm>
          </p:grpSpPr>
          <p:grpSp>
            <p:nvGrpSpPr>
              <p:cNvPr id="1271" name="Group 1270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20" name="Group 1319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25" name="Group 1324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32" name="Rectangle 1331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33" name="Straight Connector 1332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4" name="Straight Connector 1333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26" name="Rectangle 1325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27" name="Group 1326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29" name="Rectangle 132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30" name="Straight Connector 132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1" name="Straight Connector 133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28" name="Rectangle 1327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21" name="Group 1320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22" name="Rectangle 132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23" name="Straight Connector 132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72" name="Group 1271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05" name="Group 1304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10" name="Group 1309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17" name="Rectangle 1316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18" name="Straight Connector 1317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9" name="Straight Connector 1318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11" name="Rectangle 1310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12" name="Group 1311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14" name="Rectangle 131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15" name="Straight Connector 131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6" name="Straight Connector 131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13" name="Rectangle 1312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06" name="Group 1305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07" name="Rectangle 130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08" name="Straight Connector 130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9" name="Straight Connector 130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73" name="Group 1272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90" name="Group 1289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95" name="Group 1294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02" name="Rectangle 1301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96" name="Rectangle 1295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97" name="Group 1296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99" name="Rectangle 129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98" name="Rectangle 1297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1" name="Group 1290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92" name="Rectangle 129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93" name="Straight Connector 129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4" name="Straight Connector 129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74" name="Group 1273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75" name="Group 1274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80" name="Group 1279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87" name="Rectangle 1286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81" name="Rectangle 1280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82" name="Group 1281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84" name="Rectangle 128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83" name="Rectangle 1282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76" name="Group 1275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77" name="Rectangle 127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78" name="Straight Connector 127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9" name="Straight Connector 127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29" name="Group 1128"/>
            <p:cNvGrpSpPr/>
            <p:nvPr/>
          </p:nvGrpSpPr>
          <p:grpSpPr>
            <a:xfrm flipV="1">
              <a:off x="1840301" y="5311745"/>
              <a:ext cx="6567382" cy="1256870"/>
              <a:chOff x="1874548" y="486317"/>
              <a:chExt cx="6567382" cy="1256870"/>
            </a:xfrm>
          </p:grpSpPr>
          <p:grpSp>
            <p:nvGrpSpPr>
              <p:cNvPr id="1207" name="Group 1206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56" name="Group 1255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61" name="Group 1260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68" name="Rectangle 126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69" name="Straight Connector 126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0" name="Straight Connector 126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62" name="Rectangle 1261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63" name="Group 1262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65" name="Rectangle 1264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66" name="Straight Connector 1265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7" name="Straight Connector 1266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64" name="Rectangle 1263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57" name="Group 1256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58" name="Rectangle 125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59" name="Straight Connector 125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08" name="Group 1207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41" name="Group 1240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46" name="Group 1245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53" name="Rectangle 125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54" name="Straight Connector 125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5" name="Straight Connector 125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47" name="Rectangle 1246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48" name="Group 1247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50" name="Rectangle 1249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51" name="Straight Connector 1250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2" name="Straight Connector 1251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49" name="Rectangle 1248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42" name="Group 1241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43" name="Rectangle 1242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44" name="Straight Connector 1243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5" name="Straight Connector 1244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09" name="Group 1208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26" name="Group 1225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31" name="Group 1230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38" name="Rectangle 123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32" name="Rectangle 1231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33" name="Group 1232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35" name="Rectangle 1234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34" name="Rectangle 1233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27" name="Group 1226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28" name="Rectangle 122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29" name="Straight Connector 122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0" name="Straight Connector 122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10" name="Group 1209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11" name="Group 1210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16" name="Group 1215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23" name="Rectangle 122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4" name="Straight Connector 122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5" name="Straight Connector 122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17" name="Rectangle 1216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18" name="Group 1217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20" name="Rectangle 1219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21" name="Straight Connector 1220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2" name="Straight Connector 1221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19" name="Rectangle 1218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12" name="Group 1211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13" name="Rectangle 1212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14" name="Straight Connector 1213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5" name="Straight Connector 1214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30" name="Group 1129"/>
            <p:cNvGrpSpPr/>
            <p:nvPr/>
          </p:nvGrpSpPr>
          <p:grpSpPr>
            <a:xfrm flipV="1">
              <a:off x="1869411" y="2176414"/>
              <a:ext cx="6567382" cy="1256870"/>
              <a:chOff x="1874548" y="486317"/>
              <a:chExt cx="6567382" cy="1256870"/>
            </a:xfrm>
          </p:grpSpPr>
          <p:grpSp>
            <p:nvGrpSpPr>
              <p:cNvPr id="1143" name="Group 1142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192" name="Group 1191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197" name="Group 1196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04" name="Rectangle 120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05" name="Straight Connector 120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6" name="Straight Connector 120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98" name="Rectangle 1197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199" name="Group 1198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01" name="Rectangle 120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02" name="Straight Connector 120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3" name="Straight Connector 120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00" name="Rectangle 1199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93" name="Group 1192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194" name="Rectangle 119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195" name="Straight Connector 119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44" name="Group 1143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177" name="Group 1176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182" name="Group 1181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189" name="Rectangle 118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90" name="Straight Connector 118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1" name="Straight Connector 119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83" name="Rectangle 1182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184" name="Group 1183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186" name="Rectangle 118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85" name="Rectangle 1184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78" name="Group 1177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179" name="Rectangle 117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180" name="Straight Connector 117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1" name="Straight Connector 118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45" name="Group 1144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162" name="Group 1161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167" name="Group 1166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174" name="Rectangle 117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68" name="Rectangle 1167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169" name="Group 1168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171" name="Rectangle 117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70" name="Rectangle 1169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63" name="Group 1162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164" name="Rectangle 116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165" name="Straight Connector 116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6" name="Straight Connector 116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46" name="Group 1145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147" name="Group 1146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152" name="Group 1151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159" name="Rectangle 115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60" name="Straight Connector 115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1" name="Straight Connector 116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53" name="Rectangle 1152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154" name="Group 1153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156" name="Rectangle 115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157" name="Straight Connector 115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8" name="Straight Connector 115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55" name="Rectangle 1154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48" name="Group 1147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149" name="Rectangle 114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150" name="Straight Connector 114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1" name="Straight Connector 115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31" name="Rectangle 1130"/>
            <p:cNvSpPr/>
            <p:nvPr/>
          </p:nvSpPr>
          <p:spPr>
            <a:xfrm>
              <a:off x="2384463" y="811659"/>
              <a:ext cx="2136166" cy="5556926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6215012" y="707206"/>
              <a:ext cx="1932395" cy="5556926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3" name="Rectangle 1132"/>
            <p:cNvSpPr/>
            <p:nvPr/>
          </p:nvSpPr>
          <p:spPr>
            <a:xfrm>
              <a:off x="2044557" y="554804"/>
              <a:ext cx="2712377" cy="75563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4" name="Rectangle 1133"/>
            <p:cNvSpPr/>
            <p:nvPr/>
          </p:nvSpPr>
          <p:spPr>
            <a:xfrm>
              <a:off x="5823735" y="522270"/>
              <a:ext cx="2712377" cy="75563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5791200" y="1753457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6" name="Rectangle 1135"/>
            <p:cNvSpPr/>
            <p:nvPr/>
          </p:nvSpPr>
          <p:spPr>
            <a:xfrm>
              <a:off x="2090791" y="1751745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7" name="Rectangle 1136"/>
            <p:cNvSpPr/>
            <p:nvPr/>
          </p:nvSpPr>
          <p:spPr>
            <a:xfrm>
              <a:off x="2119902" y="2674707"/>
              <a:ext cx="2667856" cy="180482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5827161" y="2672995"/>
              <a:ext cx="2667856" cy="180482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5758665" y="4988104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0" name="Rectangle 1139"/>
            <p:cNvSpPr/>
            <p:nvPr/>
          </p:nvSpPr>
          <p:spPr>
            <a:xfrm>
              <a:off x="2058256" y="4986392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5777501" y="5767227"/>
              <a:ext cx="2712377" cy="69521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2" name="Rectangle 1141"/>
            <p:cNvSpPr/>
            <p:nvPr/>
          </p:nvSpPr>
          <p:spPr>
            <a:xfrm>
              <a:off x="2077092" y="5765515"/>
              <a:ext cx="2712377" cy="69521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90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57963"/>
          </a:xfrm>
        </p:spPr>
        <p:txBody>
          <a:bodyPr/>
          <a:lstStyle/>
          <a:p>
            <a:r>
              <a:rPr lang="en-US" dirty="0"/>
              <a:t>Memory Tier and Cell Definition</a:t>
            </a:r>
            <a:endParaRPr lang="en-US" b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70550" y="1277122"/>
            <a:ext cx="9251993" cy="4585819"/>
            <a:chOff x="750887" y="1302522"/>
            <a:chExt cx="9251993" cy="45858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887" y="1782763"/>
              <a:ext cx="4735513" cy="28472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0" name="Group 39"/>
            <p:cNvGrpSpPr/>
            <p:nvPr/>
          </p:nvGrpSpPr>
          <p:grpSpPr>
            <a:xfrm>
              <a:off x="7260298" y="5158307"/>
              <a:ext cx="1168152" cy="609085"/>
              <a:chOff x="10728871" y="4278363"/>
              <a:chExt cx="1168152" cy="60908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0728871" y="4742288"/>
                <a:ext cx="1168152" cy="145160"/>
              </a:xfrm>
              <a:prstGeom prst="rect">
                <a:avLst/>
              </a:prstGeom>
              <a:solidFill>
                <a:srgbClr val="66A3FF">
                  <a:alpha val="20000"/>
                </a:srgb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Memory Tier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728871" y="4521812"/>
                <a:ext cx="1166961" cy="154968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Cell 1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</a:t>
                </a: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Cut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0733884" y="4278363"/>
                <a:ext cx="1152394" cy="16494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Cell 2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nd</a:t>
                </a: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Cut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825067" y="1634236"/>
              <a:ext cx="4177813" cy="3462698"/>
              <a:chOff x="2439027" y="609769"/>
              <a:chExt cx="7513053" cy="602494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439027" y="609769"/>
                <a:ext cx="7513053" cy="6024948"/>
              </a:xfrm>
              <a:prstGeom prst="rect">
                <a:avLst/>
              </a:prstGeom>
              <a:solidFill>
                <a:srgbClr val="66A3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082909" y="850604"/>
                <a:ext cx="1446028" cy="5465135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25346" y="843516"/>
                <a:ext cx="1446028" cy="5465135"/>
              </a:xfrm>
              <a:prstGeom prst="rect">
                <a:avLst/>
              </a:prstGeom>
              <a:noFill/>
              <a:ln w="57150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689504" y="744281"/>
                <a:ext cx="2158410" cy="544706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53206" y="747825"/>
                <a:ext cx="2158410" cy="544706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703681" y="1726020"/>
                <a:ext cx="2158410" cy="875414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67383" y="1729564"/>
                <a:ext cx="2158410" cy="875414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64695" y="3048002"/>
                <a:ext cx="2158410" cy="875414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528397" y="3051546"/>
                <a:ext cx="2158410" cy="875414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668241" y="4486937"/>
                <a:ext cx="2158410" cy="875414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31943" y="4469215"/>
                <a:ext cx="2158410" cy="875414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703679" y="5862078"/>
                <a:ext cx="2158410" cy="598975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567381" y="5844356"/>
                <a:ext cx="2158410" cy="598975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167054" y="2292049"/>
                <a:ext cx="3200231" cy="390071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Freeform 91"/>
            <p:cNvSpPr/>
            <p:nvPr/>
          </p:nvSpPr>
          <p:spPr>
            <a:xfrm rot="1898368" flipV="1">
              <a:off x="5653857" y="1900504"/>
              <a:ext cx="536207" cy="1291666"/>
            </a:xfrm>
            <a:custGeom>
              <a:avLst/>
              <a:gdLst>
                <a:gd name="connsiteX0" fmla="*/ 1669311 w 1669311"/>
                <a:gd name="connsiteY0" fmla="*/ 914400 h 1291666"/>
                <a:gd name="connsiteX1" fmla="*/ 552893 w 1669311"/>
                <a:gd name="connsiteY1" fmla="*/ 1244009 h 1291666"/>
                <a:gd name="connsiteX2" fmla="*/ 0 w 1669311"/>
                <a:gd name="connsiteY2" fmla="*/ 0 h 129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9311" h="1291666">
                  <a:moveTo>
                    <a:pt x="1669311" y="914400"/>
                  </a:moveTo>
                  <a:cubicBezTo>
                    <a:pt x="1250211" y="1155404"/>
                    <a:pt x="831111" y="1396409"/>
                    <a:pt x="552893" y="1244009"/>
                  </a:cubicBezTo>
                  <a:cubicBezTo>
                    <a:pt x="274675" y="1091609"/>
                    <a:pt x="137337" y="545804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ysDot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583267" y="4825727"/>
              <a:ext cx="1426031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Pillar Metal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3782435" y="3496930"/>
              <a:ext cx="74427" cy="928578"/>
            </a:xfrm>
            <a:custGeom>
              <a:avLst/>
              <a:gdLst>
                <a:gd name="connsiteX0" fmla="*/ 90082 w 451589"/>
                <a:gd name="connsiteY0" fmla="*/ 1212112 h 1222744"/>
                <a:gd name="connsiteX1" fmla="*/ 26287 w 451589"/>
                <a:gd name="connsiteY1" fmla="*/ 1116419 h 1222744"/>
                <a:gd name="connsiteX2" fmla="*/ 36920 w 451589"/>
                <a:gd name="connsiteY2" fmla="*/ 446568 h 1222744"/>
                <a:gd name="connsiteX3" fmla="*/ 451589 w 45158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589" h="1222744">
                  <a:moveTo>
                    <a:pt x="90082" y="1212112"/>
                  </a:moveTo>
                  <a:cubicBezTo>
                    <a:pt x="62614" y="1228061"/>
                    <a:pt x="35147" y="1244010"/>
                    <a:pt x="26287" y="1116419"/>
                  </a:cubicBezTo>
                  <a:cubicBezTo>
                    <a:pt x="17427" y="988828"/>
                    <a:pt x="-33964" y="632638"/>
                    <a:pt x="36920" y="446568"/>
                  </a:cubicBezTo>
                  <a:cubicBezTo>
                    <a:pt x="107804" y="260498"/>
                    <a:pt x="279696" y="130249"/>
                    <a:pt x="45158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94299" y="5076381"/>
              <a:ext cx="1018099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Selector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176873" y="4436263"/>
              <a:ext cx="1072281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Memory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4126220" y="3386667"/>
              <a:ext cx="276447" cy="1745118"/>
            </a:xfrm>
            <a:custGeom>
              <a:avLst/>
              <a:gdLst>
                <a:gd name="connsiteX0" fmla="*/ 0 w 680484"/>
                <a:gd name="connsiteY0" fmla="*/ 1722474 h 1722474"/>
                <a:gd name="connsiteX1" fmla="*/ 478466 w 680484"/>
                <a:gd name="connsiteY1" fmla="*/ 1244009 h 1722474"/>
                <a:gd name="connsiteX2" fmla="*/ 680484 w 680484"/>
                <a:gd name="connsiteY2" fmla="*/ 0 h 172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484" h="1722474">
                  <a:moveTo>
                    <a:pt x="0" y="1722474"/>
                  </a:moveTo>
                  <a:cubicBezTo>
                    <a:pt x="182526" y="1626781"/>
                    <a:pt x="365052" y="1531088"/>
                    <a:pt x="478466" y="1244009"/>
                  </a:cubicBezTo>
                  <a:cubicBezTo>
                    <a:pt x="591880" y="956930"/>
                    <a:pt x="636182" y="478465"/>
                    <a:pt x="6804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flipH="1">
              <a:off x="2863112" y="3787947"/>
              <a:ext cx="191386" cy="1531088"/>
            </a:xfrm>
            <a:custGeom>
              <a:avLst/>
              <a:gdLst>
                <a:gd name="connsiteX0" fmla="*/ 224186 w 224186"/>
                <a:gd name="connsiteY0" fmla="*/ 1605517 h 1683115"/>
                <a:gd name="connsiteX1" fmla="*/ 903 w 224186"/>
                <a:gd name="connsiteY1" fmla="*/ 1499191 h 1683115"/>
                <a:gd name="connsiteX2" fmla="*/ 160391 w 224186"/>
                <a:gd name="connsiteY2" fmla="*/ 0 h 168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186" h="1683115">
                  <a:moveTo>
                    <a:pt x="224186" y="1605517"/>
                  </a:moveTo>
                  <a:cubicBezTo>
                    <a:pt x="117860" y="1686147"/>
                    <a:pt x="11535" y="1766777"/>
                    <a:pt x="903" y="1499191"/>
                  </a:cubicBezTo>
                  <a:cubicBezTo>
                    <a:pt x="-9729" y="1231605"/>
                    <a:pt x="75331" y="615802"/>
                    <a:pt x="160391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486284" y="1302522"/>
              <a:ext cx="1307922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Electrodes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 flipH="1">
              <a:off x="3334677" y="2169685"/>
              <a:ext cx="323847" cy="1261501"/>
            </a:xfrm>
            <a:custGeom>
              <a:avLst/>
              <a:gdLst>
                <a:gd name="connsiteX0" fmla="*/ 21446 w 32079"/>
                <a:gd name="connsiteY0" fmla="*/ 0 h 627321"/>
                <a:gd name="connsiteX1" fmla="*/ 181 w 32079"/>
                <a:gd name="connsiteY1" fmla="*/ 329609 h 627321"/>
                <a:gd name="connsiteX2" fmla="*/ 32079 w 32079"/>
                <a:gd name="connsiteY2" fmla="*/ 627321 h 6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79" h="627321">
                  <a:moveTo>
                    <a:pt x="21446" y="0"/>
                  </a:moveTo>
                  <a:cubicBezTo>
                    <a:pt x="9927" y="112528"/>
                    <a:pt x="-1591" y="225056"/>
                    <a:pt x="181" y="329609"/>
                  </a:cubicBezTo>
                  <a:cubicBezTo>
                    <a:pt x="1953" y="434162"/>
                    <a:pt x="32079" y="627321"/>
                    <a:pt x="32079" y="62732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3511108" y="5519009"/>
              <a:ext cx="1283365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Tier Metal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809070" y="4419600"/>
              <a:ext cx="668868" cy="1286933"/>
            </a:xfrm>
            <a:custGeom>
              <a:avLst/>
              <a:gdLst>
                <a:gd name="connsiteX0" fmla="*/ 0 w 977959"/>
                <a:gd name="connsiteY0" fmla="*/ 1761066 h 1761066"/>
                <a:gd name="connsiteX1" fmla="*/ 872067 w 977959"/>
                <a:gd name="connsiteY1" fmla="*/ 922866 h 1761066"/>
                <a:gd name="connsiteX2" fmla="*/ 931333 w 977959"/>
                <a:gd name="connsiteY2" fmla="*/ 0 h 176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959" h="1761066">
                  <a:moveTo>
                    <a:pt x="0" y="1761066"/>
                  </a:moveTo>
                  <a:cubicBezTo>
                    <a:pt x="358422" y="1488721"/>
                    <a:pt x="716845" y="1216377"/>
                    <a:pt x="872067" y="922866"/>
                  </a:cubicBezTo>
                  <a:cubicBezTo>
                    <a:pt x="1027289" y="629355"/>
                    <a:pt x="979311" y="314677"/>
                    <a:pt x="93133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56830" y="1706726"/>
              <a:ext cx="898737" cy="1496808"/>
            </a:xfrm>
            <a:custGeom>
              <a:avLst/>
              <a:gdLst>
                <a:gd name="connsiteX0" fmla="*/ 0 w 478465"/>
                <a:gd name="connsiteY0" fmla="*/ 0 h 510362"/>
                <a:gd name="connsiteX1" fmla="*/ 265814 w 478465"/>
                <a:gd name="connsiteY1" fmla="*/ 372139 h 510362"/>
                <a:gd name="connsiteX2" fmla="*/ 478465 w 478465"/>
                <a:gd name="connsiteY2" fmla="*/ 510362 h 51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465" h="510362">
                  <a:moveTo>
                    <a:pt x="0" y="0"/>
                  </a:moveTo>
                  <a:cubicBezTo>
                    <a:pt x="93035" y="143539"/>
                    <a:pt x="186070" y="287079"/>
                    <a:pt x="265814" y="372139"/>
                  </a:cubicBezTo>
                  <a:cubicBezTo>
                    <a:pt x="345558" y="457199"/>
                    <a:pt x="412011" y="483780"/>
                    <a:pt x="478465" y="51036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60862" y="2413831"/>
              <a:ext cx="1075630" cy="753171"/>
            </a:xfrm>
            <a:custGeom>
              <a:avLst/>
              <a:gdLst>
                <a:gd name="connsiteX0" fmla="*/ 0 w 990408"/>
                <a:gd name="connsiteY0" fmla="*/ 0 h 1100966"/>
                <a:gd name="connsiteX1" fmla="*/ 260270 w 990408"/>
                <a:gd name="connsiteY1" fmla="*/ 504417 h 1100966"/>
                <a:gd name="connsiteX2" fmla="*/ 990408 w 990408"/>
                <a:gd name="connsiteY2" fmla="*/ 1100966 h 110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408" h="1100966">
                  <a:moveTo>
                    <a:pt x="0" y="0"/>
                  </a:moveTo>
                  <a:cubicBezTo>
                    <a:pt x="47601" y="160461"/>
                    <a:pt x="95202" y="320923"/>
                    <a:pt x="260270" y="504417"/>
                  </a:cubicBezTo>
                  <a:cubicBezTo>
                    <a:pt x="425338" y="687911"/>
                    <a:pt x="870638" y="1000390"/>
                    <a:pt x="990408" y="110096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009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423"/>
          <a:stretch/>
        </p:blipFill>
        <p:spPr>
          <a:xfrm>
            <a:off x="1964266" y="1014988"/>
            <a:ext cx="7941734" cy="5349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™</a:t>
            </a:r>
            <a:r>
              <a:rPr lang="en-US" baseline="30000" dirty="0"/>
              <a:t> </a:t>
            </a:r>
            <a:r>
              <a:rPr lang="en-US" dirty="0"/>
              <a:t>XOR Array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8362" y="4934811"/>
            <a:ext cx="5388527" cy="14773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latin typeface="Calibri" panose="020F0502020204030204" pitchFamily="34" charset="0"/>
              </a:rPr>
              <a:t>3D </a:t>
            </a:r>
            <a:r>
              <a:rPr lang="en-US" sz="2400" dirty="0" err="1">
                <a:latin typeface="Calibri" panose="020F0502020204030204" pitchFamily="34" charset="0"/>
              </a:rPr>
              <a:t>XPoint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 algn="r"/>
            <a:r>
              <a:rPr lang="en-US" sz="2400" dirty="0">
                <a:latin typeface="Calibri" panose="020F0502020204030204" pitchFamily="34" charset="0"/>
              </a:rPr>
              <a:t>XOR array architecture – </a:t>
            </a:r>
          </a:p>
          <a:p>
            <a:pPr algn="r"/>
            <a:r>
              <a:rPr lang="en-US" sz="2400" dirty="0">
                <a:latin typeface="Calibri" panose="020F0502020204030204" pitchFamily="34" charset="0"/>
              </a:rPr>
              <a:t>Dielectric isolation removed for </a:t>
            </a:r>
          </a:p>
          <a:p>
            <a:pPr algn="r"/>
            <a:r>
              <a:rPr lang="en-US" sz="2400" dirty="0">
                <a:latin typeface="Calibri" panose="020F0502020204030204" pitchFamily="34" charset="0"/>
              </a:rPr>
              <a:t>Tier to Pillar 3D connectivity visual purpose</a:t>
            </a:r>
          </a:p>
        </p:txBody>
      </p:sp>
    </p:spTree>
    <p:extLst>
      <p:ext uri="{BB962C8B-B14F-4D97-AF65-F5344CB8AC3E}">
        <p14:creationId xmlns:p14="http://schemas.microsoft.com/office/powerpoint/2010/main" val="336711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Tier/Pillar Process 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3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Memory Tier Stack – 4 Tiers in the exhibit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559291" y="3729429"/>
            <a:ext cx="1181099" cy="1243958"/>
            <a:chOff x="10728871" y="4278363"/>
            <a:chExt cx="1181099" cy="1243958"/>
          </a:xfrm>
        </p:grpSpPr>
        <p:sp>
          <p:nvSpPr>
            <p:cNvPr id="12" name="Rectangle 11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558531" y="4391769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9175903" y="2122968"/>
            <a:ext cx="1920949" cy="1540468"/>
            <a:chOff x="2343325" y="301426"/>
            <a:chExt cx="7513053" cy="6024948"/>
          </a:xfrm>
        </p:grpSpPr>
        <p:sp>
          <p:nvSpPr>
            <p:cNvPr id="19" name="Rectangle 18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030941" y="5392270"/>
            <a:ext cx="9612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 Alternate stacking sacrificial layer and dielectric layer to build memory tiers.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71600" y="1219200"/>
            <a:ext cx="6589059" cy="3998258"/>
            <a:chOff x="1371600" y="1219200"/>
            <a:chExt cx="6589059" cy="39982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16272" t="23033" r="9901" b="8933"/>
            <a:stretch/>
          </p:blipFill>
          <p:spPr>
            <a:xfrm>
              <a:off x="1371600" y="1219200"/>
              <a:ext cx="6589059" cy="399825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21448772">
              <a:off x="2667000" y="2438400"/>
              <a:ext cx="38932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 Sacrificial material, </a:t>
              </a:r>
              <a:r>
                <a:rPr lang="en-US" sz="2400" dirty="0" err="1">
                  <a:latin typeface="Calibri" panose="020F0502020204030204" pitchFamily="34" charset="0"/>
                </a:rPr>
                <a:t>eg</a:t>
              </a:r>
              <a:r>
                <a:rPr lang="en-US" sz="2400" dirty="0">
                  <a:latin typeface="Calibri" panose="020F0502020204030204" pitchFamily="34" charset="0"/>
                </a:rPr>
                <a:t>. silicon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 rot="21448772">
              <a:off x="2653814" y="2079811"/>
              <a:ext cx="27004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 Dielectric, </a:t>
              </a:r>
              <a:r>
                <a:rPr lang="en-US" sz="2400" dirty="0" err="1">
                  <a:latin typeface="Calibri" panose="020F0502020204030204" pitchFamily="34" charset="0"/>
                </a:rPr>
                <a:t>eg</a:t>
              </a:r>
              <a:r>
                <a:rPr lang="en-US" sz="2400" dirty="0">
                  <a:latin typeface="Calibri" panose="020F0502020204030204" pitchFamily="34" charset="0"/>
                </a:rPr>
                <a:t>, oxide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878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Tier Stair Formation – an 8-tier exhibit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831" y="2055628"/>
            <a:ext cx="4709983" cy="368170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0667" y="1390747"/>
            <a:ext cx="2439901" cy="2204100"/>
            <a:chOff x="857187" y="1605900"/>
            <a:chExt cx="2439901" cy="2204100"/>
          </a:xfrm>
        </p:grpSpPr>
        <p:grpSp>
          <p:nvGrpSpPr>
            <p:cNvPr id="29" name="Group 28"/>
            <p:cNvGrpSpPr/>
            <p:nvPr/>
          </p:nvGrpSpPr>
          <p:grpSpPr>
            <a:xfrm>
              <a:off x="857187" y="2375646"/>
              <a:ext cx="2439901" cy="1434354"/>
              <a:chOff x="857187" y="2375646"/>
              <a:chExt cx="2439901" cy="279166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081395" y="2554942"/>
                <a:ext cx="1936736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83431" y="2375646"/>
                <a:ext cx="1935380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70710" y="2903948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74662" y="2724653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63948" y="3253484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69824" y="3074189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63948" y="3602491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67900" y="3423196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63949" y="3949427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69825" y="3770132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63949" y="4298434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7901" y="4119139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57187" y="4647970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63063" y="4468675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57187" y="4996977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61139" y="4817682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087505" y="1605900"/>
              <a:ext cx="1924515" cy="7709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Mask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06335" y="921592"/>
            <a:ext cx="197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 Tier Stair Etch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8596" y="4235450"/>
            <a:ext cx="2435064" cy="2084668"/>
            <a:chOff x="857187" y="1725332"/>
            <a:chExt cx="2435064" cy="2084668"/>
          </a:xfrm>
        </p:grpSpPr>
        <p:grpSp>
          <p:nvGrpSpPr>
            <p:cNvPr id="34" name="Group 33"/>
            <p:cNvGrpSpPr/>
            <p:nvPr/>
          </p:nvGrpSpPr>
          <p:grpSpPr>
            <a:xfrm>
              <a:off x="857187" y="2375646"/>
              <a:ext cx="2435064" cy="1434354"/>
              <a:chOff x="857187" y="2375646"/>
              <a:chExt cx="2435064" cy="279166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334379" y="2554942"/>
                <a:ext cx="1422913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336239" y="2375646"/>
                <a:ext cx="1421917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35155" y="2903947"/>
                <a:ext cx="1869017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130923" y="2724654"/>
                <a:ext cx="187536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63948" y="3253484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69824" y="3074189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63948" y="3602491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67900" y="3423196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63949" y="3949427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69825" y="3770132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63949" y="4298434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67901" y="4119139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57187" y="4647970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63063" y="4468675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57187" y="4996977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61139" y="4817682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334122" y="1725332"/>
              <a:ext cx="1418043" cy="6515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Mask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33530" y="4410489"/>
            <a:ext cx="2435064" cy="1909629"/>
            <a:chOff x="857187" y="1900371"/>
            <a:chExt cx="2435064" cy="1909629"/>
          </a:xfrm>
        </p:grpSpPr>
        <p:grpSp>
          <p:nvGrpSpPr>
            <p:cNvPr id="53" name="Group 52"/>
            <p:cNvGrpSpPr/>
            <p:nvPr/>
          </p:nvGrpSpPr>
          <p:grpSpPr>
            <a:xfrm>
              <a:off x="857187" y="2375646"/>
              <a:ext cx="2435064" cy="1434354"/>
              <a:chOff x="857187" y="2375646"/>
              <a:chExt cx="2435064" cy="279166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458521" y="2554942"/>
                <a:ext cx="1107033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60294" y="2375646"/>
                <a:ext cx="1106258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298218" y="2903947"/>
                <a:ext cx="1454104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294539" y="2724654"/>
                <a:ext cx="1459043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75805" y="3253484"/>
                <a:ext cx="1889230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81169" y="3074189"/>
                <a:ext cx="1884658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63948" y="3602491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67900" y="3423196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63949" y="3949427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69825" y="3770132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63949" y="4298434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67901" y="4119139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57187" y="4647970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63063" y="4468675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57187" y="4996977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61139" y="4817682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1457839" y="1900371"/>
              <a:ext cx="1103244" cy="4764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Mask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97671" y="1676254"/>
            <a:ext cx="2435064" cy="1909629"/>
            <a:chOff x="857187" y="1900371"/>
            <a:chExt cx="2435064" cy="1909629"/>
          </a:xfrm>
        </p:grpSpPr>
        <p:grpSp>
          <p:nvGrpSpPr>
            <p:cNvPr id="91" name="Group 90"/>
            <p:cNvGrpSpPr/>
            <p:nvPr/>
          </p:nvGrpSpPr>
          <p:grpSpPr>
            <a:xfrm>
              <a:off x="857187" y="2375646"/>
              <a:ext cx="2435064" cy="1434354"/>
              <a:chOff x="857187" y="2375646"/>
              <a:chExt cx="2435064" cy="279166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567805" y="2554942"/>
                <a:ext cx="838781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569502" y="2375646"/>
                <a:ext cx="838193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389592" y="2903947"/>
                <a:ext cx="117922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386223" y="2724654"/>
                <a:ext cx="1183226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192768" y="3253484"/>
                <a:ext cx="1582715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197850" y="3074189"/>
                <a:ext cx="1578884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035234" y="3602492"/>
                <a:ext cx="1906667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038908" y="3423196"/>
                <a:ext cx="1903561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63949" y="3949427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69825" y="3770132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63949" y="4298434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67901" y="4119139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857187" y="4647970"/>
                <a:ext cx="2428302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863063" y="4468675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857187" y="4996977"/>
                <a:ext cx="2426378" cy="17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861139" y="4817682"/>
                <a:ext cx="2422425" cy="18826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566749" y="1900371"/>
              <a:ext cx="835910" cy="4764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Mask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1637413" y="3714307"/>
            <a:ext cx="474921" cy="418214"/>
          </a:xfrm>
          <a:prstGeom prst="dow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3076353" y="5202864"/>
            <a:ext cx="439480" cy="467833"/>
          </a:xfrm>
          <a:prstGeom prst="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Up Arrow 110"/>
          <p:cNvSpPr/>
          <p:nvPr/>
        </p:nvSpPr>
        <p:spPr>
          <a:xfrm>
            <a:off x="4564911" y="3742660"/>
            <a:ext cx="474921" cy="474921"/>
          </a:xfrm>
          <a:prstGeom prst="up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triped Right Arrow 111"/>
          <p:cNvSpPr/>
          <p:nvPr/>
        </p:nvSpPr>
        <p:spPr>
          <a:xfrm>
            <a:off x="6230679" y="3168502"/>
            <a:ext cx="616688" cy="524540"/>
          </a:xfrm>
          <a:prstGeom prst="striped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39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Cut: Opening for Cell Stack Materials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64026" y="3550137"/>
            <a:ext cx="1181099" cy="1243958"/>
            <a:chOff x="10728871" y="4278363"/>
            <a:chExt cx="1181099" cy="1243958"/>
          </a:xfrm>
        </p:grpSpPr>
        <p:sp>
          <p:nvSpPr>
            <p:cNvPr id="5" name="Rectangle 4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363266" y="4212477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980638" y="1477511"/>
            <a:ext cx="1920949" cy="1540468"/>
            <a:chOff x="2343325" y="301426"/>
            <a:chExt cx="7513053" cy="6024948"/>
          </a:xfrm>
        </p:grpSpPr>
        <p:sp>
          <p:nvSpPr>
            <p:cNvPr id="12" name="Rectangle 11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87207" y="542261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29644" y="535173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891966" y="4681315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745574" y="4684857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960690" y="4688434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88831" y="4476758"/>
            <a:ext cx="736780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741046" y="4470232"/>
            <a:ext cx="1084459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959100" y="4461931"/>
            <a:ext cx="994631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84975" y="405353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738583" y="4057081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953699" y="4067649"/>
            <a:ext cx="992372" cy="40406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81840" y="3848982"/>
            <a:ext cx="736780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734055" y="3842456"/>
            <a:ext cx="1084459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952109" y="3834155"/>
            <a:ext cx="994631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76586" y="3415976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730194" y="341951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945310" y="3438475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73451" y="3137647"/>
            <a:ext cx="736780" cy="2889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725666" y="3155576"/>
            <a:ext cx="1084459" cy="264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43720" y="3182472"/>
            <a:ext cx="994631" cy="253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76586" y="2770021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30194" y="277356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945310" y="2758966"/>
            <a:ext cx="992372" cy="42923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73451" y="2565464"/>
            <a:ext cx="736780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725666" y="2558938"/>
            <a:ext cx="1084459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943720" y="2550637"/>
            <a:ext cx="994631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76587" y="214085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730195" y="2144392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945311" y="2163348"/>
            <a:ext cx="992372" cy="39568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04789" y="1310887"/>
            <a:ext cx="5331127" cy="832757"/>
            <a:chOff x="804789" y="1310887"/>
            <a:chExt cx="5331127" cy="8327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568887" y="1642782"/>
            <a:ext cx="3166783" cy="3405785"/>
            <a:chOff x="6568887" y="1642782"/>
            <a:chExt cx="3166783" cy="340578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8887" y="1642782"/>
              <a:ext cx="3166783" cy="3405785"/>
            </a:xfrm>
            <a:prstGeom prst="rect">
              <a:avLst/>
            </a:prstGeom>
          </p:spPr>
        </p:pic>
        <p:cxnSp>
          <p:nvCxnSpPr>
            <p:cNvPr id="93" name="Straight Connector 92"/>
            <p:cNvCxnSpPr/>
            <p:nvPr/>
          </p:nvCxnSpPr>
          <p:spPr>
            <a:xfrm>
              <a:off x="6884894" y="1721224"/>
              <a:ext cx="1694330" cy="2151529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6884894" y="1694329"/>
              <a:ext cx="6884" cy="439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8575915" y="3890682"/>
              <a:ext cx="3309" cy="4053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6796700" y="2088836"/>
              <a:ext cx="109384" cy="2272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478107" y="4253877"/>
              <a:ext cx="2714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A’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6889627" y="5375301"/>
            <a:ext cx="2657331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Tier Stair not shown</a:t>
            </a:r>
          </a:p>
        </p:txBody>
      </p:sp>
    </p:spTree>
    <p:extLst>
      <p:ext uri="{BB962C8B-B14F-4D97-AF65-F5344CB8AC3E}">
        <p14:creationId xmlns:p14="http://schemas.microsoft.com/office/powerpoint/2010/main" val="213295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Sacrificial Layer Recess Etch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798" y="481836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20406" y="4821905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5522" y="4825482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3662" y="4613806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4143" y="4598979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9807" y="4190587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3415" y="421689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8531" y="4245454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6671" y="3986030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1418" y="356820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05026" y="358691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0142" y="3598287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48282" y="3348467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51418" y="292603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05026" y="2937169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23936" y="2951634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48282" y="2702512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51419" y="2281692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05027" y="230799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20143" y="2300396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144844" y="4630045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137853" y="4002269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03358" y="3993968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129464" y="3364706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94969" y="3356405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129464" y="2718751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394969" y="2710450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54731" y="1518356"/>
            <a:ext cx="5331127" cy="832757"/>
            <a:chOff x="804789" y="1310887"/>
            <a:chExt cx="5331127" cy="832757"/>
          </a:xfrm>
        </p:grpSpPr>
        <p:grpSp>
          <p:nvGrpSpPr>
            <p:cNvPr id="39" name="Group 38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262" y="1571461"/>
            <a:ext cx="2423962" cy="2303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480" t="1" r="5302" b="21896"/>
          <a:stretch/>
        </p:blipFill>
        <p:spPr>
          <a:xfrm>
            <a:off x="7924799" y="4347480"/>
            <a:ext cx="2017059" cy="173955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8006135" y="3456609"/>
            <a:ext cx="320648" cy="885687"/>
          </a:xfrm>
          <a:custGeom>
            <a:avLst/>
            <a:gdLst>
              <a:gd name="connsiteX0" fmla="*/ 329482 w 386908"/>
              <a:gd name="connsiteY0" fmla="*/ 0 h 962991"/>
              <a:gd name="connsiteX1" fmla="*/ 387 w 386908"/>
              <a:gd name="connsiteY1" fmla="*/ 289339 h 962991"/>
              <a:gd name="connsiteX2" fmla="*/ 386908 w 386908"/>
              <a:gd name="connsiteY2" fmla="*/ 962991 h 96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908" h="962991">
                <a:moveTo>
                  <a:pt x="329482" y="0"/>
                </a:moveTo>
                <a:cubicBezTo>
                  <a:pt x="160149" y="64420"/>
                  <a:pt x="-9184" y="128841"/>
                  <a:pt x="387" y="289339"/>
                </a:cubicBezTo>
                <a:cubicBezTo>
                  <a:pt x="9958" y="449837"/>
                  <a:pt x="326169" y="852188"/>
                  <a:pt x="386908" y="962991"/>
                </a:cubicBezTo>
              </a:path>
            </a:pathLst>
          </a:custGeom>
          <a:noFill/>
          <a:ln>
            <a:solidFill>
              <a:srgbClr val="C9FFFF"/>
            </a:solidFill>
            <a:prstDash val="sys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369287" y="3745948"/>
            <a:ext cx="473406" cy="565426"/>
          </a:xfrm>
          <a:custGeom>
            <a:avLst/>
            <a:gdLst>
              <a:gd name="connsiteX0" fmla="*/ 0 w 473406"/>
              <a:gd name="connsiteY0" fmla="*/ 0 h 565426"/>
              <a:gd name="connsiteX1" fmla="*/ 461617 w 473406"/>
              <a:gd name="connsiteY1" fmla="*/ 203200 h 565426"/>
              <a:gd name="connsiteX2" fmla="*/ 331304 w 473406"/>
              <a:gd name="connsiteY2" fmla="*/ 565426 h 5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406" h="565426">
                <a:moveTo>
                  <a:pt x="0" y="0"/>
                </a:moveTo>
                <a:cubicBezTo>
                  <a:pt x="203200" y="54481"/>
                  <a:pt x="406400" y="108962"/>
                  <a:pt x="461617" y="203200"/>
                </a:cubicBezTo>
                <a:cubicBezTo>
                  <a:pt x="516834" y="297438"/>
                  <a:pt x="361857" y="551438"/>
                  <a:pt x="331304" y="565426"/>
                </a:cubicBezTo>
              </a:path>
            </a:pathLst>
          </a:custGeom>
          <a:noFill/>
          <a:ln>
            <a:prstDash val="sys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7745510" y="1210238"/>
            <a:ext cx="1452282" cy="146124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745510" y="1183343"/>
            <a:ext cx="6884" cy="4396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9185519" y="2662518"/>
            <a:ext cx="3309" cy="4053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657316" y="1577850"/>
            <a:ext cx="1093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087711" y="3025713"/>
            <a:ext cx="2714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2799855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Electrode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961121" y="1634624"/>
            <a:ext cx="382207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First Electrode Conformal Dep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466429" y="1549535"/>
            <a:ext cx="330462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First Electrode Recess Etch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1151655" y="3139894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880026" y="3125444"/>
            <a:ext cx="583499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790193" y="3061458"/>
            <a:ext cx="523734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789937" y="5535548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643545" y="5539090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0858661" y="5542667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778545" y="5320671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1237282" y="5303780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782946" y="4907772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8636554" y="493407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0851670" y="4962639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779810" y="4703215"/>
            <a:ext cx="463297" cy="19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74557" y="4285385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8628165" y="430410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0843281" y="4315472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771421" y="4052230"/>
            <a:ext cx="463297" cy="22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774557" y="3643224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628165" y="3654354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0847075" y="3668819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771421" y="3419696"/>
            <a:ext cx="463297" cy="223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774558" y="2998877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8628166" y="302518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0843282" y="3017581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8967983" y="5347230"/>
            <a:ext cx="421248" cy="193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960992" y="4719454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1226497" y="4711153"/>
            <a:ext cx="614420" cy="251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952603" y="4081891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1218108" y="4073590"/>
            <a:ext cx="614420" cy="246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8952603" y="3435936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11218108" y="3427635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268175" y="2823859"/>
            <a:ext cx="1136650" cy="309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058375" y="2823859"/>
            <a:ext cx="1352550" cy="309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31175" y="2823859"/>
            <a:ext cx="895350" cy="309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353695" y="551073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207303" y="5514281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22419" y="5517858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350559" y="5306182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801040" y="5291355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46704" y="488296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200312" y="4909269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415428" y="4937830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343568" y="4678406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38315" y="4260576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191923" y="4279294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407039" y="4290663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35179" y="4040843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38315" y="3618415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191923" y="3629545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410833" y="3644010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335179" y="3394888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338316" y="2974068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191924" y="3000374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407040" y="2992772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531741" y="5322421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524750" y="4694645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790255" y="4686344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2516361" y="4057082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781866" y="4048781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516361" y="3411127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781866" y="3402826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146963" y="5759184"/>
            <a:ext cx="1064758" cy="154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343316" y="5777113"/>
            <a:ext cx="1064758" cy="154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59223" y="2063922"/>
            <a:ext cx="5331127" cy="832757"/>
            <a:chOff x="804789" y="1310887"/>
            <a:chExt cx="5331127" cy="832757"/>
          </a:xfrm>
        </p:grpSpPr>
        <p:grpSp>
          <p:nvGrpSpPr>
            <p:cNvPr id="76" name="Group 75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77" name="Straight Arrow Connector 76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6651058" y="2093378"/>
            <a:ext cx="5331127" cy="832757"/>
            <a:chOff x="804789" y="1310887"/>
            <a:chExt cx="5331127" cy="832757"/>
          </a:xfrm>
        </p:grpSpPr>
        <p:grpSp>
          <p:nvGrpSpPr>
            <p:cNvPr id="83" name="Group 82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694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Basic Architecture and Circuit Schematics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XOR – Wired OR with single active/select</a:t>
            </a:r>
          </a:p>
        </p:txBody>
      </p:sp>
    </p:spTree>
    <p:extLst>
      <p:ext uri="{BB962C8B-B14F-4D97-AF65-F5344CB8AC3E}">
        <p14:creationId xmlns:p14="http://schemas.microsoft.com/office/powerpoint/2010/main" val="77715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/>
          <p:nvPr/>
        </p:nvSpPr>
        <p:spPr>
          <a:xfrm>
            <a:off x="11064240" y="3076202"/>
            <a:ext cx="759164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8811217" y="3086834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749754" y="3139996"/>
            <a:ext cx="601541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1133992" y="3122140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880174" y="3107690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72530" y="3043704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772274" y="5517794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625882" y="5521336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840998" y="5524913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760882" y="5302917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219619" y="5286026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765283" y="4890018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618891" y="4916324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0834007" y="4944885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62147" y="4685461"/>
            <a:ext cx="463297" cy="19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756894" y="4267631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610502" y="4286349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825618" y="4297718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753758" y="4034476"/>
            <a:ext cx="463297" cy="22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756894" y="362547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610502" y="3636600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829412" y="3651065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753758" y="3401942"/>
            <a:ext cx="463297" cy="223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756895" y="298112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610503" y="3007429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0825619" y="2999827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950320" y="5329476"/>
            <a:ext cx="421248" cy="193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943329" y="4701700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1208834" y="4693399"/>
            <a:ext cx="614420" cy="251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8934940" y="4064137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1200445" y="4055836"/>
            <a:ext cx="614420" cy="246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934940" y="3418182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1200445" y="3409881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55579" y="1233893"/>
            <a:ext cx="227921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SD Conformal Dep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242695" y="1248070"/>
            <a:ext cx="184512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SD Recess Etch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374559" y="2813193"/>
            <a:ext cx="1136650" cy="309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164759" y="2813193"/>
            <a:ext cx="1352550" cy="309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37559" y="2813193"/>
            <a:ext cx="895350" cy="309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821797" y="3104419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584303" y="3089969"/>
            <a:ext cx="505707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60335" y="3025983"/>
            <a:ext cx="49570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60079" y="550007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313687" y="5503615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528803" y="5507192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48687" y="5285196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907424" y="5268305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3088" y="4872297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306696" y="489860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521812" y="4927164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49952" y="4667740"/>
            <a:ext cx="463297" cy="19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44699" y="424991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298307" y="426862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513423" y="4279997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41563" y="4016755"/>
            <a:ext cx="463297" cy="22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444699" y="360774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298307" y="3618879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517217" y="3633344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441563" y="3384221"/>
            <a:ext cx="463297" cy="223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444700" y="2963402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298308" y="298970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513424" y="2982106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638125" y="5311755"/>
            <a:ext cx="421248" cy="193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631134" y="4683979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896639" y="4675678"/>
            <a:ext cx="614420" cy="251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2622745" y="4046416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888250" y="4038115"/>
            <a:ext cx="614420" cy="246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622745" y="3400461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888250" y="3392160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221241" y="5757902"/>
            <a:ext cx="1064758" cy="1545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417594" y="5775831"/>
            <a:ext cx="1064758" cy="1545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351431" y="2040867"/>
            <a:ext cx="5331127" cy="832757"/>
            <a:chOff x="804789" y="1310887"/>
            <a:chExt cx="5331127" cy="832757"/>
          </a:xfrm>
        </p:grpSpPr>
        <p:grpSp>
          <p:nvGrpSpPr>
            <p:cNvPr id="116" name="Group 115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6743266" y="2070323"/>
            <a:ext cx="5331127" cy="832757"/>
            <a:chOff x="804789" y="1310887"/>
            <a:chExt cx="5331127" cy="832757"/>
          </a:xfrm>
        </p:grpSpPr>
        <p:grpSp>
          <p:nvGrpSpPr>
            <p:cNvPr id="123" name="Group 122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24" name="Straight Arrow Connector 123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50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15225682" y="1298869"/>
            <a:ext cx="80387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PM Etch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Electrode &amp; PM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4180" y="1233892"/>
            <a:ext cx="534582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2</a:t>
            </a:r>
            <a:r>
              <a:rPr lang="en-US" sz="2400" baseline="30000" dirty="0">
                <a:latin typeface="Calibri" panose="020F0502020204030204" pitchFamily="34" charset="0"/>
              </a:rPr>
              <a:t>nd</a:t>
            </a:r>
            <a:r>
              <a:rPr lang="en-US" sz="2400" dirty="0">
                <a:latin typeface="Calibri" panose="020F0502020204030204" pitchFamily="34" charset="0"/>
              </a:rPr>
              <a:t> Electrode dep/etch, PM Conformal Dep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801495" y="1256536"/>
            <a:ext cx="102816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PM Etch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51431" y="2051285"/>
            <a:ext cx="5331127" cy="832757"/>
            <a:chOff x="804789" y="1310887"/>
            <a:chExt cx="5331127" cy="832757"/>
          </a:xfrm>
        </p:grpSpPr>
        <p:grpSp>
          <p:nvGrpSpPr>
            <p:cNvPr id="131" name="Group 130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Rectangle 134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32" name="Straight Arrow Connector 131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6743266" y="2080741"/>
            <a:ext cx="5331127" cy="832757"/>
            <a:chOff x="804789" y="1310887"/>
            <a:chExt cx="5331127" cy="832757"/>
          </a:xfrm>
        </p:grpSpPr>
        <p:grpSp>
          <p:nvGrpSpPr>
            <p:cNvPr id="138" name="Group 137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 141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39" name="Straight Arrow Connector 138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ectangle 109"/>
          <p:cNvSpPr/>
          <p:nvPr/>
        </p:nvSpPr>
        <p:spPr>
          <a:xfrm>
            <a:off x="10911043" y="3092038"/>
            <a:ext cx="888687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688213" y="3092038"/>
            <a:ext cx="1079831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862420" y="3092038"/>
            <a:ext cx="697910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11020989" y="3037498"/>
            <a:ext cx="863721" cy="2853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8785910" y="3048130"/>
            <a:ext cx="851491" cy="284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6906311" y="3101292"/>
            <a:ext cx="565088" cy="2789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11137950" y="3029031"/>
            <a:ext cx="759164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8884927" y="3039663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823464" y="3092825"/>
            <a:ext cx="601541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11207702" y="3074969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8953884" y="3060519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6846240" y="2996533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819591" y="5470622"/>
            <a:ext cx="860611" cy="44608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8570258" y="5474165"/>
            <a:ext cx="1324226" cy="45150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0775577" y="5477743"/>
            <a:ext cx="1131504" cy="45499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6834592" y="5255746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1293329" y="5238855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6812600" y="4842847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8563267" y="4869153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0792930" y="4897714"/>
            <a:ext cx="1107159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835857" y="4638290"/>
            <a:ext cx="463297" cy="19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804211" y="4220460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8554878" y="4239178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10784541" y="4250547"/>
            <a:ext cx="1107159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827468" y="3987305"/>
            <a:ext cx="463297" cy="22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804211" y="3578299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8554878" y="3589429"/>
            <a:ext cx="1324226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10788335" y="3603894"/>
            <a:ext cx="1107159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6827468" y="3354771"/>
            <a:ext cx="463297" cy="223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6804212" y="2922494"/>
            <a:ext cx="860611" cy="4261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8554879" y="2922190"/>
            <a:ext cx="1324226" cy="44919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10784542" y="2933814"/>
            <a:ext cx="1107159" cy="43104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9024030" y="5282305"/>
            <a:ext cx="421248" cy="193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9017039" y="4654529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11282544" y="4646228"/>
            <a:ext cx="614420" cy="251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9008650" y="4016966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11274155" y="4008665"/>
            <a:ext cx="614420" cy="246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9008650" y="3371011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11274155" y="3362710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4222376" y="2868707"/>
            <a:ext cx="1308848" cy="31197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2043954" y="2805955"/>
            <a:ext cx="1685364" cy="31645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57200" y="2823884"/>
            <a:ext cx="1030941" cy="31285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665012" y="3091288"/>
            <a:ext cx="863721" cy="2853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2429933" y="3101920"/>
            <a:ext cx="851491" cy="284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550334" y="3155082"/>
            <a:ext cx="565088" cy="2789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781973" y="3082821"/>
            <a:ext cx="759164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2528950" y="3093453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67487" y="3146615"/>
            <a:ext cx="601541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851725" y="3128759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2597907" y="3114309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90263" y="3050323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63614" y="5524412"/>
            <a:ext cx="860611" cy="44608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2214281" y="5527955"/>
            <a:ext cx="1324226" cy="45150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419600" y="5531533"/>
            <a:ext cx="1131504" cy="45499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478615" y="5309536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4937352" y="5292645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56623" y="4896637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2207290" y="4922943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4436953" y="4951504"/>
            <a:ext cx="1107159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479880" y="4692080"/>
            <a:ext cx="463297" cy="19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448234" y="4274250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2198901" y="4292968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4428564" y="4304337"/>
            <a:ext cx="1107159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71491" y="4041095"/>
            <a:ext cx="463297" cy="22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448234" y="3632089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198901" y="3643219"/>
            <a:ext cx="1324226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4432358" y="3657684"/>
            <a:ext cx="1107159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471491" y="3408561"/>
            <a:ext cx="463297" cy="223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448235" y="2976284"/>
            <a:ext cx="860611" cy="4261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198902" y="2975980"/>
            <a:ext cx="1324226" cy="44919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4428565" y="2987604"/>
            <a:ext cx="1107159" cy="43104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2668053" y="5336095"/>
            <a:ext cx="421248" cy="193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2661062" y="4708319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4926567" y="4700018"/>
            <a:ext cx="614420" cy="251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2652673" y="4070756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918178" y="4062455"/>
            <a:ext cx="614420" cy="246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2652673" y="3424801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918178" y="3416500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4436533" y="2895600"/>
            <a:ext cx="1090698" cy="29446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226733" y="2902284"/>
            <a:ext cx="1295400" cy="2937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82600" y="2859952"/>
            <a:ext cx="829733" cy="2963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3</a:t>
            </a:r>
            <a:r>
              <a:rPr lang="en-US" sz="4000" baseline="30000" dirty="0"/>
              <a:t>rd</a:t>
            </a:r>
            <a:r>
              <a:rPr lang="en-US" sz="4000" dirty="0"/>
              <a:t> Electrode &amp; Fill: Replacement for Pillar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65646" y="1259293"/>
            <a:ext cx="285706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2</a:t>
            </a:r>
            <a:r>
              <a:rPr lang="en-US" sz="2400" baseline="30000" dirty="0">
                <a:latin typeface="Calibri" panose="020F0502020204030204" pitchFamily="34" charset="0"/>
              </a:rPr>
              <a:t>nd</a:t>
            </a:r>
            <a:r>
              <a:rPr lang="en-US" sz="2400" dirty="0">
                <a:latin typeface="Calibri" panose="020F0502020204030204" pitchFamily="34" charset="0"/>
              </a:rPr>
              <a:t> Electrode Dep/Etch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19791" y="1313313"/>
            <a:ext cx="469263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Sacrificial Pillar Nitride Dep Etch/CMP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555067" y="3029285"/>
            <a:ext cx="888687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332237" y="3029285"/>
            <a:ext cx="1079831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06444" y="3029285"/>
            <a:ext cx="697910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665013" y="2974745"/>
            <a:ext cx="863721" cy="2853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429934" y="2985377"/>
            <a:ext cx="851491" cy="284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550335" y="3038539"/>
            <a:ext cx="565088" cy="2789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781974" y="2966278"/>
            <a:ext cx="722355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528951" y="2976910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46847" y="3030072"/>
            <a:ext cx="522182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851726" y="3012216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597908" y="2997766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90264" y="2933780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63615" y="5407869"/>
            <a:ext cx="860611" cy="44608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214282" y="5411412"/>
            <a:ext cx="1324226" cy="45150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419601" y="5414990"/>
            <a:ext cx="1131504" cy="45499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78616" y="5192993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937353" y="5176102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56624" y="4780094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207291" y="4806400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436954" y="4834961"/>
            <a:ext cx="1107159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79881" y="4575537"/>
            <a:ext cx="463297" cy="19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48235" y="4157707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198902" y="4176425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28565" y="4187794"/>
            <a:ext cx="1107159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71492" y="3924552"/>
            <a:ext cx="463297" cy="22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8235" y="3515546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198902" y="3526676"/>
            <a:ext cx="1324226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432359" y="3541141"/>
            <a:ext cx="1107159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71492" y="3292018"/>
            <a:ext cx="463297" cy="223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48236" y="2859741"/>
            <a:ext cx="860611" cy="4261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198903" y="2859437"/>
            <a:ext cx="1324226" cy="44919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4428566" y="2871061"/>
            <a:ext cx="1107159" cy="43104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668054" y="5219552"/>
            <a:ext cx="421248" cy="193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2661063" y="4591776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4926568" y="4583475"/>
            <a:ext cx="614420" cy="251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652674" y="3954213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918179" y="3945912"/>
            <a:ext cx="614420" cy="246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652674" y="3308258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4918179" y="3299957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351431" y="2025499"/>
            <a:ext cx="5331127" cy="832757"/>
            <a:chOff x="804789" y="1310887"/>
            <a:chExt cx="5331127" cy="832757"/>
          </a:xfrm>
        </p:grpSpPr>
        <p:grpSp>
          <p:nvGrpSpPr>
            <p:cNvPr id="101" name="Group 100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6743266" y="2054955"/>
            <a:ext cx="5331127" cy="832757"/>
            <a:chOff x="804789" y="1310887"/>
            <a:chExt cx="5331127" cy="832757"/>
          </a:xfrm>
        </p:grpSpPr>
        <p:grpSp>
          <p:nvGrpSpPr>
            <p:cNvPr id="108" name="Group 107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ectangle 204"/>
          <p:cNvSpPr/>
          <p:nvPr/>
        </p:nvSpPr>
        <p:spPr>
          <a:xfrm>
            <a:off x="7647154" y="2899607"/>
            <a:ext cx="987905" cy="2984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9841456" y="2908646"/>
            <a:ext cx="987905" cy="2984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10819404" y="2931459"/>
            <a:ext cx="1090698" cy="29446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8609604" y="2938143"/>
            <a:ext cx="1295400" cy="2937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6865471" y="2895811"/>
            <a:ext cx="829733" cy="2963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10937938" y="3065144"/>
            <a:ext cx="888687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8715108" y="3065144"/>
            <a:ext cx="1079831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6889315" y="3065144"/>
            <a:ext cx="697910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11047884" y="3010604"/>
            <a:ext cx="863721" cy="2853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8812805" y="3021236"/>
            <a:ext cx="851491" cy="284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6933206" y="3074398"/>
            <a:ext cx="565088" cy="2789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11164845" y="3002137"/>
            <a:ext cx="713390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8911822" y="3012769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6893859" y="3065931"/>
            <a:ext cx="558041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1234597" y="3048075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8980779" y="3033625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873135" y="2969639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6846486" y="5443728"/>
            <a:ext cx="860611" cy="44608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8597153" y="5447271"/>
            <a:ext cx="1324226" cy="45150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10802472" y="5450849"/>
            <a:ext cx="1131504" cy="45499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6861487" y="5228852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1320224" y="5211961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6839495" y="4815953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8590162" y="4842259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0819825" y="4870820"/>
            <a:ext cx="1107159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862752" y="4611396"/>
            <a:ext cx="463297" cy="19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831106" y="4193566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8581773" y="4212284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0811436" y="4223653"/>
            <a:ext cx="1107159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6854363" y="3960411"/>
            <a:ext cx="463297" cy="22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831106" y="3551405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8581773" y="3562535"/>
            <a:ext cx="1324226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0815230" y="3577000"/>
            <a:ext cx="1107159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6854363" y="3327877"/>
            <a:ext cx="463297" cy="223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6831107" y="2895600"/>
            <a:ext cx="860611" cy="4261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8581774" y="2895296"/>
            <a:ext cx="1324226" cy="44919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10811437" y="2906920"/>
            <a:ext cx="1107159" cy="43104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9050925" y="5255411"/>
            <a:ext cx="421248" cy="193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9043934" y="4627635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11309439" y="4619334"/>
            <a:ext cx="614420" cy="251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9035545" y="3990072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11301050" y="3981771"/>
            <a:ext cx="614420" cy="246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9035545" y="3344117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11301050" y="3335816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1</a:t>
            </a:r>
            <a:r>
              <a:rPr lang="en-US" baseline="30000" dirty="0"/>
              <a:t>st</a:t>
            </a:r>
            <a:r>
              <a:rPr lang="en-US" dirty="0"/>
              <a:t> Cut module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47" y="1417942"/>
            <a:ext cx="2640386" cy="2302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952" y="3900778"/>
            <a:ext cx="2487146" cy="206729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503154" y="2698913"/>
            <a:ext cx="383339" cy="1940820"/>
          </a:xfrm>
          <a:custGeom>
            <a:avLst/>
            <a:gdLst>
              <a:gd name="connsiteX0" fmla="*/ 329482 w 386908"/>
              <a:gd name="connsiteY0" fmla="*/ 0 h 962991"/>
              <a:gd name="connsiteX1" fmla="*/ 387 w 386908"/>
              <a:gd name="connsiteY1" fmla="*/ 289339 h 962991"/>
              <a:gd name="connsiteX2" fmla="*/ 386908 w 386908"/>
              <a:gd name="connsiteY2" fmla="*/ 962991 h 96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908" h="962991">
                <a:moveTo>
                  <a:pt x="329482" y="0"/>
                </a:moveTo>
                <a:cubicBezTo>
                  <a:pt x="160149" y="64420"/>
                  <a:pt x="-9184" y="128841"/>
                  <a:pt x="387" y="289339"/>
                </a:cubicBezTo>
                <a:cubicBezTo>
                  <a:pt x="9958" y="449837"/>
                  <a:pt x="326169" y="852188"/>
                  <a:pt x="386908" y="962991"/>
                </a:cubicBezTo>
              </a:path>
            </a:pathLst>
          </a:custGeom>
          <a:noFill/>
          <a:ln>
            <a:solidFill>
              <a:srgbClr val="C9FFFF"/>
            </a:solidFill>
            <a:prstDash val="sys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137496" y="3675836"/>
            <a:ext cx="343705" cy="776328"/>
          </a:xfrm>
          <a:custGeom>
            <a:avLst/>
            <a:gdLst>
              <a:gd name="connsiteX0" fmla="*/ 0 w 473406"/>
              <a:gd name="connsiteY0" fmla="*/ 0 h 565426"/>
              <a:gd name="connsiteX1" fmla="*/ 461617 w 473406"/>
              <a:gd name="connsiteY1" fmla="*/ 203200 h 565426"/>
              <a:gd name="connsiteX2" fmla="*/ 331304 w 473406"/>
              <a:gd name="connsiteY2" fmla="*/ 565426 h 5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406" h="565426">
                <a:moveTo>
                  <a:pt x="0" y="0"/>
                </a:moveTo>
                <a:cubicBezTo>
                  <a:pt x="203200" y="54481"/>
                  <a:pt x="406400" y="108962"/>
                  <a:pt x="461617" y="203200"/>
                </a:cubicBezTo>
                <a:cubicBezTo>
                  <a:pt x="516834" y="297438"/>
                  <a:pt x="361857" y="551438"/>
                  <a:pt x="331304" y="565426"/>
                </a:cubicBezTo>
              </a:path>
            </a:pathLst>
          </a:custGeom>
          <a:noFill/>
          <a:ln>
            <a:prstDash val="sys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73042" y="1497110"/>
            <a:ext cx="1506067" cy="1362631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73042" y="1470215"/>
            <a:ext cx="6884" cy="4396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866839" y="2841814"/>
            <a:ext cx="3309" cy="4053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84848" y="1864722"/>
            <a:ext cx="1093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77996" y="3160185"/>
            <a:ext cx="2714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A’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85148" y="1579826"/>
            <a:ext cx="5331127" cy="832757"/>
            <a:chOff x="804789" y="1310887"/>
            <a:chExt cx="5331127" cy="832757"/>
          </a:xfrm>
        </p:grpSpPr>
        <p:grpSp>
          <p:nvGrpSpPr>
            <p:cNvPr id="14" name="Group 13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089036" y="2424478"/>
            <a:ext cx="987905" cy="2984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83338" y="2433517"/>
            <a:ext cx="987905" cy="2984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61286" y="2456330"/>
            <a:ext cx="1090698" cy="29446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51486" y="2463014"/>
            <a:ext cx="1295400" cy="2937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7353" y="2420682"/>
            <a:ext cx="829733" cy="2963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79820" y="2590015"/>
            <a:ext cx="888687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56990" y="2590015"/>
            <a:ext cx="1079831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31197" y="2590015"/>
            <a:ext cx="697910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9766" y="2535475"/>
            <a:ext cx="863721" cy="2853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54687" y="2546107"/>
            <a:ext cx="851491" cy="284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5088" y="2599269"/>
            <a:ext cx="565088" cy="2789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06727" y="2527008"/>
            <a:ext cx="695461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53704" y="2537640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92241" y="2590802"/>
            <a:ext cx="601541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76479" y="2572946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22661" y="2558496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15017" y="2494510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88368" y="4968599"/>
            <a:ext cx="860611" cy="44608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39035" y="4972142"/>
            <a:ext cx="1324226" cy="45150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44354" y="4975720"/>
            <a:ext cx="1131504" cy="45499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03369" y="4753723"/>
            <a:ext cx="463297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62106" y="4736832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81377" y="4340824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32044" y="4367130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261707" y="4395691"/>
            <a:ext cx="1107159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04634" y="4136267"/>
            <a:ext cx="463297" cy="19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72988" y="3718437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23655" y="3737155"/>
            <a:ext cx="1324226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53318" y="3748524"/>
            <a:ext cx="1107159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96245" y="3485282"/>
            <a:ext cx="463297" cy="22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272988" y="3076276"/>
            <a:ext cx="860611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023655" y="3087406"/>
            <a:ext cx="1324226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57112" y="3101871"/>
            <a:ext cx="1107159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296245" y="2852748"/>
            <a:ext cx="463297" cy="223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72989" y="2420471"/>
            <a:ext cx="860611" cy="4261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023656" y="2420167"/>
            <a:ext cx="1324226" cy="44919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253319" y="2431791"/>
            <a:ext cx="1107159" cy="43104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92807" y="4780282"/>
            <a:ext cx="421248" cy="193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85816" y="4152506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751321" y="4144205"/>
            <a:ext cx="614420" cy="251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477427" y="3514943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742932" y="3506642"/>
            <a:ext cx="614420" cy="246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77427" y="2868988"/>
            <a:ext cx="421248" cy="21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2932" y="2860687"/>
            <a:ext cx="614420" cy="238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731646" y="1775073"/>
            <a:ext cx="11191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Tier Dielectric,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Oxide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88795" y="5681218"/>
            <a:ext cx="25714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Sacrificial material  for Tier metal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WordLine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 amorphous Silicon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774142" y="1730250"/>
            <a:ext cx="24473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</a:rPr>
              <a:t>Sacrificial material  for Pillar metal (</a:t>
            </a:r>
            <a:r>
              <a:rPr lang="en-US" sz="1400" dirty="0" err="1">
                <a:solidFill>
                  <a:srgbClr val="7030A0"/>
                </a:solidFill>
                <a:latin typeface="Calibri" panose="020F0502020204030204" pitchFamily="34" charset="0"/>
              </a:rPr>
              <a:t>BitLine</a:t>
            </a: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</a:rPr>
              <a:t>), </a:t>
            </a:r>
            <a:r>
              <a:rPr lang="en-US" sz="1400" dirty="0" err="1">
                <a:solidFill>
                  <a:srgbClr val="7030A0"/>
                </a:solidFill>
                <a:latin typeface="Calibri" panose="020F0502020204030204" pitchFamily="34" charset="0"/>
              </a:rPr>
              <a:t>eg</a:t>
            </a:r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</a:rPr>
              <a:t>. Nitride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66752" y="5638861"/>
            <a:ext cx="159426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1</a:t>
            </a:r>
            <a:r>
              <a:rPr lang="en-US" sz="1400" baseline="30000" dirty="0">
                <a:latin typeface="Calibri" panose="020F0502020204030204" pitchFamily="34" charset="0"/>
              </a:rPr>
              <a:t>st,</a:t>
            </a:r>
            <a:r>
              <a:rPr lang="en-US" sz="1400" baseline="-25000" dirty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2</a:t>
            </a:r>
            <a:r>
              <a:rPr lang="en-US" sz="1400" baseline="30000" dirty="0">
                <a:latin typeface="Calibri" panose="020F0502020204030204" pitchFamily="34" charset="0"/>
              </a:rPr>
              <a:t>nd</a:t>
            </a:r>
            <a:r>
              <a:rPr lang="en-US" sz="1400" dirty="0">
                <a:latin typeface="Calibri" panose="020F0502020204030204" pitchFamily="34" charset="0"/>
              </a:rPr>
              <a:t>, 3</a:t>
            </a:r>
            <a:r>
              <a:rPr lang="en-US" sz="1400" baseline="30000" dirty="0">
                <a:latin typeface="Calibri" panose="020F0502020204030204" pitchFamily="34" charset="0"/>
              </a:rPr>
              <a:t>rd</a:t>
            </a:r>
            <a:r>
              <a:rPr lang="en-US" sz="1400" dirty="0">
                <a:latin typeface="Calibri" panose="020F0502020204030204" pitchFamily="34" charset="0"/>
              </a:rPr>
              <a:t>  Electrode, </a:t>
            </a:r>
            <a:r>
              <a:rPr lang="en-US" sz="1400" dirty="0" err="1">
                <a:latin typeface="Calibri" panose="020F0502020204030204" pitchFamily="34" charset="0"/>
              </a:rPr>
              <a:t>eg</a:t>
            </a:r>
            <a:r>
              <a:rPr lang="en-US" sz="1400" dirty="0">
                <a:latin typeface="Calibri" panose="020F0502020204030204" pitchFamily="34" charset="0"/>
              </a:rPr>
              <a:t>. Carbon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464537" y="5652756"/>
            <a:ext cx="68882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Selector, </a:t>
            </a:r>
            <a:r>
              <a:rPr lang="en-US" sz="1400" dirty="0" err="1">
                <a:solidFill>
                  <a:srgbClr val="00B050"/>
                </a:solidFill>
                <a:latin typeface="Calibri" panose="020F0502020204030204" pitchFamily="34" charset="0"/>
              </a:rPr>
              <a:t>eg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. SAG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426844" y="5620932"/>
            <a:ext cx="7515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Memory, </a:t>
            </a:r>
          </a:p>
          <a:p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eg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. GST</a:t>
            </a:r>
          </a:p>
        </p:txBody>
      </p:sp>
      <p:sp>
        <p:nvSpPr>
          <p:cNvPr id="73" name="Freeform 72"/>
          <p:cNvSpPr/>
          <p:nvPr/>
        </p:nvSpPr>
        <p:spPr>
          <a:xfrm>
            <a:off x="1475843" y="2115446"/>
            <a:ext cx="252328" cy="268942"/>
          </a:xfrm>
          <a:custGeom>
            <a:avLst/>
            <a:gdLst>
              <a:gd name="connsiteX0" fmla="*/ 171646 w 252328"/>
              <a:gd name="connsiteY0" fmla="*/ 0 h 268942"/>
              <a:gd name="connsiteX1" fmla="*/ 1316 w 252328"/>
              <a:gd name="connsiteY1" fmla="*/ 71718 h 268942"/>
              <a:gd name="connsiteX2" fmla="*/ 252328 w 252328"/>
              <a:gd name="connsiteY2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328" h="268942">
                <a:moveTo>
                  <a:pt x="171646" y="0"/>
                </a:moveTo>
                <a:cubicBezTo>
                  <a:pt x="79757" y="13447"/>
                  <a:pt x="-12131" y="26894"/>
                  <a:pt x="1316" y="71718"/>
                </a:cubicBezTo>
                <a:cubicBezTo>
                  <a:pt x="14763" y="116542"/>
                  <a:pt x="252328" y="268942"/>
                  <a:pt x="252328" y="268942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907952" y="2048435"/>
            <a:ext cx="502166" cy="354330"/>
          </a:xfrm>
          <a:custGeom>
            <a:avLst/>
            <a:gdLst>
              <a:gd name="connsiteX0" fmla="*/ 377190 w 502166"/>
              <a:gd name="connsiteY0" fmla="*/ 0 h 354330"/>
              <a:gd name="connsiteX1" fmla="*/ 480060 w 502166"/>
              <a:gd name="connsiteY1" fmla="*/ 114300 h 354330"/>
              <a:gd name="connsiteX2" fmla="*/ 0 w 502166"/>
              <a:gd name="connsiteY2" fmla="*/ 354330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166" h="354330">
                <a:moveTo>
                  <a:pt x="377190" y="0"/>
                </a:moveTo>
                <a:cubicBezTo>
                  <a:pt x="460057" y="27622"/>
                  <a:pt x="542925" y="55245"/>
                  <a:pt x="480060" y="114300"/>
                </a:cubicBezTo>
                <a:cubicBezTo>
                  <a:pt x="417195" y="173355"/>
                  <a:pt x="208597" y="263842"/>
                  <a:pt x="0" y="35433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6400800" y="4892040"/>
            <a:ext cx="378533" cy="737795"/>
          </a:xfrm>
          <a:custGeom>
            <a:avLst/>
            <a:gdLst>
              <a:gd name="connsiteX0" fmla="*/ 125730 w 378533"/>
              <a:gd name="connsiteY0" fmla="*/ 811530 h 817172"/>
              <a:gd name="connsiteX1" fmla="*/ 125730 w 378533"/>
              <a:gd name="connsiteY1" fmla="*/ 731520 h 817172"/>
              <a:gd name="connsiteX2" fmla="*/ 377190 w 378533"/>
              <a:gd name="connsiteY2" fmla="*/ 217170 h 817172"/>
              <a:gd name="connsiteX3" fmla="*/ 0 w 378533"/>
              <a:gd name="connsiteY3" fmla="*/ 0 h 8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33" h="817172">
                <a:moveTo>
                  <a:pt x="125730" y="811530"/>
                </a:moveTo>
                <a:cubicBezTo>
                  <a:pt x="104775" y="821055"/>
                  <a:pt x="83820" y="830580"/>
                  <a:pt x="125730" y="731520"/>
                </a:cubicBezTo>
                <a:cubicBezTo>
                  <a:pt x="167640" y="632460"/>
                  <a:pt x="398145" y="339090"/>
                  <a:pt x="377190" y="217170"/>
                </a:cubicBezTo>
                <a:cubicBezTo>
                  <a:pt x="356235" y="95250"/>
                  <a:pt x="178117" y="47625"/>
                  <a:pt x="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091954" y="5002306"/>
            <a:ext cx="744070" cy="708212"/>
          </a:xfrm>
          <a:custGeom>
            <a:avLst/>
            <a:gdLst>
              <a:gd name="connsiteX0" fmla="*/ 0 w 526897"/>
              <a:gd name="connsiteY0" fmla="*/ 697230 h 697230"/>
              <a:gd name="connsiteX1" fmla="*/ 502920 w 526897"/>
              <a:gd name="connsiteY1" fmla="*/ 365760 h 697230"/>
              <a:gd name="connsiteX2" fmla="*/ 400050 w 526897"/>
              <a:gd name="connsiteY2" fmla="*/ 0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897" h="697230">
                <a:moveTo>
                  <a:pt x="0" y="697230"/>
                </a:moveTo>
                <a:cubicBezTo>
                  <a:pt x="218122" y="589597"/>
                  <a:pt x="436245" y="481965"/>
                  <a:pt x="502920" y="365760"/>
                </a:cubicBezTo>
                <a:cubicBezTo>
                  <a:pt x="569595" y="249555"/>
                  <a:pt x="484822" y="124777"/>
                  <a:pt x="40005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154017" y="4993419"/>
            <a:ext cx="442672" cy="649357"/>
          </a:xfrm>
          <a:custGeom>
            <a:avLst/>
            <a:gdLst>
              <a:gd name="connsiteX0" fmla="*/ 0 w 442672"/>
              <a:gd name="connsiteY0" fmla="*/ 652007 h 652007"/>
              <a:gd name="connsiteX1" fmla="*/ 421420 w 442672"/>
              <a:gd name="connsiteY1" fmla="*/ 310101 h 652007"/>
              <a:gd name="connsiteX2" fmla="*/ 341906 w 442672"/>
              <a:gd name="connsiteY2" fmla="*/ 0 h 65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672" h="652007">
                <a:moveTo>
                  <a:pt x="0" y="652007"/>
                </a:moveTo>
                <a:cubicBezTo>
                  <a:pt x="182218" y="535388"/>
                  <a:pt x="364436" y="418769"/>
                  <a:pt x="421420" y="310101"/>
                </a:cubicBezTo>
                <a:cubicBezTo>
                  <a:pt x="478404" y="201433"/>
                  <a:pt x="410155" y="100716"/>
                  <a:pt x="341906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209677" y="4982818"/>
            <a:ext cx="180229" cy="628152"/>
          </a:xfrm>
          <a:custGeom>
            <a:avLst/>
            <a:gdLst>
              <a:gd name="connsiteX0" fmla="*/ 0 w 286519"/>
              <a:gd name="connsiteY0" fmla="*/ 652007 h 652007"/>
              <a:gd name="connsiteX1" fmla="*/ 278295 w 286519"/>
              <a:gd name="connsiteY1" fmla="*/ 426720 h 652007"/>
              <a:gd name="connsiteX2" fmla="*/ 185530 w 286519"/>
              <a:gd name="connsiteY2" fmla="*/ 0 h 65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519" h="652007">
                <a:moveTo>
                  <a:pt x="0" y="652007"/>
                </a:moveTo>
                <a:cubicBezTo>
                  <a:pt x="123686" y="593697"/>
                  <a:pt x="247373" y="535388"/>
                  <a:pt x="278295" y="426720"/>
                </a:cubicBezTo>
                <a:cubicBezTo>
                  <a:pt x="309217" y="318052"/>
                  <a:pt x="247373" y="159026"/>
                  <a:pt x="18553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122213" y="4980166"/>
            <a:ext cx="180230" cy="598999"/>
          </a:xfrm>
          <a:custGeom>
            <a:avLst/>
            <a:gdLst>
              <a:gd name="connsiteX0" fmla="*/ 129871 w 204356"/>
              <a:gd name="connsiteY0" fmla="*/ 572494 h 572494"/>
              <a:gd name="connsiteX1" fmla="*/ 198782 w 204356"/>
              <a:gd name="connsiteY1" fmla="*/ 450574 h 572494"/>
              <a:gd name="connsiteX2" fmla="*/ 0 w 204356"/>
              <a:gd name="connsiteY2" fmla="*/ 0 h 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56" h="572494">
                <a:moveTo>
                  <a:pt x="129871" y="572494"/>
                </a:moveTo>
                <a:cubicBezTo>
                  <a:pt x="175149" y="559242"/>
                  <a:pt x="220427" y="545990"/>
                  <a:pt x="198782" y="450574"/>
                </a:cubicBezTo>
                <a:cubicBezTo>
                  <a:pt x="177137" y="355158"/>
                  <a:pt x="88568" y="177579"/>
                  <a:pt x="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545666" y="4990769"/>
            <a:ext cx="410355" cy="636104"/>
          </a:xfrm>
          <a:custGeom>
            <a:avLst/>
            <a:gdLst>
              <a:gd name="connsiteX0" fmla="*/ 277833 w 410355"/>
              <a:gd name="connsiteY0" fmla="*/ 636104 h 636104"/>
              <a:gd name="connsiteX1" fmla="*/ 2188 w 410355"/>
              <a:gd name="connsiteY1" fmla="*/ 426720 h 636104"/>
              <a:gd name="connsiteX2" fmla="*/ 410355 w 410355"/>
              <a:gd name="connsiteY2" fmla="*/ 0 h 6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355" h="636104">
                <a:moveTo>
                  <a:pt x="277833" y="636104"/>
                </a:moveTo>
                <a:cubicBezTo>
                  <a:pt x="128967" y="584420"/>
                  <a:pt x="-19899" y="532737"/>
                  <a:pt x="2188" y="426720"/>
                </a:cubicBezTo>
                <a:cubicBezTo>
                  <a:pt x="24275" y="320703"/>
                  <a:pt x="217315" y="160351"/>
                  <a:pt x="410355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Cut definition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83416" y="4007054"/>
            <a:ext cx="1181099" cy="1243958"/>
            <a:chOff x="10728871" y="4278363"/>
            <a:chExt cx="1181099" cy="1243958"/>
          </a:xfrm>
        </p:grpSpPr>
        <p:sp>
          <p:nvSpPr>
            <p:cNvPr id="4" name="Rectangle 3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8782656" y="4669394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400028" y="1934428"/>
            <a:ext cx="1920949" cy="1540468"/>
            <a:chOff x="2343325" y="301426"/>
            <a:chExt cx="7513053" cy="6024948"/>
          </a:xfrm>
        </p:grpSpPr>
        <p:sp>
          <p:nvSpPr>
            <p:cNvPr id="11" name="Rectangle 10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87207" y="542261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29644" y="535173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93802" y="435938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57504" y="439482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07979" y="1417677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71681" y="1421221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68993" y="2739659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32695" y="2743203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72539" y="4178594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36241" y="4160872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07977" y="5553735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71679" y="5536013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8" y="1210236"/>
            <a:ext cx="6796853" cy="51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2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6219" r="9545"/>
          <a:stretch/>
        </p:blipFill>
        <p:spPr>
          <a:xfrm>
            <a:off x="1074421" y="1292845"/>
            <a:ext cx="4480560" cy="261863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788" y="1271420"/>
            <a:ext cx="6211602" cy="44128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40930" y="2434590"/>
            <a:ext cx="3463290" cy="2045970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34940" y="4126230"/>
            <a:ext cx="1760220" cy="196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26230" y="3851910"/>
            <a:ext cx="3303270" cy="1201655"/>
          </a:xfrm>
          <a:custGeom>
            <a:avLst/>
            <a:gdLst>
              <a:gd name="connsiteX0" fmla="*/ 3531870 w 3531870"/>
              <a:gd name="connsiteY0" fmla="*/ 788670 h 1201655"/>
              <a:gd name="connsiteX1" fmla="*/ 1783080 w 3531870"/>
              <a:gd name="connsiteY1" fmla="*/ 1165860 h 1201655"/>
              <a:gd name="connsiteX2" fmla="*/ 0 w 3531870"/>
              <a:gd name="connsiteY2" fmla="*/ 0 h 120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1870" h="1201655">
                <a:moveTo>
                  <a:pt x="3531870" y="788670"/>
                </a:moveTo>
                <a:cubicBezTo>
                  <a:pt x="2951797" y="1042987"/>
                  <a:pt x="2371725" y="1297305"/>
                  <a:pt x="1783080" y="1165860"/>
                </a:cubicBezTo>
                <a:cubicBezTo>
                  <a:pt x="1194435" y="1034415"/>
                  <a:pt x="293370" y="188595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5202282"/>
            <a:ext cx="33832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Top Dielectric Removed</a:t>
            </a:r>
          </a:p>
        </p:txBody>
      </p:sp>
    </p:spTree>
    <p:extLst>
      <p:ext uri="{BB962C8B-B14F-4D97-AF65-F5344CB8AC3E}">
        <p14:creationId xmlns:p14="http://schemas.microsoft.com/office/powerpoint/2010/main" val="2584919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Metal Replacement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76" y="1377835"/>
            <a:ext cx="6675120" cy="50077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49452" y="1612773"/>
            <a:ext cx="3874770" cy="344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</a:rPr>
              <a:t>Isotropic sacrificial tier material (</a:t>
            </a:r>
            <a:r>
              <a:rPr lang="en-US" dirty="0" err="1">
                <a:latin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</a:rPr>
              <a:t>. amorphous silicon) etch then conformal Metal dep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</a:rPr>
              <a:t>. ALD W) fill the gap,</a:t>
            </a:r>
          </a:p>
          <a:p>
            <a:pPr algn="r"/>
            <a:endParaRPr lang="en-US" dirty="0">
              <a:latin typeface="Calibri" panose="020F0502020204030204" pitchFamily="34" charset="0"/>
            </a:endParaRPr>
          </a:p>
          <a:p>
            <a:pPr algn="r"/>
            <a:r>
              <a:rPr lang="en-US" dirty="0">
                <a:latin typeface="Calibri" panose="020F0502020204030204" pitchFamily="34" charset="0"/>
              </a:rPr>
              <a:t>followed by anisotropic </a:t>
            </a:r>
          </a:p>
          <a:p>
            <a:pPr algn="r"/>
            <a:r>
              <a:rPr lang="en-US" dirty="0">
                <a:latin typeface="Calibri" panose="020F0502020204030204" pitchFamily="34" charset="0"/>
              </a:rPr>
              <a:t>metal etch removing</a:t>
            </a:r>
          </a:p>
          <a:p>
            <a:pPr algn="r"/>
            <a:r>
              <a:rPr lang="en-US" dirty="0">
                <a:latin typeface="Calibri" panose="020F0502020204030204" pitchFamily="34" charset="0"/>
              </a:rPr>
              <a:t>metal in the 2</a:t>
            </a:r>
            <a:r>
              <a:rPr lang="en-US" baseline="30000" dirty="0">
                <a:latin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</a:rPr>
              <a:t> cut </a:t>
            </a:r>
          </a:p>
          <a:p>
            <a:pPr algn="r"/>
            <a:r>
              <a:rPr lang="en-US" dirty="0">
                <a:latin typeface="Calibri" panose="020F0502020204030204" pitchFamily="34" charset="0"/>
              </a:rPr>
              <a:t>opening region then gap </a:t>
            </a:r>
          </a:p>
          <a:p>
            <a:pPr algn="r"/>
            <a:r>
              <a:rPr lang="en-US" dirty="0">
                <a:latin typeface="Calibri" panose="020F0502020204030204" pitchFamily="34" charset="0"/>
              </a:rPr>
              <a:t>filled with oxide(not shown)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1541" y="4914129"/>
            <a:ext cx="4061460" cy="143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With </a:t>
            </a:r>
          </a:p>
          <a:p>
            <a:r>
              <a:rPr lang="en-US" dirty="0">
                <a:latin typeface="Calibri" panose="020F0502020204030204" pitchFamily="34" charset="0"/>
              </a:rPr>
              <a:t>top dielectric </a:t>
            </a:r>
          </a:p>
          <a:p>
            <a:r>
              <a:rPr lang="en-US" dirty="0">
                <a:latin typeface="Calibri" panose="020F0502020204030204" pitchFamily="34" charset="0"/>
              </a:rPr>
              <a:t>removed, Array with </a:t>
            </a:r>
          </a:p>
          <a:p>
            <a:r>
              <a:rPr lang="en-US" dirty="0">
                <a:latin typeface="Calibri" panose="020F0502020204030204" pitchFamily="34" charset="0"/>
              </a:rPr>
              <a:t>Tier Stair (termination)</a:t>
            </a:r>
          </a:p>
        </p:txBody>
      </p:sp>
    </p:spTree>
    <p:extLst>
      <p:ext uri="{BB962C8B-B14F-4D97-AF65-F5344CB8AC3E}">
        <p14:creationId xmlns:p14="http://schemas.microsoft.com/office/powerpoint/2010/main" val="1443010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11" y="1382220"/>
            <a:ext cx="6944677" cy="508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 Metal Replacement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8789" y="1754069"/>
            <a:ext cx="3969686" cy="445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</a:rPr>
              <a:t>Isotropic sacrificial pillar material (</a:t>
            </a:r>
            <a:r>
              <a:rPr lang="en-US" dirty="0" err="1">
                <a:latin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</a:rPr>
              <a:t>. nitride) removed then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Metal (</a:t>
            </a:r>
            <a:r>
              <a:rPr lang="en-US" dirty="0" err="1">
                <a:latin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</a:rPr>
              <a:t>. W) fill the gap</a:t>
            </a:r>
          </a:p>
          <a:p>
            <a:pPr algn="r"/>
            <a:endParaRPr lang="en-US" dirty="0">
              <a:latin typeface="Calibri" panose="020F0502020204030204" pitchFamily="34" charset="0"/>
            </a:endParaRPr>
          </a:p>
          <a:p>
            <a:pPr algn="r"/>
            <a:endParaRPr lang="en-US" dirty="0">
              <a:latin typeface="Calibri" panose="020F0502020204030204" pitchFamily="34" charset="0"/>
            </a:endParaRPr>
          </a:p>
          <a:p>
            <a:pPr algn="r"/>
            <a:endParaRPr lang="en-US" dirty="0">
              <a:latin typeface="Calibri" panose="020F0502020204030204" pitchFamily="34" charset="0"/>
            </a:endParaRPr>
          </a:p>
          <a:p>
            <a:pPr algn="r"/>
            <a:endParaRPr lang="en-US" dirty="0">
              <a:latin typeface="Calibri" panose="020F0502020204030204" pitchFamily="34" charset="0"/>
            </a:endParaRPr>
          </a:p>
          <a:p>
            <a:pPr algn="r"/>
            <a:endParaRPr lang="en-US" dirty="0">
              <a:latin typeface="Calibri" panose="020F0502020204030204" pitchFamily="34" charset="0"/>
            </a:endParaRPr>
          </a:p>
          <a:p>
            <a:pPr algn="r"/>
            <a:endParaRPr lang="en-US" dirty="0">
              <a:latin typeface="Calibri" panose="020F0502020204030204" pitchFamily="34" charset="0"/>
            </a:endParaRPr>
          </a:p>
          <a:p>
            <a:pPr algn="r"/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gap filled oxide and top tier dielectric are not shown</a:t>
            </a:r>
          </a:p>
          <a:p>
            <a:r>
              <a:rPr lang="en-US" dirty="0">
                <a:latin typeface="Calibri" panose="020F0502020204030204" pitchFamily="34" charset="0"/>
              </a:rPr>
              <a:t>(not shown)  </a:t>
            </a:r>
          </a:p>
        </p:txBody>
      </p:sp>
    </p:spTree>
    <p:extLst>
      <p:ext uri="{BB962C8B-B14F-4D97-AF65-F5344CB8AC3E}">
        <p14:creationId xmlns:p14="http://schemas.microsoft.com/office/powerpoint/2010/main" val="3083941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Interconnect </a:t>
            </a:r>
            <a:br>
              <a:rPr lang="en-US" dirty="0"/>
            </a:br>
            <a:r>
              <a:rPr lang="en-US" sz="2800" dirty="0"/>
              <a:t>connecting Tier and Pillar to Periphery Control Circuit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29" y="1314450"/>
            <a:ext cx="5262561" cy="2205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203" y="1427405"/>
            <a:ext cx="3351014" cy="2594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245" y="3730587"/>
            <a:ext cx="5088255" cy="259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072" y="4042328"/>
            <a:ext cx="3874770" cy="24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dirty="0"/>
              <a:t>Schematics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1600" y="762000"/>
            <a:ext cx="1729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4-Tier XOR Cell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914400" y="1600200"/>
            <a:ext cx="1828800" cy="3505200"/>
            <a:chOff x="914400" y="1600200"/>
            <a:chExt cx="1828800" cy="3505200"/>
          </a:xfrm>
        </p:grpSpPr>
        <p:grpSp>
          <p:nvGrpSpPr>
            <p:cNvPr id="30" name="Group 2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31" name="Oval 3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1" idx="2"/>
                <a:endCxn id="3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51" name="Oval 5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>
                <a:stCxn id="51" idx="2"/>
                <a:endCxn id="5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60" name="Oval 5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>
                <a:stCxn id="60" idx="2"/>
                <a:endCxn id="6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69" name="Oval 6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2"/>
                <a:endCxn id="6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87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171224" y="4343400"/>
            <a:ext cx="2003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290924" y="3733800"/>
            <a:ext cx="1474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362200" y="3200400"/>
            <a:ext cx="2917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Tier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362200" y="2743200"/>
            <a:ext cx="2917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Tier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362200" y="2286000"/>
            <a:ext cx="2917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Tier</a:t>
            </a:r>
            <a:r>
              <a:rPr lang="en-US" sz="1200" baseline="-25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362200" y="1796534"/>
            <a:ext cx="2917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Tier</a:t>
            </a:r>
            <a:r>
              <a:rPr lang="en-US" sz="1200" baseline="-25000" dirty="0">
                <a:latin typeface="Calibri" panose="020F0502020204030204" pitchFamily="34" charset="0"/>
              </a:rPr>
              <a:t>3</a:t>
            </a:r>
          </a:p>
        </p:txBody>
      </p: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3836892" y="1219200"/>
            <a:ext cx="685800" cy="1314450"/>
            <a:chOff x="914400" y="1600200"/>
            <a:chExt cx="1828800" cy="3505200"/>
          </a:xfrm>
        </p:grpSpPr>
        <p:grpSp>
          <p:nvGrpSpPr>
            <p:cNvPr id="119" name="Group 118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67" name="Oval 16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stCxn id="167" idx="2"/>
                <a:endCxn id="16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" name="Straight Connector 153"/>
              <p:cNvCxnSpPr>
                <a:stCxn id="153" idx="2"/>
                <a:endCxn id="15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45" name="Oval 14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Connector 145"/>
              <p:cNvCxnSpPr>
                <a:stCxn id="145" idx="2"/>
                <a:endCxn id="14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37" name="Oval 13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/>
              <p:cNvCxnSpPr>
                <a:stCxn id="137" idx="2"/>
                <a:endCxn id="13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endCxn id="128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Isosceles Triangle 127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>
            <a:grpSpLocks noChangeAspect="1"/>
          </p:cNvGrpSpPr>
          <p:nvPr/>
        </p:nvGrpSpPr>
        <p:grpSpPr>
          <a:xfrm flipH="1">
            <a:off x="4522692" y="1219200"/>
            <a:ext cx="685800" cy="1314450"/>
            <a:chOff x="914400" y="1600200"/>
            <a:chExt cx="1828800" cy="3505200"/>
          </a:xfrm>
        </p:grpSpPr>
        <p:grpSp>
          <p:nvGrpSpPr>
            <p:cNvPr id="182" name="Group 181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230" name="Oval 22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1" name="Straight Connector 230"/>
              <p:cNvCxnSpPr>
                <a:stCxn id="230" idx="2"/>
                <a:endCxn id="23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216" name="Oval 21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7" name="Straight Connector 216"/>
              <p:cNvCxnSpPr>
                <a:stCxn id="216" idx="2"/>
                <a:endCxn id="21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208" name="Oval 20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Connector 208"/>
              <p:cNvCxnSpPr>
                <a:stCxn id="208" idx="2"/>
                <a:endCxn id="20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00" name="Oval 19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1" name="Straight Connector 200"/>
              <p:cNvCxnSpPr>
                <a:stCxn id="200" idx="2"/>
                <a:endCxn id="20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8" name="Straight Connector 187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endCxn id="191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Isosceles Triangle 190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>
            <a:grpSpLocks noChangeAspect="1"/>
          </p:cNvGrpSpPr>
          <p:nvPr/>
        </p:nvGrpSpPr>
        <p:grpSpPr>
          <a:xfrm flipV="1">
            <a:off x="3836892" y="2514600"/>
            <a:ext cx="685800" cy="1314450"/>
            <a:chOff x="914400" y="1600200"/>
            <a:chExt cx="1828800" cy="3505200"/>
          </a:xfrm>
        </p:grpSpPr>
        <p:grpSp>
          <p:nvGrpSpPr>
            <p:cNvPr id="245" name="Group 244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293" name="Oval 29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4" name="Straight Connector 293"/>
              <p:cNvCxnSpPr>
                <a:stCxn id="293" idx="2"/>
                <a:endCxn id="29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287" name="Straight Connector 286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279" name="Oval 27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0" name="Straight Connector 279"/>
              <p:cNvCxnSpPr>
                <a:stCxn id="279" idx="2"/>
                <a:endCxn id="27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271" name="Oval 27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2" name="Straight Connector 271"/>
              <p:cNvCxnSpPr>
                <a:stCxn id="271" idx="2"/>
                <a:endCxn id="27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63" name="Oval 26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4" name="Straight Connector 263"/>
              <p:cNvCxnSpPr>
                <a:stCxn id="263" idx="2"/>
                <a:endCxn id="26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1" name="Straight Connector 250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endCxn id="254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Isosceles Triangle 253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Connector 254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55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59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Oval 261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/>
          <p:cNvGrpSpPr>
            <a:grpSpLocks noChangeAspect="1"/>
          </p:cNvGrpSpPr>
          <p:nvPr/>
        </p:nvGrpSpPr>
        <p:grpSpPr>
          <a:xfrm flipH="1" flipV="1">
            <a:off x="4522692" y="2514600"/>
            <a:ext cx="685800" cy="1314450"/>
            <a:chOff x="914400" y="1600200"/>
            <a:chExt cx="1828800" cy="3505200"/>
          </a:xfrm>
        </p:grpSpPr>
        <p:grpSp>
          <p:nvGrpSpPr>
            <p:cNvPr id="308" name="Group 307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364" name="Straight Connector 363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308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356" name="Oval 35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7" name="Straight Connector 356"/>
              <p:cNvCxnSpPr>
                <a:stCxn id="356" idx="2"/>
                <a:endCxn id="35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350" name="Straight Connector 349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342" name="Oval 34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3" name="Straight Connector 342"/>
              <p:cNvCxnSpPr>
                <a:stCxn id="342" idx="2"/>
                <a:endCxn id="34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 311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334" name="Oval 33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5" name="Straight Connector 334"/>
              <p:cNvCxnSpPr>
                <a:stCxn id="334" idx="2"/>
                <a:endCxn id="33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Group 312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326" name="Oval 32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7" name="Straight Connector 326"/>
              <p:cNvCxnSpPr>
                <a:stCxn id="326" idx="2"/>
                <a:endCxn id="32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" name="Straight Connector 313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endCxn id="317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Isosceles Triangle 316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8" name="Straight Connector 317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0" name="Straight Connector 319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2" name="Straight Connector 321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Oval 322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Connector 323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Oval 324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Group 369"/>
          <p:cNvGrpSpPr>
            <a:grpSpLocks noChangeAspect="1"/>
          </p:cNvGrpSpPr>
          <p:nvPr/>
        </p:nvGrpSpPr>
        <p:grpSpPr>
          <a:xfrm>
            <a:off x="5208492" y="1219200"/>
            <a:ext cx="685800" cy="1314450"/>
            <a:chOff x="914400" y="1600200"/>
            <a:chExt cx="1828800" cy="3505200"/>
          </a:xfrm>
        </p:grpSpPr>
        <p:grpSp>
          <p:nvGrpSpPr>
            <p:cNvPr id="371" name="Group 370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427" name="Straight Connector 426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71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419" name="Oval 41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0" name="Straight Connector 419"/>
              <p:cNvCxnSpPr>
                <a:stCxn id="419" idx="2"/>
                <a:endCxn id="41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oup 373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405" name="Oval 40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6" name="Straight Connector 405"/>
              <p:cNvCxnSpPr>
                <a:stCxn id="405" idx="2"/>
                <a:endCxn id="40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oup 374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397" name="Oval 39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8" name="Straight Connector 397"/>
              <p:cNvCxnSpPr>
                <a:stCxn id="397" idx="2"/>
                <a:endCxn id="39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oup 375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389" name="Oval 38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0" name="Straight Connector 389"/>
              <p:cNvCxnSpPr>
                <a:stCxn id="389" idx="2"/>
                <a:endCxn id="38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7" name="Straight Connector 376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endCxn id="380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Isosceles Triangle 379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1" name="Straight Connector 380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Oval 381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3" name="Straight Connector 382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Oval 383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5" name="Straight Connector 384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385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7" name="Straight Connector 386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Group 432"/>
          <p:cNvGrpSpPr>
            <a:grpSpLocks noChangeAspect="1"/>
          </p:cNvGrpSpPr>
          <p:nvPr/>
        </p:nvGrpSpPr>
        <p:grpSpPr>
          <a:xfrm flipH="1">
            <a:off x="5894292" y="1219200"/>
            <a:ext cx="685800" cy="1314450"/>
            <a:chOff x="914400" y="1600200"/>
            <a:chExt cx="1828800" cy="3505200"/>
          </a:xfrm>
        </p:grpSpPr>
        <p:grpSp>
          <p:nvGrpSpPr>
            <p:cNvPr id="434" name="Group 433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490" name="Straight Connector 489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5" name="Group 434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482" name="Oval 48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3" name="Straight Connector 482"/>
              <p:cNvCxnSpPr>
                <a:stCxn id="482" idx="2"/>
                <a:endCxn id="48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476" name="Straight Connector 475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468" name="Oval 46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9" name="Straight Connector 468"/>
              <p:cNvCxnSpPr>
                <a:stCxn id="468" idx="2"/>
                <a:endCxn id="46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oup 437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460" name="Oval 45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1" name="Straight Connector 460"/>
              <p:cNvCxnSpPr>
                <a:stCxn id="460" idx="2"/>
                <a:endCxn id="46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oup 438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452" name="Oval 45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3" name="Straight Connector 452"/>
              <p:cNvCxnSpPr>
                <a:stCxn id="452" idx="2"/>
                <a:endCxn id="45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0" name="Straight Connector 439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>
              <a:endCxn id="443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Isosceles Triangle 442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4" name="Straight Connector 443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Oval 444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6" name="Straight Connector 445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Oval 450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/>
          <p:cNvGrpSpPr>
            <a:grpSpLocks noChangeAspect="1"/>
          </p:cNvGrpSpPr>
          <p:nvPr/>
        </p:nvGrpSpPr>
        <p:grpSpPr>
          <a:xfrm flipV="1">
            <a:off x="5208492" y="2514600"/>
            <a:ext cx="685800" cy="1314450"/>
            <a:chOff x="914400" y="1600200"/>
            <a:chExt cx="1828800" cy="3505200"/>
          </a:xfrm>
        </p:grpSpPr>
        <p:grpSp>
          <p:nvGrpSpPr>
            <p:cNvPr id="497" name="Group 496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553" name="Straight Connector 552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545" name="Oval 54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6" name="Straight Connector 545"/>
              <p:cNvCxnSpPr>
                <a:stCxn id="545" idx="2"/>
                <a:endCxn id="54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9" name="Group 498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0" name="Group 499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531" name="Oval 53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2" name="Straight Connector 531"/>
              <p:cNvCxnSpPr>
                <a:stCxn id="531" idx="2"/>
                <a:endCxn id="53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1" name="Group 500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523" name="Oval 52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4" name="Straight Connector 523"/>
              <p:cNvCxnSpPr>
                <a:stCxn id="523" idx="2"/>
                <a:endCxn id="52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2" name="Group 501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515" name="Oval 51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6" name="Straight Connector 515"/>
              <p:cNvCxnSpPr>
                <a:stCxn id="515" idx="2"/>
                <a:endCxn id="51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3" name="Straight Connector 502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>
              <a:endCxn id="506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6" name="Isosceles Triangle 505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7" name="Straight Connector 506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Oval 507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9" name="Straight Connector 508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Oval 509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1" name="Straight Connector 510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" name="Oval 511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3" name="Straight Connector 512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Oval 513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Group 558"/>
          <p:cNvGrpSpPr>
            <a:grpSpLocks noChangeAspect="1"/>
          </p:cNvGrpSpPr>
          <p:nvPr/>
        </p:nvGrpSpPr>
        <p:grpSpPr>
          <a:xfrm flipH="1" flipV="1">
            <a:off x="5894292" y="2514600"/>
            <a:ext cx="685800" cy="1314450"/>
            <a:chOff x="914400" y="1600200"/>
            <a:chExt cx="1828800" cy="3505200"/>
          </a:xfrm>
        </p:grpSpPr>
        <p:grpSp>
          <p:nvGrpSpPr>
            <p:cNvPr id="560" name="Group 55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616" name="Straight Connector 615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1" name="Group 560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608" name="Oval 60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9" name="Straight Connector 608"/>
              <p:cNvCxnSpPr>
                <a:stCxn id="608" idx="2"/>
                <a:endCxn id="60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2" name="Group 561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602" name="Straight Connector 60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" name="Group 562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594" name="Oval 59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5" name="Straight Connector 594"/>
              <p:cNvCxnSpPr>
                <a:stCxn id="594" idx="2"/>
                <a:endCxn id="59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4" name="Group 563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586" name="Oval 58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7" name="Straight Connector 586"/>
              <p:cNvCxnSpPr>
                <a:stCxn id="586" idx="2"/>
                <a:endCxn id="58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5" name="Group 564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578" name="Oval 57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9" name="Straight Connector 578"/>
              <p:cNvCxnSpPr>
                <a:stCxn id="578" idx="2"/>
                <a:endCxn id="57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6" name="Straight Connector 565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>
              <a:endCxn id="569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9" name="Isosceles Triangle 568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0" name="Straight Connector 569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Oval 570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2" name="Straight Connector 571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" name="Oval 572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4" name="Straight Connector 573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5" name="Oval 574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6" name="Straight Connector 575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Oval 576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Group 621"/>
          <p:cNvGrpSpPr>
            <a:grpSpLocks noChangeAspect="1"/>
          </p:cNvGrpSpPr>
          <p:nvPr/>
        </p:nvGrpSpPr>
        <p:grpSpPr>
          <a:xfrm>
            <a:off x="6580092" y="1219200"/>
            <a:ext cx="685800" cy="1314450"/>
            <a:chOff x="914400" y="1600200"/>
            <a:chExt cx="1828800" cy="3505200"/>
          </a:xfrm>
        </p:grpSpPr>
        <p:grpSp>
          <p:nvGrpSpPr>
            <p:cNvPr id="623" name="Group 622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679" name="Straight Connector 678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4" name="Group 623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671" name="Oval 67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2" name="Straight Connector 671"/>
              <p:cNvCxnSpPr>
                <a:stCxn id="671" idx="2"/>
                <a:endCxn id="67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5" name="Group 624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665" name="Straight Connector 664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6" name="Group 625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657" name="Oval 65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8" name="Straight Connector 657"/>
              <p:cNvCxnSpPr>
                <a:stCxn id="657" idx="2"/>
                <a:endCxn id="65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649" name="Oval 64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0" name="Straight Connector 649"/>
              <p:cNvCxnSpPr>
                <a:stCxn id="649" idx="2"/>
                <a:endCxn id="64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641" name="Oval 64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2" name="Straight Connector 641"/>
              <p:cNvCxnSpPr>
                <a:stCxn id="641" idx="2"/>
                <a:endCxn id="64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9" name="Straight Connector 628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>
              <a:endCxn id="632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2" name="Isosceles Triangle 631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3" name="Straight Connector 632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4" name="Oval 633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5" name="Straight Connector 634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6" name="Oval 635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7" name="Straight Connector 636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Oval 637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9" name="Straight Connector 638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Oval 639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5" name="Group 684"/>
          <p:cNvGrpSpPr>
            <a:grpSpLocks noChangeAspect="1"/>
          </p:cNvGrpSpPr>
          <p:nvPr/>
        </p:nvGrpSpPr>
        <p:grpSpPr>
          <a:xfrm flipH="1">
            <a:off x="7265892" y="1219200"/>
            <a:ext cx="685800" cy="1314450"/>
            <a:chOff x="914400" y="1600200"/>
            <a:chExt cx="1828800" cy="3505200"/>
          </a:xfrm>
        </p:grpSpPr>
        <p:grpSp>
          <p:nvGrpSpPr>
            <p:cNvPr id="686" name="Group 685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742" name="Straight Connector 741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Group 686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734" name="Oval 73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5" name="Straight Connector 734"/>
              <p:cNvCxnSpPr>
                <a:stCxn id="734" idx="2"/>
                <a:endCxn id="73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8" name="Group 687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728" name="Straight Connector 727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9" name="Group 688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720" name="Oval 71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1" name="Straight Connector 720"/>
              <p:cNvCxnSpPr>
                <a:stCxn id="720" idx="2"/>
                <a:endCxn id="72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0" name="Group 689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712" name="Oval 71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3" name="Straight Connector 712"/>
              <p:cNvCxnSpPr>
                <a:stCxn id="712" idx="2"/>
                <a:endCxn id="71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1" name="Group 690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704" name="Oval 70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5" name="Straight Connector 704"/>
              <p:cNvCxnSpPr>
                <a:stCxn id="704" idx="2"/>
                <a:endCxn id="70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2" name="Straight Connector 691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/>
            <p:cNvCxnSpPr>
              <a:endCxn id="695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Isosceles Triangle 694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6" name="Straight Connector 695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7" name="Oval 696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8" name="Straight Connector 697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9" name="Oval 698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0" name="Straight Connector 699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1" name="Oval 700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2" name="Straight Connector 701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3" name="Oval 702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Group 747"/>
          <p:cNvGrpSpPr>
            <a:grpSpLocks noChangeAspect="1"/>
          </p:cNvGrpSpPr>
          <p:nvPr/>
        </p:nvGrpSpPr>
        <p:grpSpPr>
          <a:xfrm flipV="1">
            <a:off x="6580092" y="2514600"/>
            <a:ext cx="685800" cy="1314450"/>
            <a:chOff x="914400" y="1600200"/>
            <a:chExt cx="1828800" cy="3505200"/>
          </a:xfrm>
        </p:grpSpPr>
        <p:grpSp>
          <p:nvGrpSpPr>
            <p:cNvPr id="749" name="Group 748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805" name="Straight Connector 804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0" name="Group 749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797" name="Oval 79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8" name="Straight Connector 797"/>
              <p:cNvCxnSpPr>
                <a:stCxn id="797" idx="2"/>
                <a:endCxn id="79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1" name="Group 75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791" name="Straight Connector 790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2" name="Group 751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783" name="Oval 78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4" name="Straight Connector 783"/>
              <p:cNvCxnSpPr>
                <a:stCxn id="783" idx="2"/>
                <a:endCxn id="78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3" name="Group 752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775" name="Oval 77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6" name="Straight Connector 775"/>
              <p:cNvCxnSpPr>
                <a:stCxn id="775" idx="2"/>
                <a:endCxn id="77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4" name="Group 753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767" name="Oval 76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8" name="Straight Connector 767"/>
              <p:cNvCxnSpPr>
                <a:stCxn id="767" idx="2"/>
                <a:endCxn id="76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5" name="Straight Connector 754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>
              <a:endCxn id="758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Isosceles Triangle 757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9" name="Straight Connector 758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0" name="Oval 759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1" name="Straight Connector 76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2" name="Oval 76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3" name="Straight Connector 76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Oval 76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5" name="Straight Connector 76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6" name="Oval 76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1" name="Group 810"/>
          <p:cNvGrpSpPr>
            <a:grpSpLocks noChangeAspect="1"/>
          </p:cNvGrpSpPr>
          <p:nvPr/>
        </p:nvGrpSpPr>
        <p:grpSpPr>
          <a:xfrm flipH="1" flipV="1">
            <a:off x="7265892" y="2514600"/>
            <a:ext cx="685800" cy="1314450"/>
            <a:chOff x="914400" y="1600200"/>
            <a:chExt cx="1828800" cy="3505200"/>
          </a:xfrm>
        </p:grpSpPr>
        <p:grpSp>
          <p:nvGrpSpPr>
            <p:cNvPr id="812" name="Group 811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868" name="Straight Connector 867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3" name="Group 812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860" name="Oval 85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1" name="Straight Connector 860"/>
              <p:cNvCxnSpPr>
                <a:stCxn id="860" idx="2"/>
                <a:endCxn id="86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4" name="Group 813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854" name="Straight Connector 85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5" name="Group 814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846" name="Oval 84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7" name="Straight Connector 846"/>
              <p:cNvCxnSpPr>
                <a:stCxn id="846" idx="2"/>
                <a:endCxn id="84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6" name="Group 815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838" name="Oval 83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9" name="Straight Connector 838"/>
              <p:cNvCxnSpPr>
                <a:stCxn id="838" idx="2"/>
                <a:endCxn id="83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7" name="Group 816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830" name="Oval 82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1" name="Straight Connector 830"/>
              <p:cNvCxnSpPr>
                <a:stCxn id="830" idx="2"/>
                <a:endCxn id="83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8" name="Straight Connector 817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/>
            <p:cNvCxnSpPr>
              <a:endCxn id="821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Isosceles Triangle 820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2" name="Straight Connector 821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" name="Oval 822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4" name="Straight Connector 823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5" name="Oval 824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6" name="Straight Connector 825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7" name="Oval 826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8" name="Straight Connector 827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" name="Oval 828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Group 873"/>
          <p:cNvGrpSpPr>
            <a:grpSpLocks noChangeAspect="1"/>
          </p:cNvGrpSpPr>
          <p:nvPr/>
        </p:nvGrpSpPr>
        <p:grpSpPr>
          <a:xfrm>
            <a:off x="7951692" y="1219200"/>
            <a:ext cx="685800" cy="1314450"/>
            <a:chOff x="914400" y="1600200"/>
            <a:chExt cx="1828800" cy="3505200"/>
          </a:xfrm>
        </p:grpSpPr>
        <p:grpSp>
          <p:nvGrpSpPr>
            <p:cNvPr id="875" name="Group 874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931" name="Straight Connector 930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6" name="Group 875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923" name="Oval 92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4" name="Straight Connector 923"/>
              <p:cNvCxnSpPr>
                <a:stCxn id="923" idx="2"/>
                <a:endCxn id="92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7" name="Group 876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917" name="Straight Connector 916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8" name="Group 877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909" name="Oval 90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0" name="Straight Connector 909"/>
              <p:cNvCxnSpPr>
                <a:stCxn id="909" idx="2"/>
                <a:endCxn id="90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9" name="Group 878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901" name="Oval 90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2" name="Straight Connector 901"/>
              <p:cNvCxnSpPr>
                <a:stCxn id="901" idx="2"/>
                <a:endCxn id="90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0" name="Group 879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893" name="Oval 89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4" name="Straight Connector 893"/>
              <p:cNvCxnSpPr>
                <a:stCxn id="893" idx="2"/>
                <a:endCxn id="89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1" name="Straight Connector 880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/>
            <p:cNvCxnSpPr>
              <a:endCxn id="884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4" name="Isosceles Triangle 883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5" name="Straight Connector 884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6" name="Oval 885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7" name="Straight Connector 886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8" name="Oval 887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9" name="Straight Connector 888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0" name="Oval 889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1" name="Straight Connector 890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2" name="Oval 891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7" name="Group 936"/>
          <p:cNvGrpSpPr>
            <a:grpSpLocks noChangeAspect="1"/>
          </p:cNvGrpSpPr>
          <p:nvPr/>
        </p:nvGrpSpPr>
        <p:grpSpPr>
          <a:xfrm flipH="1">
            <a:off x="8637492" y="1219200"/>
            <a:ext cx="685800" cy="1314450"/>
            <a:chOff x="914400" y="1600200"/>
            <a:chExt cx="1828800" cy="3505200"/>
          </a:xfrm>
        </p:grpSpPr>
        <p:grpSp>
          <p:nvGrpSpPr>
            <p:cNvPr id="938" name="Group 937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994" name="Straight Connector 993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9" name="Group 938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986" name="Oval 98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7" name="Straight Connector 986"/>
              <p:cNvCxnSpPr>
                <a:stCxn id="986" idx="2"/>
                <a:endCxn id="98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0" name="Group 939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980" name="Straight Connector 979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1" name="Group 940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972" name="Oval 97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3" name="Straight Connector 972"/>
              <p:cNvCxnSpPr>
                <a:stCxn id="972" idx="2"/>
                <a:endCxn id="97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2" name="Group 941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964" name="Oval 96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5" name="Straight Connector 964"/>
              <p:cNvCxnSpPr>
                <a:stCxn id="964" idx="2"/>
                <a:endCxn id="96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Straight Connector 96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Straight Connector 96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Straight Connector 96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3" name="Group 942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956" name="Oval 95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7" name="Straight Connector 956"/>
              <p:cNvCxnSpPr>
                <a:stCxn id="956" idx="2"/>
                <a:endCxn id="95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Straight Connector 96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4" name="Straight Connector 943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Connector 944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Straight Connector 945"/>
            <p:cNvCxnSpPr>
              <a:endCxn id="947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7" name="Isosceles Triangle 946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8" name="Straight Connector 947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9" name="Oval 948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0" name="Straight Connector 949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1" name="Oval 950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2" name="Straight Connector 951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3" name="Oval 952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4" name="Straight Connector 953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5" name="Oval 954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0" name="Group 999"/>
          <p:cNvGrpSpPr>
            <a:grpSpLocks noChangeAspect="1"/>
          </p:cNvGrpSpPr>
          <p:nvPr/>
        </p:nvGrpSpPr>
        <p:grpSpPr>
          <a:xfrm flipV="1">
            <a:off x="7951692" y="2514600"/>
            <a:ext cx="685800" cy="1314450"/>
            <a:chOff x="914400" y="1600200"/>
            <a:chExt cx="1828800" cy="3505200"/>
          </a:xfrm>
        </p:grpSpPr>
        <p:grpSp>
          <p:nvGrpSpPr>
            <p:cNvPr id="1001" name="Group 1000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057" name="Straight Connector 1056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Straight Connector 1058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Straight Connector 1059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Straight Connector 1060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Straight Connector 1061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2" name="Group 1001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049" name="Oval 104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0" name="Straight Connector 1049"/>
              <p:cNvCxnSpPr>
                <a:stCxn id="1049" idx="2"/>
                <a:endCxn id="104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3" name="Group 1002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043" name="Straight Connector 1042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4" name="Group 1003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035" name="Oval 103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6" name="Straight Connector 1035"/>
              <p:cNvCxnSpPr>
                <a:stCxn id="1035" idx="2"/>
                <a:endCxn id="103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5" name="Group 1004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027" name="Oval 102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8" name="Straight Connector 1027"/>
              <p:cNvCxnSpPr>
                <a:stCxn id="1027" idx="2"/>
                <a:endCxn id="102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6" name="Group 1005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019" name="Oval 101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0" name="Straight Connector 1019"/>
              <p:cNvCxnSpPr>
                <a:stCxn id="1019" idx="2"/>
                <a:endCxn id="101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7" name="Straight Connector 1006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>
              <a:endCxn id="1010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0" name="Isosceles Triangle 1009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1" name="Straight Connector 1010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2" name="Oval 1011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3" name="Straight Connector 1012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4" name="Oval 1013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5" name="Straight Connector 1014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6" name="Oval 1015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7" name="Straight Connector 1016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8" name="Oval 1017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" name="Group 1062"/>
          <p:cNvGrpSpPr>
            <a:grpSpLocks noChangeAspect="1"/>
          </p:cNvGrpSpPr>
          <p:nvPr/>
        </p:nvGrpSpPr>
        <p:grpSpPr>
          <a:xfrm flipH="1" flipV="1">
            <a:off x="8637492" y="2514600"/>
            <a:ext cx="685800" cy="1314450"/>
            <a:chOff x="914400" y="1600200"/>
            <a:chExt cx="1828800" cy="3505200"/>
          </a:xfrm>
        </p:grpSpPr>
        <p:grpSp>
          <p:nvGrpSpPr>
            <p:cNvPr id="1064" name="Group 1063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120" name="Straight Connector 1119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3" name="Straight Connector 1122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4" name="Straight Connector 1123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Straight Connector 1124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5" name="Group 1064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112" name="Oval 111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3" name="Straight Connector 1112"/>
              <p:cNvCxnSpPr>
                <a:stCxn id="1112" idx="2"/>
                <a:endCxn id="111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4" name="Straight Connector 111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6" name="Group 1065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106" name="Straight Connector 1105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7" name="Straight Connector 1106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8" name="Straight Connector 1107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Connector 1108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Connector 1109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Connector 1110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7" name="Group 1066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098" name="Oval 109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9" name="Straight Connector 1098"/>
              <p:cNvCxnSpPr>
                <a:stCxn id="1098" idx="2"/>
                <a:endCxn id="109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8" name="Group 1067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090" name="Oval 108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1" name="Straight Connector 1090"/>
              <p:cNvCxnSpPr>
                <a:stCxn id="1090" idx="2"/>
                <a:endCxn id="109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Straight Connector 109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Straight Connector 109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Connector 109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9" name="Group 1068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082" name="Oval 108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3" name="Straight Connector 1082"/>
              <p:cNvCxnSpPr>
                <a:stCxn id="1082" idx="2"/>
                <a:endCxn id="108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0" name="Straight Connector 1069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/>
            <p:cNvCxnSpPr>
              <a:endCxn id="1073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3" name="Isosceles Triangle 1072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4" name="Straight Connector 1073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5" name="Oval 1074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6" name="Straight Connector 1075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7" name="Oval 1076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8" name="Straight Connector 1077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9" name="Oval 1078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0" name="Straight Connector 1079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1" name="Oval 1080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6" name="Group 1125"/>
          <p:cNvGrpSpPr>
            <a:grpSpLocks noChangeAspect="1"/>
          </p:cNvGrpSpPr>
          <p:nvPr/>
        </p:nvGrpSpPr>
        <p:grpSpPr>
          <a:xfrm>
            <a:off x="3836892" y="3829050"/>
            <a:ext cx="685800" cy="1314450"/>
            <a:chOff x="914400" y="1600200"/>
            <a:chExt cx="1828800" cy="3505200"/>
          </a:xfrm>
        </p:grpSpPr>
        <p:grpSp>
          <p:nvGrpSpPr>
            <p:cNvPr id="1127" name="Group 1126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183" name="Straight Connector 1182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5" name="Straight Connector 1184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6" name="Straight Connector 1185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7" name="Straight Connector 1186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8" name="Group 1127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175" name="Oval 117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6" name="Straight Connector 1175"/>
              <p:cNvCxnSpPr>
                <a:stCxn id="1175" idx="2"/>
                <a:endCxn id="117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Straight Connector 117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8" name="Straight Connector 117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0" name="Straight Connector 117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Straight Connector 118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9" name="Group 1128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169" name="Straight Connector 1168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Straight Connector 1169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1" name="Straight Connector 1170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2" name="Straight Connector 1171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Straight Connector 1172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0" name="Group 1129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161" name="Oval 116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2" name="Straight Connector 1161"/>
              <p:cNvCxnSpPr>
                <a:stCxn id="1161" idx="2"/>
                <a:endCxn id="116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Straight Connector 116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4" name="Straight Connector 116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Straight Connector 116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Straight Connector 116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Straight Connector 116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Straight Connector 116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1" name="Group 1130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153" name="Oval 115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4" name="Straight Connector 1153"/>
              <p:cNvCxnSpPr>
                <a:stCxn id="1153" idx="2"/>
                <a:endCxn id="115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5" name="Straight Connector 115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Straight Connector 115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Straight Connector 115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Straight Connector 115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2" name="Group 1131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145" name="Oval 114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6" name="Straight Connector 1145"/>
              <p:cNvCxnSpPr>
                <a:stCxn id="1145" idx="2"/>
                <a:endCxn id="114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Straight Connector 114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Straight Connector 114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Straight Connector 115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2" name="Straight Connector 115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3" name="Straight Connector 1132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>
              <a:endCxn id="1136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6" name="Isosceles Triangle 1135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7" name="Straight Connector 1136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8" name="Oval 1137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9" name="Straight Connector 1138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0" name="Oval 1139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1" name="Straight Connector 1140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2" name="Oval 1141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3" name="Straight Connector 1142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4" name="Oval 1143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9" name="Group 1188"/>
          <p:cNvGrpSpPr>
            <a:grpSpLocks noChangeAspect="1"/>
          </p:cNvGrpSpPr>
          <p:nvPr/>
        </p:nvGrpSpPr>
        <p:grpSpPr>
          <a:xfrm flipH="1">
            <a:off x="4522692" y="3829050"/>
            <a:ext cx="685800" cy="1314450"/>
            <a:chOff x="914400" y="1600200"/>
            <a:chExt cx="1828800" cy="3505200"/>
          </a:xfrm>
        </p:grpSpPr>
        <p:grpSp>
          <p:nvGrpSpPr>
            <p:cNvPr id="1190" name="Group 118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246" name="Straight Connector 1245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7" name="Straight Connector 1246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8" name="Straight Connector 1247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9" name="Straight Connector 1248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0" name="Straight Connector 1249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1" name="Group 1190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238" name="Oval 123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9" name="Straight Connector 1238"/>
              <p:cNvCxnSpPr>
                <a:stCxn id="1238" idx="2"/>
                <a:endCxn id="123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0" name="Straight Connector 123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1" name="Straight Connector 124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2" name="Straight Connector 124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2" name="Group 1191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232" name="Straight Connector 123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Straight Connector 123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Straight Connector 123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Straight Connector 123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Straight Connector 123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Straight Connector 123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3" name="Group 1192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224" name="Oval 122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5" name="Straight Connector 1224"/>
              <p:cNvCxnSpPr>
                <a:stCxn id="1224" idx="2"/>
                <a:endCxn id="122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Straight Connector 122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Straight Connector 122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Straight Connector 122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4" name="Group 1193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216" name="Oval 121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7" name="Straight Connector 1216"/>
              <p:cNvCxnSpPr>
                <a:stCxn id="1216" idx="2"/>
                <a:endCxn id="121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Straight Connector 121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Straight Connector 121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Straight Connector 121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Straight Connector 122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Straight Connector 122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Straight Connector 122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5" name="Group 1194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208" name="Oval 120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9" name="Straight Connector 1208"/>
              <p:cNvCxnSpPr>
                <a:stCxn id="1208" idx="2"/>
                <a:endCxn id="120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Straight Connector 120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Straight Connector 121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Straight Connector 121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Straight Connector 121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Straight Connector 121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6" name="Straight Connector 1195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1196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Connector 1197"/>
            <p:cNvCxnSpPr>
              <a:endCxn id="1199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9" name="Isosceles Triangle 1198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0" name="Straight Connector 1199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1" name="Oval 1200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2" name="Straight Connector 1201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3" name="Oval 1202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4" name="Straight Connector 1203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5" name="Oval 1204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6" name="Straight Connector 1205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7" name="Oval 1206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2" name="Group 1251"/>
          <p:cNvGrpSpPr>
            <a:grpSpLocks noChangeAspect="1"/>
          </p:cNvGrpSpPr>
          <p:nvPr/>
        </p:nvGrpSpPr>
        <p:grpSpPr>
          <a:xfrm flipV="1">
            <a:off x="3836892" y="5124450"/>
            <a:ext cx="685800" cy="1314450"/>
            <a:chOff x="914400" y="1600200"/>
            <a:chExt cx="1828800" cy="3505200"/>
          </a:xfrm>
        </p:grpSpPr>
        <p:grpSp>
          <p:nvGrpSpPr>
            <p:cNvPr id="1253" name="Group 1252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309" name="Straight Connector 1308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0" name="Straight Connector 1309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1" name="Straight Connector 1310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2" name="Straight Connector 1311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4" name="Group 1253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301" name="Oval 130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2" name="Straight Connector 1301"/>
              <p:cNvCxnSpPr>
                <a:stCxn id="1301" idx="2"/>
                <a:endCxn id="130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3" name="Straight Connector 130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4" name="Straight Connector 130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5" name="Straight Connector 130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6" name="Straight Connector 130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7" name="Straight Connector 130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8" name="Straight Connector 130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5" name="Group 1254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295" name="Straight Connector 1294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6" name="Straight Connector 1295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7" name="Straight Connector 1296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8" name="Straight Connector 1297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0" name="Straight Connector 1299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6" name="Group 1255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287" name="Oval 128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8" name="Straight Connector 1287"/>
              <p:cNvCxnSpPr>
                <a:stCxn id="1287" idx="2"/>
                <a:endCxn id="128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9" name="Straight Connector 128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0" name="Straight Connector 128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1" name="Straight Connector 129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2" name="Straight Connector 129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3" name="Straight Connector 129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4" name="Straight Connector 129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7" name="Group 1256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279" name="Oval 127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0" name="Straight Connector 1279"/>
              <p:cNvCxnSpPr>
                <a:stCxn id="1279" idx="2"/>
                <a:endCxn id="127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1" name="Straight Connector 128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2" name="Straight Connector 128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3" name="Straight Connector 128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4" name="Straight Connector 128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5" name="Straight Connector 128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6" name="Straight Connector 128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8" name="Group 1257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271" name="Oval 127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2" name="Straight Connector 1271"/>
              <p:cNvCxnSpPr>
                <a:stCxn id="1271" idx="2"/>
                <a:endCxn id="127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3" name="Straight Connector 127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4" name="Straight Connector 127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5" name="Straight Connector 127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6" name="Straight Connector 127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7" name="Straight Connector 127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8" name="Straight Connector 127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9" name="Straight Connector 1258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Connector 1259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Connector 1260"/>
            <p:cNvCxnSpPr>
              <a:endCxn id="1262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2" name="Isosceles Triangle 1261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3" name="Straight Connector 1262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4" name="Oval 1263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5" name="Straight Connector 1264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6" name="Oval 1265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7" name="Straight Connector 1266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8" name="Oval 1267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9" name="Straight Connector 1268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0" name="Oval 1269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5" name="Group 1314"/>
          <p:cNvGrpSpPr>
            <a:grpSpLocks noChangeAspect="1"/>
          </p:cNvGrpSpPr>
          <p:nvPr/>
        </p:nvGrpSpPr>
        <p:grpSpPr>
          <a:xfrm flipH="1" flipV="1">
            <a:off x="4522692" y="5124450"/>
            <a:ext cx="685800" cy="1314450"/>
            <a:chOff x="914400" y="1600200"/>
            <a:chExt cx="1828800" cy="3505200"/>
          </a:xfrm>
        </p:grpSpPr>
        <p:grpSp>
          <p:nvGrpSpPr>
            <p:cNvPr id="1316" name="Group 1315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372" name="Straight Connector 1371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3" name="Straight Connector 1372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4" name="Straight Connector 1373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5" name="Straight Connector 1374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6" name="Straight Connector 1375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7" name="Straight Connector 1376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7" name="Group 1316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364" name="Oval 136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65" name="Straight Connector 1364"/>
              <p:cNvCxnSpPr>
                <a:stCxn id="1364" idx="2"/>
                <a:endCxn id="136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6" name="Straight Connector 136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7" name="Straight Connector 136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8" name="Straight Connector 136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Straight Connector 136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Straight Connector 136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1" name="Straight Connector 137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8" name="Group 1317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358" name="Straight Connector 1357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9" name="Straight Connector 1358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0" name="Straight Connector 1359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1" name="Straight Connector 1360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3" name="Straight Connector 1362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9" name="Group 1318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350" name="Oval 134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1" name="Straight Connector 1350"/>
              <p:cNvCxnSpPr>
                <a:stCxn id="1350" idx="2"/>
                <a:endCxn id="135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2" name="Straight Connector 135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3" name="Straight Connector 135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4" name="Straight Connector 135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Straight Connector 135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Straight Connector 135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7" name="Straight Connector 135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0" name="Group 1319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342" name="Oval 134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3" name="Straight Connector 1342"/>
              <p:cNvCxnSpPr>
                <a:stCxn id="1342" idx="2"/>
                <a:endCxn id="134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5" name="Straight Connector 134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6" name="Straight Connector 134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7" name="Straight Connector 134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8" name="Straight Connector 134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9" name="Straight Connector 134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1" name="Group 1320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334" name="Oval 133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5" name="Straight Connector 1334"/>
              <p:cNvCxnSpPr>
                <a:stCxn id="1334" idx="2"/>
                <a:endCxn id="133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6" name="Straight Connector 133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7" name="Straight Connector 133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8" name="Straight Connector 133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9" name="Straight Connector 133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0" name="Straight Connector 133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Straight Connector 134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2" name="Straight Connector 1321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Straight Connector 1323"/>
            <p:cNvCxnSpPr>
              <a:endCxn id="1325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5" name="Isosceles Triangle 1324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6" name="Straight Connector 1325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7" name="Oval 1326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28" name="Straight Connector 1327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9" name="Oval 1328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0" name="Straight Connector 1329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" name="Oval 1330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2" name="Straight Connector 1331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" name="Oval 1332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8" name="Group 1377"/>
          <p:cNvGrpSpPr>
            <a:grpSpLocks noChangeAspect="1"/>
          </p:cNvGrpSpPr>
          <p:nvPr/>
        </p:nvGrpSpPr>
        <p:grpSpPr>
          <a:xfrm>
            <a:off x="5208492" y="3829050"/>
            <a:ext cx="685800" cy="1314450"/>
            <a:chOff x="914400" y="1600200"/>
            <a:chExt cx="1828800" cy="3505200"/>
          </a:xfrm>
        </p:grpSpPr>
        <p:grpSp>
          <p:nvGrpSpPr>
            <p:cNvPr id="1379" name="Group 1378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435" name="Straight Connector 1434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" name="Straight Connector 1435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7" name="Straight Connector 1436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8" name="Straight Connector 1437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9" name="Straight Connector 1438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0" name="Group 1379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427" name="Oval 142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8" name="Straight Connector 1427"/>
              <p:cNvCxnSpPr>
                <a:stCxn id="1427" idx="2"/>
                <a:endCxn id="142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9" name="Straight Connector 142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0" name="Straight Connector 142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Straight Connector 143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2" name="Straight Connector 143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" name="Straight Connector 143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" name="Straight Connector 143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1" name="Group 138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421" name="Straight Connector 1420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2" name="Straight Connector 1421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3" name="Straight Connector 1422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4" name="Straight Connector 1423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5" name="Straight Connector 1424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6" name="Straight Connector 1425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2" name="Group 1381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413" name="Oval 141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4" name="Straight Connector 1413"/>
              <p:cNvCxnSpPr>
                <a:stCxn id="1413" idx="2"/>
                <a:endCxn id="141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5" name="Straight Connector 141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6" name="Straight Connector 141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7" name="Straight Connector 141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8" name="Straight Connector 141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9" name="Straight Connector 141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0" name="Straight Connector 141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3" name="Group 1382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405" name="Oval 140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6" name="Straight Connector 1405"/>
              <p:cNvCxnSpPr>
                <a:stCxn id="1405" idx="2"/>
                <a:endCxn id="140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7" name="Straight Connector 140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8" name="Straight Connector 140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9" name="Straight Connector 140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0" name="Straight Connector 140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Straight Connector 141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4" name="Group 1383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397" name="Oval 139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8" name="Straight Connector 1397"/>
              <p:cNvCxnSpPr>
                <a:stCxn id="1397" idx="2"/>
                <a:endCxn id="139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9" name="Straight Connector 139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0" name="Straight Connector 139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1" name="Straight Connector 140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2" name="Straight Connector 140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3" name="Straight Connector 140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4" name="Straight Connector 140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5" name="Straight Connector 1384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Straight Connector 1385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Straight Connector 1386"/>
            <p:cNvCxnSpPr>
              <a:endCxn id="1388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8" name="Isosceles Triangle 1387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9" name="Straight Connector 1388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0" name="Oval 1389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1" name="Straight Connector 139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2" name="Oval 139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3" name="Straight Connector 139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4" name="Oval 139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5" name="Straight Connector 139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6" name="Oval 139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1" name="Group 1440"/>
          <p:cNvGrpSpPr>
            <a:grpSpLocks noChangeAspect="1"/>
          </p:cNvGrpSpPr>
          <p:nvPr/>
        </p:nvGrpSpPr>
        <p:grpSpPr>
          <a:xfrm flipH="1">
            <a:off x="5894292" y="3829050"/>
            <a:ext cx="685800" cy="1314450"/>
            <a:chOff x="914400" y="1600200"/>
            <a:chExt cx="1828800" cy="3505200"/>
          </a:xfrm>
        </p:grpSpPr>
        <p:grpSp>
          <p:nvGrpSpPr>
            <p:cNvPr id="1442" name="Group 1441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498" name="Straight Connector 1497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3" name="Group 1442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490" name="Oval 148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1" name="Straight Connector 1490"/>
              <p:cNvCxnSpPr>
                <a:stCxn id="1490" idx="2"/>
                <a:endCxn id="149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2" name="Straight Connector 149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3" name="Straight Connector 149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4" name="Straight Connector 149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5" name="Straight Connector 149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6" name="Straight Connector 149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7" name="Straight Connector 149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4" name="Group 1443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484" name="Straight Connector 148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5" name="Straight Connector 1484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6" name="Straight Connector 1485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7" name="Straight Connector 1486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8" name="Straight Connector 1487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9" name="Straight Connector 148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5" name="Group 1444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476" name="Oval 147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7" name="Straight Connector 1476"/>
              <p:cNvCxnSpPr>
                <a:stCxn id="1476" idx="2"/>
                <a:endCxn id="147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8" name="Straight Connector 147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9" name="Straight Connector 147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Straight Connector 147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1" name="Straight Connector 148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3" name="Straight Connector 148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6" name="Group 1445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468" name="Oval 146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9" name="Straight Connector 1468"/>
              <p:cNvCxnSpPr>
                <a:stCxn id="1468" idx="2"/>
                <a:endCxn id="146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0" name="Straight Connector 146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1" name="Straight Connector 147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2" name="Straight Connector 147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3" name="Straight Connector 147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4" name="Straight Connector 147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5" name="Straight Connector 147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7" name="Group 1446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460" name="Oval 145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1" name="Straight Connector 1460"/>
              <p:cNvCxnSpPr>
                <a:stCxn id="1460" idx="2"/>
                <a:endCxn id="146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2" name="Straight Connector 146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3" name="Straight Connector 146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4" name="Straight Connector 146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5" name="Straight Connector 146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6" name="Straight Connector 146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Straight Connector 146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8" name="Straight Connector 1447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Straight Connector 1448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0" name="Straight Connector 1449"/>
            <p:cNvCxnSpPr>
              <a:endCxn id="1451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1" name="Isosceles Triangle 1450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2" name="Straight Connector 1451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3" name="Oval 1452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4" name="Straight Connector 1453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5" name="Oval 1454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6" name="Straight Connector 1455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7" name="Oval 1456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8" name="Straight Connector 1457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9" name="Oval 1458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4" name="Group 1503"/>
          <p:cNvGrpSpPr>
            <a:grpSpLocks noChangeAspect="1"/>
          </p:cNvGrpSpPr>
          <p:nvPr/>
        </p:nvGrpSpPr>
        <p:grpSpPr>
          <a:xfrm flipV="1">
            <a:off x="5208492" y="5124450"/>
            <a:ext cx="685800" cy="1314450"/>
            <a:chOff x="914400" y="1600200"/>
            <a:chExt cx="1828800" cy="3505200"/>
          </a:xfrm>
        </p:grpSpPr>
        <p:grpSp>
          <p:nvGrpSpPr>
            <p:cNvPr id="1505" name="Group 1504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561" name="Straight Connector 1560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2" name="Straight Connector 1561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3" name="Straight Connector 1562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Straight Connector 1563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Straight Connector 1564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6" name="Straight Connector 1565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6" name="Group 1505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553" name="Oval 155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4" name="Straight Connector 1553"/>
              <p:cNvCxnSpPr>
                <a:stCxn id="1553" idx="2"/>
                <a:endCxn id="155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5" name="Straight Connector 155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6" name="Straight Connector 155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7" name="Straight Connector 155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8" name="Straight Connector 155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9" name="Straight Connector 155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Straight Connector 155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7" name="Group 1506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547" name="Straight Connector 1546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8" name="Straight Connector 1547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9" name="Straight Connector 1548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0" name="Straight Connector 1549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1" name="Straight Connector 1550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2" name="Straight Connector 1551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8" name="Group 1507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539" name="Oval 153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0" name="Straight Connector 1539"/>
              <p:cNvCxnSpPr>
                <a:stCxn id="1539" idx="2"/>
                <a:endCxn id="153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1" name="Straight Connector 154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2" name="Straight Connector 154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3" name="Straight Connector 154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4" name="Straight Connector 154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5" name="Straight Connector 154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6" name="Straight Connector 154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9" name="Group 1508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531" name="Oval 153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2" name="Straight Connector 1531"/>
              <p:cNvCxnSpPr>
                <a:stCxn id="1531" idx="2"/>
                <a:endCxn id="153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3" name="Straight Connector 153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4" name="Straight Connector 153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5" name="Straight Connector 153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6" name="Straight Connector 153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7" name="Straight Connector 153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8" name="Straight Connector 153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0" name="Group 1509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523" name="Oval 152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4" name="Straight Connector 1523"/>
              <p:cNvCxnSpPr>
                <a:stCxn id="1523" idx="2"/>
                <a:endCxn id="152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5" name="Straight Connector 152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6" name="Straight Connector 152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7" name="Straight Connector 152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8" name="Straight Connector 152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9" name="Straight Connector 152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0" name="Straight Connector 152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1" name="Straight Connector 1510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2" name="Straight Connector 1511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3" name="Straight Connector 1512"/>
            <p:cNvCxnSpPr>
              <a:endCxn id="1514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4" name="Isosceles Triangle 1513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5" name="Straight Connector 1514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6" name="Oval 1515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7" name="Straight Connector 1516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8" name="Oval 1517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9" name="Straight Connector 1518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0" name="Oval 1519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1" name="Straight Connector 1520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2" name="Oval 1521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7" name="Group 1566"/>
          <p:cNvGrpSpPr>
            <a:grpSpLocks noChangeAspect="1"/>
          </p:cNvGrpSpPr>
          <p:nvPr/>
        </p:nvGrpSpPr>
        <p:grpSpPr>
          <a:xfrm flipH="1" flipV="1">
            <a:off x="5894292" y="5124450"/>
            <a:ext cx="685800" cy="1314450"/>
            <a:chOff x="914400" y="1600200"/>
            <a:chExt cx="1828800" cy="3505200"/>
          </a:xfrm>
        </p:grpSpPr>
        <p:grpSp>
          <p:nvGrpSpPr>
            <p:cNvPr id="1568" name="Group 1567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624" name="Straight Connector 1623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5" name="Straight Connector 1624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6" name="Straight Connector 1625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7" name="Straight Connector 1626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8" name="Straight Connector 1627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9" name="Straight Connector 1628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9" name="Group 1568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616" name="Oval 161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7" name="Straight Connector 1616"/>
              <p:cNvCxnSpPr>
                <a:stCxn id="1616" idx="2"/>
                <a:endCxn id="161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8" name="Straight Connector 161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9" name="Straight Connector 161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0" name="Straight Connector 161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1" name="Straight Connector 162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2" name="Straight Connector 162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3" name="Straight Connector 162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0" name="Group 1569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610" name="Straight Connector 1609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1" name="Straight Connector 1610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2" name="Straight Connector 1611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3" name="Straight Connector 1612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4" name="Straight Connector 1613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5" name="Straight Connector 1614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1" name="Group 1570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602" name="Oval 160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03" name="Straight Connector 1602"/>
              <p:cNvCxnSpPr>
                <a:stCxn id="1602" idx="2"/>
                <a:endCxn id="160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4" name="Straight Connector 160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5" name="Straight Connector 160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6" name="Straight Connector 160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7" name="Straight Connector 160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8" name="Straight Connector 160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9" name="Straight Connector 160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2" name="Group 1571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594" name="Oval 159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5" name="Straight Connector 1594"/>
              <p:cNvCxnSpPr>
                <a:stCxn id="1594" idx="2"/>
                <a:endCxn id="159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6" name="Straight Connector 159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7" name="Straight Connector 159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8" name="Straight Connector 159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Straight Connector 159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0" name="Straight Connector 159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1" name="Straight Connector 160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3" name="Group 1572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586" name="Oval 158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7" name="Straight Connector 1586"/>
              <p:cNvCxnSpPr>
                <a:stCxn id="1586" idx="2"/>
                <a:endCxn id="158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Straight Connector 158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9" name="Straight Connector 158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0" name="Straight Connector 158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1" name="Straight Connector 159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2" name="Straight Connector 159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3" name="Straight Connector 159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4" name="Straight Connector 1573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Straight Connector 1574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6" name="Straight Connector 1575"/>
            <p:cNvCxnSpPr>
              <a:endCxn id="1577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7" name="Isosceles Triangle 1576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8" name="Straight Connector 1577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9" name="Oval 1578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0" name="Straight Connector 1579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1" name="Oval 1580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2" name="Straight Connector 1581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3" name="Oval 1582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4" name="Straight Connector 1583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5" name="Oval 1584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0" name="Group 1629"/>
          <p:cNvGrpSpPr>
            <a:grpSpLocks noChangeAspect="1"/>
          </p:cNvGrpSpPr>
          <p:nvPr/>
        </p:nvGrpSpPr>
        <p:grpSpPr>
          <a:xfrm>
            <a:off x="6580092" y="3829050"/>
            <a:ext cx="685800" cy="1314450"/>
            <a:chOff x="914400" y="1600200"/>
            <a:chExt cx="1828800" cy="3505200"/>
          </a:xfrm>
        </p:grpSpPr>
        <p:grpSp>
          <p:nvGrpSpPr>
            <p:cNvPr id="1631" name="Group 1630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687" name="Straight Connector 1686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8" name="Straight Connector 1687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" name="Straight Connector 1688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0" name="Straight Connector 1689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1" name="Straight Connector 1690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" name="Straight Connector 1691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2" name="Group 1631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679" name="Oval 167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0" name="Straight Connector 1679"/>
              <p:cNvCxnSpPr>
                <a:stCxn id="1679" idx="2"/>
                <a:endCxn id="167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1" name="Straight Connector 168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" name="Straight Connector 168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" name="Straight Connector 168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" name="Straight Connector 168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" name="Straight Connector 168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" name="Straight Connector 168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3" name="Group 1632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673" name="Straight Connector 1672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4" name="Straight Connector 1673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5" name="Straight Connector 1674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6" name="Straight Connector 1675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7" name="Straight Connector 1676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8" name="Straight Connector 1677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4" name="Group 1633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665" name="Oval 166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66" name="Straight Connector 1665"/>
              <p:cNvCxnSpPr>
                <a:stCxn id="1665" idx="2"/>
                <a:endCxn id="166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7" name="Straight Connector 166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" name="Straight Connector 166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" name="Straight Connector 166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0" name="Straight Connector 166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1" name="Straight Connector 167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" name="Straight Connector 167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5" name="Group 1634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657" name="Oval 165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8" name="Straight Connector 1657"/>
              <p:cNvCxnSpPr>
                <a:stCxn id="1657" idx="2"/>
                <a:endCxn id="165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" name="Straight Connector 165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0" name="Straight Connector 165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1" name="Straight Connector 166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2" name="Straight Connector 166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3" name="Straight Connector 166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4" name="Straight Connector 166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6" name="Group 1635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649" name="Oval 164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0" name="Straight Connector 1649"/>
              <p:cNvCxnSpPr>
                <a:stCxn id="1649" idx="2"/>
                <a:endCxn id="164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1" name="Straight Connector 165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" name="Straight Connector 165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" name="Straight Connector 165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" name="Straight Connector 165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" name="Straight Connector 165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6" name="Straight Connector 165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7" name="Straight Connector 1636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8" name="Straight Connector 1637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" name="Straight Connector 1638"/>
            <p:cNvCxnSpPr>
              <a:endCxn id="1640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" name="Isosceles Triangle 1639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1" name="Straight Connector 1640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2" name="Oval 1641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3" name="Straight Connector 1642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4" name="Oval 1643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5" name="Straight Connector 1644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" name="Oval 1645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7" name="Straight Connector 1646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8" name="Oval 1647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3" name="Group 1692"/>
          <p:cNvGrpSpPr>
            <a:grpSpLocks noChangeAspect="1"/>
          </p:cNvGrpSpPr>
          <p:nvPr/>
        </p:nvGrpSpPr>
        <p:grpSpPr>
          <a:xfrm flipH="1">
            <a:off x="7265892" y="3829050"/>
            <a:ext cx="685800" cy="1314450"/>
            <a:chOff x="914400" y="1600200"/>
            <a:chExt cx="1828800" cy="3505200"/>
          </a:xfrm>
        </p:grpSpPr>
        <p:grpSp>
          <p:nvGrpSpPr>
            <p:cNvPr id="1694" name="Group 1693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750" name="Straight Connector 1749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1" name="Straight Connector 1750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2" name="Straight Connector 1751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3" name="Straight Connector 1752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4" name="Straight Connector 1753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5" name="Straight Connector 1754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5" name="Group 1694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742" name="Oval 174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3" name="Straight Connector 1742"/>
              <p:cNvCxnSpPr>
                <a:stCxn id="1742" idx="2"/>
                <a:endCxn id="174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4" name="Straight Connector 174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5" name="Straight Connector 174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6" name="Straight Connector 174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7" name="Straight Connector 174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8" name="Straight Connector 174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9" name="Straight Connector 174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6" name="Group 1695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736" name="Straight Connector 1735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7" name="Straight Connector 1736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8" name="Straight Connector 1737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Straight Connector 1738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0" name="Straight Connector 1739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1" name="Straight Connector 1740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7" name="Group 1696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728" name="Oval 172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9" name="Straight Connector 1728"/>
              <p:cNvCxnSpPr>
                <a:stCxn id="1728" idx="2"/>
                <a:endCxn id="172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0" name="Straight Connector 172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1" name="Straight Connector 173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2" name="Straight Connector 173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3" name="Straight Connector 173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4" name="Straight Connector 173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5" name="Straight Connector 173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8" name="Group 1697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720" name="Oval 171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1" name="Straight Connector 1720"/>
              <p:cNvCxnSpPr>
                <a:stCxn id="1720" idx="2"/>
                <a:endCxn id="172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2" name="Straight Connector 172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3" name="Straight Connector 172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4" name="Straight Connector 172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5" name="Straight Connector 172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6" name="Straight Connector 172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7" name="Straight Connector 172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9" name="Group 1698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712" name="Oval 171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3" name="Straight Connector 1712"/>
              <p:cNvCxnSpPr>
                <a:stCxn id="1712" idx="2"/>
                <a:endCxn id="171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4" name="Straight Connector 171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5" name="Straight Connector 171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6" name="Straight Connector 171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7" name="Straight Connector 171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8" name="Straight Connector 171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9" name="Straight Connector 171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0" name="Straight Connector 1699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1" name="Straight Connector 1700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2" name="Straight Connector 1701"/>
            <p:cNvCxnSpPr>
              <a:endCxn id="1703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3" name="Isosceles Triangle 1702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4" name="Straight Connector 1703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5" name="Oval 1704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6" name="Straight Connector 1705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7" name="Oval 1706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8" name="Straight Connector 1707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9" name="Oval 1708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0" name="Straight Connector 1709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1" name="Oval 1710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6" name="Group 1755"/>
          <p:cNvGrpSpPr>
            <a:grpSpLocks noChangeAspect="1"/>
          </p:cNvGrpSpPr>
          <p:nvPr/>
        </p:nvGrpSpPr>
        <p:grpSpPr>
          <a:xfrm flipV="1">
            <a:off x="6580092" y="5124450"/>
            <a:ext cx="685800" cy="1314450"/>
            <a:chOff x="914400" y="1600200"/>
            <a:chExt cx="1828800" cy="3505200"/>
          </a:xfrm>
        </p:grpSpPr>
        <p:grpSp>
          <p:nvGrpSpPr>
            <p:cNvPr id="1757" name="Group 1756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813" name="Straight Connector 1812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4" name="Straight Connector 1813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5" name="Straight Connector 1814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6" name="Straight Connector 1815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7" name="Straight Connector 1816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8" name="Straight Connector 1817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8" name="Group 1757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805" name="Oval 180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6" name="Straight Connector 1805"/>
              <p:cNvCxnSpPr>
                <a:stCxn id="1805" idx="2"/>
                <a:endCxn id="180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7" name="Straight Connector 180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8" name="Straight Connector 180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9" name="Straight Connector 180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0" name="Straight Connector 180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1" name="Straight Connector 181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2" name="Straight Connector 181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9" name="Group 1758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799" name="Straight Connector 1798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0" name="Straight Connector 1799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1" name="Straight Connector 1800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2" name="Straight Connector 1801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3" name="Straight Connector 1802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4" name="Straight Connector 1803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0" name="Group 1759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791" name="Oval 179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2" name="Straight Connector 1791"/>
              <p:cNvCxnSpPr>
                <a:stCxn id="1791" idx="2"/>
                <a:endCxn id="179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3" name="Straight Connector 179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4" name="Straight Connector 179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5" name="Straight Connector 179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6" name="Straight Connector 179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7" name="Straight Connector 179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8" name="Straight Connector 179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1" name="Group 1760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783" name="Oval 178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84" name="Straight Connector 1783"/>
              <p:cNvCxnSpPr>
                <a:stCxn id="1783" idx="2"/>
                <a:endCxn id="178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5" name="Straight Connector 178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6" name="Straight Connector 178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7" name="Straight Connector 178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8" name="Straight Connector 178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9" name="Straight Connector 178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0" name="Straight Connector 178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2" name="Group 1761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775" name="Oval 177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6" name="Straight Connector 1775"/>
              <p:cNvCxnSpPr>
                <a:stCxn id="1775" idx="2"/>
                <a:endCxn id="177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7" name="Straight Connector 177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8" name="Straight Connector 177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9" name="Straight Connector 177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0" name="Straight Connector 177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1" name="Straight Connector 178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2" name="Straight Connector 178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63" name="Straight Connector 1762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4" name="Straight Connector 1763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5" name="Straight Connector 1764"/>
            <p:cNvCxnSpPr>
              <a:endCxn id="1766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6" name="Isosceles Triangle 1765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7" name="Straight Connector 1766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8" name="Oval 1767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9" name="Straight Connector 1768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0" name="Oval 1769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1" name="Straight Connector 1770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2" name="Oval 1771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3" name="Straight Connector 1772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4" name="Oval 1773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9" name="Group 1818"/>
          <p:cNvGrpSpPr>
            <a:grpSpLocks noChangeAspect="1"/>
          </p:cNvGrpSpPr>
          <p:nvPr/>
        </p:nvGrpSpPr>
        <p:grpSpPr>
          <a:xfrm flipH="1" flipV="1">
            <a:off x="7265892" y="5124450"/>
            <a:ext cx="685800" cy="1314450"/>
            <a:chOff x="914400" y="1600200"/>
            <a:chExt cx="1828800" cy="3505200"/>
          </a:xfrm>
        </p:grpSpPr>
        <p:grpSp>
          <p:nvGrpSpPr>
            <p:cNvPr id="1820" name="Group 181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876" name="Straight Connector 1875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7" name="Straight Connector 1876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8" name="Straight Connector 1877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9" name="Straight Connector 1878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0" name="Straight Connector 1879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1" name="Straight Connector 1880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1" name="Group 1820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868" name="Oval 186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69" name="Straight Connector 1868"/>
              <p:cNvCxnSpPr>
                <a:stCxn id="1868" idx="2"/>
                <a:endCxn id="186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0" name="Straight Connector 186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1" name="Straight Connector 187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2" name="Straight Connector 187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3" name="Straight Connector 187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4" name="Straight Connector 187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5" name="Straight Connector 187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2" name="Group 1821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862" name="Straight Connector 186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3" name="Straight Connector 186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4" name="Straight Connector 186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5" name="Straight Connector 186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6" name="Straight Connector 186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7" name="Straight Connector 186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3" name="Group 1822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854" name="Oval 185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5" name="Straight Connector 1854"/>
              <p:cNvCxnSpPr>
                <a:stCxn id="1854" idx="2"/>
                <a:endCxn id="185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6" name="Straight Connector 185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7" name="Straight Connector 185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8" name="Straight Connector 185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9" name="Straight Connector 185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0" name="Straight Connector 185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1" name="Straight Connector 186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4" name="Group 1823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846" name="Oval 184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7" name="Straight Connector 1846"/>
              <p:cNvCxnSpPr>
                <a:stCxn id="1846" idx="2"/>
                <a:endCxn id="184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8" name="Straight Connector 184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9" name="Straight Connector 184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0" name="Straight Connector 184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1" name="Straight Connector 185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2" name="Straight Connector 185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3" name="Straight Connector 185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5" name="Group 1824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838" name="Oval 183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9" name="Straight Connector 1838"/>
              <p:cNvCxnSpPr>
                <a:stCxn id="1838" idx="2"/>
                <a:endCxn id="183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0" name="Straight Connector 183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1" name="Straight Connector 184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2" name="Straight Connector 184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3" name="Straight Connector 184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4" name="Straight Connector 184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5" name="Straight Connector 184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6" name="Straight Connector 1825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7" name="Straight Connector 1826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8" name="Straight Connector 1827"/>
            <p:cNvCxnSpPr>
              <a:endCxn id="1829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9" name="Isosceles Triangle 1828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0" name="Straight Connector 1829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1" name="Oval 1830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32" name="Straight Connector 1831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3" name="Oval 1832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4" name="Straight Connector 1833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5" name="Oval 1834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6" name="Straight Connector 1835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7" name="Oval 1836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2" name="Group 1881"/>
          <p:cNvGrpSpPr>
            <a:grpSpLocks noChangeAspect="1"/>
          </p:cNvGrpSpPr>
          <p:nvPr/>
        </p:nvGrpSpPr>
        <p:grpSpPr>
          <a:xfrm>
            <a:off x="7951692" y="3829050"/>
            <a:ext cx="685800" cy="1314450"/>
            <a:chOff x="914400" y="1600200"/>
            <a:chExt cx="1828800" cy="3505200"/>
          </a:xfrm>
        </p:grpSpPr>
        <p:grpSp>
          <p:nvGrpSpPr>
            <p:cNvPr id="1883" name="Group 1882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939" name="Straight Connector 1938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0" name="Straight Connector 1939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1" name="Straight Connector 1940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2" name="Straight Connector 1941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3" name="Straight Connector 1942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4" name="Straight Connector 1943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4" name="Group 1883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931" name="Oval 193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2" name="Straight Connector 1931"/>
              <p:cNvCxnSpPr>
                <a:stCxn id="1931" idx="2"/>
                <a:endCxn id="193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3" name="Straight Connector 193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4" name="Straight Connector 193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5" name="Straight Connector 193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6" name="Straight Connector 193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7" name="Straight Connector 193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8" name="Straight Connector 193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5" name="Group 1884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925" name="Straight Connector 1924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6" name="Straight Connector 1925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7" name="Straight Connector 1926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8" name="Straight Connector 1927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9" name="Straight Connector 1928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0" name="Straight Connector 1929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6" name="Group 1885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917" name="Oval 191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18" name="Straight Connector 1917"/>
              <p:cNvCxnSpPr>
                <a:stCxn id="1917" idx="2"/>
                <a:endCxn id="191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9" name="Straight Connector 191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0" name="Straight Connector 191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1" name="Straight Connector 192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2" name="Straight Connector 192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3" name="Straight Connector 192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4" name="Straight Connector 192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7" name="Group 1886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909" name="Oval 190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10" name="Straight Connector 1909"/>
              <p:cNvCxnSpPr>
                <a:stCxn id="1909" idx="2"/>
                <a:endCxn id="190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1" name="Straight Connector 191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2" name="Straight Connector 191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3" name="Straight Connector 191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4" name="Straight Connector 191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5" name="Straight Connector 191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6" name="Straight Connector 191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8" name="Group 1887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901" name="Oval 190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02" name="Straight Connector 1901"/>
              <p:cNvCxnSpPr>
                <a:stCxn id="1901" idx="2"/>
                <a:endCxn id="190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3" name="Straight Connector 190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4" name="Straight Connector 190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5" name="Straight Connector 190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6" name="Straight Connector 190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7" name="Straight Connector 190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8" name="Straight Connector 190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89" name="Straight Connector 1888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0" name="Straight Connector 1889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1" name="Straight Connector 1890"/>
            <p:cNvCxnSpPr>
              <a:endCxn id="1892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2" name="Isosceles Triangle 1891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3" name="Straight Connector 1892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4" name="Oval 1893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5" name="Straight Connector 1894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6" name="Oval 1895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7" name="Straight Connector 1896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8" name="Oval 1897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9" name="Straight Connector 1898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0" name="Oval 1899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5" name="Group 1944"/>
          <p:cNvGrpSpPr>
            <a:grpSpLocks noChangeAspect="1"/>
          </p:cNvGrpSpPr>
          <p:nvPr/>
        </p:nvGrpSpPr>
        <p:grpSpPr>
          <a:xfrm flipH="1">
            <a:off x="8637492" y="3829050"/>
            <a:ext cx="685800" cy="1314450"/>
            <a:chOff x="914400" y="1600200"/>
            <a:chExt cx="1828800" cy="3505200"/>
          </a:xfrm>
        </p:grpSpPr>
        <p:grpSp>
          <p:nvGrpSpPr>
            <p:cNvPr id="1946" name="Group 1945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002" name="Straight Connector 2001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3" name="Straight Connector 2002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4" name="Straight Connector 2003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5" name="Straight Connector 2004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6" name="Straight Connector 2005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7" name="Straight Connector 2006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" name="Group 1946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994" name="Oval 199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95" name="Straight Connector 1994"/>
              <p:cNvCxnSpPr>
                <a:stCxn id="1994" idx="2"/>
                <a:endCxn id="199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6" name="Straight Connector 199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7" name="Straight Connector 199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8" name="Straight Connector 199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9" name="Straight Connector 199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0" name="Straight Connector 199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1" name="Straight Connector 200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8" name="Group 1947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988" name="Straight Connector 1987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9" name="Straight Connector 1988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0" name="Straight Connector 1989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1" name="Straight Connector 1990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2" name="Straight Connector 1991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3" name="Straight Connector 1992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" name="Group 1948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980" name="Oval 197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1" name="Straight Connector 1980"/>
              <p:cNvCxnSpPr>
                <a:stCxn id="1980" idx="2"/>
                <a:endCxn id="198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2" name="Straight Connector 198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3" name="Straight Connector 198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4" name="Straight Connector 198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5" name="Straight Connector 198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6" name="Straight Connector 198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7" name="Straight Connector 198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0" name="Group 1949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972" name="Oval 197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3" name="Straight Connector 1972"/>
              <p:cNvCxnSpPr>
                <a:stCxn id="1972" idx="2"/>
                <a:endCxn id="197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4" name="Straight Connector 197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5" name="Straight Connector 197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6" name="Straight Connector 197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7" name="Straight Connector 197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8" name="Straight Connector 197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9" name="Straight Connector 197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1" name="Group 1950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964" name="Oval 196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5" name="Straight Connector 1964"/>
              <p:cNvCxnSpPr>
                <a:stCxn id="1964" idx="2"/>
                <a:endCxn id="196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6" name="Straight Connector 196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7" name="Straight Connector 196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8" name="Straight Connector 196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9" name="Straight Connector 196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0" name="Straight Connector 196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1" name="Straight Connector 197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2" name="Straight Connector 1951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3" name="Straight Connector 1952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4" name="Straight Connector 1953"/>
            <p:cNvCxnSpPr>
              <a:endCxn id="1955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5" name="Isosceles Triangle 1954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6" name="Straight Connector 1955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7" name="Oval 1956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8" name="Straight Connector 1957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9" name="Oval 1958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0" name="Straight Connector 1959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1" name="Oval 1960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2" name="Straight Connector 1961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3" name="Oval 1962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8" name="Group 2007"/>
          <p:cNvGrpSpPr>
            <a:grpSpLocks noChangeAspect="1"/>
          </p:cNvGrpSpPr>
          <p:nvPr/>
        </p:nvGrpSpPr>
        <p:grpSpPr>
          <a:xfrm flipV="1">
            <a:off x="7951692" y="5124450"/>
            <a:ext cx="685800" cy="1314450"/>
            <a:chOff x="914400" y="1600200"/>
            <a:chExt cx="1828800" cy="3505200"/>
          </a:xfrm>
        </p:grpSpPr>
        <p:grpSp>
          <p:nvGrpSpPr>
            <p:cNvPr id="2009" name="Group 2008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065" name="Straight Connector 2064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6" name="Straight Connector 2065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7" name="Straight Connector 2066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8" name="Straight Connector 2067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9" name="Straight Connector 2068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0" name="Straight Connector 2069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0" name="Group 2009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2057" name="Oval 205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58" name="Straight Connector 2057"/>
              <p:cNvCxnSpPr>
                <a:stCxn id="2057" idx="2"/>
                <a:endCxn id="205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0" name="Straight Connector 205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1" name="Straight Connector 206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2" name="Straight Connector 206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3" name="Straight Connector 206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4" name="Straight Connector 206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1" name="Group 201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2051" name="Straight Connector 2050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2" name="Straight Connector 2051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3" name="Straight Connector 2052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4" name="Straight Connector 2053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5" name="Straight Connector 2054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6" name="Straight Connector 2055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2" name="Group 2011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2043" name="Oval 204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44" name="Straight Connector 2043"/>
              <p:cNvCxnSpPr>
                <a:stCxn id="2043" idx="2"/>
                <a:endCxn id="204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5" name="Straight Connector 204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6" name="Straight Connector 204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7" name="Straight Connector 204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8" name="Straight Connector 204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9" name="Straight Connector 204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0" name="Straight Connector 204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3" name="Group 2012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2035" name="Oval 203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6" name="Straight Connector 2035"/>
              <p:cNvCxnSpPr>
                <a:stCxn id="2035" idx="2"/>
                <a:endCxn id="203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7" name="Straight Connector 203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8" name="Straight Connector 203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9" name="Straight Connector 203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0" name="Straight Connector 203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1" name="Straight Connector 204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2" name="Straight Connector 204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4" name="Group 2013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027" name="Oval 202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8" name="Straight Connector 2027"/>
              <p:cNvCxnSpPr>
                <a:stCxn id="2027" idx="2"/>
                <a:endCxn id="202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9" name="Straight Connector 202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0" name="Straight Connector 202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1" name="Straight Connector 203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2" name="Straight Connector 203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3" name="Straight Connector 203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4" name="Straight Connector 203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15" name="Straight Connector 2014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Straight Connector 2015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Straight Connector 2016"/>
            <p:cNvCxnSpPr>
              <a:endCxn id="2018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8" name="Isosceles Triangle 2017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9" name="Straight Connector 2018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0" name="Oval 2019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1" name="Straight Connector 202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2" name="Oval 202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3" name="Straight Connector 202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4" name="Oval 202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5" name="Straight Connector 202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6" name="Oval 202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1" name="Group 2070"/>
          <p:cNvGrpSpPr>
            <a:grpSpLocks noChangeAspect="1"/>
          </p:cNvGrpSpPr>
          <p:nvPr/>
        </p:nvGrpSpPr>
        <p:grpSpPr>
          <a:xfrm flipH="1" flipV="1">
            <a:off x="8637492" y="5124450"/>
            <a:ext cx="685800" cy="1314450"/>
            <a:chOff x="914400" y="1600200"/>
            <a:chExt cx="1828800" cy="3505200"/>
          </a:xfrm>
        </p:grpSpPr>
        <p:grpSp>
          <p:nvGrpSpPr>
            <p:cNvPr id="2072" name="Group 2071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128" name="Straight Connector 2127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9" name="Straight Connector 2128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0" name="Straight Connector 2129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1" name="Straight Connector 2130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2" name="Straight Connector 2131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3" name="Straight Connector 2132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3" name="Group 2072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2120" name="Oval 211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21" name="Straight Connector 2120"/>
              <p:cNvCxnSpPr>
                <a:stCxn id="2120" idx="2"/>
                <a:endCxn id="212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2" name="Straight Connector 212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3" name="Straight Connector 212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4" name="Straight Connector 212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5" name="Straight Connector 212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6" name="Straight Connector 212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7" name="Straight Connector 212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" name="Group 2073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2114" name="Straight Connector 211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5" name="Straight Connector 2114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6" name="Straight Connector 2115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7" name="Straight Connector 2116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8" name="Straight Connector 2117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9" name="Straight Connector 211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" name="Group 2074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2106" name="Oval 210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7" name="Straight Connector 2106"/>
              <p:cNvCxnSpPr>
                <a:stCxn id="2106" idx="2"/>
                <a:endCxn id="210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8" name="Straight Connector 210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9" name="Straight Connector 210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0" name="Straight Connector 210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1" name="Straight Connector 211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2" name="Straight Connector 211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3" name="Straight Connector 211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6" name="Group 2075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2098" name="Oval 209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9" name="Straight Connector 2098"/>
              <p:cNvCxnSpPr>
                <a:stCxn id="2098" idx="2"/>
                <a:endCxn id="209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0" name="Straight Connector 209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1" name="Straight Connector 210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2" name="Straight Connector 210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3" name="Straight Connector 210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4" name="Straight Connector 210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5" name="Straight Connector 210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7" name="Group 2076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090" name="Oval 208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1" name="Straight Connector 2090"/>
              <p:cNvCxnSpPr>
                <a:stCxn id="2090" idx="2"/>
                <a:endCxn id="209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2" name="Straight Connector 209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3" name="Straight Connector 209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4" name="Straight Connector 209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5" name="Straight Connector 209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6" name="Straight Connector 209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7" name="Straight Connector 209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78" name="Straight Connector 2077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/>
            <p:cNvCxnSpPr>
              <a:endCxn id="2081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1" name="Isosceles Triangle 2080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2" name="Straight Connector 2081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3" name="Oval 2082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4" name="Straight Connector 2083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5" name="Oval 2084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6" name="Straight Connector 2085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7" name="Oval 2086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8" name="Straight Connector 2087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9" name="Oval 2088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4" name="TextBox 2133"/>
          <p:cNvSpPr txBox="1"/>
          <p:nvPr/>
        </p:nvSpPr>
        <p:spPr>
          <a:xfrm>
            <a:off x="5557993" y="685800"/>
            <a:ext cx="350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4-Tier XOR 4WLX8BL mini Array </a:t>
            </a:r>
          </a:p>
        </p:txBody>
      </p:sp>
      <p:sp>
        <p:nvSpPr>
          <p:cNvPr id="2135" name="TextBox 2134"/>
          <p:cNvSpPr txBox="1"/>
          <p:nvPr/>
        </p:nvSpPr>
        <p:spPr>
          <a:xfrm>
            <a:off x="3608292" y="5334000"/>
            <a:ext cx="2516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136" name="TextBox 2135"/>
          <p:cNvSpPr txBox="1"/>
          <p:nvPr/>
        </p:nvSpPr>
        <p:spPr>
          <a:xfrm>
            <a:off x="3608292" y="4768334"/>
            <a:ext cx="2516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37" name="TextBox 2136"/>
          <p:cNvSpPr txBox="1"/>
          <p:nvPr/>
        </p:nvSpPr>
        <p:spPr>
          <a:xfrm>
            <a:off x="3608292" y="2667000"/>
            <a:ext cx="2516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  <a:r>
              <a:rPr lang="en-US" sz="1200" baseline="-25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38" name="TextBox 2137"/>
          <p:cNvSpPr txBox="1"/>
          <p:nvPr/>
        </p:nvSpPr>
        <p:spPr>
          <a:xfrm>
            <a:off x="3608292" y="2133600"/>
            <a:ext cx="2516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  <a:r>
              <a:rPr lang="en-US" sz="1200" baseline="-25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139" name="TextBox 2138"/>
          <p:cNvSpPr txBox="1"/>
          <p:nvPr/>
        </p:nvSpPr>
        <p:spPr>
          <a:xfrm>
            <a:off x="4217892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140" name="TextBox 2139"/>
          <p:cNvSpPr txBox="1"/>
          <p:nvPr/>
        </p:nvSpPr>
        <p:spPr>
          <a:xfrm>
            <a:off x="4628720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41" name="TextBox 2140"/>
          <p:cNvSpPr txBox="1"/>
          <p:nvPr/>
        </p:nvSpPr>
        <p:spPr>
          <a:xfrm>
            <a:off x="5589492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42" name="TextBox 2141"/>
          <p:cNvSpPr txBox="1"/>
          <p:nvPr/>
        </p:nvSpPr>
        <p:spPr>
          <a:xfrm>
            <a:off x="6000320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143" name="TextBox 2142"/>
          <p:cNvSpPr txBox="1"/>
          <p:nvPr/>
        </p:nvSpPr>
        <p:spPr>
          <a:xfrm>
            <a:off x="6961092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44" name="TextBox 2143"/>
          <p:cNvSpPr txBox="1"/>
          <p:nvPr/>
        </p:nvSpPr>
        <p:spPr>
          <a:xfrm>
            <a:off x="7371920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145" name="TextBox 2144"/>
          <p:cNvSpPr txBox="1"/>
          <p:nvPr/>
        </p:nvSpPr>
        <p:spPr>
          <a:xfrm>
            <a:off x="8332692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146" name="TextBox 2145"/>
          <p:cNvSpPr txBox="1"/>
          <p:nvPr/>
        </p:nvSpPr>
        <p:spPr>
          <a:xfrm>
            <a:off x="8743520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13054" y="1620623"/>
            <a:ext cx="1848397" cy="4418754"/>
            <a:chOff x="9313054" y="1620623"/>
            <a:chExt cx="1848397" cy="4418754"/>
          </a:xfrm>
        </p:grpSpPr>
        <p:grpSp>
          <p:nvGrpSpPr>
            <p:cNvPr id="2168" name="Group 2167"/>
            <p:cNvGrpSpPr/>
            <p:nvPr/>
          </p:nvGrpSpPr>
          <p:grpSpPr>
            <a:xfrm>
              <a:off x="9320731" y="1641176"/>
              <a:ext cx="1524000" cy="518034"/>
              <a:chOff x="9903439" y="1641176"/>
              <a:chExt cx="1524000" cy="518034"/>
            </a:xfrm>
          </p:grpSpPr>
          <p:cxnSp>
            <p:nvCxnSpPr>
              <p:cNvPr id="2147" name="Straight Connector 2146"/>
              <p:cNvCxnSpPr/>
              <p:nvPr/>
            </p:nvCxnSpPr>
            <p:spPr>
              <a:xfrm flipH="1">
                <a:off x="9903439" y="1641176"/>
                <a:ext cx="15240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1" name="Straight Connector 2160"/>
              <p:cNvCxnSpPr/>
              <p:nvPr/>
            </p:nvCxnSpPr>
            <p:spPr>
              <a:xfrm flipH="1">
                <a:off x="9906000" y="1821117"/>
                <a:ext cx="10668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3" name="Straight Connector 2162"/>
              <p:cNvCxnSpPr/>
              <p:nvPr/>
            </p:nvCxnSpPr>
            <p:spPr>
              <a:xfrm flipH="1">
                <a:off x="9906000" y="1988883"/>
                <a:ext cx="6096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5" name="Straight Connector 2164"/>
              <p:cNvCxnSpPr/>
              <p:nvPr/>
            </p:nvCxnSpPr>
            <p:spPr>
              <a:xfrm flipH="1">
                <a:off x="9906000" y="2159210"/>
                <a:ext cx="1524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9" name="Group 2168"/>
            <p:cNvGrpSpPr/>
            <p:nvPr/>
          </p:nvGrpSpPr>
          <p:grpSpPr>
            <a:xfrm flipV="1">
              <a:off x="9316893" y="2887252"/>
              <a:ext cx="1524000" cy="518034"/>
              <a:chOff x="9903439" y="1641176"/>
              <a:chExt cx="1524000" cy="518034"/>
            </a:xfrm>
          </p:grpSpPr>
          <p:cxnSp>
            <p:nvCxnSpPr>
              <p:cNvPr id="2170" name="Straight Connector 2169"/>
              <p:cNvCxnSpPr/>
              <p:nvPr/>
            </p:nvCxnSpPr>
            <p:spPr>
              <a:xfrm flipH="1">
                <a:off x="9903439" y="1641176"/>
                <a:ext cx="15240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1" name="Straight Connector 2170"/>
              <p:cNvCxnSpPr/>
              <p:nvPr/>
            </p:nvCxnSpPr>
            <p:spPr>
              <a:xfrm flipH="1">
                <a:off x="9906000" y="1821117"/>
                <a:ext cx="10668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2" name="Straight Connector 2171"/>
              <p:cNvCxnSpPr/>
              <p:nvPr/>
            </p:nvCxnSpPr>
            <p:spPr>
              <a:xfrm flipH="1">
                <a:off x="9906000" y="1988883"/>
                <a:ext cx="6096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3" name="Straight Connector 2172"/>
              <p:cNvCxnSpPr/>
              <p:nvPr/>
            </p:nvCxnSpPr>
            <p:spPr>
              <a:xfrm flipH="1">
                <a:off x="9906000" y="2159210"/>
                <a:ext cx="1524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4" name="Group 2173"/>
            <p:cNvGrpSpPr/>
            <p:nvPr/>
          </p:nvGrpSpPr>
          <p:grpSpPr>
            <a:xfrm>
              <a:off x="9316892" y="4252440"/>
              <a:ext cx="1524000" cy="518034"/>
              <a:chOff x="9903439" y="1641176"/>
              <a:chExt cx="1524000" cy="518034"/>
            </a:xfrm>
          </p:grpSpPr>
          <p:cxnSp>
            <p:nvCxnSpPr>
              <p:cNvPr id="2175" name="Straight Connector 2174"/>
              <p:cNvCxnSpPr/>
              <p:nvPr/>
            </p:nvCxnSpPr>
            <p:spPr>
              <a:xfrm flipH="1">
                <a:off x="9903439" y="1641176"/>
                <a:ext cx="15240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6" name="Straight Connector 2175"/>
              <p:cNvCxnSpPr/>
              <p:nvPr/>
            </p:nvCxnSpPr>
            <p:spPr>
              <a:xfrm flipH="1">
                <a:off x="9906000" y="1821117"/>
                <a:ext cx="10668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7" name="Straight Connector 2176"/>
              <p:cNvCxnSpPr/>
              <p:nvPr/>
            </p:nvCxnSpPr>
            <p:spPr>
              <a:xfrm flipH="1">
                <a:off x="9906000" y="1988883"/>
                <a:ext cx="6096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8" name="Straight Connector 2177"/>
              <p:cNvCxnSpPr/>
              <p:nvPr/>
            </p:nvCxnSpPr>
            <p:spPr>
              <a:xfrm flipH="1">
                <a:off x="9906000" y="2159210"/>
                <a:ext cx="1524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9" name="Group 2178"/>
            <p:cNvGrpSpPr/>
            <p:nvPr/>
          </p:nvGrpSpPr>
          <p:grpSpPr>
            <a:xfrm flipV="1">
              <a:off x="9313054" y="5498516"/>
              <a:ext cx="1524000" cy="518034"/>
              <a:chOff x="9903439" y="1641176"/>
              <a:chExt cx="1524000" cy="518034"/>
            </a:xfrm>
          </p:grpSpPr>
          <p:cxnSp>
            <p:nvCxnSpPr>
              <p:cNvPr id="2180" name="Straight Connector 2179"/>
              <p:cNvCxnSpPr/>
              <p:nvPr/>
            </p:nvCxnSpPr>
            <p:spPr>
              <a:xfrm flipH="1">
                <a:off x="9903439" y="1641176"/>
                <a:ext cx="15240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1" name="Straight Connector 2180"/>
              <p:cNvCxnSpPr/>
              <p:nvPr/>
            </p:nvCxnSpPr>
            <p:spPr>
              <a:xfrm flipH="1">
                <a:off x="9906000" y="1821117"/>
                <a:ext cx="10668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2" name="Straight Connector 2181"/>
              <p:cNvCxnSpPr/>
              <p:nvPr/>
            </p:nvCxnSpPr>
            <p:spPr>
              <a:xfrm flipH="1">
                <a:off x="9906000" y="1988883"/>
                <a:ext cx="6096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3" name="Straight Connector 2182"/>
              <p:cNvCxnSpPr/>
              <p:nvPr/>
            </p:nvCxnSpPr>
            <p:spPr>
              <a:xfrm flipH="1">
                <a:off x="9906000" y="2159210"/>
                <a:ext cx="1524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4" name="Straight Connector 2183"/>
            <p:cNvCxnSpPr/>
            <p:nvPr/>
          </p:nvCxnSpPr>
          <p:spPr>
            <a:xfrm flipV="1">
              <a:off x="9473732" y="2168860"/>
              <a:ext cx="0" cy="3348372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1" name="Straight Connector 2190"/>
            <p:cNvCxnSpPr/>
            <p:nvPr/>
          </p:nvCxnSpPr>
          <p:spPr>
            <a:xfrm flipV="1">
              <a:off x="10390092" y="1828800"/>
              <a:ext cx="0" cy="40005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4" name="Straight Connector 2193"/>
            <p:cNvCxnSpPr/>
            <p:nvPr/>
          </p:nvCxnSpPr>
          <p:spPr>
            <a:xfrm flipV="1">
              <a:off x="10847292" y="1638300"/>
              <a:ext cx="1" cy="43815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7" name="Straight Connector 2196"/>
            <p:cNvCxnSpPr/>
            <p:nvPr/>
          </p:nvCxnSpPr>
          <p:spPr>
            <a:xfrm flipV="1">
              <a:off x="9932892" y="1981200"/>
              <a:ext cx="0" cy="36957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2" name="Oval 2201"/>
            <p:cNvSpPr/>
            <p:nvPr/>
          </p:nvSpPr>
          <p:spPr>
            <a:xfrm>
              <a:off x="9450430" y="213709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Oval 2202"/>
            <p:cNvSpPr/>
            <p:nvPr/>
          </p:nvSpPr>
          <p:spPr>
            <a:xfrm>
              <a:off x="9905513" y="197199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" name="Oval 2203"/>
            <p:cNvSpPr/>
            <p:nvPr/>
          </p:nvSpPr>
          <p:spPr>
            <a:xfrm>
              <a:off x="10358480" y="1804773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" name="Oval 2204"/>
            <p:cNvSpPr/>
            <p:nvPr/>
          </p:nvSpPr>
          <p:spPr>
            <a:xfrm>
              <a:off x="10824147" y="1620623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Oval 2205"/>
            <p:cNvSpPr/>
            <p:nvPr/>
          </p:nvSpPr>
          <p:spPr>
            <a:xfrm>
              <a:off x="9441963" y="2863108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Oval 2206"/>
            <p:cNvSpPr/>
            <p:nvPr/>
          </p:nvSpPr>
          <p:spPr>
            <a:xfrm>
              <a:off x="9907629" y="3034557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Oval 2207"/>
            <p:cNvSpPr/>
            <p:nvPr/>
          </p:nvSpPr>
          <p:spPr>
            <a:xfrm>
              <a:off x="10362713" y="3199657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Oval 2208"/>
            <p:cNvSpPr/>
            <p:nvPr/>
          </p:nvSpPr>
          <p:spPr>
            <a:xfrm>
              <a:off x="10824147" y="3388041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Oval 2209"/>
            <p:cNvSpPr/>
            <p:nvPr/>
          </p:nvSpPr>
          <p:spPr>
            <a:xfrm>
              <a:off x="9450430" y="4742707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Oval 2210"/>
            <p:cNvSpPr/>
            <p:nvPr/>
          </p:nvSpPr>
          <p:spPr>
            <a:xfrm>
              <a:off x="9905513" y="4577607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Oval 2211"/>
            <p:cNvSpPr/>
            <p:nvPr/>
          </p:nvSpPr>
          <p:spPr>
            <a:xfrm>
              <a:off x="10358480" y="441039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Oval 2212"/>
            <p:cNvSpPr/>
            <p:nvPr/>
          </p:nvSpPr>
          <p:spPr>
            <a:xfrm>
              <a:off x="10824147" y="422624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" name="Oval 2213"/>
            <p:cNvSpPr/>
            <p:nvPr/>
          </p:nvSpPr>
          <p:spPr>
            <a:xfrm>
              <a:off x="9441963" y="5468725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" name="Oval 2214"/>
            <p:cNvSpPr/>
            <p:nvPr/>
          </p:nvSpPr>
          <p:spPr>
            <a:xfrm>
              <a:off x="9907629" y="5640174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Oval 2215"/>
            <p:cNvSpPr/>
            <p:nvPr/>
          </p:nvSpPr>
          <p:spPr>
            <a:xfrm>
              <a:off x="10362713" y="5805274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Oval 2216"/>
            <p:cNvSpPr/>
            <p:nvPr/>
          </p:nvSpPr>
          <p:spPr>
            <a:xfrm>
              <a:off x="10824147" y="5993658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TextBox 2217"/>
            <p:cNvSpPr txBox="1"/>
            <p:nvPr/>
          </p:nvSpPr>
          <p:spPr>
            <a:xfrm>
              <a:off x="9516033" y="2725271"/>
              <a:ext cx="2917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Tier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219" name="TextBox 2218"/>
            <p:cNvSpPr txBox="1"/>
            <p:nvPr/>
          </p:nvSpPr>
          <p:spPr>
            <a:xfrm>
              <a:off x="9937374" y="2734236"/>
              <a:ext cx="2917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Tier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220" name="TextBox 2219"/>
            <p:cNvSpPr txBox="1"/>
            <p:nvPr/>
          </p:nvSpPr>
          <p:spPr>
            <a:xfrm>
              <a:off x="10403539" y="2734236"/>
              <a:ext cx="2917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Tier</a:t>
              </a:r>
              <a:r>
                <a:rPr lang="en-US" sz="12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221" name="TextBox 2220"/>
            <p:cNvSpPr txBox="1"/>
            <p:nvPr/>
          </p:nvSpPr>
          <p:spPr>
            <a:xfrm>
              <a:off x="10869704" y="2728864"/>
              <a:ext cx="2917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Tier</a:t>
              </a:r>
              <a:r>
                <a:rPr lang="en-US" sz="1200" baseline="-25000" dirty="0">
                  <a:latin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76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Cells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866622" y="1664804"/>
            <a:ext cx="828092" cy="5400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MOS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66471" y="2550459"/>
            <a:ext cx="1828800" cy="3505200"/>
            <a:chOff x="914400" y="1600200"/>
            <a:chExt cx="1828800" cy="3505200"/>
          </a:xfrm>
        </p:grpSpPr>
        <p:grpSp>
          <p:nvGrpSpPr>
            <p:cNvPr id="10" name="Group 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58" name="Oval 5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58" idx="2"/>
                <a:endCxn id="5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44" name="Oval 4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>
                <a:stCxn id="44" idx="2"/>
                <a:endCxn id="4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36" name="Oval 3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stCxn id="36" idx="2"/>
                <a:endCxn id="3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8" name="Oval 2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2"/>
                <a:endCxn id="2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9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 Placeholder 4"/>
          <p:cNvSpPr txBox="1">
            <a:spLocks/>
          </p:cNvSpPr>
          <p:nvPr/>
        </p:nvSpPr>
        <p:spPr bwMode="auto">
          <a:xfrm>
            <a:off x="7611038" y="1664804"/>
            <a:ext cx="828092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sz="2400" kern="0" dirty="0"/>
              <a:t>BJT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6979248" y="2514600"/>
            <a:ext cx="1828800" cy="3564088"/>
            <a:chOff x="5710518" y="2514600"/>
            <a:chExt cx="1828800" cy="3564088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6624918" y="3429000"/>
              <a:ext cx="0" cy="1676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 rot="5400000">
              <a:off x="6163602" y="4073047"/>
              <a:ext cx="343362" cy="579269"/>
              <a:chOff x="2046947" y="2861870"/>
              <a:chExt cx="704703" cy="1188869"/>
            </a:xfrm>
          </p:grpSpPr>
          <p:sp>
            <p:nvSpPr>
              <p:cNvPr id="121" name="Oval 12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1"/>
              <p:cNvCxnSpPr>
                <a:stCxn id="121" idx="2"/>
                <a:endCxn id="12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 rot="5400000" flipV="1">
              <a:off x="6724108" y="5470133"/>
              <a:ext cx="507123" cy="709987"/>
              <a:chOff x="2389961" y="3789335"/>
              <a:chExt cx="507123" cy="709987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V="1">
                <a:off x="2261647" y="3917649"/>
                <a:ext cx="261405" cy="47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645056" y="4029548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2753068" y="4029550"/>
                <a:ext cx="1" cy="2880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V="1">
                <a:off x="2455197" y="3983705"/>
                <a:ext cx="134959" cy="2447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2459490" y="4109544"/>
                <a:ext cx="121546" cy="24959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 rot="5400000">
              <a:off x="6163602" y="3615847"/>
              <a:ext cx="343362" cy="579269"/>
              <a:chOff x="2046947" y="2861870"/>
              <a:chExt cx="704703" cy="1188869"/>
            </a:xfrm>
          </p:grpSpPr>
          <p:sp>
            <p:nvSpPr>
              <p:cNvPr id="107" name="Oval 10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>
                <a:stCxn id="107" idx="2"/>
                <a:endCxn id="10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>
              <a:grpSpLocks noChangeAspect="1"/>
            </p:cNvGrpSpPr>
            <p:nvPr/>
          </p:nvGrpSpPr>
          <p:grpSpPr>
            <a:xfrm rot="5400000">
              <a:off x="6163602" y="3158647"/>
              <a:ext cx="343362" cy="579269"/>
              <a:chOff x="2046947" y="2861870"/>
              <a:chExt cx="704703" cy="1188869"/>
            </a:xfrm>
          </p:grpSpPr>
          <p:sp>
            <p:nvSpPr>
              <p:cNvPr id="99" name="Oval 9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>
                <a:stCxn id="99" idx="2"/>
                <a:endCxn id="9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>
              <a:grpSpLocks noChangeAspect="1"/>
            </p:cNvGrpSpPr>
            <p:nvPr/>
          </p:nvGrpSpPr>
          <p:grpSpPr>
            <a:xfrm rot="5400000">
              <a:off x="6163602" y="4530247"/>
              <a:ext cx="343362" cy="579269"/>
              <a:chOff x="2046947" y="2861870"/>
              <a:chExt cx="704703" cy="1188869"/>
            </a:xfrm>
          </p:grpSpPr>
          <p:sp>
            <p:nvSpPr>
              <p:cNvPr id="91" name="Oval 9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>
                <a:stCxn id="91" idx="2"/>
                <a:endCxn id="9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>
              <a:off x="5710518" y="52578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7005918" y="25146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82" idx="3"/>
            </p:cNvCxnSpPr>
            <p:nvPr/>
          </p:nvCxnSpPr>
          <p:spPr>
            <a:xfrm flipH="1">
              <a:off x="7325152" y="5569324"/>
              <a:ext cx="1254" cy="110159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81"/>
            <p:cNvSpPr/>
            <p:nvPr/>
          </p:nvSpPr>
          <p:spPr>
            <a:xfrm rot="10800000">
              <a:off x="7245724" y="56794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5710518" y="3886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6015318" y="4800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710518" y="34290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6015318" y="43434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5710518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015318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5710518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6015318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10800000" flipV="1">
              <a:off x="6123041" y="4898441"/>
              <a:ext cx="504055" cy="685797"/>
              <a:chOff x="2393029" y="3813525"/>
              <a:chExt cx="504055" cy="685797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2645056" y="4029548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2753068" y="4029550"/>
                <a:ext cx="1" cy="2880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V="1">
                <a:off x="2455197" y="3983705"/>
                <a:ext cx="134959" cy="2447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459490" y="4109544"/>
                <a:ext cx="121546" cy="24959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870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Access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2142982" y="2720148"/>
            <a:ext cx="300541" cy="199786"/>
          </a:xfrm>
          <a:prstGeom prst="roundRect">
            <a:avLst/>
          </a:prstGeom>
          <a:solidFill>
            <a:srgbClr val="FF00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TextBox 308"/>
          <p:cNvSpPr txBox="1"/>
          <p:nvPr/>
        </p:nvSpPr>
        <p:spPr>
          <a:xfrm>
            <a:off x="2236938" y="1819491"/>
            <a:ext cx="57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chemeClr val="accent2"/>
                </a:solidFill>
                <a:latin typeface="Calibri" panose="020F0502020204030204" pitchFamily="34" charset="0"/>
              </a:rPr>
              <a:t>BL,sel</a:t>
            </a:r>
            <a:endParaRPr lang="en-US" sz="1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117792" y="2756197"/>
            <a:ext cx="620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rgbClr val="00B050"/>
                </a:solidFill>
                <a:latin typeface="Calibri" panose="020F0502020204030204" pitchFamily="34" charset="0"/>
              </a:rPr>
              <a:t>WL,sel</a:t>
            </a:r>
            <a:endParaRPr lang="en-US" sz="1400" b="1" baseline="-25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80158" y="3673601"/>
            <a:ext cx="729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WL,desel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1062286" y="1850384"/>
            <a:ext cx="688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BL,desel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cxnSp>
        <p:nvCxnSpPr>
          <p:cNvPr id="338" name="Straight Arrow Connector 337"/>
          <p:cNvCxnSpPr/>
          <p:nvPr/>
        </p:nvCxnSpPr>
        <p:spPr>
          <a:xfrm flipV="1">
            <a:off x="6083587" y="1809361"/>
            <a:ext cx="0" cy="1473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6083587" y="3283055"/>
            <a:ext cx="5495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extBox 340"/>
          <p:cNvSpPr txBox="1"/>
          <p:nvPr/>
        </p:nvSpPr>
        <p:spPr>
          <a:xfrm>
            <a:off x="5511215" y="1926043"/>
            <a:ext cx="64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Tier,sel</a:t>
            </a:r>
            <a:endParaRPr lang="en-US" sz="1400" b="1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3" name="Straight Arrow Connector 342"/>
          <p:cNvCxnSpPr/>
          <p:nvPr/>
        </p:nvCxnSpPr>
        <p:spPr>
          <a:xfrm flipV="1">
            <a:off x="6093939" y="3311178"/>
            <a:ext cx="0" cy="1473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6093939" y="4784872"/>
            <a:ext cx="5495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5521567" y="3427860"/>
            <a:ext cx="620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rgbClr val="00B050"/>
                </a:solidFill>
                <a:latin typeface="Calibri" panose="020F0502020204030204" pitchFamily="34" charset="0"/>
              </a:rPr>
              <a:t>WL,sel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sz="14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chemeClr val="accent2"/>
                </a:solidFill>
                <a:latin typeface="Calibri" panose="020F0502020204030204" pitchFamily="34" charset="0"/>
              </a:rPr>
              <a:t>BL,se</a:t>
            </a:r>
            <a:r>
              <a:rPr lang="en-US" sz="1400" b="1" baseline="-25000" dirty="0" err="1">
                <a:solidFill>
                  <a:srgbClr val="00B050"/>
                </a:solidFill>
                <a:latin typeface="Calibri" panose="020F0502020204030204" pitchFamily="34" charset="0"/>
              </a:rPr>
              <a:t>l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346" name="Straight Arrow Connector 345"/>
          <p:cNvCxnSpPr/>
          <p:nvPr/>
        </p:nvCxnSpPr>
        <p:spPr>
          <a:xfrm flipH="1" flipV="1">
            <a:off x="6090873" y="4790713"/>
            <a:ext cx="4546" cy="7058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/>
          <p:nvPr/>
        </p:nvCxnSpPr>
        <p:spPr>
          <a:xfrm>
            <a:off x="6095418" y="5496561"/>
            <a:ext cx="5495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5340867" y="4814252"/>
            <a:ext cx="799578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BL,desel</a:t>
            </a:r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WL,desel</a:t>
            </a:r>
            <a:r>
              <a:rPr lang="en-US" sz="1400" baseline="-25000" dirty="0">
                <a:latin typeface="Calibri" panose="020F0502020204030204" pitchFamily="34" charset="0"/>
              </a:rPr>
              <a:t>,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endParaRPr lang="en-US" sz="1400" baseline="-25000" dirty="0">
              <a:latin typeface="Calibri" panose="020F0502020204030204" pitchFamily="34" charset="0"/>
            </a:endParaRPr>
          </a:p>
          <a:p>
            <a:endParaRPr lang="en-US" sz="1400" baseline="-25000" dirty="0">
              <a:latin typeface="Calibri" panose="020F0502020204030204" pitchFamily="34" charset="0"/>
            </a:endParaRPr>
          </a:p>
        </p:txBody>
      </p:sp>
      <p:cxnSp>
        <p:nvCxnSpPr>
          <p:cNvPr id="350" name="Straight Connector 349"/>
          <p:cNvCxnSpPr/>
          <p:nvPr/>
        </p:nvCxnSpPr>
        <p:spPr>
          <a:xfrm>
            <a:off x="6074710" y="3105501"/>
            <a:ext cx="498977" cy="2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flipV="1">
            <a:off x="6568132" y="1938528"/>
            <a:ext cx="247064" cy="1169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V="1">
            <a:off x="6785759" y="1936016"/>
            <a:ext cx="427039" cy="2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flipH="1" flipV="1">
            <a:off x="7199244" y="1947672"/>
            <a:ext cx="208596" cy="1168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V="1">
            <a:off x="6102822" y="5334273"/>
            <a:ext cx="5338700" cy="57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flipV="1">
            <a:off x="6111701" y="4587486"/>
            <a:ext cx="170360" cy="20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flipV="1">
            <a:off x="6285805" y="4022943"/>
            <a:ext cx="128778" cy="5850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V="1">
            <a:off x="6393379" y="4024013"/>
            <a:ext cx="1138716" cy="148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flipH="1" flipV="1">
            <a:off x="7519814" y="4022944"/>
            <a:ext cx="163556" cy="56372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7671842" y="4576859"/>
            <a:ext cx="4705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flipV="1">
            <a:off x="8458870" y="2516347"/>
            <a:ext cx="153880" cy="58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8603785" y="2522053"/>
            <a:ext cx="132957" cy="2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flipV="1">
            <a:off x="8135990" y="3637462"/>
            <a:ext cx="174221" cy="9562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flipV="1">
            <a:off x="8279228" y="3642606"/>
            <a:ext cx="1147680" cy="83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 flipH="1" flipV="1">
            <a:off x="9415442" y="3637463"/>
            <a:ext cx="121488" cy="9073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9525906" y="4560560"/>
            <a:ext cx="4705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flipV="1">
            <a:off x="9980894" y="4356523"/>
            <a:ext cx="59689" cy="2204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 flipV="1">
            <a:off x="10034679" y="4373637"/>
            <a:ext cx="1282152" cy="9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flipH="1" flipV="1">
            <a:off x="11309496" y="4358967"/>
            <a:ext cx="68964" cy="1967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flipV="1">
            <a:off x="11362034" y="4561895"/>
            <a:ext cx="118600" cy="11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9256417" y="3101497"/>
            <a:ext cx="975684" cy="2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V="1">
            <a:off x="10217582" y="2524496"/>
            <a:ext cx="153880" cy="58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10362497" y="2527360"/>
            <a:ext cx="427039" cy="2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flipH="1" flipV="1">
            <a:off x="10772429" y="2507381"/>
            <a:ext cx="167505" cy="614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10920325" y="3122166"/>
            <a:ext cx="570096" cy="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/>
          <p:cNvSpPr txBox="1"/>
          <p:nvPr/>
        </p:nvSpPr>
        <p:spPr>
          <a:xfrm>
            <a:off x="6330914" y="5086436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0V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cxnSp>
        <p:nvCxnSpPr>
          <p:cNvPr id="424" name="Straight Connector 423"/>
          <p:cNvCxnSpPr/>
          <p:nvPr/>
        </p:nvCxnSpPr>
        <p:spPr>
          <a:xfrm flipV="1">
            <a:off x="7396750" y="3102778"/>
            <a:ext cx="1074427" cy="4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/>
          <p:cNvCxnSpPr/>
          <p:nvPr/>
        </p:nvCxnSpPr>
        <p:spPr>
          <a:xfrm>
            <a:off x="6062251" y="2767230"/>
            <a:ext cx="5495278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/>
          <p:cNvCxnSpPr/>
          <p:nvPr/>
        </p:nvCxnSpPr>
        <p:spPr>
          <a:xfrm>
            <a:off x="6095779" y="2069951"/>
            <a:ext cx="5495278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extBox 428"/>
          <p:cNvSpPr txBox="1"/>
          <p:nvPr/>
        </p:nvSpPr>
        <p:spPr>
          <a:xfrm>
            <a:off x="11021999" y="2407627"/>
            <a:ext cx="516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T,Set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10954943" y="1737067"/>
            <a:ext cx="631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T,Reset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6690791" y="1267675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SET</a:t>
            </a:r>
            <a:endParaRPr lang="en-US" sz="2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8370239" y="1282915"/>
            <a:ext cx="95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RESET</a:t>
            </a:r>
            <a:endParaRPr lang="en-US" sz="2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10153319" y="1273771"/>
            <a:ext cx="88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READ</a:t>
            </a:r>
            <a:endParaRPr lang="en-US" sz="2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434" name="Straight Arrow Connector 433"/>
          <p:cNvCxnSpPr/>
          <p:nvPr/>
        </p:nvCxnSpPr>
        <p:spPr>
          <a:xfrm>
            <a:off x="7921620" y="1371600"/>
            <a:ext cx="0" cy="411480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/>
          <p:nvPr/>
        </p:nvCxnSpPr>
        <p:spPr>
          <a:xfrm>
            <a:off x="9738228" y="1377696"/>
            <a:ext cx="0" cy="411480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TextBox 439"/>
          <p:cNvSpPr txBox="1"/>
          <p:nvPr/>
        </p:nvSpPr>
        <p:spPr>
          <a:xfrm>
            <a:off x="6681647" y="3699979"/>
            <a:ext cx="675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For I</a:t>
            </a:r>
            <a:r>
              <a:rPr lang="en-US" sz="1400" baseline="-25000" dirty="0">
                <a:latin typeface="Calibri" panose="020F0502020204030204" pitchFamily="34" charset="0"/>
              </a:rPr>
              <a:t>SET</a:t>
            </a:r>
          </a:p>
        </p:txBody>
      </p:sp>
      <p:sp>
        <p:nvSpPr>
          <p:cNvPr id="441" name="TextBox 440"/>
          <p:cNvSpPr txBox="1"/>
          <p:nvPr/>
        </p:nvSpPr>
        <p:spPr>
          <a:xfrm>
            <a:off x="8489111" y="3623779"/>
            <a:ext cx="798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For I</a:t>
            </a:r>
            <a:r>
              <a:rPr lang="en-US" sz="1400" baseline="-25000" dirty="0">
                <a:latin typeface="Calibri" panose="020F0502020204030204" pitchFamily="34" charset="0"/>
              </a:rPr>
              <a:t>RESET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10241711" y="4032211"/>
            <a:ext cx="77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For I</a:t>
            </a:r>
            <a:r>
              <a:rPr lang="en-US" sz="1400" baseline="-25000" dirty="0"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443" name="TextBox 442"/>
          <p:cNvSpPr txBox="1"/>
          <p:nvPr/>
        </p:nvSpPr>
        <p:spPr>
          <a:xfrm>
            <a:off x="5470263" y="5740472"/>
            <a:ext cx="631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WL,sel</a:t>
            </a:r>
            <a:r>
              <a:rPr lang="en-US" sz="1400" baseline="-25000" dirty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illustrated is used as a current clamp for RESET/SET/READ operations.</a:t>
            </a:r>
          </a:p>
          <a:p>
            <a:r>
              <a:rPr lang="en-US" sz="1400" dirty="0">
                <a:latin typeface="Calibri" panose="020F0502020204030204" pitchFamily="34" charset="0"/>
              </a:rPr>
              <a:t>It can be a simple on/off switch with additional current control circuity outside array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7086996" y="4851239"/>
            <a:ext cx="347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r>
              <a:rPr lang="en-US" sz="1400" dirty="0">
                <a:latin typeface="Calibri" panose="020F0502020204030204" pitchFamily="34" charset="0"/>
              </a:rPr>
              <a:t> can also use high impedance float by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Switching off the deselected Tier bias circuit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1146650" y="5498300"/>
            <a:ext cx="287867" cy="279401"/>
          </a:xfrm>
          <a:prstGeom prst="roundRect">
            <a:avLst/>
          </a:prstGeom>
          <a:solidFill>
            <a:srgbClr val="FF00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TextBox 367"/>
          <p:cNvSpPr txBox="1"/>
          <p:nvPr/>
        </p:nvSpPr>
        <p:spPr>
          <a:xfrm>
            <a:off x="1739072" y="5383058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Accessing bit with single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Tier, WL and BL selected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cxnSp>
        <p:nvCxnSpPr>
          <p:cNvPr id="369" name="Straight Connector 368"/>
          <p:cNvCxnSpPr/>
          <p:nvPr/>
        </p:nvCxnSpPr>
        <p:spPr>
          <a:xfrm flipV="1">
            <a:off x="8867371" y="1928620"/>
            <a:ext cx="212957" cy="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flipH="1" flipV="1">
            <a:off x="9066774" y="1940275"/>
            <a:ext cx="208596" cy="1168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flipV="1">
            <a:off x="8719186" y="1938919"/>
            <a:ext cx="153880" cy="58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/>
        </p:nvGrpSpPr>
        <p:grpSpPr>
          <a:xfrm>
            <a:off x="388682" y="1223682"/>
            <a:ext cx="4727877" cy="3722915"/>
            <a:chOff x="6266967" y="316966"/>
            <a:chExt cx="4727877" cy="3722915"/>
          </a:xfrm>
        </p:grpSpPr>
        <p:grpSp>
          <p:nvGrpSpPr>
            <p:cNvPr id="372" name="Group 371"/>
            <p:cNvGrpSpPr>
              <a:grpSpLocks noChangeAspect="1"/>
            </p:cNvGrpSpPr>
            <p:nvPr/>
          </p:nvGrpSpPr>
          <p:grpSpPr>
            <a:xfrm>
              <a:off x="6580092" y="1219200"/>
              <a:ext cx="685800" cy="1314450"/>
              <a:chOff x="914400" y="1600200"/>
              <a:chExt cx="1828800" cy="3505200"/>
            </a:xfrm>
          </p:grpSpPr>
          <p:grpSp>
            <p:nvGrpSpPr>
              <p:cNvPr id="889" name="Group 88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945" name="Straight Connector 94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Straight Connector 94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Straight Connector 94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Straight Connector 94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Straight Connector 94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Straight Connector 94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0" name="Group 88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937" name="Oval 93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8" name="Straight Connector 937"/>
                <p:cNvCxnSpPr>
                  <a:stCxn id="937" idx="2"/>
                  <a:endCxn id="93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Straight Connector 93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Straight Connector 94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3" name="Straight Connector 94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4" name="Straight Connector 94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1" name="Group 89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931" name="Straight Connector 93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93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93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Straight Connector 93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2" name="Group 89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923" name="Oval 92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4" name="Straight Connector 923"/>
                <p:cNvCxnSpPr>
                  <a:stCxn id="923" idx="2"/>
                  <a:endCxn id="92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92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92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92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3" name="Group 89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915" name="Oval 91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16" name="Straight Connector 915"/>
                <p:cNvCxnSpPr>
                  <a:stCxn id="915" idx="2"/>
                  <a:endCxn id="91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7" name="Straight Connector 91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8" name="Straight Connector 91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9" name="Straight Connector 91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Straight Connector 91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Straight Connector 92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92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4" name="Group 89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907" name="Oval 90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8" name="Straight Connector 907"/>
                <p:cNvCxnSpPr>
                  <a:stCxn id="907" idx="2"/>
                  <a:endCxn id="90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Straight Connector 90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Straight Connector 90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Straight Connector 91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Straight Connector 91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5" name="Straight Connector 89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>
                <a:endCxn id="89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8" name="Isosceles Triangle 89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9" name="Straight Connector 89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0" name="Oval 89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1" name="Straight Connector 90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2" name="Oval 90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3" name="Straight Connector 90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Oval 90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5" name="Straight Connector 90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Oval 90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4" name="Group 373"/>
            <p:cNvGrpSpPr>
              <a:grpSpLocks noChangeAspect="1"/>
            </p:cNvGrpSpPr>
            <p:nvPr/>
          </p:nvGrpSpPr>
          <p:grpSpPr>
            <a:xfrm flipH="1">
              <a:off x="7265892" y="1219200"/>
              <a:ext cx="685800" cy="1314450"/>
              <a:chOff x="914400" y="1600200"/>
              <a:chExt cx="1828800" cy="3505200"/>
            </a:xfrm>
          </p:grpSpPr>
          <p:grpSp>
            <p:nvGrpSpPr>
              <p:cNvPr id="827" name="Group 82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883" name="Straight Connector 88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Straight Connector 88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Straight Connector 88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88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Straight Connector 88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8" name="Group 82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75" name="Oval 87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6" name="Straight Connector 875"/>
                <p:cNvCxnSpPr>
                  <a:stCxn id="875" idx="2"/>
                  <a:endCxn id="87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Straight Connector 87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Straight Connector 88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9" name="Group 82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869" name="Straight Connector 86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Straight Connector 87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Connector 87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0" name="Group 82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61" name="Oval 86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2" name="Straight Connector 861"/>
                <p:cNvCxnSpPr>
                  <a:stCxn id="861" idx="2"/>
                  <a:endCxn id="86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86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Straight Connector 86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1" name="Group 83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53" name="Oval 85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4" name="Straight Connector 853"/>
                <p:cNvCxnSpPr>
                  <a:stCxn id="853" idx="2"/>
                  <a:endCxn id="85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Straight Connector 85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2" name="Group 83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45" name="Oval 84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6" name="Straight Connector 845"/>
                <p:cNvCxnSpPr>
                  <a:stCxn id="845" idx="2"/>
                  <a:endCxn id="84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Straight Connector 84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84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Straight Connector 84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Connector 85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Connector 85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3" name="Straight Connector 83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>
                <a:endCxn id="83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Isosceles Triangle 83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7" name="Straight Connector 83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8" name="Oval 83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9" name="Straight Connector 83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" name="Oval 83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1" name="Straight Connector 84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2" name="Oval 84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3" name="Straight Connector 84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4" name="Oval 84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/>
            <p:cNvGrpSpPr>
              <a:grpSpLocks noChangeAspect="1"/>
            </p:cNvGrpSpPr>
            <p:nvPr/>
          </p:nvGrpSpPr>
          <p:grpSpPr>
            <a:xfrm flipV="1">
              <a:off x="6580092" y="2514600"/>
              <a:ext cx="685800" cy="1314450"/>
              <a:chOff x="914400" y="1600200"/>
              <a:chExt cx="1828800" cy="3505200"/>
            </a:xfrm>
          </p:grpSpPr>
          <p:grpSp>
            <p:nvGrpSpPr>
              <p:cNvPr id="765" name="Group 76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821" name="Straight Connector 82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2" name="Straight Connector 82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Straight Connector 82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82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Straight Connector 82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6" name="Group 76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13" name="Oval 81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4" name="Straight Connector 813"/>
                <p:cNvCxnSpPr>
                  <a:stCxn id="813" idx="2"/>
                  <a:endCxn id="81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81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Straight Connector 81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Straight Connector 81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Straight Connector 81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Straight Connector 81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7" name="Group 76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807" name="Straight Connector 80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80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Straight Connector 80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81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8" name="Group 76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99" name="Oval 79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0" name="Straight Connector 799"/>
                <p:cNvCxnSpPr>
                  <a:stCxn id="799" idx="2"/>
                  <a:endCxn id="79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Straight Connector 80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80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Straight Connector 80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9" name="Group 76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91" name="Oval 79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2" name="Straight Connector 791"/>
                <p:cNvCxnSpPr>
                  <a:stCxn id="791" idx="2"/>
                  <a:endCxn id="79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Straight Connector 79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Straight Connector 79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Straight Connector 79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Straight Connector 79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79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0" name="Group 76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83" name="Oval 78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4" name="Straight Connector 783"/>
                <p:cNvCxnSpPr>
                  <a:stCxn id="783" idx="2"/>
                  <a:endCxn id="78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Straight Connector 78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Straight Connector 78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Straight Connector 78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Straight Connector 78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Straight Connector 78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Straight Connector 78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1" name="Straight Connector 77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>
                <a:endCxn id="77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4" name="Isosceles Triangle 77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5" name="Straight Connector 77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6" name="Oval 77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7" name="Straight Connector 77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8" name="Oval 77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9" name="Straight Connector 77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77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1" name="Straight Connector 78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2" name="Oval 78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/>
            <p:cNvGrpSpPr>
              <a:grpSpLocks noChangeAspect="1"/>
            </p:cNvGrpSpPr>
            <p:nvPr/>
          </p:nvGrpSpPr>
          <p:grpSpPr>
            <a:xfrm flipH="1" flipV="1">
              <a:off x="7265892" y="2514600"/>
              <a:ext cx="685800" cy="1314450"/>
              <a:chOff x="914400" y="1600200"/>
              <a:chExt cx="1828800" cy="3505200"/>
            </a:xfrm>
          </p:grpSpPr>
          <p:grpSp>
            <p:nvGrpSpPr>
              <p:cNvPr id="703" name="Group 702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759" name="Straight Connector 758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Straight Connector 759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Straight Connector 760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Straight Connector 761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Connector 762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Connector 763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4" name="Group 703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51" name="Oval 7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2" name="Straight Connector 751"/>
                <p:cNvCxnSpPr>
                  <a:stCxn id="751" idx="2"/>
                  <a:endCxn id="7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7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7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7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Straight Connector 7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5" name="Group 704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746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748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6" name="Group 705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37" name="Oval 73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8" name="Straight Connector 737"/>
                <p:cNvCxnSpPr>
                  <a:stCxn id="737" idx="2"/>
                  <a:endCxn id="73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74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74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" name="Group 706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29" name="Oval 72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0" name="Straight Connector 729"/>
                <p:cNvCxnSpPr>
                  <a:stCxn id="729" idx="2"/>
                  <a:endCxn id="72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1" name="Straight Connector 73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Straight Connector 73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Straight Connector 73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Straight Connector 73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Straight Connector 73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" name="Group 707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21" name="Oval 72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2" name="Straight Connector 721"/>
                <p:cNvCxnSpPr>
                  <a:stCxn id="721" idx="2"/>
                  <a:endCxn id="72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Straight Connector 72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Straight Connector 72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Straight Connector 72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Straight Connector 72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Straight Connector 72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Straight Connector 72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9" name="Straight Connector 708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>
                <a:endCxn id="712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2" name="Isosceles Triangle 711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3" name="Straight Connector 712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4" name="Oval 713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15" name="Straight Connector 714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6" name="Oval 715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7" name="Straight Connector 716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" name="Oval 717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9" name="Straight Connector 718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" name="Oval 719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7" name="Group 376"/>
            <p:cNvGrpSpPr>
              <a:grpSpLocks noChangeAspect="1"/>
            </p:cNvGrpSpPr>
            <p:nvPr/>
          </p:nvGrpSpPr>
          <p:grpSpPr>
            <a:xfrm>
              <a:off x="7951692" y="1219200"/>
              <a:ext cx="685800" cy="1314450"/>
              <a:chOff x="914400" y="1600200"/>
              <a:chExt cx="1828800" cy="3505200"/>
            </a:xfrm>
          </p:grpSpPr>
          <p:grpSp>
            <p:nvGrpSpPr>
              <p:cNvPr id="641" name="Group 640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697" name="Straight Connector 696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697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Straight Connector 698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Straight Connector 699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Straight Connector 700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Straight Connector 701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2" name="Group 641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89" name="Oval 68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0" name="Straight Connector 689"/>
                <p:cNvCxnSpPr>
                  <a:stCxn id="689" idx="2"/>
                  <a:endCxn id="68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69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69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69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3" name="Group 642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683" name="Straight Connector 682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683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685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687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4" name="Group 643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75" name="Oval 67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6" name="Straight Connector 675"/>
                <p:cNvCxnSpPr>
                  <a:stCxn id="675" idx="2"/>
                  <a:endCxn id="67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Straight Connector 67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Straight Connector 67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67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68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5" name="Group 644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67" name="Oval 66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8" name="Straight Connector 667"/>
                <p:cNvCxnSpPr>
                  <a:stCxn id="667" idx="2"/>
                  <a:endCxn id="66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Straight Connector 66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0" name="Straight Connector 66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1" name="Straight Connector 67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Straight Connector 67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3" name="Straight Connector 67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Straight Connector 67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6" name="Group 645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59" name="Oval 65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0" name="Straight Connector 659"/>
                <p:cNvCxnSpPr>
                  <a:stCxn id="659" idx="2"/>
                  <a:endCxn id="65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Straight Connector 66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2" name="Straight Connector 66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Straight Connector 66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Straight Connector 66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Straight Connector 66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6" name="Straight Connector 66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7" name="Straight Connector 646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>
                <a:endCxn id="650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Isosceles Triangle 649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1" name="Straight Connector 650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2" name="Oval 651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3" name="Straight Connector 652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Oval 653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5" name="Straight Connector 654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6" name="Oval 655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7" name="Straight Connector 656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Oval 657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8" name="Group 377"/>
            <p:cNvGrpSpPr>
              <a:grpSpLocks noChangeAspect="1"/>
            </p:cNvGrpSpPr>
            <p:nvPr/>
          </p:nvGrpSpPr>
          <p:grpSpPr>
            <a:xfrm flipH="1">
              <a:off x="8637492" y="1219200"/>
              <a:ext cx="685800" cy="1314450"/>
              <a:chOff x="914400" y="1600200"/>
              <a:chExt cx="1828800" cy="3505200"/>
            </a:xfrm>
          </p:grpSpPr>
          <p:grpSp>
            <p:nvGrpSpPr>
              <p:cNvPr id="579" name="Group 57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635" name="Straight Connector 63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Straight Connector 63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63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Straight Connector 63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0" name="Group 57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27" name="Oval 62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8" name="Straight Connector 627"/>
                <p:cNvCxnSpPr>
                  <a:stCxn id="627" idx="2"/>
                  <a:endCxn id="62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62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Straight Connector 62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63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63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Straight Connector 63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1" name="Group 58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621" name="Straight Connector 62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62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62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Straight Connector 62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2" name="Group 58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13" name="Oval 61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4" name="Straight Connector 613"/>
                <p:cNvCxnSpPr>
                  <a:stCxn id="613" idx="2"/>
                  <a:endCxn id="61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Straight Connector 61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Straight Connector 61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3" name="Group 58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05" name="Oval 60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6" name="Straight Connector 605"/>
                <p:cNvCxnSpPr>
                  <a:stCxn id="605" idx="2"/>
                  <a:endCxn id="60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Straight Connector 60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Straight Connector 61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4" name="Group 58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97" name="Oval 59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8" name="Straight Connector 597"/>
                <p:cNvCxnSpPr>
                  <a:stCxn id="597" idx="2"/>
                  <a:endCxn id="59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5" name="Straight Connector 58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>
                <a:endCxn id="58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" name="Isosceles Triangle 58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9" name="Straight Connector 58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0" name="Oval 58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1" name="Straight Connector 59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Oval 59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3" name="Straight Connector 59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4" name="Oval 59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5" name="Straight Connector 59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6" name="Oval 59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9" name="Group 378"/>
            <p:cNvGrpSpPr>
              <a:grpSpLocks noChangeAspect="1"/>
            </p:cNvGrpSpPr>
            <p:nvPr/>
          </p:nvGrpSpPr>
          <p:grpSpPr>
            <a:xfrm flipV="1">
              <a:off x="7951692" y="2514600"/>
              <a:ext cx="685800" cy="1314450"/>
              <a:chOff x="914400" y="1600200"/>
              <a:chExt cx="1828800" cy="3505200"/>
            </a:xfrm>
          </p:grpSpPr>
          <p:grpSp>
            <p:nvGrpSpPr>
              <p:cNvPr id="517" name="Group 51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73" name="Straight Connector 57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57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5" name="Oval 56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6" name="Straight Connector 565"/>
                <p:cNvCxnSpPr>
                  <a:stCxn id="565" idx="2"/>
                  <a:endCxn id="56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" name="Group 51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0" name="Group 51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1" name="Oval 5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2" name="Straight Connector 551"/>
                <p:cNvCxnSpPr>
                  <a:stCxn id="551" idx="2"/>
                  <a:endCxn id="5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5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Straight Connector 5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5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1" name="Group 52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3" name="Oval 54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4" name="Straight Connector 543"/>
                <p:cNvCxnSpPr>
                  <a:stCxn id="543" idx="2"/>
                  <a:endCxn id="54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54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Straight Connector 54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" name="Group 52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5" name="Oval 53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6" name="Straight Connector 535"/>
                <p:cNvCxnSpPr>
                  <a:stCxn id="535" idx="2"/>
                  <a:endCxn id="53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Straight Connector 53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53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Straight Connector 54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3" name="Straight Connector 52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/>
              <p:cNvCxnSpPr>
                <a:endCxn id="52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6" name="Isosceles Triangle 52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7" name="Straight Connector 52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8" name="Oval 52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9" name="Straight Connector 52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Oval 52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" name="Straight Connector 53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Oval 53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3" name="Straight Connector 53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4" name="Oval 53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2" name="Group 381"/>
            <p:cNvGrpSpPr>
              <a:grpSpLocks noChangeAspect="1"/>
            </p:cNvGrpSpPr>
            <p:nvPr/>
          </p:nvGrpSpPr>
          <p:grpSpPr>
            <a:xfrm flipH="1" flipV="1">
              <a:off x="8637492" y="2514600"/>
              <a:ext cx="685800" cy="1314450"/>
              <a:chOff x="914400" y="1600200"/>
              <a:chExt cx="1828800" cy="3505200"/>
            </a:xfrm>
          </p:grpSpPr>
          <p:grpSp>
            <p:nvGrpSpPr>
              <p:cNvPr id="455" name="Group 45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11" name="Straight Connector 51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6" name="Group 45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3" name="Oval 50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4" name="Straight Connector 503"/>
                <p:cNvCxnSpPr>
                  <a:stCxn id="503" idx="2"/>
                  <a:endCxn id="50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7" name="Group 45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97" name="Straight Connector 49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8" name="Group 45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9" name="Oval 48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0" name="Straight Connector 489"/>
                <p:cNvCxnSpPr>
                  <a:stCxn id="489" idx="2"/>
                  <a:endCxn id="48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9" name="Group 45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1" name="Oval 48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2" name="Straight Connector 481"/>
                <p:cNvCxnSpPr>
                  <a:stCxn id="481" idx="2"/>
                  <a:endCxn id="48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0" name="Group 45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3" name="Oval 47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4" name="Straight Connector 473"/>
                <p:cNvCxnSpPr>
                  <a:stCxn id="473" idx="2"/>
                  <a:endCxn id="47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1" name="Straight Connector 46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endCxn id="46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4" name="Isosceles Triangle 46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5" name="Straight Connector 46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7" name="Straight Connector 46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" name="Oval 46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9" name="Straight Connector 46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Oval 46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1" name="Straight Connector 47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2" name="Oval 47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3" name="TextBox 382"/>
            <p:cNvSpPr txBox="1"/>
            <p:nvPr/>
          </p:nvSpPr>
          <p:spPr>
            <a:xfrm>
              <a:off x="6787439" y="316966"/>
              <a:ext cx="3509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4-Tier XOR 2WLX4BL mini Array </a:t>
              </a: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6266967" y="2706060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6266967" y="2140394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6999512" y="3855215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7410340" y="3855215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8371112" y="3855215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8781940" y="3855215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394" name="Group 393"/>
            <p:cNvGrpSpPr/>
            <p:nvPr/>
          </p:nvGrpSpPr>
          <p:grpSpPr>
            <a:xfrm>
              <a:off x="9316893" y="1620622"/>
              <a:ext cx="1677951" cy="2387035"/>
              <a:chOff x="9316893" y="1620623"/>
              <a:chExt cx="1677951" cy="2387035"/>
            </a:xfrm>
          </p:grpSpPr>
          <p:grpSp>
            <p:nvGrpSpPr>
              <p:cNvPr id="405" name="Group 404"/>
              <p:cNvGrpSpPr/>
              <p:nvPr/>
            </p:nvGrpSpPr>
            <p:grpSpPr>
              <a:xfrm>
                <a:off x="9320731" y="1641176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451" name="Straight Connector 450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6" name="Group 405"/>
              <p:cNvGrpSpPr/>
              <p:nvPr/>
            </p:nvGrpSpPr>
            <p:grpSpPr>
              <a:xfrm flipV="1">
                <a:off x="9316893" y="2887252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447" name="Straight Connector 446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2" name="Straight Connector 411"/>
              <p:cNvCxnSpPr>
                <a:stCxn id="427" idx="4"/>
              </p:cNvCxnSpPr>
              <p:nvPr/>
            </p:nvCxnSpPr>
            <p:spPr>
              <a:xfrm flipV="1">
                <a:off x="9473043" y="2168860"/>
                <a:ext cx="689" cy="1665899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436" idx="4"/>
              </p:cNvCxnSpPr>
              <p:nvPr/>
            </p:nvCxnSpPr>
            <p:spPr>
              <a:xfrm flipV="1">
                <a:off x="10389747" y="1828800"/>
                <a:ext cx="345" cy="2011767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flipH="1" flipV="1">
                <a:off x="10847293" y="1638300"/>
                <a:ext cx="1235" cy="2186744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435" idx="0"/>
              </p:cNvCxnSpPr>
              <p:nvPr/>
            </p:nvCxnSpPr>
            <p:spPr>
              <a:xfrm flipH="1" flipV="1">
                <a:off x="9932892" y="1981200"/>
                <a:ext cx="455" cy="1815596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6" name="Oval 415"/>
              <p:cNvSpPr/>
              <p:nvPr/>
            </p:nvSpPr>
            <p:spPr>
              <a:xfrm>
                <a:off x="9450430" y="21370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9905513" y="19719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10358480" y="1804773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10824147" y="1620623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9441963" y="2863108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9907629" y="303455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10362713" y="319965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10824147" y="3388041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9450183" y="378904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9910487" y="3796796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10366887" y="3794848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10824146" y="3792911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9337802" y="3810152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44" name="TextBox 443"/>
              <p:cNvSpPr txBox="1"/>
              <p:nvPr/>
            </p:nvSpPr>
            <p:spPr>
              <a:xfrm>
                <a:off x="9819199" y="3807493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10258243" y="3822992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46" name="TextBox 445"/>
              <p:cNvSpPr txBox="1"/>
              <p:nvPr/>
            </p:nvSpPr>
            <p:spPr>
              <a:xfrm>
                <a:off x="10703097" y="3805996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395" name="Oval 394"/>
            <p:cNvSpPr/>
            <p:nvPr/>
          </p:nvSpPr>
          <p:spPr>
            <a:xfrm>
              <a:off x="7039852" y="37890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7441707" y="37890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8413815" y="37890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8814871" y="37890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6564052" y="222537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6564052" y="278092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51" name="Straight Connector 950"/>
          <p:cNvCxnSpPr/>
          <p:nvPr/>
        </p:nvCxnSpPr>
        <p:spPr>
          <a:xfrm flipV="1">
            <a:off x="7791610" y="4544842"/>
            <a:ext cx="234208" cy="4106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2" name="Straight Connector 951"/>
          <p:cNvCxnSpPr/>
          <p:nvPr/>
        </p:nvCxnSpPr>
        <p:spPr>
          <a:xfrm flipV="1">
            <a:off x="8019450" y="3543973"/>
            <a:ext cx="174221" cy="9562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Straight Connector 952"/>
          <p:cNvCxnSpPr/>
          <p:nvPr/>
        </p:nvCxnSpPr>
        <p:spPr>
          <a:xfrm flipV="1">
            <a:off x="8277948" y="3549117"/>
            <a:ext cx="1147680" cy="831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Straight Connector 953"/>
          <p:cNvCxnSpPr/>
          <p:nvPr/>
        </p:nvCxnSpPr>
        <p:spPr>
          <a:xfrm flipH="1" flipV="1">
            <a:off x="9498686" y="3543974"/>
            <a:ext cx="121488" cy="9073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Straight Connector 955"/>
          <p:cNvCxnSpPr/>
          <p:nvPr/>
        </p:nvCxnSpPr>
        <p:spPr>
          <a:xfrm flipV="1">
            <a:off x="6093439" y="4566614"/>
            <a:ext cx="86939" cy="5386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Straight Connector 956"/>
          <p:cNvCxnSpPr/>
          <p:nvPr/>
        </p:nvCxnSpPr>
        <p:spPr>
          <a:xfrm flipV="1">
            <a:off x="6174010" y="3565745"/>
            <a:ext cx="174221" cy="9562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Straight Connector 957"/>
          <p:cNvCxnSpPr/>
          <p:nvPr/>
        </p:nvCxnSpPr>
        <p:spPr>
          <a:xfrm flipV="1">
            <a:off x="6432508" y="3570889"/>
            <a:ext cx="1147680" cy="831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Straight Connector 958"/>
          <p:cNvCxnSpPr/>
          <p:nvPr/>
        </p:nvCxnSpPr>
        <p:spPr>
          <a:xfrm flipH="1" flipV="1">
            <a:off x="7653246" y="3565746"/>
            <a:ext cx="121488" cy="9073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Straight Connector 959"/>
          <p:cNvCxnSpPr/>
          <p:nvPr/>
        </p:nvCxnSpPr>
        <p:spPr>
          <a:xfrm flipV="1">
            <a:off x="9657542" y="4535878"/>
            <a:ext cx="234208" cy="4106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Straight Connector 960"/>
          <p:cNvCxnSpPr/>
          <p:nvPr/>
        </p:nvCxnSpPr>
        <p:spPr>
          <a:xfrm flipV="1">
            <a:off x="9885382" y="3535009"/>
            <a:ext cx="174221" cy="9562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Straight Connector 961"/>
          <p:cNvCxnSpPr/>
          <p:nvPr/>
        </p:nvCxnSpPr>
        <p:spPr>
          <a:xfrm flipV="1">
            <a:off x="10143880" y="3540153"/>
            <a:ext cx="1147680" cy="831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Connector 962"/>
          <p:cNvCxnSpPr/>
          <p:nvPr/>
        </p:nvCxnSpPr>
        <p:spPr>
          <a:xfrm flipH="1" flipV="1">
            <a:off x="11364618" y="3535010"/>
            <a:ext cx="121488" cy="9073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5" name="TextBox 964"/>
          <p:cNvSpPr txBox="1"/>
          <p:nvPr/>
        </p:nvSpPr>
        <p:spPr>
          <a:xfrm>
            <a:off x="2713074" y="1802999"/>
            <a:ext cx="688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BL,desel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966" name="TextBox 965"/>
          <p:cNvSpPr txBox="1"/>
          <p:nvPr/>
        </p:nvSpPr>
        <p:spPr>
          <a:xfrm>
            <a:off x="4135899" y="4301591"/>
            <a:ext cx="748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967" name="TextBox 966"/>
          <p:cNvSpPr txBox="1"/>
          <p:nvPr/>
        </p:nvSpPr>
        <p:spPr>
          <a:xfrm>
            <a:off x="3235587" y="4346413"/>
            <a:ext cx="748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968" name="TextBox 967"/>
          <p:cNvSpPr txBox="1"/>
          <p:nvPr/>
        </p:nvSpPr>
        <p:spPr>
          <a:xfrm>
            <a:off x="4786482" y="4329765"/>
            <a:ext cx="748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969" name="TextBox 968"/>
          <p:cNvSpPr txBox="1"/>
          <p:nvPr/>
        </p:nvSpPr>
        <p:spPr>
          <a:xfrm>
            <a:off x="3735048" y="3593379"/>
            <a:ext cx="64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Tier,sel</a:t>
            </a:r>
            <a:endParaRPr lang="en-US" sz="1400" b="1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0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</a:t>
            </a:r>
          </a:p>
        </p:txBody>
      </p:sp>
      <p:sp>
        <p:nvSpPr>
          <p:cNvPr id="1513" name="Rounded Rectangle 1512"/>
          <p:cNvSpPr/>
          <p:nvPr/>
        </p:nvSpPr>
        <p:spPr>
          <a:xfrm>
            <a:off x="9759109" y="1386152"/>
            <a:ext cx="287867" cy="279401"/>
          </a:xfrm>
          <a:prstGeom prst="roundRect">
            <a:avLst/>
          </a:prstGeom>
          <a:solidFill>
            <a:srgbClr val="FF00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TextBox 1814"/>
          <p:cNvSpPr txBox="1"/>
          <p:nvPr/>
        </p:nvSpPr>
        <p:spPr>
          <a:xfrm>
            <a:off x="10028801" y="1050158"/>
            <a:ext cx="18229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Accessing bits with</a:t>
            </a:r>
          </a:p>
          <a:p>
            <a:r>
              <a:rPr lang="en-US" sz="1400" dirty="0">
                <a:latin typeface="Calibri" panose="020F0502020204030204" pitchFamily="34" charset="0"/>
              </a:rPr>
              <a:t>one pair of BL and WL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and multiple tiers ,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4 in the exhibit,</a:t>
            </a:r>
          </a:p>
          <a:p>
            <a:r>
              <a:rPr lang="en-US" sz="1400" dirty="0">
                <a:latin typeface="Calibri" panose="020F0502020204030204" pitchFamily="34" charset="0"/>
              </a:rPr>
              <a:t>selected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grpSp>
        <p:nvGrpSpPr>
          <p:cNvPr id="304" name="Group 303"/>
          <p:cNvGrpSpPr/>
          <p:nvPr/>
        </p:nvGrpSpPr>
        <p:grpSpPr>
          <a:xfrm>
            <a:off x="1457860" y="916939"/>
            <a:ext cx="8251706" cy="5664087"/>
            <a:chOff x="1442095" y="1019415"/>
            <a:chExt cx="8251706" cy="5664087"/>
          </a:xfrm>
        </p:grpSpPr>
        <p:grpSp>
          <p:nvGrpSpPr>
            <p:cNvPr id="3916" name="Group 3915"/>
            <p:cNvGrpSpPr>
              <a:grpSpLocks noChangeAspect="1"/>
            </p:cNvGrpSpPr>
            <p:nvPr/>
          </p:nvGrpSpPr>
          <p:grpSpPr>
            <a:xfrm>
              <a:off x="23692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3917" name="Group 391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3973" name="Straight Connector 397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4" name="Straight Connector 397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5" name="Straight Connector 397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6" name="Straight Connector 397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7" name="Straight Connector 397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8" name="Straight Connector 397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8" name="Group 391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65" name="Oval 396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66" name="Straight Connector 3965"/>
                <p:cNvCxnSpPr>
                  <a:stCxn id="3965" idx="2"/>
                  <a:endCxn id="396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7" name="Straight Connector 396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8" name="Straight Connector 396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9" name="Straight Connector 396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0" name="Straight Connector 396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1" name="Straight Connector 397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2" name="Straight Connector 397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9" name="Group 391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3959" name="Straight Connector 395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0" name="Straight Connector 395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1" name="Straight Connector 396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2" name="Straight Connector 396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3" name="Straight Connector 396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4" name="Straight Connector 396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0" name="Group 391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51" name="Oval 39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52" name="Straight Connector 3951"/>
                <p:cNvCxnSpPr>
                  <a:stCxn id="3951" idx="2"/>
                  <a:endCxn id="39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3" name="Straight Connector 39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4" name="Straight Connector 39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5" name="Straight Connector 39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6" name="Straight Connector 39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7" name="Straight Connector 39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8" name="Straight Connector 39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1" name="Group 392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43" name="Oval 394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44" name="Straight Connector 3943"/>
                <p:cNvCxnSpPr>
                  <a:stCxn id="3943" idx="2"/>
                  <a:endCxn id="394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5" name="Straight Connector 394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6" name="Straight Connector 394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7" name="Straight Connector 394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8" name="Straight Connector 394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9" name="Straight Connector 394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0" name="Straight Connector 394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2" name="Group 392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35" name="Oval 393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36" name="Straight Connector 3935"/>
                <p:cNvCxnSpPr>
                  <a:stCxn id="3935" idx="2"/>
                  <a:endCxn id="393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7" name="Straight Connector 393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8" name="Straight Connector 393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9" name="Straight Connector 393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0" name="Straight Connector 393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1" name="Straight Connector 394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2" name="Straight Connector 394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23" name="Straight Connector 392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4" name="Straight Connector 392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5" name="Straight Connector 3924"/>
              <p:cNvCxnSpPr>
                <a:endCxn id="392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6" name="Isosceles Triangle 392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27" name="Straight Connector 392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8" name="Oval 392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29" name="Straight Connector 392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0" name="Oval 392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31" name="Straight Connector 393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2" name="Oval 393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33" name="Straight Connector 393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4" name="Oval 393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79" name="Group 3978"/>
            <p:cNvGrpSpPr>
              <a:grpSpLocks noChangeAspect="1"/>
            </p:cNvGrpSpPr>
            <p:nvPr/>
          </p:nvGrpSpPr>
          <p:grpSpPr>
            <a:xfrm flipH="1">
              <a:off x="30550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3980" name="Group 3979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036" name="Straight Connector 4035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7" name="Straight Connector 4036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8" name="Straight Connector 4037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9" name="Straight Connector 4038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0" name="Straight Connector 4039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1" name="Straight Connector 4040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1" name="Group 3980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28" name="Oval 402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29" name="Straight Connector 4028"/>
                <p:cNvCxnSpPr>
                  <a:stCxn id="4028" idx="2"/>
                  <a:endCxn id="402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0" name="Straight Connector 402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1" name="Straight Connector 403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2" name="Straight Connector 403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3" name="Straight Connector 403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4" name="Straight Connector 403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5" name="Straight Connector 403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2" name="Group 3981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022" name="Straight Connector 4021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3" name="Straight Connector 4022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4" name="Straight Connector 4023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5" name="Straight Connector 4024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6" name="Straight Connector 4025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7" name="Straight Connector 4026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3" name="Group 3982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14" name="Oval 401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15" name="Straight Connector 4014"/>
                <p:cNvCxnSpPr>
                  <a:stCxn id="4014" idx="2"/>
                  <a:endCxn id="401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6" name="Straight Connector 401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7" name="Straight Connector 401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8" name="Straight Connector 401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9" name="Straight Connector 401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0" name="Straight Connector 401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1" name="Straight Connector 402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4" name="Group 3983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06" name="Oval 400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07" name="Straight Connector 4006"/>
                <p:cNvCxnSpPr>
                  <a:stCxn id="4006" idx="2"/>
                  <a:endCxn id="400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8" name="Straight Connector 400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9" name="Straight Connector 400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0" name="Straight Connector 400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1" name="Straight Connector 401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2" name="Straight Connector 401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3" name="Straight Connector 401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5" name="Group 3984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98" name="Oval 399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99" name="Straight Connector 3998"/>
                <p:cNvCxnSpPr>
                  <a:stCxn id="3998" idx="2"/>
                  <a:endCxn id="399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0" name="Straight Connector 399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1" name="Straight Connector 400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2" name="Straight Connector 400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3" name="Straight Connector 400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4" name="Straight Connector 400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5" name="Straight Connector 400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86" name="Straight Connector 3985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7" name="Straight Connector 3986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8" name="Straight Connector 3987"/>
              <p:cNvCxnSpPr>
                <a:endCxn id="3989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89" name="Isosceles Triangle 3988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0" name="Straight Connector 3989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1" name="Oval 3990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2" name="Straight Connector 3991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3" name="Oval 3992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4" name="Straight Connector 3993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" name="Oval 3994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6" name="Straight Connector 3995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7" name="Oval 3996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42" name="Group 4041"/>
            <p:cNvGrpSpPr>
              <a:grpSpLocks noChangeAspect="1"/>
            </p:cNvGrpSpPr>
            <p:nvPr/>
          </p:nvGrpSpPr>
          <p:grpSpPr>
            <a:xfrm flipV="1">
              <a:off x="23692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043" name="Group 4042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099" name="Straight Connector 4098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0" name="Straight Connector 4099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1" name="Straight Connector 4100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2" name="Straight Connector 4101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3" name="Straight Connector 4102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4" name="Straight Connector 4103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4" name="Group 4043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91" name="Oval 409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92" name="Straight Connector 4091"/>
                <p:cNvCxnSpPr>
                  <a:stCxn id="4091" idx="2"/>
                  <a:endCxn id="409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3" name="Straight Connector 409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4" name="Straight Connector 409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5" name="Straight Connector 409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6" name="Straight Connector 409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7" name="Straight Connector 409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8" name="Straight Connector 409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5" name="Group 4044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085" name="Straight Connector 4084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6" name="Straight Connector 4085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7" name="Straight Connector 4086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8" name="Straight Connector 4087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9" name="Straight Connector 4088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0" name="Straight Connector 4089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6" name="Group 4045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77" name="Oval 407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78" name="Straight Connector 4077"/>
                <p:cNvCxnSpPr>
                  <a:stCxn id="4077" idx="2"/>
                  <a:endCxn id="407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9" name="Straight Connector 407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0" name="Straight Connector 407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1" name="Straight Connector 408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2" name="Straight Connector 408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3" name="Straight Connector 408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4" name="Straight Connector 408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7" name="Group 4046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69" name="Oval 406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70" name="Straight Connector 4069"/>
                <p:cNvCxnSpPr>
                  <a:stCxn id="4069" idx="2"/>
                  <a:endCxn id="406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1" name="Straight Connector 407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2" name="Straight Connector 407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3" name="Straight Connector 407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4" name="Straight Connector 407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5" name="Straight Connector 407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6" name="Straight Connector 407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8" name="Group 4047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61" name="Oval 406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62" name="Straight Connector 4061"/>
                <p:cNvCxnSpPr>
                  <a:stCxn id="4061" idx="2"/>
                  <a:endCxn id="406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3" name="Straight Connector 406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4" name="Straight Connector 406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5" name="Straight Connector 406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6" name="Straight Connector 406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7" name="Straight Connector 406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8" name="Straight Connector 406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49" name="Straight Connector 4048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0" name="Straight Connector 4049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1" name="Straight Connector 4050"/>
              <p:cNvCxnSpPr>
                <a:endCxn id="4052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2" name="Isosceles Triangle 4051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3" name="Straight Connector 4052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4" name="Oval 4053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5" name="Straight Connector 4054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6" name="Oval 4055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7" name="Straight Connector 4056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8" name="Oval 4057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9" name="Straight Connector 4058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60" name="Oval 4059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05" name="Group 4104"/>
            <p:cNvGrpSpPr>
              <a:grpSpLocks noChangeAspect="1"/>
            </p:cNvGrpSpPr>
            <p:nvPr/>
          </p:nvGrpSpPr>
          <p:grpSpPr>
            <a:xfrm flipH="1" flipV="1">
              <a:off x="30550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106" name="Group 4105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162" name="Straight Connector 4161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3" name="Straight Connector 4162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4" name="Straight Connector 4163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5" name="Straight Connector 4164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6" name="Straight Connector 4165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7" name="Straight Connector 4166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7" name="Group 4106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54" name="Oval 415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55" name="Straight Connector 4154"/>
                <p:cNvCxnSpPr>
                  <a:stCxn id="4154" idx="2"/>
                  <a:endCxn id="415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6" name="Straight Connector 415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7" name="Straight Connector 415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8" name="Straight Connector 415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9" name="Straight Connector 415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0" name="Straight Connector 415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1" name="Straight Connector 416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8" name="Group 4107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148" name="Straight Connector 4147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9" name="Straight Connector 4148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0" name="Straight Connector 4149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1" name="Straight Connector 4150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2" name="Straight Connector 4151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3" name="Straight Connector 4152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9" name="Group 4108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40" name="Oval 413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41" name="Straight Connector 4140"/>
                <p:cNvCxnSpPr>
                  <a:stCxn id="4140" idx="2"/>
                  <a:endCxn id="414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2" name="Straight Connector 414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3" name="Straight Connector 414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4" name="Straight Connector 414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5" name="Straight Connector 414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6" name="Straight Connector 414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7" name="Straight Connector 414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0" name="Group 4109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32" name="Oval 413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33" name="Straight Connector 4132"/>
                <p:cNvCxnSpPr>
                  <a:stCxn id="4132" idx="2"/>
                  <a:endCxn id="413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4" name="Straight Connector 413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5" name="Straight Connector 413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6" name="Straight Connector 413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7" name="Straight Connector 413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8" name="Straight Connector 413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9" name="Straight Connector 413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1" name="Group 4110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24" name="Oval 412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25" name="Straight Connector 4124"/>
                <p:cNvCxnSpPr>
                  <a:stCxn id="4124" idx="2"/>
                  <a:endCxn id="412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6" name="Straight Connector 412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7" name="Straight Connector 412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8" name="Straight Connector 412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9" name="Straight Connector 412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0" name="Straight Connector 412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1" name="Straight Connector 413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12" name="Straight Connector 4111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3" name="Straight Connector 4112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4" name="Straight Connector 4113"/>
              <p:cNvCxnSpPr>
                <a:endCxn id="4115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5" name="Isosceles Triangle 4114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16" name="Straight Connector 4115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7" name="Oval 4116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18" name="Straight Connector 4117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9" name="Oval 4118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20" name="Straight Connector 4119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1" name="Oval 4120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22" name="Straight Connector 4121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3" name="Oval 4122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68" name="Group 4167"/>
            <p:cNvGrpSpPr>
              <a:grpSpLocks noChangeAspect="1"/>
            </p:cNvGrpSpPr>
            <p:nvPr/>
          </p:nvGrpSpPr>
          <p:grpSpPr>
            <a:xfrm>
              <a:off x="37408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169" name="Group 416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225" name="Straight Connector 422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6" name="Straight Connector 422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7" name="Straight Connector 422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8" name="Straight Connector 422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9" name="Straight Connector 422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0" name="Straight Connector 422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0" name="Group 416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17" name="Oval 421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18" name="Straight Connector 4217"/>
                <p:cNvCxnSpPr>
                  <a:stCxn id="4217" idx="2"/>
                  <a:endCxn id="421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9" name="Straight Connector 421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0" name="Straight Connector 421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1" name="Straight Connector 422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2" name="Straight Connector 422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3" name="Straight Connector 422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4" name="Straight Connector 422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1" name="Group 417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211" name="Straight Connector 421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2" name="Straight Connector 421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3" name="Straight Connector 421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4" name="Straight Connector 421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5" name="Straight Connector 421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6" name="Straight Connector 421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2" name="Group 417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03" name="Oval 420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04" name="Straight Connector 4203"/>
                <p:cNvCxnSpPr>
                  <a:stCxn id="4203" idx="2"/>
                  <a:endCxn id="420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5" name="Straight Connector 420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6" name="Straight Connector 420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7" name="Straight Connector 420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8" name="Straight Connector 420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9" name="Straight Connector 420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0" name="Straight Connector 420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3" name="Group 417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95" name="Oval 419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96" name="Straight Connector 4195"/>
                <p:cNvCxnSpPr>
                  <a:stCxn id="4195" idx="2"/>
                  <a:endCxn id="419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7" name="Straight Connector 419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8" name="Straight Connector 419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9" name="Straight Connector 419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0" name="Straight Connector 419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1" name="Straight Connector 420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2" name="Straight Connector 420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4" name="Group 417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87" name="Oval 418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88" name="Straight Connector 4187"/>
                <p:cNvCxnSpPr>
                  <a:stCxn id="4187" idx="2"/>
                  <a:endCxn id="418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9" name="Straight Connector 418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0" name="Straight Connector 418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1" name="Straight Connector 419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2" name="Straight Connector 419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3" name="Straight Connector 419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4" name="Straight Connector 419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75" name="Straight Connector 417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6" name="Straight Connector 417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7" name="Straight Connector 4176"/>
              <p:cNvCxnSpPr>
                <a:endCxn id="417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8" name="Isosceles Triangle 417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79" name="Straight Connector 417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0" name="Oval 417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81" name="Straight Connector 418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2" name="Oval 418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83" name="Straight Connector 418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4" name="Oval 418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85" name="Straight Connector 418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6" name="Oval 418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31" name="Group 4230"/>
            <p:cNvGrpSpPr>
              <a:grpSpLocks noChangeAspect="1"/>
            </p:cNvGrpSpPr>
            <p:nvPr/>
          </p:nvGrpSpPr>
          <p:grpSpPr>
            <a:xfrm flipH="1">
              <a:off x="44266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232" name="Group 4231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288" name="Straight Connector 4287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9" name="Straight Connector 4288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0" name="Straight Connector 4289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1" name="Straight Connector 4290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2" name="Straight Connector 4291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3" name="Straight Connector 4292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3" name="Group 4232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80" name="Oval 427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81" name="Straight Connector 4280"/>
                <p:cNvCxnSpPr>
                  <a:stCxn id="4280" idx="2"/>
                  <a:endCxn id="428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2" name="Straight Connector 428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3" name="Straight Connector 428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4" name="Straight Connector 428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5" name="Straight Connector 428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6" name="Straight Connector 428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7" name="Straight Connector 428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4" name="Group 4233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274" name="Straight Connector 4273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5" name="Straight Connector 4274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6" name="Straight Connector 4275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7" name="Straight Connector 4276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8" name="Straight Connector 4277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9" name="Straight Connector 4278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5" name="Group 4234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66" name="Oval 426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67" name="Straight Connector 4266"/>
                <p:cNvCxnSpPr>
                  <a:stCxn id="4266" idx="2"/>
                  <a:endCxn id="426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8" name="Straight Connector 426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9" name="Straight Connector 426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0" name="Straight Connector 426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1" name="Straight Connector 427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2" name="Straight Connector 427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3" name="Straight Connector 427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6" name="Group 4235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58" name="Oval 425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59" name="Straight Connector 4258"/>
                <p:cNvCxnSpPr>
                  <a:stCxn id="4258" idx="2"/>
                  <a:endCxn id="425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0" name="Straight Connector 425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1" name="Straight Connector 426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2" name="Straight Connector 426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3" name="Straight Connector 426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4" name="Straight Connector 426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5" name="Straight Connector 426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7" name="Group 4236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50" name="Oval 424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51" name="Straight Connector 4250"/>
                <p:cNvCxnSpPr>
                  <a:stCxn id="4250" idx="2"/>
                  <a:endCxn id="425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2" name="Straight Connector 425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3" name="Straight Connector 425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4" name="Straight Connector 425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5" name="Straight Connector 425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6" name="Straight Connector 425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7" name="Straight Connector 425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38" name="Straight Connector 4237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9" name="Straight Connector 4238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0" name="Straight Connector 4239"/>
              <p:cNvCxnSpPr>
                <a:endCxn id="4241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1" name="Isosceles Triangle 4240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42" name="Straight Connector 4241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3" name="Oval 4242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44" name="Straight Connector 4243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5" name="Oval 4244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46" name="Straight Connector 4245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7" name="Oval 4246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48" name="Straight Connector 4247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9" name="Oval 4248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94" name="Group 4293"/>
            <p:cNvGrpSpPr>
              <a:grpSpLocks noChangeAspect="1"/>
            </p:cNvGrpSpPr>
            <p:nvPr/>
          </p:nvGrpSpPr>
          <p:grpSpPr>
            <a:xfrm flipV="1">
              <a:off x="37408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295" name="Group 429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351" name="Straight Connector 435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2" name="Straight Connector 435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3" name="Straight Connector 435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4" name="Straight Connector 435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5" name="Straight Connector 435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6" name="Straight Connector 435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96" name="Group 429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43" name="Oval 434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44" name="Straight Connector 4343"/>
                <p:cNvCxnSpPr>
                  <a:stCxn id="4343" idx="2"/>
                  <a:endCxn id="434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5" name="Straight Connector 434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6" name="Straight Connector 434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7" name="Straight Connector 434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8" name="Straight Connector 434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9" name="Straight Connector 434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0" name="Straight Connector 434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97" name="Group 429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337" name="Straight Connector 433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8" name="Straight Connector 433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9" name="Straight Connector 433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0" name="Straight Connector 433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1" name="Straight Connector 434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2" name="Straight Connector 434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98" name="Group 429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29" name="Oval 432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30" name="Straight Connector 4329"/>
                <p:cNvCxnSpPr>
                  <a:stCxn id="4329" idx="2"/>
                  <a:endCxn id="432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1" name="Straight Connector 433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2" name="Straight Connector 433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3" name="Straight Connector 433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4" name="Straight Connector 433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5" name="Straight Connector 433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6" name="Straight Connector 433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99" name="Group 429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21" name="Oval 432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22" name="Straight Connector 4321"/>
                <p:cNvCxnSpPr>
                  <a:stCxn id="4321" idx="2"/>
                  <a:endCxn id="432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3" name="Straight Connector 432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4" name="Straight Connector 432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5" name="Straight Connector 432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6" name="Straight Connector 432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7" name="Straight Connector 432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8" name="Straight Connector 432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0" name="Group 429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13" name="Oval 431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14" name="Straight Connector 4313"/>
                <p:cNvCxnSpPr>
                  <a:stCxn id="4313" idx="2"/>
                  <a:endCxn id="431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5" name="Straight Connector 431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6" name="Straight Connector 431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7" name="Straight Connector 431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8" name="Straight Connector 431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9" name="Straight Connector 431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0" name="Straight Connector 431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01" name="Straight Connector 430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2" name="Straight Connector 430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3" name="Straight Connector 4302"/>
              <p:cNvCxnSpPr>
                <a:endCxn id="430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4" name="Isosceles Triangle 430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05" name="Straight Connector 430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6" name="Oval 430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07" name="Straight Connector 430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8" name="Oval 430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09" name="Straight Connector 430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0" name="Oval 430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11" name="Straight Connector 431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2" name="Oval 431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57" name="Group 4356"/>
            <p:cNvGrpSpPr>
              <a:grpSpLocks noChangeAspect="1"/>
            </p:cNvGrpSpPr>
            <p:nvPr/>
          </p:nvGrpSpPr>
          <p:grpSpPr>
            <a:xfrm flipH="1" flipV="1">
              <a:off x="44266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358" name="Group 4357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414" name="Straight Connector 4413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5" name="Straight Connector 4414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6" name="Straight Connector 4415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7" name="Straight Connector 4416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8" name="Straight Connector 4417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9" name="Straight Connector 4418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59" name="Group 4358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06" name="Oval 440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07" name="Straight Connector 4406"/>
                <p:cNvCxnSpPr>
                  <a:stCxn id="4406" idx="2"/>
                  <a:endCxn id="440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8" name="Straight Connector 440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9" name="Straight Connector 440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0" name="Straight Connector 440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1" name="Straight Connector 441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2" name="Straight Connector 441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3" name="Straight Connector 441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60" name="Group 4359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400" name="Straight Connector 4399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1" name="Straight Connector 4400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2" name="Straight Connector 4401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3" name="Straight Connector 4402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4" name="Straight Connector 4403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5" name="Straight Connector 4404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61" name="Group 4360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92" name="Oval 439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93" name="Straight Connector 4392"/>
                <p:cNvCxnSpPr>
                  <a:stCxn id="4392" idx="2"/>
                  <a:endCxn id="439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4" name="Straight Connector 439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5" name="Straight Connector 439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6" name="Straight Connector 439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7" name="Straight Connector 439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8" name="Straight Connector 439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9" name="Straight Connector 439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62" name="Group 4361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84" name="Oval 438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85" name="Straight Connector 4384"/>
                <p:cNvCxnSpPr>
                  <a:stCxn id="4384" idx="2"/>
                  <a:endCxn id="438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6" name="Straight Connector 438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7" name="Straight Connector 438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8" name="Straight Connector 438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9" name="Straight Connector 438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0" name="Straight Connector 438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1" name="Straight Connector 439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63" name="Group 4362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76" name="Oval 437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77" name="Straight Connector 4376"/>
                <p:cNvCxnSpPr>
                  <a:stCxn id="4376" idx="2"/>
                  <a:endCxn id="437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8" name="Straight Connector 437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9" name="Straight Connector 437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0" name="Straight Connector 437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1" name="Straight Connector 438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2" name="Straight Connector 438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3" name="Straight Connector 438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64" name="Straight Connector 4363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5" name="Straight Connector 4364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6" name="Straight Connector 4365"/>
              <p:cNvCxnSpPr>
                <a:endCxn id="4367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7" name="Isosceles Triangle 4366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68" name="Straight Connector 4367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9" name="Oval 4368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70" name="Straight Connector 4369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1" name="Oval 4370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72" name="Straight Connector 4371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3" name="Oval 4372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74" name="Straight Connector 4373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5" name="Oval 4374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0" name="Group 4419"/>
            <p:cNvGrpSpPr>
              <a:grpSpLocks noChangeAspect="1"/>
            </p:cNvGrpSpPr>
            <p:nvPr/>
          </p:nvGrpSpPr>
          <p:grpSpPr>
            <a:xfrm>
              <a:off x="51124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421" name="Group 4420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477" name="Straight Connector 4476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8" name="Straight Connector 4477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9" name="Straight Connector 4478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0" name="Straight Connector 4479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1" name="Straight Connector 4480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2" name="Straight Connector 4481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2" name="Group 4421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69" name="Oval 446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70" name="Straight Connector 4469"/>
                <p:cNvCxnSpPr>
                  <a:stCxn id="4469" idx="2"/>
                  <a:endCxn id="446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1" name="Straight Connector 447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2" name="Straight Connector 447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3" name="Straight Connector 447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4" name="Straight Connector 447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5" name="Straight Connector 447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6" name="Straight Connector 447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3" name="Group 4422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463" name="Straight Connector 4462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4" name="Straight Connector 4463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5" name="Straight Connector 4464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6" name="Straight Connector 4465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7" name="Straight Connector 4466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8" name="Straight Connector 4467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4" name="Group 4423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55" name="Oval 445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56" name="Straight Connector 4455"/>
                <p:cNvCxnSpPr>
                  <a:stCxn id="4455" idx="2"/>
                  <a:endCxn id="445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7" name="Straight Connector 445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8" name="Straight Connector 445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9" name="Straight Connector 445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0" name="Straight Connector 445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1" name="Straight Connector 446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2" name="Straight Connector 446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5" name="Group 4424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47" name="Oval 444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48" name="Straight Connector 4447"/>
                <p:cNvCxnSpPr>
                  <a:stCxn id="4447" idx="2"/>
                  <a:endCxn id="444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9" name="Straight Connector 444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0" name="Straight Connector 444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1" name="Straight Connector 445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2" name="Straight Connector 445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3" name="Straight Connector 445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4" name="Straight Connector 445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6" name="Group 4425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39" name="Oval 443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40" name="Straight Connector 4439"/>
                <p:cNvCxnSpPr>
                  <a:stCxn id="4439" idx="2"/>
                  <a:endCxn id="443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1" name="Straight Connector 444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2" name="Straight Connector 444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3" name="Straight Connector 444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4" name="Straight Connector 444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5" name="Straight Connector 444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6" name="Straight Connector 444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27" name="Straight Connector 4426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8" name="Straight Connector 4427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9" name="Straight Connector 4428"/>
              <p:cNvCxnSpPr>
                <a:endCxn id="4430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0" name="Isosceles Triangle 4429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31" name="Straight Connector 4430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2" name="Oval 4431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33" name="Straight Connector 4432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4" name="Oval 4433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35" name="Straight Connector 4434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6" name="Oval 4435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37" name="Straight Connector 4436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8" name="Oval 4437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3" name="Group 4482"/>
            <p:cNvGrpSpPr>
              <a:grpSpLocks noChangeAspect="1"/>
            </p:cNvGrpSpPr>
            <p:nvPr/>
          </p:nvGrpSpPr>
          <p:grpSpPr>
            <a:xfrm flipH="1">
              <a:off x="57982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484" name="Group 4483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540" name="Straight Connector 4539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1" name="Straight Connector 4540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2" name="Straight Connector 4541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3" name="Straight Connector 4542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4" name="Straight Connector 4543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5" name="Straight Connector 4544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5" name="Group 4484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32" name="Oval 453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33" name="Straight Connector 4532"/>
                <p:cNvCxnSpPr>
                  <a:stCxn id="4532" idx="2"/>
                  <a:endCxn id="453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4" name="Straight Connector 453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5" name="Straight Connector 453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6" name="Straight Connector 453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7" name="Straight Connector 453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8" name="Straight Connector 453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9" name="Straight Connector 453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6" name="Group 4485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526" name="Straight Connector 4525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7" name="Straight Connector 4526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8" name="Straight Connector 4527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9" name="Straight Connector 4528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0" name="Straight Connector 4529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1" name="Straight Connector 4530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7" name="Group 4486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18" name="Oval 451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19" name="Straight Connector 4518"/>
                <p:cNvCxnSpPr>
                  <a:stCxn id="4518" idx="2"/>
                  <a:endCxn id="451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0" name="Straight Connector 451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1" name="Straight Connector 452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2" name="Straight Connector 452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3" name="Straight Connector 452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4" name="Straight Connector 452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5" name="Straight Connector 452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8" name="Group 4487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10" name="Oval 450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11" name="Straight Connector 4510"/>
                <p:cNvCxnSpPr>
                  <a:stCxn id="4510" idx="2"/>
                  <a:endCxn id="451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2" name="Straight Connector 451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3" name="Straight Connector 451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4" name="Straight Connector 451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5" name="Straight Connector 451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6" name="Straight Connector 451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7" name="Straight Connector 451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9" name="Group 4488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02" name="Oval 450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03" name="Straight Connector 4502"/>
                <p:cNvCxnSpPr>
                  <a:stCxn id="4502" idx="2"/>
                  <a:endCxn id="450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4" name="Straight Connector 450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5" name="Straight Connector 450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6" name="Straight Connector 450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7" name="Straight Connector 450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8" name="Straight Connector 450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9" name="Straight Connector 450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90" name="Straight Connector 4489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1" name="Straight Connector 4490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2" name="Straight Connector 4491"/>
              <p:cNvCxnSpPr>
                <a:endCxn id="4493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3" name="Isosceles Triangle 4492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94" name="Straight Connector 4493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5" name="Oval 4494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96" name="Straight Connector 4495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7" name="Oval 4496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98" name="Straight Connector 4497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9" name="Oval 4498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00" name="Straight Connector 4499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1" name="Oval 4500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46" name="Group 4545"/>
            <p:cNvGrpSpPr>
              <a:grpSpLocks noChangeAspect="1"/>
            </p:cNvGrpSpPr>
            <p:nvPr/>
          </p:nvGrpSpPr>
          <p:grpSpPr>
            <a:xfrm flipV="1">
              <a:off x="51124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547" name="Group 454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603" name="Straight Connector 460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4" name="Straight Connector 460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5" name="Straight Connector 460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6" name="Straight Connector 460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7" name="Straight Connector 460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8" name="Straight Connector 460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48" name="Group 454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95" name="Oval 459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96" name="Straight Connector 4595"/>
                <p:cNvCxnSpPr>
                  <a:stCxn id="4595" idx="2"/>
                  <a:endCxn id="459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7" name="Straight Connector 459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8" name="Straight Connector 459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9" name="Straight Connector 459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0" name="Straight Connector 459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1" name="Straight Connector 460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2" name="Straight Connector 460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49" name="Group 454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589" name="Straight Connector 458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0" name="Straight Connector 458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1" name="Straight Connector 459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2" name="Straight Connector 459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3" name="Straight Connector 459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4" name="Straight Connector 459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50" name="Group 454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81" name="Oval 458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82" name="Straight Connector 4581"/>
                <p:cNvCxnSpPr>
                  <a:stCxn id="4581" idx="2"/>
                  <a:endCxn id="458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3" name="Straight Connector 458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4" name="Straight Connector 458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5" name="Straight Connector 458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6" name="Straight Connector 458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7" name="Straight Connector 458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8" name="Straight Connector 458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51" name="Group 455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73" name="Oval 457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74" name="Straight Connector 4573"/>
                <p:cNvCxnSpPr>
                  <a:stCxn id="4573" idx="2"/>
                  <a:endCxn id="457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5" name="Straight Connector 457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6" name="Straight Connector 457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7" name="Straight Connector 457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8" name="Straight Connector 457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9" name="Straight Connector 457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0" name="Straight Connector 457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52" name="Group 455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65" name="Oval 456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66" name="Straight Connector 4565"/>
                <p:cNvCxnSpPr>
                  <a:stCxn id="4565" idx="2"/>
                  <a:endCxn id="456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7" name="Straight Connector 456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8" name="Straight Connector 456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9" name="Straight Connector 456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0" name="Straight Connector 456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1" name="Straight Connector 457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2" name="Straight Connector 457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3" name="Straight Connector 455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4" name="Straight Connector 455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5" name="Straight Connector 4554"/>
              <p:cNvCxnSpPr>
                <a:endCxn id="455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56" name="Isosceles Triangle 455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57" name="Straight Connector 455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58" name="Oval 455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59" name="Straight Connector 455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0" name="Oval 455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61" name="Straight Connector 456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2" name="Oval 456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63" name="Straight Connector 456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4" name="Oval 456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09" name="Group 4608"/>
            <p:cNvGrpSpPr>
              <a:grpSpLocks noChangeAspect="1"/>
            </p:cNvGrpSpPr>
            <p:nvPr/>
          </p:nvGrpSpPr>
          <p:grpSpPr>
            <a:xfrm flipH="1" flipV="1">
              <a:off x="57982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610" name="Group 4609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666" name="Straight Connector 4665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7" name="Straight Connector 4666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8" name="Straight Connector 4667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9" name="Straight Connector 4668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0" name="Straight Connector 4669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1" name="Straight Connector 4670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1" name="Group 4610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58" name="Oval 465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59" name="Straight Connector 4658"/>
                <p:cNvCxnSpPr>
                  <a:stCxn id="4658" idx="2"/>
                  <a:endCxn id="465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0" name="Straight Connector 465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1" name="Straight Connector 466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2" name="Straight Connector 466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3" name="Straight Connector 466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4" name="Straight Connector 466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5" name="Straight Connector 466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2" name="Group 4611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652" name="Straight Connector 4651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3" name="Straight Connector 4652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4" name="Straight Connector 4653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5" name="Straight Connector 4654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6" name="Straight Connector 4655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7" name="Straight Connector 4656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3" name="Group 4612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44" name="Oval 464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45" name="Straight Connector 4644"/>
                <p:cNvCxnSpPr>
                  <a:stCxn id="4644" idx="2"/>
                  <a:endCxn id="464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6" name="Straight Connector 464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7" name="Straight Connector 464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8" name="Straight Connector 464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9" name="Straight Connector 464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0" name="Straight Connector 464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1" name="Straight Connector 465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4" name="Group 4613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36" name="Oval 463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37" name="Straight Connector 4636"/>
                <p:cNvCxnSpPr>
                  <a:stCxn id="4636" idx="2"/>
                  <a:endCxn id="463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8" name="Straight Connector 463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9" name="Straight Connector 463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0" name="Straight Connector 463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1" name="Straight Connector 464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2" name="Straight Connector 464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3" name="Straight Connector 464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5" name="Group 4614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28" name="Oval 462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29" name="Straight Connector 4628"/>
                <p:cNvCxnSpPr>
                  <a:stCxn id="4628" idx="2"/>
                  <a:endCxn id="462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0" name="Straight Connector 462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1" name="Straight Connector 463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2" name="Straight Connector 463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3" name="Straight Connector 463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4" name="Straight Connector 463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5" name="Straight Connector 463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16" name="Straight Connector 4615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7" name="Straight Connector 4616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8" name="Straight Connector 4617"/>
              <p:cNvCxnSpPr>
                <a:endCxn id="4619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9" name="Isosceles Triangle 4618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20" name="Straight Connector 4619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1" name="Oval 4620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622" name="Straight Connector 4621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3" name="Oval 4622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24" name="Straight Connector 4623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5" name="Oval 4624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26" name="Straight Connector 4625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7" name="Oval 4626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72" name="Group 4671"/>
            <p:cNvGrpSpPr>
              <a:grpSpLocks noChangeAspect="1"/>
            </p:cNvGrpSpPr>
            <p:nvPr/>
          </p:nvGrpSpPr>
          <p:grpSpPr>
            <a:xfrm>
              <a:off x="64840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673" name="Group 4672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729" name="Straight Connector 4728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0" name="Straight Connector 4729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1" name="Straight Connector 4730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2" name="Straight Connector 4731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3" name="Straight Connector 4732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4" name="Straight Connector 4733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4" name="Group 4673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21" name="Oval 472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22" name="Straight Connector 4721"/>
                <p:cNvCxnSpPr>
                  <a:stCxn id="4721" idx="2"/>
                  <a:endCxn id="472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3" name="Straight Connector 472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4" name="Straight Connector 472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5" name="Straight Connector 472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6" name="Straight Connector 472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7" name="Straight Connector 472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8" name="Straight Connector 472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5" name="Group 4674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715" name="Straight Connector 4714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6" name="Straight Connector 4715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7" name="Straight Connector 4716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8" name="Straight Connector 4717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9" name="Straight Connector 4718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0" name="Straight Connector 4719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6" name="Group 4675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07" name="Oval 470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08" name="Straight Connector 4707"/>
                <p:cNvCxnSpPr>
                  <a:stCxn id="4707" idx="2"/>
                  <a:endCxn id="470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9" name="Straight Connector 470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0" name="Straight Connector 470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1" name="Straight Connector 471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2" name="Straight Connector 471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3" name="Straight Connector 471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4" name="Straight Connector 471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7" name="Group 4676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99" name="Oval 469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00" name="Straight Connector 4699"/>
                <p:cNvCxnSpPr>
                  <a:stCxn id="4699" idx="2"/>
                  <a:endCxn id="469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1" name="Straight Connector 470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2" name="Straight Connector 470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3" name="Straight Connector 470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4" name="Straight Connector 470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5" name="Straight Connector 470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6" name="Straight Connector 470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8" name="Group 4677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91" name="Oval 469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92" name="Straight Connector 4691"/>
                <p:cNvCxnSpPr>
                  <a:stCxn id="4691" idx="2"/>
                  <a:endCxn id="469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3" name="Straight Connector 469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4" name="Straight Connector 469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5" name="Straight Connector 469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6" name="Straight Connector 469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7" name="Straight Connector 469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8" name="Straight Connector 469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79" name="Straight Connector 4678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0" name="Straight Connector 4679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1" name="Straight Connector 4680"/>
              <p:cNvCxnSpPr>
                <a:endCxn id="4682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2" name="Isosceles Triangle 4681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3" name="Straight Connector 4682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4" name="Oval 4683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5" name="Straight Connector 4684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6" name="Oval 4685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7" name="Straight Connector 4686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8" name="Oval 4687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9" name="Straight Connector 4688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90" name="Oval 4689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35" name="Group 4734"/>
            <p:cNvGrpSpPr>
              <a:grpSpLocks noChangeAspect="1"/>
            </p:cNvGrpSpPr>
            <p:nvPr/>
          </p:nvGrpSpPr>
          <p:grpSpPr>
            <a:xfrm flipH="1">
              <a:off x="71698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736" name="Group 4735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792" name="Straight Connector 4791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3" name="Straight Connector 4792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4" name="Straight Connector 4793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5" name="Straight Connector 4794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6" name="Straight Connector 4795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7" name="Straight Connector 4796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37" name="Group 4736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84" name="Oval 478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85" name="Straight Connector 4784"/>
                <p:cNvCxnSpPr>
                  <a:stCxn id="4784" idx="2"/>
                  <a:endCxn id="478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6" name="Straight Connector 478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7" name="Straight Connector 478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8" name="Straight Connector 478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9" name="Straight Connector 478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0" name="Straight Connector 478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1" name="Straight Connector 479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38" name="Group 4737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778" name="Straight Connector 4777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9" name="Straight Connector 4778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0" name="Straight Connector 4779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1" name="Straight Connector 4780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2" name="Straight Connector 4781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3" name="Straight Connector 4782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39" name="Group 4738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70" name="Oval 476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71" name="Straight Connector 4770"/>
                <p:cNvCxnSpPr>
                  <a:stCxn id="4770" idx="2"/>
                  <a:endCxn id="477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2" name="Straight Connector 477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3" name="Straight Connector 477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4" name="Straight Connector 477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5" name="Straight Connector 477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6" name="Straight Connector 477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7" name="Straight Connector 477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40" name="Group 4739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62" name="Oval 476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63" name="Straight Connector 4762"/>
                <p:cNvCxnSpPr>
                  <a:stCxn id="4762" idx="2"/>
                  <a:endCxn id="476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4" name="Straight Connector 476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5" name="Straight Connector 476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6" name="Straight Connector 476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7" name="Straight Connector 476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8" name="Straight Connector 476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9" name="Straight Connector 476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41" name="Group 4740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54" name="Oval 475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55" name="Straight Connector 4754"/>
                <p:cNvCxnSpPr>
                  <a:stCxn id="4754" idx="2"/>
                  <a:endCxn id="475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6" name="Straight Connector 475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7" name="Straight Connector 475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8" name="Straight Connector 475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9" name="Straight Connector 475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0" name="Straight Connector 475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1" name="Straight Connector 476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42" name="Straight Connector 4741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3" name="Straight Connector 4742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4" name="Straight Connector 4743"/>
              <p:cNvCxnSpPr>
                <a:endCxn id="4745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45" name="Isosceles Triangle 4744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46" name="Straight Connector 4745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47" name="Oval 4746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48" name="Straight Connector 4747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49" name="Oval 4748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50" name="Straight Connector 4749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51" name="Oval 4750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52" name="Straight Connector 4751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53" name="Oval 4752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98" name="Group 4797"/>
            <p:cNvGrpSpPr>
              <a:grpSpLocks noChangeAspect="1"/>
            </p:cNvGrpSpPr>
            <p:nvPr/>
          </p:nvGrpSpPr>
          <p:grpSpPr>
            <a:xfrm flipV="1">
              <a:off x="64840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799" name="Group 479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855" name="Straight Connector 485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6" name="Straight Connector 485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7" name="Straight Connector 485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8" name="Straight Connector 485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9" name="Straight Connector 485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0" name="Straight Connector 485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0" name="Group 479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47" name="Oval 484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48" name="Straight Connector 4847"/>
                <p:cNvCxnSpPr>
                  <a:stCxn id="4847" idx="2"/>
                  <a:endCxn id="484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9" name="Straight Connector 484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0" name="Straight Connector 484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1" name="Straight Connector 485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2" name="Straight Connector 485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3" name="Straight Connector 485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4" name="Straight Connector 485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1" name="Group 480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841" name="Straight Connector 484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2" name="Straight Connector 484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3" name="Straight Connector 484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4" name="Straight Connector 484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5" name="Straight Connector 484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6" name="Straight Connector 484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2" name="Group 480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33" name="Oval 483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34" name="Straight Connector 4833"/>
                <p:cNvCxnSpPr>
                  <a:stCxn id="4833" idx="2"/>
                  <a:endCxn id="483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5" name="Straight Connector 483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6" name="Straight Connector 483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7" name="Straight Connector 483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8" name="Straight Connector 483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9" name="Straight Connector 483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0" name="Straight Connector 483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3" name="Group 480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25" name="Oval 482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26" name="Straight Connector 4825"/>
                <p:cNvCxnSpPr>
                  <a:stCxn id="4825" idx="2"/>
                  <a:endCxn id="482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7" name="Straight Connector 482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8" name="Straight Connector 482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9" name="Straight Connector 482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0" name="Straight Connector 482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1" name="Straight Connector 483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2" name="Straight Connector 483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4" name="Group 480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17" name="Oval 481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18" name="Straight Connector 4817"/>
                <p:cNvCxnSpPr>
                  <a:stCxn id="4817" idx="2"/>
                  <a:endCxn id="481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9" name="Straight Connector 481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0" name="Straight Connector 481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1" name="Straight Connector 482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2" name="Straight Connector 482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3" name="Straight Connector 482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4" name="Straight Connector 482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05" name="Straight Connector 480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6" name="Straight Connector 480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7" name="Straight Connector 4806"/>
              <p:cNvCxnSpPr>
                <a:endCxn id="480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8" name="Isosceles Triangle 480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09" name="Straight Connector 480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0" name="Oval 480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11" name="Straight Connector 481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2" name="Oval 481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13" name="Straight Connector 481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4" name="Oval 481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15" name="Straight Connector 481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6" name="Oval 481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1" name="Group 4860"/>
            <p:cNvGrpSpPr>
              <a:grpSpLocks noChangeAspect="1"/>
            </p:cNvGrpSpPr>
            <p:nvPr/>
          </p:nvGrpSpPr>
          <p:grpSpPr>
            <a:xfrm flipH="1" flipV="1">
              <a:off x="71698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862" name="Group 4861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918" name="Straight Connector 4917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9" name="Straight Connector 4918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0" name="Straight Connector 4919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1" name="Straight Connector 4920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2" name="Straight Connector 4921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3" name="Straight Connector 4922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3" name="Group 4862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10" name="Oval 490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11" name="Straight Connector 4910"/>
                <p:cNvCxnSpPr>
                  <a:stCxn id="4910" idx="2"/>
                  <a:endCxn id="491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2" name="Straight Connector 491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3" name="Straight Connector 491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4" name="Straight Connector 491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5" name="Straight Connector 491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6" name="Straight Connector 491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7" name="Straight Connector 491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4" name="Group 4863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904" name="Straight Connector 4903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5" name="Straight Connector 4904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6" name="Straight Connector 4905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7" name="Straight Connector 4906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8" name="Straight Connector 4907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9" name="Straight Connector 4908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5" name="Group 4864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96" name="Oval 489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97" name="Straight Connector 4896"/>
                <p:cNvCxnSpPr>
                  <a:stCxn id="4896" idx="2"/>
                  <a:endCxn id="489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8" name="Straight Connector 489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9" name="Straight Connector 489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0" name="Straight Connector 489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1" name="Straight Connector 490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2" name="Straight Connector 490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3" name="Straight Connector 490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6" name="Group 4865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88" name="Oval 488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89" name="Straight Connector 4888"/>
                <p:cNvCxnSpPr>
                  <a:stCxn id="4888" idx="2"/>
                  <a:endCxn id="488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0" name="Straight Connector 488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1" name="Straight Connector 489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2" name="Straight Connector 489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3" name="Straight Connector 489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4" name="Straight Connector 489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5" name="Straight Connector 489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7" name="Group 4866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80" name="Oval 487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81" name="Straight Connector 4880"/>
                <p:cNvCxnSpPr>
                  <a:stCxn id="4880" idx="2"/>
                  <a:endCxn id="488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2" name="Straight Connector 488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3" name="Straight Connector 488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4" name="Straight Connector 488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5" name="Straight Connector 488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6" name="Straight Connector 488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7" name="Straight Connector 488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68" name="Straight Connector 4867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9" name="Straight Connector 4868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0" name="Straight Connector 4869"/>
              <p:cNvCxnSpPr>
                <a:endCxn id="4871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1" name="Isosceles Triangle 4870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72" name="Straight Connector 4871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3" name="Oval 4872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74" name="Straight Connector 4873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5" name="Oval 4874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76" name="Straight Connector 4875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7" name="Oval 4876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78" name="Straight Connector 4877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9" name="Oval 4878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4" name="Group 4923"/>
            <p:cNvGrpSpPr>
              <a:grpSpLocks noChangeAspect="1"/>
            </p:cNvGrpSpPr>
            <p:nvPr/>
          </p:nvGrpSpPr>
          <p:grpSpPr>
            <a:xfrm>
              <a:off x="23692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4925" name="Group 492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981" name="Straight Connector 498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2" name="Straight Connector 498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3" name="Straight Connector 498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4" name="Straight Connector 498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5" name="Straight Connector 498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6" name="Straight Connector 498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6" name="Group 492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73" name="Oval 497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74" name="Straight Connector 4973"/>
                <p:cNvCxnSpPr>
                  <a:stCxn id="4973" idx="2"/>
                  <a:endCxn id="497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5" name="Straight Connector 497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6" name="Straight Connector 497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7" name="Straight Connector 497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8" name="Straight Connector 497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9" name="Straight Connector 497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0" name="Straight Connector 497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7" name="Group 492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967" name="Straight Connector 496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8" name="Straight Connector 496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9" name="Straight Connector 496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0" name="Straight Connector 496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1" name="Straight Connector 497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2" name="Straight Connector 497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8" name="Group 492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59" name="Oval 495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60" name="Straight Connector 4959"/>
                <p:cNvCxnSpPr>
                  <a:stCxn id="4959" idx="2"/>
                  <a:endCxn id="495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1" name="Straight Connector 496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2" name="Straight Connector 496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3" name="Straight Connector 496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4" name="Straight Connector 496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5" name="Straight Connector 496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6" name="Straight Connector 496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9" name="Group 492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51" name="Oval 49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52" name="Straight Connector 4951"/>
                <p:cNvCxnSpPr>
                  <a:stCxn id="4951" idx="2"/>
                  <a:endCxn id="49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3" name="Straight Connector 49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4" name="Straight Connector 49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5" name="Straight Connector 49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6" name="Straight Connector 49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7" name="Straight Connector 49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8" name="Straight Connector 49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30" name="Group 492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43" name="Oval 494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44" name="Straight Connector 4943"/>
                <p:cNvCxnSpPr>
                  <a:stCxn id="4943" idx="2"/>
                  <a:endCxn id="494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5" name="Straight Connector 494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6" name="Straight Connector 494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7" name="Straight Connector 494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8" name="Straight Connector 494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9" name="Straight Connector 494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0" name="Straight Connector 494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31" name="Straight Connector 493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2" name="Straight Connector 493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3" name="Straight Connector 4932"/>
              <p:cNvCxnSpPr>
                <a:endCxn id="493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4" name="Isosceles Triangle 493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35" name="Straight Connector 493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6" name="Oval 493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37" name="Straight Connector 493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8" name="Oval 493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39" name="Straight Connector 493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0" name="Oval 493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41" name="Straight Connector 494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2" name="Oval 494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87" name="Group 4986"/>
            <p:cNvGrpSpPr>
              <a:grpSpLocks noChangeAspect="1"/>
            </p:cNvGrpSpPr>
            <p:nvPr/>
          </p:nvGrpSpPr>
          <p:grpSpPr>
            <a:xfrm flipH="1">
              <a:off x="30550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4988" name="Group 4987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044" name="Straight Connector 5043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5" name="Straight Connector 5044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6" name="Straight Connector 5045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7" name="Straight Connector 5046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8" name="Straight Connector 5047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9" name="Straight Connector 5048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89" name="Group 4988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36" name="Oval 503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37" name="Straight Connector 5036"/>
                <p:cNvCxnSpPr>
                  <a:stCxn id="5036" idx="2"/>
                  <a:endCxn id="503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8" name="Straight Connector 503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9" name="Straight Connector 503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0" name="Straight Connector 503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1" name="Straight Connector 504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2" name="Straight Connector 504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3" name="Straight Connector 504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90" name="Group 4989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030" name="Straight Connector 5029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1" name="Straight Connector 5030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2" name="Straight Connector 5031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3" name="Straight Connector 5032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4" name="Straight Connector 5033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5" name="Straight Connector 5034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91" name="Group 4990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22" name="Oval 502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23" name="Straight Connector 5022"/>
                <p:cNvCxnSpPr>
                  <a:stCxn id="5022" idx="2"/>
                  <a:endCxn id="502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4" name="Straight Connector 502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5" name="Straight Connector 502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6" name="Straight Connector 502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7" name="Straight Connector 502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8" name="Straight Connector 502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9" name="Straight Connector 502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92" name="Group 4991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14" name="Oval 501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15" name="Straight Connector 5014"/>
                <p:cNvCxnSpPr>
                  <a:stCxn id="5014" idx="2"/>
                  <a:endCxn id="501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6" name="Straight Connector 501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7" name="Straight Connector 501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8" name="Straight Connector 501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9" name="Straight Connector 501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0" name="Straight Connector 501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1" name="Straight Connector 502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93" name="Group 4992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06" name="Oval 500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07" name="Straight Connector 5006"/>
                <p:cNvCxnSpPr>
                  <a:stCxn id="5006" idx="2"/>
                  <a:endCxn id="500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8" name="Straight Connector 500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9" name="Straight Connector 500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0" name="Straight Connector 500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1" name="Straight Connector 501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2" name="Straight Connector 501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3" name="Straight Connector 501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94" name="Straight Connector 4993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5" name="Straight Connector 4994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6" name="Straight Connector 4995"/>
              <p:cNvCxnSpPr>
                <a:endCxn id="4997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97" name="Isosceles Triangle 4996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98" name="Straight Connector 4997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99" name="Oval 4998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00" name="Straight Connector 4999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1" name="Oval 5000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02" name="Straight Connector 5001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3" name="Oval 5002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04" name="Straight Connector 5003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5" name="Oval 5004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50" name="Group 5049"/>
            <p:cNvGrpSpPr>
              <a:grpSpLocks noChangeAspect="1"/>
            </p:cNvGrpSpPr>
            <p:nvPr/>
          </p:nvGrpSpPr>
          <p:grpSpPr>
            <a:xfrm flipV="1">
              <a:off x="23692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051" name="Group 5050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107" name="Straight Connector 5106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8" name="Straight Connector 5107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9" name="Straight Connector 5108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0" name="Straight Connector 5109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1" name="Straight Connector 5110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2" name="Straight Connector 5111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2" name="Group 5051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99" name="Oval 509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00" name="Straight Connector 5099"/>
                <p:cNvCxnSpPr>
                  <a:stCxn id="5099" idx="2"/>
                  <a:endCxn id="509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1" name="Straight Connector 510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2" name="Straight Connector 510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3" name="Straight Connector 510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4" name="Straight Connector 510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5" name="Straight Connector 510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6" name="Straight Connector 510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3" name="Group 5052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093" name="Straight Connector 5092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4" name="Straight Connector 5093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5" name="Straight Connector 5094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6" name="Straight Connector 5095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7" name="Straight Connector 5096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8" name="Straight Connector 5097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4" name="Group 5053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85" name="Oval 508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86" name="Straight Connector 5085"/>
                <p:cNvCxnSpPr>
                  <a:stCxn id="5085" idx="2"/>
                  <a:endCxn id="508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7" name="Straight Connector 508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8" name="Straight Connector 508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9" name="Straight Connector 508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0" name="Straight Connector 508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1" name="Straight Connector 509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2" name="Straight Connector 509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5" name="Group 5054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77" name="Oval 507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78" name="Straight Connector 5077"/>
                <p:cNvCxnSpPr>
                  <a:stCxn id="5077" idx="2"/>
                  <a:endCxn id="507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9" name="Straight Connector 507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0" name="Straight Connector 507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1" name="Straight Connector 508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2" name="Straight Connector 508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3" name="Straight Connector 508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4" name="Straight Connector 508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6" name="Group 5055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69" name="Oval 506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70" name="Straight Connector 5069"/>
                <p:cNvCxnSpPr>
                  <a:stCxn id="5069" idx="2"/>
                  <a:endCxn id="506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1" name="Straight Connector 507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2" name="Straight Connector 507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3" name="Straight Connector 507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4" name="Straight Connector 507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5" name="Straight Connector 507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6" name="Straight Connector 507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57" name="Straight Connector 5056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8" name="Straight Connector 5057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9" name="Straight Connector 5058"/>
              <p:cNvCxnSpPr>
                <a:endCxn id="5060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0" name="Isosceles Triangle 5059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61" name="Straight Connector 5060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2" name="Oval 5061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63" name="Straight Connector 5062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4" name="Oval 5063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65" name="Straight Connector 5064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6" name="Oval 5065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67" name="Straight Connector 5066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8" name="Oval 5067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13" name="Group 5112"/>
            <p:cNvGrpSpPr>
              <a:grpSpLocks noChangeAspect="1"/>
            </p:cNvGrpSpPr>
            <p:nvPr/>
          </p:nvGrpSpPr>
          <p:grpSpPr>
            <a:xfrm flipH="1" flipV="1">
              <a:off x="30550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114" name="Group 5113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170" name="Straight Connector 5169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1" name="Straight Connector 5170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2" name="Straight Connector 5171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3" name="Straight Connector 5172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4" name="Straight Connector 5173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5" name="Straight Connector 5174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5" name="Group 5114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62" name="Oval 516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63" name="Straight Connector 5162"/>
                <p:cNvCxnSpPr>
                  <a:stCxn id="5162" idx="2"/>
                  <a:endCxn id="516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4" name="Straight Connector 516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5" name="Straight Connector 516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6" name="Straight Connector 516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7" name="Straight Connector 516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8" name="Straight Connector 516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9" name="Straight Connector 516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6" name="Group 5115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156" name="Straight Connector 5155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7" name="Straight Connector 5156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8" name="Straight Connector 5157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9" name="Straight Connector 5158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0" name="Straight Connector 5159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1" name="Straight Connector 5160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7" name="Group 5116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48" name="Oval 514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49" name="Straight Connector 5148"/>
                <p:cNvCxnSpPr>
                  <a:stCxn id="5148" idx="2"/>
                  <a:endCxn id="514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0" name="Straight Connector 514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1" name="Straight Connector 515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2" name="Straight Connector 515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3" name="Straight Connector 515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4" name="Straight Connector 515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5" name="Straight Connector 515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8" name="Group 5117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40" name="Oval 513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41" name="Straight Connector 5140"/>
                <p:cNvCxnSpPr>
                  <a:stCxn id="5140" idx="2"/>
                  <a:endCxn id="514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2" name="Straight Connector 514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3" name="Straight Connector 514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4" name="Straight Connector 514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5" name="Straight Connector 514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6" name="Straight Connector 514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7" name="Straight Connector 514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9" name="Group 5118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32" name="Oval 513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33" name="Straight Connector 5132"/>
                <p:cNvCxnSpPr>
                  <a:stCxn id="5132" idx="2"/>
                  <a:endCxn id="513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4" name="Straight Connector 513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5" name="Straight Connector 513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6" name="Straight Connector 513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7" name="Straight Connector 513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8" name="Straight Connector 513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9" name="Straight Connector 513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20" name="Straight Connector 5119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" name="Straight Connector 5120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2" name="Straight Connector 5121"/>
              <p:cNvCxnSpPr>
                <a:endCxn id="5123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" name="Isosceles Triangle 5122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24" name="Straight Connector 5123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5" name="Oval 5124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26" name="Straight Connector 5125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7" name="Oval 5126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28" name="Straight Connector 5127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9" name="Oval 5128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30" name="Straight Connector 5129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1" name="Oval 5130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76" name="Group 5175"/>
            <p:cNvGrpSpPr>
              <a:grpSpLocks noChangeAspect="1"/>
            </p:cNvGrpSpPr>
            <p:nvPr/>
          </p:nvGrpSpPr>
          <p:grpSpPr>
            <a:xfrm>
              <a:off x="37408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177" name="Group 517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233" name="Straight Connector 523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4" name="Straight Connector 523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5" name="Straight Connector 523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6" name="Straight Connector 523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7" name="Straight Connector 523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8" name="Straight Connector 523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8" name="Group 517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25" name="Oval 522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26" name="Straight Connector 5225"/>
                <p:cNvCxnSpPr>
                  <a:stCxn id="5225" idx="2"/>
                  <a:endCxn id="522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7" name="Straight Connector 522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8" name="Straight Connector 522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9" name="Straight Connector 522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0" name="Straight Connector 522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1" name="Straight Connector 523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2" name="Straight Connector 523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9" name="Group 517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219" name="Straight Connector 521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0" name="Straight Connector 521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1" name="Straight Connector 522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2" name="Straight Connector 522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3" name="Straight Connector 522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4" name="Straight Connector 522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0" name="Group 517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11" name="Oval 521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12" name="Straight Connector 5211"/>
                <p:cNvCxnSpPr>
                  <a:stCxn id="5211" idx="2"/>
                  <a:endCxn id="521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3" name="Straight Connector 521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4" name="Straight Connector 521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5" name="Straight Connector 521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6" name="Straight Connector 521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7" name="Straight Connector 521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8" name="Straight Connector 521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1" name="Group 518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03" name="Oval 520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04" name="Straight Connector 5203"/>
                <p:cNvCxnSpPr>
                  <a:stCxn id="5203" idx="2"/>
                  <a:endCxn id="520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5" name="Straight Connector 520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6" name="Straight Connector 520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7" name="Straight Connector 520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8" name="Straight Connector 520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9" name="Straight Connector 520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0" name="Straight Connector 520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2" name="Group 518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95" name="Oval 519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96" name="Straight Connector 5195"/>
                <p:cNvCxnSpPr>
                  <a:stCxn id="5195" idx="2"/>
                  <a:endCxn id="519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7" name="Straight Connector 519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8" name="Straight Connector 519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9" name="Straight Connector 519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0" name="Straight Connector 519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1" name="Straight Connector 520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2" name="Straight Connector 520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83" name="Straight Connector 518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4" name="Straight Connector 518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5" name="Straight Connector 5184"/>
              <p:cNvCxnSpPr>
                <a:endCxn id="518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86" name="Isosceles Triangle 518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87" name="Straight Connector 518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88" name="Oval 518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89" name="Straight Connector 518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90" name="Oval 518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91" name="Straight Connector 519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92" name="Oval 519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93" name="Straight Connector 519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94" name="Oval 519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39" name="Group 5238"/>
            <p:cNvGrpSpPr>
              <a:grpSpLocks noChangeAspect="1"/>
            </p:cNvGrpSpPr>
            <p:nvPr/>
          </p:nvGrpSpPr>
          <p:grpSpPr>
            <a:xfrm flipH="1">
              <a:off x="44266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240" name="Group 5239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296" name="Straight Connector 5295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7" name="Straight Connector 5296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8" name="Straight Connector 5297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9" name="Straight Connector 5298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0" name="Straight Connector 5299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1" name="Straight Connector 5300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1" name="Group 5240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88" name="Oval 528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89" name="Straight Connector 5288"/>
                <p:cNvCxnSpPr>
                  <a:stCxn id="5288" idx="2"/>
                  <a:endCxn id="528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0" name="Straight Connector 528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1" name="Straight Connector 529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2" name="Straight Connector 529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3" name="Straight Connector 529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4" name="Straight Connector 529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5" name="Straight Connector 529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2" name="Group 5241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282" name="Straight Connector 5281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3" name="Straight Connector 5282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4" name="Straight Connector 5283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5" name="Straight Connector 5284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6" name="Straight Connector 5285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7" name="Straight Connector 5286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3" name="Group 5242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74" name="Oval 527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75" name="Straight Connector 5274"/>
                <p:cNvCxnSpPr>
                  <a:stCxn id="5274" idx="2"/>
                  <a:endCxn id="527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6" name="Straight Connector 527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7" name="Straight Connector 527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8" name="Straight Connector 527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9" name="Straight Connector 527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0" name="Straight Connector 527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1" name="Straight Connector 528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4" name="Group 5243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66" name="Oval 526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67" name="Straight Connector 5266"/>
                <p:cNvCxnSpPr>
                  <a:stCxn id="5266" idx="2"/>
                  <a:endCxn id="526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8" name="Straight Connector 526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9" name="Straight Connector 526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0" name="Straight Connector 526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1" name="Straight Connector 527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2" name="Straight Connector 527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3" name="Straight Connector 527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5" name="Group 5244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58" name="Oval 525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59" name="Straight Connector 5258"/>
                <p:cNvCxnSpPr>
                  <a:stCxn id="5258" idx="2"/>
                  <a:endCxn id="525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0" name="Straight Connector 525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1" name="Straight Connector 526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2" name="Straight Connector 526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3" name="Straight Connector 526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4" name="Straight Connector 526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5" name="Straight Connector 526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46" name="Straight Connector 5245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7" name="Straight Connector 5246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8" name="Straight Connector 5247"/>
              <p:cNvCxnSpPr>
                <a:endCxn id="5249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49" name="Isosceles Triangle 5248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0" name="Straight Connector 5249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1" name="Oval 5250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2" name="Straight Connector 5251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3" name="Oval 5252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4" name="Straight Connector 5253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5" name="Oval 5254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6" name="Straight Connector 5255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7" name="Oval 5256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02" name="Group 5301"/>
            <p:cNvGrpSpPr>
              <a:grpSpLocks noChangeAspect="1"/>
            </p:cNvGrpSpPr>
            <p:nvPr/>
          </p:nvGrpSpPr>
          <p:grpSpPr>
            <a:xfrm flipV="1">
              <a:off x="37408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303" name="Group 5302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359" name="Straight Connector 5358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0" name="Straight Connector 5359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1" name="Straight Connector 5360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2" name="Straight Connector 5361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3" name="Straight Connector 5362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4" name="Straight Connector 5363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4" name="Group 5303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51" name="Oval 53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52" name="Straight Connector 5351"/>
                <p:cNvCxnSpPr>
                  <a:stCxn id="5351" idx="2"/>
                  <a:endCxn id="53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3" name="Straight Connector 53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4" name="Straight Connector 53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5" name="Straight Connector 53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6" name="Straight Connector 53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7" name="Straight Connector 53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8" name="Straight Connector 53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5" name="Group 5304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345" name="Straight Connector 5344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6" name="Straight Connector 5345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7" name="Straight Connector 5346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8" name="Straight Connector 5347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9" name="Straight Connector 5348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0" name="Straight Connector 5349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6" name="Group 5305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37" name="Oval 533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38" name="Straight Connector 5337"/>
                <p:cNvCxnSpPr>
                  <a:stCxn id="5337" idx="2"/>
                  <a:endCxn id="533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9" name="Straight Connector 533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0" name="Straight Connector 533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1" name="Straight Connector 534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2" name="Straight Connector 534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3" name="Straight Connector 534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4" name="Straight Connector 534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7" name="Group 5306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29" name="Oval 532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30" name="Straight Connector 5329"/>
                <p:cNvCxnSpPr>
                  <a:stCxn id="5329" idx="2"/>
                  <a:endCxn id="532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1" name="Straight Connector 533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2" name="Straight Connector 533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3" name="Straight Connector 533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4" name="Straight Connector 533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5" name="Straight Connector 533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6" name="Straight Connector 533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8" name="Group 5307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21" name="Oval 532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22" name="Straight Connector 5321"/>
                <p:cNvCxnSpPr>
                  <a:stCxn id="5321" idx="2"/>
                  <a:endCxn id="532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3" name="Straight Connector 532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4" name="Straight Connector 532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5" name="Straight Connector 532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6" name="Straight Connector 532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7" name="Straight Connector 532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8" name="Straight Connector 532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09" name="Straight Connector 5308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0" name="Straight Connector 5309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1" name="Straight Connector 5310"/>
              <p:cNvCxnSpPr>
                <a:endCxn id="5312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2" name="Isosceles Triangle 5311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3" name="Straight Connector 5312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4" name="Oval 5313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5" name="Straight Connector 5314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6" name="Oval 5315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7" name="Straight Connector 5316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8" name="Oval 5317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9" name="Straight Connector 5318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0" name="Oval 5319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65" name="Group 5364"/>
            <p:cNvGrpSpPr>
              <a:grpSpLocks noChangeAspect="1"/>
            </p:cNvGrpSpPr>
            <p:nvPr/>
          </p:nvGrpSpPr>
          <p:grpSpPr>
            <a:xfrm flipH="1" flipV="1">
              <a:off x="44266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366" name="Group 5365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422" name="Straight Connector 5421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3" name="Straight Connector 5422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4" name="Straight Connector 5423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5" name="Straight Connector 5424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6" name="Straight Connector 5425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7" name="Straight Connector 5426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7" name="Group 5366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14" name="Oval 541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15" name="Straight Connector 5414"/>
                <p:cNvCxnSpPr>
                  <a:stCxn id="5414" idx="2"/>
                  <a:endCxn id="541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6" name="Straight Connector 541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7" name="Straight Connector 541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8" name="Straight Connector 541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9" name="Straight Connector 541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0" name="Straight Connector 541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1" name="Straight Connector 542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8" name="Group 5367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408" name="Straight Connector 5407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9" name="Straight Connector 5408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0" name="Straight Connector 5409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1" name="Straight Connector 5410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2" name="Straight Connector 5411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3" name="Straight Connector 5412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9" name="Group 5368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00" name="Oval 539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01" name="Straight Connector 5400"/>
                <p:cNvCxnSpPr>
                  <a:stCxn id="5400" idx="2"/>
                  <a:endCxn id="540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2" name="Straight Connector 540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3" name="Straight Connector 540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4" name="Straight Connector 540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5" name="Straight Connector 540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6" name="Straight Connector 540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7" name="Straight Connector 540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70" name="Group 5369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92" name="Oval 539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93" name="Straight Connector 5392"/>
                <p:cNvCxnSpPr>
                  <a:stCxn id="5392" idx="2"/>
                  <a:endCxn id="539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4" name="Straight Connector 539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5" name="Straight Connector 539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6" name="Straight Connector 539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7" name="Straight Connector 539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8" name="Straight Connector 539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9" name="Straight Connector 539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71" name="Group 5370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84" name="Oval 538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85" name="Straight Connector 5384"/>
                <p:cNvCxnSpPr>
                  <a:stCxn id="5384" idx="2"/>
                  <a:endCxn id="538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6" name="Straight Connector 538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7" name="Straight Connector 538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8" name="Straight Connector 538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9" name="Straight Connector 538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0" name="Straight Connector 538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1" name="Straight Connector 539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72" name="Straight Connector 5371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3" name="Straight Connector 5372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4" name="Straight Connector 5373"/>
              <p:cNvCxnSpPr>
                <a:endCxn id="5375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5" name="Isosceles Triangle 5374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76" name="Straight Connector 5375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7" name="Oval 5376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78" name="Straight Connector 5377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9" name="Oval 5378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80" name="Straight Connector 5379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81" name="Oval 5380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82" name="Straight Connector 5381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83" name="Oval 5382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28" name="Group 5427"/>
            <p:cNvGrpSpPr>
              <a:grpSpLocks noChangeAspect="1"/>
            </p:cNvGrpSpPr>
            <p:nvPr/>
          </p:nvGrpSpPr>
          <p:grpSpPr>
            <a:xfrm>
              <a:off x="51124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429" name="Group 542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485" name="Straight Connector 548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6" name="Straight Connector 548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7" name="Straight Connector 548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8" name="Straight Connector 548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9" name="Straight Connector 548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0" name="Straight Connector 548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0" name="Group 542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77" name="Oval 547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78" name="Straight Connector 5477"/>
                <p:cNvCxnSpPr>
                  <a:stCxn id="5477" idx="2"/>
                  <a:endCxn id="547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9" name="Straight Connector 547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0" name="Straight Connector 547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1" name="Straight Connector 548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2" name="Straight Connector 548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3" name="Straight Connector 548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4" name="Straight Connector 548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1" name="Group 543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471" name="Straight Connector 547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2" name="Straight Connector 547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3" name="Straight Connector 547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4" name="Straight Connector 547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5" name="Straight Connector 547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6" name="Straight Connector 547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2" name="Group 543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63" name="Oval 546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64" name="Straight Connector 5463"/>
                <p:cNvCxnSpPr>
                  <a:stCxn id="5463" idx="2"/>
                  <a:endCxn id="546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5" name="Straight Connector 546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6" name="Straight Connector 546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7" name="Straight Connector 546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8" name="Straight Connector 546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9" name="Straight Connector 546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0" name="Straight Connector 546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3" name="Group 543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55" name="Oval 545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56" name="Straight Connector 5455"/>
                <p:cNvCxnSpPr>
                  <a:stCxn id="5455" idx="2"/>
                  <a:endCxn id="545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7" name="Straight Connector 545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8" name="Straight Connector 545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9" name="Straight Connector 545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0" name="Straight Connector 545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1" name="Straight Connector 546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2" name="Straight Connector 546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4" name="Group 543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47" name="Oval 544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48" name="Straight Connector 5447"/>
                <p:cNvCxnSpPr>
                  <a:stCxn id="5447" idx="2"/>
                  <a:endCxn id="544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9" name="Straight Connector 544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0" name="Straight Connector 544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1" name="Straight Connector 545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2" name="Straight Connector 545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3" name="Straight Connector 545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4" name="Straight Connector 545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35" name="Straight Connector 543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6" name="Straight Connector 543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7" name="Straight Connector 5436"/>
              <p:cNvCxnSpPr>
                <a:endCxn id="543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8" name="Isosceles Triangle 543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39" name="Straight Connector 543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0" name="Oval 543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41" name="Straight Connector 544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2" name="Oval 544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43" name="Straight Connector 544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4" name="Oval 544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45" name="Straight Connector 544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6" name="Oval 544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91" name="Group 5490"/>
            <p:cNvGrpSpPr>
              <a:grpSpLocks noChangeAspect="1"/>
            </p:cNvGrpSpPr>
            <p:nvPr/>
          </p:nvGrpSpPr>
          <p:grpSpPr>
            <a:xfrm flipH="1">
              <a:off x="57982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492" name="Group 5491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548" name="Straight Connector 5547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9" name="Straight Connector 5548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0" name="Straight Connector 5549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1" name="Straight Connector 5550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2" name="Straight Connector 5551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3" name="Straight Connector 5552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3" name="Group 5492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40" name="Oval 553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41" name="Straight Connector 5540"/>
                <p:cNvCxnSpPr>
                  <a:stCxn id="5540" idx="2"/>
                  <a:endCxn id="554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2" name="Straight Connector 554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3" name="Straight Connector 554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4" name="Straight Connector 554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5" name="Straight Connector 554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6" name="Straight Connector 554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7" name="Straight Connector 554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4" name="Group 5493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534" name="Straight Connector 5533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5" name="Straight Connector 5534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6" name="Straight Connector 5535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7" name="Straight Connector 5536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8" name="Straight Connector 5537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9" name="Straight Connector 5538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5" name="Group 5494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26" name="Oval 552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27" name="Straight Connector 5526"/>
                <p:cNvCxnSpPr>
                  <a:stCxn id="5526" idx="2"/>
                  <a:endCxn id="552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8" name="Straight Connector 552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9" name="Straight Connector 552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0" name="Straight Connector 552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1" name="Straight Connector 553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2" name="Straight Connector 553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3" name="Straight Connector 553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6" name="Group 5495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18" name="Oval 551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19" name="Straight Connector 5518"/>
                <p:cNvCxnSpPr>
                  <a:stCxn id="5518" idx="2"/>
                  <a:endCxn id="551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0" name="Straight Connector 551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1" name="Straight Connector 552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2" name="Straight Connector 552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3" name="Straight Connector 552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4" name="Straight Connector 552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5" name="Straight Connector 552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7" name="Group 5496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10" name="Oval 550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11" name="Straight Connector 5510"/>
                <p:cNvCxnSpPr>
                  <a:stCxn id="5510" idx="2"/>
                  <a:endCxn id="551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2" name="Straight Connector 551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3" name="Straight Connector 551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4" name="Straight Connector 551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5" name="Straight Connector 551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6" name="Straight Connector 551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7" name="Straight Connector 551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98" name="Straight Connector 5497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9" name="Straight Connector 5498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0" name="Straight Connector 5499"/>
              <p:cNvCxnSpPr>
                <a:endCxn id="5501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1" name="Isosceles Triangle 5500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02" name="Straight Connector 5501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3" name="Oval 5502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04" name="Straight Connector 5503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5" name="Oval 5504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06" name="Straight Connector 5505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7" name="Oval 5506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08" name="Straight Connector 5507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9" name="Oval 5508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4" name="Group 5553"/>
            <p:cNvGrpSpPr>
              <a:grpSpLocks noChangeAspect="1"/>
            </p:cNvGrpSpPr>
            <p:nvPr/>
          </p:nvGrpSpPr>
          <p:grpSpPr>
            <a:xfrm flipV="1">
              <a:off x="51124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555" name="Group 555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611" name="Straight Connector 561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2" name="Straight Connector 561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3" name="Straight Connector 561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4" name="Straight Connector 561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5" name="Straight Connector 561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6" name="Straight Connector 561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6" name="Group 555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03" name="Oval 560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04" name="Straight Connector 5603"/>
                <p:cNvCxnSpPr>
                  <a:stCxn id="5603" idx="2"/>
                  <a:endCxn id="560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5" name="Straight Connector 560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6" name="Straight Connector 560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7" name="Straight Connector 560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8" name="Straight Connector 560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9" name="Straight Connector 560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0" name="Straight Connector 560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7" name="Group 555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597" name="Straight Connector 559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8" name="Straight Connector 559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9" name="Straight Connector 559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0" name="Straight Connector 559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1" name="Straight Connector 560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2" name="Straight Connector 560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8" name="Group 555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89" name="Oval 558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90" name="Straight Connector 5589"/>
                <p:cNvCxnSpPr>
                  <a:stCxn id="5589" idx="2"/>
                  <a:endCxn id="558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1" name="Straight Connector 559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2" name="Straight Connector 559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3" name="Straight Connector 559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4" name="Straight Connector 559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5" name="Straight Connector 559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6" name="Straight Connector 559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9" name="Group 555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81" name="Oval 558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82" name="Straight Connector 5581"/>
                <p:cNvCxnSpPr>
                  <a:stCxn id="5581" idx="2"/>
                  <a:endCxn id="558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3" name="Straight Connector 558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4" name="Straight Connector 558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5" name="Straight Connector 558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6" name="Straight Connector 558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7" name="Straight Connector 558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8" name="Straight Connector 558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60" name="Group 555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73" name="Oval 557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74" name="Straight Connector 5573"/>
                <p:cNvCxnSpPr>
                  <a:stCxn id="5573" idx="2"/>
                  <a:endCxn id="557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5" name="Straight Connector 557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6" name="Straight Connector 557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7" name="Straight Connector 557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8" name="Straight Connector 557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9" name="Straight Connector 557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0" name="Straight Connector 557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61" name="Straight Connector 556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2" name="Straight Connector 556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3" name="Straight Connector 5562"/>
              <p:cNvCxnSpPr>
                <a:endCxn id="556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4" name="Isosceles Triangle 556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65" name="Straight Connector 556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6" name="Oval 556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67" name="Straight Connector 556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8" name="Oval 556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69" name="Straight Connector 556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0" name="Oval 556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71" name="Straight Connector 557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2" name="Oval 557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17" name="Group 5616"/>
            <p:cNvGrpSpPr>
              <a:grpSpLocks noChangeAspect="1"/>
            </p:cNvGrpSpPr>
            <p:nvPr/>
          </p:nvGrpSpPr>
          <p:grpSpPr>
            <a:xfrm flipH="1" flipV="1">
              <a:off x="57982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618" name="Group 5617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674" name="Straight Connector 5673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5" name="Straight Connector 5674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6" name="Straight Connector 5675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7" name="Straight Connector 5676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8" name="Straight Connector 5677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9" name="Straight Connector 5678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19" name="Group 5618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66" name="Oval 566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67" name="Straight Connector 5666"/>
                <p:cNvCxnSpPr>
                  <a:stCxn id="5666" idx="2"/>
                  <a:endCxn id="566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8" name="Straight Connector 566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9" name="Straight Connector 566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0" name="Straight Connector 566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1" name="Straight Connector 567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2" name="Straight Connector 567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3" name="Straight Connector 567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20" name="Group 5619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660" name="Straight Connector 5659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1" name="Straight Connector 5660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2" name="Straight Connector 5661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3" name="Straight Connector 5662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4" name="Straight Connector 5663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5" name="Straight Connector 5664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21" name="Group 5620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52" name="Oval 565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53" name="Straight Connector 5652"/>
                <p:cNvCxnSpPr>
                  <a:stCxn id="5652" idx="2"/>
                  <a:endCxn id="565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4" name="Straight Connector 565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5" name="Straight Connector 565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6" name="Straight Connector 565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7" name="Straight Connector 565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8" name="Straight Connector 565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9" name="Straight Connector 565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22" name="Group 5621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44" name="Oval 564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45" name="Straight Connector 5644"/>
                <p:cNvCxnSpPr>
                  <a:stCxn id="5644" idx="2"/>
                  <a:endCxn id="564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6" name="Straight Connector 564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7" name="Straight Connector 564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8" name="Straight Connector 564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9" name="Straight Connector 564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0" name="Straight Connector 564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1" name="Straight Connector 565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23" name="Group 5622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36" name="Oval 563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37" name="Straight Connector 5636"/>
                <p:cNvCxnSpPr>
                  <a:stCxn id="5636" idx="2"/>
                  <a:endCxn id="563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8" name="Straight Connector 563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9" name="Straight Connector 563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0" name="Straight Connector 563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1" name="Straight Connector 564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2" name="Straight Connector 564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3" name="Straight Connector 564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24" name="Straight Connector 5623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5" name="Straight Connector 5624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6" name="Straight Connector 5625"/>
              <p:cNvCxnSpPr>
                <a:endCxn id="5627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7" name="Isosceles Triangle 5626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28" name="Straight Connector 5627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9" name="Oval 5628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630" name="Straight Connector 5629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1" name="Oval 5630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32" name="Straight Connector 5631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3" name="Oval 5632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34" name="Straight Connector 5633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5" name="Oval 5634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80" name="Group 5679"/>
            <p:cNvGrpSpPr>
              <a:grpSpLocks noChangeAspect="1"/>
            </p:cNvGrpSpPr>
            <p:nvPr/>
          </p:nvGrpSpPr>
          <p:grpSpPr>
            <a:xfrm>
              <a:off x="64840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681" name="Group 5680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737" name="Straight Connector 5736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8" name="Straight Connector 5737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9" name="Straight Connector 5738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0" name="Straight Connector 5739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1" name="Straight Connector 5740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2" name="Straight Connector 5741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2" name="Group 5681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29" name="Oval 572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30" name="Straight Connector 5729"/>
                <p:cNvCxnSpPr>
                  <a:stCxn id="5729" idx="2"/>
                  <a:endCxn id="572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1" name="Straight Connector 573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2" name="Straight Connector 573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3" name="Straight Connector 573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4" name="Straight Connector 573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5" name="Straight Connector 573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6" name="Straight Connector 573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3" name="Group 5682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723" name="Straight Connector 5722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4" name="Straight Connector 5723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5" name="Straight Connector 5724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6" name="Straight Connector 5725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7" name="Straight Connector 5726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8" name="Straight Connector 5727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4" name="Group 5683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15" name="Oval 571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16" name="Straight Connector 5715"/>
                <p:cNvCxnSpPr>
                  <a:stCxn id="5715" idx="2"/>
                  <a:endCxn id="571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7" name="Straight Connector 571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8" name="Straight Connector 571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9" name="Straight Connector 571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0" name="Straight Connector 571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1" name="Straight Connector 572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2" name="Straight Connector 572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5" name="Group 5684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07" name="Oval 570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08" name="Straight Connector 5707"/>
                <p:cNvCxnSpPr>
                  <a:stCxn id="5707" idx="2"/>
                  <a:endCxn id="570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9" name="Straight Connector 570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0" name="Straight Connector 570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1" name="Straight Connector 571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2" name="Straight Connector 571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3" name="Straight Connector 571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4" name="Straight Connector 571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6" name="Group 5685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99" name="Oval 569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00" name="Straight Connector 5699"/>
                <p:cNvCxnSpPr>
                  <a:stCxn id="5699" idx="2"/>
                  <a:endCxn id="569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1" name="Straight Connector 570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2" name="Straight Connector 570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3" name="Straight Connector 570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4" name="Straight Connector 570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5" name="Straight Connector 570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6" name="Straight Connector 570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87" name="Straight Connector 5686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8" name="Straight Connector 5687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9" name="Straight Connector 5688"/>
              <p:cNvCxnSpPr>
                <a:endCxn id="5690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0" name="Isosceles Triangle 5689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91" name="Straight Connector 5690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2" name="Oval 5691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93" name="Straight Connector 5692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4" name="Oval 5693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95" name="Straight Connector 5694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6" name="Oval 5695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97" name="Straight Connector 5696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8" name="Oval 5697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43" name="Group 5742"/>
            <p:cNvGrpSpPr>
              <a:grpSpLocks noChangeAspect="1"/>
            </p:cNvGrpSpPr>
            <p:nvPr/>
          </p:nvGrpSpPr>
          <p:grpSpPr>
            <a:xfrm flipH="1">
              <a:off x="71698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744" name="Group 5743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800" name="Straight Connector 5799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1" name="Straight Connector 5800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2" name="Straight Connector 5801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3" name="Straight Connector 5802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4" name="Straight Connector 5803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5" name="Straight Connector 5804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5" name="Group 5744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92" name="Oval 579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93" name="Straight Connector 5792"/>
                <p:cNvCxnSpPr>
                  <a:stCxn id="5792" idx="2"/>
                  <a:endCxn id="579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4" name="Straight Connector 579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5" name="Straight Connector 579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6" name="Straight Connector 579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7" name="Straight Connector 579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8" name="Straight Connector 579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9" name="Straight Connector 579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6" name="Group 5745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786" name="Straight Connector 5785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7" name="Straight Connector 5786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8" name="Straight Connector 5787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9" name="Straight Connector 5788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0" name="Straight Connector 5789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1" name="Straight Connector 5790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7" name="Group 5746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78" name="Oval 577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79" name="Straight Connector 5778"/>
                <p:cNvCxnSpPr>
                  <a:stCxn id="5778" idx="2"/>
                  <a:endCxn id="577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0" name="Straight Connector 577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1" name="Straight Connector 578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2" name="Straight Connector 578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3" name="Straight Connector 578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4" name="Straight Connector 578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5" name="Straight Connector 578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8" name="Group 5747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70" name="Oval 576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71" name="Straight Connector 5770"/>
                <p:cNvCxnSpPr>
                  <a:stCxn id="5770" idx="2"/>
                  <a:endCxn id="577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2" name="Straight Connector 577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3" name="Straight Connector 577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4" name="Straight Connector 577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5" name="Straight Connector 577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6" name="Straight Connector 577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7" name="Straight Connector 577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9" name="Group 5748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62" name="Oval 576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63" name="Straight Connector 5762"/>
                <p:cNvCxnSpPr>
                  <a:stCxn id="5762" idx="2"/>
                  <a:endCxn id="576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4" name="Straight Connector 576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5" name="Straight Connector 576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6" name="Straight Connector 576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7" name="Straight Connector 576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8" name="Straight Connector 576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9" name="Straight Connector 576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50" name="Straight Connector 5749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1" name="Straight Connector 5750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2" name="Straight Connector 5751"/>
              <p:cNvCxnSpPr>
                <a:endCxn id="5753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3" name="Isosceles Triangle 5752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54" name="Straight Connector 5753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5" name="Oval 5754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56" name="Straight Connector 5755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7" name="Oval 5756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58" name="Straight Connector 5757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9" name="Oval 5758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60" name="Straight Connector 5759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61" name="Oval 5760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06" name="Group 5805"/>
            <p:cNvGrpSpPr>
              <a:grpSpLocks noChangeAspect="1"/>
            </p:cNvGrpSpPr>
            <p:nvPr/>
          </p:nvGrpSpPr>
          <p:grpSpPr>
            <a:xfrm flipV="1">
              <a:off x="64840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807" name="Group 580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863" name="Straight Connector 586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4" name="Straight Connector 586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5" name="Straight Connector 586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6" name="Straight Connector 586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7" name="Straight Connector 586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8" name="Straight Connector 586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08" name="Group 580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55" name="Oval 585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56" name="Straight Connector 5855"/>
                <p:cNvCxnSpPr>
                  <a:stCxn id="5855" idx="2"/>
                  <a:endCxn id="585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7" name="Straight Connector 585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8" name="Straight Connector 585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9" name="Straight Connector 585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0" name="Straight Connector 585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1" name="Straight Connector 586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2" name="Straight Connector 586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09" name="Group 580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849" name="Straight Connector 584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0" name="Straight Connector 584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1" name="Straight Connector 585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2" name="Straight Connector 585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3" name="Straight Connector 585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4" name="Straight Connector 585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10" name="Group 580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41" name="Oval 584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42" name="Straight Connector 5841"/>
                <p:cNvCxnSpPr>
                  <a:stCxn id="5841" idx="2"/>
                  <a:endCxn id="584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3" name="Straight Connector 584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4" name="Straight Connector 584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5" name="Straight Connector 584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6" name="Straight Connector 584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7" name="Straight Connector 584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8" name="Straight Connector 584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11" name="Group 581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33" name="Oval 583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34" name="Straight Connector 5833"/>
                <p:cNvCxnSpPr>
                  <a:stCxn id="5833" idx="2"/>
                  <a:endCxn id="583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5" name="Straight Connector 583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6" name="Straight Connector 583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7" name="Straight Connector 583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8" name="Straight Connector 583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9" name="Straight Connector 583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0" name="Straight Connector 583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12" name="Group 581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25" name="Oval 582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26" name="Straight Connector 5825"/>
                <p:cNvCxnSpPr>
                  <a:stCxn id="5825" idx="2"/>
                  <a:endCxn id="582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7" name="Straight Connector 582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8" name="Straight Connector 582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9" name="Straight Connector 582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0" name="Straight Connector 582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1" name="Straight Connector 583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2" name="Straight Connector 583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13" name="Straight Connector 581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4" name="Straight Connector 581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5" name="Straight Connector 5814"/>
              <p:cNvCxnSpPr>
                <a:endCxn id="581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6" name="Isosceles Triangle 581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17" name="Straight Connector 581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8" name="Oval 581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19" name="Straight Connector 581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0" name="Oval 581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21" name="Straight Connector 582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2" name="Oval 582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23" name="Straight Connector 582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4" name="Oval 582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69" name="Group 5868"/>
            <p:cNvGrpSpPr>
              <a:grpSpLocks noChangeAspect="1"/>
            </p:cNvGrpSpPr>
            <p:nvPr/>
          </p:nvGrpSpPr>
          <p:grpSpPr>
            <a:xfrm flipH="1" flipV="1">
              <a:off x="71698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870" name="Group 5869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926" name="Straight Connector 5925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7" name="Straight Connector 5926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8" name="Straight Connector 5927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9" name="Straight Connector 5928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0" name="Straight Connector 5929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1" name="Straight Connector 5930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1" name="Group 5870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918" name="Oval 591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19" name="Straight Connector 5918"/>
                <p:cNvCxnSpPr>
                  <a:stCxn id="5918" idx="2"/>
                  <a:endCxn id="591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0" name="Straight Connector 591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1" name="Straight Connector 592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2" name="Straight Connector 592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3" name="Straight Connector 592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4" name="Straight Connector 592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5" name="Straight Connector 592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2" name="Group 5871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912" name="Straight Connector 5911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3" name="Straight Connector 5912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4" name="Straight Connector 5913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5" name="Straight Connector 5914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6" name="Straight Connector 5915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7" name="Straight Connector 5916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3" name="Group 5872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904" name="Oval 590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05" name="Straight Connector 5904"/>
                <p:cNvCxnSpPr>
                  <a:stCxn id="5904" idx="2"/>
                  <a:endCxn id="590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6" name="Straight Connector 590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7" name="Straight Connector 590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8" name="Straight Connector 590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9" name="Straight Connector 590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0" name="Straight Connector 590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1" name="Straight Connector 591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4" name="Group 5873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96" name="Oval 589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97" name="Straight Connector 5896"/>
                <p:cNvCxnSpPr>
                  <a:stCxn id="5896" idx="2"/>
                  <a:endCxn id="589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8" name="Straight Connector 589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9" name="Straight Connector 589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0" name="Straight Connector 589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1" name="Straight Connector 590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2" name="Straight Connector 590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3" name="Straight Connector 590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5" name="Group 5874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88" name="Oval 588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89" name="Straight Connector 5888"/>
                <p:cNvCxnSpPr>
                  <a:stCxn id="5888" idx="2"/>
                  <a:endCxn id="588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0" name="Straight Connector 588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1" name="Straight Connector 589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2" name="Straight Connector 589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3" name="Straight Connector 589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4" name="Straight Connector 589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5" name="Straight Connector 589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76" name="Straight Connector 5875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7" name="Straight Connector 5876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8" name="Straight Connector 5877"/>
              <p:cNvCxnSpPr>
                <a:endCxn id="5879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79" name="Isosceles Triangle 5878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80" name="Straight Connector 5879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1" name="Oval 5880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82" name="Straight Connector 5881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3" name="Oval 5882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84" name="Straight Connector 5883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5" name="Oval 5884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86" name="Straight Connector 5885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7" name="Oval 5886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32" name="TextBox 5931"/>
            <p:cNvSpPr txBox="1"/>
            <p:nvPr/>
          </p:nvSpPr>
          <p:spPr>
            <a:xfrm>
              <a:off x="2140642" y="5134215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5933" name="TextBox 5932"/>
            <p:cNvSpPr txBox="1"/>
            <p:nvPr/>
          </p:nvSpPr>
          <p:spPr>
            <a:xfrm>
              <a:off x="2140642" y="4568549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934" name="TextBox 5933"/>
            <p:cNvSpPr txBox="1"/>
            <p:nvPr/>
          </p:nvSpPr>
          <p:spPr>
            <a:xfrm>
              <a:off x="2140642" y="2467215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935" name="TextBox 5934"/>
            <p:cNvSpPr txBox="1"/>
            <p:nvPr/>
          </p:nvSpPr>
          <p:spPr>
            <a:xfrm>
              <a:off x="2140642" y="1933815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936" name="TextBox 5935"/>
            <p:cNvSpPr txBox="1"/>
            <p:nvPr/>
          </p:nvSpPr>
          <p:spPr>
            <a:xfrm>
              <a:off x="2750242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5937" name="TextBox 5936"/>
            <p:cNvSpPr txBox="1"/>
            <p:nvPr/>
          </p:nvSpPr>
          <p:spPr>
            <a:xfrm>
              <a:off x="3161070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938" name="TextBox 5937"/>
            <p:cNvSpPr txBox="1"/>
            <p:nvPr/>
          </p:nvSpPr>
          <p:spPr>
            <a:xfrm>
              <a:off x="4121842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939" name="TextBox 5938"/>
            <p:cNvSpPr txBox="1"/>
            <p:nvPr/>
          </p:nvSpPr>
          <p:spPr>
            <a:xfrm>
              <a:off x="4532670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940" name="TextBox 5939"/>
            <p:cNvSpPr txBox="1"/>
            <p:nvPr/>
          </p:nvSpPr>
          <p:spPr>
            <a:xfrm>
              <a:off x="5493442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941" name="TextBox 5940"/>
            <p:cNvSpPr txBox="1"/>
            <p:nvPr/>
          </p:nvSpPr>
          <p:spPr>
            <a:xfrm>
              <a:off x="5904270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942" name="TextBox 5941"/>
            <p:cNvSpPr txBox="1"/>
            <p:nvPr/>
          </p:nvSpPr>
          <p:spPr>
            <a:xfrm>
              <a:off x="6865042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943" name="TextBox 5942"/>
            <p:cNvSpPr txBox="1"/>
            <p:nvPr/>
          </p:nvSpPr>
          <p:spPr>
            <a:xfrm>
              <a:off x="7275870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5944" name="Group 5943"/>
            <p:cNvGrpSpPr/>
            <p:nvPr/>
          </p:nvGrpSpPr>
          <p:grpSpPr>
            <a:xfrm>
              <a:off x="7845404" y="1420838"/>
              <a:ext cx="1848397" cy="4418754"/>
              <a:chOff x="9313054" y="1620623"/>
              <a:chExt cx="1848397" cy="4418754"/>
            </a:xfrm>
          </p:grpSpPr>
          <p:grpSp>
            <p:nvGrpSpPr>
              <p:cNvPr id="5945" name="Group 5944"/>
              <p:cNvGrpSpPr/>
              <p:nvPr/>
            </p:nvGrpSpPr>
            <p:grpSpPr>
              <a:xfrm>
                <a:off x="9320731" y="1641176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5985" name="Straight Connector 5984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6" name="Straight Connector 5985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7" name="Straight Connector 5986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8" name="Straight Connector 5987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" name="Group 5945"/>
              <p:cNvGrpSpPr/>
              <p:nvPr/>
            </p:nvGrpSpPr>
            <p:grpSpPr>
              <a:xfrm flipV="1">
                <a:off x="9316893" y="2887252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5981" name="Straight Connector 5980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2" name="Straight Connector 5981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3" name="Straight Connector 5982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4" name="Straight Connector 5983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7" name="Group 5946"/>
              <p:cNvGrpSpPr/>
              <p:nvPr/>
            </p:nvGrpSpPr>
            <p:grpSpPr>
              <a:xfrm>
                <a:off x="9316892" y="4252440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5977" name="Straight Connector 5976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8" name="Straight Connector 5977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9" name="Straight Connector 5978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0" name="Straight Connector 5979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8" name="Group 5947"/>
              <p:cNvGrpSpPr/>
              <p:nvPr/>
            </p:nvGrpSpPr>
            <p:grpSpPr>
              <a:xfrm flipV="1">
                <a:off x="9313054" y="5498516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5973" name="Straight Connector 5972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4" name="Straight Connector 5973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5" name="Straight Connector 5974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6" name="Straight Connector 5975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49" name="Straight Connector 5948"/>
              <p:cNvCxnSpPr/>
              <p:nvPr/>
            </p:nvCxnSpPr>
            <p:spPr>
              <a:xfrm flipV="1">
                <a:off x="9473732" y="2168860"/>
                <a:ext cx="0" cy="3348372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0" name="Straight Connector 5949"/>
              <p:cNvCxnSpPr/>
              <p:nvPr/>
            </p:nvCxnSpPr>
            <p:spPr>
              <a:xfrm flipV="1">
                <a:off x="10390092" y="1828800"/>
                <a:ext cx="0" cy="40005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1" name="Straight Connector 5950"/>
              <p:cNvCxnSpPr/>
              <p:nvPr/>
            </p:nvCxnSpPr>
            <p:spPr>
              <a:xfrm flipV="1">
                <a:off x="10847292" y="1638300"/>
                <a:ext cx="1" cy="43815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2" name="Straight Connector 5951"/>
              <p:cNvCxnSpPr/>
              <p:nvPr/>
            </p:nvCxnSpPr>
            <p:spPr>
              <a:xfrm flipV="1">
                <a:off x="9932892" y="1981200"/>
                <a:ext cx="0" cy="36957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3" name="Oval 5952"/>
              <p:cNvSpPr/>
              <p:nvPr/>
            </p:nvSpPr>
            <p:spPr>
              <a:xfrm>
                <a:off x="9450430" y="21370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4" name="Oval 5953"/>
              <p:cNvSpPr/>
              <p:nvPr/>
            </p:nvSpPr>
            <p:spPr>
              <a:xfrm>
                <a:off x="9905513" y="19719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5" name="Oval 5954"/>
              <p:cNvSpPr/>
              <p:nvPr/>
            </p:nvSpPr>
            <p:spPr>
              <a:xfrm>
                <a:off x="10358480" y="1804773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6" name="Oval 5955"/>
              <p:cNvSpPr/>
              <p:nvPr/>
            </p:nvSpPr>
            <p:spPr>
              <a:xfrm>
                <a:off x="10824147" y="1620623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7" name="Oval 5956"/>
              <p:cNvSpPr/>
              <p:nvPr/>
            </p:nvSpPr>
            <p:spPr>
              <a:xfrm>
                <a:off x="9441963" y="2863108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8" name="Oval 5957"/>
              <p:cNvSpPr/>
              <p:nvPr/>
            </p:nvSpPr>
            <p:spPr>
              <a:xfrm>
                <a:off x="9907629" y="303455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9" name="Oval 5958"/>
              <p:cNvSpPr/>
              <p:nvPr/>
            </p:nvSpPr>
            <p:spPr>
              <a:xfrm>
                <a:off x="10362713" y="319965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0" name="Oval 5959"/>
              <p:cNvSpPr/>
              <p:nvPr/>
            </p:nvSpPr>
            <p:spPr>
              <a:xfrm>
                <a:off x="10824147" y="3388041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1" name="Oval 5960"/>
              <p:cNvSpPr/>
              <p:nvPr/>
            </p:nvSpPr>
            <p:spPr>
              <a:xfrm>
                <a:off x="9450430" y="474270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2" name="Oval 5961"/>
              <p:cNvSpPr/>
              <p:nvPr/>
            </p:nvSpPr>
            <p:spPr>
              <a:xfrm>
                <a:off x="9905513" y="457760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3" name="Oval 5962"/>
              <p:cNvSpPr/>
              <p:nvPr/>
            </p:nvSpPr>
            <p:spPr>
              <a:xfrm>
                <a:off x="10358480" y="44103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4" name="Oval 5963"/>
              <p:cNvSpPr/>
              <p:nvPr/>
            </p:nvSpPr>
            <p:spPr>
              <a:xfrm>
                <a:off x="10824147" y="422624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5" name="Oval 5964"/>
              <p:cNvSpPr/>
              <p:nvPr/>
            </p:nvSpPr>
            <p:spPr>
              <a:xfrm>
                <a:off x="9441963" y="5468725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6" name="Oval 5965"/>
              <p:cNvSpPr/>
              <p:nvPr/>
            </p:nvSpPr>
            <p:spPr>
              <a:xfrm>
                <a:off x="9907629" y="5640174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7" name="Oval 5966"/>
              <p:cNvSpPr/>
              <p:nvPr/>
            </p:nvSpPr>
            <p:spPr>
              <a:xfrm>
                <a:off x="10362713" y="5805274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8" name="Oval 5967"/>
              <p:cNvSpPr/>
              <p:nvPr/>
            </p:nvSpPr>
            <p:spPr>
              <a:xfrm>
                <a:off x="10824147" y="5993658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9" name="TextBox 5968"/>
              <p:cNvSpPr txBox="1"/>
              <p:nvPr/>
            </p:nvSpPr>
            <p:spPr>
              <a:xfrm>
                <a:off x="9516033" y="2725271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5970" name="TextBox 5969"/>
              <p:cNvSpPr txBox="1"/>
              <p:nvPr/>
            </p:nvSpPr>
            <p:spPr>
              <a:xfrm>
                <a:off x="9937374" y="2734236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971" name="TextBox 5970"/>
              <p:cNvSpPr txBox="1"/>
              <p:nvPr/>
            </p:nvSpPr>
            <p:spPr>
              <a:xfrm>
                <a:off x="10403539" y="2734236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972" name="TextBox 5971"/>
              <p:cNvSpPr txBox="1"/>
              <p:nvPr/>
            </p:nvSpPr>
            <p:spPr>
              <a:xfrm>
                <a:off x="10869704" y="2728864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5989" name="TextBox 5988"/>
            <p:cNvSpPr txBox="1"/>
            <p:nvPr/>
          </p:nvSpPr>
          <p:spPr>
            <a:xfrm>
              <a:off x="4357400" y="6375725"/>
              <a:ext cx="579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BL,sel</a:t>
              </a:r>
              <a:endParaRPr lang="en-US" sz="1400" b="1" baseline="-25000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0" name="TextBox 5989"/>
            <p:cNvSpPr txBox="1"/>
            <p:nvPr/>
          </p:nvSpPr>
          <p:spPr>
            <a:xfrm>
              <a:off x="1442095" y="2377825"/>
              <a:ext cx="620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B05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00B050"/>
                  </a:solidFill>
                  <a:latin typeface="Calibri" panose="020F0502020204030204" pitchFamily="34" charset="0"/>
                </a:rPr>
                <a:t>WL,sel</a:t>
              </a:r>
              <a:endParaRPr lang="en-US" sz="1400" b="1" baseline="-2500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1" name="TextBox 5990"/>
            <p:cNvSpPr txBox="1"/>
            <p:nvPr/>
          </p:nvSpPr>
          <p:spPr>
            <a:xfrm>
              <a:off x="1451760" y="4461877"/>
              <a:ext cx="729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WL,desel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5992" name="TextBox 5991"/>
            <p:cNvSpPr txBox="1"/>
            <p:nvPr/>
          </p:nvSpPr>
          <p:spPr>
            <a:xfrm>
              <a:off x="2733431" y="6335674"/>
              <a:ext cx="688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BL,desel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5993" name="TextBox 5992"/>
            <p:cNvSpPr txBox="1"/>
            <p:nvPr/>
          </p:nvSpPr>
          <p:spPr>
            <a:xfrm>
              <a:off x="3777246" y="6327703"/>
              <a:ext cx="688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BL,desel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5994" name="TextBox 5993"/>
            <p:cNvSpPr txBox="1"/>
            <p:nvPr/>
          </p:nvSpPr>
          <p:spPr>
            <a:xfrm>
              <a:off x="7771020" y="3246538"/>
              <a:ext cx="64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Tier,sel</a:t>
              </a:r>
              <a:endPara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5" name="TextBox 5994"/>
            <p:cNvSpPr txBox="1"/>
            <p:nvPr/>
          </p:nvSpPr>
          <p:spPr>
            <a:xfrm>
              <a:off x="8073193" y="3572358"/>
              <a:ext cx="64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Tier,sel</a:t>
              </a:r>
              <a:endPara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6" name="TextBox 5995"/>
            <p:cNvSpPr txBox="1"/>
            <p:nvPr/>
          </p:nvSpPr>
          <p:spPr>
            <a:xfrm>
              <a:off x="8588200" y="3243910"/>
              <a:ext cx="64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Tier,sel</a:t>
              </a:r>
              <a:endPara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7" name="TextBox 5996"/>
            <p:cNvSpPr txBox="1"/>
            <p:nvPr/>
          </p:nvSpPr>
          <p:spPr>
            <a:xfrm>
              <a:off x="9016496" y="3553965"/>
              <a:ext cx="64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Tier,sel</a:t>
              </a:r>
              <a:endPara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8" name="TextBox 5997"/>
            <p:cNvSpPr txBox="1"/>
            <p:nvPr/>
          </p:nvSpPr>
          <p:spPr>
            <a:xfrm>
              <a:off x="1446505" y="5000532"/>
              <a:ext cx="729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WL,desel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5999" name="TextBox 5998"/>
            <p:cNvSpPr txBox="1"/>
            <p:nvPr/>
          </p:nvSpPr>
          <p:spPr>
            <a:xfrm>
              <a:off x="1449131" y="1850056"/>
              <a:ext cx="729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WL,desel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6000" name="Rounded Rectangle 5999"/>
            <p:cNvSpPr/>
            <p:nvPr/>
          </p:nvSpPr>
          <p:spPr>
            <a:xfrm>
              <a:off x="4453760" y="2341179"/>
              <a:ext cx="567558" cy="1143000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1" name="TextBox 6000"/>
            <p:cNvSpPr txBox="1"/>
            <p:nvPr/>
          </p:nvSpPr>
          <p:spPr>
            <a:xfrm>
              <a:off x="5466784" y="6353978"/>
              <a:ext cx="688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BL,desel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6002" name="TextBox 6001"/>
            <p:cNvSpPr txBox="1"/>
            <p:nvPr/>
          </p:nvSpPr>
          <p:spPr>
            <a:xfrm>
              <a:off x="6817363" y="6356605"/>
              <a:ext cx="688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BL,desel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53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Layout (socket not included)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1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57963"/>
          </a:xfrm>
        </p:spPr>
        <p:txBody>
          <a:bodyPr/>
          <a:lstStyle/>
          <a:p>
            <a:r>
              <a:rPr lang="en-US" dirty="0"/>
              <a:t>Array Layout</a:t>
            </a:r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2466611" y="786810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388" y="800987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783" y="811620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6723" y="804532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202" y="101009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482" y="236397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2863" y="370721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2230" y="5142606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3286" y="1255561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6196" y="2620078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9740" y="3984583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2651" y="5423522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9068" y="1248473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1978" y="2612990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5522" y="397749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8433" y="5416434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8645" y="1241384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1555" y="2605901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5099" y="3970406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48010" y="540934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65690" y="1244928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600" y="260944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62144" y="3973950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5055" y="5412889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52478" y="620402"/>
            <a:ext cx="7513053" cy="6024948"/>
          </a:xfrm>
          <a:prstGeom prst="rect">
            <a:avLst/>
          </a:prstGeom>
          <a:solidFill>
            <a:srgbClr val="66A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28258" y="850604"/>
            <a:ext cx="1446028" cy="546513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0695" y="843516"/>
            <a:ext cx="1446028" cy="546513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4853" y="744281"/>
            <a:ext cx="2158410" cy="54470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98555" y="747825"/>
            <a:ext cx="2158410" cy="54470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49030" y="1726020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12732" y="1729564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10044" y="3048002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3746" y="3051546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13590" y="4486937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77292" y="4469215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49028" y="5862078"/>
            <a:ext cx="2158410" cy="598975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12730" y="5844356"/>
            <a:ext cx="2158410" cy="598975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559291" y="4607974"/>
            <a:ext cx="1181099" cy="1243958"/>
            <a:chOff x="10728871" y="4278363"/>
            <a:chExt cx="1181099" cy="1243958"/>
          </a:xfrm>
        </p:grpSpPr>
        <p:sp>
          <p:nvSpPr>
            <p:cNvPr id="41" name="Rectangle 40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9558531" y="5270314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9175903" y="2535348"/>
            <a:ext cx="1920949" cy="1540468"/>
            <a:chOff x="2343325" y="301426"/>
            <a:chExt cx="7513053" cy="6024948"/>
          </a:xfrm>
        </p:grpSpPr>
        <p:sp>
          <p:nvSpPr>
            <p:cNvPr id="48" name="Rectangle 47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87207" y="542261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29644" y="535173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93802" y="435938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57504" y="439482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07979" y="1417677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71681" y="1421221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568993" y="2739659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32695" y="2743203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72539" y="4178594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36241" y="4160872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07977" y="5553735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71679" y="5536013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8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57963"/>
          </a:xfrm>
        </p:spPr>
        <p:txBody>
          <a:bodyPr/>
          <a:lstStyle/>
          <a:p>
            <a:r>
              <a:rPr lang="en-US" dirty="0"/>
              <a:t>Array Transistors</a:t>
            </a:r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2466611" y="786810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388" y="800987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783" y="811620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6723" y="804532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202" y="101009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482" y="236397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2863" y="370721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2230" y="5142606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3286" y="1255561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6196" y="2620078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9740" y="3984583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2651" y="5423522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9068" y="1248473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1978" y="2612990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5522" y="397749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8433" y="5416434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8645" y="1241384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1555" y="2605901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5099" y="3970406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48010" y="540934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65690" y="1244928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600" y="260944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62144" y="3973950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5055" y="5412889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559291" y="4607974"/>
            <a:ext cx="1181099" cy="1243958"/>
            <a:chOff x="10728871" y="4278363"/>
            <a:chExt cx="1181099" cy="1243958"/>
          </a:xfrm>
        </p:grpSpPr>
        <p:sp>
          <p:nvSpPr>
            <p:cNvPr id="41" name="Rectangle 40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9558531" y="5270314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9175903" y="2535348"/>
            <a:ext cx="1920949" cy="1540468"/>
            <a:chOff x="2343325" y="301426"/>
            <a:chExt cx="7513053" cy="6024948"/>
          </a:xfrm>
        </p:grpSpPr>
        <p:sp>
          <p:nvSpPr>
            <p:cNvPr id="48" name="Rectangle 47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87207" y="542261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29644" y="535173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93802" y="435938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57504" y="439482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07979" y="1417677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71681" y="1421221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568993" y="2739659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32695" y="2743203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72539" y="4178594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36241" y="4160872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07977" y="5553735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71679" y="5536013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9018399" y="1018493"/>
            <a:ext cx="2557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1800" dirty="0"/>
              <a:t>Poly is driven by </a:t>
            </a:r>
            <a:br>
              <a:rPr lang="en-US" sz="1800" dirty="0"/>
            </a:br>
            <a:r>
              <a:rPr lang="en-US" sz="1800" dirty="0"/>
              <a:t>pitch cell decoders</a:t>
            </a:r>
          </a:p>
          <a:p>
            <a:pPr marL="457200" indent="-457200"/>
            <a:r>
              <a:rPr lang="en-US" sz="1800" dirty="0"/>
              <a:t>All Si Pillar grounded </a:t>
            </a:r>
            <a:br>
              <a:rPr lang="en-US" sz="1800" dirty="0"/>
            </a:br>
            <a:r>
              <a:rPr lang="en-US" sz="1800" dirty="0"/>
              <a:t>at base</a:t>
            </a:r>
          </a:p>
        </p:txBody>
      </p:sp>
    </p:spTree>
    <p:extLst>
      <p:ext uri="{BB962C8B-B14F-4D97-AF65-F5344CB8AC3E}">
        <p14:creationId xmlns:p14="http://schemas.microsoft.com/office/powerpoint/2010/main" val="41920588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0b7a245-a7c3-4504-88b2-cf85318e6b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1307</TotalTime>
  <Words>798</Words>
  <Application>Microsoft Office PowerPoint</Application>
  <PresentationFormat>Widescreen</PresentationFormat>
  <Paragraphs>265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Neo Sans Intel</vt:lpstr>
      <vt:lpstr>Neo Sans Intel Medium</vt:lpstr>
      <vt:lpstr>blank</vt:lpstr>
      <vt:lpstr>XOR Architecture for 3D XPoint™ with Replacement Metal Technology</vt:lpstr>
      <vt:lpstr>Basic Architecture and Circuit Schematics</vt:lpstr>
      <vt:lpstr>Schematics</vt:lpstr>
      <vt:lpstr>Two Types of Cells</vt:lpstr>
      <vt:lpstr>Random Access</vt:lpstr>
      <vt:lpstr>Parallelism </vt:lpstr>
      <vt:lpstr>Array Layout (socket not included)</vt:lpstr>
      <vt:lpstr>Array Layout</vt:lpstr>
      <vt:lpstr>Array Transistors</vt:lpstr>
      <vt:lpstr>GAA MOS Array Transistor Implementation</vt:lpstr>
      <vt:lpstr>Alternative Array Transistor : Planar MOS</vt:lpstr>
      <vt:lpstr>Memory Tier and Cell Definition</vt:lpstr>
      <vt:lpstr>3D XPoint™ XOR Array Architecture</vt:lpstr>
      <vt:lpstr>Replacement Tier/Pillar Process Flow</vt:lpstr>
      <vt:lpstr>Memory Tier Stack – 4 Tiers in the exhibit</vt:lpstr>
      <vt:lpstr>Tier Stair Formation – an 8-tier exhibit</vt:lpstr>
      <vt:lpstr>1st Cut: Opening for Cell Stack Materials</vt:lpstr>
      <vt:lpstr>Tier Sacrificial Layer Recess Etch</vt:lpstr>
      <vt:lpstr>1st Electrode </vt:lpstr>
      <vt:lpstr>SD </vt:lpstr>
      <vt:lpstr>2nd Electrode &amp; PM</vt:lpstr>
      <vt:lpstr>3rd Electrode &amp; Fill: Replacement for Pillar</vt:lpstr>
      <vt:lpstr>End of 1st Cut module</vt:lpstr>
      <vt:lpstr>2nd Cut definition</vt:lpstr>
      <vt:lpstr>2nd Cut</vt:lpstr>
      <vt:lpstr>Tier Metal Replacement</vt:lpstr>
      <vt:lpstr>Pillar Metal Replacement</vt:lpstr>
      <vt:lpstr>Array Interconnect  connecting Tier and Pillar to Periphery Control Circuit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XOR Architecture for 3D XPointTM Technology – with replacement WL/BL</dc:title>
  <dc:creator>Kau, Derchang</dc:creator>
  <cp:lastModifiedBy>Kau, Derchang</cp:lastModifiedBy>
  <cp:revision>66</cp:revision>
  <dcterms:created xsi:type="dcterms:W3CDTF">2017-08-18T15:26:41Z</dcterms:created>
  <dcterms:modified xsi:type="dcterms:W3CDTF">2020-10-16T05:39:24Z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