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58" r:id="rId6"/>
    <p:sldId id="264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1" autoAdjust="0"/>
    <p:restoredTop sz="86404"/>
  </p:normalViewPr>
  <p:slideViewPr>
    <p:cSldViewPr>
      <p:cViewPr varScale="1">
        <p:scale>
          <a:sx n="91" d="100"/>
          <a:sy n="91" d="100"/>
        </p:scale>
        <p:origin x="1104" y="184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3DXP Deck Select Architecture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DerChang, Prashant, Max, 1/25/2019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Deck Select Transistors integrated with Cross Point Array Technology</a:t>
            </a:r>
          </a:p>
          <a:p>
            <a:r>
              <a:rPr lang="en-US" dirty="0"/>
              <a:t>3 Deck Select TFT ideas –  </a:t>
            </a:r>
            <a:r>
              <a:rPr lang="en-US" dirty="0" err="1"/>
              <a:t>Ω</a:t>
            </a:r>
            <a:r>
              <a:rPr lang="en-US" dirty="0"/>
              <a:t>, Fin, Saddle </a:t>
            </a:r>
          </a:p>
          <a:p>
            <a:r>
              <a:rPr lang="en-US" dirty="0"/>
              <a:t>Fin TFT embodiment </a:t>
            </a:r>
          </a:p>
          <a:p>
            <a:r>
              <a:rPr lang="en-US" dirty="0"/>
              <a:t>Saddle TFT embodiment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½ </a:t>
            </a:r>
            <a:r>
              <a:rPr lang="en-US" dirty="0" err="1"/>
              <a:t>Kb</a:t>
            </a:r>
            <a:r>
              <a:rPr lang="en-US" dirty="0"/>
              <a:t> Array: 8 decks of </a:t>
            </a:r>
            <a:r>
              <a:rPr lang="en-US"/>
              <a:t>8x8 cross point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66C2CF-8DFA-4245-8B57-006D57F60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343" y="1219200"/>
            <a:ext cx="638731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DF2C79-7DD6-D545-8B61-E3BB0C4A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0583">
            <a:off x="857761" y="1328925"/>
            <a:ext cx="10476477" cy="248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676CE8-523F-D84E-AA7C-E0E59D92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ideas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7BBE2-02A5-6648-A1D9-263E5FCDAE97}"/>
              </a:ext>
            </a:extLst>
          </p:cNvPr>
          <p:cNvSpPr txBox="1"/>
          <p:nvPr/>
        </p:nvSpPr>
        <p:spPr>
          <a:xfrm>
            <a:off x="8730278" y="1705662"/>
            <a:ext cx="1709122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Saddle-TFT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FA4D6-DE8E-E247-B0DC-1592E48B0F3E}"/>
              </a:ext>
            </a:extLst>
          </p:cNvPr>
          <p:cNvSpPr txBox="1"/>
          <p:nvPr/>
        </p:nvSpPr>
        <p:spPr>
          <a:xfrm>
            <a:off x="5310552" y="1697531"/>
            <a:ext cx="124264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FIN-TFT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684EB-9922-F44D-90B9-A18E38F7A2B8}"/>
              </a:ext>
            </a:extLst>
          </p:cNvPr>
          <p:cNvSpPr txBox="1"/>
          <p:nvPr/>
        </p:nvSpPr>
        <p:spPr>
          <a:xfrm>
            <a:off x="2335847" y="1697531"/>
            <a:ext cx="1016625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Ω-TFT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4E0B6-3BC0-DC46-A43C-FA1E09D96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038">
            <a:off x="914400" y="3708389"/>
            <a:ext cx="10678632" cy="243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6983C-2F4F-3348-945F-406DDBE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5486400" cy="838200"/>
          </a:xfrm>
        </p:spPr>
        <p:txBody>
          <a:bodyPr/>
          <a:lstStyle/>
          <a:p>
            <a:r>
              <a:rPr lang="en-US" sz="4400" dirty="0" err="1"/>
              <a:t>FinTFT</a:t>
            </a:r>
            <a:r>
              <a:rPr lang="en-US" sz="4400" dirty="0"/>
              <a:t> Process Flow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92CBE0-3FC9-9F4C-A81D-1EA90977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2590800" cy="156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E06035-9842-4043-ADCB-D58D125C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2362200" cy="1390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3B9617-D3D4-BF49-87DC-2B8865F57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649696"/>
            <a:ext cx="2106929" cy="14364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F4471B-A914-4B4E-88A6-B66E4F532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550" y="1676400"/>
            <a:ext cx="1888222" cy="1409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0A830B-A056-1145-8D78-8ABE6B7EC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29" y="4572000"/>
            <a:ext cx="2947971" cy="175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9907A0-8345-6345-BF7A-879786ACE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224" y="4267200"/>
            <a:ext cx="3454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4EFBF-6EBB-4046-9019-459C0AB22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700" y="4330700"/>
            <a:ext cx="2882900" cy="19939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0B5346E-DDDA-2A43-A465-13200BD51BFE}"/>
              </a:ext>
            </a:extLst>
          </p:cNvPr>
          <p:cNvSpPr/>
          <p:nvPr/>
        </p:nvSpPr>
        <p:spPr>
          <a:xfrm>
            <a:off x="685800" y="1219200"/>
            <a:ext cx="2743200" cy="19406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 First Cut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6BC04AB-E165-7346-8D1C-60F102B17BC9}"/>
              </a:ext>
            </a:extLst>
          </p:cNvPr>
          <p:cNvSpPr/>
          <p:nvPr/>
        </p:nvSpPr>
        <p:spPr>
          <a:xfrm>
            <a:off x="4305300" y="1197006"/>
            <a:ext cx="2362200" cy="19406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Cut Gap Fill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CA67F37-7188-9842-8D21-35EAB04E3211}"/>
              </a:ext>
            </a:extLst>
          </p:cNvPr>
          <p:cNvSpPr/>
          <p:nvPr/>
        </p:nvSpPr>
        <p:spPr>
          <a:xfrm>
            <a:off x="7429500" y="152400"/>
            <a:ext cx="4381500" cy="30074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Deck Select TFT Placeholder:</a:t>
            </a:r>
          </a:p>
          <a:p>
            <a:pPr marL="228600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200~400nm stripe opening, </a:t>
            </a:r>
          </a:p>
          <a:p>
            <a:pPr marL="228600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Selective stack material removal</a:t>
            </a:r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7830293A-494B-5E48-96AA-24E8D7A4041E}"/>
              </a:ext>
            </a:extLst>
          </p:cNvPr>
          <p:cNvSpPr/>
          <p:nvPr/>
        </p:nvSpPr>
        <p:spPr>
          <a:xfrm>
            <a:off x="3657600" y="1981200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788C5241-CF87-BA41-BFBF-B94F285DD027}"/>
              </a:ext>
            </a:extLst>
          </p:cNvPr>
          <p:cNvSpPr/>
          <p:nvPr/>
        </p:nvSpPr>
        <p:spPr>
          <a:xfrm>
            <a:off x="6858000" y="1981200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70C1D28-3D88-454E-B674-7E23BE0FD6A8}"/>
              </a:ext>
            </a:extLst>
          </p:cNvPr>
          <p:cNvSpPr/>
          <p:nvPr/>
        </p:nvSpPr>
        <p:spPr>
          <a:xfrm>
            <a:off x="8486824" y="3810000"/>
            <a:ext cx="3095576" cy="26670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 Spacer to define 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width </a:t>
            </a:r>
          </a:p>
        </p:txBody>
      </p:sp>
      <p:sp>
        <p:nvSpPr>
          <p:cNvPr id="24" name="Striped Right Arrow 23">
            <a:extLst>
              <a:ext uri="{FF2B5EF4-FFF2-40B4-BE49-F238E27FC236}">
                <a16:creationId xmlns:a16="http://schemas.microsoft.com/office/drawing/2014/main" id="{515B180C-45B9-8940-B342-4AEEFF6163E9}"/>
              </a:ext>
            </a:extLst>
          </p:cNvPr>
          <p:cNvSpPr/>
          <p:nvPr/>
        </p:nvSpPr>
        <p:spPr>
          <a:xfrm rot="5400000">
            <a:off x="9806012" y="3307905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8CE0189-EDBF-594D-8E39-2CA383A110F2}"/>
              </a:ext>
            </a:extLst>
          </p:cNvPr>
          <p:cNvSpPr/>
          <p:nvPr/>
        </p:nvSpPr>
        <p:spPr>
          <a:xfrm>
            <a:off x="4067224" y="3720348"/>
            <a:ext cx="3781376" cy="275665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Fin Channel Material Dep</a:t>
            </a:r>
          </a:p>
        </p:txBody>
      </p:sp>
      <p:sp>
        <p:nvSpPr>
          <p:cNvPr id="26" name="Striped Right Arrow 25">
            <a:extLst>
              <a:ext uri="{FF2B5EF4-FFF2-40B4-BE49-F238E27FC236}">
                <a16:creationId xmlns:a16="http://schemas.microsoft.com/office/drawing/2014/main" id="{A4CE72E8-F57F-044B-8173-DAB982867941}"/>
              </a:ext>
            </a:extLst>
          </p:cNvPr>
          <p:cNvSpPr/>
          <p:nvPr/>
        </p:nvSpPr>
        <p:spPr>
          <a:xfrm rot="10800000">
            <a:off x="7896176" y="4964097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ADA20E4-B1A7-1A4F-B7E8-A9239CC4BAB5}"/>
              </a:ext>
            </a:extLst>
          </p:cNvPr>
          <p:cNvSpPr/>
          <p:nvPr/>
        </p:nvSpPr>
        <p:spPr>
          <a:xfrm>
            <a:off x="641252" y="3720347"/>
            <a:ext cx="2727947" cy="275665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Fin Height definition </a:t>
            </a:r>
          </a:p>
        </p:txBody>
      </p:sp>
      <p:sp>
        <p:nvSpPr>
          <p:cNvPr id="28" name="Striped Right Arrow 27">
            <a:extLst>
              <a:ext uri="{FF2B5EF4-FFF2-40B4-BE49-F238E27FC236}">
                <a16:creationId xmlns:a16="http://schemas.microsoft.com/office/drawing/2014/main" id="{BEEF91F0-7021-A44B-AC32-F93118F0258E}"/>
              </a:ext>
            </a:extLst>
          </p:cNvPr>
          <p:cNvSpPr/>
          <p:nvPr/>
        </p:nvSpPr>
        <p:spPr>
          <a:xfrm rot="10800000">
            <a:off x="3519512" y="4953000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9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D54C-1240-9E48-885B-C8327BC3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Fin TFT Process Flow (</a:t>
            </a:r>
            <a:r>
              <a:rPr lang="en-US" sz="4400" i="1" dirty="0"/>
              <a:t>cont.</a:t>
            </a:r>
            <a:r>
              <a:rPr lang="en-US" sz="44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F7564-7CD9-4A4E-8C37-4387C7CA8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5740"/>
            <a:ext cx="3352800" cy="1757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0F84CF-5E61-4940-91D9-2D656D0A1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06" y="1827055"/>
            <a:ext cx="3315987" cy="1830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05961-416E-4D40-9B77-3CCB5859C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700" y="2133600"/>
            <a:ext cx="2362200" cy="3192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53854-CCD6-4143-B90B-78346DDD1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093" y="3983203"/>
            <a:ext cx="3619500" cy="21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2601E-6C16-F74B-9294-1947BBDAE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4351842"/>
            <a:ext cx="3962400" cy="177536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ABBAD9-AB8C-234E-ADBB-34FAA7FAEAFF}"/>
              </a:ext>
            </a:extLst>
          </p:cNvPr>
          <p:cNvSpPr/>
          <p:nvPr/>
        </p:nvSpPr>
        <p:spPr>
          <a:xfrm>
            <a:off x="419100" y="1316202"/>
            <a:ext cx="36195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Oxide Dep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16A8AC6D-9B60-F348-A7AC-BFDE9EEC7A63}"/>
              </a:ext>
            </a:extLst>
          </p:cNvPr>
          <p:cNvSpPr/>
          <p:nvPr/>
        </p:nvSpPr>
        <p:spPr>
          <a:xfrm>
            <a:off x="4152900" y="2304171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CE0FCE-96A7-6F4A-8EB6-ED121CFE2C46}"/>
              </a:ext>
            </a:extLst>
          </p:cNvPr>
          <p:cNvSpPr/>
          <p:nvPr/>
        </p:nvSpPr>
        <p:spPr>
          <a:xfrm>
            <a:off x="4724400" y="1295400"/>
            <a:ext cx="36195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Gate Dep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96D751-E319-FF49-87B0-51A58A4493B3}"/>
              </a:ext>
            </a:extLst>
          </p:cNvPr>
          <p:cNvSpPr/>
          <p:nvPr/>
        </p:nvSpPr>
        <p:spPr>
          <a:xfrm>
            <a:off x="9220200" y="1416156"/>
            <a:ext cx="2667000" cy="431964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S/D Placeholder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7EF94B20-10DC-FD4B-B07B-B146248B3AAB}"/>
              </a:ext>
            </a:extLst>
          </p:cNvPr>
          <p:cNvSpPr/>
          <p:nvPr/>
        </p:nvSpPr>
        <p:spPr>
          <a:xfrm>
            <a:off x="8511466" y="2304171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9B177A0-7885-004C-A862-4BD2C4A2DA86}"/>
              </a:ext>
            </a:extLst>
          </p:cNvPr>
          <p:cNvSpPr/>
          <p:nvPr/>
        </p:nvSpPr>
        <p:spPr>
          <a:xfrm>
            <a:off x="267986" y="3851604"/>
            <a:ext cx="8342614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S/D Dep</a:t>
            </a:r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CC72E037-1B79-2448-8222-9C5861C5CBE2}"/>
              </a:ext>
            </a:extLst>
          </p:cNvPr>
          <p:cNvSpPr/>
          <p:nvPr/>
        </p:nvSpPr>
        <p:spPr>
          <a:xfrm flipH="1">
            <a:off x="8667750" y="4842204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92CBE0-3FC9-9F4C-A81D-1EA90977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2590800" cy="156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E06035-9842-4043-ADCB-D58D125C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2362200" cy="1390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163F48-7332-A34D-B5FB-34F157461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524" y="1367282"/>
            <a:ext cx="3623476" cy="1566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F1A4B-61DD-1744-AE64-6068F911D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0" y="4694399"/>
            <a:ext cx="4381500" cy="1580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92DF2-169E-464D-BC24-20A11CBAE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799" y="4620786"/>
            <a:ext cx="3374388" cy="163006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B16983C-2F4F-3348-945F-406DDBE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5867400" cy="838200"/>
          </a:xfrm>
        </p:spPr>
        <p:txBody>
          <a:bodyPr/>
          <a:lstStyle/>
          <a:p>
            <a:r>
              <a:rPr lang="en-US" sz="4400" dirty="0"/>
              <a:t>Saddle TFT Process Flow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0B5346E-DDDA-2A43-A465-13200BD51BFE}"/>
              </a:ext>
            </a:extLst>
          </p:cNvPr>
          <p:cNvSpPr/>
          <p:nvPr/>
        </p:nvSpPr>
        <p:spPr>
          <a:xfrm>
            <a:off x="685800" y="1219200"/>
            <a:ext cx="2743200" cy="19406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 First Cut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6BC04AB-E165-7346-8D1C-60F102B17BC9}"/>
              </a:ext>
            </a:extLst>
          </p:cNvPr>
          <p:cNvSpPr/>
          <p:nvPr/>
        </p:nvSpPr>
        <p:spPr>
          <a:xfrm>
            <a:off x="4305300" y="1197006"/>
            <a:ext cx="2362200" cy="19406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Cut Gap Fill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CA67F37-7188-9842-8D21-35EAB04E3211}"/>
              </a:ext>
            </a:extLst>
          </p:cNvPr>
          <p:cNvSpPr/>
          <p:nvPr/>
        </p:nvSpPr>
        <p:spPr>
          <a:xfrm>
            <a:off x="7429500" y="152400"/>
            <a:ext cx="4381500" cy="30074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Deck Select TFT Placeholder:</a:t>
            </a:r>
          </a:p>
          <a:p>
            <a:pPr marL="228600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200~400nm stripe opening, </a:t>
            </a:r>
          </a:p>
          <a:p>
            <a:pPr marL="228600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Selective etch, remaining W</a:t>
            </a:r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7830293A-494B-5E48-96AA-24E8D7A4041E}"/>
              </a:ext>
            </a:extLst>
          </p:cNvPr>
          <p:cNvSpPr/>
          <p:nvPr/>
        </p:nvSpPr>
        <p:spPr>
          <a:xfrm>
            <a:off x="3657600" y="1981200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788C5241-CF87-BA41-BFBF-B94F285DD027}"/>
              </a:ext>
            </a:extLst>
          </p:cNvPr>
          <p:cNvSpPr/>
          <p:nvPr/>
        </p:nvSpPr>
        <p:spPr>
          <a:xfrm>
            <a:off x="6858000" y="1981200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70C1D28-3D88-454E-B674-7E23BE0FD6A8}"/>
              </a:ext>
            </a:extLst>
          </p:cNvPr>
          <p:cNvSpPr/>
          <p:nvPr/>
        </p:nvSpPr>
        <p:spPr>
          <a:xfrm>
            <a:off x="6172200" y="3810000"/>
            <a:ext cx="4724400" cy="26670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Length Definition</a:t>
            </a:r>
          </a:p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Oxidize W</a:t>
            </a:r>
          </a:p>
        </p:txBody>
      </p:sp>
      <p:sp>
        <p:nvSpPr>
          <p:cNvPr id="24" name="Striped Right Arrow 23">
            <a:extLst>
              <a:ext uri="{FF2B5EF4-FFF2-40B4-BE49-F238E27FC236}">
                <a16:creationId xmlns:a16="http://schemas.microsoft.com/office/drawing/2014/main" id="{515B180C-45B9-8940-B342-4AEEFF6163E9}"/>
              </a:ext>
            </a:extLst>
          </p:cNvPr>
          <p:cNvSpPr/>
          <p:nvPr/>
        </p:nvSpPr>
        <p:spPr>
          <a:xfrm rot="5400000">
            <a:off x="9120212" y="3307905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8CE0189-EDBF-594D-8E39-2CA383A110F2}"/>
              </a:ext>
            </a:extLst>
          </p:cNvPr>
          <p:cNvSpPr/>
          <p:nvPr/>
        </p:nvSpPr>
        <p:spPr>
          <a:xfrm>
            <a:off x="1520972" y="3720348"/>
            <a:ext cx="3781376" cy="275665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Saddling up TFT Fin Channel Material</a:t>
            </a:r>
          </a:p>
          <a:p>
            <a:pPr algn="ctr"/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triped Right Arrow 25">
            <a:extLst>
              <a:ext uri="{FF2B5EF4-FFF2-40B4-BE49-F238E27FC236}">
                <a16:creationId xmlns:a16="http://schemas.microsoft.com/office/drawing/2014/main" id="{A4CE72E8-F57F-044B-8173-DAB982867941}"/>
              </a:ext>
            </a:extLst>
          </p:cNvPr>
          <p:cNvSpPr/>
          <p:nvPr/>
        </p:nvSpPr>
        <p:spPr>
          <a:xfrm rot="10800000">
            <a:off x="5349924" y="4964097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9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E6CBBCD-E844-A746-BA5B-44CE28D52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186" y="1888694"/>
            <a:ext cx="3447746" cy="16290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91E36-4ABD-434F-B3BF-1E65A0726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743" y="2057401"/>
            <a:ext cx="2459156" cy="3886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AFC1EE-6CB9-6944-B9C1-E0D4E0EE1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98" y="4336327"/>
            <a:ext cx="3562350" cy="17737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44A610-0C19-D44A-AB74-71916C97A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10" y="4562282"/>
            <a:ext cx="4136038" cy="1581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0D54C-1240-9E48-885B-C8327BC3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Saddle TFT Process Flow (</a:t>
            </a:r>
            <a:r>
              <a:rPr lang="en-US" sz="4400" i="1" dirty="0"/>
              <a:t>cont.</a:t>
            </a:r>
            <a:r>
              <a:rPr lang="en-US" sz="4400" dirty="0"/>
              <a:t>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ABBAD9-AB8C-234E-ADBB-34FAA7FAEAFF}"/>
              </a:ext>
            </a:extLst>
          </p:cNvPr>
          <p:cNvSpPr/>
          <p:nvPr/>
        </p:nvSpPr>
        <p:spPr>
          <a:xfrm>
            <a:off x="419101" y="1316202"/>
            <a:ext cx="3482266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Saddle  Isolation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16A8AC6D-9B60-F348-A7AC-BFDE9EEC7A63}"/>
              </a:ext>
            </a:extLst>
          </p:cNvPr>
          <p:cNvSpPr/>
          <p:nvPr/>
        </p:nvSpPr>
        <p:spPr>
          <a:xfrm>
            <a:off x="4152900" y="2304171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CE0FCE-96A7-6F4A-8EB6-ED121CFE2C46}"/>
              </a:ext>
            </a:extLst>
          </p:cNvPr>
          <p:cNvSpPr/>
          <p:nvPr/>
        </p:nvSpPr>
        <p:spPr>
          <a:xfrm>
            <a:off x="4724400" y="1295400"/>
            <a:ext cx="36195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Saddle TFT Oxide conforming Dep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96D751-E319-FF49-87B0-51A58A4493B3}"/>
              </a:ext>
            </a:extLst>
          </p:cNvPr>
          <p:cNvSpPr/>
          <p:nvPr/>
        </p:nvSpPr>
        <p:spPr>
          <a:xfrm>
            <a:off x="9220200" y="1416155"/>
            <a:ext cx="2667000" cy="471104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Saddle TFT Gate Dep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7EF94B20-10DC-FD4B-B07B-B146248B3AAB}"/>
              </a:ext>
            </a:extLst>
          </p:cNvPr>
          <p:cNvSpPr/>
          <p:nvPr/>
        </p:nvSpPr>
        <p:spPr>
          <a:xfrm>
            <a:off x="8511466" y="2304171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9B177A0-7885-004C-A862-4BD2C4A2DA86}"/>
              </a:ext>
            </a:extLst>
          </p:cNvPr>
          <p:cNvSpPr/>
          <p:nvPr/>
        </p:nvSpPr>
        <p:spPr>
          <a:xfrm>
            <a:off x="267986" y="3851604"/>
            <a:ext cx="8342614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Saddle TFT</a:t>
            </a:r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CC72E037-1B79-2448-8222-9C5861C5CBE2}"/>
              </a:ext>
            </a:extLst>
          </p:cNvPr>
          <p:cNvSpPr/>
          <p:nvPr/>
        </p:nvSpPr>
        <p:spPr>
          <a:xfrm flipH="1">
            <a:off x="8667750" y="4842204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F33F0-2B7E-D740-9A26-CEA66E06C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807522"/>
            <a:ext cx="2961581" cy="17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416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2354</TotalTime>
  <Words>173</Words>
  <Application>Microsoft Macintosh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Neo Sans Intel</vt:lpstr>
      <vt:lpstr>Neo Sans Intel Medium</vt:lpstr>
      <vt:lpstr>Arial</vt:lpstr>
      <vt:lpstr>Calibri</vt:lpstr>
      <vt:lpstr>blank</vt:lpstr>
      <vt:lpstr>3DXP Deck Select Architecture </vt:lpstr>
      <vt:lpstr>½ Kb Array: 8 decks of 8x8 cross point </vt:lpstr>
      <vt:lpstr>3 ideas</vt:lpstr>
      <vt:lpstr>FinTFT Process Flow</vt:lpstr>
      <vt:lpstr>Fin TFT Process Flow (cont.)</vt:lpstr>
      <vt:lpstr>Saddle TFT Process Flow</vt:lpstr>
      <vt:lpstr>Saddle TFT Process Flow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3DXP Deck Select Architecture </dc:title>
  <dc:creator>Kau, Derchang</dc:creator>
  <cp:keywords>CTPClassification=CTP_NT</cp:keywords>
  <cp:lastModifiedBy>Kau, Derchang</cp:lastModifiedBy>
  <cp:revision>25</cp:revision>
  <dcterms:created xsi:type="dcterms:W3CDTF">2019-01-25T07:11:03Z</dcterms:created>
  <dcterms:modified xsi:type="dcterms:W3CDTF">2019-02-05T00:12:56Z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