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6" r:id="rId5"/>
    <p:sldId id="2134096208" r:id="rId6"/>
    <p:sldId id="259" r:id="rId7"/>
    <p:sldId id="2134096210" r:id="rId8"/>
    <p:sldId id="2147308337" r:id="rId9"/>
    <p:sldId id="2147308338" r:id="rId10"/>
    <p:sldId id="2134096213" r:id="rId11"/>
    <p:sldId id="2147308339" r:id="rId12"/>
    <p:sldId id="2134096216" r:id="rId13"/>
    <p:sldId id="2134096217" r:id="rId14"/>
    <p:sldId id="2147308114" r:id="rId15"/>
    <p:sldId id="2147308336" r:id="rId16"/>
    <p:sldId id="283" r:id="rId17"/>
    <p:sldId id="2147308116" r:id="rId18"/>
    <p:sldId id="2147308119" r:id="rId19"/>
    <p:sldId id="299" r:id="rId20"/>
    <p:sldId id="298" r:id="rId21"/>
    <p:sldId id="2134096203" r:id="rId22"/>
    <p:sldId id="2147308120" r:id="rId23"/>
    <p:sldId id="2147308335" r:id="rId24"/>
    <p:sldId id="2134096206" r:id="rId25"/>
  </p:sldIdLst>
  <p:sldSz cx="12192000" cy="6858000"/>
  <p:notesSz cx="6858000" cy="9144000"/>
  <p:defaultTex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55C8C4-0E7C-4193-A5EF-BE6BDE38BB1D}" v="758" dt="2021-11-16T01:29:32.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00" autoAdjust="0"/>
  </p:normalViewPr>
  <p:slideViewPr>
    <p:cSldViewPr snapToGrid="0">
      <p:cViewPr>
        <p:scale>
          <a:sx n="83" d="100"/>
          <a:sy n="83" d="100"/>
        </p:scale>
        <p:origin x="658" y="322"/>
      </p:cViewPr>
      <p:guideLst/>
    </p:cSldViewPr>
  </p:slideViewPr>
  <p:notesTextViewPr>
    <p:cViewPr>
      <p:scale>
        <a:sx n="1" d="1"/>
        <a:sy n="1" d="1"/>
      </p:scale>
      <p:origin x="0" y="0"/>
    </p:cViewPr>
  </p:notesTextViewPr>
  <p:sorterViewPr>
    <p:cViewPr>
      <p:scale>
        <a:sx n="100" d="100"/>
        <a:sy n="100" d="100"/>
      </p:scale>
      <p:origin x="0" y="-261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5ED50-6E71-4F1B-B970-C0800F37C192}" type="datetimeFigureOut">
              <a:rPr lang="en-US" smtClean="0"/>
              <a:t>11/13/2021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FFD67-096F-4C3A-BC31-3E91BF922A13}" type="slidenum">
              <a:rPr lang="en-US" smtClean="0"/>
              <a:t>‹#›</a:t>
            </a:fld>
            <a:endParaRPr lang="en-US"/>
          </a:p>
        </p:txBody>
      </p:sp>
    </p:spTree>
    <p:extLst>
      <p:ext uri="{BB962C8B-B14F-4D97-AF65-F5344CB8AC3E}">
        <p14:creationId xmlns:p14="http://schemas.microsoft.com/office/powerpoint/2010/main" val="382378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622C39-EA4C-4267-8D93-D09EF9E1CD8A}" type="slidenum">
              <a:rPr lang="en-US" smtClean="0"/>
              <a:t>11</a:t>
            </a:fld>
            <a:endParaRPr lang="en-US"/>
          </a:p>
        </p:txBody>
      </p:sp>
    </p:spTree>
    <p:extLst>
      <p:ext uri="{BB962C8B-B14F-4D97-AF65-F5344CB8AC3E}">
        <p14:creationId xmlns:p14="http://schemas.microsoft.com/office/powerpoint/2010/main" val="33186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pPr/>
              <a:t>13</a:t>
            </a:fld>
            <a:endParaRPr lang="en-US"/>
          </a:p>
        </p:txBody>
      </p:sp>
    </p:spTree>
    <p:extLst>
      <p:ext uri="{BB962C8B-B14F-4D97-AF65-F5344CB8AC3E}">
        <p14:creationId xmlns:p14="http://schemas.microsoft.com/office/powerpoint/2010/main" val="282079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622C39-EA4C-4267-8D93-D09EF9E1CD8A}" type="slidenum">
              <a:rPr lang="en-US" smtClean="0"/>
              <a:t>19</a:t>
            </a:fld>
            <a:endParaRPr lang="en-US"/>
          </a:p>
        </p:txBody>
      </p:sp>
    </p:spTree>
    <p:extLst>
      <p:ext uri="{BB962C8B-B14F-4D97-AF65-F5344CB8AC3E}">
        <p14:creationId xmlns:p14="http://schemas.microsoft.com/office/powerpoint/2010/main" val="66894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a:gsLst>
            <a:gs pos="100000">
              <a:schemeClr val="bg2">
                <a:lumMod val="50000"/>
              </a:schemeClr>
            </a:gs>
            <a:gs pos="1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462847" y="3309335"/>
            <a:ext cx="11257205" cy="1056700"/>
          </a:xfrm>
        </p:spPr>
        <p:txBody>
          <a:bodyPr wrap="square" anchor="b" anchorCtr="0">
            <a:spAutoFit/>
          </a:bodyPr>
          <a:lstStyle>
            <a:lvl1pPr algn="l">
              <a:lnSpc>
                <a:spcPct val="70000"/>
              </a:lnSpc>
              <a:spcBef>
                <a:spcPts val="0"/>
              </a:spcBef>
              <a:defRPr sz="8666"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a:t>Click to edit title</a:t>
            </a:r>
          </a:p>
        </p:txBody>
      </p:sp>
      <p:sp>
        <p:nvSpPr>
          <p:cNvPr id="21" name="Text Placeholder 8"/>
          <p:cNvSpPr>
            <a:spLocks noGrp="1"/>
          </p:cNvSpPr>
          <p:nvPr>
            <p:ph type="body" sz="quarter" idx="13" hasCustomPrompt="1"/>
          </p:nvPr>
        </p:nvSpPr>
        <p:spPr>
          <a:xfrm>
            <a:off x="462847" y="4626384"/>
            <a:ext cx="11257205" cy="523220"/>
          </a:xfrm>
        </p:spPr>
        <p:txBody>
          <a:bodyPr wrap="square">
            <a:spAutoFit/>
          </a:bodyPr>
          <a:lstStyle>
            <a:lvl1pPr marL="0" indent="0" algn="l">
              <a:lnSpc>
                <a:spcPct val="70000"/>
              </a:lnSpc>
              <a:spcBef>
                <a:spcPts val="0"/>
              </a:spcBef>
              <a:buNone/>
              <a:defRPr sz="4000">
                <a:solidFill>
                  <a:schemeClr val="accent2">
                    <a:lumMod val="40000"/>
                    <a:lumOff val="60000"/>
                  </a:schemeClr>
                </a:solidFill>
                <a:latin typeface="+mj-lt"/>
              </a:defRPr>
            </a:lvl1pPr>
            <a:lvl2pPr marL="0" indent="0" algn="l">
              <a:buNone/>
              <a:defRPr sz="2400">
                <a:solidFill>
                  <a:schemeClr val="tx1"/>
                </a:solidFill>
              </a:defRPr>
            </a:lvl2pPr>
            <a:lvl3pPr marL="0" indent="0" algn="l">
              <a:buNone/>
              <a:defRPr sz="2133">
                <a:solidFill>
                  <a:schemeClr val="tx1"/>
                </a:solidFill>
              </a:defRPr>
            </a:lvl3pPr>
            <a:lvl4pPr marL="0" indent="0" algn="l">
              <a:buNone/>
              <a:defRPr sz="1867">
                <a:solidFill>
                  <a:schemeClr val="tx1"/>
                </a:solidFill>
              </a:defRPr>
            </a:lvl4pPr>
            <a:lvl5pPr marL="0" indent="0" algn="l">
              <a:buNone/>
              <a:defRPr sz="1867">
                <a:solidFill>
                  <a:schemeClr val="tx1"/>
                </a:solidFill>
              </a:defRPr>
            </a:lvl5pPr>
          </a:lstStyle>
          <a:p>
            <a:pPr lvl="0"/>
            <a:r>
              <a:rPr lang="en-US"/>
              <a:t>Click to edit subtitle</a:t>
            </a:r>
          </a:p>
        </p:txBody>
      </p:sp>
      <p:grpSp>
        <p:nvGrpSpPr>
          <p:cNvPr id="2" name="Group 1"/>
          <p:cNvGrpSpPr/>
          <p:nvPr/>
        </p:nvGrpSpPr>
        <p:grpSpPr>
          <a:xfrm>
            <a:off x="602395" y="514776"/>
            <a:ext cx="1665592" cy="1097757"/>
            <a:chOff x="451796" y="386081"/>
            <a:chExt cx="1249194" cy="823318"/>
          </a:xfrm>
        </p:grpSpPr>
        <p:sp>
          <p:nvSpPr>
            <p:cNvPr id="7"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8"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3345605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951" y="257424"/>
            <a:ext cx="11248101" cy="818920"/>
          </a:xfrm>
          <a:noFill/>
          <a:ln w="9525">
            <a:noFill/>
            <a:miter lim="800000"/>
            <a:headEnd/>
            <a:tailEnd/>
          </a:ln>
          <a:effectLst/>
        </p:spPr>
        <p:txBody>
          <a:bodyPr vert="horz" wrap="square" lIns="80185" tIns="40092" rIns="80185" bIns="40092" numCol="1" anchor="ctr" anchorCtr="0" compatLnSpc="1">
            <a:prstTxWarp prst="textNoShape">
              <a:avLst/>
            </a:prstTxWarp>
          </a:bodyPr>
          <a:lstStyle>
            <a:lvl1pPr>
              <a:defRPr lang="en-US" sz="6600"/>
            </a:lvl1pPr>
          </a:lstStyle>
          <a:p>
            <a:pPr lvl="0">
              <a:lnSpc>
                <a:spcPct val="70000"/>
              </a:lnSpc>
            </a:pPr>
            <a:r>
              <a:rPr lang="en-US"/>
              <a:t>Click to edit Master title style</a:t>
            </a:r>
          </a:p>
        </p:txBody>
      </p:sp>
      <p:sp>
        <p:nvSpPr>
          <p:cNvPr id="3" name="Content Placeholder 2"/>
          <p:cNvSpPr>
            <a:spLocks noGrp="1"/>
          </p:cNvSpPr>
          <p:nvPr>
            <p:ph idx="1"/>
          </p:nvPr>
        </p:nvSpPr>
        <p:spPr>
          <a:xfrm>
            <a:off x="609601" y="1600203"/>
            <a:ext cx="5423339" cy="4525964"/>
          </a:xfrm>
        </p:spPr>
        <p:txBody>
          <a:bodyPr anchor="t" anchorCtr="0"/>
          <a:lstStyle>
            <a:lvl1pPr>
              <a:defRPr sz="3600"/>
            </a:lvl1pPr>
            <a:lvl2pPr>
              <a:defRPr sz="3200"/>
            </a:lvl2pPr>
            <a:lvl3pPr>
              <a:defRPr sz="3200"/>
            </a:lvl3pPr>
          </a:lstStyle>
          <a:p>
            <a:pPr lvl="0"/>
            <a:r>
              <a:rPr lang="en-US"/>
              <a:t>Click to edit Master text styles</a:t>
            </a:r>
          </a:p>
          <a:p>
            <a:pPr lvl="1"/>
            <a:r>
              <a:rPr lang="en-US"/>
              <a:t>Second level</a:t>
            </a:r>
          </a:p>
          <a:p>
            <a:pPr lvl="2"/>
            <a:r>
              <a:rPr lang="en-US"/>
              <a:t>Third level</a:t>
            </a:r>
          </a:p>
        </p:txBody>
      </p:sp>
      <p:sp>
        <p:nvSpPr>
          <p:cNvPr id="4" name="Content Placeholder 2"/>
          <p:cNvSpPr>
            <a:spLocks noGrp="1"/>
          </p:cNvSpPr>
          <p:nvPr>
            <p:ph idx="10"/>
          </p:nvPr>
        </p:nvSpPr>
        <p:spPr>
          <a:xfrm>
            <a:off x="6159061" y="1600203"/>
            <a:ext cx="5423339" cy="4525964"/>
          </a:xfrm>
        </p:spPr>
        <p:txBody>
          <a:bodyPr anchor="t" anchorCtr="0"/>
          <a:lstStyle>
            <a:lvl1pPr>
              <a:defRPr sz="3600"/>
            </a:lvl1pPr>
            <a:lvl2pPr>
              <a:defRPr sz="3200"/>
            </a:lvl2pPr>
            <a:lvl3pPr>
              <a:defRPr sz="32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009971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8EF6-8BE6-4224-9CF4-37CD0D0157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FEBFEB-95A8-43DB-A4D6-C36A98E20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2F4A8-581F-4B9D-9C5E-8E7AA816310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D88033B-16E0-4AD2-AA8B-73CB94E07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192600-3303-4DDD-8348-D67DE198FA31}"/>
              </a:ext>
            </a:extLst>
          </p:cNvPr>
          <p:cNvSpPr>
            <a:spLocks noGrp="1"/>
          </p:cNvSpPr>
          <p:nvPr>
            <p:ph type="sldNum" sz="quarter" idx="12"/>
          </p:nvPr>
        </p:nvSpPr>
        <p:spPr/>
        <p:txBody>
          <a:bodyPr/>
          <a:lstStyle/>
          <a:p>
            <a:fld id="{B4FD9926-6373-4946-86F8-47E1237ED439}" type="slidenum">
              <a:rPr lang="en-US" smtClean="0"/>
              <a:t>‹#›</a:t>
            </a:fld>
            <a:endParaRPr lang="en-US"/>
          </a:p>
        </p:txBody>
      </p:sp>
    </p:spTree>
    <p:extLst>
      <p:ext uri="{BB962C8B-B14F-4D97-AF65-F5344CB8AC3E}">
        <p14:creationId xmlns:p14="http://schemas.microsoft.com/office/powerpoint/2010/main" val="3100111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1" y="1558457"/>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47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30373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797793" y="6553186"/>
            <a:ext cx="170987" cy="164148"/>
          </a:xfrm>
          <a:prstGeom prst="rect">
            <a:avLst/>
          </a:prstGeom>
        </p:spPr>
        <p:txBody>
          <a:bodyPr/>
          <a:lstStyle/>
          <a:p>
            <a:fld id="{B4FD9926-6373-4946-86F8-47E1237ED439}" type="slidenum">
              <a:rPr lang="en-US" smtClean="0"/>
              <a:t>‹#›</a:t>
            </a:fld>
            <a:endParaRPr lang="en-US"/>
          </a:p>
        </p:txBody>
      </p:sp>
    </p:spTree>
    <p:extLst>
      <p:ext uri="{BB962C8B-B14F-4D97-AF65-F5344CB8AC3E}">
        <p14:creationId xmlns:p14="http://schemas.microsoft.com/office/powerpoint/2010/main" val="377292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Final Slide">
    <p:bg>
      <p:bgPr>
        <a:gradFill>
          <a:gsLst>
            <a:gs pos="100000">
              <a:schemeClr val="bg2">
                <a:lumMod val="5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1" name="Group 10"/>
          <p:cNvGrpSpPr/>
          <p:nvPr/>
        </p:nvGrpSpPr>
        <p:grpSpPr>
          <a:xfrm>
            <a:off x="4690112" y="2500173"/>
            <a:ext cx="2811779" cy="1853184"/>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2239553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Dark Backgrou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54437"/>
            <a:ext cx="10972800" cy="738664"/>
          </a:xfrm>
        </p:spPr>
        <p:txBody>
          <a:bodyPr anchor="ctr"/>
          <a:lstStyle>
            <a:lvl1pPr algn="ctr">
              <a:lnSpc>
                <a:spcPct val="70000"/>
              </a:lnSpc>
              <a:defRPr lang="en-US" sz="6000" b="0" i="0" kern="1200" spc="0" baseline="0" dirty="0">
                <a:solidFill>
                  <a:schemeClr val="accent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lgn="ctr" defTabSz="609570" rtl="0" eaLnBrk="1" latinLnBrk="0" hangingPunct="1">
              <a:lnSpc>
                <a:spcPct val="70000"/>
              </a:lnSpc>
              <a:spcBef>
                <a:spcPct val="0"/>
              </a:spcBef>
              <a:buNone/>
            </a:pPr>
            <a:r>
              <a:rPr lang="en-US"/>
              <a:t>Slide headline</a:t>
            </a:r>
          </a:p>
        </p:txBody>
      </p:sp>
    </p:spTree>
    <p:extLst>
      <p:ext uri="{BB962C8B-B14F-4D97-AF65-F5344CB8AC3E}">
        <p14:creationId xmlns:p14="http://schemas.microsoft.com/office/powerpoint/2010/main" val="207361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15286"/>
            <a:ext cx="10972800" cy="4525964"/>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5029E233-71CB-483D-A948-11F1719EE07B}"/>
              </a:ext>
            </a:extLst>
          </p:cNvPr>
          <p:cNvSpPr>
            <a:spLocks noGrp="1"/>
          </p:cNvSpPr>
          <p:nvPr>
            <p:ph type="sldNum" sz="quarter" idx="4"/>
          </p:nvPr>
        </p:nvSpPr>
        <p:spPr>
          <a:xfrm>
            <a:off x="11700936" y="6367813"/>
            <a:ext cx="491064" cy="381003"/>
          </a:xfrm>
          <a:prstGeom prst="rect">
            <a:avLst/>
          </a:prstGeom>
        </p:spPr>
        <p:txBody>
          <a:bodyPr anchor="ctr"/>
          <a:lstStyle>
            <a:lvl1pPr algn="r">
              <a:defRPr sz="1067">
                <a:solidFill>
                  <a:schemeClr val="tx1">
                    <a:lumMod val="85000"/>
                  </a:schemeClr>
                </a:solidFill>
              </a:defRPr>
            </a:lvl1pPr>
          </a:lstStyle>
          <a:p>
            <a:fld id="{B4FD9926-6373-4946-86F8-47E1237ED439}" type="slidenum">
              <a:rPr lang="en-US" smtClean="0"/>
              <a:t>‹#›</a:t>
            </a:fld>
            <a:endParaRPr lang="en-US"/>
          </a:p>
        </p:txBody>
      </p:sp>
      <p:sp>
        <p:nvSpPr>
          <p:cNvPr id="6" name="TextBox 5"/>
          <p:cNvSpPr txBox="1"/>
          <p:nvPr/>
        </p:nvSpPr>
        <p:spPr>
          <a:xfrm>
            <a:off x="4643466" y="6461559"/>
            <a:ext cx="2839239" cy="256545"/>
          </a:xfrm>
          <a:prstGeom prst="rect">
            <a:avLst/>
          </a:prstGeom>
          <a:noFill/>
        </p:spPr>
        <p:txBody>
          <a:bodyPr wrap="none" rtlCol="0">
            <a:spAutoFit/>
          </a:bodyPr>
          <a:lstStyle/>
          <a:p>
            <a:r>
              <a:rPr lang="en-US" sz="1067">
                <a:solidFill>
                  <a:prstClr val="white"/>
                </a:solidFill>
              </a:rPr>
              <a:t>Intel® Internal Only – Not</a:t>
            </a:r>
            <a:r>
              <a:rPr lang="en-US" sz="1067" baseline="0">
                <a:solidFill>
                  <a:prstClr val="white"/>
                </a:solidFill>
              </a:rPr>
              <a:t> for Redistribution</a:t>
            </a:r>
            <a:endParaRPr lang="en-US" sz="1067">
              <a:solidFill>
                <a:prstClr val="white"/>
              </a:solidFill>
            </a:endParaRPr>
          </a:p>
        </p:txBody>
      </p:sp>
    </p:spTree>
    <p:extLst>
      <p:ext uri="{BB962C8B-B14F-4D97-AF65-F5344CB8AC3E}">
        <p14:creationId xmlns:p14="http://schemas.microsoft.com/office/powerpoint/2010/main" val="311049491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a:xfrm>
            <a:off x="9102176" y="6356316"/>
            <a:ext cx="2844800" cy="365125"/>
          </a:xfrm>
          <a:prstGeom prst="rect">
            <a:avLst/>
          </a:prstGeom>
        </p:spPr>
        <p:txBody>
          <a:bodyPr/>
          <a:lstStyle/>
          <a:p>
            <a:fld id="{B4FD9926-6373-4946-86F8-47E1237ED439}" type="slidenum">
              <a:rPr lang="en-US" smtClean="0"/>
              <a:t>‹#›</a:t>
            </a:fld>
            <a:endParaRPr lang="en-US"/>
          </a:p>
        </p:txBody>
      </p:sp>
      <p:sp>
        <p:nvSpPr>
          <p:cNvPr id="9" name="Text Placeholder 8"/>
          <p:cNvSpPr>
            <a:spLocks noGrp="1"/>
          </p:cNvSpPr>
          <p:nvPr>
            <p:ph type="body" sz="quarter" idx="12"/>
          </p:nvPr>
        </p:nvSpPr>
        <p:spPr>
          <a:xfrm>
            <a:off x="608013" y="1571627"/>
            <a:ext cx="10972800" cy="45529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p:nvSpPr>
        <p:spPr>
          <a:xfrm>
            <a:off x="0" y="6461557"/>
            <a:ext cx="1066318" cy="215444"/>
          </a:xfrm>
          <a:prstGeom prst="rect">
            <a:avLst/>
          </a:prstGeom>
          <a:noFill/>
        </p:spPr>
        <p:txBody>
          <a:bodyPr wrap="none" rtlCol="0">
            <a:spAutoFit/>
          </a:bodyPr>
          <a:lstStyle/>
          <a:p>
            <a:r>
              <a:rPr lang="en-US" sz="800">
                <a:solidFill>
                  <a:prstClr val="white"/>
                </a:solidFill>
              </a:rPr>
              <a:t>Intel® Internal Only</a:t>
            </a:r>
          </a:p>
        </p:txBody>
      </p:sp>
    </p:spTree>
    <p:extLst>
      <p:ext uri="{BB962C8B-B14F-4D97-AF65-F5344CB8AC3E}">
        <p14:creationId xmlns:p14="http://schemas.microsoft.com/office/powerpoint/2010/main" val="324643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294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tx2">
                <a:lumMod val="50000"/>
              </a:schemeClr>
            </a:gs>
            <a:gs pos="0">
              <a:schemeClr val="tx2"/>
            </a:gs>
          </a:gsLst>
          <a:path path="circle">
            <a:fillToRect l="50000" t="50000" r="50000" b="50000"/>
          </a:path>
        </a:gradFill>
        <a:effectLst/>
      </p:bgPr>
    </p:bg>
    <p:spTree>
      <p:nvGrpSpPr>
        <p:cNvPr id="1" name=""/>
        <p:cNvGrpSpPr/>
        <p:nvPr/>
      </p:nvGrpSpPr>
      <p:grpSpPr>
        <a:xfrm>
          <a:off x="0" y="0"/>
          <a:ext cx="0" cy="0"/>
          <a:chOff x="0" y="0"/>
          <a:chExt cx="0" cy="0"/>
        </a:xfrm>
      </p:grpSpPr>
      <p:cxnSp>
        <p:nvCxnSpPr>
          <p:cNvPr id="10" name="Straight Connector 9"/>
          <p:cNvCxnSpPr/>
          <p:nvPr/>
        </p:nvCxnSpPr>
        <p:spPr>
          <a:xfrm>
            <a:off x="11633712" y="6516196"/>
            <a:ext cx="0" cy="238125"/>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71951" y="304702"/>
            <a:ext cx="11248101" cy="724365"/>
          </a:xfrm>
          <a:prstGeom prst="rect">
            <a:avLst/>
          </a:prstGeom>
        </p:spPr>
        <p:txBody>
          <a:bodyPr vert="horz" lIns="91440" tIns="45720" rIns="91440" bIns="45720" rtlCol="0" anchor="t" anchorCtr="0">
            <a:spAutoFit/>
          </a:bodyPr>
          <a:lstStyle/>
          <a:p>
            <a:r>
              <a:rPr lang="en-US"/>
              <a:t>Click to edit Master title style</a:t>
            </a:r>
          </a:p>
        </p:txBody>
      </p:sp>
      <p:sp>
        <p:nvSpPr>
          <p:cNvPr id="3" name="Text Placeholder 2"/>
          <p:cNvSpPr>
            <a:spLocks noGrp="1"/>
          </p:cNvSpPr>
          <p:nvPr>
            <p:ph type="body" idx="1"/>
          </p:nvPr>
        </p:nvSpPr>
        <p:spPr>
          <a:xfrm>
            <a:off x="471951" y="1558457"/>
            <a:ext cx="11248101" cy="428510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3958957-8489-4388-A63C-8E17C48E8F16}"/>
              </a:ext>
            </a:extLst>
          </p:cNvPr>
          <p:cNvSpPr txBox="1"/>
          <p:nvPr/>
        </p:nvSpPr>
        <p:spPr>
          <a:xfrm>
            <a:off x="11686408" y="6483831"/>
            <a:ext cx="375424" cy="276999"/>
          </a:xfrm>
          <a:prstGeom prst="rect">
            <a:avLst/>
          </a:prstGeom>
          <a:noFill/>
        </p:spPr>
        <p:txBody>
          <a:bodyPr wrap="none" rtlCol="0">
            <a:spAutoFit/>
          </a:bodyPr>
          <a:lstStyle/>
          <a:p>
            <a:fld id="{A69F4568-0908-4EAD-8DAB-9F2633F21C98}" type="slidenum">
              <a:rPr lang="en-US" sz="1200" smtClean="0">
                <a:solidFill>
                  <a:schemeClr val="bg1"/>
                </a:solidFill>
                <a:latin typeface="+mn-lt"/>
              </a:rPr>
              <a:t>‹#›</a:t>
            </a:fld>
            <a:endParaRPr lang="en-US" sz="1200" err="1">
              <a:solidFill>
                <a:schemeClr val="bg1"/>
              </a:solidFill>
              <a:latin typeface="+mn-lt"/>
            </a:endParaRPr>
          </a:p>
        </p:txBody>
      </p:sp>
      <p:grpSp>
        <p:nvGrpSpPr>
          <p:cNvPr id="9" name="Group 8">
            <a:extLst>
              <a:ext uri="{FF2B5EF4-FFF2-40B4-BE49-F238E27FC236}">
                <a16:creationId xmlns:a16="http://schemas.microsoft.com/office/drawing/2014/main" id="{78AA4E99-32AA-4E61-A20D-3C6D89BE52E8}"/>
              </a:ext>
            </a:extLst>
          </p:cNvPr>
          <p:cNvGrpSpPr/>
          <p:nvPr userDrawn="1"/>
        </p:nvGrpSpPr>
        <p:grpSpPr>
          <a:xfrm>
            <a:off x="130168" y="6372954"/>
            <a:ext cx="1059754" cy="396801"/>
            <a:chOff x="1314450" y="6391094"/>
            <a:chExt cx="1123377" cy="420623"/>
          </a:xfrm>
        </p:grpSpPr>
        <p:sp>
          <p:nvSpPr>
            <p:cNvPr id="11" name="Freeform: Shape 10">
              <a:extLst>
                <a:ext uri="{FF2B5EF4-FFF2-40B4-BE49-F238E27FC236}">
                  <a16:creationId xmlns:a16="http://schemas.microsoft.com/office/drawing/2014/main" id="{BD3ACF16-38C4-4C6D-A969-C922EC4CB152}"/>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CBB6DE9-4AA5-4ABA-849C-79E2D24B1331}"/>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13308C2-3496-4630-B4C0-318F44D4FB7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12A4FB5-7697-4FCA-B38C-59FD7AB286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24B627EA-D35F-4225-92A4-6177C4A58A99}"/>
              </a:ext>
            </a:extLst>
          </p:cNvPr>
          <p:cNvSpPr txBox="1"/>
          <p:nvPr userDrawn="1"/>
        </p:nvSpPr>
        <p:spPr>
          <a:xfrm>
            <a:off x="1330037" y="6599478"/>
            <a:ext cx="2890977" cy="246221"/>
          </a:xfrm>
          <a:prstGeom prst="rect">
            <a:avLst/>
          </a:prstGeom>
          <a:noFill/>
        </p:spPr>
        <p:txBody>
          <a:bodyPr wrap="square" rtlCol="0">
            <a:spAutoFit/>
          </a:bodyPr>
          <a:lstStyle/>
          <a:p>
            <a:r>
              <a:rPr lang="en-US" dirty="0">
                <a:solidFill>
                  <a:schemeClr val="bg1"/>
                </a:solidFill>
                <a:latin typeface="+mn-lt"/>
              </a:rPr>
              <a:t>Intel Confidential Information</a:t>
            </a:r>
          </a:p>
        </p:txBody>
      </p:sp>
    </p:spTree>
    <p:extLst>
      <p:ext uri="{BB962C8B-B14F-4D97-AF65-F5344CB8AC3E}">
        <p14:creationId xmlns:p14="http://schemas.microsoft.com/office/powerpoint/2010/main" val="3218975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9140" rtl="0" eaLnBrk="1" latinLnBrk="0" hangingPunct="1">
        <a:lnSpc>
          <a:spcPct val="70000"/>
        </a:lnSpc>
        <a:spcBef>
          <a:spcPct val="0"/>
        </a:spcBef>
        <a:buNone/>
        <a:defRPr sz="5867" b="0" kern="1200">
          <a:solidFill>
            <a:schemeClr val="bg1"/>
          </a:solidFill>
          <a:latin typeface="+mj-lt"/>
          <a:ea typeface="+mj-ea"/>
          <a:cs typeface="+mj-cs"/>
        </a:defRPr>
      </a:lvl1pPr>
    </p:titleStyle>
    <p:bodyStyle>
      <a:lvl1pPr marL="0" indent="0" algn="l" defTabSz="1219140" rtl="0" eaLnBrk="1" latinLnBrk="0" hangingPunct="1">
        <a:spcBef>
          <a:spcPts val="800"/>
        </a:spcBef>
        <a:buClr>
          <a:schemeClr val="accent2"/>
        </a:buClr>
        <a:buFont typeface="Wingdings" panose="05000000000000000000" pitchFamily="2" charset="2"/>
        <a:buNone/>
        <a:defRPr sz="2000" kern="1200">
          <a:solidFill>
            <a:schemeClr val="bg1"/>
          </a:solidFill>
          <a:latin typeface="+mn-lt"/>
          <a:ea typeface="+mn-ea"/>
          <a:cs typeface="+mn-cs"/>
        </a:defRPr>
      </a:lvl1pPr>
      <a:lvl2pPr marL="228589" indent="-228589" algn="l" defTabSz="1219140" rtl="0" eaLnBrk="1" latinLnBrk="0" hangingPunct="1">
        <a:spcBef>
          <a:spcPts val="800"/>
        </a:spcBef>
        <a:buClr>
          <a:schemeClr val="bg1"/>
        </a:buClr>
        <a:buFont typeface="Wingdings" panose="05000000000000000000" pitchFamily="2" charset="2"/>
        <a:buChar char="§"/>
        <a:defRPr sz="2000" kern="1200">
          <a:solidFill>
            <a:schemeClr val="bg1"/>
          </a:solidFill>
          <a:latin typeface="+mn-lt"/>
          <a:ea typeface="+mn-ea"/>
          <a:cs typeface="+mn-cs"/>
        </a:defRPr>
      </a:lvl2pPr>
      <a:lvl3pPr marL="463527" indent="-228589" algn="l" defTabSz="1219140" rtl="0" eaLnBrk="1" latinLnBrk="0" hangingPunct="1">
        <a:spcBef>
          <a:spcPts val="800"/>
        </a:spcBef>
        <a:buClr>
          <a:schemeClr val="tx2"/>
        </a:buClr>
        <a:buFont typeface="Intel Clear" panose="020B0604020203020204" pitchFamily="34" charset="0"/>
        <a:buChar char="–"/>
        <a:defRPr sz="2000" kern="1200">
          <a:solidFill>
            <a:schemeClr val="bg1"/>
          </a:solidFill>
          <a:latin typeface="+mn-lt"/>
          <a:ea typeface="+mn-ea"/>
          <a:cs typeface="+mn-cs"/>
        </a:defRPr>
      </a:lvl3pPr>
      <a:lvl4pPr marL="681534" indent="-228589" algn="l" defTabSz="1219140" rtl="0" eaLnBrk="1" latinLnBrk="0" hangingPunct="1">
        <a:spcBef>
          <a:spcPts val="800"/>
        </a:spcBef>
        <a:buClr>
          <a:schemeClr val="tx2"/>
        </a:buClr>
        <a:buFont typeface="Intel Clear" panose="020B0604020203020204" pitchFamily="34" charset="0"/>
        <a:buChar char="–"/>
        <a:defRPr sz="2000" kern="1200">
          <a:solidFill>
            <a:schemeClr val="bg1"/>
          </a:solidFill>
          <a:latin typeface="+mn-lt"/>
          <a:ea typeface="+mn-ea"/>
          <a:cs typeface="+mn-cs"/>
        </a:defRPr>
      </a:lvl4pPr>
      <a:lvl5pPr marL="918588" indent="-224356" algn="l" defTabSz="1219140" rtl="0" eaLnBrk="1" latinLnBrk="0" hangingPunct="1">
        <a:spcBef>
          <a:spcPts val="800"/>
        </a:spcBef>
        <a:buClr>
          <a:schemeClr val="tx2"/>
        </a:buClr>
        <a:buFont typeface="Intel Clear" panose="020B0604020203020204" pitchFamily="34" charset="0"/>
        <a:buChar char="–"/>
        <a:defRPr sz="1800" kern="1200">
          <a:solidFill>
            <a:schemeClr val="bg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hyperlink" Target="https://www.vi4io.org/io500/star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EC2-DF68-4E80-98EE-4B59BFED8929}"/>
              </a:ext>
            </a:extLst>
          </p:cNvPr>
          <p:cNvSpPr>
            <a:spLocks noGrp="1"/>
          </p:cNvSpPr>
          <p:nvPr>
            <p:ph type="ctrTitle"/>
          </p:nvPr>
        </p:nvSpPr>
        <p:spPr>
          <a:xfrm>
            <a:off x="541744" y="1927399"/>
            <a:ext cx="11221452" cy="1938992"/>
          </a:xfrm>
        </p:spPr>
        <p:txBody>
          <a:bodyPr/>
          <a:lstStyle/>
          <a:p>
            <a:pPr>
              <a:lnSpc>
                <a:spcPct val="100000"/>
              </a:lnSpc>
              <a:spcBef>
                <a:spcPts val="0"/>
              </a:spcBef>
              <a:spcAft>
                <a:spcPts val="2400"/>
              </a:spcAft>
            </a:pPr>
            <a:r>
              <a:rPr lang="en-US"/>
              <a:t>Memory Technologies</a:t>
            </a:r>
            <a:br>
              <a:rPr lang="en-US"/>
            </a:br>
            <a:r>
              <a:rPr lang="en-US"/>
              <a:t>The long gestation from research to mainstream</a:t>
            </a:r>
          </a:p>
        </p:txBody>
      </p:sp>
      <p:sp>
        <p:nvSpPr>
          <p:cNvPr id="3" name="Subtitle 2">
            <a:extLst>
              <a:ext uri="{FF2B5EF4-FFF2-40B4-BE49-F238E27FC236}">
                <a16:creationId xmlns:a16="http://schemas.microsoft.com/office/drawing/2014/main" id="{1AE5CECA-6872-40FE-9B88-69B880A643E3}"/>
              </a:ext>
            </a:extLst>
          </p:cNvPr>
          <p:cNvSpPr>
            <a:spLocks noGrp="1"/>
          </p:cNvSpPr>
          <p:nvPr>
            <p:ph type="subTitle" idx="1"/>
          </p:nvPr>
        </p:nvSpPr>
        <p:spPr>
          <a:xfrm>
            <a:off x="1623674" y="4278087"/>
            <a:ext cx="9144000" cy="1655762"/>
          </a:xfrm>
        </p:spPr>
        <p:txBody>
          <a:bodyPr/>
          <a:lstStyle/>
          <a:p>
            <a:pPr>
              <a:spcBef>
                <a:spcPts val="0"/>
              </a:spcBef>
            </a:pPr>
            <a:r>
              <a:rPr lang="en-US" sz="4000" dirty="0"/>
              <a:t>Al Fazio</a:t>
            </a:r>
          </a:p>
          <a:p>
            <a:pPr>
              <a:spcBef>
                <a:spcPts val="0"/>
              </a:spcBef>
            </a:pPr>
            <a:r>
              <a:rPr lang="en-US" dirty="0"/>
              <a:t>Intel Senior Fellow</a:t>
            </a:r>
          </a:p>
          <a:p>
            <a:pPr>
              <a:spcBef>
                <a:spcPts val="0"/>
              </a:spcBef>
            </a:pPr>
            <a:r>
              <a:rPr lang="en-US" dirty="0"/>
              <a:t>Director, Memory Technology Development</a:t>
            </a:r>
          </a:p>
          <a:p>
            <a:pPr>
              <a:spcBef>
                <a:spcPts val="0"/>
              </a:spcBef>
            </a:pPr>
            <a:endParaRPr lang="en-US" dirty="0"/>
          </a:p>
          <a:p>
            <a:pPr>
              <a:spcBef>
                <a:spcPts val="0"/>
              </a:spcBef>
            </a:pPr>
            <a:r>
              <a:rPr lang="en-US" dirty="0"/>
              <a:t>November 2021</a:t>
            </a:r>
          </a:p>
        </p:txBody>
      </p:sp>
    </p:spTree>
    <p:extLst>
      <p:ext uri="{BB962C8B-B14F-4D97-AF65-F5344CB8AC3E}">
        <p14:creationId xmlns:p14="http://schemas.microsoft.com/office/powerpoint/2010/main" val="3283988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6F881-851A-4D9C-AD72-5EF9D4CA4C9A}"/>
              </a:ext>
            </a:extLst>
          </p:cNvPr>
          <p:cNvSpPr>
            <a:spLocks noGrp="1"/>
          </p:cNvSpPr>
          <p:nvPr>
            <p:ph type="title"/>
          </p:nvPr>
        </p:nvSpPr>
        <p:spPr>
          <a:xfrm>
            <a:off x="0" y="304702"/>
            <a:ext cx="12191999" cy="717119"/>
          </a:xfrm>
        </p:spPr>
        <p:txBody>
          <a:bodyPr/>
          <a:lstStyle/>
          <a:p>
            <a:r>
              <a:rPr lang="en-US" sz="5800" dirty="0"/>
              <a:t>2010’s: Intel Delivers 1</a:t>
            </a:r>
            <a:r>
              <a:rPr lang="en-US" sz="5800" baseline="30000" dirty="0"/>
              <a:t>st</a:t>
            </a:r>
            <a:r>
              <a:rPr lang="en-US" sz="5800" dirty="0"/>
              <a:t> Commercial Persistent Memory</a:t>
            </a:r>
          </a:p>
        </p:txBody>
      </p:sp>
      <p:sp>
        <p:nvSpPr>
          <p:cNvPr id="3" name="Content Placeholder 2">
            <a:extLst>
              <a:ext uri="{FF2B5EF4-FFF2-40B4-BE49-F238E27FC236}">
                <a16:creationId xmlns:a16="http://schemas.microsoft.com/office/drawing/2014/main" id="{3B1B6EAD-58BD-43AF-8DE9-76B2BEE413A3}"/>
              </a:ext>
            </a:extLst>
          </p:cNvPr>
          <p:cNvSpPr>
            <a:spLocks noGrp="1"/>
          </p:cNvSpPr>
          <p:nvPr>
            <p:ph idx="1"/>
          </p:nvPr>
        </p:nvSpPr>
        <p:spPr>
          <a:xfrm>
            <a:off x="7075053" y="1062182"/>
            <a:ext cx="5083922" cy="5111338"/>
          </a:xfrm>
        </p:spPr>
        <p:txBody>
          <a:bodyPr/>
          <a:lstStyle/>
          <a:p>
            <a:r>
              <a:rPr lang="en-US" sz="2400" b="1" dirty="0"/>
              <a:t>We are now on the journey with Optane, putting in the great effort working to “help customers overcome the short-term technical obstacles and see the long-term possibilities of the product”</a:t>
            </a:r>
          </a:p>
          <a:p>
            <a:endParaRPr lang="en-US" sz="2400" b="1" dirty="0"/>
          </a:p>
          <a:p>
            <a:r>
              <a:rPr lang="en-US" sz="2400" b="1" dirty="0"/>
              <a:t>Once again, we will transform technology and businesses—this time, with persistent memory in the coming years that will make an impact in ways that we are only beginning to imagine today </a:t>
            </a:r>
          </a:p>
        </p:txBody>
      </p:sp>
      <p:graphicFrame>
        <p:nvGraphicFramePr>
          <p:cNvPr id="5" name="Object 4">
            <a:extLst>
              <a:ext uri="{FF2B5EF4-FFF2-40B4-BE49-F238E27FC236}">
                <a16:creationId xmlns:a16="http://schemas.microsoft.com/office/drawing/2014/main" id="{D7890FD1-47C2-44A5-A196-021A637E48F5}"/>
              </a:ext>
            </a:extLst>
          </p:cNvPr>
          <p:cNvGraphicFramePr>
            <a:graphicFrameLocks noChangeAspect="1"/>
          </p:cNvGraphicFramePr>
          <p:nvPr>
            <p:extLst>
              <p:ext uri="{D42A27DB-BD31-4B8C-83A1-F6EECF244321}">
                <p14:modId xmlns:p14="http://schemas.microsoft.com/office/powerpoint/2010/main" val="1273473709"/>
              </p:ext>
            </p:extLst>
          </p:nvPr>
        </p:nvGraphicFramePr>
        <p:xfrm>
          <a:off x="32516" y="1653309"/>
          <a:ext cx="7056333" cy="3971637"/>
        </p:xfrm>
        <a:graphic>
          <a:graphicData uri="http://schemas.openxmlformats.org/presentationml/2006/ole">
            <mc:AlternateContent xmlns:mc="http://schemas.openxmlformats.org/markup-compatibility/2006">
              <mc:Choice xmlns:v="urn:schemas-microsoft-com:vml" Requires="v">
                <p:oleObj spid="_x0000_s9218" name="Slide" r:id="rId3" imgW="4572191" imgH="2572647" progId="PowerPoint.Slide.12">
                  <p:embed/>
                </p:oleObj>
              </mc:Choice>
              <mc:Fallback>
                <p:oleObj name="Slide" r:id="rId3" imgW="4572191" imgH="2572647" progId="PowerPoint.Slide.12">
                  <p:embed/>
                  <p:pic>
                    <p:nvPicPr>
                      <p:cNvPr id="0" name=""/>
                      <p:cNvPicPr/>
                      <p:nvPr/>
                    </p:nvPicPr>
                    <p:blipFill>
                      <a:blip r:embed="rId4"/>
                      <a:stretch>
                        <a:fillRect/>
                      </a:stretch>
                    </p:blipFill>
                    <p:spPr>
                      <a:xfrm>
                        <a:off x="32516" y="1653309"/>
                        <a:ext cx="7056333" cy="3971637"/>
                      </a:xfrm>
                      <a:prstGeom prst="rect">
                        <a:avLst/>
                      </a:prstGeom>
                    </p:spPr>
                  </p:pic>
                </p:oleObj>
              </mc:Fallback>
            </mc:AlternateContent>
          </a:graphicData>
        </a:graphic>
      </p:graphicFrame>
    </p:spTree>
    <p:extLst>
      <p:ext uri="{BB962C8B-B14F-4D97-AF65-F5344CB8AC3E}">
        <p14:creationId xmlns:p14="http://schemas.microsoft.com/office/powerpoint/2010/main" val="1621902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DEC46A-1A26-4E62-8B74-A48655D21107}"/>
              </a:ext>
            </a:extLst>
          </p:cNvPr>
          <p:cNvSpPr txBox="1"/>
          <p:nvPr/>
        </p:nvSpPr>
        <p:spPr>
          <a:xfrm>
            <a:off x="7652979" y="617422"/>
            <a:ext cx="4438402" cy="307777"/>
          </a:xfrm>
          <a:prstGeom prst="rect">
            <a:avLst/>
          </a:prstGeom>
          <a:noFill/>
        </p:spPr>
        <p:txBody>
          <a:bodyPr wrap="square" rtlCol="0">
            <a:spAutoFit/>
          </a:bodyPr>
          <a:lstStyle/>
          <a:p>
            <a:r>
              <a:rPr lang="en-US" sz="1400" b="1">
                <a:solidFill>
                  <a:schemeClr val="bg1"/>
                </a:solidFill>
              </a:rPr>
              <a:t>2. SRAM scaling slows </a:t>
            </a:r>
            <a:r>
              <a:rPr lang="en-US" sz="1400" b="1">
                <a:solidFill>
                  <a:schemeClr val="bg1"/>
                </a:solidFill>
                <a:sym typeface="Wingdings" panose="05000000000000000000" pitchFamily="2" charset="2"/>
              </a:rPr>
              <a:t></a:t>
            </a:r>
            <a:r>
              <a:rPr lang="en-US" sz="1400" b="1">
                <a:solidFill>
                  <a:schemeClr val="bg1"/>
                </a:solidFill>
              </a:rPr>
              <a:t> Cost pressures </a:t>
            </a:r>
          </a:p>
        </p:txBody>
      </p:sp>
      <p:pic>
        <p:nvPicPr>
          <p:cNvPr id="5" name="Picture 4">
            <a:extLst>
              <a:ext uri="{FF2B5EF4-FFF2-40B4-BE49-F238E27FC236}">
                <a16:creationId xmlns:a16="http://schemas.microsoft.com/office/drawing/2014/main" id="{6E86F0F3-9F71-4AB7-835A-19DDCADD8A81}"/>
              </a:ext>
            </a:extLst>
          </p:cNvPr>
          <p:cNvPicPr>
            <a:picLocks noChangeAspect="1"/>
          </p:cNvPicPr>
          <p:nvPr/>
        </p:nvPicPr>
        <p:blipFill>
          <a:blip r:embed="rId3"/>
          <a:stretch>
            <a:fillRect/>
          </a:stretch>
        </p:blipFill>
        <p:spPr>
          <a:xfrm>
            <a:off x="3492181" y="4113671"/>
            <a:ext cx="4156236" cy="2190574"/>
          </a:xfrm>
          <a:prstGeom prst="rect">
            <a:avLst/>
          </a:prstGeom>
          <a:noFill/>
          <a:ln>
            <a:solidFill>
              <a:schemeClr val="tx1"/>
            </a:solidFill>
          </a:ln>
        </p:spPr>
      </p:pic>
      <p:sp>
        <p:nvSpPr>
          <p:cNvPr id="6" name="TextBox 5">
            <a:extLst>
              <a:ext uri="{FF2B5EF4-FFF2-40B4-BE49-F238E27FC236}">
                <a16:creationId xmlns:a16="http://schemas.microsoft.com/office/drawing/2014/main" id="{3B9AC710-93A2-4070-AD4C-49F6FB3D504A}"/>
              </a:ext>
            </a:extLst>
          </p:cNvPr>
          <p:cNvSpPr txBox="1"/>
          <p:nvPr/>
        </p:nvSpPr>
        <p:spPr>
          <a:xfrm>
            <a:off x="3482849" y="3796814"/>
            <a:ext cx="4493782" cy="307777"/>
          </a:xfrm>
          <a:prstGeom prst="rect">
            <a:avLst/>
          </a:prstGeom>
          <a:noFill/>
        </p:spPr>
        <p:txBody>
          <a:bodyPr wrap="square" rtlCol="0">
            <a:spAutoFit/>
          </a:bodyPr>
          <a:lstStyle/>
          <a:p>
            <a:r>
              <a:rPr lang="en-US" sz="1400" b="1">
                <a:solidFill>
                  <a:schemeClr val="bg1"/>
                </a:solidFill>
              </a:rPr>
              <a:t>3. DRAM scaling slows </a:t>
            </a:r>
            <a:r>
              <a:rPr lang="en-US" sz="1400" b="1">
                <a:solidFill>
                  <a:schemeClr val="bg1"/>
                </a:solidFill>
                <a:sym typeface="Wingdings" panose="05000000000000000000" pitchFamily="2" charset="2"/>
              </a:rPr>
              <a:t></a:t>
            </a:r>
            <a:r>
              <a:rPr lang="en-US" sz="1400" b="1">
                <a:solidFill>
                  <a:schemeClr val="bg1"/>
                </a:solidFill>
              </a:rPr>
              <a:t> Memory capacity gap</a:t>
            </a:r>
          </a:p>
        </p:txBody>
      </p:sp>
      <p:sp>
        <p:nvSpPr>
          <p:cNvPr id="8" name="TextBox 7">
            <a:extLst>
              <a:ext uri="{FF2B5EF4-FFF2-40B4-BE49-F238E27FC236}">
                <a16:creationId xmlns:a16="http://schemas.microsoft.com/office/drawing/2014/main" id="{D500E4AE-94F9-45B2-8E8F-5AEC46472A22}"/>
              </a:ext>
            </a:extLst>
          </p:cNvPr>
          <p:cNvSpPr txBox="1"/>
          <p:nvPr/>
        </p:nvSpPr>
        <p:spPr>
          <a:xfrm>
            <a:off x="7707811" y="3627053"/>
            <a:ext cx="4328738" cy="523220"/>
          </a:xfrm>
          <a:prstGeom prst="rect">
            <a:avLst/>
          </a:prstGeom>
          <a:noFill/>
        </p:spPr>
        <p:txBody>
          <a:bodyPr wrap="square" rtlCol="0">
            <a:spAutoFit/>
          </a:bodyPr>
          <a:lstStyle/>
          <a:p>
            <a:r>
              <a:rPr lang="en-US" sz="1400" b="1">
                <a:solidFill>
                  <a:schemeClr val="bg1"/>
                </a:solidFill>
              </a:rPr>
              <a:t>4. NAND BW/Capacity drops </a:t>
            </a:r>
            <a:r>
              <a:rPr lang="en-US" sz="1400" b="1">
                <a:solidFill>
                  <a:schemeClr val="bg1"/>
                </a:solidFill>
                <a:sym typeface="Wingdings" panose="05000000000000000000" pitchFamily="2" charset="2"/>
              </a:rPr>
              <a:t></a:t>
            </a:r>
            <a:r>
              <a:rPr lang="en-US" sz="1400" b="1">
                <a:solidFill>
                  <a:schemeClr val="bg1"/>
                </a:solidFill>
              </a:rPr>
              <a:t> NAND can’t fill memory gap, storage performance gap emerges</a:t>
            </a:r>
          </a:p>
        </p:txBody>
      </p:sp>
      <p:sp>
        <p:nvSpPr>
          <p:cNvPr id="11" name="TextBox 10">
            <a:extLst>
              <a:ext uri="{FF2B5EF4-FFF2-40B4-BE49-F238E27FC236}">
                <a16:creationId xmlns:a16="http://schemas.microsoft.com/office/drawing/2014/main" id="{1547C1AE-78F3-400B-B6ED-C3302E4CD263}"/>
              </a:ext>
            </a:extLst>
          </p:cNvPr>
          <p:cNvSpPr txBox="1"/>
          <p:nvPr/>
        </p:nvSpPr>
        <p:spPr>
          <a:xfrm>
            <a:off x="3411727" y="617397"/>
            <a:ext cx="4679538" cy="307777"/>
          </a:xfrm>
          <a:prstGeom prst="rect">
            <a:avLst/>
          </a:prstGeom>
          <a:noFill/>
        </p:spPr>
        <p:txBody>
          <a:bodyPr wrap="square" rtlCol="0">
            <a:spAutoFit/>
          </a:bodyPr>
          <a:lstStyle/>
          <a:p>
            <a:r>
              <a:rPr lang="en-US" sz="1400" b="1">
                <a:solidFill>
                  <a:schemeClr val="bg1"/>
                </a:solidFill>
              </a:rPr>
              <a:t>1. Large core growth </a:t>
            </a:r>
            <a:r>
              <a:rPr lang="en-US" sz="1400" b="1">
                <a:solidFill>
                  <a:schemeClr val="bg1"/>
                </a:solidFill>
                <a:sym typeface="Wingdings" panose="05000000000000000000" pitchFamily="2" charset="2"/>
              </a:rPr>
              <a:t></a:t>
            </a:r>
            <a:r>
              <a:rPr lang="en-US" sz="1400" b="1">
                <a:solidFill>
                  <a:schemeClr val="bg1"/>
                </a:solidFill>
              </a:rPr>
              <a:t> Memory demand grows</a:t>
            </a:r>
          </a:p>
        </p:txBody>
      </p:sp>
      <p:grpSp>
        <p:nvGrpSpPr>
          <p:cNvPr id="9" name="Group 8">
            <a:extLst>
              <a:ext uri="{FF2B5EF4-FFF2-40B4-BE49-F238E27FC236}">
                <a16:creationId xmlns:a16="http://schemas.microsoft.com/office/drawing/2014/main" id="{2BCFC93F-861A-4B31-8DCA-B47DBC852496}"/>
              </a:ext>
            </a:extLst>
          </p:cNvPr>
          <p:cNvGrpSpPr/>
          <p:nvPr/>
        </p:nvGrpSpPr>
        <p:grpSpPr>
          <a:xfrm>
            <a:off x="7801781" y="4114217"/>
            <a:ext cx="4289599" cy="2316241"/>
            <a:chOff x="399610" y="3987928"/>
            <a:chExt cx="4615466" cy="2628260"/>
          </a:xfrm>
        </p:grpSpPr>
        <p:pic>
          <p:nvPicPr>
            <p:cNvPr id="7" name="Picture 6">
              <a:extLst>
                <a:ext uri="{FF2B5EF4-FFF2-40B4-BE49-F238E27FC236}">
                  <a16:creationId xmlns:a16="http://schemas.microsoft.com/office/drawing/2014/main" id="{EF5D91F1-475E-4FB7-945D-0E92F87AF219}"/>
                </a:ext>
              </a:extLst>
            </p:cNvPr>
            <p:cNvPicPr>
              <a:picLocks noChangeAspect="1"/>
            </p:cNvPicPr>
            <p:nvPr/>
          </p:nvPicPr>
          <p:blipFill>
            <a:blip r:embed="rId4"/>
            <a:stretch>
              <a:fillRect/>
            </a:stretch>
          </p:blipFill>
          <p:spPr>
            <a:xfrm>
              <a:off x="399610" y="3987928"/>
              <a:ext cx="4615466" cy="2558418"/>
            </a:xfrm>
            <a:prstGeom prst="rect">
              <a:avLst/>
            </a:prstGeom>
            <a:ln>
              <a:solidFill>
                <a:schemeClr val="tx1"/>
              </a:solidFill>
            </a:ln>
          </p:spPr>
        </p:pic>
        <p:sp>
          <p:nvSpPr>
            <p:cNvPr id="14" name="TextBox 13">
              <a:extLst>
                <a:ext uri="{FF2B5EF4-FFF2-40B4-BE49-F238E27FC236}">
                  <a16:creationId xmlns:a16="http://schemas.microsoft.com/office/drawing/2014/main" id="{B391F393-93AD-42C0-AF3A-59E3724B4056}"/>
                </a:ext>
              </a:extLst>
            </p:cNvPr>
            <p:cNvSpPr txBox="1"/>
            <p:nvPr/>
          </p:nvSpPr>
          <p:spPr>
            <a:xfrm>
              <a:off x="435360" y="6371722"/>
              <a:ext cx="4427622" cy="244466"/>
            </a:xfrm>
            <a:prstGeom prst="rect">
              <a:avLst/>
            </a:prstGeom>
            <a:noFill/>
          </p:spPr>
          <p:txBody>
            <a:bodyPr wrap="square" rtlCol="0">
              <a:spAutoFit/>
            </a:bodyPr>
            <a:lstStyle/>
            <a:p>
              <a:r>
                <a:rPr lang="en-US" sz="800">
                  <a:solidFill>
                    <a:schemeClr val="bg1"/>
                  </a:solidFill>
                </a:rPr>
                <a:t>Source: Various ISSCC, IEDM, VLSI, IMW Publications</a:t>
              </a:r>
            </a:p>
          </p:txBody>
        </p:sp>
      </p:grpSp>
      <p:sp>
        <p:nvSpPr>
          <p:cNvPr id="15" name="TextBox 14">
            <a:extLst>
              <a:ext uri="{FF2B5EF4-FFF2-40B4-BE49-F238E27FC236}">
                <a16:creationId xmlns:a16="http://schemas.microsoft.com/office/drawing/2014/main" id="{0B7046A0-D5E1-40D9-9ED0-972B2976E677}"/>
              </a:ext>
            </a:extLst>
          </p:cNvPr>
          <p:cNvSpPr txBox="1"/>
          <p:nvPr/>
        </p:nvSpPr>
        <p:spPr>
          <a:xfrm>
            <a:off x="3504188" y="6304245"/>
            <a:ext cx="3324834" cy="215444"/>
          </a:xfrm>
          <a:prstGeom prst="rect">
            <a:avLst/>
          </a:prstGeom>
          <a:noFill/>
        </p:spPr>
        <p:txBody>
          <a:bodyPr wrap="square" rtlCol="0">
            <a:spAutoFit/>
          </a:bodyPr>
          <a:lstStyle/>
          <a:p>
            <a:r>
              <a:rPr lang="en-US" sz="800">
                <a:solidFill>
                  <a:schemeClr val="bg1"/>
                </a:solidFill>
              </a:rPr>
              <a:t>Source: Various ISSCC, IEDM, VLSI Publications, and Public Info</a:t>
            </a:r>
          </a:p>
        </p:txBody>
      </p:sp>
      <p:grpSp>
        <p:nvGrpSpPr>
          <p:cNvPr id="3" name="Group 2">
            <a:extLst>
              <a:ext uri="{FF2B5EF4-FFF2-40B4-BE49-F238E27FC236}">
                <a16:creationId xmlns:a16="http://schemas.microsoft.com/office/drawing/2014/main" id="{06AEFD28-E19E-43B2-A034-74272282D58F}"/>
              </a:ext>
            </a:extLst>
          </p:cNvPr>
          <p:cNvGrpSpPr/>
          <p:nvPr/>
        </p:nvGrpSpPr>
        <p:grpSpPr>
          <a:xfrm>
            <a:off x="7787993" y="918796"/>
            <a:ext cx="4303388" cy="2381745"/>
            <a:chOff x="324869" y="760076"/>
            <a:chExt cx="4665712" cy="3018216"/>
          </a:xfrm>
        </p:grpSpPr>
        <p:pic>
          <p:nvPicPr>
            <p:cNvPr id="10" name="Picture 9">
              <a:extLst>
                <a:ext uri="{FF2B5EF4-FFF2-40B4-BE49-F238E27FC236}">
                  <a16:creationId xmlns:a16="http://schemas.microsoft.com/office/drawing/2014/main" id="{92343F3E-C019-4AAF-A581-6FE303F68323}"/>
                </a:ext>
              </a:extLst>
            </p:cNvPr>
            <p:cNvPicPr>
              <a:picLocks noChangeAspect="1"/>
            </p:cNvPicPr>
            <p:nvPr/>
          </p:nvPicPr>
          <p:blipFill>
            <a:blip r:embed="rId5"/>
            <a:stretch>
              <a:fillRect/>
            </a:stretch>
          </p:blipFill>
          <p:spPr>
            <a:xfrm>
              <a:off x="324869" y="760076"/>
              <a:ext cx="4665712" cy="2964099"/>
            </a:xfrm>
            <a:prstGeom prst="rect">
              <a:avLst/>
            </a:prstGeom>
            <a:ln>
              <a:solidFill>
                <a:schemeClr val="tx1"/>
              </a:solidFill>
            </a:ln>
          </p:spPr>
        </p:pic>
        <p:sp>
          <p:nvSpPr>
            <p:cNvPr id="13" name="TextBox 12">
              <a:extLst>
                <a:ext uri="{FF2B5EF4-FFF2-40B4-BE49-F238E27FC236}">
                  <a16:creationId xmlns:a16="http://schemas.microsoft.com/office/drawing/2014/main" id="{52A27248-25E9-484D-AFD0-39C13EEF522B}"/>
                </a:ext>
              </a:extLst>
            </p:cNvPr>
            <p:cNvSpPr txBox="1"/>
            <p:nvPr/>
          </p:nvSpPr>
          <p:spPr>
            <a:xfrm>
              <a:off x="529389" y="3505275"/>
              <a:ext cx="4427622" cy="273017"/>
            </a:xfrm>
            <a:prstGeom prst="rect">
              <a:avLst/>
            </a:prstGeom>
            <a:noFill/>
          </p:spPr>
          <p:txBody>
            <a:bodyPr wrap="square" rtlCol="0">
              <a:spAutoFit/>
            </a:bodyPr>
            <a:lstStyle/>
            <a:p>
              <a:r>
                <a:rPr lang="en-US" sz="800">
                  <a:solidFill>
                    <a:schemeClr val="bg1"/>
                  </a:solidFill>
                </a:rPr>
                <a:t>Source: Intel &amp; TSMC Public info</a:t>
              </a:r>
            </a:p>
          </p:txBody>
        </p:sp>
        <p:sp>
          <p:nvSpPr>
            <p:cNvPr id="16" name="TextBox 15">
              <a:extLst>
                <a:ext uri="{FF2B5EF4-FFF2-40B4-BE49-F238E27FC236}">
                  <a16:creationId xmlns:a16="http://schemas.microsoft.com/office/drawing/2014/main" id="{0CAF641E-D0BD-4B83-A052-E7B58E9ED422}"/>
                </a:ext>
              </a:extLst>
            </p:cNvPr>
            <p:cNvSpPr txBox="1"/>
            <p:nvPr/>
          </p:nvSpPr>
          <p:spPr>
            <a:xfrm>
              <a:off x="2295930" y="1632568"/>
              <a:ext cx="1940032" cy="331520"/>
            </a:xfrm>
            <a:prstGeom prst="rect">
              <a:avLst/>
            </a:prstGeom>
            <a:noFill/>
          </p:spPr>
          <p:txBody>
            <a:bodyPr wrap="square" rtlCol="0">
              <a:spAutoFit/>
            </a:bodyPr>
            <a:lstStyle/>
            <a:p>
              <a:r>
                <a:rPr lang="en-US" sz="1100" b="1">
                  <a:solidFill>
                    <a:schemeClr val="bg1"/>
                  </a:solidFill>
                </a:rPr>
                <a:t>½ Area every 2 Years</a:t>
              </a:r>
            </a:p>
          </p:txBody>
        </p:sp>
        <p:sp>
          <p:nvSpPr>
            <p:cNvPr id="17" name="TextBox 16">
              <a:extLst>
                <a:ext uri="{FF2B5EF4-FFF2-40B4-BE49-F238E27FC236}">
                  <a16:creationId xmlns:a16="http://schemas.microsoft.com/office/drawing/2014/main" id="{28DF3D87-8AD4-4443-8534-B1302FBCE1A4}"/>
                </a:ext>
              </a:extLst>
            </p:cNvPr>
            <p:cNvSpPr txBox="1"/>
            <p:nvPr/>
          </p:nvSpPr>
          <p:spPr>
            <a:xfrm>
              <a:off x="2917437" y="2891950"/>
              <a:ext cx="1837377" cy="331520"/>
            </a:xfrm>
            <a:prstGeom prst="rect">
              <a:avLst/>
            </a:prstGeom>
            <a:noFill/>
          </p:spPr>
          <p:txBody>
            <a:bodyPr wrap="square" rtlCol="0">
              <a:spAutoFit/>
            </a:bodyPr>
            <a:lstStyle/>
            <a:p>
              <a:r>
                <a:rPr lang="en-US" sz="1100" b="1">
                  <a:solidFill>
                    <a:schemeClr val="bg1"/>
                  </a:solidFill>
                </a:rPr>
                <a:t>½ Area every 5 Years</a:t>
              </a:r>
            </a:p>
          </p:txBody>
        </p:sp>
      </p:grpSp>
      <p:grpSp>
        <p:nvGrpSpPr>
          <p:cNvPr id="12" name="Group 11">
            <a:extLst>
              <a:ext uri="{FF2B5EF4-FFF2-40B4-BE49-F238E27FC236}">
                <a16:creationId xmlns:a16="http://schemas.microsoft.com/office/drawing/2014/main" id="{A82FDDFA-7552-44E3-B661-525B2ADDD667}"/>
              </a:ext>
            </a:extLst>
          </p:cNvPr>
          <p:cNvGrpSpPr/>
          <p:nvPr/>
        </p:nvGrpSpPr>
        <p:grpSpPr>
          <a:xfrm>
            <a:off x="44371" y="479600"/>
            <a:ext cx="3324834" cy="5913092"/>
            <a:chOff x="9038128" y="888382"/>
            <a:chExt cx="3324834" cy="5952136"/>
          </a:xfrm>
        </p:grpSpPr>
        <p:sp>
          <p:nvSpPr>
            <p:cNvPr id="81" name="Rectangle 80">
              <a:extLst>
                <a:ext uri="{FF2B5EF4-FFF2-40B4-BE49-F238E27FC236}">
                  <a16:creationId xmlns:a16="http://schemas.microsoft.com/office/drawing/2014/main" id="{A052FB27-D733-4110-81B0-F5980C4D9372}"/>
                </a:ext>
              </a:extLst>
            </p:cNvPr>
            <p:cNvSpPr/>
            <p:nvPr/>
          </p:nvSpPr>
          <p:spPr>
            <a:xfrm>
              <a:off x="9038128" y="913849"/>
              <a:ext cx="3324834" cy="592666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C175EF-0C9C-46C0-93E1-054756140DE1}"/>
                </a:ext>
              </a:extLst>
            </p:cNvPr>
            <p:cNvSpPr txBox="1"/>
            <p:nvPr/>
          </p:nvSpPr>
          <p:spPr>
            <a:xfrm>
              <a:off x="9112082" y="888382"/>
              <a:ext cx="3022316" cy="636800"/>
            </a:xfrm>
            <a:prstGeom prst="rect">
              <a:avLst/>
            </a:prstGeom>
            <a:noFill/>
          </p:spPr>
          <p:txBody>
            <a:bodyPr wrap="square" rtlCol="0">
              <a:spAutoFit/>
            </a:bodyPr>
            <a:lstStyle/>
            <a:p>
              <a:pPr algn="ctr"/>
              <a:r>
                <a:rPr lang="en-US" sz="1200" b="1" u="sng"/>
                <a:t>Memory TCO Issue</a:t>
              </a:r>
              <a:r>
                <a:rPr lang="en-US" sz="1200" b="1"/>
                <a:t>: </a:t>
              </a:r>
            </a:p>
            <a:p>
              <a:pPr algn="ctr"/>
              <a:r>
                <a:rPr lang="en-US" sz="1200" b="1"/>
                <a:t>96 core GNR-AP-12Ch @ 400W TDP with 8GB/core of memory </a:t>
              </a:r>
            </a:p>
          </p:txBody>
        </p:sp>
        <p:sp>
          <p:nvSpPr>
            <p:cNvPr id="77" name="TextBox 76">
              <a:extLst>
                <a:ext uri="{FF2B5EF4-FFF2-40B4-BE49-F238E27FC236}">
                  <a16:creationId xmlns:a16="http://schemas.microsoft.com/office/drawing/2014/main" id="{097E0E11-3B03-4E50-A81B-C46EBAD1884E}"/>
                </a:ext>
              </a:extLst>
            </p:cNvPr>
            <p:cNvSpPr txBox="1"/>
            <p:nvPr/>
          </p:nvSpPr>
          <p:spPr>
            <a:xfrm>
              <a:off x="9038128" y="3957543"/>
              <a:ext cx="3308467" cy="454857"/>
            </a:xfrm>
            <a:prstGeom prst="rect">
              <a:avLst/>
            </a:prstGeom>
            <a:noFill/>
          </p:spPr>
          <p:txBody>
            <a:bodyPr wrap="square" rtlCol="0">
              <a:spAutoFit/>
            </a:bodyPr>
            <a:lstStyle/>
            <a:p>
              <a:pPr algn="ctr"/>
              <a:r>
                <a:rPr lang="en-US" sz="1200" b="1" u="sng" dirty="0"/>
                <a:t>Optane Strategy to displace DRAM</a:t>
              </a:r>
              <a:r>
                <a:rPr lang="en-US" sz="1200" b="1" dirty="0"/>
                <a:t>:</a:t>
              </a:r>
            </a:p>
            <a:p>
              <a:pPr algn="ctr"/>
              <a:r>
                <a:rPr lang="en-US" sz="1200" b="1" dirty="0"/>
                <a:t>Fill Memory Cap. - Storage Perf. Gap</a:t>
              </a:r>
            </a:p>
          </p:txBody>
        </p:sp>
        <p:pic>
          <p:nvPicPr>
            <p:cNvPr id="2050" name="Picture 4">
              <a:extLst>
                <a:ext uri="{FF2B5EF4-FFF2-40B4-BE49-F238E27FC236}">
                  <a16:creationId xmlns:a16="http://schemas.microsoft.com/office/drawing/2014/main" id="{A2161D45-2E4F-4095-9091-C97B03F847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2984" y="1484910"/>
              <a:ext cx="3050866" cy="250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23">
            <a:extLst>
              <a:ext uri="{FF2B5EF4-FFF2-40B4-BE49-F238E27FC236}">
                <a16:creationId xmlns:a16="http://schemas.microsoft.com/office/drawing/2014/main" id="{543E4838-DE4B-4754-AECB-C8E23CD72A71}"/>
              </a:ext>
            </a:extLst>
          </p:cNvPr>
          <p:cNvPicPr>
            <a:picLocks noChangeAspect="1"/>
          </p:cNvPicPr>
          <p:nvPr/>
        </p:nvPicPr>
        <p:blipFill>
          <a:blip r:embed="rId7"/>
          <a:stretch>
            <a:fillRect/>
          </a:stretch>
        </p:blipFill>
        <p:spPr>
          <a:xfrm>
            <a:off x="99511" y="3962740"/>
            <a:ext cx="3210768" cy="2365621"/>
          </a:xfrm>
          <a:prstGeom prst="rect">
            <a:avLst/>
          </a:prstGeom>
        </p:spPr>
      </p:pic>
      <p:pic>
        <p:nvPicPr>
          <p:cNvPr id="25" name="Picture 24">
            <a:extLst>
              <a:ext uri="{FF2B5EF4-FFF2-40B4-BE49-F238E27FC236}">
                <a16:creationId xmlns:a16="http://schemas.microsoft.com/office/drawing/2014/main" id="{F07CCE4E-EAE7-467C-87B8-22B09E7AB7C6}"/>
              </a:ext>
            </a:extLst>
          </p:cNvPr>
          <p:cNvPicPr>
            <a:picLocks noChangeAspect="1"/>
          </p:cNvPicPr>
          <p:nvPr/>
        </p:nvPicPr>
        <p:blipFill>
          <a:blip r:embed="rId8"/>
          <a:stretch>
            <a:fillRect/>
          </a:stretch>
        </p:blipFill>
        <p:spPr>
          <a:xfrm>
            <a:off x="3482849" y="925900"/>
            <a:ext cx="4165568" cy="2353525"/>
          </a:xfrm>
          <a:prstGeom prst="rect">
            <a:avLst/>
          </a:prstGeom>
          <a:ln>
            <a:solidFill>
              <a:schemeClr val="tx1"/>
            </a:solidFill>
          </a:ln>
        </p:spPr>
      </p:pic>
      <p:sp>
        <p:nvSpPr>
          <p:cNvPr id="30" name="TextBox 29">
            <a:extLst>
              <a:ext uri="{FF2B5EF4-FFF2-40B4-BE49-F238E27FC236}">
                <a16:creationId xmlns:a16="http://schemas.microsoft.com/office/drawing/2014/main" id="{5C4E57CB-A3ED-46DF-8A4C-DCF0AC76BF26}"/>
              </a:ext>
            </a:extLst>
          </p:cNvPr>
          <p:cNvSpPr txBox="1"/>
          <p:nvPr/>
        </p:nvSpPr>
        <p:spPr>
          <a:xfrm>
            <a:off x="4774180" y="1795102"/>
            <a:ext cx="2104816" cy="261610"/>
          </a:xfrm>
          <a:prstGeom prst="rect">
            <a:avLst/>
          </a:prstGeom>
          <a:noFill/>
        </p:spPr>
        <p:txBody>
          <a:bodyPr wrap="square" rtlCol="0">
            <a:spAutoFit/>
          </a:bodyPr>
          <a:lstStyle/>
          <a:p>
            <a:r>
              <a:rPr lang="en-US" sz="1100" b="1">
                <a:solidFill>
                  <a:schemeClr val="bg1"/>
                </a:solidFill>
              </a:rPr>
              <a:t>~1.25x/year; ~10x in 10 years</a:t>
            </a:r>
          </a:p>
        </p:txBody>
      </p:sp>
      <p:sp>
        <p:nvSpPr>
          <p:cNvPr id="33" name="TextBox 11">
            <a:extLst>
              <a:ext uri="{FF2B5EF4-FFF2-40B4-BE49-F238E27FC236}">
                <a16:creationId xmlns:a16="http://schemas.microsoft.com/office/drawing/2014/main" id="{1216CCF4-0CD2-46B0-800E-38FDAB024F62}"/>
              </a:ext>
            </a:extLst>
          </p:cNvPr>
          <p:cNvSpPr txBox="1"/>
          <p:nvPr/>
        </p:nvSpPr>
        <p:spPr>
          <a:xfrm>
            <a:off x="3322236" y="3266822"/>
            <a:ext cx="463626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700">
                <a:solidFill>
                  <a:schemeClr val="bg1"/>
                </a:solidFill>
              </a:rPr>
              <a:t>Original data up to the year 2010 collected and plotted by M. Horowitz, F. </a:t>
            </a:r>
            <a:r>
              <a:rPr lang="en-US" sz="700" err="1">
                <a:solidFill>
                  <a:schemeClr val="bg1"/>
                </a:solidFill>
              </a:rPr>
              <a:t>Labonte</a:t>
            </a:r>
            <a:r>
              <a:rPr lang="en-US" sz="700">
                <a:solidFill>
                  <a:schemeClr val="bg1"/>
                </a:solidFill>
              </a:rPr>
              <a:t>, O. </a:t>
            </a:r>
            <a:r>
              <a:rPr lang="en-US" sz="700" err="1">
                <a:solidFill>
                  <a:schemeClr val="bg1"/>
                </a:solidFill>
              </a:rPr>
              <a:t>Shacham</a:t>
            </a:r>
            <a:r>
              <a:rPr lang="en-US" sz="700">
                <a:solidFill>
                  <a:schemeClr val="bg1"/>
                </a:solidFill>
              </a:rPr>
              <a:t>, K. Olukotun, L. Hammond, and C. Batten.  New plot and data collected for 2010-2019 by K. Rupp  </a:t>
            </a:r>
            <a:r>
              <a:rPr lang="en-US" sz="700" b="0" i="0" u="sng" strike="noStrike" kern="1200">
                <a:solidFill>
                  <a:schemeClr val="bg1"/>
                </a:solidFill>
                <a:effectLst/>
                <a:latin typeface="+mn-lt"/>
                <a:ea typeface="+mn-ea"/>
                <a:cs typeface="+mn-cs"/>
                <a:hlinkClick r:id="" action="ppaction://noaction">
                  <a:extLst>
                    <a:ext uri="{A12FA001-AC4F-418D-AE19-62706E023703}">
                      <ahyp:hlinkClr xmlns:ahyp="http://schemas.microsoft.com/office/drawing/2018/hyperlinkcolor" val="tx"/>
                    </a:ext>
                  </a:extLst>
                </a:hlinkClick>
              </a:rPr>
              <a:t>https://github.com/karlrupp/microprocessor-trend-data/commit/47382e2e3c653d71ebae66d8e8aecc088866543d</a:t>
            </a:r>
            <a:r>
              <a:rPr lang="en-US" sz="700">
                <a:solidFill>
                  <a:schemeClr val="bg1"/>
                </a:solidFill>
              </a:rPr>
              <a:t> </a:t>
            </a:r>
          </a:p>
        </p:txBody>
      </p:sp>
      <p:sp>
        <p:nvSpPr>
          <p:cNvPr id="2" name="Title 1">
            <a:extLst>
              <a:ext uri="{FF2B5EF4-FFF2-40B4-BE49-F238E27FC236}">
                <a16:creationId xmlns:a16="http://schemas.microsoft.com/office/drawing/2014/main" id="{9B43E597-DB82-4E8C-A5D4-B84A6A26D9A9}"/>
              </a:ext>
            </a:extLst>
          </p:cNvPr>
          <p:cNvSpPr>
            <a:spLocks noGrp="1"/>
          </p:cNvSpPr>
          <p:nvPr>
            <p:ph type="title"/>
          </p:nvPr>
        </p:nvSpPr>
        <p:spPr>
          <a:xfrm>
            <a:off x="25568" y="24876"/>
            <a:ext cx="12166431" cy="611129"/>
          </a:xfrm>
        </p:spPr>
        <p:txBody>
          <a:bodyPr/>
          <a:lstStyle/>
          <a:p>
            <a:r>
              <a:rPr lang="en-US" sz="4800" dirty="0">
                <a:sym typeface="Wingdings" panose="05000000000000000000" pitchFamily="2" charset="2"/>
              </a:rPr>
              <a:t>Why pursue 3D </a:t>
            </a:r>
            <a:r>
              <a:rPr lang="en-US" sz="4800" dirty="0" err="1">
                <a:sym typeface="Wingdings" panose="05000000000000000000" pitchFamily="2" charset="2"/>
              </a:rPr>
              <a:t>Xpoint</a:t>
            </a:r>
            <a:r>
              <a:rPr lang="en-US" sz="4800" dirty="0">
                <a:sym typeface="Wingdings" panose="05000000000000000000" pitchFamily="2" charset="2"/>
              </a:rPr>
              <a:t>?: Technology </a:t>
            </a:r>
            <a:r>
              <a:rPr lang="en-US" sz="4800" dirty="0"/>
              <a:t>trends last decade </a:t>
            </a:r>
            <a:r>
              <a:rPr lang="en-US" sz="4800" dirty="0">
                <a:sym typeface="Wingdings" panose="05000000000000000000" pitchFamily="2" charset="2"/>
              </a:rPr>
              <a:t> TCO Issue</a:t>
            </a:r>
            <a:endParaRPr lang="en-US" sz="4800" dirty="0"/>
          </a:p>
        </p:txBody>
      </p:sp>
      <p:sp>
        <p:nvSpPr>
          <p:cNvPr id="27" name="TextBox 26">
            <a:extLst>
              <a:ext uri="{FF2B5EF4-FFF2-40B4-BE49-F238E27FC236}">
                <a16:creationId xmlns:a16="http://schemas.microsoft.com/office/drawing/2014/main" id="{E62C1E4B-8254-49B7-8EAD-B60A32C6151B}"/>
              </a:ext>
            </a:extLst>
          </p:cNvPr>
          <p:cNvSpPr txBox="1"/>
          <p:nvPr/>
        </p:nvSpPr>
        <p:spPr>
          <a:xfrm>
            <a:off x="7945668" y="3287155"/>
            <a:ext cx="4083787" cy="215444"/>
          </a:xfrm>
          <a:prstGeom prst="rect">
            <a:avLst/>
          </a:prstGeom>
          <a:noFill/>
        </p:spPr>
        <p:txBody>
          <a:bodyPr wrap="square" rtlCol="0">
            <a:spAutoFit/>
          </a:bodyPr>
          <a:lstStyle/>
          <a:p>
            <a:r>
              <a:rPr lang="en-US" sz="800" dirty="0">
                <a:solidFill>
                  <a:schemeClr val="bg1"/>
                </a:solidFill>
              </a:rPr>
              <a:t>Source: Intel &amp; TSMC Public info</a:t>
            </a:r>
          </a:p>
        </p:txBody>
      </p:sp>
      <p:sp>
        <p:nvSpPr>
          <p:cNvPr id="28" name="TextBox 27">
            <a:extLst>
              <a:ext uri="{FF2B5EF4-FFF2-40B4-BE49-F238E27FC236}">
                <a16:creationId xmlns:a16="http://schemas.microsoft.com/office/drawing/2014/main" id="{2C8BBDBA-C5BF-4B26-9101-ED7D22FDD8C0}"/>
              </a:ext>
            </a:extLst>
          </p:cNvPr>
          <p:cNvSpPr txBox="1"/>
          <p:nvPr/>
        </p:nvSpPr>
        <p:spPr>
          <a:xfrm>
            <a:off x="7801781" y="6405246"/>
            <a:ext cx="4115017" cy="215444"/>
          </a:xfrm>
          <a:prstGeom prst="rect">
            <a:avLst/>
          </a:prstGeom>
          <a:noFill/>
        </p:spPr>
        <p:txBody>
          <a:bodyPr wrap="square" rtlCol="0">
            <a:spAutoFit/>
          </a:bodyPr>
          <a:lstStyle/>
          <a:p>
            <a:r>
              <a:rPr lang="en-US" sz="800" dirty="0">
                <a:solidFill>
                  <a:schemeClr val="bg1"/>
                </a:solidFill>
              </a:rPr>
              <a:t>Source: Various ISSCC, IEDM, VLSI, IMW Publications</a:t>
            </a:r>
          </a:p>
        </p:txBody>
      </p:sp>
    </p:spTree>
    <p:extLst>
      <p:ext uri="{BB962C8B-B14F-4D97-AF65-F5344CB8AC3E}">
        <p14:creationId xmlns:p14="http://schemas.microsoft.com/office/powerpoint/2010/main" val="3960224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C84A-9035-4F17-8102-FB8FE66627B9}"/>
              </a:ext>
            </a:extLst>
          </p:cNvPr>
          <p:cNvSpPr>
            <a:spLocks noGrp="1"/>
          </p:cNvSpPr>
          <p:nvPr>
            <p:ph type="title"/>
          </p:nvPr>
        </p:nvSpPr>
        <p:spPr>
          <a:xfrm>
            <a:off x="471951" y="304702"/>
            <a:ext cx="11248101" cy="674031"/>
          </a:xfrm>
        </p:spPr>
        <p:txBody>
          <a:bodyPr/>
          <a:lstStyle/>
          <a:p>
            <a:r>
              <a:rPr lang="en-US" sz="5400" dirty="0"/>
              <a:t>Unified memory…Or…Hierarchy?</a:t>
            </a:r>
            <a:endParaRPr lang="en-US" dirty="0"/>
          </a:p>
        </p:txBody>
      </p:sp>
      <p:sp>
        <p:nvSpPr>
          <p:cNvPr id="4" name="Content Placeholder 2">
            <a:extLst>
              <a:ext uri="{FF2B5EF4-FFF2-40B4-BE49-F238E27FC236}">
                <a16:creationId xmlns:a16="http://schemas.microsoft.com/office/drawing/2014/main" id="{B3D62F8E-40A0-4C50-81B1-5D882E99BBED}"/>
              </a:ext>
            </a:extLst>
          </p:cNvPr>
          <p:cNvSpPr>
            <a:spLocks noGrp="1"/>
          </p:cNvSpPr>
          <p:nvPr>
            <p:ph idx="1"/>
          </p:nvPr>
        </p:nvSpPr>
        <p:spPr>
          <a:xfrm>
            <a:off x="112403" y="978734"/>
            <a:ext cx="11878966" cy="4669400"/>
          </a:xfrm>
        </p:spPr>
        <p:txBody>
          <a:bodyPr/>
          <a:lstStyle/>
          <a:p>
            <a:r>
              <a:rPr lang="en-US" dirty="0"/>
              <a:t>Memory technologist </a:t>
            </a:r>
            <a:r>
              <a:rPr lang="en-US" dirty="0" err="1"/>
              <a:t>silo’d</a:t>
            </a:r>
            <a:r>
              <a:rPr lang="en-US" dirty="0"/>
              <a:t> approach:  Invent universal memory…compatible w/logic, low latency, high BW, low cost, NVM, w/ multi bit/cell….Probably spend a lot of money and not solve anything</a:t>
            </a:r>
          </a:p>
          <a:p>
            <a:r>
              <a:rPr lang="en-US" dirty="0"/>
              <a:t>Perhaps a better approach…and one Intel uniquely capable…leverage our computer architect friends  </a:t>
            </a:r>
          </a:p>
          <a:p>
            <a:endParaRPr lang="en-US" dirty="0"/>
          </a:p>
        </p:txBody>
      </p:sp>
      <p:sp>
        <p:nvSpPr>
          <p:cNvPr id="5" name="Content Placeholder 2">
            <a:extLst>
              <a:ext uri="{FF2B5EF4-FFF2-40B4-BE49-F238E27FC236}">
                <a16:creationId xmlns:a16="http://schemas.microsoft.com/office/drawing/2014/main" id="{4ABDF0C5-E3F9-4535-9259-B9F49B865059}"/>
              </a:ext>
            </a:extLst>
          </p:cNvPr>
          <p:cNvSpPr txBox="1">
            <a:spLocks/>
          </p:cNvSpPr>
          <p:nvPr/>
        </p:nvSpPr>
        <p:spPr>
          <a:xfrm>
            <a:off x="6410000" y="2203344"/>
            <a:ext cx="5669598" cy="3828856"/>
          </a:xfrm>
          <a:prstGeom prst="rect">
            <a:avLst/>
          </a:prstGeom>
        </p:spPr>
        <p:txBody>
          <a:bodyPr/>
          <a:lstStyle>
            <a:lvl1pPr marL="0" indent="0" algn="l" defTabSz="731520" rtl="0" eaLnBrk="1" latinLnBrk="0" hangingPunct="1">
              <a:spcBef>
                <a:spcPts val="1920"/>
              </a:spcBef>
              <a:spcAft>
                <a:spcPts val="0"/>
              </a:spcAft>
              <a:buFont typeface="Wingdings" panose="05000000000000000000" pitchFamily="2" charset="2"/>
              <a:buNone/>
              <a:defRPr sz="2880" b="0" kern="1200">
                <a:solidFill>
                  <a:srgbClr val="0071C5"/>
                </a:solidFill>
                <a:latin typeface="+mn-lt"/>
                <a:ea typeface="+mn-ea"/>
                <a:cs typeface="Intel Clear" panose="020B0604020203020204" pitchFamily="34" charset="0"/>
              </a:defRPr>
            </a:lvl1pPr>
            <a:lvl2pPr marL="360680" indent="-360680" algn="l" defTabSz="731520" rtl="0" eaLnBrk="1" latinLnBrk="0" hangingPunct="1">
              <a:spcBef>
                <a:spcPts val="1920"/>
              </a:spcBef>
              <a:buFont typeface="Wingdings" charset="2"/>
              <a:buChar char="§"/>
              <a:defRPr sz="2560" kern="1200" baseline="0">
                <a:solidFill>
                  <a:schemeClr val="tx2"/>
                </a:solidFill>
                <a:latin typeface="+mn-lt"/>
                <a:ea typeface="+mn-ea"/>
                <a:cs typeface="Intel Clear" panose="020B0604020203020204" pitchFamily="34" charset="0"/>
              </a:defRPr>
            </a:lvl2pPr>
            <a:lvl3pPr marL="914400" indent="-365760" algn="l" defTabSz="731520" rtl="0" eaLnBrk="1" latinLnBrk="0" hangingPunct="1">
              <a:spcBef>
                <a:spcPts val="1280"/>
              </a:spcBef>
              <a:buFont typeface="Intel Clear" panose="020B0604020203020204" pitchFamily="34" charset="0"/>
              <a:buChar char="–"/>
              <a:defRPr sz="2560" kern="1200">
                <a:solidFill>
                  <a:schemeClr val="tx2"/>
                </a:solidFill>
                <a:latin typeface="+mn-lt"/>
                <a:ea typeface="+mn-ea"/>
                <a:cs typeface="Intel Clear" panose="020B0604020203020204" pitchFamily="34" charset="0"/>
              </a:defRPr>
            </a:lvl3pPr>
            <a:lvl4pPr marL="1551941" indent="-365760" algn="l" defTabSz="731520" rtl="0" eaLnBrk="1" latinLnBrk="0" hangingPunct="1">
              <a:spcBef>
                <a:spcPct val="20000"/>
              </a:spcBef>
              <a:buFont typeface="Arial"/>
              <a:buChar char="–"/>
              <a:defRPr sz="2240" kern="1200">
                <a:solidFill>
                  <a:schemeClr val="tx2"/>
                </a:solidFill>
                <a:latin typeface="+mn-lt"/>
                <a:ea typeface="+mn-ea"/>
                <a:cs typeface="Intel Clear" panose="020B0604020203020204" pitchFamily="34" charset="0"/>
              </a:defRPr>
            </a:lvl4pPr>
            <a:lvl5pPr marL="2110741" indent="-365760" algn="l" defTabSz="731520" rtl="0" eaLnBrk="1" latinLnBrk="0" hangingPunct="1">
              <a:spcBef>
                <a:spcPct val="20000"/>
              </a:spcBef>
              <a:buFont typeface="Intel Clear" panose="020B0604020203020204" pitchFamily="34" charset="0"/>
              <a:buChar char="–"/>
              <a:defRPr sz="2240" kern="1200">
                <a:solidFill>
                  <a:schemeClr val="tx2"/>
                </a:solidFill>
                <a:latin typeface="+mn-lt"/>
                <a:ea typeface="+mn-ea"/>
                <a:cs typeface="Intel Clear" panose="020B0604020203020204" pitchFamily="34"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187960" indent="-187960">
              <a:spcBef>
                <a:spcPct val="0"/>
              </a:spcBef>
            </a:pPr>
            <a:r>
              <a:rPr lang="en-US" sz="2000" b="1" dirty="0">
                <a:solidFill>
                  <a:srgbClr val="FFFF00"/>
                </a:solidFill>
                <a:ea typeface="Calibri" pitchFamily="34" charset="0"/>
                <a:cs typeface="Arial" pitchFamily="34" charset="0"/>
              </a:rPr>
              <a:t>“ </a:t>
            </a:r>
            <a:r>
              <a:rPr lang="en-US" sz="1800" b="1" dirty="0">
                <a:solidFill>
                  <a:srgbClr val="FFFF00"/>
                </a:solidFill>
                <a:ea typeface="Calibri" pitchFamily="34" charset="0"/>
                <a:cs typeface="Arial" pitchFamily="34" charset="0"/>
              </a:rPr>
              <a:t>Ideally one would desire an indefinitely large memory capacity such that any particular … word would be immediately available. … It does not seem possible physically to achieve such a capacity.   </a:t>
            </a:r>
          </a:p>
          <a:p>
            <a:pPr marL="187960" indent="-187960">
              <a:spcBef>
                <a:spcPct val="0"/>
              </a:spcBef>
            </a:pPr>
            <a:r>
              <a:rPr lang="en-US" sz="1800" b="1" dirty="0">
                <a:solidFill>
                  <a:srgbClr val="FFFF00"/>
                </a:solidFill>
                <a:ea typeface="Calibri" pitchFamily="34" charset="0"/>
                <a:cs typeface="Arial" pitchFamily="34" charset="0"/>
              </a:rPr>
              <a:t>  We are therefore forced to recognize the possibility of constructing a hierarchy of memories, each of which has greater capacity than the preceding but which is less quickly accessible.”</a:t>
            </a:r>
          </a:p>
        </p:txBody>
      </p:sp>
      <p:sp>
        <p:nvSpPr>
          <p:cNvPr id="6" name="TextBox 5">
            <a:extLst>
              <a:ext uri="{FF2B5EF4-FFF2-40B4-BE49-F238E27FC236}">
                <a16:creationId xmlns:a16="http://schemas.microsoft.com/office/drawing/2014/main" id="{2D8F3720-C0D6-4A6E-90DD-FF6C18788B3F}"/>
              </a:ext>
            </a:extLst>
          </p:cNvPr>
          <p:cNvSpPr txBox="1"/>
          <p:nvPr/>
        </p:nvSpPr>
        <p:spPr>
          <a:xfrm>
            <a:off x="6609749" y="5139149"/>
            <a:ext cx="5469849" cy="1404359"/>
          </a:xfrm>
          <a:prstGeom prst="rect">
            <a:avLst/>
          </a:prstGeom>
          <a:noFill/>
        </p:spPr>
        <p:txBody>
          <a:bodyPr wrap="square" rtlCol="0">
            <a:spAutoFit/>
          </a:bodyPr>
          <a:lstStyle/>
          <a:p>
            <a:pPr defTabSz="801930" eaLnBrk="0" hangingPunct="0">
              <a:lnSpc>
                <a:spcPct val="85000"/>
              </a:lnSpc>
              <a:spcBef>
                <a:spcPct val="0"/>
              </a:spcBef>
            </a:pPr>
            <a:r>
              <a:rPr lang="en-US" sz="1800" b="1">
                <a:solidFill>
                  <a:srgbClr val="FFFF00"/>
                </a:solidFill>
                <a:ea typeface="Calibri" pitchFamily="34" charset="0"/>
                <a:cs typeface="Arial" pitchFamily="34" charset="0"/>
              </a:rPr>
              <a:t>From, “Preliminary Discussion of the Logical Design of an Electronic Computing Instrument”</a:t>
            </a:r>
            <a:endParaRPr lang="en-US" sz="1800" b="1">
              <a:solidFill>
                <a:srgbClr val="FFFF00"/>
              </a:solidFill>
              <a:cs typeface="Arial" pitchFamily="34" charset="0"/>
            </a:endParaRPr>
          </a:p>
          <a:p>
            <a:pPr defTabSz="801930" eaLnBrk="0" hangingPunct="0">
              <a:lnSpc>
                <a:spcPct val="85000"/>
              </a:lnSpc>
              <a:spcBef>
                <a:spcPct val="0"/>
              </a:spcBef>
            </a:pPr>
            <a:endParaRPr lang="en-US" sz="1600" b="1" i="1">
              <a:solidFill>
                <a:srgbClr val="FFFF00"/>
              </a:solidFill>
              <a:ea typeface="Calibri" pitchFamily="34" charset="0"/>
              <a:cs typeface="Arial" pitchFamily="34" charset="0"/>
            </a:endParaRPr>
          </a:p>
          <a:p>
            <a:pPr defTabSz="801930" eaLnBrk="0" hangingPunct="0">
              <a:lnSpc>
                <a:spcPct val="85000"/>
              </a:lnSpc>
              <a:spcBef>
                <a:spcPct val="0"/>
              </a:spcBef>
            </a:pPr>
            <a:r>
              <a:rPr lang="en-US" sz="1600" b="1" i="1">
                <a:solidFill>
                  <a:srgbClr val="FFFF00"/>
                </a:solidFill>
                <a:ea typeface="Calibri" pitchFamily="34" charset="0"/>
                <a:cs typeface="Arial" pitchFamily="34" charset="0"/>
              </a:rPr>
              <a:t>Arthur Burks, Herman </a:t>
            </a:r>
            <a:r>
              <a:rPr lang="en-US" sz="1600" b="1" i="1" err="1">
                <a:solidFill>
                  <a:srgbClr val="FFFF00"/>
                </a:solidFill>
                <a:ea typeface="Calibri" pitchFamily="34" charset="0"/>
                <a:cs typeface="Arial" pitchFamily="34" charset="0"/>
              </a:rPr>
              <a:t>Goldstine</a:t>
            </a:r>
            <a:r>
              <a:rPr lang="en-US" sz="1600" b="1" i="1">
                <a:solidFill>
                  <a:srgbClr val="FFFF00"/>
                </a:solidFill>
                <a:ea typeface="Calibri" pitchFamily="34" charset="0"/>
                <a:cs typeface="Arial" pitchFamily="34" charset="0"/>
              </a:rPr>
              <a:t> and John von Neumann</a:t>
            </a:r>
          </a:p>
          <a:p>
            <a:pPr defTabSz="801930" eaLnBrk="0" hangingPunct="0">
              <a:lnSpc>
                <a:spcPct val="85000"/>
              </a:lnSpc>
              <a:spcBef>
                <a:spcPct val="0"/>
              </a:spcBef>
            </a:pPr>
            <a:endParaRPr lang="en-US" sz="1600" b="1" i="1">
              <a:solidFill>
                <a:srgbClr val="FFFF00"/>
              </a:solidFill>
              <a:ea typeface="Calibri" pitchFamily="34" charset="0"/>
              <a:cs typeface="Arial" pitchFamily="34" charset="0"/>
            </a:endParaRPr>
          </a:p>
          <a:p>
            <a:pPr defTabSz="801930" eaLnBrk="0" hangingPunct="0">
              <a:lnSpc>
                <a:spcPct val="85000"/>
              </a:lnSpc>
              <a:spcBef>
                <a:spcPct val="0"/>
              </a:spcBef>
            </a:pPr>
            <a:r>
              <a:rPr lang="en-US" sz="1600" b="1" i="1">
                <a:solidFill>
                  <a:srgbClr val="FFFF00"/>
                </a:solidFill>
                <a:ea typeface="Calibri" pitchFamily="34" charset="0"/>
                <a:cs typeface="Arial" pitchFamily="34" charset="0"/>
              </a:rPr>
              <a:t>1946</a:t>
            </a:r>
            <a:endParaRPr lang="en-US" sz="3200" b="1">
              <a:solidFill>
                <a:srgbClr val="FFFF00"/>
              </a:solidFill>
            </a:endParaRPr>
          </a:p>
        </p:txBody>
      </p:sp>
      <p:pic>
        <p:nvPicPr>
          <p:cNvPr id="7" name="Picture 2" descr="Image result for john von neumann eniac">
            <a:extLst>
              <a:ext uri="{FF2B5EF4-FFF2-40B4-BE49-F238E27FC236}">
                <a16:creationId xmlns:a16="http://schemas.microsoft.com/office/drawing/2014/main" id="{232FDA2B-7FBE-4D17-9D69-BBC316AE9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32" y="2379386"/>
            <a:ext cx="6209368" cy="372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75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 y="138441"/>
            <a:ext cx="12098648" cy="457199"/>
          </a:xfrm>
        </p:spPr>
        <p:txBody>
          <a:bodyPr>
            <a:noAutofit/>
          </a:bodyPr>
          <a:lstStyle/>
          <a:p>
            <a:r>
              <a:rPr lang="en-US" altLang="ja-JP" sz="4000" dirty="0"/>
              <a:t>3D </a:t>
            </a:r>
            <a:r>
              <a:rPr lang="en-US" altLang="ja-JP" sz="4000" dirty="0" err="1"/>
              <a:t>Xpoint</a:t>
            </a:r>
            <a:r>
              <a:rPr lang="en-US" altLang="ja-JP" sz="4000" dirty="0"/>
              <a:t> Capacity/performance hierarchy tier </a:t>
            </a:r>
            <a:r>
              <a:rPr lang="en-US" altLang="ja-JP" sz="4000" dirty="0">
                <a:sym typeface="Wingdings" panose="05000000000000000000" pitchFamily="2" charset="2"/>
              </a:rPr>
              <a:t> </a:t>
            </a:r>
            <a:r>
              <a:rPr lang="en-US" altLang="ja-JP" sz="4000" dirty="0"/>
              <a:t>merges DRAM /NAND attributes</a:t>
            </a:r>
          </a:p>
        </p:txBody>
      </p:sp>
      <p:sp>
        <p:nvSpPr>
          <p:cNvPr id="44" name="Text Box 37"/>
          <p:cNvSpPr txBox="1">
            <a:spLocks noChangeArrowheads="1"/>
          </p:cNvSpPr>
          <p:nvPr/>
        </p:nvSpPr>
        <p:spPr bwMode="auto">
          <a:xfrm>
            <a:off x="2829939" y="2000619"/>
            <a:ext cx="1720851" cy="656783"/>
          </a:xfrm>
          <a:prstGeom prst="rect">
            <a:avLst/>
          </a:prstGeom>
          <a:noFill/>
          <a:ln w="9525">
            <a:noFill/>
            <a:miter lim="800000"/>
            <a:headEnd/>
            <a:tailEnd/>
          </a:ln>
        </p:spPr>
        <p:txBody>
          <a:bodyPr>
            <a:spAutoFit/>
          </a:bodyPr>
          <a:lstStyle/>
          <a:p>
            <a:pPr algn="ctr">
              <a:spcBef>
                <a:spcPct val="50000"/>
              </a:spcBef>
            </a:pPr>
            <a:r>
              <a:rPr lang="en-US" altLang="ja-JP" sz="1467" b="1">
                <a:solidFill>
                  <a:schemeClr val="bg1"/>
                </a:solidFill>
              </a:rPr>
              <a:t>Data</a:t>
            </a:r>
            <a:r>
              <a:rPr lang="en-US" altLang="ja-JP" sz="1467" b="1">
                <a:solidFill>
                  <a:schemeClr val="tx2"/>
                </a:solidFill>
              </a:rPr>
              <a:t> </a:t>
            </a:r>
            <a:r>
              <a:rPr lang="en-US" altLang="ja-JP" sz="1467" b="1">
                <a:solidFill>
                  <a:schemeClr val="bg1"/>
                </a:solidFill>
              </a:rPr>
              <a:t>Cache</a:t>
            </a:r>
          </a:p>
          <a:p>
            <a:pPr algn="ctr">
              <a:spcBef>
                <a:spcPct val="50000"/>
              </a:spcBef>
            </a:pPr>
            <a:r>
              <a:rPr lang="en-US" altLang="ja-JP" sz="1467" b="1">
                <a:solidFill>
                  <a:schemeClr val="bg1"/>
                </a:solidFill>
              </a:rPr>
              <a:t>16kB Page</a:t>
            </a:r>
          </a:p>
        </p:txBody>
      </p:sp>
      <p:sp>
        <p:nvSpPr>
          <p:cNvPr id="45" name="Text Box 37"/>
          <p:cNvSpPr txBox="1">
            <a:spLocks noChangeArrowheads="1"/>
          </p:cNvSpPr>
          <p:nvPr/>
        </p:nvSpPr>
        <p:spPr bwMode="auto">
          <a:xfrm>
            <a:off x="1909189" y="3628107"/>
            <a:ext cx="1720851" cy="318100"/>
          </a:xfrm>
          <a:prstGeom prst="rect">
            <a:avLst/>
          </a:prstGeom>
          <a:noFill/>
          <a:ln w="9525">
            <a:noFill/>
            <a:miter lim="800000"/>
            <a:headEnd/>
            <a:tailEnd/>
          </a:ln>
        </p:spPr>
        <p:txBody>
          <a:bodyPr>
            <a:spAutoFit/>
          </a:bodyPr>
          <a:lstStyle/>
          <a:p>
            <a:pPr algn="ctr">
              <a:spcBef>
                <a:spcPct val="50000"/>
              </a:spcBef>
            </a:pPr>
            <a:r>
              <a:rPr lang="en-US" altLang="ja-JP" sz="1467" b="1">
                <a:solidFill>
                  <a:schemeClr val="bg1"/>
                </a:solidFill>
              </a:rPr>
              <a:t>Periphery</a:t>
            </a:r>
          </a:p>
        </p:txBody>
      </p:sp>
      <p:sp>
        <p:nvSpPr>
          <p:cNvPr id="48" name="Text Box 37"/>
          <p:cNvSpPr txBox="1">
            <a:spLocks noChangeArrowheads="1"/>
          </p:cNvSpPr>
          <p:nvPr/>
        </p:nvSpPr>
        <p:spPr bwMode="auto">
          <a:xfrm>
            <a:off x="1299589" y="1140537"/>
            <a:ext cx="3041651" cy="605166"/>
          </a:xfrm>
          <a:prstGeom prst="rect">
            <a:avLst/>
          </a:prstGeom>
          <a:noFill/>
          <a:ln w="9525">
            <a:noFill/>
            <a:miter lim="800000"/>
            <a:headEnd/>
            <a:tailEnd/>
          </a:ln>
        </p:spPr>
        <p:txBody>
          <a:bodyPr wrap="square">
            <a:spAutoFit/>
          </a:bodyPr>
          <a:lstStyle/>
          <a:p>
            <a:pPr algn="ctr">
              <a:spcBef>
                <a:spcPct val="50000"/>
              </a:spcBef>
            </a:pPr>
            <a:r>
              <a:rPr lang="en-US" altLang="ja-JP" sz="1333" b="1">
                <a:solidFill>
                  <a:schemeClr val="bg1"/>
                </a:solidFill>
              </a:rPr>
              <a:t>Selected Wordline</a:t>
            </a:r>
          </a:p>
          <a:p>
            <a:pPr algn="ctr">
              <a:spcBef>
                <a:spcPct val="50000"/>
              </a:spcBef>
            </a:pPr>
            <a:r>
              <a:rPr lang="en-US" altLang="ja-JP" sz="1333" b="1">
                <a:solidFill>
                  <a:schemeClr val="bg1"/>
                </a:solidFill>
              </a:rPr>
              <a:t>All 32kB BLs active</a:t>
            </a:r>
          </a:p>
        </p:txBody>
      </p:sp>
      <p:grpSp>
        <p:nvGrpSpPr>
          <p:cNvPr id="5" name="Group 98"/>
          <p:cNvGrpSpPr/>
          <p:nvPr/>
        </p:nvGrpSpPr>
        <p:grpSpPr>
          <a:xfrm>
            <a:off x="9101216" y="1140537"/>
            <a:ext cx="2554980" cy="2177560"/>
            <a:chOff x="6400799" y="1376285"/>
            <a:chExt cx="2294691" cy="2849665"/>
          </a:xfrm>
        </p:grpSpPr>
        <p:sp>
          <p:nvSpPr>
            <p:cNvPr id="67" name="Rectangle 66"/>
            <p:cNvSpPr/>
            <p:nvPr/>
          </p:nvSpPr>
          <p:spPr bwMode="auto">
            <a:xfrm>
              <a:off x="6477000" y="1447800"/>
              <a:ext cx="2133600" cy="2667000"/>
            </a:xfrm>
            <a:prstGeom prst="rect">
              <a:avLst/>
            </a:prstGeom>
            <a:solidFill>
              <a:srgbClr val="000000"/>
            </a:solidFill>
            <a:ln w="19050" cap="flat" cmpd="sng" algn="ctr">
              <a:solidFill>
                <a:schemeClr val="tx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68" name="Text Box 37"/>
            <p:cNvSpPr txBox="1">
              <a:spLocks noChangeArrowheads="1"/>
            </p:cNvSpPr>
            <p:nvPr/>
          </p:nvSpPr>
          <p:spPr bwMode="auto">
            <a:xfrm>
              <a:off x="6400800" y="2626008"/>
              <a:ext cx="2281238" cy="335728"/>
            </a:xfrm>
            <a:prstGeom prst="rect">
              <a:avLst/>
            </a:prstGeom>
            <a:noFill/>
            <a:ln w="9525">
              <a:noFill/>
              <a:miter lim="800000"/>
              <a:headEnd/>
              <a:tailEnd/>
            </a:ln>
          </p:spPr>
          <p:txBody>
            <a:bodyPr wrap="square">
              <a:spAutoFit/>
            </a:bodyPr>
            <a:lstStyle/>
            <a:p>
              <a:pPr algn="ctr">
                <a:spcBef>
                  <a:spcPct val="50000"/>
                </a:spcBef>
              </a:pPr>
              <a:r>
                <a:rPr lang="en-US" altLang="ja-JP" sz="1067" b="1">
                  <a:solidFill>
                    <a:schemeClr val="bg1"/>
                  </a:solidFill>
                </a:rPr>
                <a:t>Periphery</a:t>
              </a:r>
            </a:p>
          </p:txBody>
        </p:sp>
        <p:sp>
          <p:nvSpPr>
            <p:cNvPr id="71" name="Rectangle 70"/>
            <p:cNvSpPr/>
            <p:nvPr/>
          </p:nvSpPr>
          <p:spPr bwMode="auto">
            <a:xfrm>
              <a:off x="6477000" y="33528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73" name="Rectangle 72"/>
            <p:cNvSpPr/>
            <p:nvPr/>
          </p:nvSpPr>
          <p:spPr bwMode="auto">
            <a:xfrm>
              <a:off x="6477000" y="32004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74" name="Rectangle 73"/>
            <p:cNvSpPr/>
            <p:nvPr/>
          </p:nvSpPr>
          <p:spPr bwMode="auto">
            <a:xfrm>
              <a:off x="6477000" y="30480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75" name="Rectangle 74"/>
            <p:cNvSpPr/>
            <p:nvPr/>
          </p:nvSpPr>
          <p:spPr bwMode="auto">
            <a:xfrm>
              <a:off x="6477000" y="28956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76" name="Rectangle 75"/>
            <p:cNvSpPr/>
            <p:nvPr/>
          </p:nvSpPr>
          <p:spPr bwMode="auto">
            <a:xfrm>
              <a:off x="6477000" y="39624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77" name="Rectangle 76"/>
            <p:cNvSpPr/>
            <p:nvPr/>
          </p:nvSpPr>
          <p:spPr bwMode="auto">
            <a:xfrm>
              <a:off x="6477000" y="38100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78" name="Rectangle 77"/>
            <p:cNvSpPr/>
            <p:nvPr/>
          </p:nvSpPr>
          <p:spPr bwMode="auto">
            <a:xfrm>
              <a:off x="6477000" y="36576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79" name="Rectangle 78"/>
            <p:cNvSpPr/>
            <p:nvPr/>
          </p:nvSpPr>
          <p:spPr bwMode="auto">
            <a:xfrm>
              <a:off x="6477000" y="35052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0" name="Rectangle 79"/>
            <p:cNvSpPr/>
            <p:nvPr/>
          </p:nvSpPr>
          <p:spPr bwMode="auto">
            <a:xfrm>
              <a:off x="6477000" y="19050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1" name="Rectangle 80"/>
            <p:cNvSpPr/>
            <p:nvPr/>
          </p:nvSpPr>
          <p:spPr bwMode="auto">
            <a:xfrm>
              <a:off x="6477000" y="17526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2" name="Rectangle 81"/>
            <p:cNvSpPr/>
            <p:nvPr/>
          </p:nvSpPr>
          <p:spPr bwMode="auto">
            <a:xfrm>
              <a:off x="6477000" y="16002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3" name="Rectangle 82"/>
            <p:cNvSpPr/>
            <p:nvPr/>
          </p:nvSpPr>
          <p:spPr bwMode="auto">
            <a:xfrm>
              <a:off x="6477000" y="14478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4" name="Rectangle 83"/>
            <p:cNvSpPr/>
            <p:nvPr/>
          </p:nvSpPr>
          <p:spPr bwMode="auto">
            <a:xfrm>
              <a:off x="6477000" y="25146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5" name="Rectangle 84"/>
            <p:cNvSpPr/>
            <p:nvPr/>
          </p:nvSpPr>
          <p:spPr bwMode="auto">
            <a:xfrm>
              <a:off x="6477000" y="23622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6" name="Rectangle 85"/>
            <p:cNvSpPr/>
            <p:nvPr/>
          </p:nvSpPr>
          <p:spPr bwMode="auto">
            <a:xfrm>
              <a:off x="6477000" y="22098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7" name="Rectangle 86"/>
            <p:cNvSpPr/>
            <p:nvPr/>
          </p:nvSpPr>
          <p:spPr bwMode="auto">
            <a:xfrm>
              <a:off x="6477000" y="20574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8" name="Rectangle 87"/>
            <p:cNvSpPr/>
            <p:nvPr/>
          </p:nvSpPr>
          <p:spPr bwMode="auto">
            <a:xfrm>
              <a:off x="6477000" y="2667000"/>
              <a:ext cx="2133600" cy="228600"/>
            </a:xfrm>
            <a:prstGeom prst="rect">
              <a:avLst/>
            </a:prstGeom>
            <a:noFill/>
            <a:ln w="19050" cap="flat" cmpd="sng" algn="ctr">
              <a:solidFill>
                <a:schemeClr val="bg1"/>
              </a:solidFill>
              <a:prstDash val="solid"/>
              <a:round/>
              <a:headEnd type="none" w="med" len="med"/>
              <a:tailEnd type="none" w="med" len="med"/>
            </a:ln>
            <a:effectLst/>
          </p:spPr>
          <p:txBody>
            <a:bodyPr vert="horz" wrap="none" lIns="60960" tIns="60960" rIns="60960" bIns="60960" numCol="1" rtlCol="0" anchor="ctr" anchorCtr="0" compatLnSpc="1">
              <a:prstTxWarp prst="textNoShape">
                <a:avLst/>
              </a:prstTxWarp>
            </a:bodyPr>
            <a:lstStyle/>
            <a:p>
              <a:pPr algn="r" defTabSz="1219170" eaLnBrk="0" fontAlgn="base" hangingPunct="0">
                <a:spcBef>
                  <a:spcPct val="50000"/>
                </a:spcBef>
                <a:spcAft>
                  <a:spcPct val="0"/>
                </a:spcAft>
              </a:pPr>
              <a:endParaRPr lang="en-US" sz="1400">
                <a:solidFill>
                  <a:srgbClr val="000000"/>
                </a:solidFill>
                <a:latin typeface="Verdana" pitchFamily="34" charset="0"/>
              </a:endParaRPr>
            </a:p>
          </p:txBody>
        </p:sp>
        <p:sp>
          <p:nvSpPr>
            <p:cNvPr id="89" name="Text Box 37"/>
            <p:cNvSpPr txBox="1">
              <a:spLocks noChangeArrowheads="1"/>
            </p:cNvSpPr>
            <p:nvPr/>
          </p:nvSpPr>
          <p:spPr bwMode="auto">
            <a:xfrm>
              <a:off x="6400800" y="3890222"/>
              <a:ext cx="2281238" cy="335728"/>
            </a:xfrm>
            <a:prstGeom prst="rect">
              <a:avLst/>
            </a:prstGeom>
            <a:noFill/>
            <a:ln w="9525">
              <a:noFill/>
              <a:miter lim="800000"/>
              <a:headEnd/>
              <a:tailEnd/>
            </a:ln>
          </p:spPr>
          <p:txBody>
            <a:bodyPr wrap="square">
              <a:spAutoFit/>
            </a:bodyPr>
            <a:lstStyle/>
            <a:p>
              <a:pPr algn="ctr">
                <a:spcBef>
                  <a:spcPct val="50000"/>
                </a:spcBef>
              </a:pPr>
              <a:r>
                <a:rPr lang="en-US" altLang="ja-JP" sz="1067" b="1">
                  <a:solidFill>
                    <a:schemeClr val="bg1"/>
                  </a:solidFill>
                </a:rPr>
                <a:t>Bank0</a:t>
              </a:r>
            </a:p>
          </p:txBody>
        </p:sp>
        <p:sp>
          <p:nvSpPr>
            <p:cNvPr id="90" name="Text Box 37"/>
            <p:cNvSpPr txBox="1">
              <a:spLocks noChangeArrowheads="1"/>
            </p:cNvSpPr>
            <p:nvPr/>
          </p:nvSpPr>
          <p:spPr bwMode="auto">
            <a:xfrm>
              <a:off x="6400799" y="3743961"/>
              <a:ext cx="2281238" cy="335728"/>
            </a:xfrm>
            <a:prstGeom prst="rect">
              <a:avLst/>
            </a:prstGeom>
            <a:noFill/>
            <a:ln w="9525">
              <a:noFill/>
              <a:miter lim="800000"/>
              <a:headEnd/>
              <a:tailEnd/>
            </a:ln>
          </p:spPr>
          <p:txBody>
            <a:bodyPr wrap="square">
              <a:spAutoFit/>
            </a:bodyPr>
            <a:lstStyle/>
            <a:p>
              <a:pPr algn="ctr">
                <a:spcBef>
                  <a:spcPct val="50000"/>
                </a:spcBef>
              </a:pPr>
              <a:r>
                <a:rPr lang="en-US" altLang="ja-JP" sz="1067" b="1">
                  <a:solidFill>
                    <a:schemeClr val="bg1"/>
                  </a:solidFill>
                </a:rPr>
                <a:t>Bank1</a:t>
              </a:r>
            </a:p>
          </p:txBody>
        </p:sp>
        <p:sp>
          <p:nvSpPr>
            <p:cNvPr id="91" name="Text Box 37"/>
            <p:cNvSpPr txBox="1">
              <a:spLocks noChangeArrowheads="1"/>
            </p:cNvSpPr>
            <p:nvPr/>
          </p:nvSpPr>
          <p:spPr bwMode="auto">
            <a:xfrm>
              <a:off x="6400800" y="1376285"/>
              <a:ext cx="2281238" cy="335728"/>
            </a:xfrm>
            <a:prstGeom prst="rect">
              <a:avLst/>
            </a:prstGeom>
            <a:noFill/>
            <a:ln w="9525">
              <a:noFill/>
              <a:miter lim="800000"/>
              <a:headEnd/>
              <a:tailEnd/>
            </a:ln>
          </p:spPr>
          <p:txBody>
            <a:bodyPr wrap="square">
              <a:spAutoFit/>
            </a:bodyPr>
            <a:lstStyle/>
            <a:p>
              <a:pPr algn="ctr">
                <a:spcBef>
                  <a:spcPct val="50000"/>
                </a:spcBef>
              </a:pPr>
              <a:r>
                <a:rPr lang="en-US" altLang="ja-JP" sz="1067" b="1" dirty="0">
                  <a:solidFill>
                    <a:schemeClr val="bg1"/>
                  </a:solidFill>
                </a:rPr>
                <a:t>Bank15</a:t>
              </a:r>
            </a:p>
          </p:txBody>
        </p:sp>
        <p:sp>
          <p:nvSpPr>
            <p:cNvPr id="94" name="Text Box 37"/>
            <p:cNvSpPr txBox="1">
              <a:spLocks noChangeArrowheads="1"/>
            </p:cNvSpPr>
            <p:nvPr/>
          </p:nvSpPr>
          <p:spPr bwMode="auto">
            <a:xfrm>
              <a:off x="7130868" y="2125257"/>
              <a:ext cx="944665" cy="268432"/>
            </a:xfrm>
            <a:prstGeom prst="rect">
              <a:avLst/>
            </a:prstGeom>
            <a:solidFill>
              <a:schemeClr val="tx1">
                <a:lumMod val="60000"/>
                <a:lumOff val="40000"/>
              </a:schemeClr>
            </a:solidFill>
            <a:ln w="9525">
              <a:noFill/>
              <a:miter lim="800000"/>
              <a:headEnd/>
              <a:tailEnd/>
            </a:ln>
          </p:spPr>
          <p:txBody>
            <a:bodyPr wrap="square" lIns="0" tIns="0" rIns="0" bIns="0" anchor="ctr" anchorCtr="0">
              <a:spAutoFit/>
            </a:bodyPr>
            <a:lstStyle/>
            <a:p>
              <a:pPr algn="ctr"/>
              <a:r>
                <a:rPr lang="en-US" altLang="ja-JP" sz="1333" b="1">
                  <a:solidFill>
                    <a:schemeClr val="bg1"/>
                  </a:solidFill>
                </a:rPr>
                <a:t>1kB-2kB/WL</a:t>
              </a:r>
            </a:p>
          </p:txBody>
        </p:sp>
        <p:cxnSp>
          <p:nvCxnSpPr>
            <p:cNvPr id="95" name="Straight Connector 94"/>
            <p:cNvCxnSpPr/>
            <p:nvPr/>
          </p:nvCxnSpPr>
          <p:spPr bwMode="auto">
            <a:xfrm flipH="1">
              <a:off x="6672555" y="3220225"/>
              <a:ext cx="2022935" cy="1"/>
            </a:xfrm>
            <a:prstGeom prst="line">
              <a:avLst/>
            </a:prstGeom>
            <a:solidFill>
              <a:srgbClr val="99CCFF"/>
            </a:solidFill>
            <a:ln w="19050" cap="flat" cmpd="sng" algn="ctr">
              <a:solidFill>
                <a:schemeClr val="tx1">
                  <a:lumMod val="60000"/>
                  <a:lumOff val="40000"/>
                </a:schemeClr>
              </a:solidFill>
              <a:prstDash val="sysDash"/>
              <a:round/>
              <a:headEnd type="triangle" w="med" len="med"/>
              <a:tailEnd type="triangle" w="med" len="med"/>
            </a:ln>
            <a:effectLst/>
          </p:spPr>
        </p:cxnSp>
      </p:grpSp>
      <p:graphicFrame>
        <p:nvGraphicFramePr>
          <p:cNvPr id="105" name="Table 104"/>
          <p:cNvGraphicFramePr>
            <a:graphicFrameLocks noGrp="1"/>
          </p:cNvGraphicFramePr>
          <p:nvPr>
            <p:extLst>
              <p:ext uri="{D42A27DB-BD31-4B8C-83A1-F6EECF244321}">
                <p14:modId xmlns:p14="http://schemas.microsoft.com/office/powerpoint/2010/main" val="2403459236"/>
              </p:ext>
            </p:extLst>
          </p:nvPr>
        </p:nvGraphicFramePr>
        <p:xfrm>
          <a:off x="47170" y="3700741"/>
          <a:ext cx="11988801" cy="2453875"/>
        </p:xfrm>
        <a:graphic>
          <a:graphicData uri="http://schemas.openxmlformats.org/drawingml/2006/table">
            <a:tbl>
              <a:tblPr firstRow="1" bandRow="1">
                <a:tableStyleId>{073A0DAA-6AF3-43AB-8588-CEC1D06C72B9}</a:tableStyleId>
              </a:tblPr>
              <a:tblGrid>
                <a:gridCol w="2005497">
                  <a:extLst>
                    <a:ext uri="{9D8B030D-6E8A-4147-A177-3AD203B41FA5}">
                      <a16:colId xmlns:a16="http://schemas.microsoft.com/office/drawing/2014/main" val="20000"/>
                    </a:ext>
                  </a:extLst>
                </a:gridCol>
                <a:gridCol w="3190461">
                  <a:extLst>
                    <a:ext uri="{9D8B030D-6E8A-4147-A177-3AD203B41FA5}">
                      <a16:colId xmlns:a16="http://schemas.microsoft.com/office/drawing/2014/main" val="20001"/>
                    </a:ext>
                  </a:extLst>
                </a:gridCol>
                <a:gridCol w="3528391">
                  <a:extLst>
                    <a:ext uri="{9D8B030D-6E8A-4147-A177-3AD203B41FA5}">
                      <a16:colId xmlns:a16="http://schemas.microsoft.com/office/drawing/2014/main" val="20002"/>
                    </a:ext>
                  </a:extLst>
                </a:gridCol>
                <a:gridCol w="3264452">
                  <a:extLst>
                    <a:ext uri="{9D8B030D-6E8A-4147-A177-3AD203B41FA5}">
                      <a16:colId xmlns:a16="http://schemas.microsoft.com/office/drawing/2014/main" val="20003"/>
                    </a:ext>
                  </a:extLst>
                </a:gridCol>
              </a:tblGrid>
              <a:tr h="267496">
                <a:tc>
                  <a:txBody>
                    <a:bodyPr/>
                    <a:lstStyle/>
                    <a:p>
                      <a:endParaRPr lang="en-US" sz="1400" b="1">
                        <a:solidFill>
                          <a:sysClr val="windowText" lastClr="000000"/>
                        </a:solidFill>
                      </a:endParaRPr>
                    </a:p>
                  </a:txBody>
                  <a:tcPr marL="121920" marR="121920"/>
                </a:tc>
                <a:tc>
                  <a:txBody>
                    <a:bodyPr/>
                    <a:lstStyle/>
                    <a:p>
                      <a:pPr algn="ctr"/>
                      <a:r>
                        <a:rPr lang="en-US" sz="1400" b="1"/>
                        <a:t>NAND </a:t>
                      </a:r>
                      <a:endParaRPr lang="en-US" sz="1400" b="1">
                        <a:solidFill>
                          <a:sysClr val="windowText" lastClr="000000"/>
                        </a:solidFill>
                      </a:endParaRPr>
                    </a:p>
                  </a:txBody>
                  <a:tcPr marL="121920" marR="121920"/>
                </a:tc>
                <a:tc>
                  <a:txBody>
                    <a:bodyPr/>
                    <a:lstStyle/>
                    <a:p>
                      <a:pPr algn="ctr"/>
                      <a:r>
                        <a:rPr lang="en-US" sz="1400" b="1"/>
                        <a:t>3D </a:t>
                      </a:r>
                      <a:r>
                        <a:rPr lang="en-US" sz="1400" b="1" err="1"/>
                        <a:t>XPoint</a:t>
                      </a:r>
                      <a:r>
                        <a:rPr lang="en-US" sz="1400" b="1" baseline="0"/>
                        <a:t> (2</a:t>
                      </a:r>
                      <a:r>
                        <a:rPr lang="en-US" sz="1400" b="1" baseline="30000"/>
                        <a:t>nd</a:t>
                      </a:r>
                      <a:r>
                        <a:rPr lang="en-US" sz="1400" b="1" baseline="0"/>
                        <a:t> Gen)</a:t>
                      </a:r>
                      <a:endParaRPr lang="en-US" sz="1400" b="1">
                        <a:solidFill>
                          <a:sysClr val="windowText" lastClr="000000"/>
                        </a:solidFill>
                      </a:endParaRPr>
                    </a:p>
                  </a:txBody>
                  <a:tcPr marL="121920" marR="121920"/>
                </a:tc>
                <a:tc>
                  <a:txBody>
                    <a:bodyPr/>
                    <a:lstStyle/>
                    <a:p>
                      <a:pPr algn="ctr"/>
                      <a:r>
                        <a:rPr lang="en-US" sz="1400" b="1"/>
                        <a:t>DRAM</a:t>
                      </a:r>
                      <a:endParaRPr lang="en-US" sz="1400" b="1">
                        <a:solidFill>
                          <a:schemeClr val="tx1"/>
                        </a:solidFill>
                      </a:endParaRPr>
                    </a:p>
                  </a:txBody>
                  <a:tcPr marL="121920" marR="121920"/>
                </a:tc>
                <a:extLst>
                  <a:ext uri="{0D108BD9-81ED-4DB2-BD59-A6C34878D82A}">
                    <a16:rowId xmlns:a16="http://schemas.microsoft.com/office/drawing/2014/main" val="10000"/>
                  </a:ext>
                </a:extLst>
              </a:tr>
              <a:tr h="267496">
                <a:tc>
                  <a:txBody>
                    <a:bodyPr/>
                    <a:lstStyle/>
                    <a:p>
                      <a:pPr lvl="0">
                        <a:buNone/>
                      </a:pPr>
                      <a:r>
                        <a:rPr lang="en-US" sz="1400" b="1" dirty="0"/>
                        <a:t>Access</a:t>
                      </a:r>
                    </a:p>
                  </a:txBody>
                  <a:tcPr marL="121920" marR="121920"/>
                </a:tc>
                <a:tc>
                  <a:txBody>
                    <a:bodyPr/>
                    <a:lstStyle/>
                    <a:p>
                      <a:r>
                        <a:rPr lang="en-US" sz="1400" b="1"/>
                        <a:t>32kB cells w/in 1</a:t>
                      </a:r>
                      <a:r>
                        <a:rPr lang="en-US" sz="1400" b="1" baseline="0"/>
                        <a:t> page </a:t>
                      </a:r>
                      <a:r>
                        <a:rPr lang="en-US" sz="1400" b="1"/>
                        <a:t>(dual</a:t>
                      </a:r>
                      <a:r>
                        <a:rPr lang="en-US" sz="1400" b="1" baseline="0"/>
                        <a:t> </a:t>
                      </a:r>
                      <a:r>
                        <a:rPr lang="en-US" sz="1400" b="1"/>
                        <a:t>plane)</a:t>
                      </a:r>
                    </a:p>
                  </a:txBody>
                  <a:tcPr marL="121920" marR="121920"/>
                </a:tc>
                <a:tc>
                  <a:txBody>
                    <a:bodyPr/>
                    <a:lstStyle/>
                    <a:p>
                      <a:r>
                        <a:rPr lang="en-US" sz="1400" b="1"/>
                        <a:t>16Bytes: 1 cell in each of </a:t>
                      </a:r>
                      <a:r>
                        <a:rPr lang="en-US" sz="1400" b="1" baseline="0"/>
                        <a:t>16B tiles</a:t>
                      </a:r>
                    </a:p>
                  </a:txBody>
                  <a:tcPr marL="121920" marR="121920"/>
                </a:tc>
                <a:tc>
                  <a:txBody>
                    <a:bodyPr/>
                    <a:lstStyle/>
                    <a:p>
                      <a:r>
                        <a:rPr lang="en-US" sz="1400" b="1"/>
                        <a:t>0.5kB -2kB</a:t>
                      </a:r>
                      <a:r>
                        <a:rPr lang="en-US" sz="1400" b="1" baseline="0"/>
                        <a:t> cells across 1 bank</a:t>
                      </a:r>
                      <a:endParaRPr lang="en-US" sz="1400" b="1"/>
                    </a:p>
                  </a:txBody>
                  <a:tcPr marL="121920" marR="121920"/>
                </a:tc>
                <a:extLst>
                  <a:ext uri="{0D108BD9-81ED-4DB2-BD59-A6C34878D82A}">
                    <a16:rowId xmlns:a16="http://schemas.microsoft.com/office/drawing/2014/main" val="10001"/>
                  </a:ext>
                </a:extLst>
              </a:tr>
              <a:tr h="267496">
                <a:tc>
                  <a:txBody>
                    <a:bodyPr/>
                    <a:lstStyle/>
                    <a:p>
                      <a:r>
                        <a:rPr lang="en-US" sz="1400" b="1"/>
                        <a:t>Banks</a:t>
                      </a:r>
                    </a:p>
                  </a:txBody>
                  <a:tcPr marL="121920" marR="121920"/>
                </a:tc>
                <a:tc>
                  <a:txBody>
                    <a:bodyPr/>
                    <a:lstStyle/>
                    <a:p>
                      <a:r>
                        <a:rPr lang="en-US" sz="1400" b="1"/>
                        <a:t>None </a:t>
                      </a:r>
                      <a:r>
                        <a:rPr lang="en-US" sz="1400" b="1" baseline="0"/>
                        <a:t> (1 read or 1 write)</a:t>
                      </a:r>
                      <a:endParaRPr lang="en-US" sz="1400" b="1"/>
                    </a:p>
                  </a:txBody>
                  <a:tcPr marL="121920" marR="121920"/>
                </a:tc>
                <a:tc>
                  <a:txBody>
                    <a:bodyPr/>
                    <a:lstStyle/>
                    <a:p>
                      <a:r>
                        <a:rPr lang="en-US" sz="1400" b="1"/>
                        <a:t>32 independent banks</a:t>
                      </a:r>
                    </a:p>
                  </a:txBody>
                  <a:tcPr marL="121920" marR="121920"/>
                </a:tc>
                <a:tc>
                  <a:txBody>
                    <a:bodyPr/>
                    <a:lstStyle/>
                    <a:p>
                      <a:r>
                        <a:rPr lang="en-US" sz="1400" b="1"/>
                        <a:t>16 independent</a:t>
                      </a:r>
                      <a:r>
                        <a:rPr lang="en-US" sz="1400" b="1" baseline="0"/>
                        <a:t> banks (DDR4)</a:t>
                      </a:r>
                      <a:endParaRPr lang="en-US" sz="1400" b="1"/>
                    </a:p>
                  </a:txBody>
                  <a:tcPr marL="121920" marR="121920"/>
                </a:tc>
                <a:extLst>
                  <a:ext uri="{0D108BD9-81ED-4DB2-BD59-A6C34878D82A}">
                    <a16:rowId xmlns:a16="http://schemas.microsoft.com/office/drawing/2014/main" val="10002"/>
                  </a:ext>
                </a:extLst>
              </a:tr>
              <a:tr h="267496">
                <a:tc>
                  <a:txBody>
                    <a:bodyPr/>
                    <a:lstStyle/>
                    <a:p>
                      <a:r>
                        <a:rPr lang="en-US" sz="1400" b="1"/>
                        <a:t>Endurance</a:t>
                      </a:r>
                    </a:p>
                  </a:txBody>
                  <a:tcPr marL="121920" marR="121920"/>
                </a:tc>
                <a:tc>
                  <a:txBody>
                    <a:bodyPr/>
                    <a:lstStyle/>
                    <a:p>
                      <a:r>
                        <a:rPr lang="en-US" sz="1400" b="1"/>
                        <a:t>~1Ks </a:t>
                      </a:r>
                      <a:r>
                        <a:rPr lang="en-US" sz="1400" b="1" baseline="0"/>
                        <a:t>Write Cycles</a:t>
                      </a:r>
                      <a:endParaRPr lang="en-US" sz="1400" b="1"/>
                    </a:p>
                  </a:txBody>
                  <a:tcPr marL="121920" marR="121920"/>
                </a:tc>
                <a:tc>
                  <a:txBody>
                    <a:bodyPr/>
                    <a:lstStyle/>
                    <a:p>
                      <a:r>
                        <a:rPr lang="en-US" sz="1400" b="1">
                          <a:solidFill>
                            <a:schemeClr val="tx1"/>
                          </a:solidFill>
                        </a:rPr>
                        <a:t>~2-4Ms Write Cycles</a:t>
                      </a:r>
                    </a:p>
                  </a:txBody>
                  <a:tcPr marL="121920" marR="121920"/>
                </a:tc>
                <a:tc>
                  <a:txBody>
                    <a:bodyPr/>
                    <a:lstStyle/>
                    <a:p>
                      <a:r>
                        <a:rPr lang="en-US" sz="1400" b="1" baseline="0"/>
                        <a:t>Unlimited Write Cycles</a:t>
                      </a:r>
                      <a:endParaRPr lang="en-US" sz="1400" b="1"/>
                    </a:p>
                  </a:txBody>
                  <a:tcPr marL="121920" marR="121920"/>
                </a:tc>
                <a:extLst>
                  <a:ext uri="{0D108BD9-81ED-4DB2-BD59-A6C34878D82A}">
                    <a16:rowId xmlns:a16="http://schemas.microsoft.com/office/drawing/2014/main" val="10004"/>
                  </a:ext>
                </a:extLst>
              </a:tr>
              <a:tr h="267496">
                <a:tc>
                  <a:txBody>
                    <a:bodyPr/>
                    <a:lstStyle/>
                    <a:p>
                      <a:r>
                        <a:rPr lang="en-US" sz="1400" b="1"/>
                        <a:t>Retention</a:t>
                      </a:r>
                    </a:p>
                  </a:txBody>
                  <a:tcPr marL="121920" marR="121920"/>
                </a:tc>
                <a:tc>
                  <a:txBody>
                    <a:bodyPr/>
                    <a:lstStyle/>
                    <a:p>
                      <a:r>
                        <a:rPr lang="en-US" sz="1400" b="1"/>
                        <a:t>~Years</a:t>
                      </a:r>
                    </a:p>
                  </a:txBody>
                  <a:tcPr marL="121920" marR="121920"/>
                </a:tc>
                <a:tc>
                  <a:txBody>
                    <a:bodyPr/>
                    <a:lstStyle/>
                    <a:p>
                      <a:r>
                        <a:rPr lang="en-US" sz="1400" b="1"/>
                        <a:t>~Years</a:t>
                      </a:r>
                    </a:p>
                  </a:txBody>
                  <a:tcPr marL="121920" marR="121920"/>
                </a:tc>
                <a:tc>
                  <a:txBody>
                    <a:bodyPr/>
                    <a:lstStyle/>
                    <a:p>
                      <a:r>
                        <a:rPr lang="en-US" sz="1400" b="1"/>
                        <a:t>~</a:t>
                      </a:r>
                      <a:r>
                        <a:rPr lang="en-US" sz="1400" b="1" err="1"/>
                        <a:t>ms</a:t>
                      </a:r>
                      <a:endParaRPr lang="en-US" sz="1400" b="1"/>
                    </a:p>
                  </a:txBody>
                  <a:tcPr marL="121920" marR="121920"/>
                </a:tc>
                <a:extLst>
                  <a:ext uri="{0D108BD9-81ED-4DB2-BD59-A6C34878D82A}">
                    <a16:rowId xmlns:a16="http://schemas.microsoft.com/office/drawing/2014/main" val="4082116344"/>
                  </a:ext>
                </a:extLst>
              </a:tr>
              <a:tr h="267496">
                <a:tc>
                  <a:txBody>
                    <a:bodyPr/>
                    <a:lstStyle/>
                    <a:p>
                      <a:r>
                        <a:rPr lang="en-US" sz="1400" b="1"/>
                        <a:t>Read</a:t>
                      </a:r>
                      <a:r>
                        <a:rPr lang="en-US" sz="1400" b="1" baseline="0"/>
                        <a:t>/Write BW</a:t>
                      </a:r>
                      <a:endParaRPr lang="en-US" sz="1400" b="1"/>
                    </a:p>
                  </a:txBody>
                  <a:tcPr marL="121920" marR="121920"/>
                </a:tc>
                <a:tc>
                  <a:txBody>
                    <a:bodyPr/>
                    <a:lstStyle/>
                    <a:p>
                      <a:r>
                        <a:rPr lang="en-US" sz="1400" b="1"/>
                        <a:t>1250MT/s (IO Limited)</a:t>
                      </a:r>
                      <a:r>
                        <a:rPr lang="en-US" sz="1400" b="1" baseline="0"/>
                        <a:t> / 80MB/s</a:t>
                      </a:r>
                      <a:endParaRPr lang="en-US" sz="1400" b="1"/>
                    </a:p>
                  </a:txBody>
                  <a:tcPr marL="121920" marR="121920"/>
                </a:tc>
                <a:tc>
                  <a:txBody>
                    <a:bodyPr/>
                    <a:lstStyle/>
                    <a:p>
                      <a:r>
                        <a:rPr lang="en-US" sz="1400" b="1"/>
                        <a:t>1600</a:t>
                      </a:r>
                      <a:r>
                        <a:rPr lang="en-US" sz="1400" b="1" baseline="0"/>
                        <a:t>MT/s (IO Limited) / 800 MB/s</a:t>
                      </a:r>
                      <a:endParaRPr lang="en-US" sz="1400" b="1"/>
                    </a:p>
                  </a:txBody>
                  <a:tcPr marL="121920" marR="121920"/>
                </a:tc>
                <a:tc>
                  <a:txBody>
                    <a:bodyPr/>
                    <a:lstStyle/>
                    <a:p>
                      <a:r>
                        <a:rPr lang="en-US" sz="1400" b="1"/>
                        <a:t>1600 - 3200MT/s DDR4  (IO Limited)</a:t>
                      </a:r>
                    </a:p>
                  </a:txBody>
                  <a:tcPr marL="121920" marR="121920"/>
                </a:tc>
                <a:extLst>
                  <a:ext uri="{0D108BD9-81ED-4DB2-BD59-A6C34878D82A}">
                    <a16:rowId xmlns:a16="http://schemas.microsoft.com/office/drawing/2014/main" val="10005"/>
                  </a:ext>
                </a:extLst>
              </a:tr>
              <a:tr h="226163">
                <a:tc>
                  <a:txBody>
                    <a:bodyPr/>
                    <a:lstStyle/>
                    <a:p>
                      <a:r>
                        <a:rPr lang="en-US" sz="1400" b="1"/>
                        <a:t>Read/Write</a:t>
                      </a:r>
                      <a:r>
                        <a:rPr lang="en-US" sz="1400" b="1" baseline="0"/>
                        <a:t> Latency</a:t>
                      </a:r>
                      <a:endParaRPr lang="en-US" sz="1400" b="1"/>
                    </a:p>
                  </a:txBody>
                  <a:tcPr marL="121920" marR="121920"/>
                </a:tc>
                <a:tc>
                  <a:txBody>
                    <a:bodyPr/>
                    <a:lstStyle/>
                    <a:p>
                      <a:r>
                        <a:rPr lang="en-US" sz="1400" b="1">
                          <a:latin typeface="+mn-lt"/>
                        </a:rPr>
                        <a:t>50</a:t>
                      </a:r>
                      <a:r>
                        <a:rPr lang="en-US" sz="1400" b="1">
                          <a:latin typeface="Symbol"/>
                          <a:sym typeface="Symbol"/>
                        </a:rPr>
                        <a:t>m</a:t>
                      </a:r>
                      <a:r>
                        <a:rPr lang="en-US" sz="1400" b="1"/>
                        <a:t>s   /   800</a:t>
                      </a:r>
                      <a:r>
                        <a:rPr lang="en-US" sz="1400" b="1">
                          <a:latin typeface="Symbol"/>
                          <a:sym typeface="Symbol"/>
                        </a:rPr>
                        <a:t>m</a:t>
                      </a:r>
                      <a:r>
                        <a:rPr lang="en-US" sz="1400" b="1"/>
                        <a:t>s</a:t>
                      </a:r>
                    </a:p>
                  </a:txBody>
                  <a:tcPr marL="121920" marR="121920"/>
                </a:tc>
                <a:tc>
                  <a:txBody>
                    <a:bodyPr/>
                    <a:lstStyle/>
                    <a:p>
                      <a:r>
                        <a:rPr lang="en-US" sz="1400" b="1"/>
                        <a:t>100ns</a:t>
                      </a:r>
                      <a:r>
                        <a:rPr lang="en-US" sz="1400" b="1" baseline="0"/>
                        <a:t>   /   500</a:t>
                      </a:r>
                      <a:r>
                        <a:rPr lang="en-US" sz="1400" b="1"/>
                        <a:t>ns</a:t>
                      </a:r>
                    </a:p>
                  </a:txBody>
                  <a:tcPr marL="121920" marR="121920"/>
                </a:tc>
                <a:tc>
                  <a:txBody>
                    <a:bodyPr/>
                    <a:lstStyle/>
                    <a:p>
                      <a:r>
                        <a:rPr lang="en-US" sz="1400" b="1"/>
                        <a:t>30ns</a:t>
                      </a:r>
                      <a:r>
                        <a:rPr lang="en-US" sz="1400" b="1" baseline="0"/>
                        <a:t>   /   3</a:t>
                      </a:r>
                      <a:r>
                        <a:rPr lang="en-US" sz="1400" b="1"/>
                        <a:t>0ns</a:t>
                      </a:r>
                    </a:p>
                  </a:txBody>
                  <a:tcPr marL="121920" marR="121920"/>
                </a:tc>
                <a:extLst>
                  <a:ext uri="{0D108BD9-81ED-4DB2-BD59-A6C34878D82A}">
                    <a16:rowId xmlns:a16="http://schemas.microsoft.com/office/drawing/2014/main" val="10006"/>
                  </a:ext>
                </a:extLst>
              </a:tr>
              <a:tr h="320275">
                <a:tc>
                  <a:txBody>
                    <a:bodyPr/>
                    <a:lstStyle/>
                    <a:p>
                      <a:r>
                        <a:rPr lang="en-US" sz="1400" b="1"/>
                        <a:t>Memory Density</a:t>
                      </a:r>
                    </a:p>
                  </a:txBody>
                  <a:tcPr marL="121920" marR="121920"/>
                </a:tc>
                <a:tc>
                  <a:txBody>
                    <a:bodyPr/>
                    <a:lstStyle/>
                    <a:p>
                      <a:r>
                        <a:rPr lang="en-US" sz="1400" b="1"/>
                        <a:t>~4.5 Gb/mm</a:t>
                      </a:r>
                      <a:r>
                        <a:rPr lang="en-US" sz="1400" b="1" baseline="30000"/>
                        <a:t>2</a:t>
                      </a:r>
                      <a:r>
                        <a:rPr lang="en-US" sz="1400" b="1" baseline="0"/>
                        <a:t> (96-layer TLC)</a:t>
                      </a:r>
                      <a:endParaRPr lang="en-US" sz="1400" b="1" baseline="0">
                        <a:highlight>
                          <a:srgbClr val="FFFF00"/>
                        </a:highlight>
                      </a:endParaRPr>
                    </a:p>
                  </a:txBody>
                  <a:tcPr marL="121920" marR="121920"/>
                </a:tc>
                <a:tc>
                  <a:txBody>
                    <a:bodyPr/>
                    <a:lstStyle/>
                    <a:p>
                      <a:r>
                        <a:rPr lang="en-US" sz="1400" b="1"/>
                        <a:t>~1.3 Gb/mm</a:t>
                      </a:r>
                      <a:r>
                        <a:rPr lang="en-US" sz="1400" b="1" baseline="30000"/>
                        <a:t>2</a:t>
                      </a:r>
                      <a:endParaRPr lang="en-US" sz="1400" b="1"/>
                    </a:p>
                  </a:txBody>
                  <a:tcPr marL="121920" marR="121920"/>
                </a:tc>
                <a:tc>
                  <a:txBody>
                    <a:bodyPr/>
                    <a:lstStyle/>
                    <a:p>
                      <a:r>
                        <a:rPr lang="en-US" sz="1400" b="1" dirty="0"/>
                        <a:t>~0.3 Gb/mm</a:t>
                      </a:r>
                      <a:r>
                        <a:rPr lang="en-US" sz="1400" b="1" baseline="30000" dirty="0"/>
                        <a:t>2 </a:t>
                      </a:r>
                      <a:r>
                        <a:rPr lang="en-US" sz="1400" b="1" kern="1200" baseline="0" dirty="0">
                          <a:solidFill>
                            <a:schemeClr val="dk1"/>
                          </a:solidFill>
                          <a:latin typeface="+mn-lt"/>
                          <a:ea typeface="+mn-ea"/>
                          <a:cs typeface="+mn-cs"/>
                        </a:rPr>
                        <a:t>(18 nm)</a:t>
                      </a:r>
                    </a:p>
                  </a:txBody>
                  <a:tcPr marL="121920" marR="121920"/>
                </a:tc>
                <a:extLst>
                  <a:ext uri="{0D108BD9-81ED-4DB2-BD59-A6C34878D82A}">
                    <a16:rowId xmlns:a16="http://schemas.microsoft.com/office/drawing/2014/main" val="2722132187"/>
                  </a:ext>
                </a:extLst>
              </a:tr>
            </a:tbl>
          </a:graphicData>
        </a:graphic>
      </p:graphicFrame>
      <p:sp>
        <p:nvSpPr>
          <p:cNvPr id="138" name="Text Box 37"/>
          <p:cNvSpPr txBox="1">
            <a:spLocks noChangeArrowheads="1"/>
          </p:cNvSpPr>
          <p:nvPr/>
        </p:nvSpPr>
        <p:spPr bwMode="auto">
          <a:xfrm>
            <a:off x="8749477" y="3304435"/>
            <a:ext cx="3258459" cy="297454"/>
          </a:xfrm>
          <a:prstGeom prst="rect">
            <a:avLst/>
          </a:prstGeom>
          <a:noFill/>
          <a:ln w="9525">
            <a:noFill/>
            <a:miter lim="800000"/>
            <a:headEnd/>
            <a:tailEnd/>
          </a:ln>
        </p:spPr>
        <p:txBody>
          <a:bodyPr wrap="square">
            <a:spAutoFit/>
          </a:bodyPr>
          <a:lstStyle/>
          <a:p>
            <a:pPr algn="ctr">
              <a:spcBef>
                <a:spcPct val="50000"/>
              </a:spcBef>
            </a:pPr>
            <a:r>
              <a:rPr lang="en-US" altLang="ja-JP" sz="1333" i="1" dirty="0">
                <a:solidFill>
                  <a:schemeClr val="bg1"/>
                </a:solidFill>
              </a:rPr>
              <a:t>For Illustration Purposes</a:t>
            </a:r>
            <a:endParaRPr lang="en-US" altLang="ja-JP" sz="1467" i="1" dirty="0">
              <a:solidFill>
                <a:schemeClr val="bg1"/>
              </a:solidFill>
            </a:endParaRPr>
          </a:p>
        </p:txBody>
      </p:sp>
      <p:pic>
        <p:nvPicPr>
          <p:cNvPr id="49" name="Picture 48"/>
          <p:cNvPicPr>
            <a:picLocks noChangeAspect="1"/>
          </p:cNvPicPr>
          <p:nvPr/>
        </p:nvPicPr>
        <p:blipFill>
          <a:blip r:embed="rId3"/>
          <a:stretch>
            <a:fillRect/>
          </a:stretch>
        </p:blipFill>
        <p:spPr>
          <a:xfrm>
            <a:off x="1529220" y="863879"/>
            <a:ext cx="3540057" cy="2675311"/>
          </a:xfrm>
          <a:prstGeom prst="rect">
            <a:avLst/>
          </a:prstGeom>
        </p:spPr>
      </p:pic>
      <p:pic>
        <p:nvPicPr>
          <p:cNvPr id="4098" name="Picture 2">
            <a:extLst>
              <a:ext uri="{FF2B5EF4-FFF2-40B4-BE49-F238E27FC236}">
                <a16:creationId xmlns:a16="http://schemas.microsoft.com/office/drawing/2014/main" id="{B4C25CA7-ED1C-40CD-BC35-33FB718C4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851" y="578304"/>
            <a:ext cx="2465834" cy="305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43534B5-F6FE-4AE4-9B10-959EA9D7CF35}"/>
              </a:ext>
            </a:extLst>
          </p:cNvPr>
          <p:cNvSpPr txBox="1"/>
          <p:nvPr/>
        </p:nvSpPr>
        <p:spPr>
          <a:xfrm>
            <a:off x="1299589" y="6226628"/>
            <a:ext cx="103698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Segoe UI"/>
              </a:rPr>
              <a:t>Values have been estimated based on internal Intel analysis and are provided for informational purposes only. Any difference in system hardware or software design may affect actual performance. Results may vary</a:t>
            </a:r>
            <a:endParaRPr lang="en-US" sz="1000" dirty="0">
              <a:solidFill>
                <a:schemeClr val="bg1"/>
              </a:solidFill>
            </a:endParaRPr>
          </a:p>
        </p:txBody>
      </p:sp>
    </p:spTree>
    <p:extLst>
      <p:ext uri="{BB962C8B-B14F-4D97-AF65-F5344CB8AC3E}">
        <p14:creationId xmlns:p14="http://schemas.microsoft.com/office/powerpoint/2010/main" val="3628275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138FF-F2D8-435A-9AD8-E767700B06B7}"/>
              </a:ext>
            </a:extLst>
          </p:cNvPr>
          <p:cNvSpPr>
            <a:spLocks noGrp="1"/>
          </p:cNvSpPr>
          <p:nvPr>
            <p:ph type="title"/>
          </p:nvPr>
        </p:nvSpPr>
        <p:spPr>
          <a:xfrm>
            <a:off x="151635" y="304702"/>
            <a:ext cx="11677078" cy="609398"/>
          </a:xfrm>
        </p:spPr>
        <p:txBody>
          <a:bodyPr/>
          <a:lstStyle/>
          <a:p>
            <a:r>
              <a:rPr lang="en-US" sz="4800" dirty="0"/>
              <a:t>3D </a:t>
            </a:r>
            <a:r>
              <a:rPr lang="en-US" sz="4800" dirty="0" err="1"/>
              <a:t>Xpoint</a:t>
            </a:r>
            <a:r>
              <a:rPr lang="en-US" sz="4800" dirty="0"/>
              <a:t> based on decades of Amorphous Semiconductor research  </a:t>
            </a:r>
          </a:p>
        </p:txBody>
      </p:sp>
      <p:grpSp>
        <p:nvGrpSpPr>
          <p:cNvPr id="6" name="Group 9">
            <a:extLst>
              <a:ext uri="{FF2B5EF4-FFF2-40B4-BE49-F238E27FC236}">
                <a16:creationId xmlns:a16="http://schemas.microsoft.com/office/drawing/2014/main" id="{A6308EAF-0175-4905-9C63-80621B145A09}"/>
              </a:ext>
            </a:extLst>
          </p:cNvPr>
          <p:cNvGrpSpPr>
            <a:grpSpLocks/>
          </p:cNvGrpSpPr>
          <p:nvPr/>
        </p:nvGrpSpPr>
        <p:grpSpPr bwMode="auto">
          <a:xfrm>
            <a:off x="2656015" y="3843789"/>
            <a:ext cx="6248400" cy="2520950"/>
            <a:chOff x="96" y="720"/>
            <a:chExt cx="3936" cy="1588"/>
          </a:xfrm>
        </p:grpSpPr>
        <p:pic>
          <p:nvPicPr>
            <p:cNvPr id="7" name="Picture 2">
              <a:extLst>
                <a:ext uri="{FF2B5EF4-FFF2-40B4-BE49-F238E27FC236}">
                  <a16:creationId xmlns:a16="http://schemas.microsoft.com/office/drawing/2014/main" id="{66F776D2-D8D5-4ADE-8695-832E11B21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720"/>
              <a:ext cx="3936" cy="158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80441841-25F1-4A07-BEDB-65B497D01508}"/>
                </a:ext>
              </a:extLst>
            </p:cNvPr>
            <p:cNvSpPr>
              <a:spLocks noChangeArrowheads="1"/>
            </p:cNvSpPr>
            <p:nvPr/>
          </p:nvSpPr>
          <p:spPr bwMode="auto">
            <a:xfrm>
              <a:off x="336" y="1920"/>
              <a:ext cx="1680"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 name="Picture 5">
            <a:extLst>
              <a:ext uri="{FF2B5EF4-FFF2-40B4-BE49-F238E27FC236}">
                <a16:creationId xmlns:a16="http://schemas.microsoft.com/office/drawing/2014/main" id="{5401E44D-0C42-4CD4-94AF-5C38FB007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192" y="1391101"/>
            <a:ext cx="3760788" cy="49736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0500134-1EBE-43BE-A81D-7EB6E86A2923}"/>
              </a:ext>
            </a:extLst>
          </p:cNvPr>
          <p:cNvPicPr>
            <a:picLocks noChangeAspect="1"/>
          </p:cNvPicPr>
          <p:nvPr/>
        </p:nvPicPr>
        <p:blipFill>
          <a:blip r:embed="rId4"/>
          <a:stretch>
            <a:fillRect/>
          </a:stretch>
        </p:blipFill>
        <p:spPr>
          <a:xfrm>
            <a:off x="363287" y="1214079"/>
            <a:ext cx="5340728" cy="2167823"/>
          </a:xfrm>
          <a:prstGeom prst="rect">
            <a:avLst/>
          </a:prstGeom>
        </p:spPr>
      </p:pic>
    </p:spTree>
    <p:extLst>
      <p:ext uri="{BB962C8B-B14F-4D97-AF65-F5344CB8AC3E}">
        <p14:creationId xmlns:p14="http://schemas.microsoft.com/office/powerpoint/2010/main" val="1554832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C512-EA89-4E50-81FA-7BB57E426755}"/>
              </a:ext>
            </a:extLst>
          </p:cNvPr>
          <p:cNvSpPr>
            <a:spLocks noGrp="1"/>
          </p:cNvSpPr>
          <p:nvPr>
            <p:ph type="title"/>
          </p:nvPr>
        </p:nvSpPr>
        <p:spPr>
          <a:xfrm>
            <a:off x="471951" y="97927"/>
            <a:ext cx="11635808" cy="674031"/>
          </a:xfrm>
        </p:spPr>
        <p:txBody>
          <a:bodyPr/>
          <a:lstStyle/>
          <a:p>
            <a:r>
              <a:rPr lang="en-US" sz="5400" dirty="0"/>
              <a:t>1999 marked Start of Intel’s 3D XPoint Development Efforts </a:t>
            </a:r>
          </a:p>
        </p:txBody>
      </p:sp>
      <p:grpSp>
        <p:nvGrpSpPr>
          <p:cNvPr id="5" name="Group 4">
            <a:extLst>
              <a:ext uri="{FF2B5EF4-FFF2-40B4-BE49-F238E27FC236}">
                <a16:creationId xmlns:a16="http://schemas.microsoft.com/office/drawing/2014/main" id="{DC1E4D32-F512-47D7-BBDA-E971C1FB28FB}"/>
              </a:ext>
            </a:extLst>
          </p:cNvPr>
          <p:cNvGrpSpPr/>
          <p:nvPr/>
        </p:nvGrpSpPr>
        <p:grpSpPr>
          <a:xfrm>
            <a:off x="120849" y="838200"/>
            <a:ext cx="2976890" cy="2408006"/>
            <a:chOff x="194737" y="838200"/>
            <a:chExt cx="2976890" cy="2408006"/>
          </a:xfrm>
        </p:grpSpPr>
        <p:sp>
          <p:nvSpPr>
            <p:cNvPr id="6" name="TextBox 5">
              <a:extLst>
                <a:ext uri="{FF2B5EF4-FFF2-40B4-BE49-F238E27FC236}">
                  <a16:creationId xmlns:a16="http://schemas.microsoft.com/office/drawing/2014/main" id="{74A3A046-415B-4668-BC64-4C191E13BEED}"/>
                </a:ext>
              </a:extLst>
            </p:cNvPr>
            <p:cNvSpPr txBox="1"/>
            <p:nvPr/>
          </p:nvSpPr>
          <p:spPr>
            <a:xfrm>
              <a:off x="194737" y="1030069"/>
              <a:ext cx="2976890" cy="646331"/>
            </a:xfrm>
            <a:prstGeom prst="rect">
              <a:avLst/>
            </a:prstGeom>
            <a:noFill/>
            <a:ln>
              <a:noFill/>
            </a:ln>
          </p:spPr>
          <p:txBody>
            <a:bodyPr wrap="square" rtlCol="0">
              <a:spAutoFit/>
            </a:bodyPr>
            <a:lstStyle/>
            <a:p>
              <a:pPr algn="ctr"/>
              <a:r>
                <a:rPr lang="en-US" sz="1200" b="1" dirty="0">
                  <a:solidFill>
                    <a:schemeClr val="bg1"/>
                  </a:solidFill>
                  <a:latin typeface="Calibri" panose="020F0502020204030204" pitchFamily="34" charset="0"/>
                  <a:cs typeface="Calibri" panose="020F0502020204030204" pitchFamily="34" charset="0"/>
                </a:rPr>
                <a:t>4Kb 200nm feature, 4-mask </a:t>
              </a:r>
              <a:r>
                <a:rPr lang="en-US" sz="1200" b="1" dirty="0" err="1">
                  <a:solidFill>
                    <a:schemeClr val="bg1"/>
                  </a:solidFill>
                  <a:latin typeface="Calibri" panose="020F0502020204030204" pitchFamily="34" charset="0"/>
                  <a:cs typeface="Calibri" panose="020F0502020204030204" pitchFamily="34" charset="0"/>
                </a:rPr>
                <a:t>Sublitho</a:t>
              </a:r>
              <a:r>
                <a:rPr lang="en-US" sz="1200" b="1" dirty="0">
                  <a:solidFill>
                    <a:schemeClr val="bg1"/>
                  </a:solidFill>
                  <a:latin typeface="Calibri" panose="020F0502020204030204" pitchFamily="34" charset="0"/>
                  <a:cs typeface="Calibri" panose="020F0502020204030204" pitchFamily="34" charset="0"/>
                </a:rPr>
                <a:t> Heater </a:t>
              </a:r>
            </a:p>
            <a:p>
              <a:pPr algn="ctr"/>
              <a:r>
                <a:rPr lang="en-US" sz="1200" b="1" dirty="0">
                  <a:solidFill>
                    <a:schemeClr val="bg1"/>
                  </a:solidFill>
                  <a:latin typeface="Calibri" panose="020F0502020204030204" pitchFamily="34" charset="0"/>
                  <a:cs typeface="Calibri" panose="020F0502020204030204" pitchFamily="34" charset="0"/>
                </a:rPr>
                <a:t>Damascene PM Subtractive SD</a:t>
              </a:r>
            </a:p>
            <a:p>
              <a:pPr algn="ctr"/>
              <a:r>
                <a:rPr lang="en-US" sz="1200" b="1" dirty="0">
                  <a:solidFill>
                    <a:schemeClr val="bg1"/>
                  </a:solidFill>
                  <a:latin typeface="Calibri" panose="020F0502020204030204" pitchFamily="34" charset="0"/>
                  <a:cs typeface="Calibri" panose="020F0502020204030204" pitchFamily="34" charset="0"/>
                </a:rPr>
                <a:t>2003~2006    Santa Clara, CA</a:t>
              </a:r>
              <a:endParaRPr lang="en-US" sz="1200" b="1" baseline="30000" dirty="0">
                <a:solidFill>
                  <a:schemeClr val="bg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F60DD352-BA6D-4808-94AA-8C5D9F8F3432}"/>
                </a:ext>
              </a:extLst>
            </p:cNvPr>
            <p:cNvGrpSpPr>
              <a:grpSpLocks noChangeAspect="1"/>
            </p:cNvGrpSpPr>
            <p:nvPr/>
          </p:nvGrpSpPr>
          <p:grpSpPr>
            <a:xfrm>
              <a:off x="481655" y="1687700"/>
              <a:ext cx="2497819" cy="1380011"/>
              <a:chOff x="-1479507" y="1947973"/>
              <a:chExt cx="2298700" cy="1270000"/>
            </a:xfrm>
          </p:grpSpPr>
          <p:pic>
            <p:nvPicPr>
              <p:cNvPr id="9" name="Picture 8">
                <a:extLst>
                  <a:ext uri="{FF2B5EF4-FFF2-40B4-BE49-F238E27FC236}">
                    <a16:creationId xmlns:a16="http://schemas.microsoft.com/office/drawing/2014/main" id="{A41CBE7F-FF9A-46B3-B4F1-561B590FD46D}"/>
                  </a:ext>
                </a:extLst>
              </p:cNvPr>
              <p:cNvPicPr>
                <a:picLocks noChangeAspect="1"/>
              </p:cNvPicPr>
              <p:nvPr/>
            </p:nvPicPr>
            <p:blipFill>
              <a:blip r:embed="rId2"/>
              <a:stretch>
                <a:fillRect/>
              </a:stretch>
            </p:blipFill>
            <p:spPr>
              <a:xfrm>
                <a:off x="-1479507" y="1947973"/>
                <a:ext cx="2298700" cy="1270000"/>
              </a:xfrm>
              <a:prstGeom prst="rect">
                <a:avLst/>
              </a:prstGeom>
              <a:ln>
                <a:noFill/>
              </a:ln>
            </p:spPr>
          </p:pic>
          <p:sp>
            <p:nvSpPr>
              <p:cNvPr id="10" name="Text Box 8">
                <a:extLst>
                  <a:ext uri="{FF2B5EF4-FFF2-40B4-BE49-F238E27FC236}">
                    <a16:creationId xmlns:a16="http://schemas.microsoft.com/office/drawing/2014/main" id="{DC977A5E-4700-4B89-9EAB-5572E52AA7CD}"/>
                  </a:ext>
                </a:extLst>
              </p:cNvPr>
              <p:cNvSpPr txBox="1">
                <a:spLocks noChangeAspect="1" noChangeArrowheads="1"/>
              </p:cNvSpPr>
              <p:nvPr/>
            </p:nvSpPr>
            <p:spPr bwMode="auto">
              <a:xfrm>
                <a:off x="-1159575" y="2448364"/>
                <a:ext cx="359386" cy="246217"/>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rgbClr val="FFFF00"/>
                    </a:solidFill>
                    <a:latin typeface="Neo Sans Intel Medium" pitchFamily="34" charset="0"/>
                    <a:cs typeface="Arial" pitchFamily="34" charset="0"/>
                  </a:rPr>
                  <a:t>PM</a:t>
                </a:r>
              </a:p>
            </p:txBody>
          </p:sp>
          <p:sp>
            <p:nvSpPr>
              <p:cNvPr id="11" name="Text Box 9">
                <a:extLst>
                  <a:ext uri="{FF2B5EF4-FFF2-40B4-BE49-F238E27FC236}">
                    <a16:creationId xmlns:a16="http://schemas.microsoft.com/office/drawing/2014/main" id="{753A2EB9-39EF-4CFC-80AC-20DCDDB09664}"/>
                  </a:ext>
                </a:extLst>
              </p:cNvPr>
              <p:cNvSpPr txBox="1">
                <a:spLocks noChangeAspect="1" noChangeArrowheads="1"/>
              </p:cNvSpPr>
              <p:nvPr/>
            </p:nvSpPr>
            <p:spPr bwMode="auto">
              <a:xfrm>
                <a:off x="-66754" y="2215335"/>
                <a:ext cx="322516" cy="246217"/>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rgbClr val="FFFF00"/>
                    </a:solidFill>
                    <a:latin typeface="Neo Sans Intel Medium" pitchFamily="34" charset="0"/>
                    <a:cs typeface="Arial" pitchFamily="34" charset="0"/>
                  </a:rPr>
                  <a:t>SD</a:t>
                </a:r>
              </a:p>
            </p:txBody>
          </p:sp>
          <p:sp>
            <p:nvSpPr>
              <p:cNvPr id="12" name="Line 13">
                <a:extLst>
                  <a:ext uri="{FF2B5EF4-FFF2-40B4-BE49-F238E27FC236}">
                    <a16:creationId xmlns:a16="http://schemas.microsoft.com/office/drawing/2014/main" id="{07E643E9-D058-42CB-8A67-32A59B165056}"/>
                  </a:ext>
                </a:extLst>
              </p:cNvPr>
              <p:cNvSpPr>
                <a:spLocks noChangeAspect="1" noChangeShapeType="1"/>
              </p:cNvSpPr>
              <p:nvPr/>
            </p:nvSpPr>
            <p:spPr bwMode="auto">
              <a:xfrm flipH="1">
                <a:off x="-742755" y="2368418"/>
                <a:ext cx="467377" cy="0"/>
              </a:xfrm>
              <a:prstGeom prst="line">
                <a:avLst/>
              </a:prstGeom>
              <a:noFill/>
              <a:ln w="9525">
                <a:noFill/>
                <a:round/>
                <a:headEnd type="triangle"/>
                <a:tailEnd type="triangle" w="med" len="med"/>
              </a:ln>
            </p:spPr>
            <p:txBody>
              <a:bodyPr/>
              <a:lstStyle/>
              <a:p>
                <a:endParaRPr lang="en-US" sz="1000"/>
              </a:p>
            </p:txBody>
          </p:sp>
          <p:sp>
            <p:nvSpPr>
              <p:cNvPr id="13" name="Line 10">
                <a:extLst>
                  <a:ext uri="{FF2B5EF4-FFF2-40B4-BE49-F238E27FC236}">
                    <a16:creationId xmlns:a16="http://schemas.microsoft.com/office/drawing/2014/main" id="{60586886-CBC8-483C-9D2C-827C2038D61C}"/>
                  </a:ext>
                </a:extLst>
              </p:cNvPr>
              <p:cNvSpPr>
                <a:spLocks noChangeAspect="1" noChangeShapeType="1"/>
              </p:cNvSpPr>
              <p:nvPr/>
            </p:nvSpPr>
            <p:spPr bwMode="auto">
              <a:xfrm flipH="1">
                <a:off x="-841136" y="2774525"/>
                <a:ext cx="917335" cy="0"/>
              </a:xfrm>
              <a:prstGeom prst="line">
                <a:avLst/>
              </a:prstGeom>
              <a:noFill/>
              <a:ln w="9525">
                <a:noFill/>
                <a:round/>
                <a:headEnd type="triangle"/>
                <a:tailEnd type="triangle" w="med" len="med"/>
              </a:ln>
            </p:spPr>
            <p:txBody>
              <a:bodyPr/>
              <a:lstStyle/>
              <a:p>
                <a:endParaRPr lang="en-US" sz="1000"/>
              </a:p>
            </p:txBody>
          </p:sp>
          <p:sp>
            <p:nvSpPr>
              <p:cNvPr id="14" name="Text Box 8">
                <a:extLst>
                  <a:ext uri="{FF2B5EF4-FFF2-40B4-BE49-F238E27FC236}">
                    <a16:creationId xmlns:a16="http://schemas.microsoft.com/office/drawing/2014/main" id="{7F565AEF-6C0F-483A-AAAE-8D2B4AFEF163}"/>
                  </a:ext>
                </a:extLst>
              </p:cNvPr>
              <p:cNvSpPr txBox="1">
                <a:spLocks noChangeAspect="1" noChangeArrowheads="1"/>
              </p:cNvSpPr>
              <p:nvPr/>
            </p:nvSpPr>
            <p:spPr bwMode="auto">
              <a:xfrm>
                <a:off x="-1294656" y="2664563"/>
                <a:ext cx="447550" cy="246217"/>
              </a:xfrm>
              <a:prstGeom prst="rect">
                <a:avLst/>
              </a:prstGeom>
              <a:noFill/>
              <a:ln w="9525">
                <a:noFill/>
                <a:miter lim="800000"/>
                <a:headEnd/>
                <a:tailEnd/>
              </a:ln>
            </p:spPr>
            <p:txBody>
              <a:bodyPr wrap="none" lIns="91436" tIns="45718" rIns="91436" bIns="45718">
                <a:spAutoFit/>
              </a:bodyPr>
              <a:lstStyle/>
              <a:p>
                <a:pPr eaLnBrk="1" hangingPunct="1"/>
                <a:r>
                  <a:rPr lang="en-US" sz="1000" dirty="0" err="1">
                    <a:solidFill>
                      <a:srgbClr val="FFFF00"/>
                    </a:solidFill>
                    <a:latin typeface="Neo Sans Intel Medium" pitchFamily="34" charset="0"/>
                    <a:cs typeface="Arial" pitchFamily="34" charset="0"/>
                  </a:rPr>
                  <a:t>TiSiN</a:t>
                </a:r>
                <a:endParaRPr lang="en-US" sz="1000" dirty="0">
                  <a:solidFill>
                    <a:srgbClr val="FFFF00"/>
                  </a:solidFill>
                  <a:latin typeface="Neo Sans Intel Medium" pitchFamily="34" charset="0"/>
                  <a:cs typeface="Arial" pitchFamily="34" charset="0"/>
                </a:endParaRPr>
              </a:p>
            </p:txBody>
          </p:sp>
          <p:sp>
            <p:nvSpPr>
              <p:cNvPr id="15" name="Line 10">
                <a:extLst>
                  <a:ext uri="{FF2B5EF4-FFF2-40B4-BE49-F238E27FC236}">
                    <a16:creationId xmlns:a16="http://schemas.microsoft.com/office/drawing/2014/main" id="{B5C6B978-4601-4081-8ABB-92EC7A93CA81}"/>
                  </a:ext>
                </a:extLst>
              </p:cNvPr>
              <p:cNvSpPr>
                <a:spLocks noChangeAspect="1" noChangeShapeType="1"/>
              </p:cNvSpPr>
              <p:nvPr/>
            </p:nvSpPr>
            <p:spPr bwMode="auto">
              <a:xfrm flipH="1">
                <a:off x="-699080" y="2417618"/>
                <a:ext cx="403385" cy="0"/>
              </a:xfrm>
              <a:prstGeom prst="line">
                <a:avLst/>
              </a:prstGeom>
              <a:noFill/>
              <a:ln w="9525">
                <a:noFill/>
                <a:round/>
                <a:headEnd type="triangle"/>
                <a:tailEnd type="triangle" w="med" len="med"/>
              </a:ln>
            </p:spPr>
            <p:txBody>
              <a:bodyPr/>
              <a:lstStyle/>
              <a:p>
                <a:endParaRPr lang="en-US" sz="1000"/>
              </a:p>
            </p:txBody>
          </p:sp>
          <p:sp>
            <p:nvSpPr>
              <p:cNvPr id="16" name="Line 10">
                <a:extLst>
                  <a:ext uri="{FF2B5EF4-FFF2-40B4-BE49-F238E27FC236}">
                    <a16:creationId xmlns:a16="http://schemas.microsoft.com/office/drawing/2014/main" id="{1942BDF9-61F4-4885-9B1C-77DB90AD329C}"/>
                  </a:ext>
                </a:extLst>
              </p:cNvPr>
              <p:cNvSpPr>
                <a:spLocks noChangeAspect="1" noChangeShapeType="1"/>
              </p:cNvSpPr>
              <p:nvPr/>
            </p:nvSpPr>
            <p:spPr bwMode="auto">
              <a:xfrm flipH="1">
                <a:off x="-779160" y="2219800"/>
                <a:ext cx="503783" cy="0"/>
              </a:xfrm>
              <a:prstGeom prst="line">
                <a:avLst/>
              </a:prstGeom>
              <a:noFill/>
              <a:ln w="9525">
                <a:noFill/>
                <a:round/>
                <a:headEnd type="triangle"/>
                <a:tailEnd type="triangle" w="med" len="med"/>
              </a:ln>
            </p:spPr>
            <p:txBody>
              <a:bodyPr/>
              <a:lstStyle/>
              <a:p>
                <a:endParaRPr lang="en-US" sz="1000"/>
              </a:p>
            </p:txBody>
          </p:sp>
          <p:sp>
            <p:nvSpPr>
              <p:cNvPr id="17" name="Text Box 9">
                <a:extLst>
                  <a:ext uri="{FF2B5EF4-FFF2-40B4-BE49-F238E27FC236}">
                    <a16:creationId xmlns:a16="http://schemas.microsoft.com/office/drawing/2014/main" id="{0A10D88D-007A-494E-951F-DC40D5C022CE}"/>
                  </a:ext>
                </a:extLst>
              </p:cNvPr>
              <p:cNvSpPr txBox="1">
                <a:spLocks noChangeAspect="1" noChangeArrowheads="1"/>
              </p:cNvSpPr>
              <p:nvPr/>
            </p:nvSpPr>
            <p:spPr bwMode="auto">
              <a:xfrm>
                <a:off x="-253406" y="2071656"/>
                <a:ext cx="461978" cy="246217"/>
              </a:xfrm>
              <a:prstGeom prst="rect">
                <a:avLst/>
              </a:prstGeom>
              <a:noFill/>
              <a:ln w="9525">
                <a:noFill/>
                <a:miter lim="800000"/>
                <a:headEnd/>
                <a:tailEnd/>
              </a:ln>
            </p:spPr>
            <p:txBody>
              <a:bodyPr wrap="none" lIns="91436" tIns="45718" rIns="91436" bIns="45718">
                <a:spAutoFit/>
              </a:bodyPr>
              <a:lstStyle/>
              <a:p>
                <a:pPr eaLnBrk="1" hangingPunct="1"/>
                <a:r>
                  <a:rPr lang="en-US" sz="1000" dirty="0" err="1">
                    <a:solidFill>
                      <a:srgbClr val="FFFF00"/>
                    </a:solidFill>
                    <a:latin typeface="Neo Sans Intel Medium" pitchFamily="34" charset="0"/>
                    <a:cs typeface="Arial" pitchFamily="34" charset="0"/>
                  </a:rPr>
                  <a:t>TiAlN</a:t>
                </a:r>
                <a:endParaRPr lang="en-US" sz="1000" dirty="0">
                  <a:solidFill>
                    <a:srgbClr val="FFFF00"/>
                  </a:solidFill>
                  <a:latin typeface="Neo Sans Intel Medium" pitchFamily="34" charset="0"/>
                  <a:cs typeface="Arial" pitchFamily="34" charset="0"/>
                </a:endParaRPr>
              </a:p>
            </p:txBody>
          </p:sp>
          <p:sp>
            <p:nvSpPr>
              <p:cNvPr id="18" name="Text Box 9">
                <a:extLst>
                  <a:ext uri="{FF2B5EF4-FFF2-40B4-BE49-F238E27FC236}">
                    <a16:creationId xmlns:a16="http://schemas.microsoft.com/office/drawing/2014/main" id="{63709C22-3656-47CB-B327-C3FF7DB501FD}"/>
                  </a:ext>
                </a:extLst>
              </p:cNvPr>
              <p:cNvSpPr txBox="1">
                <a:spLocks noChangeAspect="1" noChangeArrowheads="1"/>
              </p:cNvSpPr>
              <p:nvPr/>
            </p:nvSpPr>
            <p:spPr bwMode="auto">
              <a:xfrm>
                <a:off x="-320392" y="2333630"/>
                <a:ext cx="461978" cy="246217"/>
              </a:xfrm>
              <a:prstGeom prst="rect">
                <a:avLst/>
              </a:prstGeom>
              <a:noFill/>
              <a:ln w="9525">
                <a:noFill/>
                <a:miter lim="800000"/>
                <a:headEnd/>
                <a:tailEnd/>
              </a:ln>
            </p:spPr>
            <p:txBody>
              <a:bodyPr wrap="none" lIns="91436" tIns="45718" rIns="91436" bIns="45718">
                <a:spAutoFit/>
              </a:bodyPr>
              <a:lstStyle/>
              <a:p>
                <a:pPr eaLnBrk="1" hangingPunct="1"/>
                <a:r>
                  <a:rPr lang="en-US" sz="1000" dirty="0" err="1">
                    <a:solidFill>
                      <a:srgbClr val="FFFF00"/>
                    </a:solidFill>
                    <a:latin typeface="Neo Sans Intel Medium" pitchFamily="34" charset="0"/>
                    <a:cs typeface="Arial" pitchFamily="34" charset="0"/>
                  </a:rPr>
                  <a:t>TiAlN</a:t>
                </a:r>
                <a:endParaRPr lang="en-US" sz="1000" dirty="0">
                  <a:solidFill>
                    <a:srgbClr val="FFFF00"/>
                  </a:solidFill>
                  <a:latin typeface="Neo Sans Intel Medium" pitchFamily="34" charset="0"/>
                  <a:cs typeface="Arial" pitchFamily="34" charset="0"/>
                </a:endParaRPr>
              </a:p>
            </p:txBody>
          </p:sp>
          <p:sp>
            <p:nvSpPr>
              <p:cNvPr id="19" name="Text Box 15">
                <a:extLst>
                  <a:ext uri="{FF2B5EF4-FFF2-40B4-BE49-F238E27FC236}">
                    <a16:creationId xmlns:a16="http://schemas.microsoft.com/office/drawing/2014/main" id="{0084D062-F993-43F7-81F7-B7BEDB54DDCE}"/>
                  </a:ext>
                </a:extLst>
              </p:cNvPr>
              <p:cNvSpPr txBox="1">
                <a:spLocks noChangeArrowheads="1"/>
              </p:cNvSpPr>
              <p:nvPr/>
            </p:nvSpPr>
            <p:spPr bwMode="auto">
              <a:xfrm>
                <a:off x="-1361761" y="2985181"/>
                <a:ext cx="397128" cy="226593"/>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00" b="1" dirty="0">
                    <a:solidFill>
                      <a:srgbClr val="FFFF00"/>
                    </a:solidFill>
                    <a:latin typeface="Verdana" panose="020B0604030504040204" pitchFamily="34" charset="0"/>
                    <a:cs typeface="Arial" panose="020B0604020202020204" pitchFamily="34" charset="0"/>
                  </a:rPr>
                  <a:t>cell</a:t>
                </a:r>
              </a:p>
            </p:txBody>
          </p:sp>
        </p:grpSp>
        <p:sp>
          <p:nvSpPr>
            <p:cNvPr id="8" name="Rounded Rectangle 13">
              <a:extLst>
                <a:ext uri="{FF2B5EF4-FFF2-40B4-BE49-F238E27FC236}">
                  <a16:creationId xmlns:a16="http://schemas.microsoft.com/office/drawing/2014/main" id="{E9C0EE81-5F6C-42C3-BE8D-11BFD1262BB0}"/>
                </a:ext>
              </a:extLst>
            </p:cNvPr>
            <p:cNvSpPr/>
            <p:nvPr/>
          </p:nvSpPr>
          <p:spPr>
            <a:xfrm>
              <a:off x="194737" y="838200"/>
              <a:ext cx="2976890" cy="240800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E95F787-EA36-4DB0-A485-A2AADA0535CB}"/>
              </a:ext>
            </a:extLst>
          </p:cNvPr>
          <p:cNvGrpSpPr/>
          <p:nvPr/>
        </p:nvGrpSpPr>
        <p:grpSpPr>
          <a:xfrm>
            <a:off x="3193701" y="838199"/>
            <a:ext cx="3303295" cy="2408007"/>
            <a:chOff x="3286061" y="838199"/>
            <a:chExt cx="3303295" cy="2408007"/>
          </a:xfrm>
        </p:grpSpPr>
        <p:sp>
          <p:nvSpPr>
            <p:cNvPr id="21" name="TextBox 20">
              <a:extLst>
                <a:ext uri="{FF2B5EF4-FFF2-40B4-BE49-F238E27FC236}">
                  <a16:creationId xmlns:a16="http://schemas.microsoft.com/office/drawing/2014/main" id="{C95BDA0A-5FFB-441E-9CD5-6CA08E4D38A2}"/>
                </a:ext>
              </a:extLst>
            </p:cNvPr>
            <p:cNvSpPr txBox="1"/>
            <p:nvPr/>
          </p:nvSpPr>
          <p:spPr>
            <a:xfrm>
              <a:off x="3286061" y="1030069"/>
              <a:ext cx="3082756" cy="646331"/>
            </a:xfrm>
            <a:prstGeom prst="rect">
              <a:avLst/>
            </a:prstGeom>
            <a:noFill/>
          </p:spPr>
          <p:txBody>
            <a:bodyPr wrap="square" rtlCol="0">
              <a:spAutoFit/>
            </a:bodyPr>
            <a:lstStyle/>
            <a:p>
              <a:pPr algn="ctr"/>
              <a:r>
                <a:rPr lang="en-US" sz="1200" b="1" dirty="0">
                  <a:solidFill>
                    <a:schemeClr val="bg1"/>
                  </a:solidFill>
                  <a:latin typeface="Calibri" panose="020F0502020204030204" pitchFamily="34" charset="0"/>
                  <a:cs typeface="Calibri" panose="020F0502020204030204" pitchFamily="34" charset="0"/>
                </a:rPr>
                <a:t>64Mb 180nm ½ Pitch 6-Mask </a:t>
              </a:r>
              <a:r>
                <a:rPr lang="en-US" sz="1200" b="1" dirty="0" err="1">
                  <a:solidFill>
                    <a:schemeClr val="bg1"/>
                  </a:solidFill>
                  <a:latin typeface="Calibri" panose="020F0502020204030204" pitchFamily="34" charset="0"/>
                  <a:cs typeface="Calibri" panose="020F0502020204030204" pitchFamily="34" charset="0"/>
                </a:rPr>
                <a:t>Sublitho</a:t>
              </a:r>
              <a:r>
                <a:rPr lang="en-US" sz="1200" b="1" dirty="0">
                  <a:solidFill>
                    <a:schemeClr val="bg1"/>
                  </a:solidFill>
                  <a:latin typeface="Calibri" panose="020F0502020204030204" pitchFamily="34" charset="0"/>
                  <a:cs typeface="Calibri" panose="020F0502020204030204" pitchFamily="34" charset="0"/>
                </a:rPr>
                <a:t> Heater Damascene PM, Subtractive SD</a:t>
              </a:r>
            </a:p>
            <a:p>
              <a:pPr algn="ctr"/>
              <a:r>
                <a:rPr lang="en-US" sz="1200" b="1" dirty="0">
                  <a:solidFill>
                    <a:schemeClr val="bg1"/>
                  </a:solidFill>
                  <a:latin typeface="Calibri" panose="020F0502020204030204" pitchFamily="34" charset="0"/>
                  <a:cs typeface="Calibri" panose="020F0502020204030204" pitchFamily="34" charset="0"/>
                </a:rPr>
                <a:t>2007~2009    Santa Clara, CA</a:t>
              </a:r>
            </a:p>
          </p:txBody>
        </p:sp>
        <p:grpSp>
          <p:nvGrpSpPr>
            <p:cNvPr id="22" name="Group 21">
              <a:extLst>
                <a:ext uri="{FF2B5EF4-FFF2-40B4-BE49-F238E27FC236}">
                  <a16:creationId xmlns:a16="http://schemas.microsoft.com/office/drawing/2014/main" id="{C95D0519-8327-49BB-B867-6C62374A59A9}"/>
                </a:ext>
              </a:extLst>
            </p:cNvPr>
            <p:cNvGrpSpPr>
              <a:grpSpLocks noChangeAspect="1"/>
            </p:cNvGrpSpPr>
            <p:nvPr/>
          </p:nvGrpSpPr>
          <p:grpSpPr>
            <a:xfrm>
              <a:off x="3390139" y="1689990"/>
              <a:ext cx="3199217" cy="1397641"/>
              <a:chOff x="2286001" y="2250555"/>
              <a:chExt cx="4376294" cy="1911870"/>
            </a:xfrm>
          </p:grpSpPr>
          <p:pic>
            <p:nvPicPr>
              <p:cNvPr id="24" name="Picture 23">
                <a:extLst>
                  <a:ext uri="{FF2B5EF4-FFF2-40B4-BE49-F238E27FC236}">
                    <a16:creationId xmlns:a16="http://schemas.microsoft.com/office/drawing/2014/main" id="{D5217855-BAB3-433C-92B5-2CE72EE117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1" y="2590800"/>
                <a:ext cx="1056769" cy="135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39E46F70-F134-4121-BDCD-C15474054F27}"/>
                  </a:ext>
                </a:extLst>
              </p:cNvPr>
              <p:cNvGrpSpPr/>
              <p:nvPr/>
            </p:nvGrpSpPr>
            <p:grpSpPr>
              <a:xfrm>
                <a:off x="5562603" y="2934275"/>
                <a:ext cx="1099692" cy="613369"/>
                <a:chOff x="2802199" y="2260076"/>
                <a:chExt cx="1022286" cy="591979"/>
              </a:xfrm>
            </p:grpSpPr>
            <p:sp>
              <p:nvSpPr>
                <p:cNvPr id="35" name="Text Box 8">
                  <a:extLst>
                    <a:ext uri="{FF2B5EF4-FFF2-40B4-BE49-F238E27FC236}">
                      <a16:creationId xmlns:a16="http://schemas.microsoft.com/office/drawing/2014/main" id="{E3DDF8C4-1AAB-4F8C-8FA4-FD3884EAF198}"/>
                    </a:ext>
                  </a:extLst>
                </p:cNvPr>
                <p:cNvSpPr txBox="1">
                  <a:spLocks noChangeAspect="1" noChangeArrowheads="1"/>
                </p:cNvSpPr>
                <p:nvPr/>
              </p:nvSpPr>
              <p:spPr bwMode="auto">
                <a:xfrm>
                  <a:off x="3022980" y="2526994"/>
                  <a:ext cx="801505" cy="325061"/>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chemeClr val="folHlink"/>
                      </a:solidFill>
                      <a:latin typeface="Neo Sans Intel Medium" pitchFamily="34" charset="0"/>
                      <a:cs typeface="Arial" pitchFamily="34" charset="0"/>
                    </a:rPr>
                    <a:t>Memory</a:t>
                  </a:r>
                </a:p>
              </p:txBody>
            </p:sp>
            <p:sp>
              <p:nvSpPr>
                <p:cNvPr id="36" name="Text Box 9">
                  <a:extLst>
                    <a:ext uri="{FF2B5EF4-FFF2-40B4-BE49-F238E27FC236}">
                      <a16:creationId xmlns:a16="http://schemas.microsoft.com/office/drawing/2014/main" id="{D9876575-6A11-4B5C-A943-3E5B3A2D19D0}"/>
                    </a:ext>
                  </a:extLst>
                </p:cNvPr>
                <p:cNvSpPr txBox="1">
                  <a:spLocks noChangeAspect="1" noChangeArrowheads="1"/>
                </p:cNvSpPr>
                <p:nvPr/>
              </p:nvSpPr>
              <p:spPr bwMode="auto">
                <a:xfrm>
                  <a:off x="3022980" y="2260076"/>
                  <a:ext cx="777044" cy="325061"/>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chemeClr val="folHlink"/>
                      </a:solidFill>
                      <a:latin typeface="Neo Sans Intel Medium" pitchFamily="34" charset="0"/>
                      <a:cs typeface="Arial" pitchFamily="34" charset="0"/>
                    </a:rPr>
                    <a:t>Selector</a:t>
                  </a:r>
                </a:p>
              </p:txBody>
            </p:sp>
            <p:sp>
              <p:nvSpPr>
                <p:cNvPr id="37" name="Line 10">
                  <a:extLst>
                    <a:ext uri="{FF2B5EF4-FFF2-40B4-BE49-F238E27FC236}">
                      <a16:creationId xmlns:a16="http://schemas.microsoft.com/office/drawing/2014/main" id="{817CA835-D074-459C-A21D-76EE89719BF8}"/>
                    </a:ext>
                  </a:extLst>
                </p:cNvPr>
                <p:cNvSpPr>
                  <a:spLocks noChangeAspect="1" noChangeShapeType="1"/>
                </p:cNvSpPr>
                <p:nvPr/>
              </p:nvSpPr>
              <p:spPr bwMode="auto">
                <a:xfrm flipH="1">
                  <a:off x="2802199" y="2649257"/>
                  <a:ext cx="250210" cy="0"/>
                </a:xfrm>
                <a:prstGeom prst="line">
                  <a:avLst/>
                </a:prstGeom>
                <a:noFill/>
                <a:ln w="9525">
                  <a:solidFill>
                    <a:schemeClr val="tx1"/>
                  </a:solidFill>
                  <a:round/>
                  <a:headEnd/>
                  <a:tailEnd type="triangle" w="med" len="med"/>
                </a:ln>
              </p:spPr>
              <p:txBody>
                <a:bodyPr/>
                <a:lstStyle/>
                <a:p>
                  <a:endParaRPr lang="en-US" sz="1000"/>
                </a:p>
              </p:txBody>
            </p:sp>
            <p:sp>
              <p:nvSpPr>
                <p:cNvPr id="38" name="Line 13">
                  <a:extLst>
                    <a:ext uri="{FF2B5EF4-FFF2-40B4-BE49-F238E27FC236}">
                      <a16:creationId xmlns:a16="http://schemas.microsoft.com/office/drawing/2014/main" id="{DC567F26-0F0B-431F-BF58-977D0C7DC02A}"/>
                    </a:ext>
                  </a:extLst>
                </p:cNvPr>
                <p:cNvSpPr>
                  <a:spLocks noChangeAspect="1" noChangeShapeType="1"/>
                </p:cNvSpPr>
                <p:nvPr/>
              </p:nvSpPr>
              <p:spPr bwMode="auto">
                <a:xfrm flipH="1">
                  <a:off x="2802199" y="2419961"/>
                  <a:ext cx="250212" cy="0"/>
                </a:xfrm>
                <a:prstGeom prst="line">
                  <a:avLst/>
                </a:prstGeom>
                <a:noFill/>
                <a:ln w="9525">
                  <a:solidFill>
                    <a:schemeClr val="tx1"/>
                  </a:solidFill>
                  <a:round/>
                  <a:headEnd/>
                  <a:tailEnd type="triangle" w="med" len="med"/>
                </a:ln>
              </p:spPr>
              <p:txBody>
                <a:bodyPr/>
                <a:lstStyle/>
                <a:p>
                  <a:endParaRPr lang="en-US" sz="1000"/>
                </a:p>
              </p:txBody>
            </p:sp>
          </p:grpSp>
          <p:pic>
            <p:nvPicPr>
              <p:cNvPr id="26" name="Picture 16">
                <a:extLst>
                  <a:ext uri="{FF2B5EF4-FFF2-40B4-BE49-F238E27FC236}">
                    <a16:creationId xmlns:a16="http://schemas.microsoft.com/office/drawing/2014/main" id="{CD2C1DE2-C3B0-491F-A485-C6C27354FEC0}"/>
                  </a:ext>
                </a:extLst>
              </p:cNvPr>
              <p:cNvPicPr>
                <a:picLocks noChangeAspect="1" noChangeArrowheads="1"/>
              </p:cNvPicPr>
              <p:nvPr/>
            </p:nvPicPr>
            <p:blipFill>
              <a:blip r:embed="rId4" cstate="print"/>
              <a:srcRect/>
              <a:stretch>
                <a:fillRect/>
              </a:stretch>
            </p:blipFill>
            <p:spPr bwMode="auto">
              <a:xfrm>
                <a:off x="2286001" y="2250555"/>
                <a:ext cx="2275325" cy="1911870"/>
              </a:xfrm>
              <a:prstGeom prst="rect">
                <a:avLst/>
              </a:prstGeom>
              <a:noFill/>
              <a:ln w="9525">
                <a:noFill/>
                <a:miter lim="800000"/>
                <a:headEnd/>
                <a:tailEnd/>
              </a:ln>
            </p:spPr>
          </p:pic>
          <p:sp>
            <p:nvSpPr>
              <p:cNvPr id="27" name="AutoShape 18">
                <a:extLst>
                  <a:ext uri="{FF2B5EF4-FFF2-40B4-BE49-F238E27FC236}">
                    <a16:creationId xmlns:a16="http://schemas.microsoft.com/office/drawing/2014/main" id="{99FDF310-8688-496D-8DE6-3744E8BA56C8}"/>
                  </a:ext>
                </a:extLst>
              </p:cNvPr>
              <p:cNvSpPr>
                <a:spLocks noChangeArrowheads="1"/>
              </p:cNvSpPr>
              <p:nvPr/>
            </p:nvSpPr>
            <p:spPr bwMode="auto">
              <a:xfrm>
                <a:off x="3276602" y="2714625"/>
                <a:ext cx="262908" cy="417904"/>
              </a:xfrm>
              <a:prstGeom prst="roundRect">
                <a:avLst>
                  <a:gd name="adj" fmla="val 16667"/>
                </a:avLst>
              </a:prstGeom>
              <a:noFill/>
              <a:ln w="22225">
                <a:solidFill>
                  <a:srgbClr val="FFFF00"/>
                </a:solidFill>
                <a:round/>
                <a:headEnd type="none" w="sm" len="sm"/>
                <a:tailEnd type="none" w="sm" len="sm"/>
              </a:ln>
            </p:spPr>
            <p:txBody>
              <a:bodyPr wrap="none" anchor="ctr"/>
              <a:lstStyle/>
              <a:p>
                <a:endParaRPr lang="en-US" sz="1000">
                  <a:cs typeface="Arial" pitchFamily="34" charset="0"/>
                </a:endParaRPr>
              </a:p>
            </p:txBody>
          </p:sp>
          <p:sp>
            <p:nvSpPr>
              <p:cNvPr id="28" name="AutoShape 19">
                <a:extLst>
                  <a:ext uri="{FF2B5EF4-FFF2-40B4-BE49-F238E27FC236}">
                    <a16:creationId xmlns:a16="http://schemas.microsoft.com/office/drawing/2014/main" id="{C56333F3-FFFC-4B0B-BBD7-B1A6C1EBA10F}"/>
                  </a:ext>
                </a:extLst>
              </p:cNvPr>
              <p:cNvSpPr>
                <a:spLocks noChangeArrowheads="1"/>
              </p:cNvSpPr>
              <p:nvPr/>
            </p:nvSpPr>
            <p:spPr bwMode="auto">
              <a:xfrm rot="10800000">
                <a:off x="3679487" y="2882183"/>
                <a:ext cx="983637" cy="236860"/>
              </a:xfrm>
              <a:prstGeom prst="notchedRightArrow">
                <a:avLst>
                  <a:gd name="adj1" fmla="val 50000"/>
                  <a:gd name="adj2" fmla="val 69565"/>
                </a:avLst>
              </a:prstGeom>
              <a:solidFill>
                <a:srgbClr val="FFFF00">
                  <a:alpha val="47842"/>
                </a:srgbClr>
              </a:solidFill>
              <a:ln w="12700">
                <a:solidFill>
                  <a:srgbClr val="339966"/>
                </a:solidFill>
                <a:miter lim="800000"/>
                <a:headEnd type="none" w="sm" len="sm"/>
                <a:tailEnd type="none" w="sm" len="sm"/>
              </a:ln>
            </p:spPr>
            <p:txBody>
              <a:bodyPr wrap="none" anchor="ctr"/>
              <a:lstStyle/>
              <a:p>
                <a:endParaRPr lang="en-US" sz="1000">
                  <a:cs typeface="Arial" pitchFamily="34" charset="0"/>
                </a:endParaRPr>
              </a:p>
            </p:txBody>
          </p:sp>
          <p:sp>
            <p:nvSpPr>
              <p:cNvPr id="29" name="Line 10">
                <a:extLst>
                  <a:ext uri="{FF2B5EF4-FFF2-40B4-BE49-F238E27FC236}">
                    <a16:creationId xmlns:a16="http://schemas.microsoft.com/office/drawing/2014/main" id="{A540A590-DA3A-4C88-8E1C-2043C1AABB33}"/>
                  </a:ext>
                </a:extLst>
              </p:cNvPr>
              <p:cNvSpPr>
                <a:spLocks noChangeAspect="1" noChangeShapeType="1"/>
              </p:cNvSpPr>
              <p:nvPr/>
            </p:nvSpPr>
            <p:spPr bwMode="auto">
              <a:xfrm flipH="1">
                <a:off x="5428022" y="3655465"/>
                <a:ext cx="429347" cy="0"/>
              </a:xfrm>
              <a:prstGeom prst="line">
                <a:avLst/>
              </a:prstGeom>
              <a:noFill/>
              <a:ln w="9525">
                <a:solidFill>
                  <a:schemeClr val="tx1"/>
                </a:solidFill>
                <a:round/>
                <a:headEnd/>
                <a:tailEnd type="triangle" w="med" len="med"/>
              </a:ln>
            </p:spPr>
            <p:txBody>
              <a:bodyPr/>
              <a:lstStyle/>
              <a:p>
                <a:endParaRPr lang="en-US" sz="1000"/>
              </a:p>
            </p:txBody>
          </p:sp>
          <p:sp>
            <p:nvSpPr>
              <p:cNvPr id="30" name="Text Box 8">
                <a:extLst>
                  <a:ext uri="{FF2B5EF4-FFF2-40B4-BE49-F238E27FC236}">
                    <a16:creationId xmlns:a16="http://schemas.microsoft.com/office/drawing/2014/main" id="{D87E97C2-3DB8-44F3-89A5-97D374065738}"/>
                  </a:ext>
                </a:extLst>
              </p:cNvPr>
              <p:cNvSpPr txBox="1">
                <a:spLocks noChangeAspect="1" noChangeArrowheads="1"/>
              </p:cNvSpPr>
              <p:nvPr/>
            </p:nvSpPr>
            <p:spPr bwMode="auto">
              <a:xfrm>
                <a:off x="5808294" y="3524419"/>
                <a:ext cx="612215" cy="336807"/>
              </a:xfrm>
              <a:prstGeom prst="rect">
                <a:avLst/>
              </a:prstGeom>
              <a:noFill/>
              <a:ln w="9525">
                <a:noFill/>
                <a:miter lim="800000"/>
                <a:headEnd/>
                <a:tailEnd/>
              </a:ln>
            </p:spPr>
            <p:txBody>
              <a:bodyPr wrap="none" lIns="91436" tIns="45718" rIns="91436" bIns="45718">
                <a:spAutoFit/>
              </a:bodyPr>
              <a:lstStyle/>
              <a:p>
                <a:pPr eaLnBrk="1" hangingPunct="1"/>
                <a:r>
                  <a:rPr lang="en-US" sz="1000" dirty="0" err="1">
                    <a:solidFill>
                      <a:schemeClr val="folHlink"/>
                    </a:solidFill>
                    <a:latin typeface="Neo Sans Intel Medium" pitchFamily="34" charset="0"/>
                    <a:cs typeface="Arial" pitchFamily="34" charset="0"/>
                  </a:rPr>
                  <a:t>TiSiN</a:t>
                </a:r>
                <a:endParaRPr lang="en-US" sz="1000" dirty="0">
                  <a:solidFill>
                    <a:schemeClr val="folHlink"/>
                  </a:solidFill>
                  <a:latin typeface="Neo Sans Intel Medium" pitchFamily="34" charset="0"/>
                  <a:cs typeface="Arial" pitchFamily="34" charset="0"/>
                </a:endParaRPr>
              </a:p>
            </p:txBody>
          </p:sp>
          <p:sp>
            <p:nvSpPr>
              <p:cNvPr id="31" name="Text Box 8">
                <a:extLst>
                  <a:ext uri="{FF2B5EF4-FFF2-40B4-BE49-F238E27FC236}">
                    <a16:creationId xmlns:a16="http://schemas.microsoft.com/office/drawing/2014/main" id="{59D00235-BBA4-4F4F-AD95-2D9C652F7B48}"/>
                  </a:ext>
                </a:extLst>
              </p:cNvPr>
              <p:cNvSpPr txBox="1">
                <a:spLocks noChangeAspect="1" noChangeArrowheads="1"/>
              </p:cNvSpPr>
              <p:nvPr/>
            </p:nvSpPr>
            <p:spPr bwMode="auto">
              <a:xfrm>
                <a:off x="6058549" y="3039557"/>
                <a:ext cx="346888" cy="336807"/>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chemeClr val="folHlink"/>
                    </a:solidFill>
                    <a:latin typeface="Neo Sans Intel Medium" pitchFamily="34" charset="0"/>
                    <a:cs typeface="Arial" pitchFamily="34" charset="0"/>
                  </a:rPr>
                  <a:t>C</a:t>
                </a:r>
              </a:p>
            </p:txBody>
          </p:sp>
          <p:sp>
            <p:nvSpPr>
              <p:cNvPr id="32" name="Line 10">
                <a:extLst>
                  <a:ext uri="{FF2B5EF4-FFF2-40B4-BE49-F238E27FC236}">
                    <a16:creationId xmlns:a16="http://schemas.microsoft.com/office/drawing/2014/main" id="{6725A27C-3BB2-4F98-A8F3-3BD8E2FF71C8}"/>
                  </a:ext>
                </a:extLst>
              </p:cNvPr>
              <p:cNvSpPr>
                <a:spLocks noChangeAspect="1" noChangeShapeType="1"/>
              </p:cNvSpPr>
              <p:nvPr/>
            </p:nvSpPr>
            <p:spPr bwMode="auto">
              <a:xfrm flipH="1">
                <a:off x="5562600" y="3206490"/>
                <a:ext cx="495919" cy="0"/>
              </a:xfrm>
              <a:prstGeom prst="line">
                <a:avLst/>
              </a:prstGeom>
              <a:noFill/>
              <a:ln w="9525">
                <a:solidFill>
                  <a:schemeClr val="tx1"/>
                </a:solidFill>
                <a:round/>
                <a:headEnd/>
                <a:tailEnd type="triangle" w="med" len="med"/>
              </a:ln>
            </p:spPr>
            <p:txBody>
              <a:bodyPr/>
              <a:lstStyle/>
              <a:p>
                <a:endParaRPr lang="en-US" sz="1000"/>
              </a:p>
            </p:txBody>
          </p:sp>
          <p:sp>
            <p:nvSpPr>
              <p:cNvPr id="33" name="Line 10">
                <a:extLst>
                  <a:ext uri="{FF2B5EF4-FFF2-40B4-BE49-F238E27FC236}">
                    <a16:creationId xmlns:a16="http://schemas.microsoft.com/office/drawing/2014/main" id="{BE73EF4F-5998-4C11-9DCE-7806EF3A1C91}"/>
                  </a:ext>
                </a:extLst>
              </p:cNvPr>
              <p:cNvSpPr>
                <a:spLocks noChangeAspect="1" noChangeShapeType="1"/>
              </p:cNvSpPr>
              <p:nvPr/>
            </p:nvSpPr>
            <p:spPr bwMode="auto">
              <a:xfrm flipH="1">
                <a:off x="5552139" y="2920702"/>
                <a:ext cx="495919" cy="0"/>
              </a:xfrm>
              <a:prstGeom prst="line">
                <a:avLst/>
              </a:prstGeom>
              <a:noFill/>
              <a:ln w="9525">
                <a:solidFill>
                  <a:schemeClr val="tx1"/>
                </a:solidFill>
                <a:round/>
                <a:headEnd/>
                <a:tailEnd type="triangle" w="med" len="med"/>
              </a:ln>
            </p:spPr>
            <p:txBody>
              <a:bodyPr/>
              <a:lstStyle/>
              <a:p>
                <a:endParaRPr lang="en-US" sz="1000"/>
              </a:p>
            </p:txBody>
          </p:sp>
          <p:sp>
            <p:nvSpPr>
              <p:cNvPr id="34" name="Text Box 8">
                <a:extLst>
                  <a:ext uri="{FF2B5EF4-FFF2-40B4-BE49-F238E27FC236}">
                    <a16:creationId xmlns:a16="http://schemas.microsoft.com/office/drawing/2014/main" id="{1AF00690-6248-4673-AC09-EF031716FDFD}"/>
                  </a:ext>
                </a:extLst>
              </p:cNvPr>
              <p:cNvSpPr txBox="1">
                <a:spLocks noChangeAspect="1" noChangeArrowheads="1"/>
              </p:cNvSpPr>
              <p:nvPr/>
            </p:nvSpPr>
            <p:spPr bwMode="auto">
              <a:xfrm>
                <a:off x="6058547" y="2741616"/>
                <a:ext cx="346888" cy="336807"/>
              </a:xfrm>
              <a:prstGeom prst="rect">
                <a:avLst/>
              </a:prstGeom>
              <a:noFill/>
              <a:ln w="9525">
                <a:noFill/>
                <a:miter lim="800000"/>
                <a:headEnd/>
                <a:tailEnd/>
              </a:ln>
            </p:spPr>
            <p:txBody>
              <a:bodyPr wrap="none" lIns="91436" tIns="45718" rIns="91436" bIns="45718">
                <a:spAutoFit/>
              </a:bodyPr>
              <a:lstStyle/>
              <a:p>
                <a:pPr eaLnBrk="1" hangingPunct="1"/>
                <a:r>
                  <a:rPr lang="en-US" sz="1000" dirty="0">
                    <a:solidFill>
                      <a:schemeClr val="folHlink"/>
                    </a:solidFill>
                    <a:latin typeface="Neo Sans Intel Medium" pitchFamily="34" charset="0"/>
                    <a:cs typeface="Arial" pitchFamily="34" charset="0"/>
                  </a:rPr>
                  <a:t>C</a:t>
                </a:r>
              </a:p>
            </p:txBody>
          </p:sp>
        </p:grpSp>
        <p:sp>
          <p:nvSpPr>
            <p:cNvPr id="23" name="Rounded Rectangle 87">
              <a:extLst>
                <a:ext uri="{FF2B5EF4-FFF2-40B4-BE49-F238E27FC236}">
                  <a16:creationId xmlns:a16="http://schemas.microsoft.com/office/drawing/2014/main" id="{68121E14-349C-4B48-9A4B-1F490E503661}"/>
                </a:ext>
              </a:extLst>
            </p:cNvPr>
            <p:cNvSpPr/>
            <p:nvPr/>
          </p:nvSpPr>
          <p:spPr>
            <a:xfrm>
              <a:off x="3319267" y="838199"/>
              <a:ext cx="3183377" cy="240800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658766F3-C898-4144-AD73-0D9E02A9CA99}"/>
              </a:ext>
            </a:extLst>
          </p:cNvPr>
          <p:cNvGrpSpPr/>
          <p:nvPr/>
        </p:nvGrpSpPr>
        <p:grpSpPr>
          <a:xfrm>
            <a:off x="6516018" y="838198"/>
            <a:ext cx="2627982" cy="2408008"/>
            <a:chOff x="6516018" y="838198"/>
            <a:chExt cx="2627982" cy="2408008"/>
          </a:xfrm>
        </p:grpSpPr>
        <p:grpSp>
          <p:nvGrpSpPr>
            <p:cNvPr id="40" name="Group 39">
              <a:extLst>
                <a:ext uri="{FF2B5EF4-FFF2-40B4-BE49-F238E27FC236}">
                  <a16:creationId xmlns:a16="http://schemas.microsoft.com/office/drawing/2014/main" id="{E5EB8CEC-C738-4CCF-A36C-4F564058E9F3}"/>
                </a:ext>
              </a:extLst>
            </p:cNvPr>
            <p:cNvGrpSpPr>
              <a:grpSpLocks noChangeAspect="1"/>
            </p:cNvGrpSpPr>
            <p:nvPr/>
          </p:nvGrpSpPr>
          <p:grpSpPr>
            <a:xfrm>
              <a:off x="6761205" y="1633667"/>
              <a:ext cx="2270866" cy="1510289"/>
              <a:chOff x="5045174" y="3581400"/>
              <a:chExt cx="3641626" cy="2555875"/>
            </a:xfrm>
          </p:grpSpPr>
          <p:pic>
            <p:nvPicPr>
              <p:cNvPr id="43" name="Picture 181" descr="1379608">
                <a:extLst>
                  <a:ext uri="{FF2B5EF4-FFF2-40B4-BE49-F238E27FC236}">
                    <a16:creationId xmlns:a16="http://schemas.microsoft.com/office/drawing/2014/main" id="{F0839E80-2E26-433D-A568-24395F859B30}"/>
                  </a:ext>
                </a:extLst>
              </p:cNvPr>
              <p:cNvPicPr>
                <a:picLocks noChangeAspect="1" noChangeArrowheads="1"/>
              </p:cNvPicPr>
              <p:nvPr/>
            </p:nvPicPr>
            <p:blipFill rotWithShape="1">
              <a:blip r:embed="rId5" cstate="print"/>
              <a:srcRect l="48734" t="-476" b="20395"/>
              <a:stretch/>
            </p:blipFill>
            <p:spPr bwMode="auto">
              <a:xfrm>
                <a:off x="5045174" y="3581400"/>
                <a:ext cx="2181124" cy="2555875"/>
              </a:xfrm>
              <a:prstGeom prst="rect">
                <a:avLst/>
              </a:prstGeom>
              <a:noFill/>
              <a:ln w="9525">
                <a:noFill/>
                <a:miter lim="800000"/>
                <a:headEnd/>
                <a:tailEnd/>
              </a:ln>
            </p:spPr>
          </p:pic>
          <p:cxnSp>
            <p:nvCxnSpPr>
              <p:cNvPr id="44" name="Straight Connector 43">
                <a:extLst>
                  <a:ext uri="{FF2B5EF4-FFF2-40B4-BE49-F238E27FC236}">
                    <a16:creationId xmlns:a16="http://schemas.microsoft.com/office/drawing/2014/main" id="{979071A7-132B-404F-BA08-25829D1EE40A}"/>
                  </a:ext>
                </a:extLst>
              </p:cNvPr>
              <p:cNvCxnSpPr/>
              <p:nvPr/>
            </p:nvCxnSpPr>
            <p:spPr>
              <a:xfrm>
                <a:off x="5791200" y="3886200"/>
                <a:ext cx="466725" cy="95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7">
                <a:extLst>
                  <a:ext uri="{FF2B5EF4-FFF2-40B4-BE49-F238E27FC236}">
                    <a16:creationId xmlns:a16="http://schemas.microsoft.com/office/drawing/2014/main" id="{6AE00A07-8E96-4770-87FD-A3F605E00952}"/>
                  </a:ext>
                </a:extLst>
              </p:cNvPr>
              <p:cNvSpPr txBox="1">
                <a:spLocks noChangeArrowheads="1"/>
              </p:cNvSpPr>
              <p:nvPr/>
            </p:nvSpPr>
            <p:spPr bwMode="auto">
              <a:xfrm>
                <a:off x="6324600" y="3657601"/>
                <a:ext cx="990602" cy="781280"/>
              </a:xfrm>
              <a:prstGeom prst="rect">
                <a:avLst/>
              </a:prstGeom>
              <a:noFill/>
              <a:ln w="9525">
                <a:noFill/>
                <a:miter lim="800000"/>
                <a:headEnd/>
                <a:tailEnd/>
              </a:ln>
            </p:spPr>
            <p:txBody>
              <a:bodyPr>
                <a:spAutoFit/>
              </a:bodyPr>
              <a:lstStyle/>
              <a:p>
                <a:pPr algn="ctr" eaLnBrk="1" hangingPunct="1"/>
                <a:r>
                  <a:rPr lang="en-US" sz="800">
                    <a:solidFill>
                      <a:schemeClr val="bg1"/>
                    </a:solidFill>
                    <a:latin typeface="Calibri" panose="020F0502020204030204" pitchFamily="34" charset="0"/>
                    <a:cs typeface="Calibri" panose="020F0502020204030204" pitchFamily="34" charset="0"/>
                  </a:rPr>
                  <a:t>X-section along ROW</a:t>
                </a:r>
              </a:p>
            </p:txBody>
          </p:sp>
          <p:grpSp>
            <p:nvGrpSpPr>
              <p:cNvPr id="46" name="Group 6">
                <a:extLst>
                  <a:ext uri="{FF2B5EF4-FFF2-40B4-BE49-F238E27FC236}">
                    <a16:creationId xmlns:a16="http://schemas.microsoft.com/office/drawing/2014/main" id="{C23AD24E-23E7-447A-A640-9A9B6D293122}"/>
                  </a:ext>
                </a:extLst>
              </p:cNvPr>
              <p:cNvGrpSpPr>
                <a:grpSpLocks/>
              </p:cNvGrpSpPr>
              <p:nvPr/>
            </p:nvGrpSpPr>
            <p:grpSpPr bwMode="auto">
              <a:xfrm>
                <a:off x="6096000" y="3581400"/>
                <a:ext cx="2590800" cy="2555875"/>
                <a:chOff x="3997" y="2456"/>
                <a:chExt cx="1632" cy="1610"/>
              </a:xfrm>
            </p:grpSpPr>
            <p:pic>
              <p:nvPicPr>
                <p:cNvPr id="47" name="Picture 4">
                  <a:extLst>
                    <a:ext uri="{FF2B5EF4-FFF2-40B4-BE49-F238E27FC236}">
                      <a16:creationId xmlns:a16="http://schemas.microsoft.com/office/drawing/2014/main" id="{E30D1E0B-DCA4-4758-BE0E-4E38A56424A2}"/>
                    </a:ext>
                  </a:extLst>
                </p:cNvPr>
                <p:cNvPicPr>
                  <a:picLocks noChangeAspect="1" noChangeArrowheads="1"/>
                </p:cNvPicPr>
                <p:nvPr/>
              </p:nvPicPr>
              <p:blipFill>
                <a:blip r:embed="rId6" cstate="print"/>
                <a:srcRect/>
                <a:stretch>
                  <a:fillRect/>
                </a:stretch>
              </p:blipFill>
              <p:spPr bwMode="auto">
                <a:xfrm>
                  <a:off x="4713" y="2456"/>
                  <a:ext cx="916" cy="1610"/>
                </a:xfrm>
                <a:prstGeom prst="rect">
                  <a:avLst/>
                </a:prstGeom>
                <a:noFill/>
                <a:ln w="9525">
                  <a:noFill/>
                  <a:miter lim="800000"/>
                  <a:headEnd/>
                  <a:tailEnd/>
                </a:ln>
              </p:spPr>
            </p:pic>
            <p:sp>
              <p:nvSpPr>
                <p:cNvPr id="48" name="TextBox 10">
                  <a:extLst>
                    <a:ext uri="{FF2B5EF4-FFF2-40B4-BE49-F238E27FC236}">
                      <a16:creationId xmlns:a16="http://schemas.microsoft.com/office/drawing/2014/main" id="{8463344A-F249-427F-A772-535648EFE64A}"/>
                    </a:ext>
                  </a:extLst>
                </p:cNvPr>
                <p:cNvSpPr txBox="1">
                  <a:spLocks noChangeArrowheads="1"/>
                </p:cNvSpPr>
                <p:nvPr/>
              </p:nvSpPr>
              <p:spPr bwMode="auto">
                <a:xfrm>
                  <a:off x="4254" y="2880"/>
                  <a:ext cx="294" cy="269"/>
                </a:xfrm>
                <a:prstGeom prst="rect">
                  <a:avLst/>
                </a:prstGeom>
                <a:noFill/>
                <a:ln w="9525">
                  <a:noFill/>
                  <a:miter lim="800000"/>
                  <a:headEnd/>
                  <a:tailEnd/>
                </a:ln>
              </p:spPr>
              <p:txBody>
                <a:bodyPr wrap="none" lIns="82058" tIns="41029" rIns="82058" bIns="41029">
                  <a:spAutoFit/>
                </a:bodyPr>
                <a:lstStyle/>
                <a:p>
                  <a:pPr eaLnBrk="1" hangingPunct="1"/>
                  <a:r>
                    <a:rPr lang="en-US" sz="1050">
                      <a:solidFill>
                        <a:schemeClr val="bg1"/>
                      </a:solidFill>
                      <a:latin typeface="Calibri" panose="020F0502020204030204" pitchFamily="34" charset="0"/>
                      <a:cs typeface="Calibri" panose="020F0502020204030204" pitchFamily="34" charset="0"/>
                    </a:rPr>
                    <a:t>W</a:t>
                  </a:r>
                </a:p>
              </p:txBody>
            </p:sp>
            <p:sp>
              <p:nvSpPr>
                <p:cNvPr id="49" name="TextBox 11">
                  <a:extLst>
                    <a:ext uri="{FF2B5EF4-FFF2-40B4-BE49-F238E27FC236}">
                      <a16:creationId xmlns:a16="http://schemas.microsoft.com/office/drawing/2014/main" id="{A2B2B4BD-26BB-4756-A573-68A900A1D60D}"/>
                    </a:ext>
                  </a:extLst>
                </p:cNvPr>
                <p:cNvSpPr txBox="1">
                  <a:spLocks noChangeArrowheads="1"/>
                </p:cNvSpPr>
                <p:nvPr/>
              </p:nvSpPr>
              <p:spPr bwMode="auto">
                <a:xfrm>
                  <a:off x="4254" y="3031"/>
                  <a:ext cx="244" cy="269"/>
                </a:xfrm>
                <a:prstGeom prst="rect">
                  <a:avLst/>
                </a:prstGeom>
                <a:noFill/>
                <a:ln w="9525">
                  <a:noFill/>
                  <a:miter lim="800000"/>
                  <a:headEnd/>
                  <a:tailEnd/>
                </a:ln>
              </p:spPr>
              <p:txBody>
                <a:bodyPr wrap="none" lIns="82058" tIns="41029" rIns="82058" bIns="41029">
                  <a:spAutoFit/>
                </a:bodyPr>
                <a:lstStyle/>
                <a:p>
                  <a:pPr eaLnBrk="1" hangingPunct="1"/>
                  <a:r>
                    <a:rPr lang="en-US" sz="1050">
                      <a:solidFill>
                        <a:schemeClr val="bg1"/>
                      </a:solidFill>
                      <a:latin typeface="Calibri" panose="020F0502020204030204" pitchFamily="34" charset="0"/>
                      <a:cs typeface="Calibri" panose="020F0502020204030204" pitchFamily="34" charset="0"/>
                    </a:rPr>
                    <a:t>C</a:t>
                  </a:r>
                </a:p>
              </p:txBody>
            </p:sp>
            <p:sp>
              <p:nvSpPr>
                <p:cNvPr id="50" name="TextBox 12">
                  <a:extLst>
                    <a:ext uri="{FF2B5EF4-FFF2-40B4-BE49-F238E27FC236}">
                      <a16:creationId xmlns:a16="http://schemas.microsoft.com/office/drawing/2014/main" id="{D6BBEE9A-DD65-4A2A-BC0F-1D2530B7C5A8}"/>
                    </a:ext>
                  </a:extLst>
                </p:cNvPr>
                <p:cNvSpPr txBox="1">
                  <a:spLocks noChangeArrowheads="1"/>
                </p:cNvSpPr>
                <p:nvPr/>
              </p:nvSpPr>
              <p:spPr bwMode="auto">
                <a:xfrm>
                  <a:off x="4214" y="3134"/>
                  <a:ext cx="619" cy="261"/>
                </a:xfrm>
                <a:prstGeom prst="rect">
                  <a:avLst/>
                </a:prstGeom>
                <a:noFill/>
                <a:ln w="9525">
                  <a:noFill/>
                  <a:miter lim="800000"/>
                  <a:headEnd/>
                  <a:tailEnd/>
                </a:ln>
              </p:spPr>
              <p:txBody>
                <a:bodyPr wrap="none" lIns="82058" tIns="41029" rIns="82058" bIns="41029">
                  <a:spAutoFit/>
                </a:bodyPr>
                <a:lstStyle/>
                <a:p>
                  <a:pPr eaLnBrk="1" hangingPunct="1"/>
                  <a:r>
                    <a:rPr lang="en-US" sz="1050" dirty="0">
                      <a:solidFill>
                        <a:schemeClr val="bg1"/>
                      </a:solidFill>
                      <a:latin typeface="Calibri" panose="020F0502020204030204" pitchFamily="34" charset="0"/>
                      <a:cs typeface="Calibri" panose="020F0502020204030204" pitchFamily="34" charset="0"/>
                    </a:rPr>
                    <a:t>Selector</a:t>
                  </a:r>
                </a:p>
              </p:txBody>
            </p:sp>
            <p:sp>
              <p:nvSpPr>
                <p:cNvPr id="51" name="TextBox 13">
                  <a:extLst>
                    <a:ext uri="{FF2B5EF4-FFF2-40B4-BE49-F238E27FC236}">
                      <a16:creationId xmlns:a16="http://schemas.microsoft.com/office/drawing/2014/main" id="{56FCCE7F-B5D0-4B8B-857D-C025719B07C4}"/>
                    </a:ext>
                  </a:extLst>
                </p:cNvPr>
                <p:cNvSpPr txBox="1">
                  <a:spLocks noChangeArrowheads="1"/>
                </p:cNvSpPr>
                <p:nvPr/>
              </p:nvSpPr>
              <p:spPr bwMode="auto">
                <a:xfrm>
                  <a:off x="4224" y="3515"/>
                  <a:ext cx="640" cy="261"/>
                </a:xfrm>
                <a:prstGeom prst="rect">
                  <a:avLst/>
                </a:prstGeom>
                <a:noFill/>
                <a:ln w="9525">
                  <a:noFill/>
                  <a:miter lim="800000"/>
                  <a:headEnd/>
                  <a:tailEnd/>
                </a:ln>
              </p:spPr>
              <p:txBody>
                <a:bodyPr wrap="none" lIns="82058" tIns="41029" rIns="82058" bIns="41029">
                  <a:spAutoFit/>
                </a:bodyPr>
                <a:lstStyle/>
                <a:p>
                  <a:pPr eaLnBrk="1" hangingPunct="1"/>
                  <a:r>
                    <a:rPr lang="en-US" sz="1050" dirty="0">
                      <a:solidFill>
                        <a:schemeClr val="bg1"/>
                      </a:solidFill>
                      <a:latin typeface="Calibri" panose="020F0502020204030204" pitchFamily="34" charset="0"/>
                      <a:cs typeface="Calibri" panose="020F0502020204030204" pitchFamily="34" charset="0"/>
                    </a:rPr>
                    <a:t>Memory</a:t>
                  </a:r>
                </a:p>
              </p:txBody>
            </p:sp>
            <p:sp>
              <p:nvSpPr>
                <p:cNvPr id="52" name="TextBox 14">
                  <a:extLst>
                    <a:ext uri="{FF2B5EF4-FFF2-40B4-BE49-F238E27FC236}">
                      <a16:creationId xmlns:a16="http://schemas.microsoft.com/office/drawing/2014/main" id="{01DD1590-682A-4EE9-A19A-4810ACC93A68}"/>
                    </a:ext>
                  </a:extLst>
                </p:cNvPr>
                <p:cNvSpPr txBox="1">
                  <a:spLocks noChangeArrowheads="1"/>
                </p:cNvSpPr>
                <p:nvPr/>
              </p:nvSpPr>
              <p:spPr bwMode="auto">
                <a:xfrm>
                  <a:off x="3997" y="3327"/>
                  <a:ext cx="1034" cy="269"/>
                </a:xfrm>
                <a:prstGeom prst="rect">
                  <a:avLst/>
                </a:prstGeom>
                <a:noFill/>
                <a:ln w="9525">
                  <a:noFill/>
                  <a:miter lim="800000"/>
                  <a:headEnd/>
                  <a:tailEnd/>
                </a:ln>
              </p:spPr>
              <p:txBody>
                <a:bodyPr wrap="none" lIns="82058" tIns="41029" rIns="82058" bIns="41029">
                  <a:spAutoFit/>
                </a:bodyPr>
                <a:lstStyle/>
                <a:p>
                  <a:pPr eaLnBrk="1" hangingPunct="1"/>
                  <a:r>
                    <a:rPr lang="en-US" sz="1050" dirty="0">
                      <a:solidFill>
                        <a:schemeClr val="bg1"/>
                      </a:solidFill>
                      <a:latin typeface="Calibri" panose="020F0502020204030204" pitchFamily="34" charset="0"/>
                      <a:cs typeface="Calibri" panose="020F0502020204030204" pitchFamily="34" charset="0"/>
                    </a:rPr>
                    <a:t>Mid Electrodes</a:t>
                  </a:r>
                </a:p>
              </p:txBody>
            </p:sp>
            <p:cxnSp>
              <p:nvCxnSpPr>
                <p:cNvPr id="53" name="Straight Arrow Connector 18">
                  <a:extLst>
                    <a:ext uri="{FF2B5EF4-FFF2-40B4-BE49-F238E27FC236}">
                      <a16:creationId xmlns:a16="http://schemas.microsoft.com/office/drawing/2014/main" id="{0A101C54-A9FC-4533-9DC7-4C8CF73CE320}"/>
                    </a:ext>
                  </a:extLst>
                </p:cNvPr>
                <p:cNvCxnSpPr>
                  <a:cxnSpLocks noChangeShapeType="1"/>
                  <a:stCxn id="48" idx="3"/>
                </p:cNvCxnSpPr>
                <p:nvPr/>
              </p:nvCxnSpPr>
              <p:spPr bwMode="auto">
                <a:xfrm flipV="1">
                  <a:off x="4548" y="2965"/>
                  <a:ext cx="535" cy="50"/>
                </a:xfrm>
                <a:prstGeom prst="straightConnector1">
                  <a:avLst/>
                </a:prstGeom>
                <a:noFill/>
                <a:ln w="9525" algn="ctr">
                  <a:solidFill>
                    <a:srgbClr val="FF0000"/>
                  </a:solidFill>
                  <a:round/>
                  <a:headEnd/>
                  <a:tailEnd type="arrow" w="med" len="med"/>
                </a:ln>
              </p:spPr>
            </p:cxnSp>
            <p:cxnSp>
              <p:nvCxnSpPr>
                <p:cNvPr id="54" name="Straight Arrow Connector 22">
                  <a:extLst>
                    <a:ext uri="{FF2B5EF4-FFF2-40B4-BE49-F238E27FC236}">
                      <a16:creationId xmlns:a16="http://schemas.microsoft.com/office/drawing/2014/main" id="{0B1E645B-777D-4CC7-BC7A-4A831CF1962E}"/>
                    </a:ext>
                  </a:extLst>
                </p:cNvPr>
                <p:cNvCxnSpPr>
                  <a:cxnSpLocks noChangeShapeType="1"/>
                  <a:stCxn id="49" idx="3"/>
                </p:cNvCxnSpPr>
                <p:nvPr/>
              </p:nvCxnSpPr>
              <p:spPr bwMode="auto">
                <a:xfrm flipV="1">
                  <a:off x="4498" y="3134"/>
                  <a:ext cx="541" cy="31"/>
                </a:xfrm>
                <a:prstGeom prst="straightConnector1">
                  <a:avLst/>
                </a:prstGeom>
                <a:noFill/>
                <a:ln w="9525" algn="ctr">
                  <a:solidFill>
                    <a:srgbClr val="FF0000"/>
                  </a:solidFill>
                  <a:round/>
                  <a:headEnd/>
                  <a:tailEnd type="arrow" w="med" len="med"/>
                </a:ln>
              </p:spPr>
            </p:cxnSp>
            <p:cxnSp>
              <p:nvCxnSpPr>
                <p:cNvPr id="55" name="Straight Arrow Connector 26">
                  <a:extLst>
                    <a:ext uri="{FF2B5EF4-FFF2-40B4-BE49-F238E27FC236}">
                      <a16:creationId xmlns:a16="http://schemas.microsoft.com/office/drawing/2014/main" id="{3583F8CA-70A8-45C8-9B5D-C57F53D6C7AB}"/>
                    </a:ext>
                  </a:extLst>
                </p:cNvPr>
                <p:cNvCxnSpPr>
                  <a:cxnSpLocks noChangeShapeType="1"/>
                  <a:stCxn id="50" idx="3"/>
                </p:cNvCxnSpPr>
                <p:nvPr/>
              </p:nvCxnSpPr>
              <p:spPr bwMode="auto">
                <a:xfrm flipV="1">
                  <a:off x="4833" y="3261"/>
                  <a:ext cx="250" cy="3"/>
                </a:xfrm>
                <a:prstGeom prst="straightConnector1">
                  <a:avLst/>
                </a:prstGeom>
                <a:noFill/>
                <a:ln w="9525" algn="ctr">
                  <a:solidFill>
                    <a:srgbClr val="FF0000"/>
                  </a:solidFill>
                  <a:round/>
                  <a:headEnd/>
                  <a:tailEnd type="arrow" w="med" len="med"/>
                </a:ln>
              </p:spPr>
            </p:cxnSp>
            <p:cxnSp>
              <p:nvCxnSpPr>
                <p:cNvPr id="56" name="Straight Arrow Connector 26">
                  <a:extLst>
                    <a:ext uri="{FF2B5EF4-FFF2-40B4-BE49-F238E27FC236}">
                      <a16:creationId xmlns:a16="http://schemas.microsoft.com/office/drawing/2014/main" id="{94AAF85B-4FB5-497A-A7A4-54721B0BF234}"/>
                    </a:ext>
                  </a:extLst>
                </p:cNvPr>
                <p:cNvCxnSpPr>
                  <a:cxnSpLocks noChangeShapeType="1"/>
                  <a:stCxn id="52" idx="3"/>
                </p:cNvCxnSpPr>
                <p:nvPr/>
              </p:nvCxnSpPr>
              <p:spPr bwMode="auto">
                <a:xfrm flipV="1">
                  <a:off x="5031" y="3431"/>
                  <a:ext cx="64" cy="30"/>
                </a:xfrm>
                <a:prstGeom prst="straightConnector1">
                  <a:avLst/>
                </a:prstGeom>
                <a:noFill/>
                <a:ln w="9525" algn="ctr">
                  <a:solidFill>
                    <a:srgbClr val="FF0000"/>
                  </a:solidFill>
                  <a:round/>
                  <a:headEnd/>
                  <a:tailEnd type="arrow" w="med" len="med"/>
                </a:ln>
              </p:spPr>
            </p:cxnSp>
            <p:cxnSp>
              <p:nvCxnSpPr>
                <p:cNvPr id="57" name="Straight Arrow Connector 26">
                  <a:extLst>
                    <a:ext uri="{FF2B5EF4-FFF2-40B4-BE49-F238E27FC236}">
                      <a16:creationId xmlns:a16="http://schemas.microsoft.com/office/drawing/2014/main" id="{71A62B60-C610-4C83-97A4-988324841079}"/>
                    </a:ext>
                  </a:extLst>
                </p:cNvPr>
                <p:cNvCxnSpPr>
                  <a:cxnSpLocks noChangeShapeType="1"/>
                  <a:stCxn id="51" idx="3"/>
                </p:cNvCxnSpPr>
                <p:nvPr/>
              </p:nvCxnSpPr>
              <p:spPr bwMode="auto">
                <a:xfrm flipV="1">
                  <a:off x="4864" y="3642"/>
                  <a:ext cx="219" cy="4"/>
                </a:xfrm>
                <a:prstGeom prst="straightConnector1">
                  <a:avLst/>
                </a:prstGeom>
                <a:noFill/>
                <a:ln w="9525" algn="ctr">
                  <a:solidFill>
                    <a:srgbClr val="FF0000"/>
                  </a:solidFill>
                  <a:round/>
                  <a:headEnd/>
                  <a:tailEnd type="arrow" w="med" len="med"/>
                </a:ln>
              </p:spPr>
            </p:cxnSp>
          </p:grpSp>
        </p:grpSp>
        <p:sp>
          <p:nvSpPr>
            <p:cNvPr id="41" name="TextBox 40">
              <a:extLst>
                <a:ext uri="{FF2B5EF4-FFF2-40B4-BE49-F238E27FC236}">
                  <a16:creationId xmlns:a16="http://schemas.microsoft.com/office/drawing/2014/main" id="{96385B23-93B0-40DC-916E-6B97D62CB0CD}"/>
                </a:ext>
              </a:extLst>
            </p:cNvPr>
            <p:cNvSpPr txBox="1"/>
            <p:nvPr/>
          </p:nvSpPr>
          <p:spPr>
            <a:xfrm>
              <a:off x="6649845" y="990600"/>
              <a:ext cx="2423315" cy="646331"/>
            </a:xfrm>
            <a:prstGeom prst="rect">
              <a:avLst/>
            </a:prstGeom>
            <a:noFill/>
          </p:spPr>
          <p:txBody>
            <a:bodyPr wrap="square" rtlCol="0">
              <a:spAutoFit/>
            </a:bodyPr>
            <a:lstStyle/>
            <a:p>
              <a:pPr algn="ctr"/>
              <a:r>
                <a:rPr lang="en-US" sz="1200" b="1" dirty="0">
                  <a:solidFill>
                    <a:schemeClr val="bg1"/>
                  </a:solidFill>
                  <a:latin typeface="Calibri" panose="020F0502020204030204" pitchFamily="34" charset="0"/>
                  <a:cs typeface="Calibri" panose="020F0502020204030204" pitchFamily="34" charset="0"/>
                </a:rPr>
                <a:t>64Mb 100nm feature, 2-Mask</a:t>
              </a:r>
            </a:p>
            <a:p>
              <a:pPr algn="ctr"/>
              <a:r>
                <a:rPr lang="en-US" sz="1200" b="1" dirty="0">
                  <a:solidFill>
                    <a:schemeClr val="bg1"/>
                  </a:solidFill>
                  <a:latin typeface="Calibri" panose="020F0502020204030204" pitchFamily="34" charset="0"/>
                  <a:cs typeface="Calibri" panose="020F0502020204030204" pitchFamily="34" charset="0"/>
                </a:rPr>
                <a:t>Self-Aligned, Subtractive Cell</a:t>
              </a:r>
            </a:p>
            <a:p>
              <a:pPr algn="ctr"/>
              <a:r>
                <a:rPr lang="en-US" sz="1200" b="1" dirty="0">
                  <a:solidFill>
                    <a:schemeClr val="bg1"/>
                  </a:solidFill>
                  <a:latin typeface="Calibri" panose="020F0502020204030204" pitchFamily="34" charset="0"/>
                  <a:cs typeface="Calibri" panose="020F0502020204030204" pitchFamily="34" charset="0"/>
                </a:rPr>
                <a:t>2010~2011   </a:t>
              </a:r>
              <a:r>
                <a:rPr lang="en-US" sz="1200" b="1" dirty="0" err="1">
                  <a:solidFill>
                    <a:schemeClr val="bg1"/>
                  </a:solidFill>
                  <a:latin typeface="Calibri" panose="020F0502020204030204" pitchFamily="34" charset="0"/>
                  <a:cs typeface="Calibri" panose="020F0502020204030204" pitchFamily="34" charset="0"/>
                </a:rPr>
                <a:t>Agrate</a:t>
              </a:r>
              <a:r>
                <a:rPr lang="en-US" sz="1200" b="1" dirty="0">
                  <a:solidFill>
                    <a:schemeClr val="bg1"/>
                  </a:solidFill>
                  <a:latin typeface="Calibri" panose="020F0502020204030204" pitchFamily="34" charset="0"/>
                  <a:cs typeface="Calibri" panose="020F0502020204030204" pitchFamily="34" charset="0"/>
                </a:rPr>
                <a:t>, Italy</a:t>
              </a:r>
            </a:p>
          </p:txBody>
        </p:sp>
        <p:sp>
          <p:nvSpPr>
            <p:cNvPr id="42" name="Rounded Rectangle 88">
              <a:extLst>
                <a:ext uri="{FF2B5EF4-FFF2-40B4-BE49-F238E27FC236}">
                  <a16:creationId xmlns:a16="http://schemas.microsoft.com/office/drawing/2014/main" id="{1406EDF1-C61B-4BBD-B86B-AEAD4AD23DB5}"/>
                </a:ext>
              </a:extLst>
            </p:cNvPr>
            <p:cNvSpPr/>
            <p:nvPr/>
          </p:nvSpPr>
          <p:spPr>
            <a:xfrm>
              <a:off x="6516018" y="838198"/>
              <a:ext cx="2627982" cy="240800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5DAD5366-37F4-4119-BA40-816370C03733}"/>
              </a:ext>
            </a:extLst>
          </p:cNvPr>
          <p:cNvGrpSpPr/>
          <p:nvPr/>
        </p:nvGrpSpPr>
        <p:grpSpPr>
          <a:xfrm>
            <a:off x="9220200" y="838198"/>
            <a:ext cx="2819400" cy="2408008"/>
            <a:chOff x="9220200" y="838198"/>
            <a:chExt cx="2819400" cy="2408008"/>
          </a:xfrm>
        </p:grpSpPr>
        <p:pic>
          <p:nvPicPr>
            <p:cNvPr id="59" name="Picture 2">
              <a:extLst>
                <a:ext uri="{FF2B5EF4-FFF2-40B4-BE49-F238E27FC236}">
                  <a16:creationId xmlns:a16="http://schemas.microsoft.com/office/drawing/2014/main" id="{DACD0A45-8145-4426-AEB2-E00F0BF10C66}"/>
                </a:ext>
              </a:extLst>
            </p:cNvPr>
            <p:cNvPicPr>
              <a:picLocks noChangeAspect="1" noChangeArrowheads="1"/>
            </p:cNvPicPr>
            <p:nvPr/>
          </p:nvPicPr>
          <p:blipFill rotWithShape="1">
            <a:blip r:embed="rId7" cstate="print"/>
            <a:srcRect b="11398"/>
            <a:stretch/>
          </p:blipFill>
          <p:spPr bwMode="auto">
            <a:xfrm>
              <a:off x="9361880" y="1626167"/>
              <a:ext cx="2480431" cy="1437801"/>
            </a:xfrm>
            <a:prstGeom prst="rect">
              <a:avLst/>
            </a:prstGeom>
            <a:noFill/>
            <a:ln w="12700" cap="flat" cmpd="sng">
              <a:noFill/>
              <a:prstDash val="solid"/>
              <a:miter lim="800000"/>
              <a:headEnd type="none" w="sm" len="sm"/>
              <a:tailEnd type="none" w="sm" len="sm"/>
            </a:ln>
          </p:spPr>
        </p:pic>
        <p:sp>
          <p:nvSpPr>
            <p:cNvPr id="60" name="TextBox 59">
              <a:extLst>
                <a:ext uri="{FF2B5EF4-FFF2-40B4-BE49-F238E27FC236}">
                  <a16:creationId xmlns:a16="http://schemas.microsoft.com/office/drawing/2014/main" id="{4E03F4EA-1ACD-404C-BE4A-7A6C3A9E3369}"/>
                </a:ext>
              </a:extLst>
            </p:cNvPr>
            <p:cNvSpPr txBox="1"/>
            <p:nvPr/>
          </p:nvSpPr>
          <p:spPr>
            <a:xfrm>
              <a:off x="9220200" y="990600"/>
              <a:ext cx="2819400" cy="646331"/>
            </a:xfrm>
            <a:prstGeom prst="rect">
              <a:avLst/>
            </a:prstGeom>
            <a:noFill/>
          </p:spPr>
          <p:txBody>
            <a:bodyPr wrap="square" rtlCol="0">
              <a:spAutoFit/>
            </a:bodyPr>
            <a:lstStyle/>
            <a:p>
              <a:pPr algn="ctr"/>
              <a:r>
                <a:rPr lang="en-US" sz="1200" b="1" dirty="0">
                  <a:solidFill>
                    <a:schemeClr val="bg1"/>
                  </a:solidFill>
                  <a:latin typeface="Calibri" panose="020F0502020204030204" pitchFamily="34" charset="0"/>
                  <a:cs typeface="Calibri" panose="020F0502020204030204" pitchFamily="34" charset="0"/>
                </a:rPr>
                <a:t>64Mb 50nm ½ Pitch, 2-Mask</a:t>
              </a:r>
            </a:p>
            <a:p>
              <a:pPr algn="ctr"/>
              <a:r>
                <a:rPr lang="en-US" sz="1200" b="1" dirty="0">
                  <a:solidFill>
                    <a:schemeClr val="bg1"/>
                  </a:solidFill>
                  <a:latin typeface="Calibri" panose="020F0502020204030204" pitchFamily="34" charset="0"/>
                  <a:cs typeface="Calibri" panose="020F0502020204030204" pitchFamily="34" charset="0"/>
                </a:rPr>
                <a:t>Dual Deck, Self Aligned Subtractive Cell</a:t>
              </a:r>
            </a:p>
            <a:p>
              <a:pPr algn="ctr"/>
              <a:r>
                <a:rPr lang="en-US" sz="1200" b="1" dirty="0">
                  <a:solidFill>
                    <a:schemeClr val="bg1"/>
                  </a:solidFill>
                  <a:latin typeface="Calibri" panose="020F0502020204030204" pitchFamily="34" charset="0"/>
                  <a:cs typeface="Calibri" panose="020F0502020204030204" pitchFamily="34" charset="0"/>
                </a:rPr>
                <a:t> 2012~2013  </a:t>
              </a:r>
              <a:r>
                <a:rPr lang="en-US" sz="1200" b="1" dirty="0" err="1">
                  <a:solidFill>
                    <a:schemeClr val="bg1"/>
                  </a:solidFill>
                  <a:latin typeface="Calibri" panose="020F0502020204030204" pitchFamily="34" charset="0"/>
                  <a:cs typeface="Calibri" panose="020F0502020204030204" pitchFamily="34" charset="0"/>
                </a:rPr>
                <a:t>Agrate</a:t>
              </a:r>
              <a:r>
                <a:rPr lang="en-US" sz="1200" b="1" dirty="0">
                  <a:solidFill>
                    <a:schemeClr val="bg1"/>
                  </a:solidFill>
                  <a:latin typeface="Calibri" panose="020F0502020204030204" pitchFamily="34" charset="0"/>
                  <a:cs typeface="Calibri" panose="020F0502020204030204" pitchFamily="34" charset="0"/>
                </a:rPr>
                <a:t>, Italy</a:t>
              </a:r>
            </a:p>
          </p:txBody>
        </p:sp>
        <p:sp>
          <p:nvSpPr>
            <p:cNvPr id="61" name="Rounded Rectangle 89">
              <a:extLst>
                <a:ext uri="{FF2B5EF4-FFF2-40B4-BE49-F238E27FC236}">
                  <a16:creationId xmlns:a16="http://schemas.microsoft.com/office/drawing/2014/main" id="{4CDC2FEF-42F3-4F4A-BF57-BCA064FADB71}"/>
                </a:ext>
              </a:extLst>
            </p:cNvPr>
            <p:cNvSpPr/>
            <p:nvPr/>
          </p:nvSpPr>
          <p:spPr>
            <a:xfrm>
              <a:off x="9291201" y="838198"/>
              <a:ext cx="2661982" cy="240800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C9E2B280-A992-4C5F-B272-3DD5BB434C31}"/>
              </a:ext>
            </a:extLst>
          </p:cNvPr>
          <p:cNvGrpSpPr/>
          <p:nvPr/>
        </p:nvGrpSpPr>
        <p:grpSpPr>
          <a:xfrm>
            <a:off x="925676" y="3388792"/>
            <a:ext cx="3036723" cy="2935808"/>
            <a:chOff x="925676" y="3388792"/>
            <a:chExt cx="3036723" cy="2935808"/>
          </a:xfrm>
        </p:grpSpPr>
        <p:pic>
          <p:nvPicPr>
            <p:cNvPr id="63" name="23" descr="image002">
              <a:extLst>
                <a:ext uri="{FF2B5EF4-FFF2-40B4-BE49-F238E27FC236}">
                  <a16:creationId xmlns:a16="http://schemas.microsoft.com/office/drawing/2014/main" id="{B4847E59-112B-4A63-A724-5F15E2634661}"/>
                </a:ext>
              </a:extLst>
            </p:cNvPr>
            <p:cNvPicPr>
              <a:picLocks noChangeAspect="1" noChangeArrowheads="1"/>
            </p:cNvPicPr>
            <p:nvPr/>
          </p:nvPicPr>
          <p:blipFill>
            <a:blip r:embed="rId8" cstate="print"/>
            <a:srcRect/>
            <a:stretch>
              <a:fillRect/>
            </a:stretch>
          </p:blipFill>
          <p:spPr bwMode="auto">
            <a:xfrm>
              <a:off x="1071880" y="4150079"/>
              <a:ext cx="2743113" cy="1958975"/>
            </a:xfrm>
            <a:prstGeom prst="rect">
              <a:avLst/>
            </a:prstGeom>
            <a:noFill/>
            <a:ln w="9525">
              <a:noFill/>
              <a:miter lim="800000"/>
              <a:headEnd/>
              <a:tailEnd/>
            </a:ln>
          </p:spPr>
        </p:pic>
        <p:sp>
          <p:nvSpPr>
            <p:cNvPr id="64" name="TextBox 63">
              <a:extLst>
                <a:ext uri="{FF2B5EF4-FFF2-40B4-BE49-F238E27FC236}">
                  <a16:creationId xmlns:a16="http://schemas.microsoft.com/office/drawing/2014/main" id="{BCBDA099-8211-447A-9059-D7C096DD4D06}"/>
                </a:ext>
              </a:extLst>
            </p:cNvPr>
            <p:cNvSpPr txBox="1"/>
            <p:nvPr/>
          </p:nvSpPr>
          <p:spPr>
            <a:xfrm>
              <a:off x="1071880" y="3468469"/>
              <a:ext cx="2743114" cy="646331"/>
            </a:xfrm>
            <a:prstGeom prst="rect">
              <a:avLst/>
            </a:prstGeom>
            <a:noFill/>
          </p:spPr>
          <p:txBody>
            <a:bodyPr wrap="square" rtlCol="0">
              <a:spAutoFit/>
            </a:bodyPr>
            <a:lstStyle/>
            <a:p>
              <a:pPr algn="ctr"/>
              <a:r>
                <a:rPr lang="en-US" sz="1200" b="1" dirty="0">
                  <a:solidFill>
                    <a:schemeClr val="bg1"/>
                  </a:solidFill>
                  <a:latin typeface="Calibri" panose="020F0502020204030204" pitchFamily="34" charset="0"/>
                  <a:cs typeface="Calibri" panose="020F0502020204030204" pitchFamily="34" charset="0"/>
                </a:rPr>
                <a:t>128Gb 41nm Pitch</a:t>
              </a:r>
            </a:p>
            <a:p>
              <a:pPr algn="ctr"/>
              <a:r>
                <a:rPr lang="en-US" sz="1200" b="1" dirty="0">
                  <a:solidFill>
                    <a:schemeClr val="bg1"/>
                  </a:solidFill>
                  <a:latin typeface="Calibri" panose="020F0502020204030204" pitchFamily="34" charset="0"/>
                  <a:cs typeface="Calibri" panose="020F0502020204030204" pitchFamily="34" charset="0"/>
                </a:rPr>
                <a:t>Dual Deck Self Aligned Subtractive Cell </a:t>
              </a:r>
            </a:p>
            <a:p>
              <a:pPr algn="ctr"/>
              <a:r>
                <a:rPr lang="en-US" sz="1200" b="1" dirty="0">
                  <a:solidFill>
                    <a:schemeClr val="bg1"/>
                  </a:solidFill>
                  <a:latin typeface="Calibri" panose="020F0502020204030204" pitchFamily="34" charset="0"/>
                  <a:cs typeface="Calibri" panose="020F0502020204030204" pitchFamily="34" charset="0"/>
                </a:rPr>
                <a:t>2013-2017 Boise, ID</a:t>
              </a:r>
            </a:p>
          </p:txBody>
        </p:sp>
        <p:sp>
          <p:nvSpPr>
            <p:cNvPr id="65" name="Rounded Rectangle 90">
              <a:extLst>
                <a:ext uri="{FF2B5EF4-FFF2-40B4-BE49-F238E27FC236}">
                  <a16:creationId xmlns:a16="http://schemas.microsoft.com/office/drawing/2014/main" id="{AF09E9BF-6E7C-4382-9B39-8180DA64ED9B}"/>
                </a:ext>
              </a:extLst>
            </p:cNvPr>
            <p:cNvSpPr/>
            <p:nvPr/>
          </p:nvSpPr>
          <p:spPr>
            <a:xfrm>
              <a:off x="925676" y="3388792"/>
              <a:ext cx="3036723" cy="293580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D20A7479-82C8-451A-8319-38213413970F}"/>
                </a:ext>
              </a:extLst>
            </p:cNvPr>
            <p:cNvSpPr txBox="1"/>
            <p:nvPr/>
          </p:nvSpPr>
          <p:spPr>
            <a:xfrm>
              <a:off x="1494976" y="4645149"/>
              <a:ext cx="1791085" cy="646331"/>
            </a:xfrm>
            <a:prstGeom prst="rect">
              <a:avLst/>
            </a:prstGeom>
            <a:noFill/>
          </p:spPr>
          <p:txBody>
            <a:bodyPr wrap="square" rtlCol="0">
              <a:spAutoFit/>
            </a:bodyPr>
            <a:lstStyle/>
            <a:p>
              <a:pPr algn="ctr"/>
              <a:r>
                <a:rPr lang="en-US" b="1" dirty="0">
                  <a:solidFill>
                    <a:srgbClr val="FFFF00"/>
                  </a:solidFill>
                </a:rPr>
                <a:t>1</a:t>
              </a:r>
              <a:r>
                <a:rPr lang="en-US" b="1" baseline="30000" dirty="0">
                  <a:solidFill>
                    <a:srgbClr val="FFFF00"/>
                  </a:solidFill>
                </a:rPr>
                <a:t>st</a:t>
              </a:r>
              <a:r>
                <a:rPr lang="en-US" b="1" dirty="0">
                  <a:solidFill>
                    <a:srgbClr val="FFFF00"/>
                  </a:solidFill>
                </a:rPr>
                <a:t> Production Generation</a:t>
              </a:r>
            </a:p>
          </p:txBody>
        </p:sp>
      </p:grpSp>
      <p:grpSp>
        <p:nvGrpSpPr>
          <p:cNvPr id="67" name="Group 66">
            <a:extLst>
              <a:ext uri="{FF2B5EF4-FFF2-40B4-BE49-F238E27FC236}">
                <a16:creationId xmlns:a16="http://schemas.microsoft.com/office/drawing/2014/main" id="{85B52D62-C980-4F6A-98EF-68FAEEECD1BC}"/>
              </a:ext>
            </a:extLst>
          </p:cNvPr>
          <p:cNvGrpSpPr/>
          <p:nvPr/>
        </p:nvGrpSpPr>
        <p:grpSpPr>
          <a:xfrm>
            <a:off x="4541833" y="3394156"/>
            <a:ext cx="3108333" cy="2935808"/>
            <a:chOff x="4541833" y="3394156"/>
            <a:chExt cx="3108333" cy="2935808"/>
          </a:xfrm>
        </p:grpSpPr>
        <p:pic>
          <p:nvPicPr>
            <p:cNvPr id="68" name="Picture 67">
              <a:extLst>
                <a:ext uri="{FF2B5EF4-FFF2-40B4-BE49-F238E27FC236}">
                  <a16:creationId xmlns:a16="http://schemas.microsoft.com/office/drawing/2014/main" id="{35DED1EF-70BC-49AF-8F84-97753E753DBE}"/>
                </a:ext>
              </a:extLst>
            </p:cNvPr>
            <p:cNvPicPr>
              <a:picLocks noChangeAspect="1"/>
            </p:cNvPicPr>
            <p:nvPr/>
          </p:nvPicPr>
          <p:blipFill rotWithShape="1">
            <a:blip r:embed="rId9"/>
            <a:srcRect t="4554" b="4545"/>
            <a:stretch/>
          </p:blipFill>
          <p:spPr>
            <a:xfrm>
              <a:off x="4859306" y="4150078"/>
              <a:ext cx="2350974" cy="1958975"/>
            </a:xfrm>
            <a:prstGeom prst="rect">
              <a:avLst/>
            </a:prstGeom>
          </p:spPr>
        </p:pic>
        <p:sp>
          <p:nvSpPr>
            <p:cNvPr id="69" name="TextBox 68">
              <a:extLst>
                <a:ext uri="{FF2B5EF4-FFF2-40B4-BE49-F238E27FC236}">
                  <a16:creationId xmlns:a16="http://schemas.microsoft.com/office/drawing/2014/main" id="{759D6C8D-161A-40B7-B698-C1EF6AC0D215}"/>
                </a:ext>
              </a:extLst>
            </p:cNvPr>
            <p:cNvSpPr txBox="1"/>
            <p:nvPr/>
          </p:nvSpPr>
          <p:spPr>
            <a:xfrm>
              <a:off x="4541833" y="3468469"/>
              <a:ext cx="3108333" cy="646331"/>
            </a:xfrm>
            <a:prstGeom prst="rect">
              <a:avLst/>
            </a:prstGeom>
            <a:noFill/>
          </p:spPr>
          <p:txBody>
            <a:bodyPr wrap="square" rtlCol="0">
              <a:spAutoFit/>
            </a:bodyPr>
            <a:lstStyle/>
            <a:p>
              <a:pPr algn="ctr"/>
              <a:r>
                <a:rPr lang="en-US" sz="1200" b="1" dirty="0">
                  <a:solidFill>
                    <a:schemeClr val="bg1"/>
                  </a:solidFill>
                  <a:latin typeface="Calibri" panose="020F0502020204030204" pitchFamily="34" charset="0"/>
                  <a:cs typeface="Calibri" panose="020F0502020204030204" pitchFamily="34" charset="0"/>
                </a:rPr>
                <a:t>256Gb 41nm Pitch </a:t>
              </a:r>
            </a:p>
            <a:p>
              <a:pPr algn="ctr"/>
              <a:r>
                <a:rPr lang="en-US" sz="1200" b="1" dirty="0">
                  <a:solidFill>
                    <a:schemeClr val="bg1"/>
                  </a:solidFill>
                  <a:latin typeface="Calibri" panose="020F0502020204030204" pitchFamily="34" charset="0"/>
                  <a:cs typeface="Calibri" panose="020F0502020204030204" pitchFamily="34" charset="0"/>
                </a:rPr>
                <a:t>Quad Deck Self Aligned Subtractive Cell </a:t>
              </a:r>
            </a:p>
            <a:p>
              <a:pPr algn="ctr"/>
              <a:r>
                <a:rPr lang="en-US" sz="1200" b="1" dirty="0">
                  <a:solidFill>
                    <a:schemeClr val="bg1"/>
                  </a:solidFill>
                  <a:latin typeface="Calibri" panose="020F0502020204030204" pitchFamily="34" charset="0"/>
                  <a:cs typeface="Calibri" panose="020F0502020204030204" pitchFamily="34" charset="0"/>
                </a:rPr>
                <a:t>2015-2020  Lehi, UT &amp; Rio Rancho, NM</a:t>
              </a:r>
            </a:p>
          </p:txBody>
        </p:sp>
        <p:sp>
          <p:nvSpPr>
            <p:cNvPr id="70" name="Rounded Rectangle 91">
              <a:extLst>
                <a:ext uri="{FF2B5EF4-FFF2-40B4-BE49-F238E27FC236}">
                  <a16:creationId xmlns:a16="http://schemas.microsoft.com/office/drawing/2014/main" id="{D938CE0C-779B-4403-A591-EA01BBFF487E}"/>
                </a:ext>
              </a:extLst>
            </p:cNvPr>
            <p:cNvSpPr/>
            <p:nvPr/>
          </p:nvSpPr>
          <p:spPr>
            <a:xfrm>
              <a:off x="4553439" y="3394156"/>
              <a:ext cx="3036723" cy="293580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74B8111-72F2-4C3A-8D4F-308ED6AF0507}"/>
                </a:ext>
              </a:extLst>
            </p:cNvPr>
            <p:cNvSpPr txBox="1"/>
            <p:nvPr/>
          </p:nvSpPr>
          <p:spPr>
            <a:xfrm>
              <a:off x="5122379" y="4547585"/>
              <a:ext cx="1790287" cy="646331"/>
            </a:xfrm>
            <a:prstGeom prst="rect">
              <a:avLst/>
            </a:prstGeom>
            <a:noFill/>
          </p:spPr>
          <p:txBody>
            <a:bodyPr wrap="square" rtlCol="0">
              <a:spAutoFit/>
            </a:bodyPr>
            <a:lstStyle/>
            <a:p>
              <a:pPr algn="ctr"/>
              <a:r>
                <a:rPr lang="en-US" b="1" dirty="0">
                  <a:solidFill>
                    <a:srgbClr val="FFFF00"/>
                  </a:solidFill>
                </a:rPr>
                <a:t>2</a:t>
              </a:r>
              <a:r>
                <a:rPr lang="en-US" b="1" baseline="30000" dirty="0">
                  <a:solidFill>
                    <a:srgbClr val="FFFF00"/>
                  </a:solidFill>
                </a:rPr>
                <a:t>nd</a:t>
              </a:r>
              <a:r>
                <a:rPr lang="en-US" b="1" dirty="0">
                  <a:solidFill>
                    <a:srgbClr val="FFFF00"/>
                  </a:solidFill>
                </a:rPr>
                <a:t> Production Generation</a:t>
              </a:r>
            </a:p>
          </p:txBody>
        </p:sp>
      </p:grpSp>
      <p:grpSp>
        <p:nvGrpSpPr>
          <p:cNvPr id="72" name="Group 71">
            <a:extLst>
              <a:ext uri="{FF2B5EF4-FFF2-40B4-BE49-F238E27FC236}">
                <a16:creationId xmlns:a16="http://schemas.microsoft.com/office/drawing/2014/main" id="{AD73D14E-F983-4D00-99B1-5F7E145AF474}"/>
              </a:ext>
            </a:extLst>
          </p:cNvPr>
          <p:cNvGrpSpPr/>
          <p:nvPr/>
        </p:nvGrpSpPr>
        <p:grpSpPr>
          <a:xfrm>
            <a:off x="8274765" y="3413182"/>
            <a:ext cx="2945595" cy="2916782"/>
            <a:chOff x="8183637" y="3394156"/>
            <a:chExt cx="3036723" cy="2935808"/>
          </a:xfrm>
        </p:grpSpPr>
        <p:sp>
          <p:nvSpPr>
            <p:cNvPr id="73" name="TextBox 72">
              <a:extLst>
                <a:ext uri="{FF2B5EF4-FFF2-40B4-BE49-F238E27FC236}">
                  <a16:creationId xmlns:a16="http://schemas.microsoft.com/office/drawing/2014/main" id="{7FA47DB1-BC78-4D14-8286-3966F47232BD}"/>
                </a:ext>
              </a:extLst>
            </p:cNvPr>
            <p:cNvSpPr txBox="1"/>
            <p:nvPr/>
          </p:nvSpPr>
          <p:spPr>
            <a:xfrm>
              <a:off x="8377005" y="3505200"/>
              <a:ext cx="2789619" cy="461665"/>
            </a:xfrm>
            <a:prstGeom prst="rect">
              <a:avLst/>
            </a:prstGeom>
            <a:noFill/>
          </p:spPr>
          <p:txBody>
            <a:bodyPr wrap="square" rtlCol="0">
              <a:spAutoFit/>
            </a:bodyPr>
            <a:lstStyle/>
            <a:p>
              <a:pPr algn="ctr"/>
              <a:r>
                <a:rPr lang="en-US" sz="1200" b="1" dirty="0">
                  <a:solidFill>
                    <a:schemeClr val="bg1"/>
                  </a:solidFill>
                  <a:latin typeface="Calibri" panose="020F0502020204030204" pitchFamily="34" charset="0"/>
                  <a:cs typeface="Calibri" panose="020F0502020204030204" pitchFamily="34" charset="0"/>
                </a:rPr>
                <a:t>Scaled Line/Space  </a:t>
              </a:r>
            </a:p>
            <a:p>
              <a:pPr algn="ctr"/>
              <a:r>
                <a:rPr lang="en-US" sz="1200" b="1" dirty="0">
                  <a:solidFill>
                    <a:schemeClr val="bg1"/>
                  </a:solidFill>
                  <a:latin typeface="Calibri" panose="020F0502020204030204" pitchFamily="34" charset="0"/>
                  <a:cs typeface="Calibri" panose="020F0502020204030204" pitchFamily="34" charset="0"/>
                </a:rPr>
                <a:t>2019-Present   Rio Rancho, NM</a:t>
              </a:r>
            </a:p>
          </p:txBody>
        </p:sp>
        <p:sp>
          <p:nvSpPr>
            <p:cNvPr id="74" name="Rounded Rectangle 92">
              <a:extLst>
                <a:ext uri="{FF2B5EF4-FFF2-40B4-BE49-F238E27FC236}">
                  <a16:creationId xmlns:a16="http://schemas.microsoft.com/office/drawing/2014/main" id="{3CF80D02-94BC-46D4-B83D-8B5A5A217F8B}"/>
                </a:ext>
              </a:extLst>
            </p:cNvPr>
            <p:cNvSpPr/>
            <p:nvPr/>
          </p:nvSpPr>
          <p:spPr>
            <a:xfrm>
              <a:off x="8183637" y="3394156"/>
              <a:ext cx="3036723" cy="293580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D5629AA7-7081-4E65-BD72-C30F894E9C9E}"/>
              </a:ext>
            </a:extLst>
          </p:cNvPr>
          <p:cNvSpPr txBox="1"/>
          <p:nvPr/>
        </p:nvSpPr>
        <p:spPr>
          <a:xfrm>
            <a:off x="8758559" y="4731735"/>
            <a:ext cx="2026507" cy="646331"/>
          </a:xfrm>
          <a:prstGeom prst="rect">
            <a:avLst/>
          </a:prstGeom>
          <a:noFill/>
        </p:spPr>
        <p:txBody>
          <a:bodyPr wrap="square" rtlCol="0">
            <a:spAutoFit/>
          </a:bodyPr>
          <a:lstStyle/>
          <a:p>
            <a:pPr algn="ctr"/>
            <a:r>
              <a:rPr lang="en-US" b="1" dirty="0">
                <a:solidFill>
                  <a:srgbClr val="FFFF00"/>
                </a:solidFill>
              </a:rPr>
              <a:t>3</a:t>
            </a:r>
            <a:r>
              <a:rPr lang="en-US" b="1" baseline="30000" dirty="0">
                <a:solidFill>
                  <a:srgbClr val="FFFF00"/>
                </a:solidFill>
              </a:rPr>
              <a:t>rd</a:t>
            </a:r>
            <a:r>
              <a:rPr lang="en-US" b="1" dirty="0">
                <a:solidFill>
                  <a:srgbClr val="FFFF00"/>
                </a:solidFill>
              </a:rPr>
              <a:t> Production Generation</a:t>
            </a:r>
          </a:p>
        </p:txBody>
      </p:sp>
      <p:pic>
        <p:nvPicPr>
          <p:cNvPr id="76" name="Picture 75">
            <a:extLst>
              <a:ext uri="{FF2B5EF4-FFF2-40B4-BE49-F238E27FC236}">
                <a16:creationId xmlns:a16="http://schemas.microsoft.com/office/drawing/2014/main" id="{C6039A67-CC96-45F8-B61E-3E341407BD37}"/>
              </a:ext>
            </a:extLst>
          </p:cNvPr>
          <p:cNvPicPr>
            <a:picLocks noChangeAspect="1"/>
          </p:cNvPicPr>
          <p:nvPr/>
        </p:nvPicPr>
        <p:blipFill>
          <a:blip r:embed="rId10"/>
          <a:stretch>
            <a:fillRect/>
          </a:stretch>
        </p:blipFill>
        <p:spPr>
          <a:xfrm>
            <a:off x="8691476" y="4089632"/>
            <a:ext cx="2026507" cy="2019421"/>
          </a:xfrm>
          <a:prstGeom prst="rect">
            <a:avLst/>
          </a:prstGeom>
        </p:spPr>
      </p:pic>
      <p:sp>
        <p:nvSpPr>
          <p:cNvPr id="77" name="TextBox 76">
            <a:extLst>
              <a:ext uri="{FF2B5EF4-FFF2-40B4-BE49-F238E27FC236}">
                <a16:creationId xmlns:a16="http://schemas.microsoft.com/office/drawing/2014/main" id="{6B02A80F-C567-47A7-990E-9249C6ADC450}"/>
              </a:ext>
            </a:extLst>
          </p:cNvPr>
          <p:cNvSpPr txBox="1"/>
          <p:nvPr/>
        </p:nvSpPr>
        <p:spPr>
          <a:xfrm>
            <a:off x="8725017" y="5615505"/>
            <a:ext cx="2026507" cy="646331"/>
          </a:xfrm>
          <a:prstGeom prst="rect">
            <a:avLst/>
          </a:prstGeom>
          <a:noFill/>
        </p:spPr>
        <p:txBody>
          <a:bodyPr wrap="square" rtlCol="0">
            <a:spAutoFit/>
          </a:bodyPr>
          <a:lstStyle/>
          <a:p>
            <a:pPr algn="ctr"/>
            <a:r>
              <a:rPr lang="en-US" b="1" dirty="0">
                <a:solidFill>
                  <a:srgbClr val="FFFF00"/>
                </a:solidFill>
              </a:rPr>
              <a:t>3</a:t>
            </a:r>
            <a:r>
              <a:rPr lang="en-US" b="1" baseline="30000" dirty="0">
                <a:solidFill>
                  <a:srgbClr val="FFFF00"/>
                </a:solidFill>
              </a:rPr>
              <a:t>rd</a:t>
            </a:r>
            <a:r>
              <a:rPr lang="en-US" b="1" dirty="0">
                <a:solidFill>
                  <a:srgbClr val="FFFF00"/>
                </a:solidFill>
              </a:rPr>
              <a:t> Generation Development</a:t>
            </a:r>
          </a:p>
        </p:txBody>
      </p:sp>
    </p:spTree>
    <p:extLst>
      <p:ext uri="{BB962C8B-B14F-4D97-AF65-F5344CB8AC3E}">
        <p14:creationId xmlns:p14="http://schemas.microsoft.com/office/powerpoint/2010/main" val="3264415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9286-D246-4F74-BB16-67473464F15C}"/>
              </a:ext>
            </a:extLst>
          </p:cNvPr>
          <p:cNvSpPr>
            <a:spLocks noGrp="1"/>
          </p:cNvSpPr>
          <p:nvPr>
            <p:ph type="title"/>
          </p:nvPr>
        </p:nvSpPr>
        <p:spPr>
          <a:xfrm>
            <a:off x="371060" y="225159"/>
            <a:ext cx="10515600" cy="739956"/>
          </a:xfrm>
        </p:spPr>
        <p:txBody>
          <a:bodyPr/>
          <a:lstStyle/>
          <a:p>
            <a:r>
              <a:rPr lang="en-US" b="1"/>
              <a:t>3D XPoint Cell Formation</a:t>
            </a:r>
          </a:p>
        </p:txBody>
      </p:sp>
      <p:sp>
        <p:nvSpPr>
          <p:cNvPr id="3" name="Content Placeholder 2">
            <a:extLst>
              <a:ext uri="{FF2B5EF4-FFF2-40B4-BE49-F238E27FC236}">
                <a16:creationId xmlns:a16="http://schemas.microsoft.com/office/drawing/2014/main" id="{F831FA09-A690-4D14-909B-0B51F182F6C7}"/>
              </a:ext>
            </a:extLst>
          </p:cNvPr>
          <p:cNvSpPr>
            <a:spLocks noGrp="1"/>
          </p:cNvSpPr>
          <p:nvPr>
            <p:ph idx="1"/>
          </p:nvPr>
        </p:nvSpPr>
        <p:spPr>
          <a:xfrm>
            <a:off x="203367" y="1158104"/>
            <a:ext cx="7128853" cy="5037213"/>
          </a:xfrm>
        </p:spPr>
        <p:txBody>
          <a:bodyPr vert="horz" lIns="0" tIns="0" rIns="0" bIns="0" rtlCol="0">
            <a:normAutofit/>
          </a:bodyPr>
          <a:lstStyle/>
          <a:p>
            <a:pPr lvl="1">
              <a:buFont typeface="Arial" panose="020B0604020202020204" pitchFamily="34" charset="0"/>
              <a:buChar char="•"/>
            </a:pPr>
            <a:r>
              <a:rPr lang="en-US" sz="2400" b="1" dirty="0"/>
              <a:t>Decks: </a:t>
            </a:r>
            <a:r>
              <a:rPr lang="en-US" sz="2400" dirty="0"/>
              <a:t>formed by two standard double patterning steps, subtractive etching</a:t>
            </a:r>
          </a:p>
          <a:p>
            <a:pPr lvl="1">
              <a:buFont typeface="Arial" panose="020B0604020202020204" pitchFamily="34" charset="0"/>
              <a:buChar char="•"/>
            </a:pPr>
            <a:r>
              <a:rPr lang="en-US" sz="2400" b="1" dirty="0" err="1"/>
              <a:t>Wordlines</a:t>
            </a:r>
            <a:r>
              <a:rPr lang="en-US" sz="2400" b="1" dirty="0"/>
              <a:t> / </a:t>
            </a:r>
            <a:r>
              <a:rPr lang="en-US" sz="2400" b="1" dirty="0" err="1"/>
              <a:t>Bitlines</a:t>
            </a:r>
            <a:r>
              <a:rPr lang="en-US" sz="2400" b="1" dirty="0"/>
              <a:t>: </a:t>
            </a:r>
            <a:r>
              <a:rPr lang="en-US" sz="2400" dirty="0"/>
              <a:t>formed in low resistivity conductors, enabling low RC for low latency</a:t>
            </a:r>
          </a:p>
          <a:p>
            <a:pPr lvl="1">
              <a:buFont typeface="Arial" panose="020B0604020202020204" pitchFamily="34" charset="0"/>
              <a:buChar char="•"/>
            </a:pPr>
            <a:r>
              <a:rPr lang="en-US" sz="2400" b="1" dirty="0"/>
              <a:t>Selector: </a:t>
            </a:r>
            <a:r>
              <a:rPr lang="en-US" sz="2400" dirty="0"/>
              <a:t>based on ovonic threshold switch</a:t>
            </a:r>
          </a:p>
          <a:p>
            <a:pPr lvl="1">
              <a:buFont typeface="Arial" panose="020B0604020202020204" pitchFamily="34" charset="0"/>
              <a:buChar char="•"/>
            </a:pPr>
            <a:r>
              <a:rPr lang="en-US" sz="2400" b="1" dirty="0"/>
              <a:t>Carbon electrodes: </a:t>
            </a:r>
            <a:r>
              <a:rPr lang="en-US" sz="2400" dirty="0"/>
              <a:t>provide diffusion barriers between active layers and ease process integration</a:t>
            </a:r>
          </a:p>
          <a:p>
            <a:pPr lvl="1">
              <a:buFont typeface="Arial" panose="020B0604020202020204" pitchFamily="34" charset="0"/>
              <a:buChar char="•"/>
            </a:pPr>
            <a:r>
              <a:rPr lang="en-US" sz="2400" b="1" dirty="0"/>
              <a:t>Memory element: </a:t>
            </a:r>
            <a:r>
              <a:rPr lang="en-US" sz="2400" dirty="0"/>
              <a:t>shares chalcogenide-based genealogy with phase change memory, but does NOT rely on any sub-lithographic interfacial heating / switching structures</a:t>
            </a:r>
          </a:p>
        </p:txBody>
      </p:sp>
      <p:pic>
        <p:nvPicPr>
          <p:cNvPr id="2050" name="Picture 1">
            <a:extLst>
              <a:ext uri="{FF2B5EF4-FFF2-40B4-BE49-F238E27FC236}">
                <a16:creationId xmlns:a16="http://schemas.microsoft.com/office/drawing/2014/main" id="{07CC3064-0070-4C37-AF24-F894C3B81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728" y="1513928"/>
            <a:ext cx="4161462" cy="374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E6E5581-66F4-4440-B3EE-37760053490A}"/>
              </a:ext>
            </a:extLst>
          </p:cNvPr>
          <p:cNvSpPr txBox="1"/>
          <p:nvPr/>
        </p:nvSpPr>
        <p:spPr>
          <a:xfrm>
            <a:off x="8243198" y="1229254"/>
            <a:ext cx="2840521" cy="215444"/>
          </a:xfrm>
          <a:prstGeom prst="rect">
            <a:avLst/>
          </a:prstGeom>
          <a:noFill/>
        </p:spPr>
        <p:txBody>
          <a:bodyPr vert="horz" wrap="none" lIns="0" tIns="0" rIns="0" bIns="0" rtlCol="0">
            <a:spAutoFit/>
          </a:bodyPr>
          <a:lstStyle/>
          <a:p>
            <a:r>
              <a:rPr lang="en-US" sz="1400" b="1">
                <a:solidFill>
                  <a:srgbClr val="003C71"/>
                </a:solidFill>
              </a:rPr>
              <a:t>Single Deck cross-section of array</a:t>
            </a:r>
          </a:p>
        </p:txBody>
      </p:sp>
      <p:sp>
        <p:nvSpPr>
          <p:cNvPr id="8" name="TextBox 7">
            <a:extLst>
              <a:ext uri="{FF2B5EF4-FFF2-40B4-BE49-F238E27FC236}">
                <a16:creationId xmlns:a16="http://schemas.microsoft.com/office/drawing/2014/main" id="{BD283140-E1EC-43E9-A50F-AE2EE8F87FD8}"/>
              </a:ext>
            </a:extLst>
          </p:cNvPr>
          <p:cNvSpPr txBox="1"/>
          <p:nvPr/>
        </p:nvSpPr>
        <p:spPr>
          <a:xfrm>
            <a:off x="6148405" y="5979873"/>
            <a:ext cx="5840228" cy="261610"/>
          </a:xfrm>
          <a:prstGeom prst="rect">
            <a:avLst/>
          </a:prstGeom>
          <a:noFill/>
        </p:spPr>
        <p:txBody>
          <a:bodyPr wrap="square" rtlCol="0">
            <a:spAutoFit/>
          </a:bodyPr>
          <a:lstStyle/>
          <a:p>
            <a:r>
              <a:rPr lang="en-US" sz="1100" dirty="0">
                <a:solidFill>
                  <a:schemeClr val="bg1"/>
                </a:solidFill>
              </a:rPr>
              <a:t>Source: A. Fazio “Advanced Technology and Systems of Cross Point Memory”, IEDM 2020</a:t>
            </a:r>
          </a:p>
        </p:txBody>
      </p:sp>
    </p:spTree>
    <p:extLst>
      <p:ext uri="{BB962C8B-B14F-4D97-AF65-F5344CB8AC3E}">
        <p14:creationId xmlns:p14="http://schemas.microsoft.com/office/powerpoint/2010/main" val="13932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6D26C-BF09-4CD8-B6B9-21F61489F305}"/>
              </a:ext>
            </a:extLst>
          </p:cNvPr>
          <p:cNvSpPr>
            <a:spLocks noGrp="1"/>
          </p:cNvSpPr>
          <p:nvPr>
            <p:ph type="title"/>
          </p:nvPr>
        </p:nvSpPr>
        <p:spPr>
          <a:xfrm>
            <a:off x="0" y="91587"/>
            <a:ext cx="12191999" cy="630405"/>
          </a:xfrm>
        </p:spPr>
        <p:txBody>
          <a:bodyPr>
            <a:noAutofit/>
          </a:bodyPr>
          <a:lstStyle/>
          <a:p>
            <a:r>
              <a:rPr lang="en-US" sz="5400" dirty="0"/>
              <a:t>3D XPoint: Memory Addressable High-Capacity Persistence </a:t>
            </a:r>
          </a:p>
        </p:txBody>
      </p:sp>
      <p:pic>
        <p:nvPicPr>
          <p:cNvPr id="1026" name="Picture 1">
            <a:extLst>
              <a:ext uri="{FF2B5EF4-FFF2-40B4-BE49-F238E27FC236}">
                <a16:creationId xmlns:a16="http://schemas.microsoft.com/office/drawing/2014/main" id="{05AB752F-B74F-49EC-9A85-E65B85EBA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78" y="1313308"/>
            <a:ext cx="5015446" cy="285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3350C865-228E-4D8F-812F-345ACA7ACCF0}"/>
              </a:ext>
            </a:extLst>
          </p:cNvPr>
          <p:cNvSpPr txBox="1"/>
          <p:nvPr/>
        </p:nvSpPr>
        <p:spPr>
          <a:xfrm>
            <a:off x="5341704" y="1344999"/>
            <a:ext cx="3284148" cy="2626873"/>
          </a:xfrm>
          <a:prstGeom prst="rect">
            <a:avLst/>
          </a:prstGeom>
          <a:noFill/>
          <a:ln>
            <a:solidFill>
              <a:schemeClr val="bg1"/>
            </a:solidFill>
          </a:ln>
        </p:spPr>
        <p:txBody>
          <a:bodyPr wrap="square" rtlCol="0">
            <a:spAutoFit/>
          </a:bodyPr>
          <a:lstStyle/>
          <a:p>
            <a:pPr algn="ctr" defTabSz="1463040" fontAlgn="base">
              <a:lnSpc>
                <a:spcPct val="95000"/>
              </a:lnSpc>
              <a:spcBef>
                <a:spcPct val="30000"/>
              </a:spcBef>
              <a:spcAft>
                <a:spcPct val="0"/>
              </a:spcAft>
              <a:buClr>
                <a:prstClr val="white"/>
              </a:buClr>
            </a:pPr>
            <a:r>
              <a:rPr lang="en-US" sz="1800" b="1" kern="0">
                <a:solidFill>
                  <a:schemeClr val="bg1"/>
                </a:solidFill>
                <a:ea typeface="Verdana" panose="020B0604030504040204" pitchFamily="34" charset="0"/>
                <a:cs typeface="Verdana" panose="020B0604030504040204" pitchFamily="34" charset="0"/>
              </a:rPr>
              <a:t>Cache Line Access</a:t>
            </a:r>
          </a:p>
          <a:p>
            <a:pPr defTabSz="1463040" fontAlgn="base">
              <a:lnSpc>
                <a:spcPct val="95000"/>
              </a:lnSpc>
              <a:spcBef>
                <a:spcPct val="30000"/>
              </a:spcBef>
              <a:spcAft>
                <a:spcPct val="0"/>
              </a:spcAft>
              <a:buClr>
                <a:prstClr val="white"/>
              </a:buClr>
            </a:pPr>
            <a:r>
              <a:rPr lang="en-US" sz="1800">
                <a:solidFill>
                  <a:schemeClr val="bg1"/>
                </a:solidFill>
                <a:latin typeface="Arial"/>
                <a:ea typeface="Verdana" panose="020B0604030504040204" pitchFamily="34" charset="0"/>
                <a:cs typeface="Verdana" panose="020B0604030504040204" pitchFamily="34" charset="0"/>
              </a:rPr>
              <a:t>Crosspoint Structure:</a:t>
            </a:r>
            <a:r>
              <a:rPr lang="en-US" sz="1800">
                <a:solidFill>
                  <a:schemeClr val="bg1"/>
                </a:solidFill>
                <a:latin typeface="Arial"/>
                <a:ea typeface="Verdana" panose="020B0604030504040204" pitchFamily="34" charset="0"/>
                <a:cs typeface="Verdana" panose="020B0604030504040204" pitchFamily="34" charset="0"/>
                <a:sym typeface="Wingdings" panose="05000000000000000000" pitchFamily="2" charset="2"/>
              </a:rPr>
              <a:t> </a:t>
            </a:r>
            <a:r>
              <a:rPr lang="en-US" sz="1800" kern="0">
                <a:solidFill>
                  <a:schemeClr val="bg1"/>
                </a:solidFill>
                <a:latin typeface="Arial"/>
                <a:ea typeface="Verdana" panose="020B0604030504040204" pitchFamily="34" charset="0"/>
                <a:cs typeface="Verdana" panose="020B0604030504040204" pitchFamily="34" charset="0"/>
              </a:rPr>
              <a:t>Selectors allow dense packing and individual access to bits (Crosspoint required), </a:t>
            </a:r>
            <a:r>
              <a:rPr lang="en-US" sz="1800">
                <a:solidFill>
                  <a:schemeClr val="bg1"/>
                </a:solidFill>
              </a:rPr>
              <a:t>based on ovonic threshold switch</a:t>
            </a:r>
          </a:p>
          <a:p>
            <a:pPr defTabSz="1463040" fontAlgn="base">
              <a:lnSpc>
                <a:spcPct val="95000"/>
              </a:lnSpc>
              <a:spcBef>
                <a:spcPct val="30000"/>
              </a:spcBef>
              <a:spcAft>
                <a:spcPct val="0"/>
              </a:spcAft>
              <a:buClr>
                <a:prstClr val="white"/>
              </a:buClr>
            </a:pPr>
            <a:r>
              <a:rPr lang="en-US" sz="1800">
                <a:solidFill>
                  <a:schemeClr val="bg1"/>
                </a:solidFill>
              </a:rPr>
              <a:t>Product: 16Byte Access, Multi Banks; Direct write (no flash-like erase blocks)</a:t>
            </a:r>
          </a:p>
        </p:txBody>
      </p:sp>
      <p:sp>
        <p:nvSpPr>
          <p:cNvPr id="14" name="TextBox 13">
            <a:extLst>
              <a:ext uri="{FF2B5EF4-FFF2-40B4-BE49-F238E27FC236}">
                <a16:creationId xmlns:a16="http://schemas.microsoft.com/office/drawing/2014/main" id="{7459097F-AC09-436B-968B-C82E47BDE50C}"/>
              </a:ext>
            </a:extLst>
          </p:cNvPr>
          <p:cNvSpPr txBox="1"/>
          <p:nvPr/>
        </p:nvSpPr>
        <p:spPr>
          <a:xfrm>
            <a:off x="8836711" y="4419546"/>
            <a:ext cx="3272880" cy="2100575"/>
          </a:xfrm>
          <a:prstGeom prst="rect">
            <a:avLst/>
          </a:prstGeom>
          <a:noFill/>
          <a:ln>
            <a:solidFill>
              <a:schemeClr val="bg1"/>
            </a:solidFill>
          </a:ln>
        </p:spPr>
        <p:txBody>
          <a:bodyPr wrap="square" rtlCol="0">
            <a:spAutoFit/>
          </a:bodyPr>
          <a:lstStyle/>
          <a:p>
            <a:pPr algn="ctr" defTabSz="1463040" fontAlgn="base">
              <a:lnSpc>
                <a:spcPct val="95000"/>
              </a:lnSpc>
              <a:spcBef>
                <a:spcPct val="30000"/>
              </a:spcBef>
              <a:spcAft>
                <a:spcPct val="0"/>
              </a:spcAft>
              <a:buClr>
                <a:prstClr val="white"/>
              </a:buClr>
            </a:pPr>
            <a:r>
              <a:rPr lang="en-US" sz="1800" b="1" kern="0">
                <a:solidFill>
                  <a:schemeClr val="bg1"/>
                </a:solidFill>
                <a:latin typeface="Arial"/>
                <a:ea typeface="Verdana" panose="020B0604030504040204" pitchFamily="34" charset="0"/>
                <a:cs typeface="Verdana" panose="020B0604030504040204" pitchFamily="34" charset="0"/>
              </a:rPr>
              <a:t>High Capacity</a:t>
            </a:r>
          </a:p>
          <a:p>
            <a:pPr defTabSz="1463040" fontAlgn="base">
              <a:lnSpc>
                <a:spcPct val="95000"/>
              </a:lnSpc>
              <a:spcBef>
                <a:spcPct val="30000"/>
              </a:spcBef>
              <a:spcAft>
                <a:spcPct val="0"/>
              </a:spcAft>
              <a:buClr>
                <a:prstClr val="white"/>
              </a:buClr>
            </a:pPr>
            <a:r>
              <a:rPr lang="en-US" sz="1800">
                <a:solidFill>
                  <a:schemeClr val="bg1"/>
                </a:solidFill>
                <a:ea typeface="Verdana" panose="020B0604030504040204" pitchFamily="34" charset="0"/>
              </a:rPr>
              <a:t>Low Cost: cell=4</a:t>
            </a:r>
            <a:r>
              <a:rPr lang="en-US" sz="1800">
                <a:solidFill>
                  <a:schemeClr val="bg1"/>
                </a:solidFill>
                <a:latin typeface="Symbol" panose="05050102010706020507" pitchFamily="18" charset="2"/>
                <a:ea typeface="Verdana" panose="020B0604030504040204" pitchFamily="34" charset="0"/>
              </a:rPr>
              <a:t>l</a:t>
            </a:r>
            <a:r>
              <a:rPr lang="en-US" sz="1800" baseline="30000">
                <a:solidFill>
                  <a:schemeClr val="bg1"/>
                </a:solidFill>
                <a:ea typeface="Verdana" panose="020B0604030504040204" pitchFamily="34" charset="0"/>
              </a:rPr>
              <a:t>2</a:t>
            </a:r>
            <a:r>
              <a:rPr lang="en-US" sz="1800">
                <a:solidFill>
                  <a:schemeClr val="bg1"/>
                </a:solidFill>
                <a:ea typeface="Verdana" panose="020B0604030504040204" pitchFamily="34" charset="0"/>
              </a:rPr>
              <a:t>/ #decks</a:t>
            </a:r>
          </a:p>
          <a:p>
            <a:pPr defTabSz="1463040" fontAlgn="base">
              <a:lnSpc>
                <a:spcPct val="95000"/>
              </a:lnSpc>
              <a:spcBef>
                <a:spcPct val="30000"/>
              </a:spcBef>
              <a:spcAft>
                <a:spcPct val="0"/>
              </a:spcAft>
              <a:buClr>
                <a:prstClr val="white"/>
              </a:buClr>
            </a:pPr>
            <a:r>
              <a:rPr lang="en-US" sz="1800">
                <a:solidFill>
                  <a:schemeClr val="bg1"/>
                </a:solidFill>
                <a:latin typeface="Arial"/>
                <a:ea typeface="Verdana" panose="020B0604030504040204" pitchFamily="34" charset="0"/>
              </a:rPr>
              <a:t>Scalable memory layers with CMOS under array. Each Decks = two standard double/quad patterning steps, subtractive etching</a:t>
            </a:r>
          </a:p>
        </p:txBody>
      </p:sp>
      <p:sp>
        <p:nvSpPr>
          <p:cNvPr id="15" name="TextBox 14">
            <a:extLst>
              <a:ext uri="{FF2B5EF4-FFF2-40B4-BE49-F238E27FC236}">
                <a16:creationId xmlns:a16="http://schemas.microsoft.com/office/drawing/2014/main" id="{6AFCA5F4-06CA-420E-B540-3FFAEF639B63}"/>
              </a:ext>
            </a:extLst>
          </p:cNvPr>
          <p:cNvSpPr txBox="1"/>
          <p:nvPr/>
        </p:nvSpPr>
        <p:spPr>
          <a:xfrm>
            <a:off x="8825443" y="1352091"/>
            <a:ext cx="3284148" cy="2626873"/>
          </a:xfrm>
          <a:prstGeom prst="rect">
            <a:avLst/>
          </a:prstGeom>
          <a:noFill/>
          <a:ln>
            <a:solidFill>
              <a:schemeClr val="bg1"/>
            </a:solidFill>
          </a:ln>
        </p:spPr>
        <p:txBody>
          <a:bodyPr wrap="square" rtlCol="0">
            <a:spAutoFit/>
          </a:bodyPr>
          <a:lstStyle/>
          <a:p>
            <a:pPr algn="ctr" defTabSz="1463040" fontAlgn="base">
              <a:lnSpc>
                <a:spcPct val="95000"/>
              </a:lnSpc>
              <a:spcBef>
                <a:spcPct val="30000"/>
              </a:spcBef>
              <a:spcAft>
                <a:spcPct val="0"/>
              </a:spcAft>
              <a:buClr>
                <a:prstClr val="white"/>
              </a:buClr>
            </a:pPr>
            <a:r>
              <a:rPr lang="en-US" sz="1800" b="1">
                <a:solidFill>
                  <a:schemeClr val="bg1"/>
                </a:solidFill>
                <a:latin typeface="Arial"/>
                <a:ea typeface="Verdana" panose="020B0604030504040204" pitchFamily="34" charset="0"/>
                <a:cs typeface="Verdana" panose="020B0604030504040204" pitchFamily="34" charset="0"/>
              </a:rPr>
              <a:t>Non-Volatile Persistence</a:t>
            </a:r>
          </a:p>
          <a:p>
            <a:pPr defTabSz="1463040" fontAlgn="base">
              <a:lnSpc>
                <a:spcPct val="95000"/>
              </a:lnSpc>
              <a:spcBef>
                <a:spcPct val="30000"/>
              </a:spcBef>
              <a:spcAft>
                <a:spcPct val="0"/>
              </a:spcAft>
              <a:buClr>
                <a:prstClr val="white"/>
              </a:buClr>
            </a:pPr>
            <a:r>
              <a:rPr lang="en-US" sz="1800">
                <a:solidFill>
                  <a:schemeClr val="bg1"/>
                </a:solidFill>
                <a:latin typeface="Arial"/>
                <a:ea typeface="Verdana" panose="020B0604030504040204" pitchFamily="34" charset="0"/>
                <a:cs typeface="Verdana" panose="020B0604030504040204" pitchFamily="34" charset="0"/>
              </a:rPr>
              <a:t>Material Advances</a:t>
            </a:r>
            <a:r>
              <a:rPr lang="en-US" sz="1800" kern="0">
                <a:solidFill>
                  <a:schemeClr val="bg1"/>
                </a:solidFill>
                <a:latin typeface="Arial"/>
                <a:ea typeface="Verdana" panose="020B0604030504040204" pitchFamily="34" charset="0"/>
                <a:cs typeface="Verdana" panose="020B0604030504040204" pitchFamily="34" charset="0"/>
              </a:rPr>
              <a:t>: </a:t>
            </a:r>
            <a:r>
              <a:rPr lang="en-US" sz="1800">
                <a:solidFill>
                  <a:schemeClr val="bg1"/>
                </a:solidFill>
                <a:latin typeface="Arial"/>
                <a:ea typeface="Verdana" panose="020B0604030504040204" pitchFamily="34" charset="0"/>
                <a:cs typeface="Verdana" panose="020B0604030504040204" pitchFamily="34" charset="0"/>
              </a:rPr>
              <a:t>Atomistic storage (not charge based) </a:t>
            </a:r>
          </a:p>
          <a:p>
            <a:pPr defTabSz="1463040" fontAlgn="base">
              <a:lnSpc>
                <a:spcPct val="95000"/>
              </a:lnSpc>
              <a:spcBef>
                <a:spcPct val="30000"/>
              </a:spcBef>
              <a:spcAft>
                <a:spcPct val="0"/>
              </a:spcAft>
              <a:buClr>
                <a:prstClr val="white"/>
              </a:buClr>
            </a:pPr>
            <a:r>
              <a:rPr lang="en-US" sz="1800">
                <a:solidFill>
                  <a:schemeClr val="bg1"/>
                </a:solidFill>
              </a:rPr>
              <a:t>Shared chalcogenide-based genealogy with phase change memory, but does NOT rely on any of PCM’s non-scalable sub-lithographic interfacial heating / switching structures</a:t>
            </a:r>
          </a:p>
        </p:txBody>
      </p:sp>
      <p:sp>
        <p:nvSpPr>
          <p:cNvPr id="16" name="TextBox 15">
            <a:extLst>
              <a:ext uri="{FF2B5EF4-FFF2-40B4-BE49-F238E27FC236}">
                <a16:creationId xmlns:a16="http://schemas.microsoft.com/office/drawing/2014/main" id="{8614D09D-1048-4376-9884-EC7B6A81E9C9}"/>
              </a:ext>
            </a:extLst>
          </p:cNvPr>
          <p:cNvSpPr txBox="1"/>
          <p:nvPr/>
        </p:nvSpPr>
        <p:spPr>
          <a:xfrm>
            <a:off x="5341703" y="4419547"/>
            <a:ext cx="3284148" cy="2100575"/>
          </a:xfrm>
          <a:prstGeom prst="rect">
            <a:avLst/>
          </a:prstGeom>
          <a:noFill/>
          <a:ln>
            <a:solidFill>
              <a:schemeClr val="bg1"/>
            </a:solidFill>
          </a:ln>
        </p:spPr>
        <p:txBody>
          <a:bodyPr wrap="square" rtlCol="0">
            <a:spAutoFit/>
          </a:bodyPr>
          <a:lstStyle/>
          <a:p>
            <a:pPr algn="ctr" defTabSz="1463040" fontAlgn="base">
              <a:lnSpc>
                <a:spcPct val="95000"/>
              </a:lnSpc>
              <a:spcBef>
                <a:spcPct val="30000"/>
              </a:spcBef>
              <a:spcAft>
                <a:spcPct val="0"/>
              </a:spcAft>
              <a:buClr>
                <a:prstClr val="white"/>
              </a:buClr>
            </a:pPr>
            <a:r>
              <a:rPr lang="en-US" sz="1800" b="1">
                <a:solidFill>
                  <a:schemeClr val="bg1"/>
                </a:solidFill>
                <a:latin typeface="Arial"/>
                <a:ea typeface="Verdana" panose="020B0604030504040204" pitchFamily="34" charset="0"/>
                <a:cs typeface="Verdana" panose="020B0604030504040204" pitchFamily="34" charset="0"/>
              </a:rPr>
              <a:t>Low Latency </a:t>
            </a:r>
          </a:p>
          <a:p>
            <a:pPr defTabSz="1463040" fontAlgn="base">
              <a:lnSpc>
                <a:spcPct val="95000"/>
              </a:lnSpc>
              <a:spcBef>
                <a:spcPct val="30000"/>
              </a:spcBef>
              <a:spcAft>
                <a:spcPct val="0"/>
              </a:spcAft>
              <a:buClr>
                <a:prstClr val="white"/>
              </a:buClr>
            </a:pPr>
            <a:r>
              <a:rPr lang="en-US" sz="1800">
                <a:solidFill>
                  <a:schemeClr val="bg1"/>
                </a:solidFill>
                <a:latin typeface="Arial"/>
                <a:ea typeface="Verdana" panose="020B0604030504040204" pitchFamily="34" charset="0"/>
                <a:cs typeface="Verdana" panose="020B0604030504040204" pitchFamily="34" charset="0"/>
              </a:rPr>
              <a:t>High performance cell-array architecture switches states 1000x faster than NAND </a:t>
            </a:r>
          </a:p>
          <a:p>
            <a:pPr defTabSz="1463040" fontAlgn="base">
              <a:lnSpc>
                <a:spcPct val="95000"/>
              </a:lnSpc>
              <a:spcBef>
                <a:spcPct val="30000"/>
              </a:spcBef>
              <a:spcAft>
                <a:spcPct val="0"/>
              </a:spcAft>
              <a:buClr>
                <a:prstClr val="white"/>
              </a:buClr>
            </a:pPr>
            <a:r>
              <a:rPr lang="en-US" sz="1800" err="1">
                <a:solidFill>
                  <a:schemeClr val="bg1"/>
                </a:solidFill>
              </a:rPr>
              <a:t>Wordlines</a:t>
            </a:r>
            <a:r>
              <a:rPr lang="en-US" sz="1800">
                <a:solidFill>
                  <a:schemeClr val="bg1"/>
                </a:solidFill>
              </a:rPr>
              <a:t> / </a:t>
            </a:r>
            <a:r>
              <a:rPr lang="en-US" sz="1800" err="1">
                <a:solidFill>
                  <a:schemeClr val="bg1"/>
                </a:solidFill>
              </a:rPr>
              <a:t>Bitlines</a:t>
            </a:r>
            <a:r>
              <a:rPr lang="en-US" sz="1800">
                <a:solidFill>
                  <a:schemeClr val="bg1"/>
                </a:solidFill>
              </a:rPr>
              <a:t>: low resistivity conductors, enabling low RC = low latency</a:t>
            </a:r>
          </a:p>
        </p:txBody>
      </p:sp>
      <p:sp>
        <p:nvSpPr>
          <p:cNvPr id="18" name="Text Box 82">
            <a:extLst>
              <a:ext uri="{FF2B5EF4-FFF2-40B4-BE49-F238E27FC236}">
                <a16:creationId xmlns:a16="http://schemas.microsoft.com/office/drawing/2014/main" id="{4D6312E4-BDBD-4BE4-93DD-1A57C45391EA}"/>
              </a:ext>
            </a:extLst>
          </p:cNvPr>
          <p:cNvSpPr txBox="1">
            <a:spLocks noChangeAspect="1" noChangeArrowheads="1"/>
          </p:cNvSpPr>
          <p:nvPr/>
        </p:nvSpPr>
        <p:spPr bwMode="auto">
          <a:xfrm>
            <a:off x="351676" y="643570"/>
            <a:ext cx="4410842" cy="707886"/>
          </a:xfrm>
          <a:prstGeom prst="rect">
            <a:avLst/>
          </a:prstGeom>
          <a:noFill/>
          <a:ln w="9525" algn="ctr">
            <a:noFill/>
            <a:miter lim="800000"/>
            <a:headEnd/>
            <a:tailEnd/>
          </a:ln>
        </p:spPr>
        <p:txBody>
          <a:bodyPr wrap="square">
            <a:spAutoFit/>
          </a:bodyPr>
          <a:lstStyle/>
          <a:p>
            <a:pPr algn="ctr" defTabSz="1097280" eaLnBrk="0" fontAlgn="base" hangingPunct="0">
              <a:spcBef>
                <a:spcPct val="0"/>
              </a:spcBef>
              <a:spcAft>
                <a:spcPct val="0"/>
              </a:spcAft>
              <a:defRPr/>
            </a:pPr>
            <a:r>
              <a:rPr kumimoji="1" lang="en-US" sz="2000" b="1" kern="0" dirty="0">
                <a:solidFill>
                  <a:schemeClr val="bg1"/>
                </a:solidFill>
                <a:ea typeface="MS PGothic" pitchFamily="34" charset="-128"/>
                <a:cs typeface="Arial" pitchFamily="34" charset="0"/>
              </a:rPr>
              <a:t>20nm 2 Deck 128Gbit </a:t>
            </a:r>
          </a:p>
          <a:p>
            <a:pPr algn="ctr" defTabSz="1097280" eaLnBrk="0" fontAlgn="base" hangingPunct="0">
              <a:spcBef>
                <a:spcPct val="0"/>
              </a:spcBef>
              <a:spcAft>
                <a:spcPct val="0"/>
              </a:spcAft>
              <a:defRPr/>
            </a:pPr>
            <a:r>
              <a:rPr kumimoji="1" lang="en-US" sz="2000" b="1" kern="0" dirty="0">
                <a:solidFill>
                  <a:schemeClr val="bg1"/>
                </a:solidFill>
                <a:ea typeface="MS PGothic" pitchFamily="34" charset="-128"/>
                <a:cs typeface="Arial" pitchFamily="34" charset="0"/>
              </a:rPr>
              <a:t>3D XPoint Memory</a:t>
            </a:r>
          </a:p>
        </p:txBody>
      </p:sp>
      <p:pic>
        <p:nvPicPr>
          <p:cNvPr id="10" name="Picture 1">
            <a:extLst>
              <a:ext uri="{FF2B5EF4-FFF2-40B4-BE49-F238E27FC236}">
                <a16:creationId xmlns:a16="http://schemas.microsoft.com/office/drawing/2014/main" id="{79AD5FD2-A3EB-424A-9491-5ED470B37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20" y="4353314"/>
            <a:ext cx="2090012" cy="188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82214CB5-54F6-4DB0-9A55-6018EF6C4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379" y="4283227"/>
            <a:ext cx="1310043" cy="225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2BD1851-A5F8-4856-A997-877DCD36B987}"/>
              </a:ext>
            </a:extLst>
          </p:cNvPr>
          <p:cNvSpPr txBox="1"/>
          <p:nvPr/>
        </p:nvSpPr>
        <p:spPr>
          <a:xfrm>
            <a:off x="2844289" y="6233653"/>
            <a:ext cx="2588393" cy="246221"/>
          </a:xfrm>
          <a:prstGeom prst="rect">
            <a:avLst/>
          </a:prstGeom>
          <a:noFill/>
        </p:spPr>
        <p:txBody>
          <a:bodyPr wrap="square" rtlCol="0">
            <a:spAutoFit/>
          </a:bodyPr>
          <a:lstStyle/>
          <a:p>
            <a:r>
              <a:rPr lang="en-US" b="1" dirty="0">
                <a:solidFill>
                  <a:srgbClr val="00B050"/>
                </a:solidFill>
              </a:rPr>
              <a:t>2</a:t>
            </a:r>
            <a:r>
              <a:rPr lang="en-US" b="1" baseline="30000" dirty="0">
                <a:solidFill>
                  <a:srgbClr val="00B050"/>
                </a:solidFill>
              </a:rPr>
              <a:t>nd</a:t>
            </a:r>
            <a:r>
              <a:rPr lang="en-US" b="1" dirty="0">
                <a:solidFill>
                  <a:srgbClr val="00B050"/>
                </a:solidFill>
              </a:rPr>
              <a:t> Generation: 4 decks</a:t>
            </a:r>
          </a:p>
        </p:txBody>
      </p:sp>
      <p:sp>
        <p:nvSpPr>
          <p:cNvPr id="3" name="TextBox 2">
            <a:extLst>
              <a:ext uri="{FF2B5EF4-FFF2-40B4-BE49-F238E27FC236}">
                <a16:creationId xmlns:a16="http://schemas.microsoft.com/office/drawing/2014/main" id="{4B74FDFF-140A-4A7D-A657-A9C677D943DA}"/>
              </a:ext>
            </a:extLst>
          </p:cNvPr>
          <p:cNvSpPr txBox="1"/>
          <p:nvPr/>
        </p:nvSpPr>
        <p:spPr>
          <a:xfrm>
            <a:off x="5341703" y="570155"/>
            <a:ext cx="3284148" cy="369332"/>
          </a:xfrm>
          <a:prstGeom prst="rect">
            <a:avLst/>
          </a:prstGeom>
          <a:noFill/>
        </p:spPr>
        <p:txBody>
          <a:bodyPr wrap="square" rtlCol="0">
            <a:spAutoFit/>
          </a:bodyPr>
          <a:lstStyle/>
          <a:p>
            <a:pPr algn="ctr"/>
            <a:r>
              <a:rPr lang="en-US" sz="1800" b="1">
                <a:solidFill>
                  <a:schemeClr val="bg1"/>
                </a:solidFill>
              </a:rPr>
              <a:t>Memory Addressable</a:t>
            </a:r>
          </a:p>
        </p:txBody>
      </p:sp>
      <p:sp>
        <p:nvSpPr>
          <p:cNvPr id="17" name="TextBox 16">
            <a:extLst>
              <a:ext uri="{FF2B5EF4-FFF2-40B4-BE49-F238E27FC236}">
                <a16:creationId xmlns:a16="http://schemas.microsoft.com/office/drawing/2014/main" id="{C419495D-C26A-467E-B715-FCBCDD279BA5}"/>
              </a:ext>
            </a:extLst>
          </p:cNvPr>
          <p:cNvSpPr txBox="1"/>
          <p:nvPr/>
        </p:nvSpPr>
        <p:spPr>
          <a:xfrm>
            <a:off x="8825443" y="591218"/>
            <a:ext cx="3272880" cy="369332"/>
          </a:xfrm>
          <a:prstGeom prst="rect">
            <a:avLst/>
          </a:prstGeom>
          <a:noFill/>
        </p:spPr>
        <p:txBody>
          <a:bodyPr wrap="square" rtlCol="0">
            <a:spAutoFit/>
          </a:bodyPr>
          <a:lstStyle/>
          <a:p>
            <a:pPr algn="ctr"/>
            <a:r>
              <a:rPr lang="en-US" sz="1800" b="1">
                <a:solidFill>
                  <a:schemeClr val="bg1"/>
                </a:solidFill>
              </a:rPr>
              <a:t>High-Capacity Persistence</a:t>
            </a:r>
          </a:p>
        </p:txBody>
      </p:sp>
      <p:sp>
        <p:nvSpPr>
          <p:cNvPr id="4" name="Left Brace 3">
            <a:extLst>
              <a:ext uri="{FF2B5EF4-FFF2-40B4-BE49-F238E27FC236}">
                <a16:creationId xmlns:a16="http://schemas.microsoft.com/office/drawing/2014/main" id="{FB78D569-12D1-4D46-AB31-FD3E428DD78A}"/>
              </a:ext>
            </a:extLst>
          </p:cNvPr>
          <p:cNvSpPr/>
          <p:nvPr/>
        </p:nvSpPr>
        <p:spPr>
          <a:xfrm rot="5400000">
            <a:off x="6783199" y="-462381"/>
            <a:ext cx="369332" cy="3111304"/>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schemeClr val="bg1"/>
              </a:solidFill>
            </a:endParaRPr>
          </a:p>
        </p:txBody>
      </p:sp>
      <p:sp>
        <p:nvSpPr>
          <p:cNvPr id="19" name="Left Brace 18">
            <a:extLst>
              <a:ext uri="{FF2B5EF4-FFF2-40B4-BE49-F238E27FC236}">
                <a16:creationId xmlns:a16="http://schemas.microsoft.com/office/drawing/2014/main" id="{C6FE8F09-8308-4044-ADC0-A32E963ABECE}"/>
              </a:ext>
            </a:extLst>
          </p:cNvPr>
          <p:cNvSpPr/>
          <p:nvPr/>
        </p:nvSpPr>
        <p:spPr>
          <a:xfrm rot="5400000">
            <a:off x="10258904" y="-431499"/>
            <a:ext cx="369332" cy="3111304"/>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schemeClr val="bg1"/>
              </a:solidFill>
            </a:endParaRPr>
          </a:p>
        </p:txBody>
      </p:sp>
      <p:sp>
        <p:nvSpPr>
          <p:cNvPr id="6" name="TextBox 5">
            <a:extLst>
              <a:ext uri="{FF2B5EF4-FFF2-40B4-BE49-F238E27FC236}">
                <a16:creationId xmlns:a16="http://schemas.microsoft.com/office/drawing/2014/main" id="{59BBBA6F-FEE3-4196-8E27-13941C92D746}"/>
              </a:ext>
            </a:extLst>
          </p:cNvPr>
          <p:cNvSpPr txBox="1"/>
          <p:nvPr/>
        </p:nvSpPr>
        <p:spPr>
          <a:xfrm>
            <a:off x="8520978" y="421668"/>
            <a:ext cx="404260" cy="923330"/>
          </a:xfrm>
          <a:prstGeom prst="rect">
            <a:avLst/>
          </a:prstGeom>
          <a:noFill/>
        </p:spPr>
        <p:txBody>
          <a:bodyPr wrap="square" rtlCol="0">
            <a:spAutoFit/>
          </a:bodyPr>
          <a:lstStyle/>
          <a:p>
            <a:pPr algn="ctr"/>
            <a:r>
              <a:rPr lang="en-US" sz="5400" b="1" dirty="0">
                <a:solidFill>
                  <a:schemeClr val="bg1"/>
                </a:solidFill>
              </a:rPr>
              <a:t>+</a:t>
            </a:r>
          </a:p>
        </p:txBody>
      </p:sp>
      <p:sp>
        <p:nvSpPr>
          <p:cNvPr id="20" name="TextBox 19">
            <a:extLst>
              <a:ext uri="{FF2B5EF4-FFF2-40B4-BE49-F238E27FC236}">
                <a16:creationId xmlns:a16="http://schemas.microsoft.com/office/drawing/2014/main" id="{865E236C-1396-46F9-A028-6149E13A5520}"/>
              </a:ext>
            </a:extLst>
          </p:cNvPr>
          <p:cNvSpPr txBox="1"/>
          <p:nvPr/>
        </p:nvSpPr>
        <p:spPr>
          <a:xfrm>
            <a:off x="6814703" y="3740387"/>
            <a:ext cx="404260" cy="923330"/>
          </a:xfrm>
          <a:prstGeom prst="rect">
            <a:avLst/>
          </a:prstGeom>
          <a:noFill/>
          <a:ln>
            <a:noFill/>
          </a:ln>
        </p:spPr>
        <p:txBody>
          <a:bodyPr wrap="square" rtlCol="0">
            <a:spAutoFit/>
          </a:bodyPr>
          <a:lstStyle/>
          <a:p>
            <a:pPr algn="ctr"/>
            <a:r>
              <a:rPr lang="en-US" sz="5400" b="1" dirty="0">
                <a:solidFill>
                  <a:schemeClr val="bg1"/>
                </a:solidFill>
              </a:rPr>
              <a:t>+</a:t>
            </a:r>
          </a:p>
        </p:txBody>
      </p:sp>
      <p:sp>
        <p:nvSpPr>
          <p:cNvPr id="21" name="TextBox 20">
            <a:extLst>
              <a:ext uri="{FF2B5EF4-FFF2-40B4-BE49-F238E27FC236}">
                <a16:creationId xmlns:a16="http://schemas.microsoft.com/office/drawing/2014/main" id="{6B598FD2-6208-4A04-B810-F347B8D1810A}"/>
              </a:ext>
            </a:extLst>
          </p:cNvPr>
          <p:cNvSpPr txBox="1"/>
          <p:nvPr/>
        </p:nvSpPr>
        <p:spPr>
          <a:xfrm>
            <a:off x="10259753" y="3740387"/>
            <a:ext cx="404260" cy="923330"/>
          </a:xfrm>
          <a:prstGeom prst="rect">
            <a:avLst/>
          </a:prstGeom>
          <a:noFill/>
          <a:ln>
            <a:noFill/>
          </a:ln>
        </p:spPr>
        <p:txBody>
          <a:bodyPr wrap="square" rtlCol="0">
            <a:spAutoFit/>
          </a:bodyPr>
          <a:lstStyle/>
          <a:p>
            <a:pPr algn="ctr"/>
            <a:r>
              <a:rPr lang="en-US" sz="5400" b="1" dirty="0">
                <a:solidFill>
                  <a:schemeClr val="bg1"/>
                </a:solidFill>
              </a:rPr>
              <a:t>+</a:t>
            </a:r>
          </a:p>
        </p:txBody>
      </p:sp>
      <p:sp>
        <p:nvSpPr>
          <p:cNvPr id="5" name="TextBox 4">
            <a:extLst>
              <a:ext uri="{FF2B5EF4-FFF2-40B4-BE49-F238E27FC236}">
                <a16:creationId xmlns:a16="http://schemas.microsoft.com/office/drawing/2014/main" id="{90F73865-72BA-4418-917D-719A6EDEA854}"/>
              </a:ext>
            </a:extLst>
          </p:cNvPr>
          <p:cNvSpPr txBox="1"/>
          <p:nvPr/>
        </p:nvSpPr>
        <p:spPr>
          <a:xfrm>
            <a:off x="5643542" y="6520121"/>
            <a:ext cx="5873986" cy="261610"/>
          </a:xfrm>
          <a:prstGeom prst="rect">
            <a:avLst/>
          </a:prstGeom>
          <a:noFill/>
        </p:spPr>
        <p:txBody>
          <a:bodyPr wrap="square" rtlCol="0">
            <a:spAutoFit/>
          </a:bodyPr>
          <a:lstStyle/>
          <a:p>
            <a:r>
              <a:rPr lang="en-US" sz="1100" dirty="0">
                <a:solidFill>
                  <a:schemeClr val="bg1"/>
                </a:solidFill>
              </a:rPr>
              <a:t>Source: A. Fazio “Advanced Technology and Systems of Cross Point Memory”, IEDM 2020</a:t>
            </a:r>
          </a:p>
        </p:txBody>
      </p:sp>
    </p:spTree>
    <p:extLst>
      <p:ext uri="{BB962C8B-B14F-4D97-AF65-F5344CB8AC3E}">
        <p14:creationId xmlns:p14="http://schemas.microsoft.com/office/powerpoint/2010/main" val="625809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9742E18B-0752-4060-AEBA-7C1EAFC4F894}"/>
              </a:ext>
            </a:extLst>
          </p:cNvPr>
          <p:cNvGrpSpPr/>
          <p:nvPr/>
        </p:nvGrpSpPr>
        <p:grpSpPr>
          <a:xfrm>
            <a:off x="1126502" y="890809"/>
            <a:ext cx="4410426" cy="4111207"/>
            <a:chOff x="261028" y="1647487"/>
            <a:chExt cx="4410426" cy="4111207"/>
          </a:xfrm>
        </p:grpSpPr>
        <p:sp>
          <p:nvSpPr>
            <p:cNvPr id="85" name="Rectangle 84">
              <a:extLst>
                <a:ext uri="{FF2B5EF4-FFF2-40B4-BE49-F238E27FC236}">
                  <a16:creationId xmlns:a16="http://schemas.microsoft.com/office/drawing/2014/main" id="{88A660BD-98BD-4045-BA44-785CC6918A9E}"/>
                </a:ext>
              </a:extLst>
            </p:cNvPr>
            <p:cNvSpPr/>
            <p:nvPr/>
          </p:nvSpPr>
          <p:spPr>
            <a:xfrm>
              <a:off x="272614" y="1647487"/>
              <a:ext cx="4398840" cy="4111207"/>
            </a:xfrm>
            <a:prstGeom prst="rect">
              <a:avLst/>
            </a:prstGeom>
            <a:gradFill>
              <a:gsLst>
                <a:gs pos="100000">
                  <a:schemeClr val="bg1">
                    <a:lumMod val="88000"/>
                  </a:schemeClr>
                </a:gs>
                <a:gs pos="0">
                  <a:schemeClr val="bg1"/>
                </a:gs>
              </a:gsLst>
              <a:lin ang="2700000" scaled="1"/>
            </a:gradFill>
            <a:ln w="6350" cap="flat">
              <a:gradFill>
                <a:gsLst>
                  <a:gs pos="0">
                    <a:schemeClr val="bg1">
                      <a:lumMod val="75000"/>
                    </a:schemeClr>
                  </a:gs>
                  <a:gs pos="100000">
                    <a:schemeClr val="bg1"/>
                  </a:gs>
                </a:gsLst>
                <a:lin ang="5400000" scaled="1"/>
              </a:gradFill>
              <a:miter lim="400000"/>
            </a:ln>
            <a:effectLst>
              <a:outerShdw blurRad="50800" dist="38100" dir="5400000" algn="t" rotWithShape="0">
                <a:prstClr val="black">
                  <a:alpha val="40000"/>
                </a:prstClr>
              </a:outerShdw>
            </a:effectLst>
          </p:spPr>
          <p:txBody>
            <a:bodyPr wrap="square" lIns="180000" tIns="22859" rIns="22859" bIns="22859" numCol="1" anchor="ctr">
              <a:noAutofit/>
            </a:bodyPr>
            <a:lstStyle/>
            <a:p>
              <a:pPr defTabSz="2438280">
                <a:lnSpc>
                  <a:spcPct val="110000"/>
                </a:lnSpc>
              </a:pPr>
              <a:endParaRPr lang="en-US" sz="900" spc="200">
                <a:solidFill>
                  <a:schemeClr val="tx1">
                    <a:lumMod val="75000"/>
                    <a:lumOff val="25000"/>
                  </a:schemeClr>
                </a:solidFill>
                <a:effectLst>
                  <a:innerShdw blurRad="177800" dist="38100" dir="13500000">
                    <a:srgbClr val="002060"/>
                  </a:innerShdw>
                </a:effectLst>
                <a:latin typeface="Intel Clear Bold"/>
                <a:ea typeface="Intel Clear Bold"/>
                <a:cs typeface="Intel Clear Bold"/>
              </a:endParaRPr>
            </a:p>
          </p:txBody>
        </p:sp>
        <p:sp>
          <p:nvSpPr>
            <p:cNvPr id="86" name="Rectangle 28">
              <a:extLst>
                <a:ext uri="{FF2B5EF4-FFF2-40B4-BE49-F238E27FC236}">
                  <a16:creationId xmlns:a16="http://schemas.microsoft.com/office/drawing/2014/main" id="{701B3188-FAB2-4A3F-807D-06518467F8DB}"/>
                </a:ext>
              </a:extLst>
            </p:cNvPr>
            <p:cNvSpPr/>
            <p:nvPr/>
          </p:nvSpPr>
          <p:spPr>
            <a:xfrm>
              <a:off x="261028" y="1788601"/>
              <a:ext cx="4410425" cy="34032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2859" tIns="22859" rIns="22859" bIns="22859" numCol="1" anchor="t">
              <a:spAutoFit/>
            </a:bodyPr>
            <a:lstStyle>
              <a:lvl1pPr algn="ctr" defTabSz="2438280">
                <a:lnSpc>
                  <a:spcPct val="110000"/>
                </a:lnSpc>
                <a:defRPr sz="4000" spc="300">
                  <a:solidFill>
                    <a:srgbClr val="FFFFFF"/>
                  </a:solidFill>
                  <a:latin typeface="Intel Clear Bold"/>
                  <a:ea typeface="Intel Clear Bold"/>
                  <a:cs typeface="Intel Clear Bold"/>
                  <a:sym typeface="Intel Clear Bold"/>
                </a:defRPr>
              </a:lvl1pPr>
            </a:lstStyle>
            <a:p>
              <a:r>
                <a:rPr lang="nl-NL" sz="1800">
                  <a:solidFill>
                    <a:schemeClr val="tx1">
                      <a:lumMod val="75000"/>
                      <a:lumOff val="25000"/>
                    </a:schemeClr>
                  </a:solidFill>
                  <a:effectLst>
                    <a:innerShdw blurRad="177800" dist="38100" dir="13500000">
                      <a:srgbClr val="002060"/>
                    </a:innerShdw>
                  </a:effectLst>
                </a:rPr>
                <a:t>HIGH END SERVERS</a:t>
              </a:r>
            </a:p>
          </p:txBody>
        </p:sp>
        <p:grpSp>
          <p:nvGrpSpPr>
            <p:cNvPr id="87" name="Group 86">
              <a:extLst>
                <a:ext uri="{FF2B5EF4-FFF2-40B4-BE49-F238E27FC236}">
                  <a16:creationId xmlns:a16="http://schemas.microsoft.com/office/drawing/2014/main" id="{7B966FB6-AACB-4057-B5C2-741A3F6C89AD}"/>
                </a:ext>
              </a:extLst>
            </p:cNvPr>
            <p:cNvGrpSpPr/>
            <p:nvPr/>
          </p:nvGrpSpPr>
          <p:grpSpPr>
            <a:xfrm>
              <a:off x="364941" y="2398369"/>
              <a:ext cx="1930072" cy="3147768"/>
              <a:chOff x="366909" y="1623103"/>
              <a:chExt cx="2866618" cy="3764209"/>
            </a:xfrm>
          </p:grpSpPr>
          <p:grpSp>
            <p:nvGrpSpPr>
              <p:cNvPr id="104" name="Group 103">
                <a:extLst>
                  <a:ext uri="{FF2B5EF4-FFF2-40B4-BE49-F238E27FC236}">
                    <a16:creationId xmlns:a16="http://schemas.microsoft.com/office/drawing/2014/main" id="{9FDB02D0-5D84-4889-BA3E-70955ACDC8C4}"/>
                  </a:ext>
                </a:extLst>
              </p:cNvPr>
              <p:cNvGrpSpPr/>
              <p:nvPr/>
            </p:nvGrpSpPr>
            <p:grpSpPr>
              <a:xfrm>
                <a:off x="366909" y="1623103"/>
                <a:ext cx="2684936" cy="3060457"/>
                <a:chOff x="1087119" y="1427835"/>
                <a:chExt cx="5400675" cy="4070855"/>
              </a:xfrm>
            </p:grpSpPr>
            <p:cxnSp>
              <p:nvCxnSpPr>
                <p:cNvPr id="113" name="Straight Connector 112">
                  <a:extLst>
                    <a:ext uri="{FF2B5EF4-FFF2-40B4-BE49-F238E27FC236}">
                      <a16:creationId xmlns:a16="http://schemas.microsoft.com/office/drawing/2014/main" id="{90C23758-318D-4258-9019-FCFF579FE89A}"/>
                    </a:ext>
                  </a:extLst>
                </p:cNvPr>
                <p:cNvCxnSpPr>
                  <a:cxnSpLocks/>
                </p:cNvCxnSpPr>
                <p:nvPr/>
              </p:nvCxnSpPr>
              <p:spPr>
                <a:xfrm>
                  <a:off x="1087119" y="1427835"/>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366D720E-193C-4EDF-8563-B47934246406}"/>
                    </a:ext>
                  </a:extLst>
                </p:cNvPr>
                <p:cNvCxnSpPr/>
                <p:nvPr/>
              </p:nvCxnSpPr>
              <p:spPr>
                <a:xfrm>
                  <a:off x="1087119" y="4684519"/>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8D18EBE-9614-4E4F-BB43-0944C15A02DA}"/>
                    </a:ext>
                  </a:extLst>
                </p:cNvPr>
                <p:cNvCxnSpPr/>
                <p:nvPr/>
              </p:nvCxnSpPr>
              <p:spPr>
                <a:xfrm>
                  <a:off x="1087119" y="3870348"/>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AE9C815D-B81D-4C1A-AD71-8BA965668CEB}"/>
                    </a:ext>
                  </a:extLst>
                </p:cNvPr>
                <p:cNvCxnSpPr/>
                <p:nvPr/>
              </p:nvCxnSpPr>
              <p:spPr>
                <a:xfrm>
                  <a:off x="1087119" y="3056177"/>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6386443C-638B-407C-A3E0-82CFC505EEF5}"/>
                    </a:ext>
                  </a:extLst>
                </p:cNvPr>
                <p:cNvCxnSpPr>
                  <a:cxnSpLocks/>
                </p:cNvCxnSpPr>
                <p:nvPr/>
              </p:nvCxnSpPr>
              <p:spPr>
                <a:xfrm>
                  <a:off x="1087119" y="2242005"/>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73A7E49B-821F-4067-B6E1-8A63C7E61FCA}"/>
                    </a:ext>
                  </a:extLst>
                </p:cNvPr>
                <p:cNvCxnSpPr/>
                <p:nvPr/>
              </p:nvCxnSpPr>
              <p:spPr>
                <a:xfrm>
                  <a:off x="1087119" y="5498690"/>
                  <a:ext cx="5400675" cy="0"/>
                </a:xfrm>
                <a:prstGeom prst="line">
                  <a:avLst/>
                </a:prstGeom>
                <a:ln w="190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grpSp>
          <p:sp>
            <p:nvSpPr>
              <p:cNvPr id="105" name="Rectangle 104">
                <a:extLst>
                  <a:ext uri="{FF2B5EF4-FFF2-40B4-BE49-F238E27FC236}">
                    <a16:creationId xmlns:a16="http://schemas.microsoft.com/office/drawing/2014/main" id="{C969975D-8B61-4A00-B0DD-38AF63CF5885}"/>
                  </a:ext>
                </a:extLst>
              </p:cNvPr>
              <p:cNvSpPr/>
              <p:nvPr/>
            </p:nvSpPr>
            <p:spPr>
              <a:xfrm>
                <a:off x="2163903" y="4456654"/>
                <a:ext cx="635619" cy="226905"/>
              </a:xfrm>
              <a:prstGeom prst="rect">
                <a:avLst/>
              </a:prstGeom>
              <a:gradFill>
                <a:gsLst>
                  <a:gs pos="2000">
                    <a:srgbClr val="1D85CF">
                      <a:lumMod val="79000"/>
                      <a:lumOff val="21000"/>
                    </a:srgbClr>
                  </a:gs>
                  <a:gs pos="52000">
                    <a:srgbClr val="1D85CF"/>
                  </a:gs>
                  <a:gs pos="100000">
                    <a:srgbClr val="1D85CF">
                      <a:lumMod val="91000"/>
                    </a:srgbClr>
                  </a:gs>
                </a:gsLst>
                <a:lin ang="3600000" scaled="0"/>
              </a:gradFill>
              <a:ln>
                <a:noFill/>
              </a:ln>
              <a:effectLst/>
              <a:scene3d>
                <a:camera prst="orthographicFront"/>
                <a:lightRig rig="balanced"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1D85CF"/>
                  </a:solidFill>
                </a:endParaRPr>
              </a:p>
            </p:txBody>
          </p:sp>
          <p:sp>
            <p:nvSpPr>
              <p:cNvPr id="106" name="Rectangle 105">
                <a:extLst>
                  <a:ext uri="{FF2B5EF4-FFF2-40B4-BE49-F238E27FC236}">
                    <a16:creationId xmlns:a16="http://schemas.microsoft.com/office/drawing/2014/main" id="{CCC455A4-C639-4799-94F7-3A97EC4BB344}"/>
                  </a:ext>
                </a:extLst>
              </p:cNvPr>
              <p:cNvSpPr/>
              <p:nvPr/>
            </p:nvSpPr>
            <p:spPr>
              <a:xfrm>
                <a:off x="727336" y="2235194"/>
                <a:ext cx="635619" cy="2448366"/>
              </a:xfrm>
              <a:prstGeom prst="rect">
                <a:avLst/>
              </a:prstGeom>
              <a:gradFill flip="none" rotWithShape="1">
                <a:gsLst>
                  <a:gs pos="2000">
                    <a:schemeClr val="bg1">
                      <a:lumMod val="75000"/>
                    </a:schemeClr>
                  </a:gs>
                  <a:gs pos="100000">
                    <a:schemeClr val="bg1">
                      <a:lumMod val="65000"/>
                    </a:schemeClr>
                  </a:gs>
                </a:gsLst>
                <a:lin ang="2700000" scaled="1"/>
                <a:tileRect/>
              </a:gradFill>
              <a:ln>
                <a:noFill/>
              </a:ln>
              <a:effectLst/>
              <a:scene3d>
                <a:camera prst="orthographicFront"/>
                <a:lightRig rig="balanced"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1D85CF"/>
                  </a:solidFill>
                </a:endParaRPr>
              </a:p>
            </p:txBody>
          </p:sp>
          <p:sp>
            <p:nvSpPr>
              <p:cNvPr id="107" name="Freeform 53">
                <a:extLst>
                  <a:ext uri="{FF2B5EF4-FFF2-40B4-BE49-F238E27FC236}">
                    <a16:creationId xmlns:a16="http://schemas.microsoft.com/office/drawing/2014/main" id="{7A5CC19D-C6B0-4795-9E29-C510488FF7B6}"/>
                  </a:ext>
                </a:extLst>
              </p:cNvPr>
              <p:cNvSpPr/>
              <p:nvPr/>
            </p:nvSpPr>
            <p:spPr>
              <a:xfrm flipV="1">
                <a:off x="1371104" y="2240336"/>
                <a:ext cx="1114529" cy="2196494"/>
              </a:xfrm>
              <a:custGeom>
                <a:avLst/>
                <a:gdLst>
                  <a:gd name="connsiteX0" fmla="*/ 0 w 6037384"/>
                  <a:gd name="connsiteY0" fmla="*/ 738554 h 738554"/>
                  <a:gd name="connsiteX1" fmla="*/ 6037384 w 6037384"/>
                  <a:gd name="connsiteY1" fmla="*/ 738554 h 738554"/>
                  <a:gd name="connsiteX2" fmla="*/ 6037384 w 6037384"/>
                  <a:gd name="connsiteY2" fmla="*/ 0 h 738554"/>
                </a:gdLst>
                <a:ahLst/>
                <a:cxnLst>
                  <a:cxn ang="0">
                    <a:pos x="connsiteX0" y="connsiteY0"/>
                  </a:cxn>
                  <a:cxn ang="0">
                    <a:pos x="connsiteX1" y="connsiteY1"/>
                  </a:cxn>
                  <a:cxn ang="0">
                    <a:pos x="connsiteX2" y="connsiteY2"/>
                  </a:cxn>
                </a:cxnLst>
                <a:rect l="l" t="t" r="r" b="b"/>
                <a:pathLst>
                  <a:path w="6037384" h="738554">
                    <a:moveTo>
                      <a:pt x="0" y="738554"/>
                    </a:moveTo>
                    <a:lnTo>
                      <a:pt x="6037384" y="738554"/>
                    </a:lnTo>
                    <a:lnTo>
                      <a:pt x="6037384" y="0"/>
                    </a:lnTo>
                  </a:path>
                </a:pathLst>
              </a:custGeom>
              <a:noFill/>
              <a:ln w="22225">
                <a:gradFill flip="none" rotWithShape="1">
                  <a:gsLst>
                    <a:gs pos="100000">
                      <a:schemeClr val="tx2">
                        <a:alpha val="0"/>
                      </a:schemeClr>
                    </a:gs>
                    <a:gs pos="41000">
                      <a:schemeClr val="accent1"/>
                    </a:gs>
                  </a:gsLst>
                  <a:lin ang="10800000" scaled="1"/>
                  <a:tileRect/>
                </a:gra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108" name="Picture 107">
                <a:extLst>
                  <a:ext uri="{FF2B5EF4-FFF2-40B4-BE49-F238E27FC236}">
                    <a16:creationId xmlns:a16="http://schemas.microsoft.com/office/drawing/2014/main" id="{7F577BA0-76A2-42C9-9E7B-8F63225377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0943"/>
              <a:stretch/>
            </p:blipFill>
            <p:spPr>
              <a:xfrm>
                <a:off x="2010010" y="5143220"/>
                <a:ext cx="943403" cy="244092"/>
              </a:xfrm>
              <a:prstGeom prst="rect">
                <a:avLst/>
              </a:prstGeom>
            </p:spPr>
          </p:pic>
          <p:sp>
            <p:nvSpPr>
              <p:cNvPr id="109" name="TextBox 108">
                <a:extLst>
                  <a:ext uri="{FF2B5EF4-FFF2-40B4-BE49-F238E27FC236}">
                    <a16:creationId xmlns:a16="http://schemas.microsoft.com/office/drawing/2014/main" id="{99BBAFCA-D460-4775-A242-1305D5C9CEC5}"/>
                  </a:ext>
                </a:extLst>
              </p:cNvPr>
              <p:cNvSpPr txBox="1"/>
              <p:nvPr/>
            </p:nvSpPr>
            <p:spPr>
              <a:xfrm>
                <a:off x="1999989" y="2683739"/>
                <a:ext cx="969227" cy="399105"/>
              </a:xfrm>
              <a:prstGeom prst="rect">
                <a:avLst/>
              </a:prstGeom>
              <a:solidFill>
                <a:schemeClr val="bg1"/>
              </a:solidFill>
            </p:spPr>
            <p:txBody>
              <a:bodyPr vert="horz" wrap="square" lIns="0" tIns="0" rIns="0" bIns="0" rtlCol="0">
                <a:spAutoFit/>
              </a:bodyPr>
              <a:lstStyle/>
              <a:p>
                <a:pPr algn="ctr"/>
                <a:r>
                  <a:rPr lang="en-US" b="1" spc="200">
                    <a:solidFill>
                      <a:srgbClr val="1D85CF"/>
                    </a:solidFill>
                    <a:latin typeface="Intel Clear" panose="020B0604020203020204" pitchFamily="34" charset="0"/>
                    <a:ea typeface="Intel Clear" panose="020B0604020203020204" pitchFamily="34" charset="0"/>
                    <a:cs typeface="Intel Clear" panose="020B0604020203020204" pitchFamily="34" charset="0"/>
                  </a:rPr>
                  <a:t>10x</a:t>
                </a:r>
              </a:p>
            </p:txBody>
          </p:sp>
          <p:sp>
            <p:nvSpPr>
              <p:cNvPr id="110" name="Title 1">
                <a:extLst>
                  <a:ext uri="{FF2B5EF4-FFF2-40B4-BE49-F238E27FC236}">
                    <a16:creationId xmlns:a16="http://schemas.microsoft.com/office/drawing/2014/main" id="{05DCEEEC-00D4-46E3-8979-EF0B585334C2}"/>
                  </a:ext>
                </a:extLst>
              </p:cNvPr>
              <p:cNvSpPr txBox="1">
                <a:spLocks/>
              </p:cNvSpPr>
              <p:nvPr/>
            </p:nvSpPr>
            <p:spPr>
              <a:xfrm>
                <a:off x="1787212" y="3082844"/>
                <a:ext cx="1446315" cy="400865"/>
              </a:xfrm>
              <a:prstGeom prst="rect">
                <a:avLst/>
              </a:prstGeom>
              <a:solidFill>
                <a:schemeClr val="bg1"/>
              </a:solidFill>
            </p:spPr>
            <p:txBody>
              <a:bodyPr anchor="ctr"/>
              <a:lstStyle>
                <a:lvl1pPr algn="ctr" defTabSz="914400" rtl="0" eaLnBrk="1" latinLnBrk="0" hangingPunct="1">
                  <a:lnSpc>
                    <a:spcPct val="90000"/>
                  </a:lnSpc>
                  <a:spcBef>
                    <a:spcPct val="0"/>
                  </a:spcBef>
                  <a:buNone/>
                  <a:defRPr lang="en-US" sz="4400" b="1" kern="1200" spc="300" dirty="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sz="1000" spc="0">
                    <a:solidFill>
                      <a:srgbClr val="1D85CF"/>
                    </a:solidFill>
                  </a:rPr>
                  <a:t>LOWER LATENCY</a:t>
                </a:r>
              </a:p>
            </p:txBody>
          </p:sp>
          <p:sp>
            <p:nvSpPr>
              <p:cNvPr id="111" name="Rectangle 110">
                <a:extLst>
                  <a:ext uri="{FF2B5EF4-FFF2-40B4-BE49-F238E27FC236}">
                    <a16:creationId xmlns:a16="http://schemas.microsoft.com/office/drawing/2014/main" id="{68BE4703-58C1-4BF1-857F-72E3E3C7E52D}"/>
                  </a:ext>
                </a:extLst>
              </p:cNvPr>
              <p:cNvSpPr/>
              <p:nvPr/>
            </p:nvSpPr>
            <p:spPr>
              <a:xfrm>
                <a:off x="515697" y="4703380"/>
                <a:ext cx="1085257" cy="445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0">
                    <a:solidFill>
                      <a:srgbClr val="000000"/>
                    </a:solidFill>
                    <a:latin typeface="Intel Clear Light"/>
                    <a:ea typeface="Intel Clear Light"/>
                    <a:cs typeface="Intel Clear Light"/>
                  </a:rPr>
                  <a:t>Oracle Exadata X8</a:t>
                </a:r>
                <a:r>
                  <a:rPr kumimoji="0" lang="en-US" sz="1000" b="0" i="0" u="none" strike="noStrike" kern="1200" cap="none" spc="0" normalizeH="0" baseline="0" noProof="0">
                    <a:ln>
                      <a:noFill/>
                    </a:ln>
                    <a:solidFill>
                      <a:srgbClr val="FEFFFF"/>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t>
                </a:r>
              </a:p>
            </p:txBody>
          </p:sp>
          <p:sp>
            <p:nvSpPr>
              <p:cNvPr id="112" name="Rectangle 111">
                <a:extLst>
                  <a:ext uri="{FF2B5EF4-FFF2-40B4-BE49-F238E27FC236}">
                    <a16:creationId xmlns:a16="http://schemas.microsoft.com/office/drawing/2014/main" id="{1F0B4D10-E96E-4FE5-8D21-A0FCD42CD659}"/>
                  </a:ext>
                </a:extLst>
              </p:cNvPr>
              <p:cNvSpPr/>
              <p:nvPr/>
            </p:nvSpPr>
            <p:spPr>
              <a:xfrm>
                <a:off x="1877247" y="4688703"/>
                <a:ext cx="1216197" cy="445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0">
                    <a:solidFill>
                      <a:srgbClr val="000000"/>
                    </a:solidFill>
                    <a:latin typeface="Intel Clear Light"/>
                    <a:ea typeface="Intel Clear Light"/>
                    <a:cs typeface="Intel Clear Light"/>
                  </a:rPr>
                  <a:t>Oracle Exadata X8M</a:t>
                </a:r>
                <a:r>
                  <a:rPr kumimoji="0" lang="en-US" sz="1000" b="0" i="0" u="none" strike="noStrike" kern="1200" cap="none" spc="0" normalizeH="0" baseline="0" noProof="0">
                    <a:ln>
                      <a:noFill/>
                    </a:ln>
                    <a:solidFill>
                      <a:srgbClr val="FEFFFF"/>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t>
                </a:r>
              </a:p>
            </p:txBody>
          </p:sp>
        </p:grpSp>
        <p:grpSp>
          <p:nvGrpSpPr>
            <p:cNvPr id="88" name="Group 87">
              <a:extLst>
                <a:ext uri="{FF2B5EF4-FFF2-40B4-BE49-F238E27FC236}">
                  <a16:creationId xmlns:a16="http://schemas.microsoft.com/office/drawing/2014/main" id="{9C9FD747-DA71-4ED6-9803-F233934C4C87}"/>
                </a:ext>
              </a:extLst>
            </p:cNvPr>
            <p:cNvGrpSpPr/>
            <p:nvPr/>
          </p:nvGrpSpPr>
          <p:grpSpPr>
            <a:xfrm>
              <a:off x="2620615" y="2388209"/>
              <a:ext cx="1890780" cy="2569824"/>
              <a:chOff x="8393660" y="6186009"/>
              <a:chExt cx="2691764" cy="3060457"/>
            </a:xfrm>
          </p:grpSpPr>
          <p:grpSp>
            <p:nvGrpSpPr>
              <p:cNvPr id="92" name="Group 91">
                <a:extLst>
                  <a:ext uri="{FF2B5EF4-FFF2-40B4-BE49-F238E27FC236}">
                    <a16:creationId xmlns:a16="http://schemas.microsoft.com/office/drawing/2014/main" id="{9483DD52-11C1-4D73-B2C4-CAD21E9A4995}"/>
                  </a:ext>
                </a:extLst>
              </p:cNvPr>
              <p:cNvGrpSpPr/>
              <p:nvPr/>
            </p:nvGrpSpPr>
            <p:grpSpPr>
              <a:xfrm>
                <a:off x="8393660" y="6186009"/>
                <a:ext cx="2691764" cy="3060457"/>
                <a:chOff x="1087119" y="1427835"/>
                <a:chExt cx="5400675" cy="4070855"/>
              </a:xfrm>
            </p:grpSpPr>
            <p:cxnSp>
              <p:nvCxnSpPr>
                <p:cNvPr id="98" name="Straight Connector 97">
                  <a:extLst>
                    <a:ext uri="{FF2B5EF4-FFF2-40B4-BE49-F238E27FC236}">
                      <a16:creationId xmlns:a16="http://schemas.microsoft.com/office/drawing/2014/main" id="{9A5FD970-FC2B-4868-969E-28E135610C6C}"/>
                    </a:ext>
                  </a:extLst>
                </p:cNvPr>
                <p:cNvCxnSpPr>
                  <a:cxnSpLocks/>
                </p:cNvCxnSpPr>
                <p:nvPr/>
              </p:nvCxnSpPr>
              <p:spPr>
                <a:xfrm>
                  <a:off x="1087119" y="1427835"/>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D030469D-DF0D-4037-B388-D46F075F6BB4}"/>
                    </a:ext>
                  </a:extLst>
                </p:cNvPr>
                <p:cNvCxnSpPr/>
                <p:nvPr/>
              </p:nvCxnSpPr>
              <p:spPr>
                <a:xfrm>
                  <a:off x="1087119" y="4684519"/>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766DD646-44CB-45A2-8A25-AD33278C8DB7}"/>
                    </a:ext>
                  </a:extLst>
                </p:cNvPr>
                <p:cNvCxnSpPr/>
                <p:nvPr/>
              </p:nvCxnSpPr>
              <p:spPr>
                <a:xfrm>
                  <a:off x="1087119" y="3870348"/>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68C93C2F-380E-49CB-B1D2-5F228E34EBBE}"/>
                    </a:ext>
                  </a:extLst>
                </p:cNvPr>
                <p:cNvCxnSpPr/>
                <p:nvPr/>
              </p:nvCxnSpPr>
              <p:spPr>
                <a:xfrm>
                  <a:off x="1087119" y="3056177"/>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AA0ED1BA-5DC4-4762-9A2B-4BC5B0401183}"/>
                    </a:ext>
                  </a:extLst>
                </p:cNvPr>
                <p:cNvCxnSpPr>
                  <a:cxnSpLocks/>
                </p:cNvCxnSpPr>
                <p:nvPr/>
              </p:nvCxnSpPr>
              <p:spPr>
                <a:xfrm>
                  <a:off x="1087119" y="2242005"/>
                  <a:ext cx="5400675" cy="0"/>
                </a:xfrm>
                <a:prstGeom prst="line">
                  <a:avLst/>
                </a:prstGeom>
                <a:ln w="63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078C39D-4BBF-4F07-B7A0-F5EFE2218C64}"/>
                    </a:ext>
                  </a:extLst>
                </p:cNvPr>
                <p:cNvCxnSpPr/>
                <p:nvPr/>
              </p:nvCxnSpPr>
              <p:spPr>
                <a:xfrm>
                  <a:off x="1087119" y="5498690"/>
                  <a:ext cx="5400675" cy="0"/>
                </a:xfrm>
                <a:prstGeom prst="line">
                  <a:avLst/>
                </a:prstGeom>
                <a:ln w="19050" cap="rnd">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grpSp>
          <p:sp>
            <p:nvSpPr>
              <p:cNvPr id="93" name="Rectangle 92">
                <a:extLst>
                  <a:ext uri="{FF2B5EF4-FFF2-40B4-BE49-F238E27FC236}">
                    <a16:creationId xmlns:a16="http://schemas.microsoft.com/office/drawing/2014/main" id="{52FB90ED-A456-4B6A-8531-3E13C59FE69A}"/>
                  </a:ext>
                </a:extLst>
              </p:cNvPr>
              <p:cNvSpPr/>
              <p:nvPr/>
            </p:nvSpPr>
            <p:spPr>
              <a:xfrm>
                <a:off x="10077735" y="6304399"/>
                <a:ext cx="635619" cy="2942067"/>
              </a:xfrm>
              <a:prstGeom prst="rect">
                <a:avLst/>
              </a:prstGeom>
              <a:gradFill>
                <a:gsLst>
                  <a:gs pos="2000">
                    <a:srgbClr val="1D85CF">
                      <a:lumMod val="79000"/>
                      <a:lumOff val="21000"/>
                    </a:srgbClr>
                  </a:gs>
                  <a:gs pos="52000">
                    <a:srgbClr val="1D85CF"/>
                  </a:gs>
                  <a:gs pos="100000">
                    <a:srgbClr val="1D85CF">
                      <a:lumMod val="91000"/>
                    </a:srgbClr>
                  </a:gs>
                </a:gsLst>
                <a:lin ang="3600000" scaled="0"/>
              </a:gradFill>
              <a:ln>
                <a:noFill/>
              </a:ln>
              <a:effectLst/>
              <a:scene3d>
                <a:camera prst="orthographicFront"/>
                <a:lightRig rig="balanced"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1D85CF"/>
                  </a:solidFill>
                </a:endParaRPr>
              </a:p>
            </p:txBody>
          </p:sp>
          <p:sp>
            <p:nvSpPr>
              <p:cNvPr id="94" name="Rectangle 93">
                <a:extLst>
                  <a:ext uri="{FF2B5EF4-FFF2-40B4-BE49-F238E27FC236}">
                    <a16:creationId xmlns:a16="http://schemas.microsoft.com/office/drawing/2014/main" id="{A64F1FA9-4F15-4F2E-8FBE-68DA45C842D3}"/>
                  </a:ext>
                </a:extLst>
              </p:cNvPr>
              <p:cNvSpPr/>
              <p:nvPr/>
            </p:nvSpPr>
            <p:spPr>
              <a:xfrm>
                <a:off x="8641168" y="8022283"/>
                <a:ext cx="635619" cy="1224183"/>
              </a:xfrm>
              <a:prstGeom prst="rect">
                <a:avLst/>
              </a:prstGeom>
              <a:gradFill flip="none" rotWithShape="1">
                <a:gsLst>
                  <a:gs pos="2000">
                    <a:schemeClr val="bg1">
                      <a:lumMod val="75000"/>
                    </a:schemeClr>
                  </a:gs>
                  <a:gs pos="100000">
                    <a:schemeClr val="bg1">
                      <a:lumMod val="65000"/>
                    </a:schemeClr>
                  </a:gs>
                </a:gsLst>
                <a:lin ang="2700000" scaled="1"/>
                <a:tileRect/>
              </a:gradFill>
              <a:ln>
                <a:noFill/>
              </a:ln>
              <a:effectLst/>
              <a:scene3d>
                <a:camera prst="orthographicFront"/>
                <a:lightRig rig="balanced"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1D85CF"/>
                  </a:solidFill>
                </a:endParaRPr>
              </a:p>
            </p:txBody>
          </p:sp>
          <p:sp>
            <p:nvSpPr>
              <p:cNvPr id="95" name="Freeform 19">
                <a:extLst>
                  <a:ext uri="{FF2B5EF4-FFF2-40B4-BE49-F238E27FC236}">
                    <a16:creationId xmlns:a16="http://schemas.microsoft.com/office/drawing/2014/main" id="{50F5C4AA-9D1E-485D-8401-11BC86B0F60C}"/>
                  </a:ext>
                </a:extLst>
              </p:cNvPr>
              <p:cNvSpPr/>
              <p:nvPr/>
            </p:nvSpPr>
            <p:spPr>
              <a:xfrm rot="16200000" flipV="1">
                <a:off x="8658289" y="6638599"/>
                <a:ext cx="1699057" cy="1068296"/>
              </a:xfrm>
              <a:custGeom>
                <a:avLst/>
                <a:gdLst>
                  <a:gd name="connsiteX0" fmla="*/ 0 w 6037384"/>
                  <a:gd name="connsiteY0" fmla="*/ 738554 h 738554"/>
                  <a:gd name="connsiteX1" fmla="*/ 6037384 w 6037384"/>
                  <a:gd name="connsiteY1" fmla="*/ 738554 h 738554"/>
                  <a:gd name="connsiteX2" fmla="*/ 6037384 w 6037384"/>
                  <a:gd name="connsiteY2" fmla="*/ 0 h 738554"/>
                </a:gdLst>
                <a:ahLst/>
                <a:cxnLst>
                  <a:cxn ang="0">
                    <a:pos x="connsiteX0" y="connsiteY0"/>
                  </a:cxn>
                  <a:cxn ang="0">
                    <a:pos x="connsiteX1" y="connsiteY1"/>
                  </a:cxn>
                  <a:cxn ang="0">
                    <a:pos x="connsiteX2" y="connsiteY2"/>
                  </a:cxn>
                </a:cxnLst>
                <a:rect l="l" t="t" r="r" b="b"/>
                <a:pathLst>
                  <a:path w="6037384" h="738554">
                    <a:moveTo>
                      <a:pt x="0" y="738554"/>
                    </a:moveTo>
                    <a:lnTo>
                      <a:pt x="6037384" y="738554"/>
                    </a:lnTo>
                    <a:lnTo>
                      <a:pt x="6037384" y="0"/>
                    </a:lnTo>
                  </a:path>
                </a:pathLst>
              </a:custGeom>
              <a:noFill/>
              <a:ln w="22225">
                <a:gradFill flip="none" rotWithShape="1">
                  <a:gsLst>
                    <a:gs pos="100000">
                      <a:schemeClr val="tx2">
                        <a:alpha val="0"/>
                      </a:schemeClr>
                    </a:gs>
                    <a:gs pos="41000">
                      <a:schemeClr val="accent1"/>
                    </a:gs>
                  </a:gsLst>
                  <a:lin ang="10800000" scaled="1"/>
                  <a:tileRect/>
                </a:gra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96" name="TextBox 95">
                <a:extLst>
                  <a:ext uri="{FF2B5EF4-FFF2-40B4-BE49-F238E27FC236}">
                    <a16:creationId xmlns:a16="http://schemas.microsoft.com/office/drawing/2014/main" id="{465A88A5-2A0E-4174-AB6F-7A5BCE41D0FE}"/>
                  </a:ext>
                </a:extLst>
              </p:cNvPr>
              <p:cNvSpPr txBox="1"/>
              <p:nvPr/>
            </p:nvSpPr>
            <p:spPr>
              <a:xfrm>
                <a:off x="8393660" y="6836502"/>
                <a:ext cx="1122731" cy="397465"/>
              </a:xfrm>
              <a:prstGeom prst="rect">
                <a:avLst/>
              </a:prstGeom>
              <a:solidFill>
                <a:schemeClr val="bg1"/>
              </a:solidFill>
            </p:spPr>
            <p:txBody>
              <a:bodyPr vert="horz" wrap="square" lIns="0" tIns="0" rIns="0" bIns="0" rtlCol="0">
                <a:spAutoFit/>
              </a:bodyPr>
              <a:lstStyle/>
              <a:p>
                <a:pPr algn="ctr"/>
                <a:r>
                  <a:rPr lang="en-US" b="1" spc="200">
                    <a:solidFill>
                      <a:srgbClr val="1D85CF"/>
                    </a:solidFill>
                    <a:latin typeface="Intel Clear" panose="020B0604020203020204" pitchFamily="34" charset="0"/>
                    <a:ea typeface="Intel Clear" panose="020B0604020203020204" pitchFamily="34" charset="0"/>
                    <a:cs typeface="Intel Clear" panose="020B0604020203020204" pitchFamily="34" charset="0"/>
                  </a:rPr>
                  <a:t>2.5x</a:t>
                </a:r>
              </a:p>
            </p:txBody>
          </p:sp>
          <p:sp>
            <p:nvSpPr>
              <p:cNvPr id="97" name="Title 1">
                <a:extLst>
                  <a:ext uri="{FF2B5EF4-FFF2-40B4-BE49-F238E27FC236}">
                    <a16:creationId xmlns:a16="http://schemas.microsoft.com/office/drawing/2014/main" id="{3765DA2B-6985-4307-AD34-3B29176FEC0C}"/>
                  </a:ext>
                </a:extLst>
              </p:cNvPr>
              <p:cNvSpPr txBox="1">
                <a:spLocks/>
              </p:cNvSpPr>
              <p:nvPr/>
            </p:nvSpPr>
            <p:spPr>
              <a:xfrm>
                <a:off x="8627145" y="7220407"/>
                <a:ext cx="710259" cy="307156"/>
              </a:xfrm>
              <a:prstGeom prst="rect">
                <a:avLst/>
              </a:prstGeom>
              <a:solidFill>
                <a:schemeClr val="bg1"/>
              </a:solidFill>
            </p:spPr>
            <p:txBody>
              <a:bodyPr anchor="ctr"/>
              <a:lstStyle>
                <a:lvl1pPr algn="ctr" defTabSz="914400" rtl="0" eaLnBrk="1" latinLnBrk="0" hangingPunct="1">
                  <a:lnSpc>
                    <a:spcPct val="90000"/>
                  </a:lnSpc>
                  <a:spcBef>
                    <a:spcPct val="0"/>
                  </a:spcBef>
                  <a:buNone/>
                  <a:defRPr lang="en-US" sz="4400" b="1" kern="1200" spc="300" dirty="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sz="1000" spc="0">
                    <a:solidFill>
                      <a:srgbClr val="1D85CF"/>
                    </a:solidFill>
                  </a:rPr>
                  <a:t>IOPS</a:t>
                </a:r>
              </a:p>
            </p:txBody>
          </p:sp>
        </p:grpSp>
        <p:pic>
          <p:nvPicPr>
            <p:cNvPr id="89" name="Picture 88">
              <a:extLst>
                <a:ext uri="{FF2B5EF4-FFF2-40B4-BE49-F238E27FC236}">
                  <a16:creationId xmlns:a16="http://schemas.microsoft.com/office/drawing/2014/main" id="{403619F5-D794-4ED9-96CE-B249FCAD9A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0943"/>
            <a:stretch/>
          </p:blipFill>
          <p:spPr>
            <a:xfrm>
              <a:off x="3699488" y="5321286"/>
              <a:ext cx="635186" cy="204119"/>
            </a:xfrm>
            <a:prstGeom prst="rect">
              <a:avLst/>
            </a:prstGeom>
          </p:spPr>
        </p:pic>
        <p:sp>
          <p:nvSpPr>
            <p:cNvPr id="90" name="Rectangle 89">
              <a:extLst>
                <a:ext uri="{FF2B5EF4-FFF2-40B4-BE49-F238E27FC236}">
                  <a16:creationId xmlns:a16="http://schemas.microsoft.com/office/drawing/2014/main" id="{C2012F18-B4B5-48FE-8431-D4C1F462ABBF}"/>
                </a:ext>
              </a:extLst>
            </p:cNvPr>
            <p:cNvSpPr/>
            <p:nvPr/>
          </p:nvSpPr>
          <p:spPr>
            <a:xfrm>
              <a:off x="2662899" y="4953474"/>
              <a:ext cx="730695" cy="3723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0">
                  <a:solidFill>
                    <a:srgbClr val="000000"/>
                  </a:solidFill>
                  <a:latin typeface="Intel Clear Light"/>
                  <a:ea typeface="Intel Clear Light"/>
                  <a:cs typeface="Intel Clear Light"/>
                </a:rPr>
                <a:t>Oracle Exadata X8</a:t>
              </a:r>
              <a:r>
                <a:rPr kumimoji="0" lang="en-US" sz="1000" b="0" i="0" u="none" strike="noStrike" kern="1200" cap="none" spc="0" normalizeH="0" baseline="0" noProof="0">
                  <a:ln>
                    <a:noFill/>
                  </a:ln>
                  <a:solidFill>
                    <a:srgbClr val="FEFFFF"/>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t>
              </a:r>
            </a:p>
          </p:txBody>
        </p:sp>
        <p:sp>
          <p:nvSpPr>
            <p:cNvPr id="91" name="Rectangle 90">
              <a:extLst>
                <a:ext uri="{FF2B5EF4-FFF2-40B4-BE49-F238E27FC236}">
                  <a16:creationId xmlns:a16="http://schemas.microsoft.com/office/drawing/2014/main" id="{6A880C38-88BC-48A9-B965-1B9974539A3E}"/>
                </a:ext>
              </a:extLst>
            </p:cNvPr>
            <p:cNvSpPr/>
            <p:nvPr/>
          </p:nvSpPr>
          <p:spPr>
            <a:xfrm>
              <a:off x="3610100" y="4941201"/>
              <a:ext cx="818856" cy="3723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0">
                  <a:solidFill>
                    <a:srgbClr val="000000"/>
                  </a:solidFill>
                  <a:latin typeface="Intel Clear Light"/>
                  <a:ea typeface="Intel Clear Light"/>
                  <a:cs typeface="Intel Clear Light"/>
                </a:rPr>
                <a:t>Oracle Exadata X8M</a:t>
              </a:r>
              <a:r>
                <a:rPr kumimoji="0" lang="en-US" sz="1000" b="0" i="0" u="none" strike="noStrike" kern="1200" cap="none" spc="0" normalizeH="0" baseline="0" noProof="0">
                  <a:ln>
                    <a:noFill/>
                  </a:ln>
                  <a:solidFill>
                    <a:srgbClr val="FEFFFF"/>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t>
              </a:r>
            </a:p>
          </p:txBody>
        </p:sp>
      </p:grpSp>
      <p:grpSp>
        <p:nvGrpSpPr>
          <p:cNvPr id="119" name="Group 118">
            <a:extLst>
              <a:ext uri="{FF2B5EF4-FFF2-40B4-BE49-F238E27FC236}">
                <a16:creationId xmlns:a16="http://schemas.microsoft.com/office/drawing/2014/main" id="{0519D063-FC05-4750-AFD0-9E33D9EDB742}"/>
              </a:ext>
            </a:extLst>
          </p:cNvPr>
          <p:cNvGrpSpPr/>
          <p:nvPr/>
        </p:nvGrpSpPr>
        <p:grpSpPr>
          <a:xfrm>
            <a:off x="6759935" y="903033"/>
            <a:ext cx="3415379" cy="4111207"/>
            <a:chOff x="4885854" y="1638943"/>
            <a:chExt cx="3415379" cy="4111207"/>
          </a:xfrm>
        </p:grpSpPr>
        <p:sp>
          <p:nvSpPr>
            <p:cNvPr id="120" name="Rectangle 119">
              <a:extLst>
                <a:ext uri="{FF2B5EF4-FFF2-40B4-BE49-F238E27FC236}">
                  <a16:creationId xmlns:a16="http://schemas.microsoft.com/office/drawing/2014/main" id="{3CBFF06A-5394-4958-8072-74471BDCBFB1}"/>
                </a:ext>
              </a:extLst>
            </p:cNvPr>
            <p:cNvSpPr/>
            <p:nvPr/>
          </p:nvSpPr>
          <p:spPr>
            <a:xfrm>
              <a:off x="4885854" y="1638943"/>
              <a:ext cx="3403793" cy="4111207"/>
            </a:xfrm>
            <a:prstGeom prst="rect">
              <a:avLst/>
            </a:prstGeom>
            <a:gradFill>
              <a:gsLst>
                <a:gs pos="100000">
                  <a:schemeClr val="bg1">
                    <a:lumMod val="88000"/>
                  </a:schemeClr>
                </a:gs>
                <a:gs pos="0">
                  <a:schemeClr val="bg1"/>
                </a:gs>
              </a:gsLst>
              <a:lin ang="2700000" scaled="1"/>
            </a:gradFill>
            <a:ln w="6350" cap="flat">
              <a:gradFill>
                <a:gsLst>
                  <a:gs pos="0">
                    <a:schemeClr val="bg1">
                      <a:lumMod val="75000"/>
                    </a:schemeClr>
                  </a:gs>
                  <a:gs pos="100000">
                    <a:schemeClr val="bg1"/>
                  </a:gs>
                </a:gsLst>
                <a:lin ang="5400000" scaled="1"/>
              </a:gradFill>
              <a:miter lim="400000"/>
            </a:ln>
            <a:effectLst>
              <a:outerShdw blurRad="50800" dist="38100" dir="5400000" algn="t" rotWithShape="0">
                <a:prstClr val="black">
                  <a:alpha val="40000"/>
                </a:prstClr>
              </a:outerShdw>
            </a:effectLst>
          </p:spPr>
          <p:txBody>
            <a:bodyPr wrap="square" lIns="180000" tIns="22859" rIns="22859" bIns="22859" numCol="1" anchor="ctr">
              <a:noAutofit/>
            </a:bodyPr>
            <a:lstStyle/>
            <a:p>
              <a:pPr defTabSz="2438280">
                <a:lnSpc>
                  <a:spcPct val="110000"/>
                </a:lnSpc>
              </a:pPr>
              <a:endParaRPr lang="en-US" sz="900" spc="200">
                <a:solidFill>
                  <a:schemeClr val="tx1">
                    <a:lumMod val="75000"/>
                    <a:lumOff val="25000"/>
                  </a:schemeClr>
                </a:solidFill>
                <a:effectLst>
                  <a:innerShdw blurRad="177800" dist="38100" dir="13500000">
                    <a:srgbClr val="002060"/>
                  </a:innerShdw>
                </a:effectLst>
                <a:latin typeface="Intel Clear Bold"/>
                <a:ea typeface="Intel Clear Bold"/>
                <a:cs typeface="Intel Clear Bold"/>
              </a:endParaRPr>
            </a:p>
          </p:txBody>
        </p:sp>
        <p:sp>
          <p:nvSpPr>
            <p:cNvPr id="121" name="Rectangle 28">
              <a:extLst>
                <a:ext uri="{FF2B5EF4-FFF2-40B4-BE49-F238E27FC236}">
                  <a16:creationId xmlns:a16="http://schemas.microsoft.com/office/drawing/2014/main" id="{D4598CEC-A6BE-4F38-8E69-20E22D9D7445}"/>
                </a:ext>
              </a:extLst>
            </p:cNvPr>
            <p:cNvSpPr/>
            <p:nvPr/>
          </p:nvSpPr>
          <p:spPr>
            <a:xfrm>
              <a:off x="4888030" y="1789702"/>
              <a:ext cx="3413203" cy="33803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2859" tIns="22859" rIns="22859" bIns="22859" numCol="1" anchor="t">
              <a:spAutoFit/>
            </a:bodyPr>
            <a:lstStyle>
              <a:lvl1pPr algn="ctr" defTabSz="2438280">
                <a:lnSpc>
                  <a:spcPct val="110000"/>
                </a:lnSpc>
                <a:defRPr sz="4000" spc="300">
                  <a:solidFill>
                    <a:srgbClr val="FFFFFF"/>
                  </a:solidFill>
                  <a:latin typeface="Intel Clear Bold"/>
                  <a:ea typeface="Intel Clear Bold"/>
                  <a:cs typeface="Intel Clear Bold"/>
                  <a:sym typeface="Intel Clear Bold"/>
                </a:defRPr>
              </a:lvl1pPr>
            </a:lstStyle>
            <a:p>
              <a:r>
                <a:rPr lang="nl-NL" sz="1800">
                  <a:solidFill>
                    <a:schemeClr val="tx1">
                      <a:lumMod val="75000"/>
                      <a:lumOff val="25000"/>
                    </a:schemeClr>
                  </a:solidFill>
                  <a:effectLst>
                    <a:innerShdw blurRad="177800" dist="38100" dir="13500000">
                      <a:srgbClr val="002060"/>
                    </a:innerShdw>
                  </a:effectLst>
                </a:rPr>
                <a:t>HPC</a:t>
              </a:r>
            </a:p>
          </p:txBody>
        </p:sp>
        <p:sp>
          <p:nvSpPr>
            <p:cNvPr id="122" name="Rectangle 28">
              <a:extLst>
                <a:ext uri="{FF2B5EF4-FFF2-40B4-BE49-F238E27FC236}">
                  <a16:creationId xmlns:a16="http://schemas.microsoft.com/office/drawing/2014/main" id="{CA7EF0F1-E766-481D-A8D1-288E95FE587A}"/>
                </a:ext>
              </a:extLst>
            </p:cNvPr>
            <p:cNvSpPr/>
            <p:nvPr/>
          </p:nvSpPr>
          <p:spPr>
            <a:xfrm>
              <a:off x="4915899" y="2507055"/>
              <a:ext cx="3345679" cy="1047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2859" tIns="22859" rIns="22859" bIns="22859" numCol="1" anchor="t">
              <a:spAutoFit/>
            </a:bodyPr>
            <a:lstStyle>
              <a:lvl1pPr algn="ctr" defTabSz="2438280">
                <a:lnSpc>
                  <a:spcPct val="110000"/>
                </a:lnSpc>
                <a:defRPr sz="4000" spc="300">
                  <a:solidFill>
                    <a:srgbClr val="FFFFFF"/>
                  </a:solidFill>
                  <a:latin typeface="Intel Clear Bold"/>
                  <a:ea typeface="Intel Clear Bold"/>
                  <a:cs typeface="Intel Clear Bold"/>
                  <a:sym typeface="Intel Clear Bold"/>
                </a:defRPr>
              </a:lvl1pPr>
            </a:lstStyle>
            <a:p>
              <a:r>
                <a:rPr lang="nl-NL">
                  <a:solidFill>
                    <a:schemeClr val="accent1"/>
                  </a:solidFill>
                  <a:effectLst>
                    <a:innerShdw blurRad="177800" dist="38100" dir="13500000">
                      <a:srgbClr val="002060"/>
                    </a:innerShdw>
                  </a:effectLst>
                </a:rPr>
                <a:t>TOP 3 </a:t>
              </a:r>
              <a:r>
                <a:rPr lang="nl-NL" sz="2000">
                  <a:solidFill>
                    <a:schemeClr val="accent1"/>
                  </a:solidFill>
                  <a:effectLst>
                    <a:innerShdw blurRad="177800" dist="38100" dir="13500000">
                      <a:srgbClr val="002060"/>
                    </a:innerShdw>
                  </a:effectLst>
                </a:rPr>
                <a:t> </a:t>
              </a:r>
              <a:br>
                <a:rPr lang="nl-NL" sz="2000">
                  <a:solidFill>
                    <a:schemeClr val="accent1"/>
                  </a:solidFill>
                  <a:effectLst>
                    <a:innerShdw blurRad="177800" dist="38100" dir="13500000">
                      <a:srgbClr val="002060"/>
                    </a:innerShdw>
                  </a:effectLst>
                </a:rPr>
              </a:br>
              <a:r>
                <a:rPr lang="nl-NL" sz="2000">
                  <a:solidFill>
                    <a:schemeClr val="accent1"/>
                  </a:solidFill>
                  <a:effectLst>
                    <a:innerShdw blurRad="177800" dist="38100" dir="13500000">
                      <a:srgbClr val="002060"/>
                    </a:innerShdw>
                  </a:effectLst>
                </a:rPr>
                <a:t>WORLD RECORDS</a:t>
              </a:r>
              <a:endParaRPr>
                <a:solidFill>
                  <a:schemeClr val="accent1"/>
                </a:solidFill>
                <a:effectLst>
                  <a:innerShdw blurRad="177800" dist="38100" dir="13500000">
                    <a:srgbClr val="002060"/>
                  </a:innerShd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123" name="Rectangle 122">
              <a:extLst>
                <a:ext uri="{FF2B5EF4-FFF2-40B4-BE49-F238E27FC236}">
                  <a16:creationId xmlns:a16="http://schemas.microsoft.com/office/drawing/2014/main" id="{13B963AA-0C61-4DE0-B996-49811954F47D}"/>
                </a:ext>
              </a:extLst>
            </p:cNvPr>
            <p:cNvSpPr/>
            <p:nvPr/>
          </p:nvSpPr>
          <p:spPr>
            <a:xfrm flipH="1">
              <a:off x="5422491" y="3721997"/>
              <a:ext cx="1145446" cy="246221"/>
            </a:xfrm>
            <a:prstGeom prst="rect">
              <a:avLst/>
            </a:prstGeom>
          </p:spPr>
          <p:txBody>
            <a:bodyPr wrap="square">
              <a:spAutoFit/>
            </a:bodyPr>
            <a:lstStyle/>
            <a:p>
              <a:r>
                <a:rPr lang="en-US" sz="1000">
                  <a:solidFill>
                    <a:schemeClr val="accent1"/>
                  </a:solidFill>
                  <a:latin typeface="Intel Clear Light" panose="020B0404020203020204" pitchFamily="34" charset="0"/>
                  <a:ea typeface="Intel Clear Light" panose="020B0404020203020204" pitchFamily="34" charset="0"/>
                  <a:cs typeface="Intel Clear Light" panose="020B0404020203020204" pitchFamily="34" charset="0"/>
                </a:rPr>
                <a:t>Were set with</a:t>
              </a:r>
              <a:endParaRPr lang="en-US" sz="1000">
                <a:solidFill>
                  <a:schemeClr val="accent1"/>
                </a:solidFill>
              </a:endParaRPr>
            </a:p>
          </p:txBody>
        </p:sp>
        <p:sp>
          <p:nvSpPr>
            <p:cNvPr id="124" name="Rectangle 123">
              <a:extLst>
                <a:ext uri="{FF2B5EF4-FFF2-40B4-BE49-F238E27FC236}">
                  <a16:creationId xmlns:a16="http://schemas.microsoft.com/office/drawing/2014/main" id="{5E626022-2EEC-4D32-B64B-A5553BB5621D}"/>
                </a:ext>
              </a:extLst>
            </p:cNvPr>
            <p:cNvSpPr/>
            <p:nvPr/>
          </p:nvSpPr>
          <p:spPr>
            <a:xfrm>
              <a:off x="5139914" y="4393025"/>
              <a:ext cx="2907488" cy="1065356"/>
            </a:xfrm>
            <a:prstGeom prst="rect">
              <a:avLst/>
            </a:prstGeom>
          </p:spPr>
          <p:txBody>
            <a:bodyPr wrap="square">
              <a:spAutoFit/>
            </a:bodyPr>
            <a:lstStyle/>
            <a:p>
              <a:pPr algn="ctr">
                <a:lnSpc>
                  <a:spcPct val="120000"/>
                </a:lnSpc>
              </a:pPr>
              <a:r>
                <a:rPr lang="en-US" sz="1600">
                  <a:solidFill>
                    <a:srgbClr val="000000"/>
                  </a:solidFill>
                  <a:latin typeface="Intel Clear Light" panose="020B0404020203020204" pitchFamily="34" charset="0"/>
                  <a:ea typeface="Intel Clear Light" panose="020B0404020203020204" pitchFamily="34" charset="0"/>
                  <a:cs typeface="Intel Clear Light" panose="020B0404020203020204" pitchFamily="34" charset="0"/>
                  <a:sym typeface="Intel Clear Light"/>
                </a:rPr>
                <a:t>DAOS, and the 10-node cluster challenge on the </a:t>
              </a:r>
              <a:r>
                <a:rPr lang="en-US" sz="2200" b="1">
                  <a:solidFill>
                    <a:srgbClr val="000000"/>
                  </a:solidFill>
                  <a:latin typeface="Intel Clear" panose="020B0604020203020204" pitchFamily="34" charset="0"/>
                  <a:ea typeface="Intel Clear" panose="020B0604020203020204" pitchFamily="34" charset="0"/>
                  <a:cs typeface="Intel Clear" panose="020B0604020203020204" pitchFamily="34" charset="0"/>
                  <a:sym typeface="Intel Clear Light"/>
                </a:rPr>
                <a:t>IO500 Challenge</a:t>
              </a:r>
            </a:p>
          </p:txBody>
        </p:sp>
        <p:pic>
          <p:nvPicPr>
            <p:cNvPr id="125" name="Picture 124" descr="A close up of a sign&#10;&#10;Description automatically generated">
              <a:extLst>
                <a:ext uri="{FF2B5EF4-FFF2-40B4-BE49-F238E27FC236}">
                  <a16:creationId xmlns:a16="http://schemas.microsoft.com/office/drawing/2014/main" id="{DAA28ECC-374A-4455-B225-15E52FBCA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368" y="3921769"/>
              <a:ext cx="1635576" cy="311388"/>
            </a:xfrm>
            <a:prstGeom prst="rect">
              <a:avLst/>
            </a:prstGeom>
          </p:spPr>
        </p:pic>
      </p:grpSp>
      <p:sp>
        <p:nvSpPr>
          <p:cNvPr id="126" name="TextBox 125">
            <a:extLst>
              <a:ext uri="{FF2B5EF4-FFF2-40B4-BE49-F238E27FC236}">
                <a16:creationId xmlns:a16="http://schemas.microsoft.com/office/drawing/2014/main" id="{D0867B8C-F447-44D0-AAA3-E62A86C98A8E}"/>
              </a:ext>
            </a:extLst>
          </p:cNvPr>
          <p:cNvSpPr txBox="1"/>
          <p:nvPr/>
        </p:nvSpPr>
        <p:spPr>
          <a:xfrm>
            <a:off x="861779" y="5113720"/>
            <a:ext cx="5054001" cy="1015663"/>
          </a:xfrm>
          <a:prstGeom prst="rect">
            <a:avLst/>
          </a:prstGeom>
          <a:noFill/>
        </p:spPr>
        <p:txBody>
          <a:bodyPr wrap="square" rtlCol="0">
            <a:spAutoFit/>
          </a:bodyPr>
          <a:lstStyle/>
          <a:p>
            <a:r>
              <a:rPr lang="en-US" sz="2000" dirty="0">
                <a:solidFill>
                  <a:schemeClr val="bg1"/>
                </a:solidFill>
              </a:rPr>
              <a:t>Oracle Exadata X8M: Storage file system bypassed w/remote direct memory access to storage server </a:t>
            </a:r>
            <a:r>
              <a:rPr lang="en-US" sz="2000" dirty="0" err="1">
                <a:solidFill>
                  <a:schemeClr val="bg1"/>
                </a:solidFill>
              </a:rPr>
              <a:t>PMem</a:t>
            </a:r>
            <a:endParaRPr lang="en-US" sz="2000" dirty="0">
              <a:solidFill>
                <a:schemeClr val="bg1"/>
              </a:solidFill>
            </a:endParaRPr>
          </a:p>
        </p:txBody>
      </p:sp>
      <p:sp>
        <p:nvSpPr>
          <p:cNvPr id="127" name="TextBox 126">
            <a:extLst>
              <a:ext uri="{FF2B5EF4-FFF2-40B4-BE49-F238E27FC236}">
                <a16:creationId xmlns:a16="http://schemas.microsoft.com/office/drawing/2014/main" id="{5DB15CFB-3126-4435-8AF5-4492CDB97740}"/>
              </a:ext>
            </a:extLst>
          </p:cNvPr>
          <p:cNvSpPr txBox="1"/>
          <p:nvPr/>
        </p:nvSpPr>
        <p:spPr>
          <a:xfrm>
            <a:off x="6243037" y="5083633"/>
            <a:ext cx="5661579" cy="1015663"/>
          </a:xfrm>
          <a:prstGeom prst="rect">
            <a:avLst/>
          </a:prstGeom>
          <a:noFill/>
        </p:spPr>
        <p:txBody>
          <a:bodyPr wrap="square" rtlCol="0">
            <a:spAutoFit/>
          </a:bodyPr>
          <a:lstStyle/>
          <a:p>
            <a:r>
              <a:rPr lang="en-US" sz="2000" dirty="0">
                <a:solidFill>
                  <a:schemeClr val="bg1"/>
                </a:solidFill>
              </a:rPr>
              <a:t>Distributed Asynchronous Object Store (DAOS) metadata storage pool held in </a:t>
            </a:r>
            <a:r>
              <a:rPr lang="en-US" sz="2000" dirty="0" err="1">
                <a:solidFill>
                  <a:schemeClr val="bg1"/>
                </a:solidFill>
              </a:rPr>
              <a:t>PMem</a:t>
            </a:r>
            <a:r>
              <a:rPr lang="en-US" sz="2000" dirty="0">
                <a:solidFill>
                  <a:schemeClr val="bg1"/>
                </a:solidFill>
              </a:rPr>
              <a:t>, while bulk data object store is held in </a:t>
            </a:r>
            <a:r>
              <a:rPr lang="en-US" sz="2000" dirty="0" err="1">
                <a:solidFill>
                  <a:schemeClr val="bg1"/>
                </a:solidFill>
              </a:rPr>
              <a:t>NVMe</a:t>
            </a:r>
            <a:r>
              <a:rPr lang="en-US" sz="2000" dirty="0">
                <a:solidFill>
                  <a:schemeClr val="bg1"/>
                </a:solidFill>
              </a:rPr>
              <a:t> SSDs. </a:t>
            </a:r>
          </a:p>
        </p:txBody>
      </p:sp>
      <p:sp>
        <p:nvSpPr>
          <p:cNvPr id="128" name="TextBox 127">
            <a:extLst>
              <a:ext uri="{FF2B5EF4-FFF2-40B4-BE49-F238E27FC236}">
                <a16:creationId xmlns:a16="http://schemas.microsoft.com/office/drawing/2014/main" id="{4AB623CF-1CC1-44C5-9FB3-CB7824A381E4}"/>
              </a:ext>
            </a:extLst>
          </p:cNvPr>
          <p:cNvSpPr txBox="1"/>
          <p:nvPr/>
        </p:nvSpPr>
        <p:spPr>
          <a:xfrm>
            <a:off x="1126502" y="6052909"/>
            <a:ext cx="4676732" cy="400110"/>
          </a:xfrm>
          <a:prstGeom prst="rect">
            <a:avLst/>
          </a:prstGeom>
          <a:noFill/>
        </p:spPr>
        <p:txBody>
          <a:bodyPr wrap="square" rtlCol="0">
            <a:spAutoFit/>
          </a:bodyPr>
          <a:lstStyle/>
          <a:p>
            <a:r>
              <a:rPr lang="en-US" dirty="0">
                <a:solidFill>
                  <a:srgbClr val="FFFF00"/>
                </a:solidFill>
              </a:rPr>
              <a:t>Source: J. Shi, “Exadata with Persistent Memory: An Epic Journey”, SNIA Persistent Memory Summit, Jan 2020</a:t>
            </a:r>
          </a:p>
        </p:txBody>
      </p:sp>
      <p:sp>
        <p:nvSpPr>
          <p:cNvPr id="130" name="Title 1">
            <a:extLst>
              <a:ext uri="{FF2B5EF4-FFF2-40B4-BE49-F238E27FC236}">
                <a16:creationId xmlns:a16="http://schemas.microsoft.com/office/drawing/2014/main" id="{603153E8-66DC-48EF-A90C-70FBD1CCCC7A}"/>
              </a:ext>
            </a:extLst>
          </p:cNvPr>
          <p:cNvSpPr txBox="1">
            <a:spLocks/>
          </p:cNvSpPr>
          <p:nvPr/>
        </p:nvSpPr>
        <p:spPr>
          <a:xfrm>
            <a:off x="0" y="63627"/>
            <a:ext cx="12192000" cy="8271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rPr>
              <a:t>System innovations – Not possible w/Previously existing technologies  </a:t>
            </a:r>
          </a:p>
        </p:txBody>
      </p:sp>
      <p:sp>
        <p:nvSpPr>
          <p:cNvPr id="48" name="Rectangle 47">
            <a:extLst>
              <a:ext uri="{FF2B5EF4-FFF2-40B4-BE49-F238E27FC236}">
                <a16:creationId xmlns:a16="http://schemas.microsoft.com/office/drawing/2014/main" id="{847BE757-900E-4657-85AA-636147CB2AAE}"/>
              </a:ext>
            </a:extLst>
          </p:cNvPr>
          <p:cNvSpPr/>
          <p:nvPr/>
        </p:nvSpPr>
        <p:spPr>
          <a:xfrm>
            <a:off x="6653195" y="6027999"/>
            <a:ext cx="3498073" cy="246221"/>
          </a:xfrm>
          <a:prstGeom prst="rect">
            <a:avLst/>
          </a:prstGeom>
        </p:spPr>
        <p:txBody>
          <a:bodyPr wrap="none">
            <a:spAutoFit/>
          </a:bodyPr>
          <a:lstStyle/>
          <a:p>
            <a:r>
              <a:rPr lang="nl-NL" dirty="0">
                <a:solidFill>
                  <a:srgbClr val="FFFF00"/>
                </a:solidFill>
                <a:ea typeface="Times New Roman" panose="02020603050405020304" pitchFamily="18" charset="0"/>
              </a:rPr>
              <a:t>Virtual Institute for I/O, </a:t>
            </a:r>
            <a:r>
              <a:rPr lang="nl-NL" u="sng" dirty="0">
                <a:solidFill>
                  <a:srgbClr val="FFFF00"/>
                </a:solidFill>
                <a:ea typeface="Times New Roman" panose="02020603050405020304" pitchFamily="18" charset="0"/>
                <a:hlinkClick r:id="rId4">
                  <a:extLst>
                    <a:ext uri="{A12FA001-AC4F-418D-AE19-62706E023703}">
                      <ahyp:hlinkClr xmlns:ahyp="http://schemas.microsoft.com/office/drawing/2018/hyperlinkcolor" val="tx"/>
                    </a:ext>
                  </a:extLst>
                </a:hlinkClick>
              </a:rPr>
              <a:t>https://www.vi4io.org/io500/start</a:t>
            </a:r>
            <a:endParaRPr lang="en-US" sz="4800" dirty="0">
              <a:solidFill>
                <a:srgbClr val="FFFF00"/>
              </a:solidFill>
            </a:endParaRPr>
          </a:p>
        </p:txBody>
      </p:sp>
    </p:spTree>
    <p:extLst>
      <p:ext uri="{BB962C8B-B14F-4D97-AF65-F5344CB8AC3E}">
        <p14:creationId xmlns:p14="http://schemas.microsoft.com/office/powerpoint/2010/main" val="848177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4F691-6F94-486E-9AE3-CC7218EE604E}"/>
              </a:ext>
            </a:extLst>
          </p:cNvPr>
          <p:cNvPicPr>
            <a:picLocks noChangeAspect="1"/>
          </p:cNvPicPr>
          <p:nvPr/>
        </p:nvPicPr>
        <p:blipFill>
          <a:blip r:embed="rId3"/>
          <a:stretch>
            <a:fillRect/>
          </a:stretch>
        </p:blipFill>
        <p:spPr>
          <a:xfrm>
            <a:off x="1171963" y="660980"/>
            <a:ext cx="4526891" cy="2964794"/>
          </a:xfrm>
          <a:prstGeom prst="rect">
            <a:avLst/>
          </a:prstGeom>
          <a:ln>
            <a:solidFill>
              <a:schemeClr val="tx1"/>
            </a:solidFill>
          </a:ln>
        </p:spPr>
      </p:pic>
      <p:sp>
        <p:nvSpPr>
          <p:cNvPr id="2" name="Title 1">
            <a:extLst>
              <a:ext uri="{FF2B5EF4-FFF2-40B4-BE49-F238E27FC236}">
                <a16:creationId xmlns:a16="http://schemas.microsoft.com/office/drawing/2014/main" id="{6E281D9A-16F3-4006-AE58-31DA7C94F5F6}"/>
              </a:ext>
            </a:extLst>
          </p:cNvPr>
          <p:cNvSpPr>
            <a:spLocks noGrp="1"/>
          </p:cNvSpPr>
          <p:nvPr>
            <p:ph type="title"/>
          </p:nvPr>
        </p:nvSpPr>
        <p:spPr>
          <a:xfrm>
            <a:off x="103078" y="81470"/>
            <a:ext cx="11670382" cy="566309"/>
          </a:xfrm>
        </p:spPr>
        <p:txBody>
          <a:bodyPr/>
          <a:lstStyle/>
          <a:p>
            <a:r>
              <a:rPr lang="en-US" sz="4400" dirty="0"/>
              <a:t>3D XPoint Die-Level Performance &amp; Capacity Scaling trends </a:t>
            </a:r>
          </a:p>
        </p:txBody>
      </p:sp>
      <p:sp>
        <p:nvSpPr>
          <p:cNvPr id="18" name="Heptagon 17">
            <a:extLst>
              <a:ext uri="{FF2B5EF4-FFF2-40B4-BE49-F238E27FC236}">
                <a16:creationId xmlns:a16="http://schemas.microsoft.com/office/drawing/2014/main" id="{911073DC-8CA7-45AA-8ABB-FB447635F0D3}"/>
              </a:ext>
            </a:extLst>
          </p:cNvPr>
          <p:cNvSpPr/>
          <p:nvPr/>
        </p:nvSpPr>
        <p:spPr>
          <a:xfrm>
            <a:off x="1233936" y="700113"/>
            <a:ext cx="414779" cy="296944"/>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pic>
        <p:nvPicPr>
          <p:cNvPr id="14" name="Picture 13">
            <a:extLst>
              <a:ext uri="{FF2B5EF4-FFF2-40B4-BE49-F238E27FC236}">
                <a16:creationId xmlns:a16="http://schemas.microsoft.com/office/drawing/2014/main" id="{5F317D35-A239-4AEB-B300-456ED8D5BC59}"/>
              </a:ext>
            </a:extLst>
          </p:cNvPr>
          <p:cNvPicPr>
            <a:picLocks noChangeAspect="1"/>
          </p:cNvPicPr>
          <p:nvPr/>
        </p:nvPicPr>
        <p:blipFill>
          <a:blip r:embed="rId4"/>
          <a:stretch>
            <a:fillRect/>
          </a:stretch>
        </p:blipFill>
        <p:spPr>
          <a:xfrm>
            <a:off x="7002064" y="571302"/>
            <a:ext cx="4526890" cy="2857698"/>
          </a:xfrm>
          <a:prstGeom prst="rect">
            <a:avLst/>
          </a:prstGeom>
          <a:ln>
            <a:solidFill>
              <a:schemeClr val="tx1"/>
            </a:solidFill>
          </a:ln>
        </p:spPr>
      </p:pic>
      <p:sp>
        <p:nvSpPr>
          <p:cNvPr id="19" name="Heptagon 18">
            <a:extLst>
              <a:ext uri="{FF2B5EF4-FFF2-40B4-BE49-F238E27FC236}">
                <a16:creationId xmlns:a16="http://schemas.microsoft.com/office/drawing/2014/main" id="{43580AC1-38CF-4214-8B30-CA78C1159421}"/>
              </a:ext>
            </a:extLst>
          </p:cNvPr>
          <p:cNvSpPr/>
          <p:nvPr/>
        </p:nvSpPr>
        <p:spPr>
          <a:xfrm>
            <a:off x="7075955" y="610859"/>
            <a:ext cx="352179" cy="301656"/>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15" name="Content Placeholder 2">
            <a:extLst>
              <a:ext uri="{FF2B5EF4-FFF2-40B4-BE49-F238E27FC236}">
                <a16:creationId xmlns:a16="http://schemas.microsoft.com/office/drawing/2014/main" id="{825F3F8A-E519-40C5-998E-B450830322B8}"/>
              </a:ext>
            </a:extLst>
          </p:cNvPr>
          <p:cNvSpPr txBox="1">
            <a:spLocks/>
          </p:cNvSpPr>
          <p:nvPr/>
        </p:nvSpPr>
        <p:spPr>
          <a:xfrm>
            <a:off x="77273" y="3675895"/>
            <a:ext cx="6813946" cy="2368534"/>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ct val="5000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ct val="5000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ct val="5000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ct val="5000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742950" indent="-742950">
              <a:spcBef>
                <a:spcPts val="600"/>
              </a:spcBef>
              <a:buClr>
                <a:schemeClr val="bg1"/>
              </a:buClr>
              <a:buFont typeface="+mj-lt"/>
              <a:buAutoNum type="arabicPeriod"/>
            </a:pPr>
            <a:r>
              <a:rPr lang="en-US" sz="2400" kern="0" dirty="0">
                <a:solidFill>
                  <a:schemeClr val="bg1"/>
                </a:solidFill>
              </a:rPr>
              <a:t>High-capacity die: 32GB vs 1GB DRAM (typ.) vs 64GB NAND TLC</a:t>
            </a:r>
          </a:p>
          <a:p>
            <a:pPr marL="742950" indent="-742950">
              <a:spcBef>
                <a:spcPts val="600"/>
              </a:spcBef>
              <a:buClr>
                <a:schemeClr val="bg1"/>
              </a:buClr>
              <a:buFont typeface="+mj-lt"/>
              <a:buAutoNum type="arabicPeriod"/>
            </a:pPr>
            <a:r>
              <a:rPr lang="en-US" sz="2400" kern="0" dirty="0">
                <a:solidFill>
                  <a:schemeClr val="bg1"/>
                </a:solidFill>
              </a:rPr>
              <a:t>BW improves, but lags DRAM </a:t>
            </a:r>
            <a:r>
              <a:rPr lang="en-US" sz="2400" kern="0" dirty="0">
                <a:solidFill>
                  <a:schemeClr val="bg1"/>
                </a:solidFill>
                <a:sym typeface="Wingdings" panose="05000000000000000000" pitchFamily="2" charset="2"/>
              </a:rPr>
              <a:t> Write BW </a:t>
            </a:r>
            <a:r>
              <a:rPr lang="en-US" sz="2400" kern="0" dirty="0">
                <a:solidFill>
                  <a:schemeClr val="bg1"/>
                </a:solidFill>
              </a:rPr>
              <a:t>Achilles heal for DRAM replacement</a:t>
            </a:r>
          </a:p>
          <a:p>
            <a:pPr marL="742950" indent="-742950">
              <a:spcBef>
                <a:spcPts val="600"/>
              </a:spcBef>
              <a:buClr>
                <a:schemeClr val="bg1"/>
              </a:buClr>
              <a:buFont typeface="+mj-lt"/>
              <a:buAutoNum type="arabicPeriod"/>
            </a:pPr>
            <a:r>
              <a:rPr lang="en-US" sz="2400" kern="0" dirty="0">
                <a:solidFill>
                  <a:schemeClr val="bg1"/>
                </a:solidFill>
              </a:rPr>
              <a:t>Focus on BW improvement &amp; capping capacity for couple of gens (shrink die) </a:t>
            </a:r>
            <a:r>
              <a:rPr lang="en-US" sz="2400" kern="0" dirty="0">
                <a:solidFill>
                  <a:schemeClr val="bg1"/>
                </a:solidFill>
                <a:sym typeface="Wingdings" panose="05000000000000000000" pitchFamily="2" charset="2"/>
              </a:rPr>
              <a:t></a:t>
            </a:r>
            <a:r>
              <a:rPr lang="en-US" sz="2400" kern="0" dirty="0">
                <a:solidFill>
                  <a:schemeClr val="bg1"/>
                </a:solidFill>
              </a:rPr>
              <a:t> improves BW/Capacity cf. NAND</a:t>
            </a:r>
          </a:p>
          <a:p>
            <a:pPr marL="742950" indent="-742950">
              <a:spcBef>
                <a:spcPts val="600"/>
              </a:spcBef>
              <a:buClr>
                <a:schemeClr val="bg1"/>
              </a:buClr>
              <a:buFont typeface="+mj-lt"/>
              <a:buAutoNum type="arabicPeriod"/>
            </a:pPr>
            <a:endParaRPr lang="en-US" sz="2400" kern="0" dirty="0">
              <a:solidFill>
                <a:schemeClr val="bg1"/>
              </a:solidFill>
            </a:endParaRPr>
          </a:p>
        </p:txBody>
      </p:sp>
      <p:grpSp>
        <p:nvGrpSpPr>
          <p:cNvPr id="5" name="Group 4">
            <a:extLst>
              <a:ext uri="{FF2B5EF4-FFF2-40B4-BE49-F238E27FC236}">
                <a16:creationId xmlns:a16="http://schemas.microsoft.com/office/drawing/2014/main" id="{2B0483C3-2307-4B1E-A830-74B8923CE877}"/>
              </a:ext>
            </a:extLst>
          </p:cNvPr>
          <p:cNvGrpSpPr/>
          <p:nvPr/>
        </p:nvGrpSpPr>
        <p:grpSpPr>
          <a:xfrm>
            <a:off x="6884901" y="3494800"/>
            <a:ext cx="4888559" cy="2940107"/>
            <a:chOff x="6884901" y="3327868"/>
            <a:chExt cx="5229827" cy="3107039"/>
          </a:xfrm>
        </p:grpSpPr>
        <p:pic>
          <p:nvPicPr>
            <p:cNvPr id="3" name="Picture 2">
              <a:extLst>
                <a:ext uri="{FF2B5EF4-FFF2-40B4-BE49-F238E27FC236}">
                  <a16:creationId xmlns:a16="http://schemas.microsoft.com/office/drawing/2014/main" id="{E8A4EAB9-7404-424E-ACC3-CD709C9768D7}"/>
                </a:ext>
              </a:extLst>
            </p:cNvPr>
            <p:cNvPicPr>
              <a:picLocks noChangeAspect="1"/>
            </p:cNvPicPr>
            <p:nvPr/>
          </p:nvPicPr>
          <p:blipFill>
            <a:blip r:embed="rId5"/>
            <a:stretch>
              <a:fillRect/>
            </a:stretch>
          </p:blipFill>
          <p:spPr>
            <a:xfrm>
              <a:off x="6884901" y="3327868"/>
              <a:ext cx="5229827" cy="3107039"/>
            </a:xfrm>
            <a:prstGeom prst="rect">
              <a:avLst/>
            </a:prstGeom>
            <a:ln>
              <a:solidFill>
                <a:schemeClr val="tx1"/>
              </a:solidFill>
            </a:ln>
          </p:spPr>
        </p:pic>
        <p:sp>
          <p:nvSpPr>
            <p:cNvPr id="4" name="TextBox 3">
              <a:extLst>
                <a:ext uri="{FF2B5EF4-FFF2-40B4-BE49-F238E27FC236}">
                  <a16:creationId xmlns:a16="http://schemas.microsoft.com/office/drawing/2014/main" id="{3452468D-11FE-43C7-B23C-54F56715FEDA}"/>
                </a:ext>
              </a:extLst>
            </p:cNvPr>
            <p:cNvSpPr txBox="1"/>
            <p:nvPr/>
          </p:nvSpPr>
          <p:spPr>
            <a:xfrm rot="20917546">
              <a:off x="10754238" y="3793919"/>
              <a:ext cx="959345" cy="307777"/>
            </a:xfrm>
            <a:prstGeom prst="rect">
              <a:avLst/>
            </a:prstGeom>
            <a:noFill/>
          </p:spPr>
          <p:txBody>
            <a:bodyPr wrap="square" rtlCol="0">
              <a:spAutoFit/>
            </a:bodyPr>
            <a:lstStyle/>
            <a:p>
              <a:r>
                <a:rPr lang="en-US" sz="1400" b="1">
                  <a:solidFill>
                    <a:srgbClr val="00B050"/>
                  </a:solidFill>
                </a:rPr>
                <a:t>Optane</a:t>
              </a:r>
            </a:p>
          </p:txBody>
        </p:sp>
        <p:sp>
          <p:nvSpPr>
            <p:cNvPr id="23" name="TextBox 22">
              <a:extLst>
                <a:ext uri="{FF2B5EF4-FFF2-40B4-BE49-F238E27FC236}">
                  <a16:creationId xmlns:a16="http://schemas.microsoft.com/office/drawing/2014/main" id="{1BF29FB3-76E0-44A3-AB5C-B6D437708B8C}"/>
                </a:ext>
              </a:extLst>
            </p:cNvPr>
            <p:cNvSpPr txBox="1"/>
            <p:nvPr/>
          </p:nvSpPr>
          <p:spPr>
            <a:xfrm rot="724980">
              <a:off x="9201731" y="3876598"/>
              <a:ext cx="959345" cy="307777"/>
            </a:xfrm>
            <a:prstGeom prst="rect">
              <a:avLst/>
            </a:prstGeom>
            <a:noFill/>
          </p:spPr>
          <p:txBody>
            <a:bodyPr wrap="square" rtlCol="0">
              <a:spAutoFit/>
            </a:bodyPr>
            <a:lstStyle/>
            <a:p>
              <a:r>
                <a:rPr lang="en-US" sz="1400" b="1">
                  <a:solidFill>
                    <a:srgbClr val="FF0000"/>
                  </a:solidFill>
                </a:rPr>
                <a:t>NAND</a:t>
              </a:r>
            </a:p>
          </p:txBody>
        </p:sp>
      </p:grpSp>
      <p:sp>
        <p:nvSpPr>
          <p:cNvPr id="20" name="Heptagon 19">
            <a:extLst>
              <a:ext uri="{FF2B5EF4-FFF2-40B4-BE49-F238E27FC236}">
                <a16:creationId xmlns:a16="http://schemas.microsoft.com/office/drawing/2014/main" id="{75617CF5-5674-4396-9B4E-52740D0A23B8}"/>
              </a:ext>
            </a:extLst>
          </p:cNvPr>
          <p:cNvSpPr/>
          <p:nvPr/>
        </p:nvSpPr>
        <p:spPr>
          <a:xfrm>
            <a:off x="7000560" y="3525067"/>
            <a:ext cx="352179" cy="301656"/>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1325350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7F1D-B737-4DED-A0DC-6F7A55A594A7}"/>
              </a:ext>
            </a:extLst>
          </p:cNvPr>
          <p:cNvSpPr>
            <a:spLocks noGrp="1"/>
          </p:cNvSpPr>
          <p:nvPr>
            <p:ph type="title"/>
          </p:nvPr>
        </p:nvSpPr>
        <p:spPr>
          <a:xfrm>
            <a:off x="471951" y="304702"/>
            <a:ext cx="11248101" cy="674031"/>
          </a:xfrm>
        </p:spPr>
        <p:txBody>
          <a:bodyPr/>
          <a:lstStyle/>
          <a:p>
            <a:r>
              <a:rPr lang="en-US" sz="5400" dirty="0"/>
              <a:t>A Walk down memory lane</a:t>
            </a:r>
            <a:endParaRPr lang="en-US" dirty="0"/>
          </a:p>
        </p:txBody>
      </p:sp>
      <p:sp>
        <p:nvSpPr>
          <p:cNvPr id="3" name="Content Placeholder 2">
            <a:extLst>
              <a:ext uri="{FF2B5EF4-FFF2-40B4-BE49-F238E27FC236}">
                <a16:creationId xmlns:a16="http://schemas.microsoft.com/office/drawing/2014/main" id="{5E436260-DC72-47E7-AA04-068EAF473627}"/>
              </a:ext>
            </a:extLst>
          </p:cNvPr>
          <p:cNvSpPr>
            <a:spLocks noGrp="1"/>
          </p:cNvSpPr>
          <p:nvPr>
            <p:ph idx="1"/>
          </p:nvPr>
        </p:nvSpPr>
        <p:spPr>
          <a:xfrm>
            <a:off x="295564" y="1071418"/>
            <a:ext cx="11739418" cy="4432446"/>
          </a:xfrm>
        </p:spPr>
        <p:txBody>
          <a:bodyPr/>
          <a:lstStyle/>
          <a:p>
            <a:pPr>
              <a:spcBef>
                <a:spcPts val="400"/>
              </a:spcBef>
            </a:pPr>
            <a:r>
              <a:rPr lang="en-US" sz="2800" dirty="0"/>
              <a:t>Intel has rich and ongoing history of creating significant new memory technology disruptions roughly every decade since 1970</a:t>
            </a:r>
          </a:p>
          <a:p>
            <a:pPr>
              <a:spcBef>
                <a:spcPts val="400"/>
              </a:spcBef>
            </a:pPr>
            <a:endParaRPr lang="en-US" sz="2800" dirty="0"/>
          </a:p>
          <a:p>
            <a:pPr>
              <a:spcBef>
                <a:spcPts val="400"/>
              </a:spcBef>
            </a:pPr>
            <a:r>
              <a:rPr lang="en-US" sz="2800" dirty="0"/>
              <a:t>Each time, the new technology required great efforts for each to take hold and “help customers overcome the short-term technical obstacles and see the long-term possibilities of the product”</a:t>
            </a:r>
          </a:p>
          <a:p>
            <a:pPr>
              <a:spcBef>
                <a:spcPts val="400"/>
              </a:spcBef>
            </a:pPr>
            <a:endParaRPr lang="en-US" sz="2800" dirty="0"/>
          </a:p>
          <a:p>
            <a:pPr>
              <a:spcBef>
                <a:spcPts val="400"/>
              </a:spcBef>
            </a:pPr>
            <a:r>
              <a:rPr lang="en-US" sz="2800" dirty="0"/>
              <a:t>Once established, each helped lead to global technology and business transformation in memory and computing technologies</a:t>
            </a:r>
          </a:p>
          <a:p>
            <a:pPr>
              <a:spcBef>
                <a:spcPts val="400"/>
              </a:spcBef>
            </a:pPr>
            <a:endParaRPr lang="en-US" sz="2800" dirty="0"/>
          </a:p>
          <a:p>
            <a:pPr>
              <a:spcBef>
                <a:spcPts val="400"/>
              </a:spcBef>
            </a:pPr>
            <a:r>
              <a:rPr lang="en-US" sz="2800" dirty="0"/>
              <a:t>Your efforts on Optane are continuing Intel’s legacy</a:t>
            </a:r>
          </a:p>
        </p:txBody>
      </p:sp>
    </p:spTree>
    <p:extLst>
      <p:ext uri="{BB962C8B-B14F-4D97-AF65-F5344CB8AC3E}">
        <p14:creationId xmlns:p14="http://schemas.microsoft.com/office/powerpoint/2010/main" val="141922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Chart, bar chart&#10;&#10;Description automatically generated">
            <a:extLst>
              <a:ext uri="{FF2B5EF4-FFF2-40B4-BE49-F238E27FC236}">
                <a16:creationId xmlns:a16="http://schemas.microsoft.com/office/drawing/2014/main" id="{BF6671DB-B31E-4A3B-BC11-66B7C6D47543}"/>
              </a:ext>
            </a:extLst>
          </p:cNvPr>
          <p:cNvPicPr>
            <a:picLocks noGrp="1" noChangeAspect="1"/>
          </p:cNvPicPr>
          <p:nvPr>
            <p:ph idx="1"/>
          </p:nvPr>
        </p:nvPicPr>
        <p:blipFill>
          <a:blip r:embed="rId2"/>
          <a:stretch>
            <a:fillRect/>
          </a:stretch>
        </p:blipFill>
        <p:spPr>
          <a:xfrm>
            <a:off x="663045" y="803288"/>
            <a:ext cx="10730440" cy="4498975"/>
          </a:xfrm>
        </p:spPr>
      </p:pic>
      <p:sp>
        <p:nvSpPr>
          <p:cNvPr id="2" name="Title 1">
            <a:extLst>
              <a:ext uri="{FF2B5EF4-FFF2-40B4-BE49-F238E27FC236}">
                <a16:creationId xmlns:a16="http://schemas.microsoft.com/office/drawing/2014/main" id="{58166A8A-878A-4BAC-96E9-5FD30A1F38AF}"/>
              </a:ext>
            </a:extLst>
          </p:cNvPr>
          <p:cNvSpPr>
            <a:spLocks noGrp="1"/>
          </p:cNvSpPr>
          <p:nvPr>
            <p:ph type="title"/>
          </p:nvPr>
        </p:nvSpPr>
        <p:spPr>
          <a:xfrm>
            <a:off x="404215" y="126858"/>
            <a:ext cx="11248101" cy="609398"/>
          </a:xfrm>
        </p:spPr>
        <p:txBody>
          <a:bodyPr/>
          <a:lstStyle/>
          <a:p>
            <a:r>
              <a:rPr lang="en-US" sz="4800" dirty="0"/>
              <a:t>Performance Trend: overcoming short term technical obstacles</a:t>
            </a:r>
          </a:p>
        </p:txBody>
      </p:sp>
      <p:cxnSp>
        <p:nvCxnSpPr>
          <p:cNvPr id="5" name="Straight Arrow Connector 4">
            <a:extLst>
              <a:ext uri="{FF2B5EF4-FFF2-40B4-BE49-F238E27FC236}">
                <a16:creationId xmlns:a16="http://schemas.microsoft.com/office/drawing/2014/main" id="{8F33959F-B66D-4646-8DA2-F981532ACB43}"/>
              </a:ext>
            </a:extLst>
          </p:cNvPr>
          <p:cNvCxnSpPr/>
          <p:nvPr/>
        </p:nvCxnSpPr>
        <p:spPr>
          <a:xfrm flipV="1">
            <a:off x="6028266" y="2504639"/>
            <a:ext cx="1287433" cy="76772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FC3CE083-2328-4F4F-86E3-0001D5F199E3}"/>
              </a:ext>
            </a:extLst>
          </p:cNvPr>
          <p:cNvSpPr txBox="1"/>
          <p:nvPr/>
        </p:nvSpPr>
        <p:spPr>
          <a:xfrm>
            <a:off x="363086" y="5337189"/>
            <a:ext cx="116996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rPr>
              <a:t>50% performance gain </a:t>
            </a:r>
            <a:r>
              <a:rPr lang="en-US" sz="2000" b="1" dirty="0" err="1">
                <a:solidFill>
                  <a:schemeClr val="bg1"/>
                </a:solidFill>
              </a:rPr>
              <a:t>demo’d</a:t>
            </a:r>
            <a:r>
              <a:rPr lang="en-US" sz="2000" b="1" dirty="0">
                <a:solidFill>
                  <a:schemeClr val="bg1"/>
                </a:solidFill>
              </a:rPr>
              <a:t> w/Gen3 media (Atlantic Falls, under development) vs. Gen2 (S26) With </a:t>
            </a:r>
            <a:r>
              <a:rPr lang="en-US" sz="2000" b="1" dirty="0" err="1">
                <a:solidFill>
                  <a:schemeClr val="bg1"/>
                </a:solidFill>
              </a:rPr>
              <a:t>PMem</a:t>
            </a:r>
            <a:r>
              <a:rPr lang="en-US" sz="2000" b="1" dirty="0">
                <a:solidFill>
                  <a:schemeClr val="bg1"/>
                </a:solidFill>
              </a:rPr>
              <a:t> Gen4 (Donahue Pass) and Gen3 media, expect 2X gain relative to Gen2 media</a:t>
            </a:r>
          </a:p>
          <a:p>
            <a:r>
              <a:rPr lang="en-US" sz="2000" b="1" dirty="0">
                <a:solidFill>
                  <a:schemeClr val="bg1"/>
                </a:solidFill>
                <a:sym typeface="Wingdings" panose="05000000000000000000" pitchFamily="2" charset="2"/>
              </a:rPr>
              <a:t> </a:t>
            </a:r>
            <a:r>
              <a:rPr lang="en-US" sz="2000" b="1" dirty="0">
                <a:solidFill>
                  <a:schemeClr val="bg1"/>
                </a:solidFill>
              </a:rPr>
              <a:t>&gt;10x gain in performance vs Apache Pass</a:t>
            </a:r>
            <a:endParaRPr lang="en-US" sz="2000" b="1" dirty="0">
              <a:solidFill>
                <a:schemeClr val="bg1"/>
              </a:solidFill>
              <a:cs typeface="Arial"/>
            </a:endParaRPr>
          </a:p>
        </p:txBody>
      </p:sp>
      <p:cxnSp>
        <p:nvCxnSpPr>
          <p:cNvPr id="7" name="Straight Arrow Connector 6">
            <a:extLst>
              <a:ext uri="{FF2B5EF4-FFF2-40B4-BE49-F238E27FC236}">
                <a16:creationId xmlns:a16="http://schemas.microsoft.com/office/drawing/2014/main" id="{A53ADF0F-49FE-495C-B1ED-D64F6E9BD012}"/>
              </a:ext>
            </a:extLst>
          </p:cNvPr>
          <p:cNvCxnSpPr/>
          <p:nvPr/>
        </p:nvCxnSpPr>
        <p:spPr>
          <a:xfrm flipV="1">
            <a:off x="9133416" y="2089151"/>
            <a:ext cx="1498600" cy="1041399"/>
          </a:xfrm>
          <a:prstGeom prst="straightConnector1">
            <a:avLst/>
          </a:prstGeom>
          <a:ln>
            <a:solidFill>
              <a:schemeClr val="bg1">
                <a:lumMod val="75000"/>
              </a:schemeClr>
            </a:solidFill>
            <a:prstDash val="sysDot"/>
            <a:tailEnd type="triangle"/>
          </a:ln>
        </p:spPr>
        <p:style>
          <a:lnRef idx="3">
            <a:schemeClr val="accent4"/>
          </a:lnRef>
          <a:fillRef idx="0">
            <a:schemeClr val="accent4"/>
          </a:fillRef>
          <a:effectRef idx="2">
            <a:schemeClr val="accent4"/>
          </a:effectRef>
          <a:fontRef idx="minor">
            <a:schemeClr val="tx1"/>
          </a:fontRef>
        </p:style>
      </p:cxnSp>
      <p:sp>
        <p:nvSpPr>
          <p:cNvPr id="10" name="TextBox 9">
            <a:extLst>
              <a:ext uri="{FF2B5EF4-FFF2-40B4-BE49-F238E27FC236}">
                <a16:creationId xmlns:a16="http://schemas.microsoft.com/office/drawing/2014/main" id="{285A2D89-E07D-4F90-AF39-8B2125041898}"/>
              </a:ext>
            </a:extLst>
          </p:cNvPr>
          <p:cNvSpPr txBox="1"/>
          <p:nvPr/>
        </p:nvSpPr>
        <p:spPr>
          <a:xfrm>
            <a:off x="4842934" y="2277534"/>
            <a:ext cx="212513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50% gain Gen3 vs. Gen2 Media on Gen3 </a:t>
            </a:r>
            <a:r>
              <a:rPr lang="en-US" err="1"/>
              <a:t>PMem</a:t>
            </a:r>
          </a:p>
        </p:txBody>
      </p:sp>
      <p:sp>
        <p:nvSpPr>
          <p:cNvPr id="12" name="TextBox 11">
            <a:extLst>
              <a:ext uri="{FF2B5EF4-FFF2-40B4-BE49-F238E27FC236}">
                <a16:creationId xmlns:a16="http://schemas.microsoft.com/office/drawing/2014/main" id="{931BA05A-E52A-4C56-80BC-F566E11BB2BF}"/>
              </a:ext>
            </a:extLst>
          </p:cNvPr>
          <p:cNvSpPr txBox="1"/>
          <p:nvPr/>
        </p:nvSpPr>
        <p:spPr>
          <a:xfrm>
            <a:off x="8457142" y="159067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100% gain Gen3 vs. Gen2 Media on </a:t>
            </a:r>
          </a:p>
          <a:p>
            <a:r>
              <a:rPr lang="en-US">
                <a:cs typeface="Arial"/>
              </a:rPr>
              <a:t>Gen4 </a:t>
            </a:r>
            <a:r>
              <a:rPr lang="en-US" err="1">
                <a:cs typeface="Arial"/>
              </a:rPr>
              <a:t>PMem</a:t>
            </a:r>
          </a:p>
        </p:txBody>
      </p:sp>
      <p:cxnSp>
        <p:nvCxnSpPr>
          <p:cNvPr id="3" name="Straight Arrow Connector 2">
            <a:extLst>
              <a:ext uri="{FF2B5EF4-FFF2-40B4-BE49-F238E27FC236}">
                <a16:creationId xmlns:a16="http://schemas.microsoft.com/office/drawing/2014/main" id="{A754CE25-052B-41AC-956E-173D1020A8BD}"/>
              </a:ext>
            </a:extLst>
          </p:cNvPr>
          <p:cNvCxnSpPr/>
          <p:nvPr/>
        </p:nvCxnSpPr>
        <p:spPr>
          <a:xfrm flipV="1">
            <a:off x="1143000" y="1625601"/>
            <a:ext cx="9982200" cy="8466"/>
          </a:xfrm>
          <a:prstGeom prst="straightConnector1">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FCABC527-ADCA-477A-8086-9CC0FB874E14}"/>
              </a:ext>
            </a:extLst>
          </p:cNvPr>
          <p:cNvSpPr txBox="1"/>
          <p:nvPr/>
        </p:nvSpPr>
        <p:spPr>
          <a:xfrm>
            <a:off x="1082675" y="125200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CXL Gen5 limit</a:t>
            </a:r>
          </a:p>
        </p:txBody>
      </p:sp>
      <p:sp>
        <p:nvSpPr>
          <p:cNvPr id="8" name="TextBox 7">
            <a:extLst>
              <a:ext uri="{FF2B5EF4-FFF2-40B4-BE49-F238E27FC236}">
                <a16:creationId xmlns:a16="http://schemas.microsoft.com/office/drawing/2014/main" id="{09BD7E57-3A68-43C2-A0B7-911517255ACD}"/>
              </a:ext>
            </a:extLst>
          </p:cNvPr>
          <p:cNvSpPr txBox="1"/>
          <p:nvPr/>
        </p:nvSpPr>
        <p:spPr>
          <a:xfrm>
            <a:off x="798515" y="4816901"/>
            <a:ext cx="9492342"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rgbClr val="222222"/>
                </a:solidFill>
                <a:latin typeface="Segoe UI"/>
                <a:cs typeface="Segoe UI"/>
              </a:rPr>
              <a:t>Values have been estimated based on internal Intel analysis and are provided for informational purposes only. Any difference in system hardware or software design may affect actual performance. Results may vary</a:t>
            </a:r>
            <a:endParaRPr lang="en-US" b="1" dirty="0"/>
          </a:p>
        </p:txBody>
      </p:sp>
    </p:spTree>
    <p:extLst>
      <p:ext uri="{BB962C8B-B14F-4D97-AF65-F5344CB8AC3E}">
        <p14:creationId xmlns:p14="http://schemas.microsoft.com/office/powerpoint/2010/main" val="239706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3D095-558E-4558-ADAE-5B0D0858C044}"/>
              </a:ext>
            </a:extLst>
          </p:cNvPr>
          <p:cNvSpPr>
            <a:spLocks noGrp="1"/>
          </p:cNvSpPr>
          <p:nvPr>
            <p:ph type="title"/>
          </p:nvPr>
        </p:nvSpPr>
        <p:spPr>
          <a:xfrm>
            <a:off x="794327" y="2489964"/>
            <a:ext cx="10880437" cy="818920"/>
          </a:xfrm>
        </p:spPr>
        <p:txBody>
          <a:bodyPr wrap="square" anchor="ctr">
            <a:noAutofit/>
          </a:bodyPr>
          <a:lstStyle/>
          <a:p>
            <a:pPr algn="ctr">
              <a:lnSpc>
                <a:spcPct val="100000"/>
              </a:lnSpc>
              <a:spcBef>
                <a:spcPts val="0"/>
              </a:spcBef>
            </a:pPr>
            <a:r>
              <a:rPr lang="en-US" sz="4800" dirty="0"/>
              <a:t>Thank You!!!</a:t>
            </a:r>
            <a:br>
              <a:rPr lang="en-US" sz="4800" dirty="0"/>
            </a:br>
            <a:br>
              <a:rPr lang="en-US" sz="4800" dirty="0"/>
            </a:br>
            <a:r>
              <a:rPr lang="en-US" sz="4800" dirty="0"/>
              <a:t>for helping customers overcome the short-term technical </a:t>
            </a:r>
            <a:br>
              <a:rPr lang="en-US" sz="4800" dirty="0"/>
            </a:br>
            <a:r>
              <a:rPr lang="en-US" sz="4800" dirty="0"/>
              <a:t>obstacles and see the long-term possibilities of the product</a:t>
            </a:r>
          </a:p>
        </p:txBody>
      </p:sp>
    </p:spTree>
    <p:extLst>
      <p:ext uri="{BB962C8B-B14F-4D97-AF65-F5344CB8AC3E}">
        <p14:creationId xmlns:p14="http://schemas.microsoft.com/office/powerpoint/2010/main" val="366696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CE86-B823-412E-87C0-1CF516C462E3}"/>
              </a:ext>
            </a:extLst>
          </p:cNvPr>
          <p:cNvSpPr>
            <a:spLocks noGrp="1"/>
          </p:cNvSpPr>
          <p:nvPr>
            <p:ph type="title"/>
          </p:nvPr>
        </p:nvSpPr>
        <p:spPr>
          <a:xfrm>
            <a:off x="471951" y="304702"/>
            <a:ext cx="11248101" cy="738664"/>
          </a:xfrm>
        </p:spPr>
        <p:txBody>
          <a:bodyPr/>
          <a:lstStyle/>
          <a:p>
            <a:r>
              <a:rPr lang="en-US" sz="6000" dirty="0"/>
              <a:t>1970’s: Intel Delivers 1</a:t>
            </a:r>
            <a:r>
              <a:rPr lang="en-US" sz="6000" baseline="30000" dirty="0"/>
              <a:t>st</a:t>
            </a:r>
            <a:r>
              <a:rPr lang="en-US" sz="6000" dirty="0"/>
              <a:t> commercial DRAM </a:t>
            </a:r>
          </a:p>
        </p:txBody>
      </p:sp>
      <p:sp>
        <p:nvSpPr>
          <p:cNvPr id="3" name="Content Placeholder 2">
            <a:extLst>
              <a:ext uri="{FF2B5EF4-FFF2-40B4-BE49-F238E27FC236}">
                <a16:creationId xmlns:a16="http://schemas.microsoft.com/office/drawing/2014/main" id="{46493172-C29B-4474-9AB2-C563377B900D}"/>
              </a:ext>
            </a:extLst>
          </p:cNvPr>
          <p:cNvSpPr>
            <a:spLocks noGrp="1"/>
          </p:cNvSpPr>
          <p:nvPr>
            <p:ph idx="1"/>
          </p:nvPr>
        </p:nvSpPr>
        <p:spPr>
          <a:xfrm>
            <a:off x="226423" y="1222263"/>
            <a:ext cx="11782119" cy="4703520"/>
          </a:xfrm>
        </p:spPr>
        <p:txBody>
          <a:bodyPr/>
          <a:lstStyle/>
          <a:p>
            <a:r>
              <a:rPr lang="en-US" b="1" dirty="0"/>
              <a:t>1953: 1</a:t>
            </a:r>
            <a:r>
              <a:rPr lang="en-US" b="1" baseline="30000" dirty="0"/>
              <a:t>st</a:t>
            </a:r>
            <a:r>
              <a:rPr lang="en-US" b="1" dirty="0"/>
              <a:t> Magnetic core memory computer  </a:t>
            </a:r>
            <a:r>
              <a:rPr lang="en-US" b="1" dirty="0">
                <a:sym typeface="Wingdings" panose="05000000000000000000" pitchFamily="2" charset="2"/>
              </a:rPr>
              <a:t> </a:t>
            </a:r>
            <a:r>
              <a:rPr lang="en-US" b="1" dirty="0"/>
              <a:t>1970: IBM’s 1</a:t>
            </a:r>
            <a:r>
              <a:rPr lang="en-US" b="1" baseline="30000" dirty="0"/>
              <a:t>st</a:t>
            </a:r>
            <a:r>
              <a:rPr lang="en-US" b="1" dirty="0"/>
              <a:t> Semiconductor memory computer </a:t>
            </a:r>
          </a:p>
          <a:p>
            <a:endParaRPr lang="en-US" b="1" dirty="0"/>
          </a:p>
          <a:p>
            <a:r>
              <a:rPr lang="en-US" b="1" dirty="0"/>
              <a:t>SRAM: Invented in 1963; thru 1960’s, semiconductor memory ~100x more expensive vs core</a:t>
            </a:r>
          </a:p>
          <a:p>
            <a:endParaRPr lang="en-US" b="1" dirty="0"/>
          </a:p>
          <a:p>
            <a:r>
              <a:rPr lang="en-US" b="1" dirty="0"/>
              <a:t>DRAM: October 2020 marked 50</a:t>
            </a:r>
            <a:r>
              <a:rPr lang="en-US" b="1" baseline="30000" dirty="0"/>
              <a:t>th</a:t>
            </a:r>
            <a:r>
              <a:rPr lang="en-US" b="1" dirty="0"/>
              <a:t> anniversary of Intel 1103 – 1</a:t>
            </a:r>
            <a:r>
              <a:rPr lang="en-US" b="1" baseline="30000" dirty="0"/>
              <a:t>st</a:t>
            </a:r>
            <a:r>
              <a:rPr lang="en-US" b="1" dirty="0"/>
              <a:t> commercial DRAM</a:t>
            </a:r>
          </a:p>
          <a:p>
            <a:endParaRPr lang="en-US" b="1" dirty="0"/>
          </a:p>
          <a:p>
            <a:endParaRPr lang="en-US" b="1" dirty="0"/>
          </a:p>
          <a:p>
            <a:endParaRPr lang="en-US" b="1" dirty="0"/>
          </a:p>
          <a:p>
            <a:endParaRPr lang="en-US" b="1" dirty="0"/>
          </a:p>
          <a:p>
            <a:endParaRPr lang="en-US" b="1" dirty="0"/>
          </a:p>
          <a:p>
            <a:endParaRPr lang="en-US" b="1" dirty="0"/>
          </a:p>
          <a:p>
            <a:endParaRPr lang="en-US" b="1" dirty="0"/>
          </a:p>
        </p:txBody>
      </p:sp>
      <p:pic>
        <p:nvPicPr>
          <p:cNvPr id="1026" name="Picture 2" descr="Intel RAM 1970">
            <a:extLst>
              <a:ext uri="{FF2B5EF4-FFF2-40B4-BE49-F238E27FC236}">
                <a16:creationId xmlns:a16="http://schemas.microsoft.com/office/drawing/2014/main" id="{D7F1233F-2B3B-483B-9FCD-A37881BA6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64" y="3398406"/>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9C12EE-209B-4867-8CC6-458C20B5F0C8}"/>
              </a:ext>
            </a:extLst>
          </p:cNvPr>
          <p:cNvPicPr>
            <a:picLocks noChangeAspect="1"/>
          </p:cNvPicPr>
          <p:nvPr/>
        </p:nvPicPr>
        <p:blipFill>
          <a:blip r:embed="rId3"/>
          <a:stretch>
            <a:fillRect/>
          </a:stretch>
        </p:blipFill>
        <p:spPr>
          <a:xfrm>
            <a:off x="4411324" y="3398406"/>
            <a:ext cx="6894548" cy="2336388"/>
          </a:xfrm>
          <a:prstGeom prst="rect">
            <a:avLst/>
          </a:prstGeom>
        </p:spPr>
      </p:pic>
      <p:sp>
        <p:nvSpPr>
          <p:cNvPr id="10" name="TextBox 9">
            <a:extLst>
              <a:ext uri="{FF2B5EF4-FFF2-40B4-BE49-F238E27FC236}">
                <a16:creationId xmlns:a16="http://schemas.microsoft.com/office/drawing/2014/main" id="{8B1AC638-8188-4596-A868-C844AE040446}"/>
              </a:ext>
            </a:extLst>
          </p:cNvPr>
          <p:cNvSpPr txBox="1"/>
          <p:nvPr/>
        </p:nvSpPr>
        <p:spPr>
          <a:xfrm>
            <a:off x="8525691" y="5789485"/>
            <a:ext cx="2856411" cy="246221"/>
          </a:xfrm>
          <a:prstGeom prst="rect">
            <a:avLst/>
          </a:prstGeom>
          <a:noFill/>
        </p:spPr>
        <p:txBody>
          <a:bodyPr wrap="square" rtlCol="0">
            <a:spAutoFit/>
          </a:bodyPr>
          <a:lstStyle/>
          <a:p>
            <a:r>
              <a:rPr lang="en-US" dirty="0">
                <a:solidFill>
                  <a:srgbClr val="FFFF00"/>
                </a:solidFill>
              </a:rPr>
              <a:t>Source: </a:t>
            </a:r>
            <a:r>
              <a:rPr lang="en-US" dirty="0">
                <a:solidFill>
                  <a:srgbClr val="FFFF00"/>
                </a:solidFill>
                <a:latin typeface="+mn-lt"/>
              </a:rPr>
              <a:t>“Defining Intel: 25 years / 25 events”</a:t>
            </a:r>
          </a:p>
        </p:txBody>
      </p:sp>
      <p:sp>
        <p:nvSpPr>
          <p:cNvPr id="4" name="Rectangle 3">
            <a:extLst>
              <a:ext uri="{FF2B5EF4-FFF2-40B4-BE49-F238E27FC236}">
                <a16:creationId xmlns:a16="http://schemas.microsoft.com/office/drawing/2014/main" id="{9EF3122F-8C29-4710-90FB-CF880723EBAF}"/>
              </a:ext>
            </a:extLst>
          </p:cNvPr>
          <p:cNvSpPr/>
          <p:nvPr/>
        </p:nvSpPr>
        <p:spPr>
          <a:xfrm>
            <a:off x="4461164" y="4950691"/>
            <a:ext cx="6770172" cy="563418"/>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Rectangle 7">
            <a:extLst>
              <a:ext uri="{FF2B5EF4-FFF2-40B4-BE49-F238E27FC236}">
                <a16:creationId xmlns:a16="http://schemas.microsoft.com/office/drawing/2014/main" id="{4C5DF877-C76D-4EE0-91BA-20BBC4D5C965}"/>
              </a:ext>
            </a:extLst>
          </p:cNvPr>
          <p:cNvSpPr/>
          <p:nvPr/>
        </p:nvSpPr>
        <p:spPr>
          <a:xfrm>
            <a:off x="4461164" y="5514108"/>
            <a:ext cx="2466109" cy="220686"/>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angle 10">
            <a:extLst>
              <a:ext uri="{FF2B5EF4-FFF2-40B4-BE49-F238E27FC236}">
                <a16:creationId xmlns:a16="http://schemas.microsoft.com/office/drawing/2014/main" id="{627D95D6-6E6F-47D9-9715-2687C3132133}"/>
              </a:ext>
            </a:extLst>
          </p:cNvPr>
          <p:cNvSpPr/>
          <p:nvPr/>
        </p:nvSpPr>
        <p:spPr>
          <a:xfrm>
            <a:off x="10372436" y="4759701"/>
            <a:ext cx="858900" cy="190989"/>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516707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89E43-F6D8-41AA-BC9B-A3A1024998CF}"/>
              </a:ext>
            </a:extLst>
          </p:cNvPr>
          <p:cNvSpPr>
            <a:spLocks noGrp="1"/>
          </p:cNvSpPr>
          <p:nvPr>
            <p:ph type="title"/>
          </p:nvPr>
        </p:nvSpPr>
        <p:spPr>
          <a:xfrm>
            <a:off x="73891" y="159163"/>
            <a:ext cx="12041068" cy="818920"/>
          </a:xfrm>
        </p:spPr>
        <p:txBody>
          <a:bodyPr wrap="square" anchor="ctr">
            <a:noAutofit/>
          </a:bodyPr>
          <a:lstStyle/>
          <a:p>
            <a:r>
              <a:rPr lang="en-US" sz="5400" dirty="0"/>
              <a:t>1970’s: Intel EPROM establishes the field of semiconductor NVM</a:t>
            </a:r>
          </a:p>
        </p:txBody>
      </p:sp>
      <p:pic>
        <p:nvPicPr>
          <p:cNvPr id="1028" name="Picture 4">
            <a:extLst>
              <a:ext uri="{FF2B5EF4-FFF2-40B4-BE49-F238E27FC236}">
                <a16:creationId xmlns:a16="http://schemas.microsoft.com/office/drawing/2014/main" id="{6D829B75-EA2F-4ADD-BD3E-AC7FF64D2A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24" r="18172" b="-2"/>
          <a:stretch/>
        </p:blipFill>
        <p:spPr bwMode="auto">
          <a:xfrm>
            <a:off x="210802" y="1076344"/>
            <a:ext cx="5423339" cy="452596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58C52A-3D5B-4DB5-8F0D-EC52A5D50131}"/>
              </a:ext>
            </a:extLst>
          </p:cNvPr>
          <p:cNvSpPr>
            <a:spLocks noGrp="1"/>
          </p:cNvSpPr>
          <p:nvPr>
            <p:ph idx="10"/>
          </p:nvPr>
        </p:nvSpPr>
        <p:spPr>
          <a:xfrm>
            <a:off x="5795610" y="1030164"/>
            <a:ext cx="6185588" cy="4525964"/>
          </a:xfrm>
        </p:spPr>
        <p:txBody>
          <a:bodyPr anchor="t">
            <a:normAutofit/>
          </a:bodyPr>
          <a:lstStyle/>
          <a:p>
            <a:pPr>
              <a:lnSpc>
                <a:spcPct val="90000"/>
              </a:lnSpc>
            </a:pPr>
            <a:r>
              <a:rPr lang="en-US" sz="2400" b="1" dirty="0"/>
              <a:t>The EPROM ushered in a revolution in how computer systems were prototyped, dramatically reducing the time it took designers and software developers to perfect their systems, which accelerated the growth of microcomputers in an era before the PC existed</a:t>
            </a:r>
          </a:p>
        </p:txBody>
      </p:sp>
      <p:sp>
        <p:nvSpPr>
          <p:cNvPr id="6" name="TextBox 5">
            <a:extLst>
              <a:ext uri="{FF2B5EF4-FFF2-40B4-BE49-F238E27FC236}">
                <a16:creationId xmlns:a16="http://schemas.microsoft.com/office/drawing/2014/main" id="{759EC554-EBDC-4768-B6BE-E584322721F7}"/>
              </a:ext>
            </a:extLst>
          </p:cNvPr>
          <p:cNvSpPr txBox="1"/>
          <p:nvPr/>
        </p:nvSpPr>
        <p:spPr>
          <a:xfrm>
            <a:off x="267856" y="5752650"/>
            <a:ext cx="5527754" cy="307777"/>
          </a:xfrm>
          <a:prstGeom prst="rect">
            <a:avLst/>
          </a:prstGeom>
          <a:noFill/>
        </p:spPr>
        <p:txBody>
          <a:bodyPr wrap="square" rtlCol="0">
            <a:spAutoFit/>
          </a:bodyPr>
          <a:lstStyle/>
          <a:p>
            <a:r>
              <a:rPr lang="en-US" sz="1400" dirty="0" err="1">
                <a:solidFill>
                  <a:srgbClr val="FFFF00"/>
                </a:solidFill>
                <a:latin typeface="+mn-lt"/>
              </a:rPr>
              <a:t>Dov</a:t>
            </a:r>
            <a:r>
              <a:rPr lang="en-US" sz="1400" dirty="0">
                <a:solidFill>
                  <a:srgbClr val="FFFF00"/>
                </a:solidFill>
                <a:latin typeface="+mn-lt"/>
              </a:rPr>
              <a:t> Frohman</a:t>
            </a:r>
            <a:r>
              <a:rPr lang="en-US" sz="1400" dirty="0">
                <a:solidFill>
                  <a:srgbClr val="FFFF00"/>
                </a:solidFill>
              </a:rPr>
              <a:t>, </a:t>
            </a:r>
            <a:r>
              <a:rPr lang="en-US" sz="1400" dirty="0">
                <a:solidFill>
                  <a:srgbClr val="FFFF00"/>
                </a:solidFill>
                <a:latin typeface="+mn-lt"/>
              </a:rPr>
              <a:t>Inventor of the EPROM and established Intel-Israel </a:t>
            </a:r>
          </a:p>
        </p:txBody>
      </p:sp>
      <p:pic>
        <p:nvPicPr>
          <p:cNvPr id="1030" name="Picture 6" descr="Intel 1702A EPROM, one of the earliest EPROM types, 1971. Image: Poil 01:10, 17 Apr 2005 (UTC)/GFDL or  CC-BY-SA-3.0, via Wikimedia Commons.">
            <a:extLst>
              <a:ext uri="{FF2B5EF4-FFF2-40B4-BE49-F238E27FC236}">
                <a16:creationId xmlns:a16="http://schemas.microsoft.com/office/drawing/2014/main" id="{0B116DB0-3E47-45F1-81D0-E050AEFD6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861" y="3420074"/>
            <a:ext cx="4097945" cy="21360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832D8B-C3C2-4A88-8959-D2DCC52BB03E}"/>
              </a:ext>
            </a:extLst>
          </p:cNvPr>
          <p:cNvSpPr txBox="1"/>
          <p:nvPr/>
        </p:nvSpPr>
        <p:spPr>
          <a:xfrm>
            <a:off x="5767902" y="5505210"/>
            <a:ext cx="6347057" cy="984885"/>
          </a:xfrm>
          <a:prstGeom prst="rect">
            <a:avLst/>
          </a:prstGeom>
          <a:noFill/>
        </p:spPr>
        <p:txBody>
          <a:bodyPr wrap="square" rtlCol="0">
            <a:spAutoFit/>
          </a:bodyPr>
          <a:lstStyle/>
          <a:p>
            <a:r>
              <a:rPr lang="en-US" sz="2200" b="1" dirty="0">
                <a:solidFill>
                  <a:srgbClr val="FFFF00"/>
                </a:solidFill>
                <a:latin typeface="+mn-lt"/>
              </a:rPr>
              <a:t>“ …had to go to customers and convince them that the charge will stay there for a long time.” </a:t>
            </a:r>
          </a:p>
          <a:p>
            <a:r>
              <a:rPr lang="en-US" sz="1400" dirty="0" err="1">
                <a:solidFill>
                  <a:srgbClr val="FFFF00"/>
                </a:solidFill>
                <a:latin typeface="+mn-lt"/>
              </a:rPr>
              <a:t>Dov</a:t>
            </a:r>
            <a:r>
              <a:rPr lang="en-US" sz="1400" dirty="0">
                <a:solidFill>
                  <a:srgbClr val="FFFF00"/>
                </a:solidFill>
                <a:latin typeface="+mn-lt"/>
              </a:rPr>
              <a:t> Frohman</a:t>
            </a:r>
            <a:r>
              <a:rPr lang="en-US" sz="1400" dirty="0">
                <a:solidFill>
                  <a:srgbClr val="FFFF00"/>
                </a:solidFill>
              </a:rPr>
              <a:t>, Computer History Museum 2018 Fellow Award speech</a:t>
            </a:r>
            <a:endParaRPr lang="en-US" sz="1400" dirty="0">
              <a:solidFill>
                <a:srgbClr val="FFFF00"/>
              </a:solidFill>
              <a:latin typeface="+mn-lt"/>
            </a:endParaRPr>
          </a:p>
        </p:txBody>
      </p:sp>
    </p:spTree>
    <p:extLst>
      <p:ext uri="{BB962C8B-B14F-4D97-AF65-F5344CB8AC3E}">
        <p14:creationId xmlns:p14="http://schemas.microsoft.com/office/powerpoint/2010/main" val="38047260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4AD328-6772-4CDD-8B6E-AFE4847502D6}"/>
              </a:ext>
            </a:extLst>
          </p:cNvPr>
          <p:cNvPicPr>
            <a:picLocks noChangeAspect="1"/>
          </p:cNvPicPr>
          <p:nvPr/>
        </p:nvPicPr>
        <p:blipFill>
          <a:blip r:embed="rId2"/>
          <a:stretch>
            <a:fillRect/>
          </a:stretch>
        </p:blipFill>
        <p:spPr>
          <a:xfrm>
            <a:off x="6773189" y="908266"/>
            <a:ext cx="5212442" cy="3909332"/>
          </a:xfrm>
          <a:prstGeom prst="rect">
            <a:avLst/>
          </a:prstGeom>
          <a:scene3d>
            <a:camera prst="isometricOffAxis2Left"/>
            <a:lightRig rig="threePt" dir="t"/>
          </a:scene3d>
          <a:sp3d contourW="12700">
            <a:contourClr>
              <a:schemeClr val="bg1"/>
            </a:contourClr>
          </a:sp3d>
        </p:spPr>
      </p:pic>
      <p:sp>
        <p:nvSpPr>
          <p:cNvPr id="2" name="Title 1">
            <a:extLst>
              <a:ext uri="{FF2B5EF4-FFF2-40B4-BE49-F238E27FC236}">
                <a16:creationId xmlns:a16="http://schemas.microsoft.com/office/drawing/2014/main" id="{0D2B4F6E-49A0-4029-AB53-849794BA6EC6}"/>
              </a:ext>
            </a:extLst>
          </p:cNvPr>
          <p:cNvSpPr>
            <a:spLocks noGrp="1"/>
          </p:cNvSpPr>
          <p:nvPr>
            <p:ph type="title"/>
          </p:nvPr>
        </p:nvSpPr>
        <p:spPr>
          <a:xfrm>
            <a:off x="206369" y="222746"/>
            <a:ext cx="11779261" cy="738664"/>
          </a:xfrm>
        </p:spPr>
        <p:txBody>
          <a:bodyPr/>
          <a:lstStyle/>
          <a:p>
            <a:r>
              <a:rPr lang="en-US" sz="6000" dirty="0"/>
              <a:t>1980’s: Intel Delivers 1</a:t>
            </a:r>
            <a:r>
              <a:rPr lang="en-US" sz="6000" baseline="30000" dirty="0"/>
              <a:t>st</a:t>
            </a:r>
            <a:r>
              <a:rPr lang="en-US" sz="6000" dirty="0"/>
              <a:t> commercial Flash memory</a:t>
            </a:r>
          </a:p>
        </p:txBody>
      </p:sp>
      <p:pic>
        <p:nvPicPr>
          <p:cNvPr id="5" name="Picture 4">
            <a:extLst>
              <a:ext uri="{FF2B5EF4-FFF2-40B4-BE49-F238E27FC236}">
                <a16:creationId xmlns:a16="http://schemas.microsoft.com/office/drawing/2014/main" id="{AC1CA5DC-FB32-4B74-9E02-DA1E7E44B27A}"/>
              </a:ext>
            </a:extLst>
          </p:cNvPr>
          <p:cNvPicPr>
            <a:picLocks noChangeAspect="1"/>
          </p:cNvPicPr>
          <p:nvPr/>
        </p:nvPicPr>
        <p:blipFill>
          <a:blip r:embed="rId3"/>
          <a:stretch>
            <a:fillRect/>
          </a:stretch>
        </p:blipFill>
        <p:spPr>
          <a:xfrm>
            <a:off x="3772679" y="1195371"/>
            <a:ext cx="5509317" cy="4134164"/>
          </a:xfrm>
          <a:prstGeom prst="rect">
            <a:avLst/>
          </a:prstGeom>
          <a:scene3d>
            <a:camera prst="isometricOffAxis2Left"/>
            <a:lightRig rig="threePt" dir="t"/>
          </a:scene3d>
          <a:sp3d contourW="12700">
            <a:contourClr>
              <a:schemeClr val="bg1"/>
            </a:contourClr>
          </a:sp3d>
        </p:spPr>
      </p:pic>
      <p:pic>
        <p:nvPicPr>
          <p:cNvPr id="6" name="Picture 5">
            <a:extLst>
              <a:ext uri="{FF2B5EF4-FFF2-40B4-BE49-F238E27FC236}">
                <a16:creationId xmlns:a16="http://schemas.microsoft.com/office/drawing/2014/main" id="{6DEC0194-FAA1-4704-A14E-E74E20B1421D}"/>
              </a:ext>
            </a:extLst>
          </p:cNvPr>
          <p:cNvPicPr>
            <a:picLocks noChangeAspect="1"/>
          </p:cNvPicPr>
          <p:nvPr/>
        </p:nvPicPr>
        <p:blipFill>
          <a:blip r:embed="rId4"/>
          <a:stretch>
            <a:fillRect/>
          </a:stretch>
        </p:blipFill>
        <p:spPr>
          <a:xfrm>
            <a:off x="0" y="1434112"/>
            <a:ext cx="6286795" cy="4710139"/>
          </a:xfrm>
          <a:prstGeom prst="rect">
            <a:avLst/>
          </a:prstGeom>
          <a:scene3d>
            <a:camera prst="isometricOffAxis2Left"/>
            <a:lightRig rig="threePt" dir="t"/>
          </a:scene3d>
          <a:sp3d contourW="12700">
            <a:contourClr>
              <a:schemeClr val="bg1"/>
            </a:contourClr>
          </a:sp3d>
        </p:spPr>
      </p:pic>
      <p:sp>
        <p:nvSpPr>
          <p:cNvPr id="7" name="TextBox 6">
            <a:extLst>
              <a:ext uri="{FF2B5EF4-FFF2-40B4-BE49-F238E27FC236}">
                <a16:creationId xmlns:a16="http://schemas.microsoft.com/office/drawing/2014/main" id="{1FDB4434-6A21-4AFE-B535-B29B65196D94}"/>
              </a:ext>
            </a:extLst>
          </p:cNvPr>
          <p:cNvSpPr txBox="1"/>
          <p:nvPr/>
        </p:nvSpPr>
        <p:spPr>
          <a:xfrm>
            <a:off x="1071419" y="5838500"/>
            <a:ext cx="11102109" cy="830997"/>
          </a:xfrm>
          <a:prstGeom prst="rect">
            <a:avLst/>
          </a:prstGeom>
          <a:noFill/>
        </p:spPr>
        <p:txBody>
          <a:bodyPr wrap="square">
            <a:spAutoFit/>
          </a:bodyPr>
          <a:lstStyle/>
          <a:p>
            <a:r>
              <a:rPr lang="en-US" sz="2400" b="1" dirty="0">
                <a:solidFill>
                  <a:srgbClr val="FFFF00"/>
                </a:solidFill>
              </a:rPr>
              <a:t>1980’s Flash vision: replace HDD…correct vision, but &gt;20 years before viable</a:t>
            </a:r>
          </a:p>
          <a:p>
            <a:r>
              <a:rPr lang="en-US" sz="2400" b="1" dirty="0">
                <a:solidFill>
                  <a:srgbClr val="FFFF00"/>
                </a:solidFill>
              </a:rPr>
              <a:t>Flash becomes key enabler of consumer mobility (digital phones &amp; cameras)</a:t>
            </a:r>
          </a:p>
        </p:txBody>
      </p:sp>
      <p:sp>
        <p:nvSpPr>
          <p:cNvPr id="8" name="TextBox 7">
            <a:extLst>
              <a:ext uri="{FF2B5EF4-FFF2-40B4-BE49-F238E27FC236}">
                <a16:creationId xmlns:a16="http://schemas.microsoft.com/office/drawing/2014/main" id="{3F120438-A2C3-4BC2-A247-F9B81451A399}"/>
              </a:ext>
            </a:extLst>
          </p:cNvPr>
          <p:cNvSpPr txBox="1"/>
          <p:nvPr/>
        </p:nvSpPr>
        <p:spPr>
          <a:xfrm>
            <a:off x="6527337" y="5583781"/>
            <a:ext cx="4962697" cy="246221"/>
          </a:xfrm>
          <a:prstGeom prst="rect">
            <a:avLst/>
          </a:prstGeom>
          <a:noFill/>
        </p:spPr>
        <p:txBody>
          <a:bodyPr wrap="square" rtlCol="0">
            <a:spAutoFit/>
          </a:bodyPr>
          <a:lstStyle/>
          <a:p>
            <a:r>
              <a:rPr lang="en-US" dirty="0">
                <a:solidFill>
                  <a:schemeClr val="bg1"/>
                </a:solidFill>
              </a:rPr>
              <a:t>Source: </a:t>
            </a:r>
            <a:r>
              <a:rPr lang="en-US" dirty="0">
                <a:solidFill>
                  <a:schemeClr val="bg1"/>
                </a:solidFill>
                <a:latin typeface="+mn-lt"/>
              </a:rPr>
              <a:t>“</a:t>
            </a:r>
            <a:r>
              <a:rPr lang="en-US" dirty="0">
                <a:solidFill>
                  <a:schemeClr val="bg1"/>
                </a:solidFill>
              </a:rPr>
              <a:t>History of Flash Memory</a:t>
            </a:r>
            <a:r>
              <a:rPr lang="en-US" dirty="0">
                <a:solidFill>
                  <a:schemeClr val="bg1"/>
                </a:solidFill>
                <a:latin typeface="+mn-lt"/>
              </a:rPr>
              <a:t>”  Dick Pashley, Flash Memory Summit 2011</a:t>
            </a:r>
          </a:p>
        </p:txBody>
      </p:sp>
    </p:spTree>
    <p:extLst>
      <p:ext uri="{BB962C8B-B14F-4D97-AF65-F5344CB8AC3E}">
        <p14:creationId xmlns:p14="http://schemas.microsoft.com/office/powerpoint/2010/main" val="3318249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F0407-AB6F-4922-9D68-E70F0AC68D57}"/>
              </a:ext>
            </a:extLst>
          </p:cNvPr>
          <p:cNvSpPr>
            <a:spLocks noGrp="1"/>
          </p:cNvSpPr>
          <p:nvPr>
            <p:ph type="title"/>
          </p:nvPr>
        </p:nvSpPr>
        <p:spPr/>
        <p:txBody>
          <a:bodyPr/>
          <a:lstStyle/>
          <a:p>
            <a:r>
              <a:rPr lang="en-US" dirty="0"/>
              <a:t>EPROM </a:t>
            </a:r>
            <a:r>
              <a:rPr lang="en-US" dirty="0">
                <a:sym typeface="Wingdings" panose="05000000000000000000" pitchFamily="2" charset="2"/>
              </a:rPr>
              <a:t> Flash Transition Was not instantaneous</a:t>
            </a:r>
            <a:endParaRPr lang="en-US" dirty="0"/>
          </a:p>
        </p:txBody>
      </p:sp>
      <p:pic>
        <p:nvPicPr>
          <p:cNvPr id="5" name="Picture 6">
            <a:extLst>
              <a:ext uri="{FF2B5EF4-FFF2-40B4-BE49-F238E27FC236}">
                <a16:creationId xmlns:a16="http://schemas.microsoft.com/office/drawing/2014/main" id="{E2F0F31A-CB4B-40C7-800C-D57296312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970" y="1348571"/>
            <a:ext cx="7122968" cy="3752130"/>
          </a:xfrm>
          <a:prstGeom prst="rect">
            <a:avLst/>
          </a:prstGeom>
          <a:solidFill>
            <a:schemeClr val="bg1"/>
          </a:solidFill>
          <a:ln>
            <a:noFill/>
          </a:ln>
          <a:effectLst/>
        </p:spPr>
      </p:pic>
      <p:sp>
        <p:nvSpPr>
          <p:cNvPr id="6" name="AutoShape 9">
            <a:extLst>
              <a:ext uri="{FF2B5EF4-FFF2-40B4-BE49-F238E27FC236}">
                <a16:creationId xmlns:a16="http://schemas.microsoft.com/office/drawing/2014/main" id="{54034480-8BB8-43FF-AF64-91B56D51472F}"/>
              </a:ext>
            </a:extLst>
          </p:cNvPr>
          <p:cNvSpPr>
            <a:spLocks/>
          </p:cNvSpPr>
          <p:nvPr/>
        </p:nvSpPr>
        <p:spPr bwMode="auto">
          <a:xfrm rot="16200000">
            <a:off x="6147969" y="3966962"/>
            <a:ext cx="708866" cy="2807857"/>
          </a:xfrm>
          <a:prstGeom prst="leftBrace">
            <a:avLst>
              <a:gd name="adj1" fmla="val 48687"/>
              <a:gd name="adj2" fmla="val 50000"/>
            </a:avLst>
          </a:prstGeom>
          <a:noFill/>
          <a:ln w="38100">
            <a:solidFill>
              <a:srgbClr val="FF0000"/>
            </a:solidFill>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0">
            <a:extLst>
              <a:ext uri="{FF2B5EF4-FFF2-40B4-BE49-F238E27FC236}">
                <a16:creationId xmlns:a16="http://schemas.microsoft.com/office/drawing/2014/main" id="{F2B9E04E-56B2-47B1-A459-F5191816A53D}"/>
              </a:ext>
            </a:extLst>
          </p:cNvPr>
          <p:cNvSpPr txBox="1">
            <a:spLocks noChangeArrowheads="1"/>
          </p:cNvSpPr>
          <p:nvPr/>
        </p:nvSpPr>
        <p:spPr bwMode="auto">
          <a:xfrm>
            <a:off x="4082759" y="5725324"/>
            <a:ext cx="50150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type="none" w="lg" len="me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a:solidFill>
                  <a:schemeClr val="bg1"/>
                </a:solidFill>
                <a:latin typeface="Verdana" panose="020B0604030504040204" pitchFamily="34" charset="0"/>
              </a:rPr>
              <a:t>~5 Years for 50% of Biz</a:t>
            </a:r>
          </a:p>
        </p:txBody>
      </p:sp>
    </p:spTree>
    <p:extLst>
      <p:ext uri="{BB962C8B-B14F-4D97-AF65-F5344CB8AC3E}">
        <p14:creationId xmlns:p14="http://schemas.microsoft.com/office/powerpoint/2010/main" val="522166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2E1EE-5B8E-40FD-AF6D-059F2ADA4D63}"/>
              </a:ext>
            </a:extLst>
          </p:cNvPr>
          <p:cNvSpPr>
            <a:spLocks noGrp="1"/>
          </p:cNvSpPr>
          <p:nvPr>
            <p:ph type="title"/>
          </p:nvPr>
        </p:nvSpPr>
        <p:spPr>
          <a:xfrm>
            <a:off x="127611" y="122263"/>
            <a:ext cx="11936777" cy="675450"/>
          </a:xfrm>
        </p:spPr>
        <p:txBody>
          <a:bodyPr wrap="square" anchor="ctr">
            <a:noAutofit/>
          </a:bodyPr>
          <a:lstStyle/>
          <a:p>
            <a:r>
              <a:rPr lang="en-US" sz="5400" dirty="0"/>
              <a:t>1990’s: Intel Delivers 1</a:t>
            </a:r>
            <a:r>
              <a:rPr lang="en-US" sz="5400" baseline="30000" dirty="0"/>
              <a:t>st</a:t>
            </a:r>
            <a:r>
              <a:rPr lang="en-US" sz="5400" dirty="0"/>
              <a:t> commercial multi-level-cell  </a:t>
            </a:r>
          </a:p>
        </p:txBody>
      </p:sp>
      <p:pic>
        <p:nvPicPr>
          <p:cNvPr id="7" name="Picture 6">
            <a:extLst>
              <a:ext uri="{FF2B5EF4-FFF2-40B4-BE49-F238E27FC236}">
                <a16:creationId xmlns:a16="http://schemas.microsoft.com/office/drawing/2014/main" id="{140308A5-3033-4FCE-B00C-EBAB33F09BF1}"/>
              </a:ext>
            </a:extLst>
          </p:cNvPr>
          <p:cNvPicPr>
            <a:picLocks noChangeAspect="1"/>
          </p:cNvPicPr>
          <p:nvPr/>
        </p:nvPicPr>
        <p:blipFill>
          <a:blip r:embed="rId2"/>
          <a:stretch>
            <a:fillRect/>
          </a:stretch>
        </p:blipFill>
        <p:spPr>
          <a:xfrm>
            <a:off x="5586773" y="4547594"/>
            <a:ext cx="4651316" cy="1848897"/>
          </a:xfrm>
          <a:prstGeom prst="rect">
            <a:avLst/>
          </a:prstGeom>
          <a:noFill/>
        </p:spPr>
      </p:pic>
      <p:sp>
        <p:nvSpPr>
          <p:cNvPr id="3" name="Content Placeholder 2">
            <a:extLst>
              <a:ext uri="{FF2B5EF4-FFF2-40B4-BE49-F238E27FC236}">
                <a16:creationId xmlns:a16="http://schemas.microsoft.com/office/drawing/2014/main" id="{74F0428A-7191-41CD-B026-8D6D492DE8A6}"/>
              </a:ext>
            </a:extLst>
          </p:cNvPr>
          <p:cNvSpPr>
            <a:spLocks noGrp="1"/>
          </p:cNvSpPr>
          <p:nvPr>
            <p:ph idx="10"/>
          </p:nvPr>
        </p:nvSpPr>
        <p:spPr>
          <a:xfrm>
            <a:off x="5054234" y="1099128"/>
            <a:ext cx="7047345" cy="5018234"/>
          </a:xfrm>
        </p:spPr>
        <p:txBody>
          <a:bodyPr anchor="t">
            <a:noAutofit/>
          </a:bodyPr>
          <a:lstStyle/>
          <a:p>
            <a:pPr>
              <a:lnSpc>
                <a:spcPct val="90000"/>
              </a:lnSpc>
            </a:pPr>
            <a:r>
              <a:rPr lang="en-US" sz="2400" b="1" dirty="0"/>
              <a:t>MLC greatly accelerated Moore’s Law for memory technologies and established flash as leadership tech node position ahead of DRAM </a:t>
            </a:r>
          </a:p>
          <a:p>
            <a:pPr>
              <a:lnSpc>
                <a:spcPct val="90000"/>
              </a:lnSpc>
            </a:pPr>
            <a:endParaRPr lang="en-US" sz="2400" b="1" dirty="0"/>
          </a:p>
          <a:p>
            <a:pPr>
              <a:lnSpc>
                <a:spcPct val="90000"/>
              </a:lnSpc>
            </a:pPr>
            <a:r>
              <a:rPr lang="en-US" sz="2400" b="1" dirty="0"/>
              <a:t>Resulting cost reductions and capacity increases accelerated new usages across a wide spectrum of applications from e-readers to music players, while phones and cameras were able to merge into a single device</a:t>
            </a:r>
          </a:p>
        </p:txBody>
      </p:sp>
      <p:pic>
        <p:nvPicPr>
          <p:cNvPr id="8" name="Picture 2">
            <a:extLst>
              <a:ext uri="{FF2B5EF4-FFF2-40B4-BE49-F238E27FC236}">
                <a16:creationId xmlns:a16="http://schemas.microsoft.com/office/drawing/2014/main" id="{4DB18DB4-6669-435A-B687-54E831D5C130}"/>
              </a:ext>
            </a:extLst>
          </p:cNvPr>
          <p:cNvPicPr>
            <a:picLocks noChangeAspect="1" noChangeArrowheads="1"/>
          </p:cNvPicPr>
          <p:nvPr/>
        </p:nvPicPr>
        <p:blipFill>
          <a:blip r:embed="rId3"/>
          <a:srcRect/>
          <a:stretch>
            <a:fillRect/>
          </a:stretch>
        </p:blipFill>
        <p:spPr bwMode="auto">
          <a:xfrm>
            <a:off x="145829" y="1168023"/>
            <a:ext cx="4908405" cy="3017568"/>
          </a:xfrm>
          <a:prstGeom prst="rect">
            <a:avLst/>
          </a:prstGeom>
          <a:noFill/>
          <a:ln w="9525">
            <a:noFill/>
            <a:miter lim="800000"/>
            <a:headEnd/>
            <a:tailEnd/>
          </a:ln>
        </p:spPr>
      </p:pic>
      <p:sp>
        <p:nvSpPr>
          <p:cNvPr id="9" name="TextBox 8">
            <a:extLst>
              <a:ext uri="{FF2B5EF4-FFF2-40B4-BE49-F238E27FC236}">
                <a16:creationId xmlns:a16="http://schemas.microsoft.com/office/drawing/2014/main" id="{43C884F8-DC9C-4E53-A82E-FD4109F36502}"/>
              </a:ext>
            </a:extLst>
          </p:cNvPr>
          <p:cNvSpPr txBox="1"/>
          <p:nvPr/>
        </p:nvSpPr>
        <p:spPr>
          <a:xfrm>
            <a:off x="8051365" y="6396491"/>
            <a:ext cx="2186724" cy="400110"/>
          </a:xfrm>
          <a:prstGeom prst="rect">
            <a:avLst/>
          </a:prstGeom>
          <a:noFill/>
        </p:spPr>
        <p:txBody>
          <a:bodyPr wrap="square" rtlCol="0">
            <a:spAutoFit/>
          </a:bodyPr>
          <a:lstStyle/>
          <a:p>
            <a:r>
              <a:rPr lang="en-US" dirty="0">
                <a:solidFill>
                  <a:srgbClr val="FFFF00"/>
                </a:solidFill>
                <a:latin typeface="+mn-lt"/>
              </a:rPr>
              <a:t>Front page of The New York Times Sep 17, 1997</a:t>
            </a:r>
          </a:p>
        </p:txBody>
      </p:sp>
      <p:sp>
        <p:nvSpPr>
          <p:cNvPr id="11" name="TextBox 10">
            <a:extLst>
              <a:ext uri="{FF2B5EF4-FFF2-40B4-BE49-F238E27FC236}">
                <a16:creationId xmlns:a16="http://schemas.microsoft.com/office/drawing/2014/main" id="{34E550CE-0072-4094-8E75-199E12942884}"/>
              </a:ext>
            </a:extLst>
          </p:cNvPr>
          <p:cNvSpPr txBox="1"/>
          <p:nvPr/>
        </p:nvSpPr>
        <p:spPr>
          <a:xfrm>
            <a:off x="1472286" y="5472043"/>
            <a:ext cx="3230417" cy="400110"/>
          </a:xfrm>
          <a:prstGeom prst="rect">
            <a:avLst/>
          </a:prstGeom>
          <a:solidFill>
            <a:schemeClr val="bg1"/>
          </a:solidFill>
        </p:spPr>
        <p:txBody>
          <a:bodyPr wrap="square">
            <a:spAutoFit/>
          </a:bodyPr>
          <a:lstStyle/>
          <a:p>
            <a:r>
              <a:rPr lang="en-US" sz="2000" b="1" i="0" dirty="0">
                <a:effectLst/>
                <a:latin typeface="Roboto" panose="02000000000000000000" pitchFamily="2" charset="0"/>
              </a:rPr>
              <a:t>"A Giant </a:t>
            </a:r>
            <a:r>
              <a:rPr lang="en-US" sz="2000" b="1" dirty="0">
                <a:latin typeface="Roboto" panose="02000000000000000000" pitchFamily="2" charset="0"/>
              </a:rPr>
              <a:t>A</a:t>
            </a:r>
            <a:r>
              <a:rPr lang="en-US" sz="2000" b="1" i="0" dirty="0">
                <a:effectLst/>
                <a:latin typeface="Roboto" panose="02000000000000000000" pitchFamily="2" charset="0"/>
              </a:rPr>
              <a:t>dvance for Intel"</a:t>
            </a:r>
            <a:endParaRPr lang="en-US" sz="2000" b="1" dirty="0"/>
          </a:p>
        </p:txBody>
      </p:sp>
      <p:sp>
        <p:nvSpPr>
          <p:cNvPr id="12" name="TextBox 11">
            <a:extLst>
              <a:ext uri="{FF2B5EF4-FFF2-40B4-BE49-F238E27FC236}">
                <a16:creationId xmlns:a16="http://schemas.microsoft.com/office/drawing/2014/main" id="{4CB994F8-C4D2-4C9E-BE5D-DC56611CCD01}"/>
              </a:ext>
            </a:extLst>
          </p:cNvPr>
          <p:cNvSpPr txBox="1"/>
          <p:nvPr/>
        </p:nvSpPr>
        <p:spPr>
          <a:xfrm>
            <a:off x="2174304" y="5880513"/>
            <a:ext cx="2608125" cy="400110"/>
          </a:xfrm>
          <a:prstGeom prst="rect">
            <a:avLst/>
          </a:prstGeom>
          <a:noFill/>
        </p:spPr>
        <p:txBody>
          <a:bodyPr wrap="square" rtlCol="0">
            <a:spAutoFit/>
          </a:bodyPr>
          <a:lstStyle/>
          <a:p>
            <a:r>
              <a:rPr lang="en-US" dirty="0">
                <a:solidFill>
                  <a:srgbClr val="FFFF00"/>
                </a:solidFill>
                <a:latin typeface="+mn-lt"/>
              </a:rPr>
              <a:t>Front page of The San Jose Mercury News</a:t>
            </a:r>
          </a:p>
          <a:p>
            <a:r>
              <a:rPr lang="en-US" dirty="0">
                <a:solidFill>
                  <a:srgbClr val="FFFF00"/>
                </a:solidFill>
                <a:latin typeface="+mn-lt"/>
              </a:rPr>
              <a:t>Sep 17, 1997</a:t>
            </a:r>
          </a:p>
        </p:txBody>
      </p:sp>
    </p:spTree>
    <p:extLst>
      <p:ext uri="{BB962C8B-B14F-4D97-AF65-F5344CB8AC3E}">
        <p14:creationId xmlns:p14="http://schemas.microsoft.com/office/powerpoint/2010/main" val="23903800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6D3C5-0271-48A4-8DCC-7BBAAF1DDC8D}"/>
              </a:ext>
            </a:extLst>
          </p:cNvPr>
          <p:cNvSpPr>
            <a:spLocks noGrp="1"/>
          </p:cNvSpPr>
          <p:nvPr>
            <p:ph type="title"/>
          </p:nvPr>
        </p:nvSpPr>
        <p:spPr>
          <a:xfrm>
            <a:off x="471951" y="304702"/>
            <a:ext cx="11248101" cy="726546"/>
          </a:xfrm>
        </p:spPr>
        <p:txBody>
          <a:bodyPr/>
          <a:lstStyle/>
          <a:p>
            <a:r>
              <a:rPr lang="en-US" dirty="0"/>
              <a:t>Single level cell </a:t>
            </a:r>
            <a:r>
              <a:rPr lang="en-US" dirty="0">
                <a:sym typeface="Wingdings" panose="05000000000000000000" pitchFamily="2" charset="2"/>
              </a:rPr>
              <a:t> Multi level cell took longer</a:t>
            </a:r>
            <a:endParaRPr lang="en-US" dirty="0"/>
          </a:p>
        </p:txBody>
      </p:sp>
      <p:pic>
        <p:nvPicPr>
          <p:cNvPr id="3" name="Picture 3">
            <a:extLst>
              <a:ext uri="{FF2B5EF4-FFF2-40B4-BE49-F238E27FC236}">
                <a16:creationId xmlns:a16="http://schemas.microsoft.com/office/drawing/2014/main" id="{C4F89CFB-2FDD-4940-BCCD-F023AB86D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88" y="1112837"/>
            <a:ext cx="7171544" cy="3774642"/>
          </a:xfrm>
          <a:prstGeom prst="rect">
            <a:avLst/>
          </a:prstGeom>
          <a:solidFill>
            <a:schemeClr val="bg1"/>
          </a:solidFill>
          <a:ln>
            <a:noFill/>
          </a:ln>
          <a:effectLst/>
        </p:spPr>
      </p:pic>
      <p:sp>
        <p:nvSpPr>
          <p:cNvPr id="4" name="AutoShape 7">
            <a:extLst>
              <a:ext uri="{FF2B5EF4-FFF2-40B4-BE49-F238E27FC236}">
                <a16:creationId xmlns:a16="http://schemas.microsoft.com/office/drawing/2014/main" id="{042849BE-74C3-4919-BB77-746747AF7D43}"/>
              </a:ext>
            </a:extLst>
          </p:cNvPr>
          <p:cNvSpPr>
            <a:spLocks/>
          </p:cNvSpPr>
          <p:nvPr/>
        </p:nvSpPr>
        <p:spPr bwMode="auto">
          <a:xfrm rot="16200000">
            <a:off x="4987636" y="2807854"/>
            <a:ext cx="720436" cy="4599709"/>
          </a:xfrm>
          <a:prstGeom prst="leftBrace">
            <a:avLst>
              <a:gd name="adj1" fmla="val 79383"/>
              <a:gd name="adj2" fmla="val 50000"/>
            </a:avLst>
          </a:prstGeom>
          <a:noFill/>
          <a:ln w="38100">
            <a:solidFill>
              <a:srgbClr val="FF0000"/>
            </a:solidFill>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ext Box 8">
            <a:extLst>
              <a:ext uri="{FF2B5EF4-FFF2-40B4-BE49-F238E27FC236}">
                <a16:creationId xmlns:a16="http://schemas.microsoft.com/office/drawing/2014/main" id="{FE49C470-E363-487A-B550-2DE6CAFB0274}"/>
              </a:ext>
            </a:extLst>
          </p:cNvPr>
          <p:cNvSpPr txBox="1">
            <a:spLocks noChangeArrowheads="1"/>
          </p:cNvSpPr>
          <p:nvPr/>
        </p:nvSpPr>
        <p:spPr bwMode="auto">
          <a:xfrm>
            <a:off x="3388809" y="5514330"/>
            <a:ext cx="43620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type="none" w="lg" len="me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a:solidFill>
                  <a:schemeClr val="bg1"/>
                </a:solidFill>
                <a:latin typeface="Verdana" panose="020B0604030504040204" pitchFamily="34" charset="0"/>
              </a:rPr>
              <a:t>~7 Years for 50% of Biz</a:t>
            </a:r>
          </a:p>
        </p:txBody>
      </p:sp>
    </p:spTree>
    <p:extLst>
      <p:ext uri="{BB962C8B-B14F-4D97-AF65-F5344CB8AC3E}">
        <p14:creationId xmlns:p14="http://schemas.microsoft.com/office/powerpoint/2010/main" val="4215561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EA4B686-719F-46C2-AE41-406CDA6E2CA7}"/>
              </a:ext>
            </a:extLst>
          </p:cNvPr>
          <p:cNvGrpSpPr>
            <a:grpSpLocks/>
          </p:cNvGrpSpPr>
          <p:nvPr/>
        </p:nvGrpSpPr>
        <p:grpSpPr bwMode="auto">
          <a:xfrm rot="489243">
            <a:off x="300195" y="4336999"/>
            <a:ext cx="3527674" cy="1887965"/>
            <a:chOff x="4170" y="1916"/>
            <a:chExt cx="1006" cy="675"/>
          </a:xfrm>
        </p:grpSpPr>
        <p:pic>
          <p:nvPicPr>
            <p:cNvPr id="9" name="Picture 8">
              <a:extLst>
                <a:ext uri="{FF2B5EF4-FFF2-40B4-BE49-F238E27FC236}">
                  <a16:creationId xmlns:a16="http://schemas.microsoft.com/office/drawing/2014/main" id="{9C941D5F-CB0F-45AB-A87C-B530B327B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6823">
              <a:off x="4480" y="2066"/>
              <a:ext cx="696" cy="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9">
              <a:extLst>
                <a:ext uri="{FF2B5EF4-FFF2-40B4-BE49-F238E27FC236}">
                  <a16:creationId xmlns:a16="http://schemas.microsoft.com/office/drawing/2014/main" id="{C87D0019-FC65-4222-84EF-C3753E2826FD}"/>
                </a:ext>
              </a:extLst>
            </p:cNvPr>
            <p:cNvSpPr>
              <a:spLocks noChangeArrowheads="1"/>
            </p:cNvSpPr>
            <p:nvPr/>
          </p:nvSpPr>
          <p:spPr bwMode="auto">
            <a:xfrm>
              <a:off x="4170" y="1916"/>
              <a:ext cx="546" cy="553"/>
            </a:xfrm>
            <a:prstGeom prst="star24">
              <a:avLst>
                <a:gd name="adj" fmla="val 130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itle 1">
            <a:extLst>
              <a:ext uri="{FF2B5EF4-FFF2-40B4-BE49-F238E27FC236}">
                <a16:creationId xmlns:a16="http://schemas.microsoft.com/office/drawing/2014/main" id="{C5384900-A6A7-4F66-B869-6311D8C49CCB}"/>
              </a:ext>
            </a:extLst>
          </p:cNvPr>
          <p:cNvSpPr>
            <a:spLocks noGrp="1"/>
          </p:cNvSpPr>
          <p:nvPr>
            <p:ph type="title"/>
          </p:nvPr>
        </p:nvSpPr>
        <p:spPr>
          <a:xfrm>
            <a:off x="115640" y="115402"/>
            <a:ext cx="11960720" cy="630942"/>
          </a:xfrm>
        </p:spPr>
        <p:txBody>
          <a:bodyPr/>
          <a:lstStyle/>
          <a:p>
            <a:r>
              <a:rPr lang="en-US" sz="5000" dirty="0"/>
              <a:t>2000’s: Intel 1</a:t>
            </a:r>
            <a:r>
              <a:rPr lang="en-US" sz="5000" baseline="30000" dirty="0"/>
              <a:t>st</a:t>
            </a:r>
            <a:r>
              <a:rPr lang="en-US" sz="5000" dirty="0"/>
              <a:t> performant SSD capable of mainstream computing</a:t>
            </a:r>
          </a:p>
        </p:txBody>
      </p:sp>
      <p:sp>
        <p:nvSpPr>
          <p:cNvPr id="3" name="Content Placeholder 2">
            <a:extLst>
              <a:ext uri="{FF2B5EF4-FFF2-40B4-BE49-F238E27FC236}">
                <a16:creationId xmlns:a16="http://schemas.microsoft.com/office/drawing/2014/main" id="{99632C18-CC0B-4BBB-AA10-7771EE11DCA5}"/>
              </a:ext>
            </a:extLst>
          </p:cNvPr>
          <p:cNvSpPr>
            <a:spLocks noGrp="1"/>
          </p:cNvSpPr>
          <p:nvPr>
            <p:ph idx="1"/>
          </p:nvPr>
        </p:nvSpPr>
        <p:spPr>
          <a:xfrm>
            <a:off x="4701309" y="1343184"/>
            <a:ext cx="7232073" cy="1867037"/>
          </a:xfrm>
        </p:spPr>
        <p:txBody>
          <a:bodyPr/>
          <a:lstStyle/>
          <a:p>
            <a:r>
              <a:rPr lang="en-US" sz="2400" b="1" dirty="0"/>
              <a:t>Performant SSD’s accelerated data center transformation for virtualization and made thin and light PCs possible</a:t>
            </a:r>
          </a:p>
        </p:txBody>
      </p:sp>
      <p:pic>
        <p:nvPicPr>
          <p:cNvPr id="11" name="Picture 4">
            <a:extLst>
              <a:ext uri="{FF2B5EF4-FFF2-40B4-BE49-F238E27FC236}">
                <a16:creationId xmlns:a16="http://schemas.microsoft.com/office/drawing/2014/main" id="{41173A2A-C907-49EE-AF60-4963E7D7A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54" y="746344"/>
            <a:ext cx="4116337" cy="385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A56A02B-5A37-4B8B-AD10-74A8EE6D075E}"/>
              </a:ext>
            </a:extLst>
          </p:cNvPr>
          <p:cNvSpPr txBox="1"/>
          <p:nvPr/>
        </p:nvSpPr>
        <p:spPr>
          <a:xfrm>
            <a:off x="4596241" y="2878853"/>
            <a:ext cx="7595760" cy="3293209"/>
          </a:xfrm>
          <a:prstGeom prst="rect">
            <a:avLst/>
          </a:prstGeom>
          <a:noFill/>
        </p:spPr>
        <p:txBody>
          <a:bodyPr wrap="square">
            <a:spAutoFit/>
          </a:bodyPr>
          <a:lstStyle/>
          <a:p>
            <a:r>
              <a:rPr lang="en-US" sz="2400" b="1" dirty="0">
                <a:solidFill>
                  <a:srgbClr val="FFFF00"/>
                </a:solidFill>
                <a:latin typeface="AdvTimes"/>
              </a:rPr>
              <a:t>&gt;$25B industry today, b</a:t>
            </a:r>
            <a:r>
              <a:rPr lang="en-US" sz="2400" b="1" i="0" dirty="0">
                <a:solidFill>
                  <a:srgbClr val="FFFF00"/>
                </a:solidFill>
                <a:effectLst/>
                <a:latin typeface="AdvTimes"/>
              </a:rPr>
              <a:t>ut in 2008 naysayers were vocal…</a:t>
            </a:r>
          </a:p>
          <a:p>
            <a:endParaRPr lang="en-US" sz="2400" b="1" i="0" dirty="0">
              <a:solidFill>
                <a:srgbClr val="FFFF00"/>
              </a:solidFill>
              <a:effectLst/>
              <a:latin typeface="AdvTimes"/>
            </a:endParaRPr>
          </a:p>
          <a:p>
            <a:pPr lvl="1"/>
            <a:r>
              <a:rPr lang="en-US" sz="2000" b="1" i="0" dirty="0">
                <a:solidFill>
                  <a:srgbClr val="FFFF00"/>
                </a:solidFill>
                <a:effectLst/>
                <a:latin typeface="AdvTimes"/>
              </a:rPr>
              <a:t>“Flash memory can be considered as an early version of SCM, and it is slowly being adopted for certain enterprise niche uses. However, its cost, write performance, and write endurance (number of times a flash bit can be written) will limit the extent to which it will replace disks on a large scale.” </a:t>
            </a:r>
          </a:p>
          <a:p>
            <a:pPr lvl="1"/>
            <a:endParaRPr lang="en-US" sz="2000" b="1" dirty="0">
              <a:solidFill>
                <a:srgbClr val="FFFF00"/>
              </a:solidFill>
              <a:latin typeface="AdvTimes"/>
            </a:endParaRPr>
          </a:p>
          <a:p>
            <a:pPr lvl="1"/>
            <a:r>
              <a:rPr lang="en-US" sz="1400" b="1" dirty="0">
                <a:solidFill>
                  <a:srgbClr val="FFFF00"/>
                </a:solidFill>
                <a:latin typeface="AdvTimes"/>
              </a:rPr>
              <a:t>IBM J. RES. &amp; DEV. VOL. 52 NO. 4/5 JULY/SEPTEMBER 2008 </a:t>
            </a:r>
            <a:br>
              <a:rPr lang="en-US" sz="2400" b="1" dirty="0">
                <a:solidFill>
                  <a:srgbClr val="FFFF00"/>
                </a:solidFill>
                <a:latin typeface="AdvTimes"/>
              </a:rPr>
            </a:br>
            <a:endParaRPr lang="en-US" sz="2400" b="1" dirty="0">
              <a:solidFill>
                <a:srgbClr val="FFFF00"/>
              </a:solidFill>
              <a:latin typeface="AdvTimes"/>
            </a:endParaRPr>
          </a:p>
        </p:txBody>
      </p:sp>
    </p:spTree>
    <p:extLst>
      <p:ext uri="{BB962C8B-B14F-4D97-AF65-F5344CB8AC3E}">
        <p14:creationId xmlns:p14="http://schemas.microsoft.com/office/powerpoint/2010/main" val="85140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Intel 20150715">
  <a:themeElements>
    <a:clrScheme name="Custom 28">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AEEF"/>
      </a:hlink>
      <a:folHlink>
        <a:srgbClr val="B1BABF"/>
      </a:folHlink>
    </a:clrScheme>
    <a:fontScheme name="Custom 47">
      <a:majorFont>
        <a:latin typeface="Intel Clear Pro"/>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2"/>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tx2"/>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5B08E710E87648A47B2B8CFA5A2B85" ma:contentTypeVersion="12" ma:contentTypeDescription="Create a new document." ma:contentTypeScope="" ma:versionID="202ef3c600037a7ca375ae27c19ee556">
  <xsd:schema xmlns:xsd="http://www.w3.org/2001/XMLSchema" xmlns:xs="http://www.w3.org/2001/XMLSchema" xmlns:p="http://schemas.microsoft.com/office/2006/metadata/properties" xmlns:ns3="a3324683-e9d5-4bac-8775-491c2e76a476" xmlns:ns4="422c6a2a-bdda-4a0d-a75f-5fccc6c9c4d4" targetNamespace="http://schemas.microsoft.com/office/2006/metadata/properties" ma:root="true" ma:fieldsID="98849b47990375a5df767af9cb4791fd" ns3:_="" ns4:_="">
    <xsd:import namespace="a3324683-e9d5-4bac-8775-491c2e76a476"/>
    <xsd:import namespace="422c6a2a-bdda-4a0d-a75f-5fccc6c9c4d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324683-e9d5-4bac-8775-491c2e76a47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2c6a2a-bdda-4a0d-a75f-5fccc6c9c4d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EE2791-0403-42B9-9D91-6D96E48AFC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324683-e9d5-4bac-8775-491c2e76a476"/>
    <ds:schemaRef ds:uri="422c6a2a-bdda-4a0d-a75f-5fccc6c9c4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7FF8C5-5511-4C28-A86C-577730D07D79}">
  <ds:schemaRefs>
    <ds:schemaRef ds:uri="http://schemas.microsoft.com/sharepoint/v3/contenttype/forms"/>
  </ds:schemaRefs>
</ds:datastoreItem>
</file>

<file path=customXml/itemProps3.xml><?xml version="1.0" encoding="utf-8"?>
<ds:datastoreItem xmlns:ds="http://schemas.openxmlformats.org/officeDocument/2006/customXml" ds:itemID="{5853C3EB-A836-4D25-866F-CC0ACD77955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22c6a2a-bdda-4a0d-a75f-5fccc6c9c4d4"/>
    <ds:schemaRef ds:uri="a3324683-e9d5-4bac-8775-491c2e76a47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3058</TotalTime>
  <Words>1978</Words>
  <Application>Microsoft Office PowerPoint</Application>
  <PresentationFormat>Widescreen</PresentationFormat>
  <Paragraphs>241</Paragraphs>
  <Slides>21</Slides>
  <Notes>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6" baseType="lpstr">
      <vt:lpstr>AdvTimes</vt:lpstr>
      <vt:lpstr>Arial</vt:lpstr>
      <vt:lpstr>calibri</vt:lpstr>
      <vt:lpstr>Intel Clear</vt:lpstr>
      <vt:lpstr>Intel Clear Bold</vt:lpstr>
      <vt:lpstr>Intel Clear Light</vt:lpstr>
      <vt:lpstr>Intel Clear Pro</vt:lpstr>
      <vt:lpstr>Neo Sans Intel Medium</vt:lpstr>
      <vt:lpstr>Roboto</vt:lpstr>
      <vt:lpstr>Segoe UI</vt:lpstr>
      <vt:lpstr>Symbol</vt:lpstr>
      <vt:lpstr>Verdana</vt:lpstr>
      <vt:lpstr>Wingdings</vt:lpstr>
      <vt:lpstr>Intel 20150715</vt:lpstr>
      <vt:lpstr>Microsoft PowerPoint Slide</vt:lpstr>
      <vt:lpstr>Memory Technologies The long gestation from research to mainstream</vt:lpstr>
      <vt:lpstr>A Walk down memory lane</vt:lpstr>
      <vt:lpstr>1970’s: Intel Delivers 1st commercial DRAM </vt:lpstr>
      <vt:lpstr>1970’s: Intel EPROM establishes the field of semiconductor NVM</vt:lpstr>
      <vt:lpstr>1980’s: Intel Delivers 1st commercial Flash memory</vt:lpstr>
      <vt:lpstr>EPROM  Flash Transition Was not instantaneous</vt:lpstr>
      <vt:lpstr>1990’s: Intel Delivers 1st commercial multi-level-cell  </vt:lpstr>
      <vt:lpstr>Single level cell  Multi level cell took longer</vt:lpstr>
      <vt:lpstr>2000’s: Intel 1st performant SSD capable of mainstream computing</vt:lpstr>
      <vt:lpstr>2010’s: Intel Delivers 1st Commercial Persistent Memory</vt:lpstr>
      <vt:lpstr>Why pursue 3D Xpoint?: Technology trends last decade  TCO Issue</vt:lpstr>
      <vt:lpstr>Unified memory…Or…Hierarchy?</vt:lpstr>
      <vt:lpstr>3D Xpoint Capacity/performance hierarchy tier  merges DRAM /NAND attributes</vt:lpstr>
      <vt:lpstr>3D Xpoint based on decades of Amorphous Semiconductor research  </vt:lpstr>
      <vt:lpstr>1999 marked Start of Intel’s 3D XPoint Development Efforts </vt:lpstr>
      <vt:lpstr>3D XPoint Cell Formation</vt:lpstr>
      <vt:lpstr>3D XPoint: Memory Addressable High-Capacity Persistence </vt:lpstr>
      <vt:lpstr>PowerPoint Presentation</vt:lpstr>
      <vt:lpstr>3D XPoint Die-Level Performance &amp; Capacity Scaling trends </vt:lpstr>
      <vt:lpstr>Performance Trend: overcoming short term technical obstacles</vt:lpstr>
      <vt:lpstr>Thank You!!!  for helping customers overcome the short-term technical  obstacles and see the long-term possibilities of the product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Memory Technologies  The long gestation from research to mainstream</dc:title>
  <dc:creator>Fazio, Al</dc:creator>
  <cp:lastModifiedBy>Fazio, Al</cp:lastModifiedBy>
  <cp:revision>3</cp:revision>
  <dcterms:created xsi:type="dcterms:W3CDTF">2020-10-16T04:56:37Z</dcterms:created>
  <dcterms:modified xsi:type="dcterms:W3CDTF">2021-11-16T01:31:18Z</dcterms:modified>
</cp:coreProperties>
</file>