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440" r:id="rId5"/>
    <p:sldId id="455" r:id="rId6"/>
    <p:sldId id="456" r:id="rId7"/>
    <p:sldId id="466" r:id="rId8"/>
    <p:sldId id="467" r:id="rId9"/>
    <p:sldId id="460" r:id="rId10"/>
    <p:sldId id="461" r:id="rId11"/>
  </p:sldIdLst>
  <p:sldSz cx="9144000" cy="5143500" type="screen16x9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pos="1620" userDrawn="1">
          <p15:clr>
            <a:srgbClr val="A4A3A4"/>
          </p15:clr>
        </p15:guide>
        <p15:guide id="7" pos="5470">
          <p15:clr>
            <a:srgbClr val="A4A3A4"/>
          </p15:clr>
        </p15:guide>
        <p15:guide id="8" pos="2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FDF"/>
    <a:srgbClr val="0071C5"/>
    <a:srgbClr val="F83308"/>
    <a:srgbClr val="FD9208"/>
    <a:srgbClr val="F3D54E"/>
    <a:srgbClr val="F0CE3E"/>
    <a:srgbClr val="003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23" autoAdjust="0"/>
    <p:restoredTop sz="93196" autoAdjust="0"/>
  </p:normalViewPr>
  <p:slideViewPr>
    <p:cSldViewPr snapToGrid="0">
      <p:cViewPr varScale="1">
        <p:scale>
          <a:sx n="164" d="100"/>
          <a:sy n="164" d="100"/>
        </p:scale>
        <p:origin x="88" y="80"/>
      </p:cViewPr>
      <p:guideLst>
        <p:guide orient="horz" pos="1620"/>
        <p:guide pos="5470"/>
        <p:guide pos="28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04" y="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Intel Clear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>
                <a:latin typeface="Intel Clear"/>
              </a:rPr>
              <a:pPr/>
              <a:t>4/28/2021</a:t>
            </a:fld>
            <a:endParaRPr lang="en-US" dirty="0">
              <a:latin typeface="Intel Clear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Intel Clear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>
                <a:latin typeface="Intel Clear"/>
              </a:rPr>
              <a:pPr/>
              <a:t>‹#›</a:t>
            </a:fld>
            <a:endParaRPr lang="en-US" dirty="0">
              <a:latin typeface="Intel Clear"/>
            </a:endParaRPr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Intel Clear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Intel Clear"/>
              </a:defRPr>
            </a:lvl1pPr>
          </a:lstStyle>
          <a:p>
            <a:fld id="{ED7FC5FE-6F0D-D34A-8EE6-C95B4F5F4DC8}" type="datetimeFigureOut">
              <a:rPr lang="en-US" smtClean="0"/>
              <a:pPr/>
              <a:t>4/28/2021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Intel Clear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Intel Clear"/>
              </a:defRPr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Intel Clear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244340-5117-45EA-95DD-F0F5AA532B86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870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30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058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 with Linear Gradi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65pt Intel Clear pro Title</a:t>
            </a:r>
            <a:br>
              <a:rPr lang="en-US" dirty="0"/>
            </a:br>
            <a:r>
              <a:rPr lang="en-US" dirty="0"/>
              <a:t>with Linear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0" i="0" baseline="0">
                <a:solidFill>
                  <a:schemeClr val="accent3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Subhead, Date, Etc.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4687" y="171874"/>
            <a:ext cx="1356516" cy="1546461"/>
          </a:xfrm>
          <a:prstGeom prst="rect">
            <a:avLst/>
          </a:prstGeom>
          <a:effectLst>
            <a:outerShdw blurRad="368300" dist="38100" dir="2700000" algn="tl" rotWithShape="0">
              <a:prstClr val="black">
                <a:alpha val="37000"/>
              </a:prstClr>
            </a:outerShdw>
          </a:effectLst>
        </p:spPr>
      </p:pic>
      <p:sp>
        <p:nvSpPr>
          <p:cNvPr id="5" name="Rectangle 4"/>
          <p:cNvSpPr/>
          <p:nvPr userDrawn="1"/>
        </p:nvSpPr>
        <p:spPr>
          <a:xfrm>
            <a:off x="63765" y="4903260"/>
            <a:ext cx="1713611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609585"/>
            <a:r>
              <a:rPr lang="en-US" sz="800" dirty="0">
                <a:solidFill>
                  <a:schemeClr val="tx1">
                    <a:lumMod val="85000"/>
                  </a:schemeClr>
                </a:solidFill>
                <a:cs typeface="Neo Sans Intel"/>
              </a:rPr>
              <a:t>Intel Confidential – Internal Use Only</a:t>
            </a:r>
            <a:endParaRPr lang="en-US" sz="800" kern="1200" dirty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Neo Sans Intel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2026380" y="4903260"/>
            <a:ext cx="5327850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800" dirty="0">
                <a:solidFill>
                  <a:schemeClr val="tx1">
                    <a:lumMod val="85000"/>
                  </a:schemeClr>
                </a:solidFill>
              </a:rPr>
              <a:t>*</a:t>
            </a:r>
            <a:r>
              <a:rPr lang="en-US" sz="800" baseline="0" dirty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en-US" sz="800" dirty="0">
                <a:solidFill>
                  <a:schemeClr val="tx1">
                    <a:lumMod val="85000"/>
                  </a:schemeClr>
                </a:solidFill>
              </a:rPr>
              <a:t>Other names, logos and brands used throughout this presentation may be claimed as the property of others</a:t>
            </a:r>
          </a:p>
        </p:txBody>
      </p:sp>
    </p:spTree>
    <p:extLst>
      <p:ext uri="{BB962C8B-B14F-4D97-AF65-F5344CB8AC3E}">
        <p14:creationId xmlns:p14="http://schemas.microsoft.com/office/powerpoint/2010/main" val="2249193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9243" y="1412784"/>
            <a:ext cx="2410359" cy="2747867"/>
          </a:xfrm>
          <a:prstGeom prst="rect">
            <a:avLst/>
          </a:prstGeom>
          <a:effectLst>
            <a:outerShdw blurRad="368300" dist="38100" dir="2700000" algn="tl" rotWithShape="0">
              <a:prstClr val="black">
                <a:alpha val="37000"/>
              </a:prstClr>
            </a:outerShdw>
          </a:effectLst>
        </p:spPr>
      </p:pic>
      <p:sp>
        <p:nvSpPr>
          <p:cNvPr id="4" name="Rectangle 3"/>
          <p:cNvSpPr/>
          <p:nvPr userDrawn="1"/>
        </p:nvSpPr>
        <p:spPr>
          <a:xfrm>
            <a:off x="63765" y="4903260"/>
            <a:ext cx="1713611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609585"/>
            <a:r>
              <a:rPr lang="en-US" sz="800" dirty="0">
                <a:solidFill>
                  <a:schemeClr val="bg1"/>
                </a:solidFill>
                <a:cs typeface="Neo Sans Intel"/>
              </a:rPr>
              <a:t>Intel Confidential – Internal Use Only</a:t>
            </a:r>
            <a:endParaRPr lang="en-US" sz="800" kern="120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3891" y="4869757"/>
            <a:ext cx="822596" cy="1545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097922" y="4869757"/>
            <a:ext cx="2940148" cy="154577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rgbClr val="FFFFFF"/>
                </a:solidFill>
              </a:rPr>
              <a:t>ICAP Doc #1-001, Rev 1.0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2" y="180975"/>
            <a:ext cx="8226425" cy="73025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457200" y="1379538"/>
            <a:ext cx="8221980" cy="3249612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0613" y="4869758"/>
            <a:ext cx="230988" cy="1545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ct val="90000"/>
              </a:lnSpc>
              <a:defRPr sz="800">
                <a:solidFill>
                  <a:schemeClr val="tx1"/>
                </a:solidFill>
              </a:defRPr>
            </a:lvl1pPr>
          </a:lstStyle>
          <a:p>
            <a:fld id="{EEB8B06D-99A5-468B-806E-293788FE963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26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3891" y="4869757"/>
            <a:ext cx="822596" cy="1545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3097922" y="4869757"/>
            <a:ext cx="2940148" cy="154577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srgbClr val="FFFFFF"/>
                </a:solidFill>
              </a:rPr>
              <a:t>ICAP Doc #1-001, Rev 1.0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457202" y="180975"/>
            <a:ext cx="8226425" cy="73025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457200" y="1379538"/>
            <a:ext cx="8221980" cy="3249612"/>
          </a:xfrm>
          <a:prstGeom prst="rect">
            <a:avLst/>
          </a:prstGeom>
        </p:spPr>
        <p:txBody>
          <a:bodyPr vert="horz" lIns="0" tIns="0" rIns="0" bIns="45720" rtlCol="0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0613" y="4869758"/>
            <a:ext cx="230988" cy="15457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ct val="90000"/>
              </a:lnSpc>
              <a:defRPr sz="800">
                <a:solidFill>
                  <a:schemeClr val="tx1"/>
                </a:solidFill>
              </a:defRPr>
            </a:lvl1pPr>
          </a:lstStyle>
          <a:p>
            <a:fld id="{EEB8B06D-99A5-468B-806E-293788FE9637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20" hasCustomPrompt="1"/>
          </p:nvPr>
        </p:nvSpPr>
        <p:spPr>
          <a:xfrm>
            <a:off x="457201" y="4857750"/>
            <a:ext cx="6802415" cy="152400"/>
          </a:xfrm>
        </p:spPr>
        <p:txBody>
          <a:bodyPr anchor="t"/>
          <a:lstStyle>
            <a:lvl1pPr>
              <a:defRPr sz="800"/>
            </a:lvl1pPr>
          </a:lstStyle>
          <a:p>
            <a:pPr lvl="0"/>
            <a:r>
              <a:rPr lang="en-US" dirty="0"/>
              <a:t>Footer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457202" y="4667254"/>
            <a:ext cx="6804025" cy="152400"/>
          </a:xfrm>
        </p:spPr>
        <p:txBody>
          <a:bodyPr bIns="0" anchor="b"/>
          <a:lstStyle>
            <a:lvl1pPr>
              <a:defRPr sz="9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667966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6410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457201" y="1016156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830763" y="943430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 dirty="0">
              <a:latin typeface="Arial"/>
            </a:endParaRP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830763" y="2843897"/>
            <a:ext cx="3181123" cy="16709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sz="1800">
                <a:latin typeface="Intel Clear"/>
              </a:defRPr>
            </a:lvl1pPr>
          </a:lstStyle>
          <a:p>
            <a:endParaRPr lang="en-US" sz="1100" dirty="0">
              <a:latin typeface="Arial"/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6410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idx="1"/>
          </p:nvPr>
        </p:nvSpPr>
        <p:spPr>
          <a:xfrm>
            <a:off x="457201" y="1016156"/>
            <a:ext cx="4090251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598914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976255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976255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581004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Intel Clear"/>
            </a:endParaRPr>
          </a:p>
        </p:txBody>
      </p:sp>
      <p:sp>
        <p:nvSpPr>
          <p:cNvPr id="10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Insert photo here. Drag picture to placeholder or click icon to add.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654647"/>
          </a:xfrm>
        </p:spPr>
        <p:txBody>
          <a:bodyPr>
            <a:noAutofit/>
          </a:bodyPr>
          <a:lstStyle>
            <a:lvl1pPr>
              <a:defRPr sz="2800"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055220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>
                <a:solidFill>
                  <a:schemeClr val="tx2"/>
                </a:solidFill>
              </a:defRPr>
            </a:lvl2pPr>
            <a:lvl3pPr>
              <a:defRPr lang="en-US" sz="1400" dirty="0" smtClean="0">
                <a:solidFill>
                  <a:schemeClr val="tx2"/>
                </a:solidFill>
              </a:defRPr>
            </a:lvl3pPr>
            <a:lvl4pPr>
              <a:defRPr lang="en-US" sz="1200" dirty="0" smtClean="0">
                <a:solidFill>
                  <a:schemeClr val="tx2"/>
                </a:solidFill>
              </a:defRPr>
            </a:lvl4pPr>
            <a:lvl5pPr>
              <a:defRPr lang="en-US" sz="1200" dirty="0">
                <a:solidFill>
                  <a:schemeClr val="tx2"/>
                </a:solidFill>
              </a:defRPr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gradFill flip="none" rotWithShape="1">
          <a:gsLst>
            <a:gs pos="32000">
              <a:schemeClr val="tx2"/>
            </a:gs>
            <a:gs pos="95000">
              <a:srgbClr val="009FDF"/>
            </a:gs>
            <a:gs pos="78000">
              <a:srgbClr val="0071C5"/>
            </a:gs>
          </a:gsLst>
          <a:lin ang="198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2108062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0" baseline="0">
                <a:solidFill>
                  <a:schemeClr val="bg1">
                    <a:alpha val="90000"/>
                  </a:schemeClr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Pro</a:t>
            </a:r>
            <a:br>
              <a:rPr lang="en-US" dirty="0"/>
            </a:br>
            <a:r>
              <a:rPr lang="en-US" dirty="0"/>
              <a:t>blue section break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3241150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Subhead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63765" y="4903260"/>
            <a:ext cx="1713611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609585"/>
            <a:r>
              <a:rPr lang="en-US" sz="800" dirty="0">
                <a:solidFill>
                  <a:schemeClr val="bg1"/>
                </a:solidFill>
                <a:cs typeface="Neo Sans Intel"/>
              </a:rPr>
              <a:t>Intel Confidential – Internal Use Only</a:t>
            </a:r>
            <a:endParaRPr lang="en-US" sz="800" kern="1200" dirty="0">
              <a:solidFill>
                <a:schemeClr val="bg1"/>
              </a:solidFill>
              <a:latin typeface="+mn-lt"/>
              <a:ea typeface="+mn-ea"/>
              <a:cs typeface="Neo Sans Intel"/>
            </a:endParaRP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605552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64109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016156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765" y="4903260"/>
            <a:ext cx="1713611" cy="12311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609585"/>
            <a:r>
              <a:rPr lang="en-US" sz="800" dirty="0">
                <a:solidFill>
                  <a:schemeClr val="bg1">
                    <a:lumMod val="50000"/>
                  </a:schemeClr>
                </a:solidFill>
                <a:cs typeface="Neo Sans Intel"/>
              </a:rPr>
              <a:t>Intel Confidential – Internal Use Only</a:t>
            </a:r>
            <a:endParaRPr lang="en-US" sz="800" kern="1200" dirty="0">
              <a:solidFill>
                <a:schemeClr val="bg1">
                  <a:lumMod val="50000"/>
                </a:schemeClr>
              </a:solidFill>
              <a:latin typeface="+mn-lt"/>
              <a:ea typeface="+mn-ea"/>
              <a:cs typeface="Neo Sans Intel"/>
            </a:endParaRP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800" kern="1200">
                <a:solidFill>
                  <a:schemeClr val="bg1"/>
                </a:solidFill>
                <a:latin typeface="+mn-lt"/>
                <a:ea typeface="+mn-ea"/>
                <a:cs typeface="Intel Clear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E2556C5-CE8C-6547-B838-EA80C61A4AF7}" type="slidenum">
              <a:rPr lang="en-US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8140426" y="4743952"/>
            <a:ext cx="349869" cy="398859"/>
          </a:xfrm>
          <a:prstGeom prst="rect">
            <a:avLst/>
          </a:prstGeom>
          <a:effectLst>
            <a:outerShdw blurRad="368300" dist="38100" dir="2700000" algn="tl" rotWithShape="0">
              <a:prstClr val="black">
                <a:alpha val="37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50" r:id="rId2"/>
    <p:sldLayoutId id="2147483684" r:id="rId3"/>
    <p:sldLayoutId id="2147483652" r:id="rId4"/>
    <p:sldLayoutId id="2147483669" r:id="rId5"/>
    <p:sldLayoutId id="2147483670" r:id="rId6"/>
    <p:sldLayoutId id="2147483651" r:id="rId7"/>
    <p:sldLayoutId id="2147483654" r:id="rId8"/>
    <p:sldLayoutId id="2147483655" r:id="rId9"/>
    <p:sldLayoutId id="2147483676" r:id="rId10"/>
    <p:sldLayoutId id="2147483699" r:id="rId11"/>
    <p:sldLayoutId id="214748370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i="0" kern="1200" spc="0" baseline="0">
          <a:solidFill>
            <a:schemeClr val="tx2"/>
          </a:solidFill>
          <a:latin typeface="Intel Clear"/>
          <a:ea typeface="Intel Clear"/>
          <a:cs typeface="Intel Clear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rgbClr val="0071C5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tx2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687" y="1903689"/>
            <a:ext cx="8212886" cy="1102519"/>
          </a:xfrm>
        </p:spPr>
        <p:txBody>
          <a:bodyPr/>
          <a:lstStyle/>
          <a:p>
            <a:r>
              <a:rPr lang="en-US" sz="5000" dirty="0">
                <a:solidFill>
                  <a:schemeClr val="tx1">
                    <a:alpha val="90000"/>
                  </a:schemeClr>
                </a:solidFill>
              </a:rPr>
              <a:t>Memory Ecosystem Innovation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BA1391D-AD05-4521-8C44-2E08B81DB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1687" y="3140583"/>
            <a:ext cx="6330212" cy="925360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altLang="en-US" sz="1800" dirty="0"/>
          </a:p>
          <a:p>
            <a:pPr>
              <a:spcBef>
                <a:spcPts val="0"/>
              </a:spcBef>
            </a:pPr>
            <a:r>
              <a:rPr lang="en-US" altLang="en-US" sz="1400" dirty="0"/>
              <a:t>Intel Capital:  J. Ard</a:t>
            </a:r>
          </a:p>
        </p:txBody>
      </p:sp>
    </p:spTree>
    <p:extLst>
      <p:ext uri="{BB962C8B-B14F-4D97-AF65-F5344CB8AC3E}">
        <p14:creationId xmlns:p14="http://schemas.microsoft.com/office/powerpoint/2010/main" val="147031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Ecosystem Mapping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In-scope</a:t>
            </a:r>
          </a:p>
          <a:p>
            <a:pPr marL="511175" lvl="1" indent="-285750">
              <a:buFont typeface="Arial" panose="020B0604020202020204" pitchFamily="34" charset="0"/>
              <a:buChar char="•"/>
            </a:pPr>
            <a:r>
              <a:rPr lang="en-US" dirty="0"/>
              <a:t>Hardware innovation:  DRAM, SSDs, ReRAM, </a:t>
            </a:r>
            <a:r>
              <a:rPr lang="en-US" dirty="0" err="1"/>
              <a:t>Optane</a:t>
            </a:r>
            <a:r>
              <a:rPr lang="en-US" dirty="0"/>
              <a:t>, Virtual Memory, </a:t>
            </a:r>
            <a:r>
              <a:rPr lang="en-US" dirty="0" err="1"/>
              <a:t>etc</a:t>
            </a:r>
            <a:endParaRPr lang="en-US" dirty="0"/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Connective technologies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Efficiency increasing technology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+</a:t>
            </a:r>
            <a:r>
              <a:rPr lang="en-US"/>
              <a:t>Computational Storage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Out-of-scope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Storage solutions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Data management SW &amp; services</a:t>
            </a:r>
          </a:p>
          <a:p>
            <a:pPr marL="511175" lvl="1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/>
              <a:t>Memory equipment &amp; materials ecosystem</a:t>
            </a:r>
          </a:p>
          <a:p>
            <a:pPr marL="511175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24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41" y="169802"/>
            <a:ext cx="8229600" cy="506080"/>
          </a:xfrm>
        </p:spPr>
        <p:txBody>
          <a:bodyPr/>
          <a:lstStyle/>
          <a:p>
            <a:r>
              <a:rPr lang="en-US" dirty="0"/>
              <a:t>Framework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268336"/>
              </p:ext>
            </p:extLst>
          </p:nvPr>
        </p:nvGraphicFramePr>
        <p:xfrm>
          <a:off x="284041" y="763502"/>
          <a:ext cx="8606864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82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8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3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2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Category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Technology Types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ICAP Investigations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Other Companies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0143">
                <a:tc>
                  <a:txBody>
                    <a:bodyPr/>
                    <a:lstStyle/>
                    <a:p>
                      <a:r>
                        <a:rPr lang="en-US" sz="1050" dirty="0"/>
                        <a:t>New Memory Architectures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ReRAM, MRAM, NRAM, Hybrid NAND/DRAM DIMM, </a:t>
                      </a:r>
                      <a:r>
                        <a:rPr lang="en-US" sz="1050" dirty="0" err="1"/>
                        <a:t>Ferrolectric</a:t>
                      </a:r>
                      <a:endParaRPr lang="en-US" sz="1050" dirty="0"/>
                    </a:p>
                    <a:p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C00000"/>
                          </a:solidFill>
                        </a:rPr>
                        <a:t>Avalanche Technology ($10M / $85M)</a:t>
                      </a:r>
                      <a:r>
                        <a:rPr lang="en-US" sz="1050" dirty="0"/>
                        <a:t>, Crossbar, </a:t>
                      </a:r>
                      <a:r>
                        <a:rPr lang="en-US" sz="1050" dirty="0" err="1"/>
                        <a:t>Esencia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 err="1"/>
                        <a:t>Everspin</a:t>
                      </a:r>
                      <a:r>
                        <a:rPr lang="en-US" sz="1050" dirty="0"/>
                        <a:t>, Intrinsic,</a:t>
                      </a:r>
                      <a:r>
                        <a:rPr lang="en-US" sz="1050" baseline="0" dirty="0"/>
                        <a:t> </a:t>
                      </a:r>
                      <a:r>
                        <a:rPr lang="en-US" sz="1050" dirty="0" err="1"/>
                        <a:t>Nantero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 err="1"/>
                        <a:t>NVMEngines</a:t>
                      </a:r>
                      <a:r>
                        <a:rPr lang="en-US" sz="1050" dirty="0"/>
                        <a:t>, Netlist, Spin</a:t>
                      </a:r>
                      <a:r>
                        <a:rPr lang="en-US" sz="1050" baseline="0" dirty="0"/>
                        <a:t> Transfer, Zeno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Intrinsic, ReRAM, Yangtze Memory Tech,</a:t>
                      </a:r>
                      <a:r>
                        <a:rPr lang="en-US" sz="1050" baseline="0" dirty="0"/>
                        <a:t> </a:t>
                      </a:r>
                      <a:r>
                        <a:rPr lang="en-US" sz="1050" baseline="0" dirty="0" err="1"/>
                        <a:t>Ramsway</a:t>
                      </a:r>
                      <a:r>
                        <a:rPr lang="en-US" sz="1050" baseline="0" dirty="0"/>
                        <a:t>, The Ferroelectric Memory Company, </a:t>
                      </a:r>
                      <a:r>
                        <a:rPr lang="en-US" sz="1050" baseline="0" dirty="0" err="1"/>
                        <a:t>ReBit</a:t>
                      </a:r>
                      <a:r>
                        <a:rPr lang="en-US" sz="1050" baseline="0" dirty="0"/>
                        <a:t>, </a:t>
                      </a:r>
                      <a:r>
                        <a:rPr lang="en-US" sz="1050" baseline="0" dirty="0" err="1"/>
                        <a:t>NuMem</a:t>
                      </a:r>
                      <a:r>
                        <a:rPr lang="en-US" sz="1050" baseline="0" dirty="0"/>
                        <a:t>, Spin Memory, </a:t>
                      </a:r>
                      <a:r>
                        <a:rPr lang="en-US" sz="1050" baseline="0" dirty="0" err="1">
                          <a:solidFill>
                            <a:srgbClr val="C00000"/>
                          </a:solidFill>
                        </a:rPr>
                        <a:t>Floadia</a:t>
                      </a:r>
                      <a:r>
                        <a:rPr lang="en-US" sz="1050" baseline="0" dirty="0">
                          <a:solidFill>
                            <a:srgbClr val="C00000"/>
                          </a:solidFill>
                        </a:rPr>
                        <a:t> ($10M), </a:t>
                      </a:r>
                      <a:r>
                        <a:rPr lang="en-US" sz="105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Spin Memory ($60M / $163M), </a:t>
                      </a:r>
                      <a:r>
                        <a:rPr lang="en-US" sz="1050" baseline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MCLogic</a:t>
                      </a:r>
                      <a:r>
                        <a:rPr lang="en-US" sz="1050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, </a:t>
                      </a:r>
                      <a:r>
                        <a:rPr lang="en-US" sz="1050" baseline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MemBlaze</a:t>
                      </a:r>
                      <a:endParaRPr lang="en-US" sz="1050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499">
                <a:tc>
                  <a:txBody>
                    <a:bodyPr/>
                    <a:lstStyle/>
                    <a:p>
                      <a:r>
                        <a:rPr lang="en-US" sz="1050" dirty="0"/>
                        <a:t>Connective Technologies / Buses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PCIE</a:t>
                      </a:r>
                      <a:r>
                        <a:rPr lang="en-US" sz="1050" baseline="0" dirty="0"/>
                        <a:t>, </a:t>
                      </a:r>
                      <a:r>
                        <a:rPr lang="en-US" sz="1050" baseline="0" dirty="0" err="1"/>
                        <a:t>NVMe</a:t>
                      </a:r>
                      <a:r>
                        <a:rPr lang="en-US" sz="1050" baseline="0" dirty="0"/>
                        <a:t>, controllers, PMEM, Accelerators (HW &amp; SW)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Efficiency &amp; Performance</a:t>
                      </a:r>
                      <a:r>
                        <a:rPr lang="en-US" sz="1050" baseline="0" dirty="0"/>
                        <a:t> Improvement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Leakage</a:t>
                      </a:r>
                      <a:r>
                        <a:rPr lang="en-US" sz="1050" baseline="0" dirty="0"/>
                        <a:t> reduction, error detection, scaling improvements, in-memory chipsets &amp; processors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dirty="0" err="1"/>
                        <a:t>Hicamp</a:t>
                      </a:r>
                      <a:r>
                        <a:rPr lang="en-US" sz="1050" dirty="0"/>
                        <a:t> Systems, Memoir</a:t>
                      </a:r>
                      <a:r>
                        <a:rPr lang="en-US" sz="1050" baseline="0" dirty="0"/>
                        <a:t> Systems, </a:t>
                      </a:r>
                      <a:r>
                        <a:rPr lang="en-US" sz="1050" baseline="0" dirty="0" err="1"/>
                        <a:t>OmniTier</a:t>
                      </a:r>
                      <a:endParaRPr lang="en-US" sz="1050" dirty="0"/>
                    </a:p>
                    <a:p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Codelucida</a:t>
                      </a:r>
                      <a:r>
                        <a:rPr lang="en-US" sz="1050" dirty="0"/>
                        <a:t>, Emu Technology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509">
                <a:tc>
                  <a:txBody>
                    <a:bodyPr/>
                    <a:lstStyle/>
                    <a:p>
                      <a:r>
                        <a:rPr lang="en-US" sz="1050" dirty="0"/>
                        <a:t>SW Enablement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Optane</a:t>
                      </a:r>
                      <a:r>
                        <a:rPr lang="en-US" sz="1050" dirty="0"/>
                        <a:t> enablement; snapshotting, disaster recovery, real-time pub/sub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 err="1"/>
                        <a:t>MemVerge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Formulus</a:t>
                      </a:r>
                      <a:r>
                        <a:rPr lang="en-US" sz="1050" b="0" dirty="0"/>
                        <a:t> Black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731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Near/In-Memory-Compute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AI/ML, Computer vision, LiDAR, Camera sensors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Upmem</a:t>
                      </a:r>
                      <a:r>
                        <a:rPr lang="en-US" sz="1050" dirty="0"/>
                        <a:t>, Zeno, </a:t>
                      </a:r>
                      <a:r>
                        <a:rPr lang="en-US" sz="1050" dirty="0" err="1"/>
                        <a:t>BlueShift</a:t>
                      </a:r>
                      <a:r>
                        <a:rPr lang="en-US" sz="1050" dirty="0"/>
                        <a:t> Memory, </a:t>
                      </a:r>
                      <a:r>
                        <a:rPr lang="en-US" sz="1050" b="1" dirty="0" err="1"/>
                        <a:t>NeuroBlade</a:t>
                      </a:r>
                      <a:r>
                        <a:rPr lang="en-US" sz="1050" b="1" dirty="0"/>
                        <a:t>, Montage, </a:t>
                      </a:r>
                      <a:r>
                        <a:rPr lang="en-US" sz="1050" b="1" dirty="0" err="1"/>
                        <a:t>Syntiant</a:t>
                      </a:r>
                      <a:r>
                        <a:rPr lang="en-US" sz="1050" b="1" dirty="0"/>
                        <a:t>, Untether, </a:t>
                      </a:r>
                      <a:r>
                        <a:rPr lang="en-US" sz="1050" b="0" dirty="0" err="1"/>
                        <a:t>Areanna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Memsule</a:t>
                      </a:r>
                      <a:r>
                        <a:rPr lang="en-US" sz="1050" b="0" dirty="0"/>
                        <a:t>, Pimento, </a:t>
                      </a:r>
                      <a:r>
                        <a:rPr lang="en-US" sz="1050" b="0" dirty="0" err="1"/>
                        <a:t>TetraMem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Memryx</a:t>
                      </a:r>
                      <a:endParaRPr lang="en-US" sz="1050" b="0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/>
                        <a:t>GridGain</a:t>
                      </a:r>
                      <a:r>
                        <a:rPr lang="en-US" sz="1050" dirty="0"/>
                        <a:t> Systems, </a:t>
                      </a:r>
                      <a:r>
                        <a:rPr lang="en-US" sz="1050" dirty="0" err="1"/>
                        <a:t>Graphcore</a:t>
                      </a:r>
                      <a:r>
                        <a:rPr lang="en-US" sz="1050" dirty="0"/>
                        <a:t>, </a:t>
                      </a:r>
                      <a:r>
                        <a:rPr lang="en-US" sz="1050" dirty="0" err="1"/>
                        <a:t>Hailo</a:t>
                      </a:r>
                      <a:r>
                        <a:rPr lang="en-US" sz="1050" dirty="0"/>
                        <a:t> Technologies, </a:t>
                      </a:r>
                      <a:r>
                        <a:rPr lang="en-US" sz="1050" b="0" dirty="0" err="1">
                          <a:solidFill>
                            <a:schemeClr val="accent1"/>
                          </a:solidFill>
                        </a:rPr>
                        <a:t>Varada</a:t>
                      </a:r>
                      <a:r>
                        <a:rPr lang="en-US" sz="1050" b="0" dirty="0">
                          <a:solidFill>
                            <a:schemeClr val="accent1"/>
                          </a:solidFill>
                        </a:rPr>
                        <a:t> ($12M / $22M)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050" dirty="0"/>
                        <a:t>Computational Storage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/>
                        <a:t>Computational storage accelerators (HW&amp;SW)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1" dirty="0" err="1"/>
                        <a:t>Pliops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Levyx</a:t>
                      </a:r>
                      <a:r>
                        <a:rPr lang="en-US" sz="1050" b="0" dirty="0"/>
                        <a:t>, </a:t>
                      </a:r>
                      <a:r>
                        <a:rPr lang="en-US" sz="1050" b="0" dirty="0" err="1"/>
                        <a:t>Eideticom</a:t>
                      </a:r>
                      <a:endParaRPr lang="en-US" sz="105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 err="1">
                          <a:solidFill>
                            <a:srgbClr val="C00000"/>
                          </a:solidFill>
                        </a:rPr>
                        <a:t>Scaleflux</a:t>
                      </a:r>
                      <a:r>
                        <a:rPr lang="en-US" sz="1050" dirty="0">
                          <a:solidFill>
                            <a:srgbClr val="C00000"/>
                          </a:solidFill>
                        </a:rPr>
                        <a:t> ($21M / $200M)</a:t>
                      </a:r>
                      <a:r>
                        <a:rPr lang="en-US" sz="1050" dirty="0"/>
                        <a:t>, NGD Systems (ARM)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73709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36D9D5E-C909-4028-B1D8-95B0F70936CF}"/>
              </a:ext>
            </a:extLst>
          </p:cNvPr>
          <p:cNvSpPr txBox="1"/>
          <p:nvPr/>
        </p:nvSpPr>
        <p:spPr>
          <a:xfrm>
            <a:off x="5321928" y="182880"/>
            <a:ext cx="3484928" cy="33855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dirty="0">
                <a:solidFill>
                  <a:srgbClr val="C00000"/>
                </a:solidFill>
              </a:rPr>
              <a:t>New Financing since Jan ’20 (Round / Valuation)</a:t>
            </a:r>
          </a:p>
          <a:p>
            <a:r>
              <a:rPr lang="en-US" sz="1100" dirty="0">
                <a:solidFill>
                  <a:schemeClr val="accent2">
                    <a:lumMod val="75000"/>
                  </a:schemeClr>
                </a:solidFill>
              </a:rPr>
              <a:t>New Company added since Jan ’20 (Round / Valuation)</a:t>
            </a:r>
          </a:p>
        </p:txBody>
      </p:sp>
    </p:spTree>
    <p:extLst>
      <p:ext uri="{BB962C8B-B14F-4D97-AF65-F5344CB8AC3E}">
        <p14:creationId xmlns:p14="http://schemas.microsoft.com/office/powerpoint/2010/main" val="157142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7648B-1D1D-4AFF-9C37-29818EF11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Companies Funded in last 12 months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5BCC9-838E-4D6D-808E-1E0B66BBC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ScaleFlux</a:t>
            </a:r>
            <a:r>
              <a:rPr lang="en-US" dirty="0"/>
              <a:t> (US) – Computational storage subsystem</a:t>
            </a:r>
          </a:p>
          <a:p>
            <a:r>
              <a:rPr lang="en-US" dirty="0"/>
              <a:t>Spin Memory – ST Re-RAM</a:t>
            </a:r>
          </a:p>
          <a:p>
            <a:r>
              <a:rPr lang="en-US" dirty="0"/>
              <a:t>Avalanche (US) -  STT-MRAM</a:t>
            </a:r>
          </a:p>
          <a:p>
            <a:r>
              <a:rPr lang="en-US" dirty="0" err="1"/>
              <a:t>Varada</a:t>
            </a:r>
            <a:r>
              <a:rPr lang="en-US" dirty="0"/>
              <a:t> (Israel) – Data warehousing platform for data analytics</a:t>
            </a:r>
          </a:p>
          <a:p>
            <a:r>
              <a:rPr lang="en-US" dirty="0" err="1"/>
              <a:t>Floadia</a:t>
            </a:r>
            <a:r>
              <a:rPr lang="en-US" dirty="0"/>
              <a:t> (US) – NVM for IoT devices</a:t>
            </a:r>
          </a:p>
          <a:p>
            <a:r>
              <a:rPr lang="en-US" dirty="0" err="1"/>
              <a:t>MCLogic</a:t>
            </a:r>
            <a:r>
              <a:rPr lang="en-US" dirty="0"/>
              <a:t> (China) – Microchip for hybrid NVM</a:t>
            </a:r>
          </a:p>
          <a:p>
            <a:r>
              <a:rPr lang="en-US" dirty="0" err="1"/>
              <a:t>MemBlaze</a:t>
            </a:r>
            <a:r>
              <a:rPr lang="en-US" dirty="0"/>
              <a:t> (China) – Enterprise SSDs</a:t>
            </a:r>
          </a:p>
        </p:txBody>
      </p:sp>
    </p:spTree>
    <p:extLst>
      <p:ext uri="{BB962C8B-B14F-4D97-AF65-F5344CB8AC3E}">
        <p14:creationId xmlns:p14="http://schemas.microsoft.com/office/powerpoint/2010/main" val="1789085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156D5-0C76-4279-8C5C-072E2148F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Transactions in last 12 months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68E80-0D2A-411A-A2F2-EB3A399C4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Puya</a:t>
            </a:r>
            <a:r>
              <a:rPr lang="en-US" dirty="0"/>
              <a:t> (China) – IPO, Memory chips</a:t>
            </a:r>
          </a:p>
          <a:p>
            <a:r>
              <a:rPr lang="en-US" dirty="0" err="1"/>
              <a:t>Weebit</a:t>
            </a:r>
            <a:r>
              <a:rPr lang="en-US" dirty="0"/>
              <a:t> Nano (Israel) – Radar Iron Limited to buy </a:t>
            </a:r>
            <a:r>
              <a:rPr lang="en-US" dirty="0" err="1"/>
              <a:t>Weebit</a:t>
            </a:r>
            <a:r>
              <a:rPr lang="en-US" dirty="0"/>
              <a:t>, </a:t>
            </a:r>
            <a:r>
              <a:rPr lang="en-US" dirty="0" err="1"/>
              <a:t>ReRam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24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Memory Architectures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>
                <a:solidFill>
                  <a:schemeClr val="tx2"/>
                </a:solidFill>
              </a:rPr>
              <a:t>Trends: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Process integration proving difficult for start-ups without partnerships or access to IDM/Foundry; most start-ups working with 2</a:t>
            </a:r>
            <a:r>
              <a:rPr lang="en-US" sz="1600" baseline="30000" dirty="0">
                <a:solidFill>
                  <a:schemeClr val="tx2"/>
                </a:solidFill>
              </a:rPr>
              <a:t>nd</a:t>
            </a:r>
            <a:r>
              <a:rPr lang="en-US" sz="1600" dirty="0">
                <a:solidFill>
                  <a:schemeClr val="tx2"/>
                </a:solidFill>
              </a:rPr>
              <a:t> or 3</a:t>
            </a:r>
            <a:r>
              <a:rPr lang="en-US" sz="1600" baseline="30000" dirty="0">
                <a:solidFill>
                  <a:schemeClr val="tx2"/>
                </a:solidFill>
              </a:rPr>
              <a:t>rd</a:t>
            </a:r>
            <a:r>
              <a:rPr lang="en-US" sz="1600" dirty="0">
                <a:solidFill>
                  <a:schemeClr val="tx2"/>
                </a:solidFill>
              </a:rPr>
              <a:t> rate foundries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Start-ups lack ability to understand requirement for functionality into the full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High burn rates and significant cash requirements typical; significant amount of re-caps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Large variation in development approaches; some focused on materials, some on new architectures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2"/>
                </a:solidFill>
              </a:rPr>
              <a:t>Large existing memory companies have their own internal development efforts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71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36" y="99115"/>
            <a:ext cx="8229600" cy="641091"/>
          </a:xfrm>
        </p:spPr>
        <p:txBody>
          <a:bodyPr/>
          <a:lstStyle/>
          <a:p>
            <a:r>
              <a:rPr lang="en-US" dirty="0"/>
              <a:t>Memory Architectures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0773820"/>
              </p:ext>
            </p:extLst>
          </p:nvPr>
        </p:nvGraphicFramePr>
        <p:xfrm>
          <a:off x="371398" y="632981"/>
          <a:ext cx="8457666" cy="4432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90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78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607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6055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Arch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Description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Companies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1280">
                <a:tc>
                  <a:txBody>
                    <a:bodyPr/>
                    <a:lstStyle/>
                    <a:p>
                      <a:r>
                        <a:rPr lang="en-US" sz="1050" dirty="0"/>
                        <a:t>MRAM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15888" indent="-115888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Uses electron spin to store</a:t>
                      </a:r>
                      <a:r>
                        <a:rPr lang="en-US" sz="1050" baseline="0" dirty="0"/>
                        <a:t> information; high-density, non-volatile, power efficient</a:t>
                      </a:r>
                    </a:p>
                    <a:p>
                      <a:pPr marL="115888" marR="0" lvl="0" indent="-1158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Challenges:  </a:t>
                      </a:r>
                      <a:r>
                        <a:rPr lang="en-US" sz="1050" baseline="0" dirty="0"/>
                        <a:t>Requires significant process integration to manufacture</a:t>
                      </a:r>
                      <a:endParaRPr lang="en-US" sz="1050" dirty="0"/>
                    </a:p>
                    <a:p>
                      <a:pPr marL="115888" marR="0" lvl="0" indent="-115888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Status:  Furthest</a:t>
                      </a:r>
                      <a:r>
                        <a:rPr lang="en-US" sz="1050" baseline="0" dirty="0"/>
                        <a:t> along in development; Solutions already in the market (</a:t>
                      </a:r>
                      <a:r>
                        <a:rPr lang="en-US" sz="1050" baseline="0" dirty="0" err="1"/>
                        <a:t>Everspin</a:t>
                      </a:r>
                      <a:r>
                        <a:rPr lang="en-US" sz="1050" baseline="0" dirty="0"/>
                        <a:t>, Samsung, TSMC, GF)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Avalanche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 err="1"/>
                        <a:t>Escencia</a:t>
                      </a:r>
                      <a:endParaRPr lang="en-US" sz="105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/>
                        <a:t>Everspin</a:t>
                      </a:r>
                      <a:r>
                        <a:rPr lang="en-US" sz="1050" dirty="0"/>
                        <a:t> (</a:t>
                      </a:r>
                      <a:r>
                        <a:rPr lang="en-US" sz="1050" dirty="0" err="1"/>
                        <a:t>IPOed</a:t>
                      </a:r>
                      <a:r>
                        <a:rPr lang="en-US" sz="1050" dirty="0"/>
                        <a:t>)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Spin</a:t>
                      </a:r>
                      <a:r>
                        <a:rPr lang="en-US" sz="1050" baseline="0" dirty="0"/>
                        <a:t> Transfer Tech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7623">
                <a:tc>
                  <a:txBody>
                    <a:bodyPr/>
                    <a:lstStyle/>
                    <a:p>
                      <a:r>
                        <a:rPr lang="en-US" sz="1050" dirty="0"/>
                        <a:t>RRAM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Changes the resistance</a:t>
                      </a:r>
                      <a:r>
                        <a:rPr lang="en-US" sz="1050" baseline="0" dirty="0"/>
                        <a:t> across a dielectric solid-state material, non-volatile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aseline="0" dirty="0"/>
                        <a:t>Challenges:  Variability issues are proving to be difficult to overcome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aseline="0" dirty="0"/>
                        <a:t>Status:  Advertised as the ultimate scalable memory; Many RRAM companies trying to penetrate into the AI/ML market and worth with in-memory compute model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Crossbar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/>
                        <a:t>Intrinsic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dirty="0" err="1"/>
                        <a:t>NuMe</a:t>
                      </a:r>
                      <a:endParaRPr lang="en-US" sz="105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/>
                        <a:t>ReBIT</a:t>
                      </a:r>
                      <a:endParaRPr lang="en-US" sz="105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ReRAM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Spin Memory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807">
                <a:tc>
                  <a:txBody>
                    <a:bodyPr/>
                    <a:lstStyle/>
                    <a:p>
                      <a:r>
                        <a:rPr lang="en-US" sz="1050" dirty="0"/>
                        <a:t>NRAM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Based on</a:t>
                      </a:r>
                      <a:r>
                        <a:rPr lang="en-US" sz="1050" baseline="0" dirty="0"/>
                        <a:t> carbon nanotube technology for strong write-endurance, non-volatile</a:t>
                      </a:r>
                    </a:p>
                    <a:p>
                      <a:pPr marL="171450" marR="0" lvl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50" baseline="0" dirty="0"/>
                        <a:t>Challenges:   Have yet to deliver on promises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baseline="0" dirty="0"/>
                        <a:t>Status:  Have been around for 20+ years, Fujitsu announced to partner with </a:t>
                      </a:r>
                      <a:r>
                        <a:rPr lang="en-US" sz="1050" baseline="0" dirty="0" err="1"/>
                        <a:t>Nantero</a:t>
                      </a:r>
                      <a:r>
                        <a:rPr lang="en-US" sz="1050" baseline="0" dirty="0"/>
                        <a:t> to bring to market in 2019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/>
                        <a:t>Nantero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2229">
                <a:tc>
                  <a:txBody>
                    <a:bodyPr/>
                    <a:lstStyle/>
                    <a:p>
                      <a:r>
                        <a:rPr lang="en-US" sz="1050" dirty="0" err="1"/>
                        <a:t>FeRAM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Uses ferroelectric layer to achieve non-volatility, low power, fast write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Challenges: Historically used materials that were difficult to integrate into FAB environment, lower storage densities than Flash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Status:  Advances</a:t>
                      </a:r>
                      <a:r>
                        <a:rPr lang="en-US" sz="1050" baseline="0" dirty="0"/>
                        <a:t> made to use Hafnium Oxide to make more accessible for FAB environment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 err="1"/>
                        <a:t>FerroElectric</a:t>
                      </a:r>
                      <a:r>
                        <a:rPr lang="en-US" sz="1050" dirty="0"/>
                        <a:t> Memory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2229">
                <a:tc>
                  <a:txBody>
                    <a:bodyPr/>
                    <a:lstStyle/>
                    <a:p>
                      <a:r>
                        <a:rPr lang="en-US" sz="1050" dirty="0"/>
                        <a:t>Other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SRAM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NAND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Zeno (SRAM)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Netlist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050" dirty="0"/>
                        <a:t>Yangtze</a:t>
                      </a:r>
                      <a:r>
                        <a:rPr lang="en-US" sz="1050" baseline="0" dirty="0"/>
                        <a:t> Memory Tech</a:t>
                      </a:r>
                      <a:endParaRPr lang="en-US" sz="105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04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Int_PPT Template_ClearPro_16x9">
  <a:themeElements>
    <a:clrScheme name="Intel Color Palette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71C5"/>
      </a:accent1>
      <a:accent2>
        <a:srgbClr val="00AEEF"/>
      </a:accent2>
      <a:accent3>
        <a:srgbClr val="F3D54E"/>
      </a:accent3>
      <a:accent4>
        <a:srgbClr val="FFA300"/>
      </a:accent4>
      <a:accent5>
        <a:srgbClr val="FC4C02"/>
      </a:accent5>
      <a:accent6>
        <a:srgbClr val="C3D600"/>
      </a:accent6>
      <a:hlink>
        <a:srgbClr val="0071C5"/>
      </a:hlink>
      <a:folHlink>
        <a:srgbClr val="00AEEF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vert="horz" wrap="square" lIns="0" tIns="0" rIns="0" bIns="0" rtlCol="0">
        <a:spAutoFit/>
      </a:bodyPr>
      <a:lstStyle>
        <a:defPPr>
          <a:defRPr sz="1100" dirty="0" err="1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953974E5F3642909FA287CD9EE7BF" ma:contentTypeVersion="0" ma:contentTypeDescription="Create a new document." ma:contentTypeScope="" ma:versionID="5f619faacf8d8bb2a0c03d6e11c3823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1D75D46-ED62-4A82-871A-46E0974D67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C0B9669-A63B-4FF4-9B6F-7A8EB9F02986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FC9083-4A77-4040-A72E-CF34695A7C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0</TotalTime>
  <Words>688</Words>
  <Application>Microsoft Office PowerPoint</Application>
  <PresentationFormat>On-screen Show (16:9)</PresentationFormat>
  <Paragraphs>100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Intel Clear</vt:lpstr>
      <vt:lpstr>Intel Clear Pro</vt:lpstr>
      <vt:lpstr>Wingdings</vt:lpstr>
      <vt:lpstr>Int_PPT Template_ClearPro_16x9</vt:lpstr>
      <vt:lpstr>Memory Ecosystem Innovation</vt:lpstr>
      <vt:lpstr>Memory Ecosystem Mapping</vt:lpstr>
      <vt:lpstr>Framework</vt:lpstr>
      <vt:lpstr>Companies Funded in last 12 months</vt:lpstr>
      <vt:lpstr>Other Transactions in last 12 months</vt:lpstr>
      <vt:lpstr>New Memory Architectures</vt:lpstr>
      <vt:lpstr>Memory Architectures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>CTPClassification=CTP_IC:VisualMarkings=, CTPClassification=CTP_IC, CTPClassification=CTP_NT</cp:keywords>
  <cp:lastModifiedBy/>
  <cp:revision>1</cp:revision>
  <dcterms:created xsi:type="dcterms:W3CDTF">2015-05-06T16:36:39Z</dcterms:created>
  <dcterms:modified xsi:type="dcterms:W3CDTF">2021-04-29T00:57:30Z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0x010100F90953974E5F3642909FA287CD9EE7BF</vt:lpwstr>
  </property>
  <property fmtid="{D5CDD505-2E9C-101B-9397-08002B2CF9AE}" pid="3" name="TitusGUID">
    <vt:lpwstr>9eaa1668-cf58-4c6e-9c9f-70e9fc1f3765</vt:lpwstr>
  </property>
  <property fmtid="{D5CDD505-2E9C-101B-9397-08002B2CF9AE}" pid="4" name="CTP_BU">
    <vt:lpwstr>NA</vt:lpwstr>
  </property>
  <property fmtid="{D5CDD505-2E9C-101B-9397-08002B2CF9AE}" pid="5" name="CTP_TimeStamp">
    <vt:lpwstr>2019-09-30 17:17:22Z</vt:lpwstr>
  </property>
  <property fmtid="{D5CDD505-2E9C-101B-9397-08002B2CF9AE}" pid="6" name="CTPClassification">
    <vt:lpwstr>CTP_NT</vt:lpwstr>
  </property>
  <property fmtid="{D5CDD505-2E9C-101B-9397-08002B2CF9AE}" pid="7" name="CTP_IDSID">
    <vt:lpwstr>NA</vt:lpwstr>
  </property>
  <property fmtid="{D5CDD505-2E9C-101B-9397-08002B2CF9AE}" pid="8" name="CTP_WWID">
    <vt:lpwstr>NA</vt:lpwstr>
  </property>
</Properties>
</file>