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7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CCCCCC"/>
    <a:srgbClr val="FF0000"/>
    <a:srgbClr val="0064D2"/>
    <a:srgbClr val="0054B0"/>
    <a:srgbClr val="006FEA"/>
    <a:srgbClr val="0071EE"/>
    <a:srgbClr val="0150ED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76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A9CC161F-B7EF-E540-A9A8-B17581DFE861}"/>
    <pc:docChg chg="undo custSel modSld">
      <pc:chgData name="Kau, Derchang" userId="b9148588-e694-4445-9765-2c9aad6149ce" providerId="ADAL" clId="{A9CC161F-B7EF-E540-A9A8-B17581DFE861}" dt="2021-05-19T22:58:47.012" v="212" actId="1035"/>
      <pc:docMkLst>
        <pc:docMk/>
      </pc:docMkLst>
      <pc:sldChg chg="modSp mod">
        <pc:chgData name="Kau, Derchang" userId="b9148588-e694-4445-9765-2c9aad6149ce" providerId="ADAL" clId="{A9CC161F-B7EF-E540-A9A8-B17581DFE861}" dt="2021-05-19T22:58:47.012" v="212" actId="1035"/>
        <pc:sldMkLst>
          <pc:docMk/>
          <pc:sldMk cId="1907365469" sldId="259"/>
        </pc:sldMkLst>
        <pc:spChg chg="mod">
          <ac:chgData name="Kau, Derchang" userId="b9148588-e694-4445-9765-2c9aad6149ce" providerId="ADAL" clId="{A9CC161F-B7EF-E540-A9A8-B17581DFE861}" dt="2021-05-19T22:54:57.843" v="93" actId="207"/>
          <ac:spMkLst>
            <pc:docMk/>
            <pc:sldMk cId="1907365469" sldId="259"/>
            <ac:spMk id="203" creationId="{E0FAFE78-6727-384C-8D4C-485CDFAFE094}"/>
          </ac:spMkLst>
        </pc:spChg>
        <pc:spChg chg="mod">
          <ac:chgData name="Kau, Derchang" userId="b9148588-e694-4445-9765-2c9aad6149ce" providerId="ADAL" clId="{A9CC161F-B7EF-E540-A9A8-B17581DFE861}" dt="2021-05-19T22:54:40.878" v="91" actId="207"/>
          <ac:spMkLst>
            <pc:docMk/>
            <pc:sldMk cId="1907365469" sldId="259"/>
            <ac:spMk id="248" creationId="{4A5BF374-5EAC-5644-8A40-C12E58C46F10}"/>
          </ac:spMkLst>
        </pc:spChg>
        <pc:spChg chg="mod">
          <ac:chgData name="Kau, Derchang" userId="b9148588-e694-4445-9765-2c9aad6149ce" providerId="ADAL" clId="{A9CC161F-B7EF-E540-A9A8-B17581DFE861}" dt="2021-05-19T22:54:32.500" v="89" actId="207"/>
          <ac:spMkLst>
            <pc:docMk/>
            <pc:sldMk cId="1907365469" sldId="259"/>
            <ac:spMk id="249" creationId="{EBEBAD22-4E96-E643-BB85-1CEA8B5C3C54}"/>
          </ac:spMkLst>
        </pc:spChg>
        <pc:spChg chg="mod">
          <ac:chgData name="Kau, Derchang" userId="b9148588-e694-4445-9765-2c9aad6149ce" providerId="ADAL" clId="{A9CC161F-B7EF-E540-A9A8-B17581DFE861}" dt="2021-05-19T22:56:32.592" v="135" actId="1076"/>
          <ac:spMkLst>
            <pc:docMk/>
            <pc:sldMk cId="1907365469" sldId="259"/>
            <ac:spMk id="250" creationId="{2E852103-81DD-2349-8813-F65877C40DEE}"/>
          </ac:spMkLst>
        </pc:spChg>
        <pc:spChg chg="mod">
          <ac:chgData name="Kau, Derchang" userId="b9148588-e694-4445-9765-2c9aad6149ce" providerId="ADAL" clId="{A9CC161F-B7EF-E540-A9A8-B17581DFE861}" dt="2021-05-19T22:58:47.012" v="212" actId="1035"/>
          <ac:spMkLst>
            <pc:docMk/>
            <pc:sldMk cId="1907365469" sldId="259"/>
            <ac:spMk id="251" creationId="{B2BE4519-4DB5-694A-85B6-6DF2F9FB81E0}"/>
          </ac:spMkLst>
        </pc:spChg>
        <pc:spChg chg="mod">
          <ac:chgData name="Kau, Derchang" userId="b9148588-e694-4445-9765-2c9aad6149ce" providerId="ADAL" clId="{A9CC161F-B7EF-E540-A9A8-B17581DFE861}" dt="2021-05-19T22:58:47.012" v="212" actId="1035"/>
          <ac:spMkLst>
            <pc:docMk/>
            <pc:sldMk cId="1907365469" sldId="259"/>
            <ac:spMk id="252" creationId="{EE60A04F-D3CB-3A48-B10E-7A2B285213CA}"/>
          </ac:spMkLst>
        </pc:spChg>
        <pc:spChg chg="mod">
          <ac:chgData name="Kau, Derchang" userId="b9148588-e694-4445-9765-2c9aad6149ce" providerId="ADAL" clId="{A9CC161F-B7EF-E540-A9A8-B17581DFE861}" dt="2021-05-19T22:58:47.012" v="212" actId="1035"/>
          <ac:spMkLst>
            <pc:docMk/>
            <pc:sldMk cId="1907365469" sldId="259"/>
            <ac:spMk id="253" creationId="{A7F57A47-DE80-974B-9F5E-F1A7164102BC}"/>
          </ac:spMkLst>
        </pc:spChg>
        <pc:spChg chg="mod">
          <ac:chgData name="Kau, Derchang" userId="b9148588-e694-4445-9765-2c9aad6149ce" providerId="ADAL" clId="{A9CC161F-B7EF-E540-A9A8-B17581DFE861}" dt="2021-05-19T22:58:47.012" v="212" actId="1035"/>
          <ac:spMkLst>
            <pc:docMk/>
            <pc:sldMk cId="1907365469" sldId="259"/>
            <ac:spMk id="254" creationId="{7A6E383E-1EFD-C243-9AB4-9B1860F8AC2D}"/>
          </ac:spMkLst>
        </pc:spChg>
        <pc:spChg chg="mod">
          <ac:chgData name="Kau, Derchang" userId="b9148588-e694-4445-9765-2c9aad6149ce" providerId="ADAL" clId="{A9CC161F-B7EF-E540-A9A8-B17581DFE861}" dt="2021-05-19T22:58:47.012" v="212" actId="1035"/>
          <ac:spMkLst>
            <pc:docMk/>
            <pc:sldMk cId="1907365469" sldId="259"/>
            <ac:spMk id="319" creationId="{A32CEB7D-CF10-A249-AB67-E9FFDA02EB0A}"/>
          </ac:spMkLst>
        </pc:spChg>
        <pc:spChg chg="mod">
          <ac:chgData name="Kau, Derchang" userId="b9148588-e694-4445-9765-2c9aad6149ce" providerId="ADAL" clId="{A9CC161F-B7EF-E540-A9A8-B17581DFE861}" dt="2021-05-19T22:58:22.004" v="158" actId="1076"/>
          <ac:spMkLst>
            <pc:docMk/>
            <pc:sldMk cId="1907365469" sldId="259"/>
            <ac:spMk id="320" creationId="{212D65E7-6FC0-C14E-8C41-4A2D1E4042B0}"/>
          </ac:spMkLst>
        </pc:spChg>
        <pc:grpChg chg="mod">
          <ac:chgData name="Kau, Derchang" userId="b9148588-e694-4445-9765-2c9aad6149ce" providerId="ADAL" clId="{A9CC161F-B7EF-E540-A9A8-B17581DFE861}" dt="2021-05-19T22:58:33.674" v="184" actId="1038"/>
          <ac:grpSpMkLst>
            <pc:docMk/>
            <pc:sldMk cId="1907365469" sldId="259"/>
            <ac:grpSpMk id="321" creationId="{C47EEFF1-02A2-0F47-A800-C87134BDB4E7}"/>
          </ac:grpSpMkLst>
        </pc:grp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55" creationId="{86603F6E-91E1-5A40-8C1D-61EE2C67AF18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56" creationId="{EDABF3EA-F052-A848-BBBA-EA3F014360B2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57" creationId="{C0AAAB0E-F1ED-494F-83F2-0A5CC63C1513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58" creationId="{C0EA4571-3435-D54C-8613-137145A771CF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59" creationId="{EC21F1AE-7391-5B45-B79C-723ACB1E2CE9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0" creationId="{17D3C168-DCEA-C24F-9B86-CD164A08CCC2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1" creationId="{94A9A276-0B8C-3346-BC44-B5911EE271C2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2" creationId="{D97A7942-B290-0D4C-A075-D0E432D304E7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3" creationId="{9664D733-6938-854B-A20A-7055B9630DF7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4" creationId="{ECECFF7B-4889-074D-854E-2A2DE908936E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5" creationId="{C8E32F91-E720-0142-9DC5-634A4F707FE7}"/>
          </ac:cxnSpMkLst>
        </pc:cxnChg>
        <pc:cxnChg chg="mod">
          <ac:chgData name="Kau, Derchang" userId="b9148588-e694-4445-9765-2c9aad6149ce" providerId="ADAL" clId="{A9CC161F-B7EF-E540-A9A8-B17581DFE861}" dt="2021-05-19T22:58:47.012" v="212" actId="1035"/>
          <ac:cxnSpMkLst>
            <pc:docMk/>
            <pc:sldMk cId="1907365469" sldId="259"/>
            <ac:cxnSpMk id="266" creationId="{3D9EE321-4147-3342-B3FA-9BC70C732F16}"/>
          </ac:cxnSpMkLst>
        </pc:cxnChg>
      </pc:sldChg>
    </pc:docChg>
  </pc:docChgLst>
  <pc:docChgLst>
    <pc:chgData name="Tomishima, Shigeki" userId="S::shigeki.tomishima@intel.com::a0c23eff-75f3-4f52-8890-5593a5680b79" providerId="AD" clId="Web-{F9EA6391-5487-38D3-EA57-36C6B8A2BDB1}"/>
    <pc:docChg chg="modSld">
      <pc:chgData name="Tomishima, Shigeki" userId="S::shigeki.tomishima@intel.com::a0c23eff-75f3-4f52-8890-5593a5680b79" providerId="AD" clId="Web-{F9EA6391-5487-38D3-EA57-36C6B8A2BDB1}" dt="2021-04-27T18:00:31.113" v="198" actId="20577"/>
      <pc:docMkLst>
        <pc:docMk/>
      </pc:docMkLst>
      <pc:sldChg chg="modSp">
        <pc:chgData name="Tomishima, Shigeki" userId="S::shigeki.tomishima@intel.com::a0c23eff-75f3-4f52-8890-5593a5680b79" providerId="AD" clId="Web-{F9EA6391-5487-38D3-EA57-36C6B8A2BDB1}" dt="2021-04-27T18:00:31.113" v="198" actId="20577"/>
        <pc:sldMkLst>
          <pc:docMk/>
          <pc:sldMk cId="3634505535" sldId="258"/>
        </pc:sldMkLst>
        <pc:spChg chg="mod">
          <ac:chgData name="Tomishima, Shigeki" userId="S::shigeki.tomishima@intel.com::a0c23eff-75f3-4f52-8890-5593a5680b79" providerId="AD" clId="Web-{F9EA6391-5487-38D3-EA57-36C6B8A2BDB1}" dt="2021-04-27T18:00:31.113" v="198" actId="20577"/>
          <ac:spMkLst>
            <pc:docMk/>
            <pc:sldMk cId="3634505535" sldId="258"/>
            <ac:spMk id="3" creationId="{E40BF78F-1058-1847-9F55-02ADB27E297A}"/>
          </ac:spMkLst>
        </pc:spChg>
      </pc:sldChg>
    </pc:docChg>
  </pc:docChgLst>
  <pc:docChgLst>
    <pc:chgData name="Kau, Derchang" userId="S::derchang.kau@intel.com::b9148588-e694-4445-9765-2c9aad6149ce" providerId="AD" clId="Web-{5EAD4AC4-BA34-34C3-0477-2FFA8B158B54}"/>
    <pc:docChg chg="modSld">
      <pc:chgData name="Kau, Derchang" userId="S::derchang.kau@intel.com::b9148588-e694-4445-9765-2c9aad6149ce" providerId="AD" clId="Web-{5EAD4AC4-BA34-34C3-0477-2FFA8B158B54}" dt="2021-04-27T20:05:48.546" v="269" actId="20577"/>
      <pc:docMkLst>
        <pc:docMk/>
      </pc:docMkLst>
      <pc:sldChg chg="modSp">
        <pc:chgData name="Kau, Derchang" userId="S::derchang.kau@intel.com::b9148588-e694-4445-9765-2c9aad6149ce" providerId="AD" clId="Web-{5EAD4AC4-BA34-34C3-0477-2FFA8B158B54}" dt="2021-04-27T20:05:48.546" v="269" actId="20577"/>
        <pc:sldMkLst>
          <pc:docMk/>
          <pc:sldMk cId="3634505535" sldId="258"/>
        </pc:sldMkLst>
        <pc:spChg chg="mod">
          <ac:chgData name="Kau, Derchang" userId="S::derchang.kau@intel.com::b9148588-e694-4445-9765-2c9aad6149ce" providerId="AD" clId="Web-{5EAD4AC4-BA34-34C3-0477-2FFA8B158B54}" dt="2021-04-27T20:05:48.546" v="269" actId="20577"/>
          <ac:spMkLst>
            <pc:docMk/>
            <pc:sldMk cId="3634505535" sldId="258"/>
            <ac:spMk id="3" creationId="{E40BF78F-1058-1847-9F55-02ADB27E297A}"/>
          </ac:spMkLst>
        </pc:spChg>
      </pc:sldChg>
    </pc:docChg>
  </pc:docChgLst>
  <pc:docChgLst>
    <pc:chgData name="Kau, Derchang" userId="b9148588-e694-4445-9765-2c9aad6149ce" providerId="ADAL" clId="{4C170E78-F681-CF44-B733-34BDAE066E2F}"/>
    <pc:docChg chg="custSel modSld">
      <pc:chgData name="Kau, Derchang" userId="b9148588-e694-4445-9765-2c9aad6149ce" providerId="ADAL" clId="{4C170E78-F681-CF44-B733-34BDAE066E2F}" dt="2021-04-30T21:02:54.305" v="1023" actId="20577"/>
      <pc:docMkLst>
        <pc:docMk/>
      </pc:docMkLst>
      <pc:sldChg chg="modSp mod">
        <pc:chgData name="Kau, Derchang" userId="b9148588-e694-4445-9765-2c9aad6149ce" providerId="ADAL" clId="{4C170E78-F681-CF44-B733-34BDAE066E2F}" dt="2021-04-27T08:15:03.849" v="26" actId="33524"/>
        <pc:sldMkLst>
          <pc:docMk/>
          <pc:sldMk cId="571199631" sldId="257"/>
        </pc:sldMkLst>
        <pc:spChg chg="mod">
          <ac:chgData name="Kau, Derchang" userId="b9148588-e694-4445-9765-2c9aad6149ce" providerId="ADAL" clId="{4C170E78-F681-CF44-B733-34BDAE066E2F}" dt="2021-04-27T08:15:03.849" v="26" actId="33524"/>
          <ac:spMkLst>
            <pc:docMk/>
            <pc:sldMk cId="571199631" sldId="257"/>
            <ac:spMk id="5" creationId="{F9BA725F-81AE-D340-A8A5-B50CB12CC457}"/>
          </ac:spMkLst>
        </pc:spChg>
      </pc:sldChg>
      <pc:sldChg chg="modSp mod">
        <pc:chgData name="Kau, Derchang" userId="b9148588-e694-4445-9765-2c9aad6149ce" providerId="ADAL" clId="{4C170E78-F681-CF44-B733-34BDAE066E2F}" dt="2021-04-30T21:02:54.305" v="1023" actId="20577"/>
        <pc:sldMkLst>
          <pc:docMk/>
          <pc:sldMk cId="3634505535" sldId="258"/>
        </pc:sldMkLst>
        <pc:spChg chg="mod">
          <ac:chgData name="Kau, Derchang" userId="b9148588-e694-4445-9765-2c9aad6149ce" providerId="ADAL" clId="{4C170E78-F681-CF44-B733-34BDAE066E2F}" dt="2021-04-27T20:32:43.548" v="708" actId="14100"/>
          <ac:spMkLst>
            <pc:docMk/>
            <pc:sldMk cId="3634505535" sldId="258"/>
            <ac:spMk id="2" creationId="{4DEB5FCF-924B-7344-AB14-C3AE7FB8B688}"/>
          </ac:spMkLst>
        </pc:spChg>
        <pc:spChg chg="mod">
          <ac:chgData name="Kau, Derchang" userId="b9148588-e694-4445-9765-2c9aad6149ce" providerId="ADAL" clId="{4C170E78-F681-CF44-B733-34BDAE066E2F}" dt="2021-04-30T21:02:54.305" v="1023" actId="20577"/>
          <ac:spMkLst>
            <pc:docMk/>
            <pc:sldMk cId="3634505535" sldId="258"/>
            <ac:spMk id="3" creationId="{E40BF78F-1058-1847-9F55-02ADB27E297A}"/>
          </ac:spMkLst>
        </pc:spChg>
      </pc:sldChg>
      <pc:sldChg chg="modSp mod">
        <pc:chgData name="Kau, Derchang" userId="b9148588-e694-4445-9765-2c9aad6149ce" providerId="ADAL" clId="{4C170E78-F681-CF44-B733-34BDAE066E2F}" dt="2021-04-27T08:03:32.996" v="1" actId="3064"/>
        <pc:sldMkLst>
          <pc:docMk/>
          <pc:sldMk cId="1907365469" sldId="259"/>
        </pc:sldMkLst>
        <pc:spChg chg="mod">
          <ac:chgData name="Kau, Derchang" userId="b9148588-e694-4445-9765-2c9aad6149ce" providerId="ADAL" clId="{4C170E78-F681-CF44-B733-34BDAE066E2F}" dt="2021-04-27T08:03:32.996" v="1" actId="3064"/>
          <ac:spMkLst>
            <pc:docMk/>
            <pc:sldMk cId="1907365469" sldId="259"/>
            <ac:spMk id="250" creationId="{2E852103-81DD-2349-8813-F65877C40DEE}"/>
          </ac:spMkLst>
        </pc:spChg>
      </pc:sldChg>
    </pc:docChg>
  </pc:docChgLst>
  <pc:docChgLst>
    <pc:chgData name="Tomishima, Shigeki" userId="S::shigeki.tomishima@intel.com::a0c23eff-75f3-4f52-8890-5593a5680b79" providerId="AD" clId="Web-{CC29D6F8-0E96-D6EE-3399-2006B1C24AD7}"/>
    <pc:docChg chg="modSld">
      <pc:chgData name="Tomishima, Shigeki" userId="S::shigeki.tomishima@intel.com::a0c23eff-75f3-4f52-8890-5593a5680b79" providerId="AD" clId="Web-{CC29D6F8-0E96-D6EE-3399-2006B1C24AD7}" dt="2021-04-27T18:03:32.441" v="5" actId="20577"/>
      <pc:docMkLst>
        <pc:docMk/>
      </pc:docMkLst>
      <pc:sldChg chg="modSp">
        <pc:chgData name="Tomishima, Shigeki" userId="S::shigeki.tomishima@intel.com::a0c23eff-75f3-4f52-8890-5593a5680b79" providerId="AD" clId="Web-{CC29D6F8-0E96-D6EE-3399-2006B1C24AD7}" dt="2021-04-27T18:03:32.441" v="5" actId="20577"/>
        <pc:sldMkLst>
          <pc:docMk/>
          <pc:sldMk cId="3634505535" sldId="258"/>
        </pc:sldMkLst>
        <pc:spChg chg="mod">
          <ac:chgData name="Tomishima, Shigeki" userId="S::shigeki.tomishima@intel.com::a0c23eff-75f3-4f52-8890-5593a5680b79" providerId="AD" clId="Web-{CC29D6F8-0E96-D6EE-3399-2006B1C24AD7}" dt="2021-04-27T18:03:32.441" v="5" actId="20577"/>
          <ac:spMkLst>
            <pc:docMk/>
            <pc:sldMk cId="3634505535" sldId="258"/>
            <ac:spMk id="3" creationId="{E40BF78F-1058-1847-9F55-02ADB27E297A}"/>
          </ac:spMkLst>
        </pc:spChg>
      </pc:sldChg>
    </pc:docChg>
  </pc:docChgLst>
  <pc:docChgLst>
    <pc:chgData name="Majhi, Prashant" userId="S::prashant.majhi@intel.com::361c3265-14f2-4ce2-b1cb-1454ab5a82eb" providerId="AD" clId="Web-{0BC22EE3-F958-9509-E0EB-BEC0C2373DEB}"/>
    <pc:docChg chg="modSld">
      <pc:chgData name="Majhi, Prashant" userId="S::prashant.majhi@intel.com::361c3265-14f2-4ce2-b1cb-1454ab5a82eb" providerId="AD" clId="Web-{0BC22EE3-F958-9509-E0EB-BEC0C2373DEB}" dt="2021-04-27T17:33:47.602" v="1" actId="20577"/>
      <pc:docMkLst>
        <pc:docMk/>
      </pc:docMkLst>
      <pc:sldChg chg="modSp">
        <pc:chgData name="Majhi, Prashant" userId="S::prashant.majhi@intel.com::361c3265-14f2-4ce2-b1cb-1454ab5a82eb" providerId="AD" clId="Web-{0BC22EE3-F958-9509-E0EB-BEC0C2373DEB}" dt="2021-04-27T17:33:47.602" v="1" actId="20577"/>
        <pc:sldMkLst>
          <pc:docMk/>
          <pc:sldMk cId="3634505535" sldId="258"/>
        </pc:sldMkLst>
        <pc:spChg chg="mod">
          <ac:chgData name="Majhi, Prashant" userId="S::prashant.majhi@intel.com::361c3265-14f2-4ce2-b1cb-1454ab5a82eb" providerId="AD" clId="Web-{0BC22EE3-F958-9509-E0EB-BEC0C2373DEB}" dt="2021-04-27T17:33:47.602" v="1" actId="20577"/>
          <ac:spMkLst>
            <pc:docMk/>
            <pc:sldMk cId="3634505535" sldId="258"/>
            <ac:spMk id="3" creationId="{E40BF78F-1058-1847-9F55-02ADB27E297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9BA725F-81AE-D340-A8A5-B50CB12CC4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/>
              <a:t>Emerging Memory Competitive Landscape</a:t>
            </a:r>
            <a:br>
              <a:rPr lang="en-US" sz="3600"/>
            </a:br>
            <a:br>
              <a:rPr lang="en-US" sz="3600"/>
            </a:br>
            <a:r>
              <a:rPr lang="en-US" sz="2800"/>
              <a:t>A snapshot in April 2021</a:t>
            </a:r>
            <a:endParaRPr lang="en-US" sz="360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F8650883-96E7-344C-A7E9-DDC427E35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sz="2400"/>
              <a:t>Prashant Majhi, Shigeki </a:t>
            </a:r>
            <a:r>
              <a:rPr lang="en-US" sz="2400" err="1"/>
              <a:t>Tomishima</a:t>
            </a:r>
            <a:r>
              <a:rPr lang="en-US" sz="2400"/>
              <a:t> &amp; DerChang Kau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D7E076-F0ED-DA43-8DF4-9302FDB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Emerging Technology in Memory Pyramid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7C3F44-4C28-2748-86C7-268155E42EEC}"/>
              </a:ext>
            </a:extLst>
          </p:cNvPr>
          <p:cNvGrpSpPr/>
          <p:nvPr/>
        </p:nvGrpSpPr>
        <p:grpSpPr>
          <a:xfrm>
            <a:off x="3441800" y="1881315"/>
            <a:ext cx="5348634" cy="4489659"/>
            <a:chOff x="2375118" y="1262425"/>
            <a:chExt cx="4116510" cy="286911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1802A80-B02A-7044-86E0-8F3F4BD3EC25}"/>
                </a:ext>
              </a:extLst>
            </p:cNvPr>
            <p:cNvGrpSpPr/>
            <p:nvPr/>
          </p:nvGrpSpPr>
          <p:grpSpPr>
            <a:xfrm>
              <a:off x="2718111" y="2805394"/>
              <a:ext cx="3431012" cy="844949"/>
              <a:chOff x="4722427" y="3160506"/>
              <a:chExt cx="2745009" cy="534459"/>
            </a:xfrm>
          </p:grpSpPr>
          <p:sp>
            <p:nvSpPr>
              <p:cNvPr id="51" name="Freeform: Shape 80">
                <a:extLst>
                  <a:ext uri="{FF2B5EF4-FFF2-40B4-BE49-F238E27FC236}">
                    <a16:creationId xmlns:a16="http://schemas.microsoft.com/office/drawing/2014/main" id="{E1700CF4-BEC0-9744-850A-E7D6E9CE0B42}"/>
                  </a:ext>
                </a:extLst>
              </p:cNvPr>
              <p:cNvSpPr/>
              <p:nvPr/>
            </p:nvSpPr>
            <p:spPr>
              <a:xfrm>
                <a:off x="4722427" y="3409120"/>
                <a:ext cx="2743200" cy="285750"/>
              </a:xfrm>
              <a:custGeom>
                <a:avLst/>
                <a:gdLst>
                  <a:gd name="connsiteX0" fmla="*/ 5879 w 2743200"/>
                  <a:gd name="connsiteY0" fmla="*/ 123512 h 285750"/>
                  <a:gd name="connsiteX1" fmla="*/ 403071 w 2743200"/>
                  <a:gd name="connsiteY1" fmla="*/ 5879 h 285750"/>
                  <a:gd name="connsiteX2" fmla="*/ 2344838 w 2743200"/>
                  <a:gd name="connsiteY2" fmla="*/ 5879 h 285750"/>
                  <a:gd name="connsiteX3" fmla="*/ 2742888 w 2743200"/>
                  <a:gd name="connsiteY3" fmla="*/ 129227 h 285750"/>
                  <a:gd name="connsiteX4" fmla="*/ 2523431 w 2743200"/>
                  <a:gd name="connsiteY4" fmla="*/ 281437 h 285750"/>
                  <a:gd name="connsiteX5" fmla="*/ 225716 w 2743200"/>
                  <a:gd name="connsiteY5" fmla="*/ 281437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743200" h="285750">
                    <a:moveTo>
                      <a:pt x="5879" y="123512"/>
                    </a:moveTo>
                    <a:lnTo>
                      <a:pt x="403071" y="5879"/>
                    </a:lnTo>
                    <a:lnTo>
                      <a:pt x="2344838" y="5879"/>
                    </a:lnTo>
                    <a:lnTo>
                      <a:pt x="2742888" y="129227"/>
                    </a:lnTo>
                    <a:lnTo>
                      <a:pt x="2523431" y="281437"/>
                    </a:lnTo>
                    <a:lnTo>
                      <a:pt x="225716" y="281437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2" name="Freeform: Shape 81">
                <a:extLst>
                  <a:ext uri="{FF2B5EF4-FFF2-40B4-BE49-F238E27FC236}">
                    <a16:creationId xmlns:a16="http://schemas.microsoft.com/office/drawing/2014/main" id="{401F24CE-EE41-EA42-AE7A-7523B2DA1856}"/>
                  </a:ext>
                </a:extLst>
              </p:cNvPr>
              <p:cNvSpPr/>
              <p:nvPr/>
            </p:nvSpPr>
            <p:spPr>
              <a:xfrm>
                <a:off x="4722427" y="3262054"/>
                <a:ext cx="447675" cy="428625"/>
              </a:xfrm>
              <a:custGeom>
                <a:avLst/>
                <a:gdLst>
                  <a:gd name="connsiteX0" fmla="*/ 269435 w 447675"/>
                  <a:gd name="connsiteY0" fmla="*/ 5879 h 428625"/>
                  <a:gd name="connsiteX1" fmla="*/ 5879 w 447675"/>
                  <a:gd name="connsiteY1" fmla="*/ 270578 h 428625"/>
                  <a:gd name="connsiteX2" fmla="*/ 225716 w 447675"/>
                  <a:gd name="connsiteY2" fmla="*/ 428503 h 428625"/>
                  <a:gd name="connsiteX3" fmla="*/ 446981 w 447675"/>
                  <a:gd name="connsiteY3" fmla="*/ 132656 h 428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7675" h="428625">
                    <a:moveTo>
                      <a:pt x="269435" y="5879"/>
                    </a:moveTo>
                    <a:lnTo>
                      <a:pt x="5879" y="270578"/>
                    </a:lnTo>
                    <a:lnTo>
                      <a:pt x="225716" y="428503"/>
                    </a:lnTo>
                    <a:lnTo>
                      <a:pt x="446981" y="132656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3" name="Freeform: Shape 82">
                <a:extLst>
                  <a:ext uri="{FF2B5EF4-FFF2-40B4-BE49-F238E27FC236}">
                    <a16:creationId xmlns:a16="http://schemas.microsoft.com/office/drawing/2014/main" id="{BD0EEF31-D712-A642-A6B8-4D527E35E81E}"/>
                  </a:ext>
                </a:extLst>
              </p:cNvPr>
              <p:cNvSpPr/>
              <p:nvPr/>
            </p:nvSpPr>
            <p:spPr>
              <a:xfrm>
                <a:off x="5119989" y="3160506"/>
                <a:ext cx="200025" cy="257175"/>
              </a:xfrm>
              <a:custGeom>
                <a:avLst/>
                <a:gdLst>
                  <a:gd name="connsiteX0" fmla="*/ 196580 w 200025"/>
                  <a:gd name="connsiteY0" fmla="*/ 5509 h 257175"/>
                  <a:gd name="connsiteX1" fmla="*/ 5509 w 200025"/>
                  <a:gd name="connsiteY1" fmla="*/ 254492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025" h="257175">
                    <a:moveTo>
                      <a:pt x="196580" y="5509"/>
                    </a:moveTo>
                    <a:lnTo>
                      <a:pt x="5509" y="254492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4" name="Freeform: Shape 83">
                <a:extLst>
                  <a:ext uri="{FF2B5EF4-FFF2-40B4-BE49-F238E27FC236}">
                    <a16:creationId xmlns:a16="http://schemas.microsoft.com/office/drawing/2014/main" id="{56C30E23-9C53-AA4B-9A7A-A1C733EFD44E}"/>
                  </a:ext>
                </a:extLst>
              </p:cNvPr>
              <p:cNvSpPr/>
              <p:nvPr/>
            </p:nvSpPr>
            <p:spPr>
              <a:xfrm>
                <a:off x="6863921" y="3160506"/>
                <a:ext cx="200025" cy="257175"/>
              </a:xfrm>
              <a:custGeom>
                <a:avLst/>
                <a:gdLst>
                  <a:gd name="connsiteX0" fmla="*/ 5509 w 200025"/>
                  <a:gd name="connsiteY0" fmla="*/ 5509 h 257175"/>
                  <a:gd name="connsiteX1" fmla="*/ 203343 w 200025"/>
                  <a:gd name="connsiteY1" fmla="*/ 254492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025" h="257175">
                    <a:moveTo>
                      <a:pt x="5509" y="5509"/>
                    </a:moveTo>
                    <a:lnTo>
                      <a:pt x="203343" y="254492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5" name="Freeform: Shape 85">
                <a:extLst>
                  <a:ext uri="{FF2B5EF4-FFF2-40B4-BE49-F238E27FC236}">
                    <a16:creationId xmlns:a16="http://schemas.microsoft.com/office/drawing/2014/main" id="{436BCAA4-A7D9-F147-9F9C-E6F432846D98}"/>
                  </a:ext>
                </a:extLst>
              </p:cNvPr>
              <p:cNvSpPr/>
              <p:nvPr/>
            </p:nvSpPr>
            <p:spPr>
              <a:xfrm>
                <a:off x="4986353" y="3160506"/>
                <a:ext cx="2209800" cy="238125"/>
              </a:xfrm>
              <a:custGeom>
                <a:avLst/>
                <a:gdLst>
                  <a:gd name="connsiteX0" fmla="*/ 5509 w 2209800"/>
                  <a:gd name="connsiteY0" fmla="*/ 107426 h 238125"/>
                  <a:gd name="connsiteX1" fmla="*/ 330216 w 2209800"/>
                  <a:gd name="connsiteY1" fmla="*/ 5509 h 238125"/>
                  <a:gd name="connsiteX2" fmla="*/ 1883077 w 2209800"/>
                  <a:gd name="connsiteY2" fmla="*/ 5509 h 238125"/>
                  <a:gd name="connsiteX3" fmla="*/ 2207308 w 2209800"/>
                  <a:gd name="connsiteY3" fmla="*/ 111712 h 238125"/>
                  <a:gd name="connsiteX4" fmla="*/ 2029762 w 2209800"/>
                  <a:gd name="connsiteY4" fmla="*/ 234204 h 238125"/>
                  <a:gd name="connsiteX5" fmla="*/ 183055 w 2209800"/>
                  <a:gd name="connsiteY5" fmla="*/ 234204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9800" h="238125">
                    <a:moveTo>
                      <a:pt x="5509" y="107426"/>
                    </a:moveTo>
                    <a:lnTo>
                      <a:pt x="330216" y="5509"/>
                    </a:lnTo>
                    <a:lnTo>
                      <a:pt x="1883077" y="5509"/>
                    </a:lnTo>
                    <a:lnTo>
                      <a:pt x="2207308" y="111712"/>
                    </a:lnTo>
                    <a:lnTo>
                      <a:pt x="2029762" y="234204"/>
                    </a:lnTo>
                    <a:lnTo>
                      <a:pt x="183055" y="234204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6" name="Freeform: Shape 86">
                <a:extLst>
                  <a:ext uri="{FF2B5EF4-FFF2-40B4-BE49-F238E27FC236}">
                    <a16:creationId xmlns:a16="http://schemas.microsoft.com/office/drawing/2014/main" id="{9DF6FE9A-5AAA-B142-8943-9D46B131A89F}"/>
                  </a:ext>
                </a:extLst>
              </p:cNvPr>
              <p:cNvSpPr/>
              <p:nvPr/>
            </p:nvSpPr>
            <p:spPr>
              <a:xfrm>
                <a:off x="4942264" y="3388831"/>
                <a:ext cx="2295525" cy="304800"/>
              </a:xfrm>
              <a:custGeom>
                <a:avLst/>
                <a:gdLst>
                  <a:gd name="connsiteX0" fmla="*/ 5879 w 2295525"/>
                  <a:gd name="connsiteY0" fmla="*/ 301725 h 304800"/>
                  <a:gd name="connsiteX1" fmla="*/ 2295498 w 2295525"/>
                  <a:gd name="connsiteY1" fmla="*/ 301725 h 304800"/>
                  <a:gd name="connsiteX2" fmla="*/ 2069089 w 2295525"/>
                  <a:gd name="connsiteY2" fmla="*/ 5879 h 304800"/>
                  <a:gd name="connsiteX3" fmla="*/ 227144 w 2295525"/>
                  <a:gd name="connsiteY3" fmla="*/ 5879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95525" h="304800">
                    <a:moveTo>
                      <a:pt x="5879" y="301725"/>
                    </a:moveTo>
                    <a:lnTo>
                      <a:pt x="2295498" y="301725"/>
                    </a:lnTo>
                    <a:lnTo>
                      <a:pt x="2069089" y="5879"/>
                    </a:lnTo>
                    <a:lnTo>
                      <a:pt x="227144" y="587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0"/>
                    </a:schemeClr>
                  </a:gs>
                  <a:gs pos="100000">
                    <a:schemeClr val="tx2">
                      <a:lumMod val="75000"/>
                      <a:alpha val="37000"/>
                    </a:schemeClr>
                  </a:gs>
                </a:gsLst>
                <a:lin ang="0" scaled="0"/>
              </a:gradFill>
              <a:ln w="6350">
                <a:gradFill>
                  <a:gsLst>
                    <a:gs pos="0">
                      <a:schemeClr val="bg2">
                        <a:lumMod val="60000"/>
                        <a:lumOff val="40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7" name="Freeform: Shape 87">
                <a:extLst>
                  <a:ext uri="{FF2B5EF4-FFF2-40B4-BE49-F238E27FC236}">
                    <a16:creationId xmlns:a16="http://schemas.microsoft.com/office/drawing/2014/main" id="{BA34C22C-8749-EB45-9D24-171DDCEAFA78}"/>
                  </a:ext>
                </a:extLst>
              </p:cNvPr>
              <p:cNvSpPr/>
              <p:nvPr/>
            </p:nvSpPr>
            <p:spPr>
              <a:xfrm>
                <a:off x="7010236" y="3266340"/>
                <a:ext cx="457200" cy="428625"/>
              </a:xfrm>
              <a:custGeom>
                <a:avLst/>
                <a:gdLst>
                  <a:gd name="connsiteX0" fmla="*/ 227525 w 457200"/>
                  <a:gd name="connsiteY0" fmla="*/ 424217 h 428625"/>
                  <a:gd name="connsiteX1" fmla="*/ 455078 w 457200"/>
                  <a:gd name="connsiteY1" fmla="*/ 272007 h 428625"/>
                  <a:gd name="connsiteX2" fmla="*/ 183424 w 457200"/>
                  <a:gd name="connsiteY2" fmla="*/ 5879 h 428625"/>
                  <a:gd name="connsiteX3" fmla="*/ 5879 w 457200"/>
                  <a:gd name="connsiteY3" fmla="*/ 128370 h 428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0" h="428625">
                    <a:moveTo>
                      <a:pt x="227525" y="424217"/>
                    </a:moveTo>
                    <a:lnTo>
                      <a:pt x="455078" y="272007"/>
                    </a:lnTo>
                    <a:lnTo>
                      <a:pt x="183424" y="5879"/>
                    </a:lnTo>
                    <a:lnTo>
                      <a:pt x="5879" y="128370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905310D-6A3A-4547-B66A-1E4C2B55E40E}"/>
                </a:ext>
              </a:extLst>
            </p:cNvPr>
            <p:cNvGrpSpPr/>
            <p:nvPr/>
          </p:nvGrpSpPr>
          <p:grpSpPr>
            <a:xfrm>
              <a:off x="2381449" y="3589618"/>
              <a:ext cx="4110179" cy="541920"/>
              <a:chOff x="12456098" y="5203261"/>
              <a:chExt cx="7756959" cy="807082"/>
            </a:xfrm>
          </p:grpSpPr>
          <p:sp>
            <p:nvSpPr>
              <p:cNvPr id="48" name="Freeform: Shape 89">
                <a:extLst>
                  <a:ext uri="{FF2B5EF4-FFF2-40B4-BE49-F238E27FC236}">
                    <a16:creationId xmlns:a16="http://schemas.microsoft.com/office/drawing/2014/main" id="{F44DF530-505D-E147-B38A-48790369E50B}"/>
                  </a:ext>
                </a:extLst>
              </p:cNvPr>
              <p:cNvSpPr/>
              <p:nvPr/>
            </p:nvSpPr>
            <p:spPr>
              <a:xfrm>
                <a:off x="13014554" y="5203261"/>
                <a:ext cx="582893" cy="739825"/>
              </a:xfrm>
              <a:custGeom>
                <a:avLst/>
                <a:gdLst>
                  <a:gd name="connsiteX0" fmla="*/ 579537 w 582892"/>
                  <a:gd name="connsiteY0" fmla="*/ 16597 h 739825"/>
                  <a:gd name="connsiteX1" fmla="*/ 16597 w 582892"/>
                  <a:gd name="connsiteY1" fmla="*/ 724364 h 739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82892" h="739825">
                    <a:moveTo>
                      <a:pt x="579537" y="16597"/>
                    </a:moveTo>
                    <a:lnTo>
                      <a:pt x="16597" y="724364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solidFill>
                  <a:srgbClr val="0088EE">
                    <a:alpha val="50000"/>
                  </a:srgbClr>
                </a:soli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9" name="Freeform: Shape 90">
                <a:extLst>
                  <a:ext uri="{FF2B5EF4-FFF2-40B4-BE49-F238E27FC236}">
                    <a16:creationId xmlns:a16="http://schemas.microsoft.com/office/drawing/2014/main" id="{8E58838D-2C8F-4144-BAA9-3CDEBA411C9B}"/>
                  </a:ext>
                </a:extLst>
              </p:cNvPr>
              <p:cNvSpPr/>
              <p:nvPr/>
            </p:nvSpPr>
            <p:spPr>
              <a:xfrm>
                <a:off x="19059602" y="5203261"/>
                <a:ext cx="560474" cy="739825"/>
              </a:xfrm>
              <a:custGeom>
                <a:avLst/>
                <a:gdLst>
                  <a:gd name="connsiteX0" fmla="*/ 16598 w 560473"/>
                  <a:gd name="connsiteY0" fmla="*/ 16597 h 739825"/>
                  <a:gd name="connsiteX1" fmla="*/ 546806 w 560473"/>
                  <a:gd name="connsiteY1" fmla="*/ 724364 h 739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0473" h="739825">
                    <a:moveTo>
                      <a:pt x="16598" y="16597"/>
                    </a:moveTo>
                    <a:lnTo>
                      <a:pt x="546806" y="724364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solidFill>
                  <a:srgbClr val="0088EE">
                    <a:alpha val="50000"/>
                  </a:srgbClr>
                </a:soli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50" name="Freeform: Shape 91">
                <a:extLst>
                  <a:ext uri="{FF2B5EF4-FFF2-40B4-BE49-F238E27FC236}">
                    <a16:creationId xmlns:a16="http://schemas.microsoft.com/office/drawing/2014/main" id="{5F91B421-FE31-9746-899D-A8F10333EA11}"/>
                  </a:ext>
                </a:extLst>
              </p:cNvPr>
              <p:cNvSpPr/>
              <p:nvPr/>
            </p:nvSpPr>
            <p:spPr>
              <a:xfrm>
                <a:off x="12456098" y="5203261"/>
                <a:ext cx="7756959" cy="807082"/>
              </a:xfrm>
              <a:custGeom>
                <a:avLst/>
                <a:gdLst>
                  <a:gd name="connsiteX0" fmla="*/ 16597 w 7756959"/>
                  <a:gd name="connsiteY0" fmla="*/ 348846 h 807082"/>
                  <a:gd name="connsiteX1" fmla="*/ 1137994 w 7756959"/>
                  <a:gd name="connsiteY1" fmla="*/ 16597 h 807082"/>
                  <a:gd name="connsiteX2" fmla="*/ 6620101 w 7756959"/>
                  <a:gd name="connsiteY2" fmla="*/ 16597 h 807082"/>
                  <a:gd name="connsiteX3" fmla="*/ 7744188 w 7756959"/>
                  <a:gd name="connsiteY3" fmla="*/ 364988 h 807082"/>
                  <a:gd name="connsiteX4" fmla="*/ 7124528 w 7756959"/>
                  <a:gd name="connsiteY4" fmla="*/ 794759 h 807082"/>
                  <a:gd name="connsiteX5" fmla="*/ 637154 w 7756959"/>
                  <a:gd name="connsiteY5" fmla="*/ 794759 h 807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56959" h="807082">
                    <a:moveTo>
                      <a:pt x="16597" y="348846"/>
                    </a:moveTo>
                    <a:lnTo>
                      <a:pt x="1137994" y="16597"/>
                    </a:lnTo>
                    <a:lnTo>
                      <a:pt x="6620101" y="16597"/>
                    </a:lnTo>
                    <a:lnTo>
                      <a:pt x="7744188" y="364988"/>
                    </a:lnTo>
                    <a:lnTo>
                      <a:pt x="7124528" y="794759"/>
                    </a:lnTo>
                    <a:lnTo>
                      <a:pt x="637154" y="79475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BC206F1-EA16-4447-9113-574B0F327E01}"/>
                </a:ext>
              </a:extLst>
            </p:cNvPr>
            <p:cNvGrpSpPr/>
            <p:nvPr/>
          </p:nvGrpSpPr>
          <p:grpSpPr>
            <a:xfrm>
              <a:off x="2375118" y="3201818"/>
              <a:ext cx="4095453" cy="923970"/>
              <a:chOff x="4455906" y="4532438"/>
              <a:chExt cx="3276600" cy="584443"/>
            </a:xfrm>
          </p:grpSpPr>
          <p:sp>
            <p:nvSpPr>
              <p:cNvPr id="41" name="Freeform: Shape 93">
                <a:extLst>
                  <a:ext uri="{FF2B5EF4-FFF2-40B4-BE49-F238E27FC236}">
                    <a16:creationId xmlns:a16="http://schemas.microsoft.com/office/drawing/2014/main" id="{2439217C-3AF7-C544-B139-83B3FE1FF866}"/>
                  </a:ext>
                </a:extLst>
              </p:cNvPr>
              <p:cNvSpPr/>
              <p:nvPr/>
            </p:nvSpPr>
            <p:spPr>
              <a:xfrm>
                <a:off x="4455906" y="4783506"/>
                <a:ext cx="3276600" cy="333375"/>
              </a:xfrm>
              <a:custGeom>
                <a:avLst/>
                <a:gdLst>
                  <a:gd name="connsiteX0" fmla="*/ 5509 w 3276600"/>
                  <a:gd name="connsiteY0" fmla="*/ 138859 h 333375"/>
                  <a:gd name="connsiteX1" fmla="*/ 474615 w 3276600"/>
                  <a:gd name="connsiteY1" fmla="*/ 5509 h 333375"/>
                  <a:gd name="connsiteX2" fmla="*/ 2803478 w 3276600"/>
                  <a:gd name="connsiteY2" fmla="*/ 5509 h 333375"/>
                  <a:gd name="connsiteX3" fmla="*/ 3274965 w 3276600"/>
                  <a:gd name="connsiteY3" fmla="*/ 146002 h 333375"/>
                  <a:gd name="connsiteX4" fmla="*/ 3013789 w 3276600"/>
                  <a:gd name="connsiteY4" fmla="*/ 327930 h 333375"/>
                  <a:gd name="connsiteX5" fmla="*/ 267446 w 3276600"/>
                  <a:gd name="connsiteY5" fmla="*/ 327930 h 33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76600" h="333375">
                    <a:moveTo>
                      <a:pt x="5509" y="138859"/>
                    </a:moveTo>
                    <a:lnTo>
                      <a:pt x="474615" y="5509"/>
                    </a:lnTo>
                    <a:lnTo>
                      <a:pt x="2803478" y="5509"/>
                    </a:lnTo>
                    <a:lnTo>
                      <a:pt x="3274965" y="146002"/>
                    </a:lnTo>
                    <a:lnTo>
                      <a:pt x="3013789" y="327930"/>
                    </a:lnTo>
                    <a:lnTo>
                      <a:pt x="267446" y="327930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2" name="Freeform: Shape 94">
                <a:extLst>
                  <a:ext uri="{FF2B5EF4-FFF2-40B4-BE49-F238E27FC236}">
                    <a16:creationId xmlns:a16="http://schemas.microsoft.com/office/drawing/2014/main" id="{4EC9E8D5-E345-9B44-B23C-8A2ECC159463}"/>
                  </a:ext>
                </a:extLst>
              </p:cNvPr>
              <p:cNvSpPr/>
              <p:nvPr/>
            </p:nvSpPr>
            <p:spPr>
              <a:xfrm>
                <a:off x="4455906" y="4650441"/>
                <a:ext cx="495300" cy="457200"/>
              </a:xfrm>
              <a:custGeom>
                <a:avLst/>
                <a:gdLst>
                  <a:gd name="connsiteX0" fmla="*/ 276781 w 495300"/>
                  <a:gd name="connsiteY0" fmla="*/ 5509 h 457200"/>
                  <a:gd name="connsiteX1" fmla="*/ 5509 w 495300"/>
                  <a:gd name="connsiteY1" fmla="*/ 271923 h 457200"/>
                  <a:gd name="connsiteX2" fmla="*/ 267446 w 495300"/>
                  <a:gd name="connsiteY2" fmla="*/ 460994 h 457200"/>
                  <a:gd name="connsiteX3" fmla="*/ 496618 w 495300"/>
                  <a:gd name="connsiteY3" fmla="*/ 163528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300" h="457200">
                    <a:moveTo>
                      <a:pt x="276781" y="5509"/>
                    </a:moveTo>
                    <a:lnTo>
                      <a:pt x="5509" y="271923"/>
                    </a:lnTo>
                    <a:lnTo>
                      <a:pt x="267446" y="460994"/>
                    </a:lnTo>
                    <a:lnTo>
                      <a:pt x="496618" y="163528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3" name="Freeform: Shape 95">
                <a:extLst>
                  <a:ext uri="{FF2B5EF4-FFF2-40B4-BE49-F238E27FC236}">
                    <a16:creationId xmlns:a16="http://schemas.microsoft.com/office/drawing/2014/main" id="{E8238155-F5E9-CE44-8D98-4C3265880C0A}"/>
                  </a:ext>
                </a:extLst>
              </p:cNvPr>
              <p:cNvSpPr/>
              <p:nvPr/>
            </p:nvSpPr>
            <p:spPr>
              <a:xfrm>
                <a:off x="4924642" y="4532438"/>
                <a:ext cx="209550" cy="257175"/>
              </a:xfrm>
              <a:custGeom>
                <a:avLst/>
                <a:gdLst>
                  <a:gd name="connsiteX0" fmla="*/ 205237 w 209550"/>
                  <a:gd name="connsiteY0" fmla="*/ 5879 h 257175"/>
                  <a:gd name="connsiteX1" fmla="*/ 5879 w 209550"/>
                  <a:gd name="connsiteY1" fmla="*/ 256577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" h="257175">
                    <a:moveTo>
                      <a:pt x="205237" y="5879"/>
                    </a:moveTo>
                    <a:lnTo>
                      <a:pt x="5879" y="256577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4" name="Freeform: Shape 96">
                <a:extLst>
                  <a:ext uri="{FF2B5EF4-FFF2-40B4-BE49-F238E27FC236}">
                    <a16:creationId xmlns:a16="http://schemas.microsoft.com/office/drawing/2014/main" id="{47D520E6-9619-5648-8089-204114CAFACA}"/>
                  </a:ext>
                </a:extLst>
              </p:cNvPr>
              <p:cNvSpPr/>
              <p:nvPr/>
            </p:nvSpPr>
            <p:spPr>
              <a:xfrm>
                <a:off x="7065672" y="4532438"/>
                <a:ext cx="190500" cy="257175"/>
              </a:xfrm>
              <a:custGeom>
                <a:avLst/>
                <a:gdLst>
                  <a:gd name="connsiteX0" fmla="*/ 5879 w 190500"/>
                  <a:gd name="connsiteY0" fmla="*/ 5879 h 257175"/>
                  <a:gd name="connsiteX1" fmla="*/ 193712 w 190500"/>
                  <a:gd name="connsiteY1" fmla="*/ 256577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0500" h="257175">
                    <a:moveTo>
                      <a:pt x="5879" y="5879"/>
                    </a:moveTo>
                    <a:lnTo>
                      <a:pt x="193712" y="256577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5" name="Freeform: Shape 97">
                <a:extLst>
                  <a:ext uri="{FF2B5EF4-FFF2-40B4-BE49-F238E27FC236}">
                    <a16:creationId xmlns:a16="http://schemas.microsoft.com/office/drawing/2014/main" id="{2F75F355-2F92-5644-B34A-5CB26770F162}"/>
                  </a:ext>
                </a:extLst>
              </p:cNvPr>
              <p:cNvSpPr/>
              <p:nvPr/>
            </p:nvSpPr>
            <p:spPr>
              <a:xfrm>
                <a:off x="4726808" y="4532438"/>
                <a:ext cx="2743200" cy="285750"/>
              </a:xfrm>
              <a:custGeom>
                <a:avLst/>
                <a:gdLst>
                  <a:gd name="connsiteX0" fmla="*/ 5879 w 2743200"/>
                  <a:gd name="connsiteY0" fmla="*/ 123512 h 285750"/>
                  <a:gd name="connsiteX1" fmla="*/ 403071 w 2743200"/>
                  <a:gd name="connsiteY1" fmla="*/ 5879 h 285750"/>
                  <a:gd name="connsiteX2" fmla="*/ 2344743 w 2743200"/>
                  <a:gd name="connsiteY2" fmla="*/ 5879 h 285750"/>
                  <a:gd name="connsiteX3" fmla="*/ 2742887 w 2743200"/>
                  <a:gd name="connsiteY3" fmla="*/ 129227 h 285750"/>
                  <a:gd name="connsiteX4" fmla="*/ 2523431 w 2743200"/>
                  <a:gd name="connsiteY4" fmla="*/ 281532 h 285750"/>
                  <a:gd name="connsiteX5" fmla="*/ 225716 w 2743200"/>
                  <a:gd name="connsiteY5" fmla="*/ 281532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743200" h="285750">
                    <a:moveTo>
                      <a:pt x="5879" y="123512"/>
                    </a:moveTo>
                    <a:lnTo>
                      <a:pt x="403071" y="5879"/>
                    </a:lnTo>
                    <a:lnTo>
                      <a:pt x="2344743" y="5879"/>
                    </a:lnTo>
                    <a:lnTo>
                      <a:pt x="2742887" y="129227"/>
                    </a:lnTo>
                    <a:lnTo>
                      <a:pt x="2523431" y="281532"/>
                    </a:lnTo>
                    <a:lnTo>
                      <a:pt x="225716" y="281532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6" name="Freeform: Shape 98">
                <a:extLst>
                  <a:ext uri="{FF2B5EF4-FFF2-40B4-BE49-F238E27FC236}">
                    <a16:creationId xmlns:a16="http://schemas.microsoft.com/office/drawing/2014/main" id="{B3038C02-4B31-9D42-8C45-0D8DD8F27970}"/>
                  </a:ext>
                </a:extLst>
              </p:cNvPr>
              <p:cNvSpPr/>
              <p:nvPr/>
            </p:nvSpPr>
            <p:spPr>
              <a:xfrm>
                <a:off x="4717844" y="4808461"/>
                <a:ext cx="2752725" cy="304800"/>
              </a:xfrm>
              <a:custGeom>
                <a:avLst/>
                <a:gdLst>
                  <a:gd name="connsiteX0" fmla="*/ 234680 w 2752725"/>
                  <a:gd name="connsiteY0" fmla="*/ 5509 h 304800"/>
                  <a:gd name="connsiteX1" fmla="*/ 2524204 w 2752725"/>
                  <a:gd name="connsiteY1" fmla="*/ 5509 h 304800"/>
                  <a:gd name="connsiteX2" fmla="*/ 2751852 w 2752725"/>
                  <a:gd name="connsiteY2" fmla="*/ 302974 h 304800"/>
                  <a:gd name="connsiteX3" fmla="*/ 5509 w 2752725"/>
                  <a:gd name="connsiteY3" fmla="*/ 302974 h 304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52725" h="304800">
                    <a:moveTo>
                      <a:pt x="234680" y="5509"/>
                    </a:moveTo>
                    <a:lnTo>
                      <a:pt x="2524204" y="5509"/>
                    </a:lnTo>
                    <a:lnTo>
                      <a:pt x="2751852" y="302974"/>
                    </a:lnTo>
                    <a:lnTo>
                      <a:pt x="5509" y="302974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0"/>
                    </a:schemeClr>
                  </a:gs>
                  <a:gs pos="100000">
                    <a:schemeClr val="tx2">
                      <a:lumMod val="75000"/>
                      <a:alpha val="37000"/>
                    </a:schemeClr>
                  </a:gs>
                </a:gsLst>
                <a:lin ang="0" scaled="0"/>
              </a:gradFill>
              <a:ln w="6350">
                <a:gradFill>
                  <a:gsLst>
                    <a:gs pos="0">
                      <a:schemeClr val="bg2">
                        <a:lumMod val="60000"/>
                        <a:lumOff val="40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7" name="Freeform: Shape 99">
                <a:extLst>
                  <a:ext uri="{FF2B5EF4-FFF2-40B4-BE49-F238E27FC236}">
                    <a16:creationId xmlns:a16="http://schemas.microsoft.com/office/drawing/2014/main" id="{B6ABDEA6-CF45-194E-AEDA-B7EF70C75373}"/>
                  </a:ext>
                </a:extLst>
              </p:cNvPr>
              <p:cNvSpPr/>
              <p:nvPr/>
            </p:nvSpPr>
            <p:spPr>
              <a:xfrm>
                <a:off x="7236540" y="4656156"/>
                <a:ext cx="495300" cy="457200"/>
              </a:xfrm>
              <a:custGeom>
                <a:avLst/>
                <a:gdLst>
                  <a:gd name="connsiteX0" fmla="*/ 5509 w 495300"/>
                  <a:gd name="connsiteY0" fmla="*/ 157813 h 457200"/>
                  <a:gd name="connsiteX1" fmla="*/ 233156 w 495300"/>
                  <a:gd name="connsiteY1" fmla="*/ 455279 h 457200"/>
                  <a:gd name="connsiteX2" fmla="*/ 494332 w 495300"/>
                  <a:gd name="connsiteY2" fmla="*/ 273352 h 457200"/>
                  <a:gd name="connsiteX3" fmla="*/ 233156 w 495300"/>
                  <a:gd name="connsiteY3" fmla="*/ 5509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300" h="457200">
                    <a:moveTo>
                      <a:pt x="5509" y="157813"/>
                    </a:moveTo>
                    <a:lnTo>
                      <a:pt x="233156" y="455279"/>
                    </a:lnTo>
                    <a:lnTo>
                      <a:pt x="494332" y="273352"/>
                    </a:lnTo>
                    <a:lnTo>
                      <a:pt x="233156" y="550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53B96B4-62A0-CE4E-BD1D-3C76F0395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lum bright="70000" contrast="-70000"/>
            </a:blip>
            <a:srcRect t="29070" b="11283"/>
            <a:stretch/>
          </p:blipFill>
          <p:spPr>
            <a:xfrm>
              <a:off x="4240156" y="3825869"/>
              <a:ext cx="450347" cy="17368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E63EAEE-CC26-2B41-A06B-23DB25B17C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biLevel thresh="25000"/>
            </a:blip>
            <a:srcRect t="27733" b="10926"/>
            <a:stretch/>
          </p:blipFill>
          <p:spPr>
            <a:xfrm>
              <a:off x="3891494" y="3335325"/>
              <a:ext cx="1211212" cy="183424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3984B5B-E044-8341-AEE3-AE3EE5588029}"/>
                </a:ext>
              </a:extLst>
            </p:cNvPr>
            <p:cNvGrpSpPr/>
            <p:nvPr/>
          </p:nvGrpSpPr>
          <p:grpSpPr>
            <a:xfrm>
              <a:off x="3041588" y="2423735"/>
              <a:ext cx="2762514" cy="758193"/>
              <a:chOff x="4987906" y="2434170"/>
              <a:chExt cx="2210170" cy="479583"/>
            </a:xfrm>
          </p:grpSpPr>
          <p:sp>
            <p:nvSpPr>
              <p:cNvPr id="34" name="Freeform: Shape 103">
                <a:extLst>
                  <a:ext uri="{FF2B5EF4-FFF2-40B4-BE49-F238E27FC236}">
                    <a16:creationId xmlns:a16="http://schemas.microsoft.com/office/drawing/2014/main" id="{230AB282-21FC-5F4B-950C-EA3A7A0824FC}"/>
                  </a:ext>
                </a:extLst>
              </p:cNvPr>
              <p:cNvSpPr/>
              <p:nvPr/>
            </p:nvSpPr>
            <p:spPr>
              <a:xfrm>
                <a:off x="4988276" y="2674951"/>
                <a:ext cx="2209800" cy="238125"/>
              </a:xfrm>
              <a:custGeom>
                <a:avLst/>
                <a:gdLst>
                  <a:gd name="connsiteX0" fmla="*/ 5509 w 2209800"/>
                  <a:gd name="connsiteY0" fmla="*/ 107426 h 238125"/>
                  <a:gd name="connsiteX1" fmla="*/ 330216 w 2209800"/>
                  <a:gd name="connsiteY1" fmla="*/ 5509 h 238125"/>
                  <a:gd name="connsiteX2" fmla="*/ 1883077 w 2209800"/>
                  <a:gd name="connsiteY2" fmla="*/ 5509 h 238125"/>
                  <a:gd name="connsiteX3" fmla="*/ 2207308 w 2209800"/>
                  <a:gd name="connsiteY3" fmla="*/ 111712 h 238125"/>
                  <a:gd name="connsiteX4" fmla="*/ 2029762 w 2209800"/>
                  <a:gd name="connsiteY4" fmla="*/ 234299 h 238125"/>
                  <a:gd name="connsiteX5" fmla="*/ 182959 w 2209800"/>
                  <a:gd name="connsiteY5" fmla="*/ 234299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9800" h="238125">
                    <a:moveTo>
                      <a:pt x="5509" y="107426"/>
                    </a:moveTo>
                    <a:lnTo>
                      <a:pt x="330216" y="5509"/>
                    </a:lnTo>
                    <a:lnTo>
                      <a:pt x="1883077" y="5509"/>
                    </a:lnTo>
                    <a:lnTo>
                      <a:pt x="2207308" y="111712"/>
                    </a:lnTo>
                    <a:lnTo>
                      <a:pt x="2029762" y="234299"/>
                    </a:lnTo>
                    <a:lnTo>
                      <a:pt x="182959" y="23429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5" name="Freeform: Shape 104">
                <a:extLst>
                  <a:ext uri="{FF2B5EF4-FFF2-40B4-BE49-F238E27FC236}">
                    <a16:creationId xmlns:a16="http://schemas.microsoft.com/office/drawing/2014/main" id="{DEB005DF-BDA6-2E49-BA45-291D8C8E4B89}"/>
                  </a:ext>
                </a:extLst>
              </p:cNvPr>
              <p:cNvSpPr/>
              <p:nvPr/>
            </p:nvSpPr>
            <p:spPr>
              <a:xfrm>
                <a:off x="4987906" y="2520371"/>
                <a:ext cx="400050" cy="390525"/>
              </a:xfrm>
              <a:custGeom>
                <a:avLst/>
                <a:gdLst>
                  <a:gd name="connsiteX0" fmla="*/ 267435 w 400050"/>
                  <a:gd name="connsiteY0" fmla="*/ 5879 h 390525"/>
                  <a:gd name="connsiteX1" fmla="*/ 5879 w 400050"/>
                  <a:gd name="connsiteY1" fmla="*/ 262006 h 390525"/>
                  <a:gd name="connsiteX2" fmla="*/ 183329 w 400050"/>
                  <a:gd name="connsiteY2" fmla="*/ 388879 h 390525"/>
                  <a:gd name="connsiteX3" fmla="*/ 403643 w 400050"/>
                  <a:gd name="connsiteY3" fmla="*/ 101605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" h="390525">
                    <a:moveTo>
                      <a:pt x="267435" y="5879"/>
                    </a:moveTo>
                    <a:lnTo>
                      <a:pt x="5879" y="262006"/>
                    </a:lnTo>
                    <a:lnTo>
                      <a:pt x="183329" y="388879"/>
                    </a:lnTo>
                    <a:lnTo>
                      <a:pt x="403643" y="101605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6" name="Freeform: Shape 105">
                <a:extLst>
                  <a:ext uri="{FF2B5EF4-FFF2-40B4-BE49-F238E27FC236}">
                    <a16:creationId xmlns:a16="http://schemas.microsoft.com/office/drawing/2014/main" id="{373249C5-5A15-3843-BD03-DBD8FA6B5480}"/>
                  </a:ext>
                </a:extLst>
              </p:cNvPr>
              <p:cNvSpPr/>
              <p:nvPr/>
            </p:nvSpPr>
            <p:spPr>
              <a:xfrm>
                <a:off x="5312613" y="2434170"/>
                <a:ext cx="200025" cy="247650"/>
              </a:xfrm>
              <a:custGeom>
                <a:avLst/>
                <a:gdLst>
                  <a:gd name="connsiteX0" fmla="*/ 195617 w 200025"/>
                  <a:gd name="connsiteY0" fmla="*/ 5879 h 247650"/>
                  <a:gd name="connsiteX1" fmla="*/ 5879 w 200025"/>
                  <a:gd name="connsiteY1" fmla="*/ 24629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025" h="247650">
                    <a:moveTo>
                      <a:pt x="195617" y="5879"/>
                    </a:moveTo>
                    <a:lnTo>
                      <a:pt x="5879" y="246290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7" name="Freeform: Shape 106">
                <a:extLst>
                  <a:ext uri="{FF2B5EF4-FFF2-40B4-BE49-F238E27FC236}">
                    <a16:creationId xmlns:a16="http://schemas.microsoft.com/office/drawing/2014/main" id="{E7031B99-E648-BE41-A7B5-6CD8775717DC}"/>
                  </a:ext>
                </a:extLst>
              </p:cNvPr>
              <p:cNvSpPr/>
              <p:nvPr/>
            </p:nvSpPr>
            <p:spPr>
              <a:xfrm>
                <a:off x="6671449" y="2434170"/>
                <a:ext cx="200025" cy="247650"/>
              </a:xfrm>
              <a:custGeom>
                <a:avLst/>
                <a:gdLst>
                  <a:gd name="connsiteX0" fmla="*/ 5879 w 200025"/>
                  <a:gd name="connsiteY0" fmla="*/ 5879 h 247650"/>
                  <a:gd name="connsiteX1" fmla="*/ 199903 w 200025"/>
                  <a:gd name="connsiteY1" fmla="*/ 24629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025" h="247650">
                    <a:moveTo>
                      <a:pt x="5879" y="5879"/>
                    </a:moveTo>
                    <a:lnTo>
                      <a:pt x="199903" y="246290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8" name="Freeform: Shape 107">
                <a:extLst>
                  <a:ext uri="{FF2B5EF4-FFF2-40B4-BE49-F238E27FC236}">
                    <a16:creationId xmlns:a16="http://schemas.microsoft.com/office/drawing/2014/main" id="{AE2D356A-2EFE-534B-9AFA-A77264C031E6}"/>
                  </a:ext>
                </a:extLst>
              </p:cNvPr>
              <p:cNvSpPr/>
              <p:nvPr/>
            </p:nvSpPr>
            <p:spPr>
              <a:xfrm>
                <a:off x="5250214" y="2434922"/>
                <a:ext cx="1676400" cy="190500"/>
              </a:xfrm>
              <a:custGeom>
                <a:avLst/>
                <a:gdLst>
                  <a:gd name="connsiteX0" fmla="*/ 5126 w 1676400"/>
                  <a:gd name="connsiteY0" fmla="*/ 91328 h 190500"/>
                  <a:gd name="connsiteX1" fmla="*/ 258015 w 1676400"/>
                  <a:gd name="connsiteY1" fmla="*/ 5126 h 190500"/>
                  <a:gd name="connsiteX2" fmla="*/ 1427114 w 1676400"/>
                  <a:gd name="connsiteY2" fmla="*/ 5126 h 190500"/>
                  <a:gd name="connsiteX3" fmla="*/ 1678097 w 1676400"/>
                  <a:gd name="connsiteY3" fmla="*/ 94185 h 190500"/>
                  <a:gd name="connsiteX4" fmla="*/ 1542080 w 1676400"/>
                  <a:gd name="connsiteY4" fmla="*/ 187054 h 190500"/>
                  <a:gd name="connsiteX5" fmla="*/ 140667 w 1676400"/>
                  <a:gd name="connsiteY5" fmla="*/ 187054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6400" h="190500">
                    <a:moveTo>
                      <a:pt x="5126" y="91328"/>
                    </a:moveTo>
                    <a:lnTo>
                      <a:pt x="258015" y="5126"/>
                    </a:lnTo>
                    <a:lnTo>
                      <a:pt x="1427114" y="5126"/>
                    </a:lnTo>
                    <a:lnTo>
                      <a:pt x="1678097" y="94185"/>
                    </a:lnTo>
                    <a:lnTo>
                      <a:pt x="1542080" y="187054"/>
                    </a:lnTo>
                    <a:lnTo>
                      <a:pt x="140667" y="187054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9" name="Freeform: Shape 108">
                <a:extLst>
                  <a:ext uri="{FF2B5EF4-FFF2-40B4-BE49-F238E27FC236}">
                    <a16:creationId xmlns:a16="http://schemas.microsoft.com/office/drawing/2014/main" id="{B5861847-F312-6D40-9550-B46E126F4F8D}"/>
                  </a:ext>
                </a:extLst>
              </p:cNvPr>
              <p:cNvSpPr/>
              <p:nvPr/>
            </p:nvSpPr>
            <p:spPr>
              <a:xfrm>
                <a:off x="5165356" y="2616097"/>
                <a:ext cx="1857375" cy="295275"/>
              </a:xfrm>
              <a:custGeom>
                <a:avLst/>
                <a:gdLst>
                  <a:gd name="connsiteX0" fmla="*/ 5879 w 1857375"/>
                  <a:gd name="connsiteY0" fmla="*/ 293153 h 295275"/>
                  <a:gd name="connsiteX1" fmla="*/ 1852681 w 1857375"/>
                  <a:gd name="connsiteY1" fmla="*/ 293153 h 295275"/>
                  <a:gd name="connsiteX2" fmla="*/ 1626938 w 1857375"/>
                  <a:gd name="connsiteY2" fmla="*/ 5879 h 295275"/>
                  <a:gd name="connsiteX3" fmla="*/ 226192 w 1857375"/>
                  <a:gd name="connsiteY3" fmla="*/ 5879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57375" h="295275">
                    <a:moveTo>
                      <a:pt x="5879" y="293153"/>
                    </a:moveTo>
                    <a:lnTo>
                      <a:pt x="1852681" y="293153"/>
                    </a:lnTo>
                    <a:lnTo>
                      <a:pt x="1626938" y="5879"/>
                    </a:lnTo>
                    <a:lnTo>
                      <a:pt x="226192" y="587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29000"/>
                    </a:schemeClr>
                  </a:gs>
                  <a:gs pos="100000">
                    <a:schemeClr val="tx2">
                      <a:lumMod val="75000"/>
                      <a:alpha val="37000"/>
                    </a:schemeClr>
                  </a:gs>
                </a:gsLst>
                <a:lin ang="0" scaled="0"/>
              </a:gradFill>
              <a:ln w="6350">
                <a:gradFill>
                  <a:gsLst>
                    <a:gs pos="0">
                      <a:schemeClr val="bg2">
                        <a:lumMod val="60000"/>
                        <a:lumOff val="40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40" name="Freeform: Shape 109">
                <a:extLst>
                  <a:ext uri="{FF2B5EF4-FFF2-40B4-BE49-F238E27FC236}">
                    <a16:creationId xmlns:a16="http://schemas.microsoft.com/office/drawing/2014/main" id="{A2499F8F-0CE5-C440-93A9-7EE193AA05D7}"/>
                  </a:ext>
                </a:extLst>
              </p:cNvPr>
              <p:cNvSpPr/>
              <p:nvPr/>
            </p:nvSpPr>
            <p:spPr>
              <a:xfrm>
                <a:off x="6786416" y="2523228"/>
                <a:ext cx="409575" cy="390525"/>
              </a:xfrm>
              <a:custGeom>
                <a:avLst/>
                <a:gdLst>
                  <a:gd name="connsiteX0" fmla="*/ 141896 w 409575"/>
                  <a:gd name="connsiteY0" fmla="*/ 5879 h 390525"/>
                  <a:gd name="connsiteX1" fmla="*/ 409167 w 409575"/>
                  <a:gd name="connsiteY1" fmla="*/ 263435 h 390525"/>
                  <a:gd name="connsiteX2" fmla="*/ 231621 w 409575"/>
                  <a:gd name="connsiteY2" fmla="*/ 386021 h 390525"/>
                  <a:gd name="connsiteX3" fmla="*/ 5879 w 409575"/>
                  <a:gd name="connsiteY3" fmla="*/ 98747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9575" h="390525">
                    <a:moveTo>
                      <a:pt x="141896" y="5879"/>
                    </a:moveTo>
                    <a:lnTo>
                      <a:pt x="409167" y="263435"/>
                    </a:lnTo>
                    <a:lnTo>
                      <a:pt x="231621" y="386021"/>
                    </a:lnTo>
                    <a:lnTo>
                      <a:pt x="5879" y="98747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3F55DCB-57CE-6A40-BD12-10F6CEFA9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biLevel thresh="25000"/>
            </a:blip>
            <a:stretch>
              <a:fillRect/>
            </a:stretch>
          </p:blipFill>
          <p:spPr>
            <a:xfrm>
              <a:off x="3973284" y="2872914"/>
              <a:ext cx="1040453" cy="204635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ABD01B0-0451-8546-98C7-575B7FEA7E7D}"/>
                </a:ext>
              </a:extLst>
            </p:cNvPr>
            <p:cNvGrpSpPr/>
            <p:nvPr/>
          </p:nvGrpSpPr>
          <p:grpSpPr>
            <a:xfrm>
              <a:off x="3373445" y="2050657"/>
              <a:ext cx="2098800" cy="673097"/>
              <a:chOff x="5255827" y="3212714"/>
              <a:chExt cx="1679162" cy="425757"/>
            </a:xfrm>
          </p:grpSpPr>
          <p:sp>
            <p:nvSpPr>
              <p:cNvPr id="27" name="Freeform: Shape 112">
                <a:extLst>
                  <a:ext uri="{FF2B5EF4-FFF2-40B4-BE49-F238E27FC236}">
                    <a16:creationId xmlns:a16="http://schemas.microsoft.com/office/drawing/2014/main" id="{69D47970-A612-4C45-A1B9-3A983BBF14CE}"/>
                  </a:ext>
                </a:extLst>
              </p:cNvPr>
              <p:cNvSpPr/>
              <p:nvPr/>
            </p:nvSpPr>
            <p:spPr>
              <a:xfrm>
                <a:off x="5256579" y="3447971"/>
                <a:ext cx="1676400" cy="190500"/>
              </a:xfrm>
              <a:custGeom>
                <a:avLst/>
                <a:gdLst>
                  <a:gd name="connsiteX0" fmla="*/ 5126 w 1676400"/>
                  <a:gd name="connsiteY0" fmla="*/ 91328 h 190500"/>
                  <a:gd name="connsiteX1" fmla="*/ 258015 w 1676400"/>
                  <a:gd name="connsiteY1" fmla="*/ 5126 h 190500"/>
                  <a:gd name="connsiteX2" fmla="*/ 1427114 w 1676400"/>
                  <a:gd name="connsiteY2" fmla="*/ 5126 h 190500"/>
                  <a:gd name="connsiteX3" fmla="*/ 1678193 w 1676400"/>
                  <a:gd name="connsiteY3" fmla="*/ 94185 h 190500"/>
                  <a:gd name="connsiteX4" fmla="*/ 1542080 w 1676400"/>
                  <a:gd name="connsiteY4" fmla="*/ 187054 h 190500"/>
                  <a:gd name="connsiteX5" fmla="*/ 140762 w 1676400"/>
                  <a:gd name="connsiteY5" fmla="*/ 187054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6400" h="190500">
                    <a:moveTo>
                      <a:pt x="5126" y="91328"/>
                    </a:moveTo>
                    <a:lnTo>
                      <a:pt x="258015" y="5126"/>
                    </a:lnTo>
                    <a:lnTo>
                      <a:pt x="1427114" y="5126"/>
                    </a:lnTo>
                    <a:lnTo>
                      <a:pt x="1678193" y="94185"/>
                    </a:lnTo>
                    <a:lnTo>
                      <a:pt x="1542080" y="187054"/>
                    </a:lnTo>
                    <a:lnTo>
                      <a:pt x="140762" y="187054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8" name="Freeform: Shape 113">
                <a:extLst>
                  <a:ext uri="{FF2B5EF4-FFF2-40B4-BE49-F238E27FC236}">
                    <a16:creationId xmlns:a16="http://schemas.microsoft.com/office/drawing/2014/main" id="{AB65A144-EF80-1D4B-BF04-0B351C2AB523}"/>
                  </a:ext>
                </a:extLst>
              </p:cNvPr>
              <p:cNvSpPr/>
              <p:nvPr/>
            </p:nvSpPr>
            <p:spPr>
              <a:xfrm>
                <a:off x="5255827" y="3283294"/>
                <a:ext cx="361950" cy="352425"/>
              </a:xfrm>
              <a:custGeom>
                <a:avLst/>
                <a:gdLst>
                  <a:gd name="connsiteX0" fmla="*/ 268388 w 361950"/>
                  <a:gd name="connsiteY0" fmla="*/ 5879 h 352425"/>
                  <a:gd name="connsiteX1" fmla="*/ 5879 w 361950"/>
                  <a:gd name="connsiteY1" fmla="*/ 256005 h 352425"/>
                  <a:gd name="connsiteX2" fmla="*/ 141515 w 361950"/>
                  <a:gd name="connsiteY2" fmla="*/ 351731 h 352425"/>
                  <a:gd name="connsiteX3" fmla="*/ 363352 w 361950"/>
                  <a:gd name="connsiteY3" fmla="*/ 70363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1950" h="352425">
                    <a:moveTo>
                      <a:pt x="268388" y="5879"/>
                    </a:moveTo>
                    <a:lnTo>
                      <a:pt x="5879" y="256005"/>
                    </a:lnTo>
                    <a:lnTo>
                      <a:pt x="141515" y="351731"/>
                    </a:lnTo>
                    <a:lnTo>
                      <a:pt x="363352" y="70363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9" name="Freeform: Shape 114">
                <a:extLst>
                  <a:ext uri="{FF2B5EF4-FFF2-40B4-BE49-F238E27FC236}">
                    <a16:creationId xmlns:a16="http://schemas.microsoft.com/office/drawing/2014/main" id="{39ED8FB8-CE23-BC4F-B4D0-8BE64F6D41FD}"/>
                  </a:ext>
                </a:extLst>
              </p:cNvPr>
              <p:cNvSpPr/>
              <p:nvPr/>
            </p:nvSpPr>
            <p:spPr>
              <a:xfrm>
                <a:off x="5508715" y="3212714"/>
                <a:ext cx="200025" cy="238125"/>
              </a:xfrm>
              <a:custGeom>
                <a:avLst/>
                <a:gdLst>
                  <a:gd name="connsiteX0" fmla="*/ 198474 w 200025"/>
                  <a:gd name="connsiteY0" fmla="*/ 5879 h 238125"/>
                  <a:gd name="connsiteX1" fmla="*/ 5879 w 200025"/>
                  <a:gd name="connsiteY1" fmla="*/ 240384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0025" h="238125">
                    <a:moveTo>
                      <a:pt x="198474" y="5879"/>
                    </a:moveTo>
                    <a:lnTo>
                      <a:pt x="5879" y="240384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0" name="Freeform: Shape 115">
                <a:extLst>
                  <a:ext uri="{FF2B5EF4-FFF2-40B4-BE49-F238E27FC236}">
                    <a16:creationId xmlns:a16="http://schemas.microsoft.com/office/drawing/2014/main" id="{8120D48C-9E8B-684B-A79B-4924C735A1D9}"/>
                  </a:ext>
                </a:extLst>
              </p:cNvPr>
              <p:cNvSpPr/>
              <p:nvPr/>
            </p:nvSpPr>
            <p:spPr>
              <a:xfrm>
                <a:off x="6498553" y="3212714"/>
                <a:ext cx="190500" cy="238125"/>
              </a:xfrm>
              <a:custGeom>
                <a:avLst/>
                <a:gdLst>
                  <a:gd name="connsiteX0" fmla="*/ 5879 w 190500"/>
                  <a:gd name="connsiteY0" fmla="*/ 5879 h 238125"/>
                  <a:gd name="connsiteX1" fmla="*/ 185139 w 190500"/>
                  <a:gd name="connsiteY1" fmla="*/ 240384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0500" h="238125">
                    <a:moveTo>
                      <a:pt x="5879" y="5879"/>
                    </a:moveTo>
                    <a:lnTo>
                      <a:pt x="185139" y="240384"/>
                    </a:lnTo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1" name="Freeform: Shape 116">
                <a:extLst>
                  <a:ext uri="{FF2B5EF4-FFF2-40B4-BE49-F238E27FC236}">
                    <a16:creationId xmlns:a16="http://schemas.microsoft.com/office/drawing/2014/main" id="{5186ABF2-2441-A04A-B1C0-DF830401DFF6}"/>
                  </a:ext>
                </a:extLst>
              </p:cNvPr>
              <p:cNvSpPr/>
              <p:nvPr/>
            </p:nvSpPr>
            <p:spPr>
              <a:xfrm>
                <a:off x="5519481" y="3213859"/>
                <a:ext cx="1162050" cy="142875"/>
              </a:xfrm>
              <a:custGeom>
                <a:avLst/>
                <a:gdLst>
                  <a:gd name="connsiteX0" fmla="*/ 4733 w 1162050"/>
                  <a:gd name="connsiteY0" fmla="*/ 75314 h 142875"/>
                  <a:gd name="connsiteX1" fmla="*/ 187709 w 1162050"/>
                  <a:gd name="connsiteY1" fmla="*/ 4733 h 142875"/>
                  <a:gd name="connsiteX2" fmla="*/ 984951 w 1162050"/>
                  <a:gd name="connsiteY2" fmla="*/ 4733 h 142875"/>
                  <a:gd name="connsiteX3" fmla="*/ 1164783 w 1162050"/>
                  <a:gd name="connsiteY3" fmla="*/ 76742 h 142875"/>
                  <a:gd name="connsiteX4" fmla="*/ 1068962 w 1162050"/>
                  <a:gd name="connsiteY4" fmla="*/ 139798 h 142875"/>
                  <a:gd name="connsiteX5" fmla="*/ 99698 w 1162050"/>
                  <a:gd name="connsiteY5" fmla="*/ 139798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2050" h="142875">
                    <a:moveTo>
                      <a:pt x="4733" y="75314"/>
                    </a:moveTo>
                    <a:lnTo>
                      <a:pt x="187709" y="4733"/>
                    </a:lnTo>
                    <a:lnTo>
                      <a:pt x="984951" y="4733"/>
                    </a:lnTo>
                    <a:lnTo>
                      <a:pt x="1164783" y="76742"/>
                    </a:lnTo>
                    <a:lnTo>
                      <a:pt x="1068962" y="139798"/>
                    </a:lnTo>
                    <a:lnTo>
                      <a:pt x="99698" y="139798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2" name="Freeform: Shape 117">
                <a:extLst>
                  <a:ext uri="{FF2B5EF4-FFF2-40B4-BE49-F238E27FC236}">
                    <a16:creationId xmlns:a16="http://schemas.microsoft.com/office/drawing/2014/main" id="{0D8ECD0E-713B-A846-849C-68098D0B328C}"/>
                  </a:ext>
                </a:extLst>
              </p:cNvPr>
              <p:cNvSpPr/>
              <p:nvPr/>
            </p:nvSpPr>
            <p:spPr>
              <a:xfrm>
                <a:off x="5392129" y="3347778"/>
                <a:ext cx="1409700" cy="285750"/>
              </a:xfrm>
              <a:custGeom>
                <a:avLst/>
                <a:gdLst>
                  <a:gd name="connsiteX0" fmla="*/ 1406530 w 1409700"/>
                  <a:gd name="connsiteY0" fmla="*/ 287247 h 285750"/>
                  <a:gd name="connsiteX1" fmla="*/ 5879 w 1409700"/>
                  <a:gd name="connsiteY1" fmla="*/ 287247 h 285750"/>
                  <a:gd name="connsiteX2" fmla="*/ 227049 w 1409700"/>
                  <a:gd name="connsiteY2" fmla="*/ 5879 h 285750"/>
                  <a:gd name="connsiteX3" fmla="*/ 1196313 w 1409700"/>
                  <a:gd name="connsiteY3" fmla="*/ 5879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09700" h="285750">
                    <a:moveTo>
                      <a:pt x="1406530" y="287247"/>
                    </a:moveTo>
                    <a:lnTo>
                      <a:pt x="5879" y="287247"/>
                    </a:lnTo>
                    <a:lnTo>
                      <a:pt x="227049" y="5879"/>
                    </a:lnTo>
                    <a:lnTo>
                      <a:pt x="1196313" y="587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31000"/>
                    </a:schemeClr>
                  </a:gs>
                  <a:gs pos="100000">
                    <a:schemeClr val="tx2">
                      <a:lumMod val="75000"/>
                      <a:alpha val="37000"/>
                    </a:schemeClr>
                  </a:gs>
                </a:gsLst>
                <a:lin ang="0" scaled="0"/>
              </a:gradFill>
              <a:ln w="6350">
                <a:gradFill>
                  <a:gsLst>
                    <a:gs pos="0">
                      <a:schemeClr val="bg2">
                        <a:lumMod val="60000"/>
                        <a:lumOff val="40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33" name="Freeform: Shape 118">
                <a:extLst>
                  <a:ext uri="{FF2B5EF4-FFF2-40B4-BE49-F238E27FC236}">
                    <a16:creationId xmlns:a16="http://schemas.microsoft.com/office/drawing/2014/main" id="{2FE361C1-AC44-3E46-9262-1EE409AA72F2}"/>
                  </a:ext>
                </a:extLst>
              </p:cNvPr>
              <p:cNvSpPr/>
              <p:nvPr/>
            </p:nvSpPr>
            <p:spPr>
              <a:xfrm>
                <a:off x="6582564" y="3284723"/>
                <a:ext cx="352425" cy="352425"/>
              </a:xfrm>
              <a:custGeom>
                <a:avLst/>
                <a:gdLst>
                  <a:gd name="connsiteX0" fmla="*/ 101700 w 352425"/>
                  <a:gd name="connsiteY0" fmla="*/ 5879 h 352425"/>
                  <a:gd name="connsiteX1" fmla="*/ 352208 w 352425"/>
                  <a:gd name="connsiteY1" fmla="*/ 257434 h 352425"/>
                  <a:gd name="connsiteX2" fmla="*/ 216095 w 352425"/>
                  <a:gd name="connsiteY2" fmla="*/ 350303 h 352425"/>
                  <a:gd name="connsiteX3" fmla="*/ 5879 w 352425"/>
                  <a:gd name="connsiteY3" fmla="*/ 68934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425" h="352425">
                    <a:moveTo>
                      <a:pt x="101700" y="5879"/>
                    </a:moveTo>
                    <a:lnTo>
                      <a:pt x="352208" y="257434"/>
                    </a:lnTo>
                    <a:lnTo>
                      <a:pt x="216095" y="350303"/>
                    </a:lnTo>
                    <a:lnTo>
                      <a:pt x="5879" y="68934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C66B089-7C5C-2F4E-94BB-1A8008F96A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biLevel thresh="25000"/>
            </a:blip>
            <a:stretch>
              <a:fillRect/>
            </a:stretch>
          </p:blipFill>
          <p:spPr>
            <a:xfrm>
              <a:off x="4273053" y="2415639"/>
              <a:ext cx="308715" cy="203239"/>
            </a:xfrm>
            <a:prstGeom prst="rect">
              <a:avLst/>
            </a:prstGeom>
          </p:spPr>
        </p:pic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0708187-8FBC-7F4F-B4C4-868C56967576}"/>
                </a:ext>
              </a:extLst>
            </p:cNvPr>
            <p:cNvGrpSpPr/>
            <p:nvPr/>
          </p:nvGrpSpPr>
          <p:grpSpPr>
            <a:xfrm>
              <a:off x="3695900" y="1779694"/>
              <a:ext cx="1453889" cy="499026"/>
              <a:chOff x="5508239" y="3698877"/>
              <a:chExt cx="1163195" cy="315651"/>
            </a:xfrm>
          </p:grpSpPr>
          <p:sp>
            <p:nvSpPr>
              <p:cNvPr id="22" name="Freeform: Shape 121">
                <a:extLst>
                  <a:ext uri="{FF2B5EF4-FFF2-40B4-BE49-F238E27FC236}">
                    <a16:creationId xmlns:a16="http://schemas.microsoft.com/office/drawing/2014/main" id="{5DC15C67-9B60-1B46-A4D1-C865229C87A5}"/>
                  </a:ext>
                </a:extLst>
              </p:cNvPr>
              <p:cNvSpPr/>
              <p:nvPr/>
            </p:nvSpPr>
            <p:spPr>
              <a:xfrm>
                <a:off x="5509384" y="3871179"/>
                <a:ext cx="1162050" cy="142875"/>
              </a:xfrm>
              <a:custGeom>
                <a:avLst/>
                <a:gdLst>
                  <a:gd name="connsiteX0" fmla="*/ 4733 w 1162050"/>
                  <a:gd name="connsiteY0" fmla="*/ 75218 h 142875"/>
                  <a:gd name="connsiteX1" fmla="*/ 187709 w 1162050"/>
                  <a:gd name="connsiteY1" fmla="*/ 4733 h 142875"/>
                  <a:gd name="connsiteX2" fmla="*/ 984951 w 1162050"/>
                  <a:gd name="connsiteY2" fmla="*/ 4733 h 142875"/>
                  <a:gd name="connsiteX3" fmla="*/ 1164879 w 1162050"/>
                  <a:gd name="connsiteY3" fmla="*/ 76647 h 142875"/>
                  <a:gd name="connsiteX4" fmla="*/ 1069057 w 1162050"/>
                  <a:gd name="connsiteY4" fmla="*/ 139798 h 142875"/>
                  <a:gd name="connsiteX5" fmla="*/ 99698 w 1162050"/>
                  <a:gd name="connsiteY5" fmla="*/ 139798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2050" h="142875">
                    <a:moveTo>
                      <a:pt x="4733" y="75218"/>
                    </a:moveTo>
                    <a:lnTo>
                      <a:pt x="187709" y="4733"/>
                    </a:lnTo>
                    <a:lnTo>
                      <a:pt x="984951" y="4733"/>
                    </a:lnTo>
                    <a:lnTo>
                      <a:pt x="1164879" y="76647"/>
                    </a:lnTo>
                    <a:lnTo>
                      <a:pt x="1069057" y="139798"/>
                    </a:lnTo>
                    <a:lnTo>
                      <a:pt x="99698" y="139798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3" name="Freeform: Shape 122">
                <a:extLst>
                  <a:ext uri="{FF2B5EF4-FFF2-40B4-BE49-F238E27FC236}">
                    <a16:creationId xmlns:a16="http://schemas.microsoft.com/office/drawing/2014/main" id="{A54928C2-E014-7048-9C8C-4562AA237796}"/>
                  </a:ext>
                </a:extLst>
              </p:cNvPr>
              <p:cNvSpPr/>
              <p:nvPr/>
            </p:nvSpPr>
            <p:spPr>
              <a:xfrm>
                <a:off x="5508239" y="3752495"/>
                <a:ext cx="266700" cy="257175"/>
              </a:xfrm>
              <a:custGeom>
                <a:avLst/>
                <a:gdLst>
                  <a:gd name="connsiteX0" fmla="*/ 197045 w 266700"/>
                  <a:gd name="connsiteY0" fmla="*/ 5879 h 257175"/>
                  <a:gd name="connsiteX1" fmla="*/ 5879 w 266700"/>
                  <a:gd name="connsiteY1" fmla="*/ 193902 h 257175"/>
                  <a:gd name="connsiteX2" fmla="*/ 100843 w 266700"/>
                  <a:gd name="connsiteY2" fmla="*/ 258482 h 257175"/>
                  <a:gd name="connsiteX3" fmla="*/ 261530 w 266700"/>
                  <a:gd name="connsiteY3" fmla="*/ 39311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257175">
                    <a:moveTo>
                      <a:pt x="197045" y="5879"/>
                    </a:moveTo>
                    <a:lnTo>
                      <a:pt x="5879" y="193902"/>
                    </a:lnTo>
                    <a:lnTo>
                      <a:pt x="100843" y="258482"/>
                    </a:lnTo>
                    <a:lnTo>
                      <a:pt x="261530" y="39311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4" name="Freeform: Shape 123">
                <a:extLst>
                  <a:ext uri="{FF2B5EF4-FFF2-40B4-BE49-F238E27FC236}">
                    <a16:creationId xmlns:a16="http://schemas.microsoft.com/office/drawing/2014/main" id="{3B39BA21-63A0-EE44-BCC9-8F40832616D9}"/>
                  </a:ext>
                </a:extLst>
              </p:cNvPr>
              <p:cNvSpPr/>
              <p:nvPr/>
            </p:nvSpPr>
            <p:spPr>
              <a:xfrm>
                <a:off x="5700651" y="3698877"/>
                <a:ext cx="771525" cy="95250"/>
              </a:xfrm>
              <a:custGeom>
                <a:avLst/>
                <a:gdLst>
                  <a:gd name="connsiteX0" fmla="*/ 4633 w 771525"/>
                  <a:gd name="connsiteY0" fmla="*/ 59497 h 95250"/>
                  <a:gd name="connsiteX1" fmla="*/ 137793 w 771525"/>
                  <a:gd name="connsiteY1" fmla="*/ 4633 h 95250"/>
                  <a:gd name="connsiteX2" fmla="*/ 646809 w 771525"/>
                  <a:gd name="connsiteY2" fmla="*/ 4633 h 95250"/>
                  <a:gd name="connsiteX3" fmla="*/ 775206 w 771525"/>
                  <a:gd name="connsiteY3" fmla="*/ 59497 h 95250"/>
                  <a:gd name="connsiteX4" fmla="*/ 709293 w 771525"/>
                  <a:gd name="connsiteY4" fmla="*/ 92930 h 95250"/>
                  <a:gd name="connsiteX5" fmla="*/ 69118 w 771525"/>
                  <a:gd name="connsiteY5" fmla="*/ 92930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1525" h="95250">
                    <a:moveTo>
                      <a:pt x="4633" y="59497"/>
                    </a:moveTo>
                    <a:lnTo>
                      <a:pt x="137793" y="4633"/>
                    </a:lnTo>
                    <a:lnTo>
                      <a:pt x="646809" y="4633"/>
                    </a:lnTo>
                    <a:lnTo>
                      <a:pt x="775206" y="59497"/>
                    </a:lnTo>
                    <a:lnTo>
                      <a:pt x="709293" y="92930"/>
                    </a:lnTo>
                    <a:lnTo>
                      <a:pt x="69118" y="92930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5000"/>
                    </a:schemeClr>
                  </a:gs>
                  <a:gs pos="100000">
                    <a:srgbClr val="0A0B10">
                      <a:alpha val="2000"/>
                    </a:srgbClr>
                  </a:gs>
                </a:gsLst>
                <a:lin ang="16200000" scaled="0"/>
              </a:gradFill>
              <a:ln w="6350">
                <a:gradFill>
                  <a:gsLst>
                    <a:gs pos="0">
                      <a:srgbClr val="0088EE">
                        <a:alpha val="18000"/>
                      </a:srgbClr>
                    </a:gs>
                    <a:gs pos="100000">
                      <a:srgbClr val="0088EE">
                        <a:alpha val="44000"/>
                      </a:srgbClr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5" name="Freeform: Shape 124">
                <a:extLst>
                  <a:ext uri="{FF2B5EF4-FFF2-40B4-BE49-F238E27FC236}">
                    <a16:creationId xmlns:a16="http://schemas.microsoft.com/office/drawing/2014/main" id="{86E804B8-8926-6549-9F11-AFA56C665228}"/>
                  </a:ext>
                </a:extLst>
              </p:cNvPr>
              <p:cNvSpPr/>
              <p:nvPr/>
            </p:nvSpPr>
            <p:spPr>
              <a:xfrm>
                <a:off x="6404065" y="3752495"/>
                <a:ext cx="266700" cy="257175"/>
              </a:xfrm>
              <a:custGeom>
                <a:avLst/>
                <a:gdLst>
                  <a:gd name="connsiteX0" fmla="*/ 174376 w 266700"/>
                  <a:gd name="connsiteY0" fmla="*/ 258482 h 257175"/>
                  <a:gd name="connsiteX1" fmla="*/ 270197 w 266700"/>
                  <a:gd name="connsiteY1" fmla="*/ 195331 h 257175"/>
                  <a:gd name="connsiteX2" fmla="*/ 71792 w 266700"/>
                  <a:gd name="connsiteY2" fmla="*/ 5879 h 257175"/>
                  <a:gd name="connsiteX3" fmla="*/ 5879 w 266700"/>
                  <a:gd name="connsiteY3" fmla="*/ 39311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257175">
                    <a:moveTo>
                      <a:pt x="174376" y="258482"/>
                    </a:moveTo>
                    <a:lnTo>
                      <a:pt x="270197" y="195331"/>
                    </a:lnTo>
                    <a:lnTo>
                      <a:pt x="71792" y="5879"/>
                    </a:lnTo>
                    <a:lnTo>
                      <a:pt x="5879" y="39311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49000"/>
                    </a:schemeClr>
                  </a:gs>
                  <a:gs pos="100000">
                    <a:srgbClr val="0A0B10">
                      <a:alpha val="0"/>
                    </a:srgbClr>
                  </a:gs>
                </a:gsLst>
                <a:lin ang="3600000" scaled="0"/>
              </a:gradFill>
              <a:ln w="6350">
                <a:gradFill>
                  <a:gsLst>
                    <a:gs pos="0">
                      <a:schemeClr val="tx1"/>
                    </a:gs>
                    <a:gs pos="100000">
                      <a:srgbClr val="0088EE"/>
                    </a:gs>
                  </a:gsLst>
                  <a:lin ang="1080000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  <p:sp>
            <p:nvSpPr>
              <p:cNvPr id="26" name="Freeform: Shape 125">
                <a:extLst>
                  <a:ext uri="{FF2B5EF4-FFF2-40B4-BE49-F238E27FC236}">
                    <a16:creationId xmlns:a16="http://schemas.microsoft.com/office/drawing/2014/main" id="{131AE1FA-3D73-1646-9044-C9039FFD3BC4}"/>
                  </a:ext>
                </a:extLst>
              </p:cNvPr>
              <p:cNvSpPr/>
              <p:nvPr/>
            </p:nvSpPr>
            <p:spPr>
              <a:xfrm>
                <a:off x="5603203" y="3785928"/>
                <a:ext cx="981075" cy="228600"/>
              </a:xfrm>
              <a:custGeom>
                <a:avLst/>
                <a:gdLst>
                  <a:gd name="connsiteX0" fmla="*/ 5879 w 981075"/>
                  <a:gd name="connsiteY0" fmla="*/ 225049 h 228600"/>
                  <a:gd name="connsiteX1" fmla="*/ 975238 w 981075"/>
                  <a:gd name="connsiteY1" fmla="*/ 225049 h 228600"/>
                  <a:gd name="connsiteX2" fmla="*/ 806741 w 981075"/>
                  <a:gd name="connsiteY2" fmla="*/ 5879 h 228600"/>
                  <a:gd name="connsiteX3" fmla="*/ 166565 w 981075"/>
                  <a:gd name="connsiteY3" fmla="*/ 5879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1075" h="228600">
                    <a:moveTo>
                      <a:pt x="5879" y="225049"/>
                    </a:moveTo>
                    <a:lnTo>
                      <a:pt x="975238" y="225049"/>
                    </a:lnTo>
                    <a:lnTo>
                      <a:pt x="806741" y="5879"/>
                    </a:lnTo>
                    <a:lnTo>
                      <a:pt x="166565" y="5879"/>
                    </a:ln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  <a:alpha val="39000"/>
                    </a:schemeClr>
                  </a:gs>
                  <a:gs pos="100000">
                    <a:schemeClr val="tx2">
                      <a:lumMod val="75000"/>
                      <a:alpha val="37000"/>
                    </a:schemeClr>
                  </a:gs>
                </a:gsLst>
                <a:lin ang="0" scaled="0"/>
              </a:gradFill>
              <a:ln w="6350">
                <a:gradFill>
                  <a:gsLst>
                    <a:gs pos="0">
                      <a:schemeClr val="bg2">
                        <a:lumMod val="60000"/>
                        <a:lumOff val="40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miter lim="400000"/>
              </a:ln>
              <a:effectLst>
                <a:outerShdw blurRad="50800" dist="127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457189"/>
                <a:endParaRPr lang="en-US" sz="4267" kern="0">
                  <a:solidFill>
                    <a:prstClr val="white"/>
                  </a:solidFill>
                  <a:latin typeface="Intel Clear Light" panose="020B0404020203020204" pitchFamily="34" charset="0"/>
                </a:endParaRPr>
              </a:p>
            </p:txBody>
          </p:sp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C8CBDEC-DEF5-4E4E-B23D-FEC7567B6F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biLevel thresh="25000"/>
            </a:blip>
            <a:srcRect b="19590"/>
            <a:stretch/>
          </p:blipFill>
          <p:spPr>
            <a:xfrm>
              <a:off x="3998540" y="2051674"/>
              <a:ext cx="898907" cy="144271"/>
            </a:xfrm>
            <a:prstGeom prst="rect">
              <a:avLst/>
            </a:prstGeom>
          </p:spPr>
        </p:pic>
        <p:sp>
          <p:nvSpPr>
            <p:cNvPr id="17" name="Freeform: Shape 127">
              <a:extLst>
                <a:ext uri="{FF2B5EF4-FFF2-40B4-BE49-F238E27FC236}">
                  <a16:creationId xmlns:a16="http://schemas.microsoft.com/office/drawing/2014/main" id="{10D032E3-4293-E845-A907-F7A86FB876AA}"/>
                </a:ext>
              </a:extLst>
            </p:cNvPr>
            <p:cNvSpPr/>
            <p:nvPr/>
          </p:nvSpPr>
          <p:spPr>
            <a:xfrm>
              <a:off x="3939852" y="1779694"/>
              <a:ext cx="964337" cy="150584"/>
            </a:xfrm>
            <a:custGeom>
              <a:avLst/>
              <a:gdLst>
                <a:gd name="connsiteX0" fmla="*/ 4633 w 771525"/>
                <a:gd name="connsiteY0" fmla="*/ 59497 h 95250"/>
                <a:gd name="connsiteX1" fmla="*/ 137888 w 771525"/>
                <a:gd name="connsiteY1" fmla="*/ 4633 h 95250"/>
                <a:gd name="connsiteX2" fmla="*/ 646904 w 771525"/>
                <a:gd name="connsiteY2" fmla="*/ 4633 h 95250"/>
                <a:gd name="connsiteX3" fmla="*/ 775206 w 771525"/>
                <a:gd name="connsiteY3" fmla="*/ 59497 h 95250"/>
                <a:gd name="connsiteX4" fmla="*/ 709388 w 771525"/>
                <a:gd name="connsiteY4" fmla="*/ 92930 h 95250"/>
                <a:gd name="connsiteX5" fmla="*/ 69213 w 771525"/>
                <a:gd name="connsiteY5" fmla="*/ 9293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1525" h="95250">
                  <a:moveTo>
                    <a:pt x="4633" y="59497"/>
                  </a:moveTo>
                  <a:lnTo>
                    <a:pt x="137888" y="4633"/>
                  </a:lnTo>
                  <a:lnTo>
                    <a:pt x="646904" y="4633"/>
                  </a:lnTo>
                  <a:lnTo>
                    <a:pt x="775206" y="59497"/>
                  </a:lnTo>
                  <a:lnTo>
                    <a:pt x="709388" y="92930"/>
                  </a:lnTo>
                  <a:lnTo>
                    <a:pt x="69213" y="92930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  <a:alpha val="45000"/>
                  </a:schemeClr>
                </a:gs>
                <a:gs pos="100000">
                  <a:srgbClr val="0A0B10">
                    <a:alpha val="2000"/>
                  </a:srgbClr>
                </a:gs>
              </a:gsLst>
              <a:lin ang="16200000" scaled="0"/>
            </a:gradFill>
            <a:ln w="6350">
              <a:gradFill>
                <a:gsLst>
                  <a:gs pos="0">
                    <a:srgbClr val="0088EE">
                      <a:alpha val="18000"/>
                    </a:srgbClr>
                  </a:gs>
                  <a:gs pos="100000">
                    <a:srgbClr val="0088EE">
                      <a:alpha val="44000"/>
                    </a:srgbClr>
                  </a:gs>
                </a:gsLst>
                <a:lin ang="10800000" scaled="0"/>
              </a:gradFill>
              <a:miter lim="400000"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189"/>
              <a:endParaRPr lang="en-US" sz="4267" kern="0">
                <a:solidFill>
                  <a:prstClr val="white"/>
                </a:solidFill>
                <a:latin typeface="Intel Clear Light" panose="020B0404020203020204" pitchFamily="34" charset="0"/>
              </a:endParaRPr>
            </a:p>
          </p:txBody>
        </p:sp>
        <p:sp>
          <p:nvSpPr>
            <p:cNvPr id="18" name="Freeform: Shape 128">
              <a:extLst>
                <a:ext uri="{FF2B5EF4-FFF2-40B4-BE49-F238E27FC236}">
                  <a16:creationId xmlns:a16="http://schemas.microsoft.com/office/drawing/2014/main" id="{40AF593E-BBF4-E944-8771-E125B90824B3}"/>
                </a:ext>
              </a:extLst>
            </p:cNvPr>
            <p:cNvSpPr/>
            <p:nvPr/>
          </p:nvSpPr>
          <p:spPr>
            <a:xfrm>
              <a:off x="3938296" y="1262425"/>
              <a:ext cx="488121" cy="662572"/>
            </a:xfrm>
            <a:custGeom>
              <a:avLst/>
              <a:gdLst>
                <a:gd name="connsiteX0" fmla="*/ 390689 w 390525"/>
                <a:gd name="connsiteY0" fmla="*/ 5879 h 419100"/>
                <a:gd name="connsiteX1" fmla="*/ 5879 w 390525"/>
                <a:gd name="connsiteY1" fmla="*/ 386688 h 419100"/>
                <a:gd name="connsiteX2" fmla="*/ 70458 w 390525"/>
                <a:gd name="connsiteY2" fmla="*/ 420121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0525" h="419100">
                  <a:moveTo>
                    <a:pt x="390689" y="5879"/>
                  </a:moveTo>
                  <a:lnTo>
                    <a:pt x="5879" y="386688"/>
                  </a:lnTo>
                  <a:lnTo>
                    <a:pt x="70458" y="420121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  <a:alpha val="49000"/>
                  </a:schemeClr>
                </a:gs>
                <a:gs pos="100000">
                  <a:srgbClr val="0A0B10">
                    <a:alpha val="0"/>
                  </a:srgbClr>
                </a:gs>
              </a:gsLst>
              <a:lin ang="3600000" scaled="0"/>
            </a:gradFill>
            <a:ln w="6350">
              <a:gradFill>
                <a:gsLst>
                  <a:gs pos="0">
                    <a:schemeClr val="tx1"/>
                  </a:gs>
                  <a:gs pos="100000">
                    <a:srgbClr val="0088EE"/>
                  </a:gs>
                </a:gsLst>
                <a:lin ang="10800000" scaled="0"/>
              </a:gradFill>
              <a:miter lim="400000"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189"/>
              <a:endParaRPr lang="en-US" sz="4267" kern="0">
                <a:solidFill>
                  <a:prstClr val="white"/>
                </a:solidFill>
                <a:latin typeface="Intel Clear Light" panose="020B0404020203020204" pitchFamily="34" charset="0"/>
              </a:endParaRPr>
            </a:p>
          </p:txBody>
        </p:sp>
        <p:sp>
          <p:nvSpPr>
            <p:cNvPr id="19" name="Freeform: Shape 129">
              <a:extLst>
                <a:ext uri="{FF2B5EF4-FFF2-40B4-BE49-F238E27FC236}">
                  <a16:creationId xmlns:a16="http://schemas.microsoft.com/office/drawing/2014/main" id="{C3D6A920-88EA-7545-B95D-D2C1C552F706}"/>
                </a:ext>
              </a:extLst>
            </p:cNvPr>
            <p:cNvSpPr/>
            <p:nvPr/>
          </p:nvSpPr>
          <p:spPr>
            <a:xfrm>
              <a:off x="4419273" y="1262425"/>
              <a:ext cx="488121" cy="662572"/>
            </a:xfrm>
            <a:custGeom>
              <a:avLst/>
              <a:gdLst>
                <a:gd name="connsiteX0" fmla="*/ 5879 w 390525"/>
                <a:gd name="connsiteY0" fmla="*/ 5879 h 419100"/>
                <a:gd name="connsiteX1" fmla="*/ 391641 w 390525"/>
                <a:gd name="connsiteY1" fmla="*/ 386688 h 419100"/>
                <a:gd name="connsiteX2" fmla="*/ 325823 w 390525"/>
                <a:gd name="connsiteY2" fmla="*/ 420121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0525" h="419100">
                  <a:moveTo>
                    <a:pt x="5879" y="5879"/>
                  </a:moveTo>
                  <a:lnTo>
                    <a:pt x="391641" y="386688"/>
                  </a:lnTo>
                  <a:lnTo>
                    <a:pt x="325823" y="420121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  <a:alpha val="49000"/>
                  </a:schemeClr>
                </a:gs>
                <a:gs pos="100000">
                  <a:srgbClr val="0A0B10">
                    <a:alpha val="0"/>
                  </a:srgbClr>
                </a:gs>
              </a:gsLst>
              <a:lin ang="3600000" scaled="0"/>
            </a:gradFill>
            <a:ln w="6350">
              <a:gradFill>
                <a:gsLst>
                  <a:gs pos="0">
                    <a:schemeClr val="tx1"/>
                  </a:gs>
                  <a:gs pos="100000">
                    <a:srgbClr val="0088EE"/>
                  </a:gs>
                </a:gsLst>
                <a:lin ang="10800000" scaled="0"/>
              </a:gradFill>
              <a:miter lim="400000"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189"/>
              <a:endParaRPr lang="en-US" sz="4267" kern="0">
                <a:solidFill>
                  <a:prstClr val="white"/>
                </a:solidFill>
                <a:latin typeface="Intel Clear Light" panose="020B0404020203020204" pitchFamily="34" charset="0"/>
              </a:endParaRPr>
            </a:p>
          </p:txBody>
        </p:sp>
        <p:sp>
          <p:nvSpPr>
            <p:cNvPr id="20" name="Freeform: Shape 130">
              <a:extLst>
                <a:ext uri="{FF2B5EF4-FFF2-40B4-BE49-F238E27FC236}">
                  <a16:creationId xmlns:a16="http://schemas.microsoft.com/office/drawing/2014/main" id="{9BBD4F42-734C-2244-93D5-ADB910F3D0B3}"/>
                </a:ext>
              </a:extLst>
            </p:cNvPr>
            <p:cNvSpPr/>
            <p:nvPr/>
          </p:nvSpPr>
          <p:spPr>
            <a:xfrm>
              <a:off x="4019014" y="1262425"/>
              <a:ext cx="809567" cy="662572"/>
            </a:xfrm>
            <a:custGeom>
              <a:avLst/>
              <a:gdLst>
                <a:gd name="connsiteX0" fmla="*/ 5879 w 647700"/>
                <a:gd name="connsiteY0" fmla="*/ 420121 h 419100"/>
                <a:gd name="connsiteX1" fmla="*/ 646054 w 647700"/>
                <a:gd name="connsiteY1" fmla="*/ 420121 h 419100"/>
                <a:gd name="connsiteX2" fmla="*/ 326109 w 647700"/>
                <a:gd name="connsiteY2" fmla="*/ 5879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7700" h="419100">
                  <a:moveTo>
                    <a:pt x="5879" y="420121"/>
                  </a:moveTo>
                  <a:lnTo>
                    <a:pt x="646054" y="420121"/>
                  </a:lnTo>
                  <a:lnTo>
                    <a:pt x="326109" y="5879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  <a:alpha val="40000"/>
                  </a:schemeClr>
                </a:gs>
                <a:gs pos="100000">
                  <a:schemeClr val="tx2">
                    <a:lumMod val="75000"/>
                    <a:alpha val="37000"/>
                  </a:schemeClr>
                </a:gs>
              </a:gsLst>
              <a:lin ang="0" scaled="0"/>
            </a:gradFill>
            <a:ln w="6350">
              <a:gradFill>
                <a:gsLst>
                  <a:gs pos="0">
                    <a:schemeClr val="bg2">
                      <a:lumMod val="60000"/>
                      <a:lumOff val="40000"/>
                    </a:schemeClr>
                  </a:gs>
                  <a:gs pos="100000">
                    <a:schemeClr val="tx1"/>
                  </a:gs>
                </a:gsLst>
                <a:lin ang="0" scaled="0"/>
              </a:gradFill>
              <a:miter lim="400000"/>
            </a:ln>
            <a:effectLst>
              <a:outerShdw blurRad="50800" dist="127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189"/>
              <a:endParaRPr lang="en-US" sz="4267" kern="0">
                <a:solidFill>
                  <a:prstClr val="white"/>
                </a:solidFill>
                <a:latin typeface="Intel Clear Light" panose="020B0404020203020204" pitchFamily="34" charset="0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063D42E-67F6-5445-B12E-7603BADAA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biLevel thresh="25000"/>
            </a:blip>
            <a:stretch>
              <a:fillRect/>
            </a:stretch>
          </p:blipFill>
          <p:spPr>
            <a:xfrm>
              <a:off x="4234980" y="1619590"/>
              <a:ext cx="426025" cy="348270"/>
            </a:xfrm>
            <a:prstGeom prst="rect">
              <a:avLst/>
            </a:prstGeom>
          </p:spPr>
        </p:pic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38E262FE-337C-E742-84CD-1F6454BD25CD}"/>
              </a:ext>
            </a:extLst>
          </p:cNvPr>
          <p:cNvSpPr/>
          <p:nvPr/>
        </p:nvSpPr>
        <p:spPr>
          <a:xfrm>
            <a:off x="5154143" y="2233730"/>
            <a:ext cx="1967709" cy="1313851"/>
          </a:xfrm>
          <a:prstGeom prst="ellipse">
            <a:avLst/>
          </a:prstGeom>
          <a:solidFill>
            <a:srgbClr val="FF0000">
              <a:alpha val="2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513CB35-AE6E-2C46-B2EF-79C69E3A49C6}"/>
              </a:ext>
            </a:extLst>
          </p:cNvPr>
          <p:cNvGrpSpPr/>
          <p:nvPr/>
        </p:nvGrpSpPr>
        <p:grpSpPr>
          <a:xfrm>
            <a:off x="512969" y="1334199"/>
            <a:ext cx="4226822" cy="2176126"/>
            <a:chOff x="5911608" y="1517322"/>
            <a:chExt cx="6091478" cy="2315041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41A289E4-22CE-FF43-9CBF-E2111C7F8F97}"/>
                </a:ext>
              </a:extLst>
            </p:cNvPr>
            <p:cNvSpPr/>
            <p:nvPr/>
          </p:nvSpPr>
          <p:spPr>
            <a:xfrm>
              <a:off x="8085199" y="1814072"/>
              <a:ext cx="2109560" cy="431802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TFT channel planar / nonplanar XTOR</a:t>
              </a: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E0FAFE78-6727-384C-8D4C-485CDFAFE094}"/>
                </a:ext>
              </a:extLst>
            </p:cNvPr>
            <p:cNvSpPr/>
            <p:nvPr/>
          </p:nvSpPr>
          <p:spPr>
            <a:xfrm>
              <a:off x="10307512" y="1814071"/>
              <a:ext cx="1555858" cy="431803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2T [independent read write] Option</a:t>
              </a: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27783987-0403-6143-8F95-7A960904A1CC}"/>
                </a:ext>
              </a:extLst>
            </p:cNvPr>
            <p:cNvSpPr/>
            <p:nvPr/>
          </p:nvSpPr>
          <p:spPr>
            <a:xfrm>
              <a:off x="5911608" y="1814072"/>
              <a:ext cx="2060839" cy="431803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 channel planar / nonplanar XTOR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15871CD8-0FB0-BB4A-8DF7-DC5D323D4C10}"/>
                </a:ext>
              </a:extLst>
            </p:cNvPr>
            <p:cNvSpPr/>
            <p:nvPr/>
          </p:nvSpPr>
          <p:spPr>
            <a:xfrm>
              <a:off x="7555834" y="3108994"/>
              <a:ext cx="1309655" cy="43180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MRAM [STT/SOT]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FE1F5186-FCC8-CA4B-93C7-379499D98906}"/>
                </a:ext>
              </a:extLst>
            </p:cNvPr>
            <p:cNvSpPr/>
            <p:nvPr/>
          </p:nvSpPr>
          <p:spPr>
            <a:xfrm>
              <a:off x="10447228" y="3138406"/>
              <a:ext cx="1555858" cy="400951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Nanostructure change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B6185127-5987-524B-A2AC-5F3BFE291D54}"/>
                </a:ext>
              </a:extLst>
            </p:cNvPr>
            <p:cNvSpPr/>
            <p:nvPr/>
          </p:nvSpPr>
          <p:spPr>
            <a:xfrm>
              <a:off x="5962635" y="3108034"/>
              <a:ext cx="1434863" cy="43180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High-k Capacitor </a:t>
              </a: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1D2E92DF-B91D-0B42-B210-A3207CA8DE98}"/>
                </a:ext>
              </a:extLst>
            </p:cNvPr>
            <p:cNvSpPr/>
            <p:nvPr/>
          </p:nvSpPr>
          <p:spPr>
            <a:xfrm>
              <a:off x="8974388" y="3138406"/>
              <a:ext cx="1294842" cy="43180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Ferro-capacitor</a:t>
              </a:r>
            </a:p>
          </p:txBody>
        </p:sp>
        <p:cxnSp>
          <p:nvCxnSpPr>
            <p:cNvPr id="209" name="Straight Arrow Connector 208">
              <a:extLst>
                <a:ext uri="{FF2B5EF4-FFF2-40B4-BE49-F238E27FC236}">
                  <a16:creationId xmlns:a16="http://schemas.microsoft.com/office/drawing/2014/main" id="{CC28FFC4-6116-5D40-A31A-8C58288EB19E}"/>
                </a:ext>
              </a:extLst>
            </p:cNvPr>
            <p:cNvCxnSpPr>
              <a:cxnSpLocks/>
              <a:stCxn id="204" idx="2"/>
              <a:endCxn id="207" idx="0"/>
            </p:cNvCxnSpPr>
            <p:nvPr/>
          </p:nvCxnSpPr>
          <p:spPr>
            <a:xfrm flipH="1">
              <a:off x="6680068" y="2245874"/>
              <a:ext cx="261960" cy="86216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76D6E0AE-CDB1-334F-887E-B176B1DEFF9A}"/>
                </a:ext>
              </a:extLst>
            </p:cNvPr>
            <p:cNvCxnSpPr>
              <a:cxnSpLocks/>
              <a:stCxn id="204" idx="2"/>
              <a:endCxn id="205" idx="0"/>
            </p:cNvCxnSpPr>
            <p:nvPr/>
          </p:nvCxnSpPr>
          <p:spPr>
            <a:xfrm>
              <a:off x="6942028" y="2245874"/>
              <a:ext cx="1268634" cy="86312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>
              <a:extLst>
                <a:ext uri="{FF2B5EF4-FFF2-40B4-BE49-F238E27FC236}">
                  <a16:creationId xmlns:a16="http://schemas.microsoft.com/office/drawing/2014/main" id="{CEDC2B2D-8573-044B-9AE2-7AE0BEEC3286}"/>
                </a:ext>
              </a:extLst>
            </p:cNvPr>
            <p:cNvCxnSpPr>
              <a:cxnSpLocks/>
              <a:stCxn id="204" idx="2"/>
              <a:endCxn id="208" idx="0"/>
            </p:cNvCxnSpPr>
            <p:nvPr/>
          </p:nvCxnSpPr>
          <p:spPr>
            <a:xfrm>
              <a:off x="6942028" y="2245874"/>
              <a:ext cx="2679781" cy="89253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>
              <a:extLst>
                <a:ext uri="{FF2B5EF4-FFF2-40B4-BE49-F238E27FC236}">
                  <a16:creationId xmlns:a16="http://schemas.microsoft.com/office/drawing/2014/main" id="{FB5E602D-9BB0-4F42-905B-6B3AB848447A}"/>
                </a:ext>
              </a:extLst>
            </p:cNvPr>
            <p:cNvCxnSpPr>
              <a:cxnSpLocks/>
              <a:stCxn id="204" idx="2"/>
              <a:endCxn id="206" idx="0"/>
            </p:cNvCxnSpPr>
            <p:nvPr/>
          </p:nvCxnSpPr>
          <p:spPr>
            <a:xfrm>
              <a:off x="6942028" y="2245874"/>
              <a:ext cx="4283130" cy="89253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>
              <a:extLst>
                <a:ext uri="{FF2B5EF4-FFF2-40B4-BE49-F238E27FC236}">
                  <a16:creationId xmlns:a16="http://schemas.microsoft.com/office/drawing/2014/main" id="{878D9A50-5C26-E540-9434-43063EF96BBF}"/>
                </a:ext>
              </a:extLst>
            </p:cNvPr>
            <p:cNvCxnSpPr>
              <a:cxnSpLocks/>
              <a:stCxn id="202" idx="2"/>
              <a:endCxn id="207" idx="0"/>
            </p:cNvCxnSpPr>
            <p:nvPr/>
          </p:nvCxnSpPr>
          <p:spPr>
            <a:xfrm flipH="1">
              <a:off x="6680068" y="2245874"/>
              <a:ext cx="2459912" cy="86216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>
              <a:extLst>
                <a:ext uri="{FF2B5EF4-FFF2-40B4-BE49-F238E27FC236}">
                  <a16:creationId xmlns:a16="http://schemas.microsoft.com/office/drawing/2014/main" id="{FD86303B-1675-D546-A6B7-5920952A80B9}"/>
                </a:ext>
              </a:extLst>
            </p:cNvPr>
            <p:cNvCxnSpPr>
              <a:cxnSpLocks/>
              <a:stCxn id="202" idx="2"/>
              <a:endCxn id="205" idx="0"/>
            </p:cNvCxnSpPr>
            <p:nvPr/>
          </p:nvCxnSpPr>
          <p:spPr>
            <a:xfrm flipH="1">
              <a:off x="8210662" y="2245874"/>
              <a:ext cx="929318" cy="86312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76F49A5C-9C6A-B34F-8573-3BE2EA9A4241}"/>
                </a:ext>
              </a:extLst>
            </p:cNvPr>
            <p:cNvCxnSpPr>
              <a:cxnSpLocks/>
              <a:stCxn id="202" idx="2"/>
              <a:endCxn id="208" idx="0"/>
            </p:cNvCxnSpPr>
            <p:nvPr/>
          </p:nvCxnSpPr>
          <p:spPr>
            <a:xfrm>
              <a:off x="9139980" y="2245874"/>
              <a:ext cx="481829" cy="89253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Arrow Connector 215">
              <a:extLst>
                <a:ext uri="{FF2B5EF4-FFF2-40B4-BE49-F238E27FC236}">
                  <a16:creationId xmlns:a16="http://schemas.microsoft.com/office/drawing/2014/main" id="{A4937D68-9479-804A-9F30-D5B591749D1C}"/>
                </a:ext>
              </a:extLst>
            </p:cNvPr>
            <p:cNvCxnSpPr>
              <a:cxnSpLocks/>
              <a:stCxn id="202" idx="2"/>
              <a:endCxn id="206" idx="0"/>
            </p:cNvCxnSpPr>
            <p:nvPr/>
          </p:nvCxnSpPr>
          <p:spPr>
            <a:xfrm>
              <a:off x="9139980" y="2245874"/>
              <a:ext cx="2085178" cy="89253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5B5820D9-3187-2A48-BCBE-B57595A520A3}"/>
                </a:ext>
              </a:extLst>
            </p:cNvPr>
            <p:cNvCxnSpPr>
              <a:cxnSpLocks/>
              <a:stCxn id="203" idx="2"/>
              <a:endCxn id="207" idx="0"/>
            </p:cNvCxnSpPr>
            <p:nvPr/>
          </p:nvCxnSpPr>
          <p:spPr>
            <a:xfrm flipH="1">
              <a:off x="6680068" y="2245873"/>
              <a:ext cx="4405374" cy="86216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>
              <a:extLst>
                <a:ext uri="{FF2B5EF4-FFF2-40B4-BE49-F238E27FC236}">
                  <a16:creationId xmlns:a16="http://schemas.microsoft.com/office/drawing/2014/main" id="{F7EA9590-E2DC-624D-A43B-8E82A278D2EC}"/>
                </a:ext>
              </a:extLst>
            </p:cNvPr>
            <p:cNvCxnSpPr>
              <a:cxnSpLocks/>
              <a:stCxn id="203" idx="2"/>
              <a:endCxn id="205" idx="0"/>
            </p:cNvCxnSpPr>
            <p:nvPr/>
          </p:nvCxnSpPr>
          <p:spPr>
            <a:xfrm flipH="1">
              <a:off x="8210662" y="2245873"/>
              <a:ext cx="2874779" cy="86312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Arrow Connector 218">
              <a:extLst>
                <a:ext uri="{FF2B5EF4-FFF2-40B4-BE49-F238E27FC236}">
                  <a16:creationId xmlns:a16="http://schemas.microsoft.com/office/drawing/2014/main" id="{360A1F8B-20C8-8849-A6F7-D6D6D254A428}"/>
                </a:ext>
              </a:extLst>
            </p:cNvPr>
            <p:cNvCxnSpPr>
              <a:cxnSpLocks/>
              <a:stCxn id="203" idx="2"/>
              <a:endCxn id="208" idx="0"/>
            </p:cNvCxnSpPr>
            <p:nvPr/>
          </p:nvCxnSpPr>
          <p:spPr>
            <a:xfrm flipH="1">
              <a:off x="9621809" y="2245873"/>
              <a:ext cx="1463633" cy="892533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1165AB1C-F240-EE42-85CC-7F82C67B4192}"/>
                </a:ext>
              </a:extLst>
            </p:cNvPr>
            <p:cNvSpPr txBox="1"/>
            <p:nvPr/>
          </p:nvSpPr>
          <p:spPr>
            <a:xfrm>
              <a:off x="8266671" y="1517322"/>
              <a:ext cx="1790941" cy="294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rgbClr val="3399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Access Device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A8B3605E-C80E-E248-BD65-5B15184BC9CB}"/>
                </a:ext>
              </a:extLst>
            </p:cNvPr>
            <p:cNvSpPr txBox="1"/>
            <p:nvPr/>
          </p:nvSpPr>
          <p:spPr>
            <a:xfrm>
              <a:off x="7931584" y="3537682"/>
              <a:ext cx="2094825" cy="294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 Element</a:t>
              </a:r>
            </a:p>
          </p:txBody>
        </p:sp>
      </p:grpSp>
      <p:sp>
        <p:nvSpPr>
          <p:cNvPr id="245" name="Oval 244">
            <a:extLst>
              <a:ext uri="{FF2B5EF4-FFF2-40B4-BE49-F238E27FC236}">
                <a16:creationId xmlns:a16="http://schemas.microsoft.com/office/drawing/2014/main" id="{B9FE738B-C55E-3D4B-A894-0557FF5A3353}"/>
              </a:ext>
            </a:extLst>
          </p:cNvPr>
          <p:cNvSpPr/>
          <p:nvPr/>
        </p:nvSpPr>
        <p:spPr>
          <a:xfrm>
            <a:off x="5046215" y="4159470"/>
            <a:ext cx="2175952" cy="1434219"/>
          </a:xfrm>
          <a:prstGeom prst="ellipse">
            <a:avLst/>
          </a:prstGeom>
          <a:solidFill>
            <a:srgbClr val="FF0000">
              <a:alpha val="20000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C47EEFF1-02A2-0F47-A800-C87134BDB4E7}"/>
              </a:ext>
            </a:extLst>
          </p:cNvPr>
          <p:cNvGrpSpPr/>
          <p:nvPr/>
        </p:nvGrpSpPr>
        <p:grpSpPr>
          <a:xfrm>
            <a:off x="7304486" y="1297108"/>
            <a:ext cx="4573235" cy="2211498"/>
            <a:chOff x="7402459" y="1068508"/>
            <a:chExt cx="4573235" cy="2211498"/>
          </a:xfrm>
        </p:grpSpPr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4A5BF374-5EAC-5644-8A40-C12E58C46F10}"/>
                </a:ext>
              </a:extLst>
            </p:cNvPr>
            <p:cNvSpPr/>
            <p:nvPr/>
          </p:nvSpPr>
          <p:spPr>
            <a:xfrm>
              <a:off x="9123969" y="2564557"/>
              <a:ext cx="1647368" cy="35541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Resistance Change ReRAM[1D, 2D], PCM [3D] </a:t>
              </a:r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EBEBAD22-4E96-E643-BB85-1CEA8B5C3C54}"/>
                </a:ext>
              </a:extLst>
            </p:cNvPr>
            <p:cNvSpPr/>
            <p:nvPr/>
          </p:nvSpPr>
          <p:spPr>
            <a:xfrm>
              <a:off x="10896926" y="2564557"/>
              <a:ext cx="1078768" cy="35541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Ferroelectrics 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2E852103-81DD-2349-8813-F65877C40DEE}"/>
                </a:ext>
              </a:extLst>
            </p:cNvPr>
            <p:cNvSpPr/>
            <p:nvPr/>
          </p:nvSpPr>
          <p:spPr>
            <a:xfrm>
              <a:off x="7402459" y="2564557"/>
              <a:ext cx="1647368" cy="35541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Magnetic 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[MRAM, STT(SOT)MRAM]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B2BE4519-4DB5-694A-85B6-6DF2F9FB81E0}"/>
                </a:ext>
              </a:extLst>
            </p:cNvPr>
            <p:cNvSpPr/>
            <p:nvPr/>
          </p:nvSpPr>
          <p:spPr>
            <a:xfrm>
              <a:off x="8861384" y="1386109"/>
              <a:ext cx="842705" cy="355417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Volatile filament</a:t>
              </a: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EE60A04F-D3CB-3A48-B10E-7A2B285213CA}"/>
                </a:ext>
              </a:extLst>
            </p:cNvPr>
            <p:cNvSpPr/>
            <p:nvPr/>
          </p:nvSpPr>
          <p:spPr>
            <a:xfrm>
              <a:off x="11078787" y="1407038"/>
              <a:ext cx="837108" cy="355417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Ovonic Threshold </a:t>
              </a: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A7F57A47-DE80-974B-9F5E-F1A7164102BC}"/>
                </a:ext>
              </a:extLst>
            </p:cNvPr>
            <p:cNvSpPr/>
            <p:nvPr/>
          </p:nvSpPr>
          <p:spPr>
            <a:xfrm>
              <a:off x="7491969" y="1398041"/>
              <a:ext cx="1224776" cy="355417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Thermionic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[diode, MIEC, ..]</a:t>
              </a: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7A6E383E-1EFD-C243-9AB4-9B1860F8AC2D}"/>
                </a:ext>
              </a:extLst>
            </p:cNvPr>
            <p:cNvSpPr/>
            <p:nvPr/>
          </p:nvSpPr>
          <p:spPr>
            <a:xfrm>
              <a:off x="9865849" y="1386109"/>
              <a:ext cx="1027734" cy="355417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Metal-Insulator Transition</a:t>
              </a:r>
            </a:p>
          </p:txBody>
        </p: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86603F6E-91E1-5A40-8C1D-61EE2C67AF18}"/>
                </a:ext>
              </a:extLst>
            </p:cNvPr>
            <p:cNvCxnSpPr>
              <a:cxnSpLocks/>
              <a:stCxn id="253" idx="2"/>
              <a:endCxn id="250" idx="0"/>
            </p:cNvCxnSpPr>
            <p:nvPr/>
          </p:nvCxnSpPr>
          <p:spPr>
            <a:xfrm>
              <a:off x="8104357" y="1753458"/>
              <a:ext cx="121786" cy="811099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EDABF3EA-F052-A848-BBBA-EA3F014360B2}"/>
                </a:ext>
              </a:extLst>
            </p:cNvPr>
            <p:cNvCxnSpPr>
              <a:cxnSpLocks/>
              <a:stCxn id="251" idx="2"/>
              <a:endCxn id="250" idx="0"/>
            </p:cNvCxnSpPr>
            <p:nvPr/>
          </p:nvCxnSpPr>
          <p:spPr>
            <a:xfrm flipH="1">
              <a:off x="8226143" y="1741526"/>
              <a:ext cx="1056594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C0AAAB0E-F1ED-494F-83F2-0A5CC63C1513}"/>
                </a:ext>
              </a:extLst>
            </p:cNvPr>
            <p:cNvCxnSpPr>
              <a:cxnSpLocks/>
              <a:stCxn id="254" idx="2"/>
              <a:endCxn id="248" idx="0"/>
            </p:cNvCxnSpPr>
            <p:nvPr/>
          </p:nvCxnSpPr>
          <p:spPr>
            <a:xfrm flipH="1">
              <a:off x="9947653" y="1741526"/>
              <a:ext cx="432063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C0EA4571-3435-D54C-8613-137145A771CF}"/>
                </a:ext>
              </a:extLst>
            </p:cNvPr>
            <p:cNvCxnSpPr>
              <a:cxnSpLocks/>
              <a:stCxn id="252" idx="2"/>
              <a:endCxn id="249" idx="0"/>
            </p:cNvCxnSpPr>
            <p:nvPr/>
          </p:nvCxnSpPr>
          <p:spPr>
            <a:xfrm flipH="1">
              <a:off x="11436310" y="1762455"/>
              <a:ext cx="61031" cy="80210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C21F1AE-7391-5B45-B79C-723ACB1E2CE9}"/>
                </a:ext>
              </a:extLst>
            </p:cNvPr>
            <p:cNvCxnSpPr>
              <a:cxnSpLocks/>
              <a:stCxn id="253" idx="2"/>
              <a:endCxn id="249" idx="0"/>
            </p:cNvCxnSpPr>
            <p:nvPr/>
          </p:nvCxnSpPr>
          <p:spPr>
            <a:xfrm>
              <a:off x="8104357" y="1753458"/>
              <a:ext cx="3331953" cy="811099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7D3C168-DCEA-C24F-9B86-CD164A08CCC2}"/>
                </a:ext>
              </a:extLst>
            </p:cNvPr>
            <p:cNvCxnSpPr>
              <a:cxnSpLocks/>
              <a:stCxn id="251" idx="2"/>
              <a:endCxn id="248" idx="0"/>
            </p:cNvCxnSpPr>
            <p:nvPr/>
          </p:nvCxnSpPr>
          <p:spPr>
            <a:xfrm>
              <a:off x="9282737" y="1741526"/>
              <a:ext cx="664916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>
              <a:extLst>
                <a:ext uri="{FF2B5EF4-FFF2-40B4-BE49-F238E27FC236}">
                  <a16:creationId xmlns:a16="http://schemas.microsoft.com/office/drawing/2014/main" id="{94A9A276-0B8C-3346-BC44-B5911EE271C2}"/>
                </a:ext>
              </a:extLst>
            </p:cNvPr>
            <p:cNvCxnSpPr>
              <a:cxnSpLocks/>
              <a:stCxn id="254" idx="2"/>
              <a:endCxn id="250" idx="0"/>
            </p:cNvCxnSpPr>
            <p:nvPr/>
          </p:nvCxnSpPr>
          <p:spPr>
            <a:xfrm flipH="1">
              <a:off x="8226143" y="1741526"/>
              <a:ext cx="2153573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>
              <a:extLst>
                <a:ext uri="{FF2B5EF4-FFF2-40B4-BE49-F238E27FC236}">
                  <a16:creationId xmlns:a16="http://schemas.microsoft.com/office/drawing/2014/main" id="{D97A7942-B290-0D4C-A075-D0E432D304E7}"/>
                </a:ext>
              </a:extLst>
            </p:cNvPr>
            <p:cNvCxnSpPr>
              <a:cxnSpLocks/>
              <a:stCxn id="254" idx="2"/>
              <a:endCxn id="249" idx="0"/>
            </p:cNvCxnSpPr>
            <p:nvPr/>
          </p:nvCxnSpPr>
          <p:spPr>
            <a:xfrm>
              <a:off x="10379716" y="1741526"/>
              <a:ext cx="1056594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9664D733-6938-854B-A20A-7055B9630DF7}"/>
                </a:ext>
              </a:extLst>
            </p:cNvPr>
            <p:cNvCxnSpPr>
              <a:cxnSpLocks/>
              <a:stCxn id="253" idx="2"/>
              <a:endCxn id="248" idx="0"/>
            </p:cNvCxnSpPr>
            <p:nvPr/>
          </p:nvCxnSpPr>
          <p:spPr>
            <a:xfrm>
              <a:off x="8104357" y="1753458"/>
              <a:ext cx="1843296" cy="811099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ECECFF7B-4889-074D-854E-2A2DE908936E}"/>
                </a:ext>
              </a:extLst>
            </p:cNvPr>
            <p:cNvCxnSpPr>
              <a:cxnSpLocks/>
              <a:stCxn id="251" idx="2"/>
              <a:endCxn id="249" idx="0"/>
            </p:cNvCxnSpPr>
            <p:nvPr/>
          </p:nvCxnSpPr>
          <p:spPr>
            <a:xfrm>
              <a:off x="9282737" y="1741526"/>
              <a:ext cx="2153573" cy="823031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C8E32F91-E720-0142-9DC5-634A4F707FE7}"/>
                </a:ext>
              </a:extLst>
            </p:cNvPr>
            <p:cNvCxnSpPr>
              <a:cxnSpLocks/>
              <a:stCxn id="252" idx="2"/>
              <a:endCxn id="250" idx="0"/>
            </p:cNvCxnSpPr>
            <p:nvPr/>
          </p:nvCxnSpPr>
          <p:spPr>
            <a:xfrm flipH="1">
              <a:off x="8226143" y="1762455"/>
              <a:ext cx="3271198" cy="80210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Arrow Connector 265">
              <a:extLst>
                <a:ext uri="{FF2B5EF4-FFF2-40B4-BE49-F238E27FC236}">
                  <a16:creationId xmlns:a16="http://schemas.microsoft.com/office/drawing/2014/main" id="{3D9EE321-4147-3342-B3FA-9BC70C732F16}"/>
                </a:ext>
              </a:extLst>
            </p:cNvPr>
            <p:cNvCxnSpPr>
              <a:cxnSpLocks/>
              <a:stCxn id="252" idx="2"/>
              <a:endCxn id="248" idx="0"/>
            </p:cNvCxnSpPr>
            <p:nvPr/>
          </p:nvCxnSpPr>
          <p:spPr>
            <a:xfrm flipH="1">
              <a:off x="9947653" y="1762455"/>
              <a:ext cx="1549688" cy="802102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A32CEB7D-CF10-A249-AB67-E9FFDA02EB0A}"/>
                </a:ext>
              </a:extLst>
            </p:cNvPr>
            <p:cNvSpPr txBox="1"/>
            <p:nvPr/>
          </p:nvSpPr>
          <p:spPr>
            <a:xfrm>
              <a:off x="9138645" y="1068508"/>
              <a:ext cx="12427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3399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Access Device</a:t>
              </a: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212D65E7-6FC0-C14E-8C41-4A2D1E4042B0}"/>
                </a:ext>
              </a:extLst>
            </p:cNvPr>
            <p:cNvSpPr txBox="1"/>
            <p:nvPr/>
          </p:nvSpPr>
          <p:spPr>
            <a:xfrm>
              <a:off x="9049827" y="3003007"/>
              <a:ext cx="14535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 Element</a:t>
              </a:r>
            </a:p>
          </p:txBody>
        </p:sp>
      </p:grpSp>
      <p:sp>
        <p:nvSpPr>
          <p:cNvPr id="322" name="Freeform 321">
            <a:extLst>
              <a:ext uri="{FF2B5EF4-FFF2-40B4-BE49-F238E27FC236}">
                <a16:creationId xmlns:a16="http://schemas.microsoft.com/office/drawing/2014/main" id="{F158F215-EA4D-FD42-B90C-B4B387F0F99F}"/>
              </a:ext>
            </a:extLst>
          </p:cNvPr>
          <p:cNvSpPr/>
          <p:nvPr/>
        </p:nvSpPr>
        <p:spPr>
          <a:xfrm>
            <a:off x="3023118" y="3498980"/>
            <a:ext cx="2771192" cy="989431"/>
          </a:xfrm>
          <a:custGeom>
            <a:avLst/>
            <a:gdLst>
              <a:gd name="connsiteX0" fmla="*/ 2771192 w 2771192"/>
              <a:gd name="connsiteY0" fmla="*/ 0 h 989431"/>
              <a:gd name="connsiteX1" fmla="*/ 699796 w 2771192"/>
              <a:gd name="connsiteY1" fmla="*/ 989044 h 989431"/>
              <a:gd name="connsiteX2" fmla="*/ 0 w 2771192"/>
              <a:gd name="connsiteY2" fmla="*/ 93306 h 989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1192" h="989431">
                <a:moveTo>
                  <a:pt x="2771192" y="0"/>
                </a:moveTo>
                <a:cubicBezTo>
                  <a:pt x="1966426" y="486746"/>
                  <a:pt x="1161661" y="973493"/>
                  <a:pt x="699796" y="989044"/>
                </a:cubicBezTo>
                <a:cubicBezTo>
                  <a:pt x="237931" y="1004595"/>
                  <a:pt x="118965" y="548950"/>
                  <a:pt x="0" y="93306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Freeform 322">
            <a:extLst>
              <a:ext uri="{FF2B5EF4-FFF2-40B4-BE49-F238E27FC236}">
                <a16:creationId xmlns:a16="http://schemas.microsoft.com/office/drawing/2014/main" id="{FE49F1CC-977D-864C-900A-8A809027A696}"/>
              </a:ext>
            </a:extLst>
          </p:cNvPr>
          <p:cNvSpPr/>
          <p:nvPr/>
        </p:nvSpPr>
        <p:spPr>
          <a:xfrm>
            <a:off x="7184043" y="3796089"/>
            <a:ext cx="2444621" cy="1440333"/>
          </a:xfrm>
          <a:custGeom>
            <a:avLst/>
            <a:gdLst>
              <a:gd name="connsiteX0" fmla="*/ 0 w 2444621"/>
              <a:gd name="connsiteY0" fmla="*/ 1110343 h 1440333"/>
              <a:gd name="connsiteX1" fmla="*/ 1604866 w 2444621"/>
              <a:gd name="connsiteY1" fmla="*/ 1371600 h 1440333"/>
              <a:gd name="connsiteX2" fmla="*/ 2444621 w 2444621"/>
              <a:gd name="connsiteY2" fmla="*/ 0 h 1440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4621" h="1440333">
                <a:moveTo>
                  <a:pt x="0" y="1110343"/>
                </a:moveTo>
                <a:cubicBezTo>
                  <a:pt x="598714" y="1333500"/>
                  <a:pt x="1197429" y="1556657"/>
                  <a:pt x="1604866" y="1371600"/>
                </a:cubicBezTo>
                <a:cubicBezTo>
                  <a:pt x="2012303" y="1186543"/>
                  <a:pt x="2228462" y="593271"/>
                  <a:pt x="2444621" y="0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6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16003"/>
          </a:xfrm>
        </p:spPr>
        <p:txBody>
          <a:bodyPr/>
          <a:lstStyle/>
          <a:p>
            <a:r>
              <a:rPr lang="en-US" sz="3200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014291"/>
            <a:ext cx="11544300" cy="5573013"/>
          </a:xfrm>
        </p:spPr>
        <p:txBody>
          <a:bodyPr/>
          <a:lstStyle/>
          <a:p>
            <a:pPr marL="287020" indent="-287020"/>
            <a:r>
              <a:rPr lang="en-US" sz="1600" dirty="0">
                <a:latin typeface="Calibri"/>
                <a:cs typeface="Calibri"/>
              </a:rPr>
              <a:t>Embedded memory – 1T-STTM with low write cycle time and high endurances were demonstrated. </a:t>
            </a:r>
            <a:endParaRPr lang="en-US" dirty="0"/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TSMC-16nm, Samsung-28nm, GF-22nm and IBM-14nm improves write speed (~10ns) and reliability (10</a:t>
            </a:r>
            <a:r>
              <a:rPr lang="en-US" sz="1600" baseline="30000" dirty="0">
                <a:latin typeface="Calibri"/>
                <a:cs typeface="Calibri"/>
              </a:rPr>
              <a:t>6</a:t>
            </a:r>
            <a:r>
              <a:rPr lang="en-US" sz="1600" dirty="0">
                <a:latin typeface="Calibri"/>
                <a:cs typeface="Calibri"/>
              </a:rPr>
              <a:t> to 10</a:t>
            </a:r>
            <a:r>
              <a:rPr lang="en-US" sz="1600" baseline="30000" dirty="0">
                <a:latin typeface="Calibri"/>
                <a:cs typeface="Calibri"/>
              </a:rPr>
              <a:t>12</a:t>
            </a:r>
            <a:r>
              <a:rPr lang="en-US" sz="1600" dirty="0">
                <a:latin typeface="Calibri"/>
                <a:cs typeface="Calibri"/>
              </a:rPr>
              <a:t> cycles). 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IBM-Samsung JDP demo write speed limit at 2nsec; Read disturb is problematic.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1T-STTM density is low; Samsung’s 28nm yields 12Mb/mm</a:t>
            </a:r>
            <a:r>
              <a:rPr lang="en-US" sz="1600" baseline="30000" dirty="0">
                <a:latin typeface="Calibri"/>
                <a:cs typeface="Calibri"/>
              </a:rPr>
              <a:t>2</a:t>
            </a:r>
            <a:r>
              <a:rPr lang="en-US" sz="1600" dirty="0">
                <a:latin typeface="Calibri"/>
                <a:cs typeface="Calibri"/>
              </a:rPr>
              <a:t> (~Intel’s </a:t>
            </a:r>
            <a:r>
              <a:rPr lang="en-US" sz="1600" dirty="0" err="1">
                <a:latin typeface="Calibri"/>
                <a:cs typeface="Calibri"/>
              </a:rPr>
              <a:t>eDRAM</a:t>
            </a:r>
            <a:r>
              <a:rPr lang="en-US" sz="1600" dirty="0">
                <a:latin typeface="Calibri"/>
                <a:cs typeface="Calibri"/>
              </a:rPr>
              <a:t> circa ’12), shipping buffer memory in LCD display.</a:t>
            </a:r>
            <a:endParaRPr lang="en-US" sz="1600" dirty="0"/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2T-SOT is still in deep research.</a:t>
            </a:r>
          </a:p>
          <a:p>
            <a:pPr marL="287020" indent="-287020"/>
            <a:r>
              <a:rPr lang="en-US" sz="1600" dirty="0">
                <a:latin typeface="Calibri"/>
                <a:cs typeface="Calibri"/>
              </a:rPr>
              <a:t>In-Package Memory – Intel’s ADM is the leading low-latency alternative, but density is not competitive to bulk Si 1T1C solution</a:t>
            </a:r>
          </a:p>
          <a:p>
            <a:pPr marL="574675" lvl="1" indent="-287020"/>
            <a:r>
              <a:rPr lang="en-US" sz="1600" dirty="0"/>
              <a:t>Samsung, Hynix and Micron have indications of monolithic 3DIC DRAM interest but no public disclosure.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low latency 1T-STTM technology requires large </a:t>
            </a:r>
            <a:r>
              <a:rPr lang="en-US" sz="1600" dirty="0" err="1">
                <a:latin typeface="Calibri"/>
                <a:cs typeface="Calibri"/>
              </a:rPr>
              <a:t>x’tor</a:t>
            </a:r>
            <a:r>
              <a:rPr lang="en-US" sz="1600" dirty="0">
                <a:latin typeface="Calibri"/>
                <a:cs typeface="Calibri"/>
              </a:rPr>
              <a:t> footprint or more advanced technology for high current bipolar operation.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1T-1FeCap, 1T-nFeCap, 1FeFET and 2T-0C gain-cell (</a:t>
            </a:r>
            <a:r>
              <a:rPr lang="en-US" sz="1600" dirty="0" err="1">
                <a:latin typeface="Calibri"/>
                <a:cs typeface="Calibri"/>
              </a:rPr>
              <a:t>IxZO</a:t>
            </a:r>
            <a:r>
              <a:rPr lang="en-US" sz="1600" dirty="0">
                <a:latin typeface="Calibri"/>
                <a:cs typeface="Calibri"/>
              </a:rPr>
              <a:t> class) in research stage. Long lead time is anticipated. </a:t>
            </a:r>
            <a:endParaRPr lang="en-US" sz="1600" dirty="0"/>
          </a:p>
          <a:p>
            <a:pPr marL="287020" indent="-287020"/>
            <a:r>
              <a:rPr lang="en-US" sz="1600" dirty="0">
                <a:latin typeface="Calibri"/>
                <a:cs typeface="Calibri"/>
              </a:rPr>
              <a:t>3D </a:t>
            </a:r>
            <a:r>
              <a:rPr lang="en-US" sz="1600" dirty="0" err="1">
                <a:latin typeface="Calibri"/>
                <a:cs typeface="Calibri"/>
              </a:rPr>
              <a:t>XPoint</a:t>
            </a:r>
            <a:r>
              <a:rPr lang="en-US" sz="1600" dirty="0">
                <a:latin typeface="Calibri"/>
                <a:cs typeface="Calibri"/>
              </a:rPr>
              <a:t> – Intel is leading competitive landscape by 24~36 months (SLC, MLC and BiSM)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Hynix: Although several papers published in 2020~21, no new information disclosed since IEDM18 paper (a S15-like product).  </a:t>
            </a:r>
            <a:endParaRPr lang="en-US" sz="1600" dirty="0"/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Samsung remains silent; </a:t>
            </a:r>
            <a:r>
              <a:rPr lang="en-US" sz="1600" dirty="0" err="1">
                <a:latin typeface="Calibri"/>
                <a:cs typeface="Calibri"/>
              </a:rPr>
              <a:t>Macronix</a:t>
            </a:r>
            <a:r>
              <a:rPr lang="en-US" sz="1600" dirty="0">
                <a:latin typeface="Calibri"/>
                <a:cs typeface="Calibri"/>
              </a:rPr>
              <a:t>-IBM primarily worked on cell level research with limited array activities.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Micron ceased SXP &amp; SSM TD on March 16, 2021, 2y8m after ending IM-JDP.   Gen-2 production at Lehi, UT ends by the end of ’21.</a:t>
            </a:r>
          </a:p>
          <a:p>
            <a:pPr marL="287020" indent="-287020"/>
            <a:r>
              <a:rPr lang="en-US" sz="1600" dirty="0"/>
              <a:t>Alternative technologies for PM / SCM are either in primitive research, missed product milestone or dropped out.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Fujitsu-</a:t>
            </a:r>
            <a:r>
              <a:rPr lang="en-US" sz="1600" dirty="0" err="1">
                <a:latin typeface="Calibri"/>
                <a:cs typeface="Calibri"/>
              </a:rPr>
              <a:t>Nantero’s</a:t>
            </a:r>
            <a:r>
              <a:rPr lang="en-US" sz="1600" dirty="0">
                <a:latin typeface="Calibri"/>
                <a:cs typeface="Calibri"/>
              </a:rPr>
              <a:t> 40nm selector-less NRAM: missed sampling milestone of low-latency product.  </a:t>
            </a:r>
            <a:endParaRPr lang="en-US" sz="1600" dirty="0"/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Sony’s 20nm OTS-select CBRAM: missed sampling milestone likely due to Cu-integration, sigma, drift &amp; disturb. </a:t>
            </a:r>
            <a:endParaRPr lang="en-US" sz="1600" dirty="0"/>
          </a:p>
          <a:p>
            <a:pPr marL="574675" lvl="1" indent="-287020"/>
            <a:r>
              <a:rPr lang="en-US" sz="1600" dirty="0"/>
              <a:t>Avalanche 1S-STTM demonstrated very high NL single cell data; still no array information; disturb, sigma are likely showstoppers.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Crossbar/SMIC FAAST-VO</a:t>
            </a:r>
            <a:r>
              <a:rPr lang="en-US" sz="1600" baseline="30000" dirty="0">
                <a:latin typeface="Calibri"/>
                <a:cs typeface="Calibri"/>
              </a:rPr>
              <a:t>+</a:t>
            </a:r>
            <a:r>
              <a:rPr lang="en-US" sz="1600" dirty="0">
                <a:latin typeface="Calibri"/>
                <a:cs typeface="Calibri"/>
              </a:rPr>
              <a:t> cell has been radio-silent since their new CEO visited Intel in 2019. Co-funder’s resume is on the street.</a:t>
            </a:r>
          </a:p>
          <a:p>
            <a:pPr marL="574675" lvl="1" indent="-287020"/>
            <a:r>
              <a:rPr lang="en-US" sz="1600" dirty="0">
                <a:latin typeface="Calibri"/>
                <a:cs typeface="Calibri"/>
              </a:rPr>
              <a:t>Bipolar RRAM, Unipolar </a:t>
            </a:r>
            <a:r>
              <a:rPr lang="en-US" sz="1600" dirty="0" err="1">
                <a:latin typeface="Calibri"/>
                <a:cs typeface="Calibri"/>
              </a:rPr>
              <a:t>CeRAM</a:t>
            </a:r>
            <a:r>
              <a:rPr lang="en-US" sz="1600" dirty="0">
                <a:latin typeface="Calibri"/>
                <a:cs typeface="Calibri"/>
              </a:rPr>
              <a:t> and </a:t>
            </a:r>
            <a:r>
              <a:rPr lang="en-US" sz="1600" dirty="0" err="1">
                <a:latin typeface="Calibri"/>
                <a:cs typeface="Calibri"/>
              </a:rPr>
              <a:t>FeFET</a:t>
            </a:r>
            <a:r>
              <a:rPr lang="en-US" sz="1600" dirty="0">
                <a:latin typeface="Calibri"/>
                <a:cs typeface="Calibri"/>
              </a:rPr>
              <a:t> (NAND string) are either dropped out or in early stage of research.</a:t>
            </a:r>
          </a:p>
          <a:p>
            <a:pPr marL="287020" indent="-287020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531F709B33ED48A27ED78D53B64CDF" ma:contentTypeVersion="5" ma:contentTypeDescription="Create a new document." ma:contentTypeScope="" ma:versionID="11b8e96f63bf0e986c4c348f7220468b">
  <xsd:schema xmlns:xsd="http://www.w3.org/2001/XMLSchema" xmlns:xs="http://www.w3.org/2001/XMLSchema" xmlns:p="http://schemas.microsoft.com/office/2006/metadata/properties" xmlns:ns2="79cdd7f5-d97b-4ec3-95ff-fa1241ac1103" xmlns:ns3="127e1a10-40b9-4e94-b424-b11f2170bfd5" targetNamespace="http://schemas.microsoft.com/office/2006/metadata/properties" ma:root="true" ma:fieldsID="845db1550b176161da48712af46a6854" ns2:_="" ns3:_="">
    <xsd:import namespace="79cdd7f5-d97b-4ec3-95ff-fa1241ac1103"/>
    <xsd:import namespace="127e1a10-40b9-4e94-b424-b11f2170bfd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cdd7f5-d97b-4ec3-95ff-fa1241ac11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e1a10-40b9-4e94-b424-b11f2170bf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79cdd7f5-d97b-4ec3-95ff-fa1241ac1103"/>
    <ds:schemaRef ds:uri="http://schemas.openxmlformats.org/package/2006/metadata/core-properties"/>
    <ds:schemaRef ds:uri="http://schemas.microsoft.com/office/infopath/2007/PartnerControls"/>
    <ds:schemaRef ds:uri="127e1a10-40b9-4e94-b424-b11f2170bf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F75F1B5-5B44-446E-B28B-A7CD8D52C241}">
  <ds:schemaRefs>
    <ds:schemaRef ds:uri="127e1a10-40b9-4e94-b424-b11f2170bfd5"/>
    <ds:schemaRef ds:uri="79cdd7f5-d97b-4ec3-95ff-fa1241ac11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176</TotalTime>
  <Words>464</Words>
  <Application>Microsoft Macintosh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Intel Clear Light</vt:lpstr>
      <vt:lpstr>blank</vt:lpstr>
      <vt:lpstr>Emerging Memory Competitive Landscape  A snapshot in April 2021</vt:lpstr>
      <vt:lpstr>Emerging Technology in Memory Pyramid </vt:lpstr>
      <vt:lpstr>Executive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Memory Competitive Landscape  A snapshot in Apr/2021</dc:title>
  <dc:creator>Kau, Derchang</dc:creator>
  <cp:keywords>CTPClassification=CTP_NT</cp:keywords>
  <cp:lastModifiedBy>Kau, Derchang</cp:lastModifiedBy>
  <cp:revision>1</cp:revision>
  <dcterms:created xsi:type="dcterms:W3CDTF">2021-04-27T04:03:33Z</dcterms:created>
  <dcterms:modified xsi:type="dcterms:W3CDTF">2021-05-19T22:58:53Z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18736c36-3ecb-425e-9f87-88ac498b04cd</vt:lpwstr>
  </property>
  <property fmtid="{D5CDD505-2E9C-101B-9397-08002B2CF9AE}" pid="3" name="CTP_TimeStamp">
    <vt:lpwstr>2018-08-10 06:13:33Z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0x010100AB531F709B33ED48A27ED78D53B64CDF</vt:lpwstr>
  </property>
</Properties>
</file>