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147309728" r:id="rId2"/>
    <p:sldId id="2147309731" r:id="rId3"/>
    <p:sldId id="2147309729" r:id="rId4"/>
    <p:sldId id="214730973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00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6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7284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3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784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3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300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2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14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7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6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11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671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14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105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899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834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1830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614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</a:t>
            </a:r>
            <a:endParaRPr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766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3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1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9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2"/>
                </a:solidFill>
              </a:rPr>
              <a:t>Department or Event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543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file:///C:/Users/chenli5/OneDrive%20-%20Intel%20Corporation/Documents/ECTC/ECTC%202023/pdfs/ECTC2023-1NkkviSxgDnmPjptC1ysqm/349800a271/349800a271.pdf#349800a001.pdf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hyperlink" Target="file:///C:/Users/chenli5/OneDrive%20-%20Intel%20Corporation/Documents/ECTC/ECTC%202023/pdfs/ECTC2023-1NkkviSxgDnmPjptC1ysqm/349800b022/349800b022.pdf#349800a001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hyperlink" Target="file:///C:/Users/chenli5/OneDrive%20-%20Intel%20Corporation/Documents/ECTC/ECTC%202023/pdfs/ECTC2023-1NkkviSxgDnmPjptC1ysqm/349800b027/349800b027.pdf#index.html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hyperlink" Target="file:///C:/Users/chenli5/OneDrive%20-%20Intel%20Corporation/Documents/ECTC/ECTC%202023/pdfs/ECTC2023-1NkkviSxgDnmPjptC1ysqm/349800b344/349800b344.pdf#349800a001.pdf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C:/Users/chenli5/OneDrive%20-%20Intel%20Corporation/Documents/ECTC/ECTC%202023/pdfs/ECTC2023-1NkkviSxgDnmPjptC1ysqm/349800a510/349800a510.pdf#349800a001.pdf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hyperlink" Target="file:///C:/Users/chenli5/OneDrive%20-%20Intel%20Corporation/Documents/ECTC/ECTC%202023/pdfs/ECTC2023-1NkkviSxgDnmPjptC1ysqm/349800a526/349800a526.pdf#349800a00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CACB4F-8E98-4D81-AD40-895F9ECD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02" y="2695404"/>
            <a:ext cx="11378211" cy="220463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Summary of ECTC 2023 – 2.3 D FO Technology</a:t>
            </a:r>
            <a:b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 Chen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3910F6-AEC5-5E1D-14E8-BBE8B26E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713" y="1066308"/>
            <a:ext cx="2607472" cy="166248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ECACB4F-8E98-4D81-AD40-895F9ECD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71" y="165428"/>
            <a:ext cx="11378211" cy="494065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Summary of ECTC 2023 – 2.3 D FO Technology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8C122-BA56-7AF9-224F-62DD9FBB3800}"/>
              </a:ext>
            </a:extLst>
          </p:cNvPr>
          <p:cNvSpPr txBox="1"/>
          <p:nvPr/>
        </p:nvSpPr>
        <p:spPr>
          <a:xfrm>
            <a:off x="169748" y="1005241"/>
            <a:ext cx="11513345" cy="5355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285750" marR="0" lvl="0" indent="-2857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Integrating Chiplets using Chips First Ultra-High-Density Fan-out with Maskless Laser Direct Imaging                                                                                and Adaptive Patterning for High Performance Computing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Benedict SJ, etc. –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Deca Tech &amp; nepes hayyim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Die shift issue mitigated by AP and LDI. Reconstituted on wafer or package size : 600x600mm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M-Series Gen2, CF, FO, 2+4HBM,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bump 20µmP,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via open 6um, RDL L/S 2/2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μ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2,518 IO/mm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Die location meas. input to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adaptive patterning (AP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 with unique real time design to create GDS file.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ask-less laser direct imaging 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LDI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) to form via opening and RDL according to optimized GDS file.</a:t>
            </a:r>
          </a:p>
          <a:p>
            <a:pPr marL="457200" marR="0" lvl="1" indent="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285750" marR="0" lvl="0" indent="-2857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CoWoS Architecture Evolution for Next Generation HPC on 2.5D System in Package  </a:t>
            </a:r>
            <a:r>
              <a:rPr kumimoji="0" lang="en-US" altLang="zh-TW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Yu-Chen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Hu, etc. –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TSMC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CoWoS-L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Package size 70x76mm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FO size 43x58mm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(2.9x) ,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μ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bump 30~60umP.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Process flow : TIV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Wingdings" panose="05000000000000000000" pitchFamily="2" charset="2"/>
              </a:rPr>
              <a:t> LSI1/2 attach  MD 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Wingdings" panose="05000000000000000000" pitchFamily="2" charset="2"/>
              </a:rPr>
              <a:t>CMP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Wingdings" panose="05000000000000000000" pitchFamily="2" charset="2"/>
              </a:rPr>
              <a:t>  1 TRDL  TD bond  UF  MD 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Wingdings" panose="05000000000000000000" pitchFamily="2" charset="2"/>
              </a:rPr>
              <a:t>BRDL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Wingdings" panose="05000000000000000000" pitchFamily="2" charset="2"/>
              </a:rPr>
              <a:t>  C4 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Wingdings" panose="05000000000000000000" pitchFamily="2" charset="2"/>
              </a:rPr>
              <a:t>oS.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LSI-1 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Dual damascene Cu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USG,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L/S 0.8/0.8um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thk 2um,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lower insertion loss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LSI-2: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Cu RDL,PI, L/S 2/2um, thk 2.3um.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eDTC capacitance: CoWoS-L, multiple LSI, max.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800uF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CoWoS-R, single silicon chip, max. 300uF.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Reliability: ubump/TSV/TIV/C4 chain passed JEDEC MSL4, TCG 1500x, HTS 1500x, uHAST 264h.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1" indent="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8A9CF3-389D-C0CE-4F95-9DC921BDBD6F}"/>
              </a:ext>
            </a:extLst>
          </p:cNvPr>
          <p:cNvSpPr txBox="1"/>
          <p:nvPr/>
        </p:nvSpPr>
        <p:spPr>
          <a:xfrm>
            <a:off x="10967358" y="1091709"/>
            <a:ext cx="978693" cy="215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349800a271.pdf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03DCB-5FD2-CD42-2E22-CF44859B37EB}"/>
              </a:ext>
            </a:extLst>
          </p:cNvPr>
          <p:cNvSpPr txBox="1"/>
          <p:nvPr/>
        </p:nvSpPr>
        <p:spPr>
          <a:xfrm>
            <a:off x="389881" y="786606"/>
            <a:ext cx="7036968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Packaging Technologies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Session 7: Large Formfactor Dense System Integration by Fan-Out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7278DD-13BF-F4A9-0ABD-20B5DF5A1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676" y="4663335"/>
            <a:ext cx="3000901" cy="1692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A03DC8-12DF-2D17-DFBF-23CE191A6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247" y="4673584"/>
            <a:ext cx="2196453" cy="1707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95C3CA-C335-7EF9-339C-311C7DF3A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399" y="4319782"/>
            <a:ext cx="1639593" cy="987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1F9B58-47DE-3DD1-8919-5830ADD01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982" y="5349438"/>
            <a:ext cx="1639593" cy="1016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0F590D-A670-379A-D9C3-D17E30687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2576" y="3113907"/>
            <a:ext cx="1484393" cy="7635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5FC870-05C6-7A91-FDE4-FFC5559D3FDD}"/>
              </a:ext>
            </a:extLst>
          </p:cNvPr>
          <p:cNvSpPr txBox="1"/>
          <p:nvPr/>
        </p:nvSpPr>
        <p:spPr>
          <a:xfrm>
            <a:off x="10678959" y="2898226"/>
            <a:ext cx="875007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800" b="0" i="0" u="sng" strike="noStrike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349800b022.pdf</a:t>
            </a: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51E48-D5C9-FF69-C377-14E7740FEF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425" y="4757025"/>
            <a:ext cx="1738447" cy="15569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31FBEB-7D7C-D399-444D-0699793C895A}"/>
              </a:ext>
            </a:extLst>
          </p:cNvPr>
          <p:cNvSpPr txBox="1"/>
          <p:nvPr/>
        </p:nvSpPr>
        <p:spPr>
          <a:xfrm>
            <a:off x="389881" y="2665734"/>
            <a:ext cx="7036968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Packaging Technologies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Session 25: Next Generation High-Performance Computing Architectures</a:t>
            </a:r>
          </a:p>
        </p:txBody>
      </p:sp>
    </p:spTree>
    <p:extLst>
      <p:ext uri="{BB962C8B-B14F-4D97-AF65-F5344CB8AC3E}">
        <p14:creationId xmlns:p14="http://schemas.microsoft.com/office/powerpoint/2010/main" val="3190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38C122-BA56-7AF9-224F-62DD9FBB3800}"/>
              </a:ext>
            </a:extLst>
          </p:cNvPr>
          <p:cNvSpPr txBox="1">
            <a:spLocks/>
          </p:cNvSpPr>
          <p:nvPr/>
        </p:nvSpPr>
        <p:spPr>
          <a:xfrm>
            <a:off x="169749" y="835903"/>
            <a:ext cx="11507678" cy="5463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285750" marR="0" lvl="0" indent="-2857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Reliability Performance of S-Connect Module</a:t>
            </a: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(Bridge Technology) for Heterogeneous Integration</a:t>
            </a: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Packaging</a:t>
            </a: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en-US" altLang="zh-TW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Heejun Jang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etc. –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Amkor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S-Connect chip-last process,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μ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bump: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50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μ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mP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(1) mTV1 (1x): ASIC+2HBM+2BD+10IPD, (2) mTV2 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3x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): 2ASIC+8HBM+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10BD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(max: A/R 2.7)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Module warpage control (1)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Low EMC CTE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to minimize module warp (2)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Thicker Si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die 650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μ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 ~50% lower warp than 450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μ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Reliability: mTV2 passed JEDEC standards component level reliability tests as MRTL4, uHAST 96hrs , TCB 1000x /HTS 1000hrs.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lvl="1" indent="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marR="0" lvl="0" indent="-2857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Fan-out Embedded Bridge with TSV (FO-EB-T) Package Characterization and Evaluation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Vito Lin, etc. –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SPIL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FO-EB-T, 1+8HBM+4BD, FO ~3000mm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2.5x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Low MD CTE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with better process warp control &amp; CM warp RT/262um, HT/-56um.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Low CTE core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and high HS thk with smaller package warpage: (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DOE1)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RT/408um,HT/-259um 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&gt;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(DOE2)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RT/327um,HT/-200um.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Low CTE core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(DOE2)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reduced CM corner crack risk and stress is lower than normal CTE core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(DOE1)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as 5% for lower CTE mismatch.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A5770-A5A4-6C15-FECD-BB75A713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10" y="2202994"/>
            <a:ext cx="2807608" cy="1815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B483B9-8D9D-C927-BA49-445E4DE34D09}"/>
              </a:ext>
            </a:extLst>
          </p:cNvPr>
          <p:cNvSpPr txBox="1"/>
          <p:nvPr/>
        </p:nvSpPr>
        <p:spPr>
          <a:xfrm>
            <a:off x="10797384" y="2017379"/>
            <a:ext cx="10414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800" b="0" i="0" u="sng" strike="noStrike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349800b027.pdf</a:t>
            </a: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C637B-571E-4A26-8436-8B770BB42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467" y="2041035"/>
            <a:ext cx="2111259" cy="1972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724E62-679D-4C58-399E-67F267A04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41" y="2088757"/>
            <a:ext cx="2643837" cy="1876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1FE5D-8B85-38FE-D8CB-FBB514AE6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944" y="2049198"/>
            <a:ext cx="3020575" cy="19880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05463D-4EFA-6201-832B-09D62C0D0510}"/>
              </a:ext>
            </a:extLst>
          </p:cNvPr>
          <p:cNvSpPr txBox="1"/>
          <p:nvPr/>
        </p:nvSpPr>
        <p:spPr>
          <a:xfrm>
            <a:off x="9448747" y="2831109"/>
            <a:ext cx="837180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Si THK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92808-30F0-DF08-D66B-A885A60835FE}"/>
              </a:ext>
            </a:extLst>
          </p:cNvPr>
          <p:cNvSpPr txBox="1"/>
          <p:nvPr/>
        </p:nvSpPr>
        <p:spPr>
          <a:xfrm>
            <a:off x="6543755" y="2864977"/>
            <a:ext cx="1412899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EMC CTE low to 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3D98F8-310B-CF23-41B3-CEA420A8DECA}"/>
              </a:ext>
            </a:extLst>
          </p:cNvPr>
          <p:cNvSpPr txBox="1"/>
          <p:nvPr/>
        </p:nvSpPr>
        <p:spPr>
          <a:xfrm>
            <a:off x="218734" y="3040340"/>
            <a:ext cx="612524" cy="67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TMV 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260</a:t>
            </a:r>
            <a:r>
              <a:rPr kumimoji="0" lang="el-GR" sz="8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μ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mP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135μmH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ICD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70μmH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338D38-75A2-22E4-F071-42313A29EFA8}"/>
              </a:ext>
            </a:extLst>
          </p:cNvPr>
          <p:cNvCxnSpPr>
            <a:cxnSpLocks/>
          </p:cNvCxnSpPr>
          <p:nvPr/>
        </p:nvCxnSpPr>
        <p:spPr>
          <a:xfrm>
            <a:off x="774700" y="3356534"/>
            <a:ext cx="452438" cy="110964"/>
          </a:xfrm>
          <a:prstGeom prst="straightConnector1">
            <a:avLst/>
          </a:prstGeom>
          <a:noFill/>
          <a:ln w="9525" cap="flat">
            <a:solidFill>
              <a:srgbClr val="969696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9CEA0E-24E1-CB72-56A0-7C0B07BB0E10}"/>
              </a:ext>
            </a:extLst>
          </p:cNvPr>
          <p:cNvCxnSpPr>
            <a:cxnSpLocks/>
          </p:cNvCxnSpPr>
          <p:nvPr/>
        </p:nvCxnSpPr>
        <p:spPr>
          <a:xfrm flipV="1">
            <a:off x="774700" y="3481932"/>
            <a:ext cx="739775" cy="103286"/>
          </a:xfrm>
          <a:prstGeom prst="straightConnector1">
            <a:avLst/>
          </a:prstGeom>
          <a:noFill/>
          <a:ln w="9525" cap="flat">
            <a:solidFill>
              <a:srgbClr val="969696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792709-7A4E-3630-4285-59176585EABC}"/>
              </a:ext>
            </a:extLst>
          </p:cNvPr>
          <p:cNvSpPr txBox="1"/>
          <p:nvPr/>
        </p:nvSpPr>
        <p:spPr>
          <a:xfrm>
            <a:off x="6303110" y="2485937"/>
            <a:ext cx="1412899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RT:-30% warp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5A1EB4-E90A-28DF-53BF-FBA55C012842}"/>
              </a:ext>
            </a:extLst>
          </p:cNvPr>
          <p:cNvSpPr txBox="1"/>
          <p:nvPr/>
        </p:nvSpPr>
        <p:spPr>
          <a:xfrm>
            <a:off x="6498546" y="3491301"/>
            <a:ext cx="1022025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HT: -60% warp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4ADB1D-8685-86AF-88E5-FCB26E113919}"/>
              </a:ext>
            </a:extLst>
          </p:cNvPr>
          <p:cNvSpPr txBox="1"/>
          <p:nvPr/>
        </p:nvSpPr>
        <p:spPr>
          <a:xfrm>
            <a:off x="10434690" y="3299124"/>
            <a:ext cx="1412899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HT: - 48% warp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46CFEC-854D-59BF-B892-E22BF3A0E8E4}"/>
              </a:ext>
            </a:extLst>
          </p:cNvPr>
          <p:cNvSpPr txBox="1"/>
          <p:nvPr/>
        </p:nvSpPr>
        <p:spPr>
          <a:xfrm>
            <a:off x="10434690" y="2581593"/>
            <a:ext cx="1412899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T: -51% warp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B1F4CD2-E859-CC31-A76E-C8687A407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104" y="1991601"/>
            <a:ext cx="671558" cy="2660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7C28581-7758-34C9-F77B-6EDBCA2A9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6307" y="2038013"/>
            <a:ext cx="727631" cy="215444"/>
          </a:xfrm>
          <a:prstGeom prst="rect">
            <a:avLst/>
          </a:prstGeom>
        </p:spPr>
      </p:pic>
      <p:pic>
        <p:nvPicPr>
          <p:cNvPr id="45" name="Picture 44" descr="A diagram of a bridge die&#10;&#10;Description automatically generated">
            <a:extLst>
              <a:ext uri="{FF2B5EF4-FFF2-40B4-BE49-F238E27FC236}">
                <a16:creationId xmlns:a16="http://schemas.microsoft.com/office/drawing/2014/main" id="{17500F49-56B1-EA55-B4A8-D38245730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3466" y="5358547"/>
            <a:ext cx="1036428" cy="1018290"/>
          </a:xfrm>
          <a:prstGeom prst="rect">
            <a:avLst/>
          </a:prstGeom>
          <a:noFill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3526C62-A522-FBAA-A583-183A8C328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703" y="5445576"/>
            <a:ext cx="2624854" cy="93126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AC8444B-47CE-FCC4-6E9E-8200C08D94D2}"/>
              </a:ext>
            </a:extLst>
          </p:cNvPr>
          <p:cNvSpPr txBox="1"/>
          <p:nvPr/>
        </p:nvSpPr>
        <p:spPr>
          <a:xfrm>
            <a:off x="382625" y="3955208"/>
            <a:ext cx="700209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Thermal/Mechanical Simulation &amp; Characterization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Session 32: Thermo-Mechanical Modelling and Characterization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FB0539-DE7F-6AF3-993A-AD5973FCD29D}"/>
              </a:ext>
            </a:extLst>
          </p:cNvPr>
          <p:cNvSpPr txBox="1"/>
          <p:nvPr/>
        </p:nvSpPr>
        <p:spPr>
          <a:xfrm>
            <a:off x="10870784" y="4064647"/>
            <a:ext cx="1151467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800" b="0" i="0" u="sng" strike="noStrike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349800b344.pdf</a:t>
            </a: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</a:rPr>
              <a:t>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2809289-B671-4FF4-9192-A7261521F10B}"/>
              </a:ext>
            </a:extLst>
          </p:cNvPr>
          <p:cNvGrpSpPr/>
          <p:nvPr/>
        </p:nvGrpSpPr>
        <p:grpSpPr>
          <a:xfrm>
            <a:off x="4762888" y="5306170"/>
            <a:ext cx="1668599" cy="1031612"/>
            <a:chOff x="4762888" y="5306170"/>
            <a:chExt cx="1668599" cy="1031612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1BC8266-63D9-1EFD-614C-A65C61D21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62888" y="5323057"/>
              <a:ext cx="1668599" cy="1014725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68EEB5D-677E-9EB5-40FF-E3B740D2F9CA}"/>
                </a:ext>
              </a:extLst>
            </p:cNvPr>
            <p:cNvSpPr txBox="1"/>
            <p:nvPr/>
          </p:nvSpPr>
          <p:spPr>
            <a:xfrm>
              <a:off x="5436407" y="5787188"/>
              <a:ext cx="722086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srgbClr val="F2767C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Low MD CTE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EFC6D48-AE1E-1CF5-D5F0-A1FFE12F4AAD}"/>
                </a:ext>
              </a:extLst>
            </p:cNvPr>
            <p:cNvSpPr txBox="1"/>
            <p:nvPr/>
          </p:nvSpPr>
          <p:spPr>
            <a:xfrm>
              <a:off x="5419915" y="5417744"/>
              <a:ext cx="919056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srgbClr val="FAD560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High MD CTE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DA6A5B0-7181-92F2-7B6C-59E079C0C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62888" y="5306170"/>
              <a:ext cx="535538" cy="247518"/>
            </a:xfrm>
            <a:prstGeom prst="rect">
              <a:avLst/>
            </a:prstGeom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A8F0B90C-AB2D-6FF3-4F88-FC8286AD67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5007" y="5305401"/>
            <a:ext cx="1755829" cy="10662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F874D51-53B9-B346-6135-A5CAE23D40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818" y="5316466"/>
            <a:ext cx="2554196" cy="1055083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3157C111-3022-59C6-BACD-AD8249A7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71" y="165428"/>
            <a:ext cx="11378211" cy="494065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Summary of ECTC 2023 – 2.3 D FO Technology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38C122-BA56-7AF9-224F-62DD9FBB3800}"/>
              </a:ext>
            </a:extLst>
          </p:cNvPr>
          <p:cNvSpPr txBox="1"/>
          <p:nvPr/>
        </p:nvSpPr>
        <p:spPr>
          <a:xfrm>
            <a:off x="169748" y="1039109"/>
            <a:ext cx="11513345" cy="5816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285750" marR="0" lvl="0" indent="-2857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Supercarrier Redistribution Layers to Realize Ultra Large 2.5D Wafer Scale Packaging by CoWoS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SY. Hou, etc. –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TSMC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New CoWoS with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6L SC-RDL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(super carrier-RDL) L/S 11/11um under LSI interposer of CoWoS-L,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1L FRDL,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3-2-3 SBT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Pkg:91x91mm.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mTV_1.6x : FO ~4500m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m 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5.4x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) mimic by added 8 DMYs, 6 LSIs, with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lid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 warpage RT 65um/ HT ~150um. 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mTV_4.8x FO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~4000m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m 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4.8x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) 18 LSIs, with stiffener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ring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 no TIM1 required warpage RT 200um/ HT 120um. 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SC-RDL : (1) Mitigate CTE mismatch (2) reduced SBT layer 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low insertion los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 (3) enable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uBGA at 400-500umP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to ensure oS yield.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REL: mTV_1.6x passed MR6x, uHAST 396h,TCC 500x, TCG 850x, HTS 1000h, mTV_4.8x passed MR6x.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5750" marR="0" lvl="0" indent="-2857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Warpage Modulation Study on Panel-level Compression Molding Technology for Heterogenous Integration Applications                  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Liang He, etc. –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Intel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Warpage study for large form factor panel level 510x515mm (~2600cm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 : Mold/Carrier CTE, Die THK.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50% panel warpage reduced by lower stress index mold material, t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hinner top die THK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achieved 12%.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Higher carrier CTE warpage turn to convex (-) for carrier shrinks more after cooling down to room temp.</a:t>
            </a:r>
          </a:p>
          <a:p>
            <a:pPr marL="742950" marR="0" lvl="1" indent="-28575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By reducing the carrier and Si CTE mismatch, the die warpage was reduced by half.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  <a:p>
            <a:pPr marL="457200" marR="0" lvl="1" indent="0" algn="l" defTabSz="2438338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F5EC12-113D-3D39-6561-9288B49CE4DD}"/>
              </a:ext>
            </a:extLst>
          </p:cNvPr>
          <p:cNvSpPr txBox="1"/>
          <p:nvPr/>
        </p:nvSpPr>
        <p:spPr>
          <a:xfrm>
            <a:off x="1421316" y="4216701"/>
            <a:ext cx="102907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TV_1.6x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E552B98-ECAC-A082-DFEF-B98BF884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42" y="3034898"/>
            <a:ext cx="2652248" cy="114075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0C4C298-5894-1AD6-5540-723E8B12EB35}"/>
              </a:ext>
            </a:extLst>
          </p:cNvPr>
          <p:cNvSpPr txBox="1"/>
          <p:nvPr/>
        </p:nvSpPr>
        <p:spPr>
          <a:xfrm>
            <a:off x="4318207" y="4216701"/>
            <a:ext cx="102907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TV_4.8x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AD859-BF7A-ECD8-CB3E-DB9BA88F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241"/>
          <a:stretch/>
        </p:blipFill>
        <p:spPr>
          <a:xfrm>
            <a:off x="1165539" y="3114671"/>
            <a:ext cx="1252382" cy="106097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91AEE87-375C-91A4-838B-A68EA3CD6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59" t="18633"/>
          <a:stretch/>
        </p:blipFill>
        <p:spPr>
          <a:xfrm>
            <a:off x="2563804" y="3142620"/>
            <a:ext cx="1210281" cy="1140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BC545-211C-6241-686E-C5FB77FAE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847" y="3100031"/>
            <a:ext cx="1884409" cy="1158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ABBC84-F344-D30B-8F80-100A59D67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513" y="2865178"/>
            <a:ext cx="1593408" cy="1575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E1D50-E886-C9F8-6F1F-5D58E1623262}"/>
              </a:ext>
            </a:extLst>
          </p:cNvPr>
          <p:cNvSpPr txBox="1"/>
          <p:nvPr/>
        </p:nvSpPr>
        <p:spPr>
          <a:xfrm>
            <a:off x="10839573" y="1013708"/>
            <a:ext cx="93635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800" b="0" i="0" u="sng" strike="noStrike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349800a510.pdf</a:t>
            </a: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72D65-638E-78C7-3A63-D930F50DFEDF}"/>
              </a:ext>
            </a:extLst>
          </p:cNvPr>
          <p:cNvSpPr txBox="1"/>
          <p:nvPr/>
        </p:nvSpPr>
        <p:spPr>
          <a:xfrm>
            <a:off x="360248" y="786606"/>
            <a:ext cx="7036968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1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Packaging Technologies 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Session 13: Wafer/Panel-Level and Advanced Substrate Technologies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D67FA3-71F2-6A0A-BB37-2A561808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513" y="5154286"/>
            <a:ext cx="1048025" cy="122243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718E9-FAC4-5B81-2A6F-F4D1BC216290}"/>
              </a:ext>
            </a:extLst>
          </p:cNvPr>
          <p:cNvGrpSpPr/>
          <p:nvPr/>
        </p:nvGrpSpPr>
        <p:grpSpPr>
          <a:xfrm>
            <a:off x="10118168" y="5132415"/>
            <a:ext cx="1504846" cy="1171666"/>
            <a:chOff x="7613753" y="3720398"/>
            <a:chExt cx="1789327" cy="15168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7619F5-EBFC-3834-D27F-8195E744D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9460"/>
            <a:stretch/>
          </p:blipFill>
          <p:spPr>
            <a:xfrm>
              <a:off x="7613753" y="3720398"/>
              <a:ext cx="1789327" cy="14218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813440-8937-15F3-BE60-6AF9123B8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0182" t="86055" r="2241" b="6129"/>
            <a:stretch/>
          </p:blipFill>
          <p:spPr>
            <a:xfrm>
              <a:off x="8471535" y="5126078"/>
              <a:ext cx="390526" cy="11112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339BCC-B70C-0453-3A08-2A4CBB6A8904}"/>
              </a:ext>
            </a:extLst>
          </p:cNvPr>
          <p:cNvSpPr txBox="1"/>
          <p:nvPr/>
        </p:nvSpPr>
        <p:spPr>
          <a:xfrm>
            <a:off x="10839573" y="4636921"/>
            <a:ext cx="10414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800" b="0" i="0" u="sng" strike="noStrike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349800a526.pdf</a:t>
            </a:r>
            <a:r>
              <a:rPr kumimoji="0" lang="en-US" sz="800" b="0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Helvetica Neue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44936-E318-425E-99AF-EF7929CC9CB9}"/>
              </a:ext>
            </a:extLst>
          </p:cNvPr>
          <p:cNvSpPr txBox="1"/>
          <p:nvPr/>
        </p:nvSpPr>
        <p:spPr>
          <a:xfrm>
            <a:off x="10368643" y="4908552"/>
            <a:ext cx="1314450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Die warpage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B9E85D-3B89-C777-7986-1FB4988022ED}"/>
              </a:ext>
            </a:extLst>
          </p:cNvPr>
          <p:cNvSpPr txBox="1"/>
          <p:nvPr/>
        </p:nvSpPr>
        <p:spPr>
          <a:xfrm>
            <a:off x="8904300" y="4908552"/>
            <a:ext cx="1314450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Panel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Intel Clear"/>
                <a:ea typeface="Helvetica Neue"/>
                <a:cs typeface="Helvetica Neue"/>
                <a:sym typeface="Helvetica Neue"/>
              </a:rPr>
              <a:t> warpage 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769C6637-C52A-B34E-AE74-49C3FBA5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71" y="165428"/>
            <a:ext cx="11378211" cy="494065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Summary of ECTC 2023 – 2.3 D FO Technology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2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_PPT_Template_White_Intel_Internal _PPT_Template_Final" id="{C3456016-2AA3-D34E-86BF-A1D609CAAC0C}" vid="{9A918FA0-80F6-F84A-9634-3248CA2F27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910</Words>
  <Application>Microsoft Macintosh PowerPoint</Application>
  <PresentationFormat>Widescreen</PresentationFormat>
  <Paragraphs>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Helvetica</vt:lpstr>
      <vt:lpstr>Helvetica Neue Medium</vt:lpstr>
      <vt:lpstr>Intel Clear</vt:lpstr>
      <vt:lpstr>Intel Clear Light</vt:lpstr>
      <vt:lpstr>Wingdings</vt:lpstr>
      <vt:lpstr>22_BasicWhite</vt:lpstr>
      <vt:lpstr>Key Summary of ECTC 2023 – 2.3 D FO Technology  Li Chen</vt:lpstr>
      <vt:lpstr>Key Summary of ECTC 2023 – 2.3 D FO Technology</vt:lpstr>
      <vt:lpstr>Key Summary of ECTC 2023 – 2.3 D FO Technology</vt:lpstr>
      <vt:lpstr>Key Summary of ECTC 2023 – 2.3 D FO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Summary of ECTC 2023 – 2.3 D FO Technology  Li Chen</dc:title>
  <dc:creator>Kau, Derchang</dc:creator>
  <cp:lastModifiedBy>Kau, Derchang</cp:lastModifiedBy>
  <cp:revision>1</cp:revision>
  <dcterms:created xsi:type="dcterms:W3CDTF">2024-02-14T18:56:31Z</dcterms:created>
  <dcterms:modified xsi:type="dcterms:W3CDTF">2024-02-14T18:57:42Z</dcterms:modified>
</cp:coreProperties>
</file>