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notesMasterIdLst>
    <p:notesMasterId r:id="rId9"/>
  </p:notesMasterIdLst>
  <p:sldIdLst>
    <p:sldId id="2103812935" r:id="rId2"/>
    <p:sldId id="258" r:id="rId3"/>
    <p:sldId id="2103812934" r:id="rId4"/>
    <p:sldId id="2103812931" r:id="rId5"/>
    <p:sldId id="2103812933" r:id="rId6"/>
    <p:sldId id="2103812932" r:id="rId7"/>
    <p:sldId id="210381292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82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135D-F37C-4505-8B44-3D88AD5E79F7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D85FA-4F69-4CB7-A658-A08BAF71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9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6C78A-AAF3-CB18-8745-DAA19E2D7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F3DE3-FBAD-D300-51D7-65C544609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39A80-96A3-6601-4D74-E0A78F63E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45141-A6B1-D95A-4556-EC9EC9D1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D75BA-6A1C-4B8D-8B65-6B0EDAF7A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8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87997-423E-B327-A248-23016E0B3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EADEC-55BC-2D72-96B1-545455A3F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A0BC7-1649-8D1B-AED1-901BB506B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7F56F-5120-94E4-AA79-2F283CFAD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0828D-67D4-0F3B-2E02-C66CCAD5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0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7ABDB5-3B25-A993-6FF1-FFAD6B725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3DBD02-0077-36D7-7E8B-208ED46FB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8575E-8F7C-33A1-055F-4B5D0F8CE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3EFFC-8569-39C6-4853-5FB4F1561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C1C5F-ABAF-EA25-1B92-8F8679E0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1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1A1E-50BF-5FDD-B6A7-78FF3060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2C5C6-AA60-DAC2-A871-2C1F29BCD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2E3F8-CB62-A585-AAAD-DC42D350A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125BE-1E46-E204-2486-42056DB58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AF3BA-A4FF-3196-41A7-4CAA0276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8443-CA10-C1C7-844E-43BD704AB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DECC4-3F83-3B42-41ED-BBA4F3EFC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0BC6A-BD36-ABA5-3548-900EC1FF1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4B661-B0DB-C6AC-7549-6583ACC67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79574-3ABC-45A7-76AE-2BDB8E2E1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4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13577-FEDD-55C6-0272-50BFD8E25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E5F30-8099-B781-DBE5-4FBAE2DEC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5AE35-AA69-2268-0CEC-BD0053C8F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67D11-662E-12F1-8951-F5FF383F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2A26F-615E-68AF-6271-70210FBC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367BE-3FDD-5CD8-41B8-0A64D9915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5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68B08-C2DD-F5EE-7E35-EC357DA3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A7876-05B7-0A3D-944D-8BB32A2CC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E3E00-F4E3-6AC7-E99B-2DFCF168B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FA893C-558C-2A1A-0EEE-D4E52CF1C2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92C83-88E2-40F5-F68E-495C7B48C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995A98-E5E6-834A-F0DC-B423DF56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739F4B-6523-D9D6-1451-A2B50BDC1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F6FF2F-8823-8891-04B9-30E9A69D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1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76F94-D9A3-B97D-ABB9-DF47FA5B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71CCA5-542B-4B26-E33C-928D7101A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D7FFB-EB22-2E2E-43BB-A0DFAC65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1D5512-8FE5-40EE-93A7-3E6A42661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B7A2CE-E121-4A65-FAFA-40E37A7E3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D3224D-3066-B559-583B-9D8BE2D3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DEFF6C-E7BE-C988-9514-E5602CF3B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2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38FE-2D9F-1AED-7C52-2C6CEE85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BF519-88F4-51F5-58A4-FE521EE6E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6300D-24FD-AE6C-0539-A50DFC51F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8F445-3907-F8EF-00E1-A32691A8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53576-7A66-788A-4F1B-3B865C7FF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08FEA-A430-4C55-5EDA-49B7D2F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7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BE2AD-D13E-E585-E9EE-DF2A61EB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33598D-9294-1810-D211-A11E6C16E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D2930-F14A-558D-9EF3-8F75C19F2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51F3B-89A7-ECF1-03DB-4F5CB18DC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C795E-912A-885C-0DB3-8F6DC580D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E9B43-523F-51CF-D3AC-0BC4775E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7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036D3-65E2-377E-6BD1-5D0E89CE0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FEDFA-368D-9038-8A93-76531B549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1F9BE-65FE-132C-1BD9-3FBCB1DDB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CDBEA-44C6-BA2B-B22C-9E3BB255F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B1E4F-7971-85B0-51A7-E37866CCB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D5331-CCFF-443C-96B8-656134250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3D04F-1CCE-DA51-F45E-1AA658FE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54442"/>
            <a:ext cx="10515600" cy="434911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Test Chip of POC –Modular VR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					   </a:t>
            </a:r>
            <a:r>
              <a:rPr lang="en-US" sz="2800" dirty="0">
                <a:solidFill>
                  <a:schemeClr val="bg1"/>
                </a:solidFill>
              </a:rPr>
              <a:t>Feb/16, ’23</a:t>
            </a:r>
            <a:br>
              <a:rPr lang="en-US" dirty="0"/>
            </a:br>
            <a:r>
              <a:rPr lang="en-US" dirty="0"/>
              <a:t>			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Long Wang, Srini Rajagopalan &amp; DerChang Kau </a:t>
            </a:r>
            <a:br>
              <a:rPr lang="en-US" sz="2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			CPG/GEMS/Foundry Technology Engineering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8AC392-CEBA-1822-3E50-439013E3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1AD55-30EB-C533-8E16-2E40E020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FEEEF-733B-67A7-0EB4-0F1B97DF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7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563C8-D6EC-1705-F88E-92379E00E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186" y="132368"/>
            <a:ext cx="10515600" cy="998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Modular PD Solution- Integrated VR 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BEED4-DA36-4C65-75F4-D7C600433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624" y="1393362"/>
            <a:ext cx="11581015" cy="5332269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Goal 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Cost-effective solutions</a:t>
            </a:r>
          </a:p>
          <a:p>
            <a:pPr lvl="2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Reusable IP to reduce NRE: Si VR tile reusable Embedded in companion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chiplets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  <a:p>
            <a:pPr lvl="2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Versatile, integrity in advanced packaging solution with best in class packaging suppliers for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OpEx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Enhance End-to-End (E2E) power efficiency </a:t>
            </a:r>
          </a:p>
          <a:p>
            <a:pPr lvl="2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On-par or better electrical performance 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Problem statement : 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</a:rPr>
              <a:t>Existing integrated VRs, FIVR, DLVR (LDO) are implemented on the same advanced nodes’ die as active circuits implemented (monolithic solution) .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Advanced nodes’ die size could be reduced w/o IVRs (yield improving /cost saving)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Power loss from MBVR (12V to 1.8V) in addition to loss from MB/Pkg parasitic (Rpath) results in lower overall E2E efficiency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VR tile Concept: </a:t>
            </a:r>
            <a:r>
              <a:rPr lang="en-US" sz="2200" dirty="0">
                <a:solidFill>
                  <a:schemeClr val="bg1">
                    <a:lumMod val="95000"/>
                  </a:schemeClr>
                </a:solidFill>
              </a:rPr>
              <a:t>utilizing 3DIC tech, disaggregation die of VR tile 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DLVR tile  implemented on in-expensive notes’ die w/ utilizing High density  DTC/ISC ( MIMs) to have self sufficient VR</a:t>
            </a:r>
          </a:p>
          <a:p>
            <a:pPr lvl="1">
              <a:spcBef>
                <a:spcPts val="600"/>
              </a:spcBef>
            </a:pP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Off-The-Shelf (OTS) Si VR embedded in FO-EB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CAAB7-F435-44AC-0B0B-AC4E82067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293E3-8813-9F18-9029-556D8BF1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5AF58-803F-693E-1DC2-3A8684FAB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1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3CB94F-25C2-D74A-461C-419AB0F65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773" y="1510958"/>
            <a:ext cx="3503692" cy="7921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5DB6A5-BFB5-5FCF-9E4D-A4284E3C8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3773" y="3662101"/>
            <a:ext cx="3503690" cy="10257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0F51A8-0FC0-1D06-EC0B-B7AEDAAE2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24" y="0"/>
            <a:ext cx="10643280" cy="594361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</a:rPr>
              <a:t>Architectures for End-End power efficiency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D23A2B-828A-F734-BD56-7665809E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3B307-4439-8278-5115-C26B0551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89E52-4C06-D46D-997E-6F137C77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3</a:t>
            </a:fld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A432C73-9E45-186B-A7B8-32AB1F74D12E}"/>
              </a:ext>
            </a:extLst>
          </p:cNvPr>
          <p:cNvSpPr txBox="1"/>
          <p:nvPr/>
        </p:nvSpPr>
        <p:spPr>
          <a:xfrm>
            <a:off x="8728208" y="1273470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12V </a:t>
            </a:r>
            <a:r>
              <a:rPr lang="en-US" sz="1200" dirty="0">
                <a:sym typeface="Wingdings" panose="05000000000000000000" pitchFamily="2" charset="2"/>
              </a:rPr>
              <a:t>1.8V</a:t>
            </a:r>
            <a:endParaRPr lang="en-US" sz="1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A1DA5DF-3F3A-CF3A-3B02-BD6E841E23FA}"/>
              </a:ext>
            </a:extLst>
          </p:cNvPr>
          <p:cNvSpPr txBox="1"/>
          <p:nvPr/>
        </p:nvSpPr>
        <p:spPr>
          <a:xfrm>
            <a:off x="10710294" y="1273469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1.8V </a:t>
            </a:r>
            <a:r>
              <a:rPr lang="en-US" sz="1200" dirty="0">
                <a:sym typeface="Wingdings" panose="05000000000000000000" pitchFamily="2" charset="2"/>
              </a:rPr>
              <a:t>1.2V</a:t>
            </a:r>
            <a:endParaRPr lang="en-US" sz="12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89B0EE3-7BF3-A586-7C71-B8DCB887675B}"/>
              </a:ext>
            </a:extLst>
          </p:cNvPr>
          <p:cNvSpPr txBox="1"/>
          <p:nvPr/>
        </p:nvSpPr>
        <p:spPr>
          <a:xfrm>
            <a:off x="8704288" y="3670940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12V </a:t>
            </a:r>
            <a:r>
              <a:rPr lang="en-US" sz="1200" dirty="0">
                <a:sym typeface="Wingdings" panose="05000000000000000000" pitchFamily="2" charset="2"/>
              </a:rPr>
              <a:t>1.4V</a:t>
            </a:r>
            <a:endParaRPr lang="en-US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4EC88A3-3F63-6F47-C7F6-80AB84AF5943}"/>
              </a:ext>
            </a:extLst>
          </p:cNvPr>
          <p:cNvSpPr txBox="1"/>
          <p:nvPr/>
        </p:nvSpPr>
        <p:spPr>
          <a:xfrm>
            <a:off x="10768804" y="3424491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1.4V </a:t>
            </a:r>
            <a:r>
              <a:rPr lang="en-US" sz="1200" dirty="0">
                <a:sym typeface="Wingdings" panose="05000000000000000000" pitchFamily="2" charset="2"/>
              </a:rPr>
              <a:t>1.2V</a:t>
            </a:r>
            <a:endParaRPr lang="en-US" sz="12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A301260-430D-A95F-423D-31BBA7FB455C}"/>
              </a:ext>
            </a:extLst>
          </p:cNvPr>
          <p:cNvSpPr txBox="1"/>
          <p:nvPr/>
        </p:nvSpPr>
        <p:spPr>
          <a:xfrm>
            <a:off x="10768804" y="5444803"/>
            <a:ext cx="8178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5V </a:t>
            </a:r>
            <a:r>
              <a:rPr lang="en-US" sz="1200" dirty="0">
                <a:sym typeface="Wingdings" panose="05000000000000000000" pitchFamily="2" charset="2"/>
              </a:rPr>
              <a:t>1.2V</a:t>
            </a:r>
            <a:endParaRPr lang="en-US" sz="12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58F6837-86CA-AD8D-2D78-C6E29860652E}"/>
              </a:ext>
            </a:extLst>
          </p:cNvPr>
          <p:cNvSpPr txBox="1"/>
          <p:nvPr/>
        </p:nvSpPr>
        <p:spPr>
          <a:xfrm>
            <a:off x="9429767" y="5721802"/>
            <a:ext cx="779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12V </a:t>
            </a:r>
            <a:r>
              <a:rPr lang="en-US" sz="1200" dirty="0">
                <a:sym typeface="Wingdings" panose="05000000000000000000" pitchFamily="2" charset="2"/>
              </a:rPr>
              <a:t>5V</a:t>
            </a:r>
            <a:endParaRPr lang="en-US" sz="12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0F304CE-7789-DD62-8760-5B0560DF7539}"/>
              </a:ext>
            </a:extLst>
          </p:cNvPr>
          <p:cNvSpPr txBox="1"/>
          <p:nvPr/>
        </p:nvSpPr>
        <p:spPr>
          <a:xfrm>
            <a:off x="10986172" y="0"/>
            <a:ext cx="1200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95000"/>
                  </a:schemeClr>
                </a:solidFill>
              </a:rPr>
              <a:t>Courtesy of Don Nguyen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71A93E-F409-584E-A81B-A539BD2B11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3773" y="5721802"/>
            <a:ext cx="3503690" cy="10257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B79E37-084E-7896-E06F-832DE1CF4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524" y="594361"/>
            <a:ext cx="8487541" cy="6153159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35D608D-ADF5-947F-E049-7803DBBBDF1F}"/>
              </a:ext>
            </a:extLst>
          </p:cNvPr>
          <p:cNvSpPr/>
          <p:nvPr/>
        </p:nvSpPr>
        <p:spPr>
          <a:xfrm>
            <a:off x="1538655" y="1820008"/>
            <a:ext cx="448408" cy="30804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4FEFC81-5762-49BE-F938-CF68C0807A54}"/>
              </a:ext>
            </a:extLst>
          </p:cNvPr>
          <p:cNvSpPr/>
          <p:nvPr/>
        </p:nvSpPr>
        <p:spPr>
          <a:xfrm>
            <a:off x="1538655" y="3701490"/>
            <a:ext cx="448408" cy="308049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3EB5570-2019-01B8-B91C-D10B035AC0BF}"/>
              </a:ext>
            </a:extLst>
          </p:cNvPr>
          <p:cNvSpPr/>
          <p:nvPr/>
        </p:nvSpPr>
        <p:spPr>
          <a:xfrm>
            <a:off x="1538656" y="5582972"/>
            <a:ext cx="448408" cy="308049"/>
          </a:xfrm>
          <a:prstGeom prst="round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22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F51A8-0FC0-1D06-EC0B-B7AEDAAE2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17" y="5463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</a:rPr>
              <a:t>TC Architecture W/ High Density C (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</a:rPr>
              <a:t>Basedie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</a:rPr>
              <a:t>/Interposer)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E746B66B-F299-DF4A-456A-EF2C8E28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118" name="Footer Placeholder 117">
            <a:extLst>
              <a:ext uri="{FF2B5EF4-FFF2-40B4-BE49-F238E27FC236}">
                <a16:creationId xmlns:a16="http://schemas.microsoft.com/office/drawing/2014/main" id="{C103859B-A403-BCAC-C3CA-173FD5292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25" name="Slide Number Placeholder 124">
            <a:extLst>
              <a:ext uri="{FF2B5EF4-FFF2-40B4-BE49-F238E27FC236}">
                <a16:creationId xmlns:a16="http://schemas.microsoft.com/office/drawing/2014/main" id="{21F9265D-D7B8-1DCC-E8ED-2A053EF0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4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07085CB-8E29-A893-EC1B-2A46002323FA}"/>
              </a:ext>
            </a:extLst>
          </p:cNvPr>
          <p:cNvGrpSpPr/>
          <p:nvPr/>
        </p:nvGrpSpPr>
        <p:grpSpPr>
          <a:xfrm>
            <a:off x="433259" y="1354982"/>
            <a:ext cx="11073810" cy="2042931"/>
            <a:chOff x="443340" y="2174589"/>
            <a:chExt cx="11073810" cy="437157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BB11BC-39EF-6356-0AD3-8E40187FAABB}"/>
                </a:ext>
              </a:extLst>
            </p:cNvPr>
            <p:cNvSpPr/>
            <p:nvPr/>
          </p:nvSpPr>
          <p:spPr>
            <a:xfrm>
              <a:off x="3558208" y="2841463"/>
              <a:ext cx="4793573" cy="113154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293D43E-88AF-23DE-8B2F-D4C490B1F644}"/>
                </a:ext>
              </a:extLst>
            </p:cNvPr>
            <p:cNvSpPr/>
            <p:nvPr/>
          </p:nvSpPr>
          <p:spPr>
            <a:xfrm>
              <a:off x="596667" y="3443626"/>
              <a:ext cx="1291857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 jumper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C2CF232-5B91-2940-D7EB-9AE3BA2300DA}"/>
                </a:ext>
              </a:extLst>
            </p:cNvPr>
            <p:cNvSpPr/>
            <p:nvPr/>
          </p:nvSpPr>
          <p:spPr>
            <a:xfrm>
              <a:off x="3558209" y="2174589"/>
              <a:ext cx="4790661" cy="4890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FCF764E5-987D-0DFE-55C7-1BA8FE2D12D7}"/>
                </a:ext>
              </a:extLst>
            </p:cNvPr>
            <p:cNvSpPr/>
            <p:nvPr/>
          </p:nvSpPr>
          <p:spPr>
            <a:xfrm>
              <a:off x="3811772" y="2663687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9A2550D-C2CD-6D5A-BD25-0613ABEAED7E}"/>
                </a:ext>
              </a:extLst>
            </p:cNvPr>
            <p:cNvSpPr/>
            <p:nvPr/>
          </p:nvSpPr>
          <p:spPr>
            <a:xfrm>
              <a:off x="5662152" y="2646849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F8FEC93-C235-1936-E10E-98BA5C0DA968}"/>
                </a:ext>
              </a:extLst>
            </p:cNvPr>
            <p:cNvSpPr/>
            <p:nvPr/>
          </p:nvSpPr>
          <p:spPr>
            <a:xfrm>
              <a:off x="7442945" y="2663687"/>
              <a:ext cx="191386" cy="22836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3203F736-E572-5DB0-F291-ADFD3643A60B}"/>
                </a:ext>
              </a:extLst>
            </p:cNvPr>
            <p:cNvSpPr/>
            <p:nvPr/>
          </p:nvSpPr>
          <p:spPr>
            <a:xfrm>
              <a:off x="3938295" y="5583750"/>
              <a:ext cx="191386" cy="22836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9BD8223-EF71-95DF-A0DA-F36AB69A90CC}"/>
                </a:ext>
              </a:extLst>
            </p:cNvPr>
            <p:cNvSpPr/>
            <p:nvPr/>
          </p:nvSpPr>
          <p:spPr>
            <a:xfrm>
              <a:off x="5627100" y="5565143"/>
              <a:ext cx="191386" cy="22836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713931A-5D97-A027-DADE-5DAB45CEED84}"/>
                </a:ext>
              </a:extLst>
            </p:cNvPr>
            <p:cNvSpPr/>
            <p:nvPr/>
          </p:nvSpPr>
          <p:spPr>
            <a:xfrm>
              <a:off x="7569468" y="5583750"/>
              <a:ext cx="191386" cy="22836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1BA95A-2A1D-8448-0C07-59F8BAE8ADE4}"/>
                </a:ext>
              </a:extLst>
            </p:cNvPr>
            <p:cNvSpPr/>
            <p:nvPr/>
          </p:nvSpPr>
          <p:spPr>
            <a:xfrm>
              <a:off x="443340" y="4329272"/>
              <a:ext cx="11073810" cy="2216889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TC Pkg substrate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6EFDF9AE-DFB4-00D0-7E6F-DC73B340828C}"/>
                </a:ext>
              </a:extLst>
            </p:cNvPr>
            <p:cNvCxnSpPr>
              <a:cxnSpLocks/>
            </p:cNvCxnSpPr>
            <p:nvPr/>
          </p:nvCxnSpPr>
          <p:spPr>
            <a:xfrm>
              <a:off x="2030713" y="4262961"/>
              <a:ext cx="0" cy="2209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20E406B-F060-9182-C448-810EB99EBD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3641" y="4581769"/>
              <a:ext cx="6726525" cy="17064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345C9A8-06DF-7EB1-BDF3-18D8E212ED9A}"/>
                </a:ext>
              </a:extLst>
            </p:cNvPr>
            <p:cNvCxnSpPr>
              <a:cxnSpLocks/>
            </p:cNvCxnSpPr>
            <p:nvPr/>
          </p:nvCxnSpPr>
          <p:spPr>
            <a:xfrm>
              <a:off x="1232375" y="4262961"/>
              <a:ext cx="0" cy="32403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70F01CC-EB9A-1974-B8D4-36A186060417}"/>
                </a:ext>
              </a:extLst>
            </p:cNvPr>
            <p:cNvSpPr/>
            <p:nvPr/>
          </p:nvSpPr>
          <p:spPr>
            <a:xfrm>
              <a:off x="4854538" y="2342161"/>
              <a:ext cx="439029" cy="2329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Core1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8C61F7F-B51F-2DAA-F5EC-1595692DD23D}"/>
                </a:ext>
              </a:extLst>
            </p:cNvPr>
            <p:cNvSpPr/>
            <p:nvPr/>
          </p:nvSpPr>
          <p:spPr>
            <a:xfrm>
              <a:off x="4906554" y="2632943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A526465C-0991-24E9-44F6-DE61CE35D46E}"/>
                </a:ext>
              </a:extLst>
            </p:cNvPr>
            <p:cNvSpPr/>
            <p:nvPr/>
          </p:nvSpPr>
          <p:spPr>
            <a:xfrm>
              <a:off x="5455298" y="2362997"/>
              <a:ext cx="367579" cy="2202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EA8F5F9-332F-61C0-6E8F-85C0360DD090}"/>
                </a:ext>
              </a:extLst>
            </p:cNvPr>
            <p:cNvSpPr/>
            <p:nvPr/>
          </p:nvSpPr>
          <p:spPr>
            <a:xfrm>
              <a:off x="6079292" y="2367329"/>
              <a:ext cx="367579" cy="2202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1E82A0B-9390-D6AE-9CA9-DC98A56EDBF5}"/>
                </a:ext>
              </a:extLst>
            </p:cNvPr>
            <p:cNvSpPr/>
            <p:nvPr/>
          </p:nvSpPr>
          <p:spPr>
            <a:xfrm>
              <a:off x="6707610" y="2367329"/>
              <a:ext cx="367579" cy="22026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7C1FB0D-5913-50DE-21FC-7E3008987C7B}"/>
                </a:ext>
              </a:extLst>
            </p:cNvPr>
            <p:cNvCxnSpPr>
              <a:endCxn id="60" idx="1"/>
            </p:cNvCxnSpPr>
            <p:nvPr/>
          </p:nvCxnSpPr>
          <p:spPr>
            <a:xfrm>
              <a:off x="5410200" y="2466081"/>
              <a:ext cx="4509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34BB7CF5-F898-FF98-6F39-C911F0D4A6C8}"/>
                </a:ext>
              </a:extLst>
            </p:cNvPr>
            <p:cNvCxnSpPr/>
            <p:nvPr/>
          </p:nvCxnSpPr>
          <p:spPr>
            <a:xfrm flipV="1">
              <a:off x="5228380" y="2568437"/>
              <a:ext cx="0" cy="1532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217BF56-40B3-CE8F-574C-C1C6F0B8A236}"/>
                </a:ext>
              </a:extLst>
            </p:cNvPr>
            <p:cNvSpPr/>
            <p:nvPr/>
          </p:nvSpPr>
          <p:spPr>
            <a:xfrm>
              <a:off x="5165652" y="2638101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C2747E74-BB0E-F706-34B9-1F2083CCBDD6}"/>
                </a:ext>
              </a:extLst>
            </p:cNvPr>
            <p:cNvSpPr/>
            <p:nvPr/>
          </p:nvSpPr>
          <p:spPr>
            <a:xfrm>
              <a:off x="4084355" y="2996820"/>
              <a:ext cx="770183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DLVR/DTC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C2A8F7AA-F9E3-5C80-F904-D06FECFE6DD0}"/>
                </a:ext>
              </a:extLst>
            </p:cNvPr>
            <p:cNvSpPr/>
            <p:nvPr/>
          </p:nvSpPr>
          <p:spPr>
            <a:xfrm>
              <a:off x="5047657" y="2999585"/>
              <a:ext cx="770183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DLVR/DTC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BE5C46C4-91E9-164B-200F-BC278CC51879}"/>
                </a:ext>
              </a:extLst>
            </p:cNvPr>
            <p:cNvSpPr/>
            <p:nvPr/>
          </p:nvSpPr>
          <p:spPr>
            <a:xfrm>
              <a:off x="6027817" y="2996484"/>
              <a:ext cx="770183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DLVR/DTC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79E29C-FF2D-AC02-C947-E6F781958E99}"/>
                </a:ext>
              </a:extLst>
            </p:cNvPr>
            <p:cNvSpPr/>
            <p:nvPr/>
          </p:nvSpPr>
          <p:spPr>
            <a:xfrm>
              <a:off x="7029838" y="3006527"/>
              <a:ext cx="770183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DLVR/DTC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0494FABC-8AC9-43D2-5713-3B8243BCC3C4}"/>
                </a:ext>
              </a:extLst>
            </p:cNvPr>
            <p:cNvSpPr/>
            <p:nvPr/>
          </p:nvSpPr>
          <p:spPr>
            <a:xfrm>
              <a:off x="4369427" y="2623467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9EACCB0-DAA2-FBC6-B023-6EE6379508DB}"/>
                </a:ext>
              </a:extLst>
            </p:cNvPr>
            <p:cNvSpPr/>
            <p:nvPr/>
          </p:nvSpPr>
          <p:spPr>
            <a:xfrm>
              <a:off x="4628525" y="2628625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FD51B3BC-CEF9-0F58-152D-64B348A0583A}"/>
                </a:ext>
              </a:extLst>
            </p:cNvPr>
            <p:cNvSpPr/>
            <p:nvPr/>
          </p:nvSpPr>
          <p:spPr>
            <a:xfrm>
              <a:off x="4111699" y="2617526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15B4CBC0-5433-A1DF-1F9D-E00307F7F0F9}"/>
                </a:ext>
              </a:extLst>
            </p:cNvPr>
            <p:cNvCxnSpPr>
              <a:cxnSpLocks/>
              <a:stCxn id="74" idx="4"/>
              <a:endCxn id="66" idx="0"/>
            </p:cNvCxnSpPr>
            <p:nvPr/>
          </p:nvCxnSpPr>
          <p:spPr>
            <a:xfrm>
              <a:off x="4465120" y="2851836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D76366C-D4AD-D410-80BA-9B9A56BA0939}"/>
                </a:ext>
              </a:extLst>
            </p:cNvPr>
            <p:cNvCxnSpPr/>
            <p:nvPr/>
          </p:nvCxnSpPr>
          <p:spPr>
            <a:xfrm flipV="1">
              <a:off x="4716230" y="2841462"/>
              <a:ext cx="0" cy="15325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07E5E53-302C-D962-1BCC-BAC94E11E843}"/>
                </a:ext>
              </a:extLst>
            </p:cNvPr>
            <p:cNvCxnSpPr>
              <a:cxnSpLocks/>
            </p:cNvCxnSpPr>
            <p:nvPr/>
          </p:nvCxnSpPr>
          <p:spPr>
            <a:xfrm>
              <a:off x="5527745" y="2855700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FA29E3A-DAFC-A1E7-3711-80423200019E}"/>
                </a:ext>
              </a:extLst>
            </p:cNvPr>
            <p:cNvSpPr/>
            <p:nvPr/>
          </p:nvSpPr>
          <p:spPr>
            <a:xfrm>
              <a:off x="5425030" y="2632942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4F5BDC3-251F-AA32-1D20-E5DB9422B6DA}"/>
                </a:ext>
              </a:extLst>
            </p:cNvPr>
            <p:cNvSpPr/>
            <p:nvPr/>
          </p:nvSpPr>
          <p:spPr>
            <a:xfrm>
              <a:off x="7219536" y="2670913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FD1BC552-EA54-4637-CEB1-D451DA66CDA4}"/>
                </a:ext>
              </a:extLst>
            </p:cNvPr>
            <p:cNvSpPr/>
            <p:nvPr/>
          </p:nvSpPr>
          <p:spPr>
            <a:xfrm>
              <a:off x="6463938" y="2657007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AD0CEBBF-90AD-7D3F-D716-BFF90E17C758}"/>
                </a:ext>
              </a:extLst>
            </p:cNvPr>
            <p:cNvSpPr/>
            <p:nvPr/>
          </p:nvSpPr>
          <p:spPr>
            <a:xfrm>
              <a:off x="6723036" y="2662165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C8AC05D2-1251-55B2-660A-820B387DE931}"/>
                </a:ext>
              </a:extLst>
            </p:cNvPr>
            <p:cNvSpPr/>
            <p:nvPr/>
          </p:nvSpPr>
          <p:spPr>
            <a:xfrm>
              <a:off x="5926811" y="2647531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A5982B20-1449-076D-A282-401DCA2841D7}"/>
                </a:ext>
              </a:extLst>
            </p:cNvPr>
            <p:cNvSpPr/>
            <p:nvPr/>
          </p:nvSpPr>
          <p:spPr>
            <a:xfrm>
              <a:off x="6185909" y="2652689"/>
              <a:ext cx="191386" cy="22836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82C66590-9DED-BCD9-08F6-48229EB45219}"/>
                </a:ext>
              </a:extLst>
            </p:cNvPr>
            <p:cNvSpPr/>
            <p:nvPr/>
          </p:nvSpPr>
          <p:spPr>
            <a:xfrm>
              <a:off x="6982414" y="2657006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179C0DBB-CE2E-C6B4-20DD-C2BBA8B38279}"/>
                </a:ext>
              </a:extLst>
            </p:cNvPr>
            <p:cNvCxnSpPr>
              <a:cxnSpLocks/>
            </p:cNvCxnSpPr>
            <p:nvPr/>
          </p:nvCxnSpPr>
          <p:spPr>
            <a:xfrm>
              <a:off x="6553001" y="2855930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6418EC7-EDEB-66A8-AA51-9433D2451AB6}"/>
                </a:ext>
              </a:extLst>
            </p:cNvPr>
            <p:cNvSpPr/>
            <p:nvPr/>
          </p:nvSpPr>
          <p:spPr>
            <a:xfrm>
              <a:off x="7438850" y="2659655"/>
              <a:ext cx="191386" cy="22836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61FC7C1A-2BD4-E9B9-533D-A2E8738164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9256" y="3588240"/>
              <a:ext cx="4159287" cy="789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8E9C704-A91F-6E4D-85ED-1DBF7136573F}"/>
                </a:ext>
              </a:extLst>
            </p:cNvPr>
            <p:cNvCxnSpPr>
              <a:cxnSpLocks/>
            </p:cNvCxnSpPr>
            <p:nvPr/>
          </p:nvCxnSpPr>
          <p:spPr>
            <a:xfrm>
              <a:off x="3648701" y="3585253"/>
              <a:ext cx="0" cy="89864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B9FEBF15-070C-78FA-DEA4-292D1FF151FF}"/>
                </a:ext>
              </a:extLst>
            </p:cNvPr>
            <p:cNvCxnSpPr>
              <a:cxnSpLocks/>
            </p:cNvCxnSpPr>
            <p:nvPr/>
          </p:nvCxnSpPr>
          <p:spPr>
            <a:xfrm>
              <a:off x="7399665" y="3474949"/>
              <a:ext cx="5973" cy="1112046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FDCE6D9-B9EC-460B-A340-AD9C13F88CA7}"/>
                </a:ext>
              </a:extLst>
            </p:cNvPr>
            <p:cNvCxnSpPr>
              <a:cxnSpLocks/>
            </p:cNvCxnSpPr>
            <p:nvPr/>
          </p:nvCxnSpPr>
          <p:spPr>
            <a:xfrm>
              <a:off x="7550583" y="2855930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4D28AC0A-51D9-BD3F-DF57-60AEDF8824F8}"/>
                </a:ext>
              </a:extLst>
            </p:cNvPr>
            <p:cNvCxnSpPr>
              <a:cxnSpLocks/>
            </p:cNvCxnSpPr>
            <p:nvPr/>
          </p:nvCxnSpPr>
          <p:spPr>
            <a:xfrm>
              <a:off x="6335340" y="3474949"/>
              <a:ext cx="5973" cy="1112046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D096EE3C-11E9-AD64-6910-119D8F43E677}"/>
                </a:ext>
              </a:extLst>
            </p:cNvPr>
            <p:cNvCxnSpPr>
              <a:cxnSpLocks/>
            </p:cNvCxnSpPr>
            <p:nvPr/>
          </p:nvCxnSpPr>
          <p:spPr>
            <a:xfrm>
              <a:off x="5384224" y="3482611"/>
              <a:ext cx="5973" cy="1112046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151FAD4-A91C-4012-7257-E9E8859556C7}"/>
                </a:ext>
              </a:extLst>
            </p:cNvPr>
            <p:cNvSpPr/>
            <p:nvPr/>
          </p:nvSpPr>
          <p:spPr>
            <a:xfrm>
              <a:off x="789786" y="3632344"/>
              <a:ext cx="1291857" cy="47846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 jumper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A2E56207-C0E2-5E4C-40C9-74474C32598E}"/>
                </a:ext>
              </a:extLst>
            </p:cNvPr>
            <p:cNvSpPr/>
            <p:nvPr/>
          </p:nvSpPr>
          <p:spPr>
            <a:xfrm>
              <a:off x="1010246" y="3787531"/>
              <a:ext cx="1291857" cy="47846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DSC</a:t>
              </a:r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74E5E5AA-D540-F77C-10CA-3A8E0D3A6417}"/>
                </a:ext>
              </a:extLst>
            </p:cNvPr>
            <p:cNvCxnSpPr>
              <a:cxnSpLocks/>
            </p:cNvCxnSpPr>
            <p:nvPr/>
          </p:nvCxnSpPr>
          <p:spPr>
            <a:xfrm>
              <a:off x="924465" y="4110809"/>
              <a:ext cx="0" cy="479492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079EFDDE-A25A-62D2-EC3B-94D2591ED1DE}"/>
                </a:ext>
              </a:extLst>
            </p:cNvPr>
            <p:cNvCxnSpPr>
              <a:cxnSpLocks/>
            </p:cNvCxnSpPr>
            <p:nvPr/>
          </p:nvCxnSpPr>
          <p:spPr>
            <a:xfrm>
              <a:off x="703641" y="3922091"/>
              <a:ext cx="0" cy="676742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BBFCBB0D-304E-4E33-179B-BCBF2E558895}"/>
                </a:ext>
              </a:extLst>
            </p:cNvPr>
            <p:cNvCxnSpPr>
              <a:cxnSpLocks/>
            </p:cNvCxnSpPr>
            <p:nvPr/>
          </p:nvCxnSpPr>
          <p:spPr>
            <a:xfrm>
              <a:off x="2030713" y="4483895"/>
              <a:ext cx="161798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3D2992F8-C1C6-B231-1A7A-393230D5A605}"/>
                </a:ext>
              </a:extLst>
            </p:cNvPr>
            <p:cNvSpPr/>
            <p:nvPr/>
          </p:nvSpPr>
          <p:spPr>
            <a:xfrm>
              <a:off x="4508973" y="3941885"/>
              <a:ext cx="450659" cy="4051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B37D74E1-242B-F3E7-2CFB-FCAEE5F081B9}"/>
                </a:ext>
              </a:extLst>
            </p:cNvPr>
            <p:cNvSpPr/>
            <p:nvPr/>
          </p:nvSpPr>
          <p:spPr>
            <a:xfrm>
              <a:off x="3411876" y="3963386"/>
              <a:ext cx="450659" cy="4051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F9D67EB-18EA-3E34-CE30-300B23A3E0F8}"/>
                </a:ext>
              </a:extLst>
            </p:cNvPr>
            <p:cNvSpPr/>
            <p:nvPr/>
          </p:nvSpPr>
          <p:spPr>
            <a:xfrm>
              <a:off x="3982747" y="3936895"/>
              <a:ext cx="450659" cy="40514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37FEDD3D-7FC9-9E01-AC00-337BAF909593}"/>
                </a:ext>
              </a:extLst>
            </p:cNvPr>
            <p:cNvCxnSpPr>
              <a:cxnSpLocks/>
            </p:cNvCxnSpPr>
            <p:nvPr/>
          </p:nvCxnSpPr>
          <p:spPr>
            <a:xfrm>
              <a:off x="4070199" y="4126612"/>
              <a:ext cx="0" cy="11863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039A31C5-CDD2-6727-C97C-BBAEC7299619}"/>
                </a:ext>
              </a:extLst>
            </p:cNvPr>
            <p:cNvSpPr/>
            <p:nvPr/>
          </p:nvSpPr>
          <p:spPr>
            <a:xfrm>
              <a:off x="5609592" y="3949219"/>
              <a:ext cx="450659" cy="4051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A1998E8B-82F8-D208-BF58-7568240AF400}"/>
                </a:ext>
              </a:extLst>
            </p:cNvPr>
            <p:cNvSpPr/>
            <p:nvPr/>
          </p:nvSpPr>
          <p:spPr>
            <a:xfrm>
              <a:off x="7780586" y="3938546"/>
              <a:ext cx="450659" cy="4051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60AC8D10-EB2C-9E62-D3F1-A25A154CAE8B}"/>
                </a:ext>
              </a:extLst>
            </p:cNvPr>
            <p:cNvSpPr/>
            <p:nvPr/>
          </p:nvSpPr>
          <p:spPr>
            <a:xfrm>
              <a:off x="6683489" y="3960047"/>
              <a:ext cx="450659" cy="4051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D67936E9-6CAB-979A-4090-06A629EA66DD}"/>
                </a:ext>
              </a:extLst>
            </p:cNvPr>
            <p:cNvSpPr/>
            <p:nvPr/>
          </p:nvSpPr>
          <p:spPr>
            <a:xfrm>
              <a:off x="7254360" y="3933556"/>
              <a:ext cx="450659" cy="40514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6A568329-95CF-7819-DBFF-AC4AE218863D}"/>
                </a:ext>
              </a:extLst>
            </p:cNvPr>
            <p:cNvSpPr/>
            <p:nvPr/>
          </p:nvSpPr>
          <p:spPr>
            <a:xfrm>
              <a:off x="6151836" y="3963779"/>
              <a:ext cx="450659" cy="40514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1FE330E4-7EF0-AE2B-34BC-FC51515D7D37}"/>
                </a:ext>
              </a:extLst>
            </p:cNvPr>
            <p:cNvCxnSpPr>
              <a:cxnSpLocks/>
            </p:cNvCxnSpPr>
            <p:nvPr/>
          </p:nvCxnSpPr>
          <p:spPr>
            <a:xfrm>
              <a:off x="7341812" y="4123273"/>
              <a:ext cx="0" cy="11863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3199B4D5-AC86-BDE8-B71B-47E915D74C7F}"/>
                </a:ext>
              </a:extLst>
            </p:cNvPr>
            <p:cNvSpPr/>
            <p:nvPr/>
          </p:nvSpPr>
          <p:spPr>
            <a:xfrm>
              <a:off x="5075169" y="3940335"/>
              <a:ext cx="450659" cy="40514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7FB5537-F985-1574-EB67-CDB22E306326}"/>
                </a:ext>
              </a:extLst>
            </p:cNvPr>
            <p:cNvSpPr txBox="1"/>
            <p:nvPr/>
          </p:nvSpPr>
          <p:spPr>
            <a:xfrm>
              <a:off x="6848353" y="3027145"/>
              <a:ext cx="3937790" cy="6422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/>
                <a:t>Base die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3B5678C1-5C39-63B3-1B3B-CBBB517581CB}"/>
                </a:ext>
              </a:extLst>
            </p:cNvPr>
            <p:cNvSpPr/>
            <p:nvPr/>
          </p:nvSpPr>
          <p:spPr>
            <a:xfrm>
              <a:off x="5419573" y="2355235"/>
              <a:ext cx="439029" cy="2329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Core2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D90CB52B-EEC2-824A-67B7-3C9869ECC100}"/>
                </a:ext>
              </a:extLst>
            </p:cNvPr>
            <p:cNvSpPr/>
            <p:nvPr/>
          </p:nvSpPr>
          <p:spPr>
            <a:xfrm>
              <a:off x="6051558" y="2362418"/>
              <a:ext cx="439029" cy="2329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Core3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5FCC668E-E4D3-6E5A-2EDC-4D8F7C37E321}"/>
                </a:ext>
              </a:extLst>
            </p:cNvPr>
            <p:cNvSpPr/>
            <p:nvPr/>
          </p:nvSpPr>
          <p:spPr>
            <a:xfrm>
              <a:off x="6682954" y="2368103"/>
              <a:ext cx="439029" cy="23291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Core4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BCB97D24-940D-8B87-37FF-013138387E7E}"/>
                </a:ext>
              </a:extLst>
            </p:cNvPr>
            <p:cNvCxnSpPr>
              <a:cxnSpLocks/>
            </p:cNvCxnSpPr>
            <p:nvPr/>
          </p:nvCxnSpPr>
          <p:spPr>
            <a:xfrm>
              <a:off x="4464575" y="2522451"/>
              <a:ext cx="397293" cy="577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48C208B1-152F-9816-0E61-1BC2B1DD0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46381" y="2507464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7A7D027E-87B1-EE63-43C5-F4471183B46D}"/>
                </a:ext>
              </a:extLst>
            </p:cNvPr>
            <p:cNvCxnSpPr>
              <a:cxnSpLocks/>
            </p:cNvCxnSpPr>
            <p:nvPr/>
          </p:nvCxnSpPr>
          <p:spPr>
            <a:xfrm>
              <a:off x="5514213" y="2586726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5248105F-F8B2-5ED9-E6E7-AD023C180143}"/>
                </a:ext>
              </a:extLst>
            </p:cNvPr>
            <p:cNvCxnSpPr>
              <a:cxnSpLocks/>
            </p:cNvCxnSpPr>
            <p:nvPr/>
          </p:nvCxnSpPr>
          <p:spPr>
            <a:xfrm>
              <a:off x="6055924" y="2581974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B625E32-A627-AB85-7E38-FBDEBF44E321}"/>
                </a:ext>
              </a:extLst>
            </p:cNvPr>
            <p:cNvCxnSpPr>
              <a:cxnSpLocks/>
            </p:cNvCxnSpPr>
            <p:nvPr/>
          </p:nvCxnSpPr>
          <p:spPr>
            <a:xfrm>
              <a:off x="7062651" y="2594808"/>
              <a:ext cx="4327" cy="1449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" name="TextBox 155">
            <a:extLst>
              <a:ext uri="{FF2B5EF4-FFF2-40B4-BE49-F238E27FC236}">
                <a16:creationId xmlns:a16="http://schemas.microsoft.com/office/drawing/2014/main" id="{B780B56B-C2A7-CDB3-D0B9-E29F9A234068}"/>
              </a:ext>
            </a:extLst>
          </p:cNvPr>
          <p:cNvSpPr txBox="1"/>
          <p:nvPr/>
        </p:nvSpPr>
        <p:spPr>
          <a:xfrm>
            <a:off x="9325060" y="1649782"/>
            <a:ext cx="2182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DTC/ISC provides high density C on TSMC/Samsung notes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B2718C6-B8B3-F3EA-29EB-C60E6DCC9C28}"/>
              </a:ext>
            </a:extLst>
          </p:cNvPr>
          <p:cNvSpPr txBox="1"/>
          <p:nvPr/>
        </p:nvSpPr>
        <p:spPr>
          <a:xfrm>
            <a:off x="9325060" y="2631495"/>
            <a:ext cx="2182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DTC/ISC provides high density C on TSMC/Samsung notes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FDA42E53-BA59-7A51-5133-F46F4F4ADA34}"/>
              </a:ext>
            </a:extLst>
          </p:cNvPr>
          <p:cNvSpPr/>
          <p:nvPr/>
        </p:nvSpPr>
        <p:spPr>
          <a:xfrm>
            <a:off x="3571858" y="1746309"/>
            <a:ext cx="444949" cy="2178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OPVR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83C2778F-48CD-CBD0-C15B-87A1F83E7BE1}"/>
              </a:ext>
            </a:extLst>
          </p:cNvPr>
          <p:cNvGrpSpPr/>
          <p:nvPr/>
        </p:nvGrpSpPr>
        <p:grpSpPr>
          <a:xfrm>
            <a:off x="475518" y="4246123"/>
            <a:ext cx="11102574" cy="2158064"/>
            <a:chOff x="475518" y="4246123"/>
            <a:chExt cx="11102574" cy="215806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9FCF709-B23A-ACB1-8913-FCB3C7EA410D}"/>
                </a:ext>
              </a:extLst>
            </p:cNvPr>
            <p:cNvSpPr/>
            <p:nvPr/>
          </p:nvSpPr>
          <p:spPr>
            <a:xfrm>
              <a:off x="2421086" y="4629596"/>
              <a:ext cx="6929260" cy="65067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0736562-5C73-4589-19B1-4C38CF1662F6}"/>
                </a:ext>
              </a:extLst>
            </p:cNvPr>
            <p:cNvCxnSpPr>
              <a:cxnSpLocks/>
            </p:cNvCxnSpPr>
            <p:nvPr/>
          </p:nvCxnSpPr>
          <p:spPr>
            <a:xfrm>
              <a:off x="2696224" y="4680201"/>
              <a:ext cx="5259041" cy="1718"/>
            </a:xfrm>
            <a:prstGeom prst="line">
              <a:avLst/>
            </a:prstGeom>
            <a:ln w="76200"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5025D814-4B6A-F60F-9C00-637689DDD7C9}"/>
                </a:ext>
              </a:extLst>
            </p:cNvPr>
            <p:cNvSpPr/>
            <p:nvPr/>
          </p:nvSpPr>
          <p:spPr>
            <a:xfrm>
              <a:off x="628845" y="4975858"/>
              <a:ext cx="1291857" cy="2751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 jumper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DFBEDFC-68E2-AD87-5B85-5EBAF22D9013}"/>
                </a:ext>
              </a:extLst>
            </p:cNvPr>
            <p:cNvSpPr/>
            <p:nvPr/>
          </p:nvSpPr>
          <p:spPr>
            <a:xfrm>
              <a:off x="3590387" y="4246123"/>
              <a:ext cx="4790661" cy="28124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C2A9AA0-EF2F-CDF4-0589-C161C4455BD8}"/>
                </a:ext>
              </a:extLst>
            </p:cNvPr>
            <p:cNvSpPr/>
            <p:nvPr/>
          </p:nvSpPr>
          <p:spPr>
            <a:xfrm>
              <a:off x="3843950" y="4527369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420575FD-C748-3883-DBFE-6EB0E0DDD995}"/>
                </a:ext>
              </a:extLst>
            </p:cNvPr>
            <p:cNvSpPr/>
            <p:nvPr/>
          </p:nvSpPr>
          <p:spPr>
            <a:xfrm>
              <a:off x="5694330" y="4517687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AFD2809-E650-CE50-ADB4-760BA6C80D8F}"/>
                </a:ext>
              </a:extLst>
            </p:cNvPr>
            <p:cNvSpPr/>
            <p:nvPr/>
          </p:nvSpPr>
          <p:spPr>
            <a:xfrm>
              <a:off x="7475123" y="4527369"/>
              <a:ext cx="191386" cy="13131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1B3ADD1-AE7E-6ADB-C468-97E4C42236C1}"/>
                </a:ext>
              </a:extLst>
            </p:cNvPr>
            <p:cNvSpPr/>
            <p:nvPr/>
          </p:nvSpPr>
          <p:spPr>
            <a:xfrm>
              <a:off x="3970473" y="6206496"/>
              <a:ext cx="191386" cy="13131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878825E-3614-DDD9-5BF1-47CCCCA75E28}"/>
                </a:ext>
              </a:extLst>
            </p:cNvPr>
            <p:cNvSpPr/>
            <p:nvPr/>
          </p:nvSpPr>
          <p:spPr>
            <a:xfrm>
              <a:off x="5659278" y="6195796"/>
              <a:ext cx="191386" cy="13131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7AA87AE-DCFC-814E-4870-602F1B7F8C8C}"/>
                </a:ext>
              </a:extLst>
            </p:cNvPr>
            <p:cNvSpPr/>
            <p:nvPr/>
          </p:nvSpPr>
          <p:spPr>
            <a:xfrm>
              <a:off x="7601646" y="6206496"/>
              <a:ext cx="191386" cy="13131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15063C-83CF-0939-05B8-0236062BA7E1}"/>
                </a:ext>
              </a:extLst>
            </p:cNvPr>
            <p:cNvSpPr/>
            <p:nvPr/>
          </p:nvSpPr>
          <p:spPr>
            <a:xfrm>
              <a:off x="475518" y="5485132"/>
              <a:ext cx="11073810" cy="91905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TC Pkg substrate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EF556A2-161A-25CA-D716-BB1F4A48DD34}"/>
                </a:ext>
              </a:extLst>
            </p:cNvPr>
            <p:cNvCxnSpPr>
              <a:cxnSpLocks/>
            </p:cNvCxnSpPr>
            <p:nvPr/>
          </p:nvCxnSpPr>
          <p:spPr>
            <a:xfrm>
              <a:off x="2062891" y="5447001"/>
              <a:ext cx="0" cy="12704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1DE051B-9640-61FF-0C95-EC8F419D6C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5819" y="5630326"/>
              <a:ext cx="6726525" cy="9812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227C30C-8118-1507-B51C-E2F2DBC6E196}"/>
                </a:ext>
              </a:extLst>
            </p:cNvPr>
            <p:cNvCxnSpPr>
              <a:cxnSpLocks/>
            </p:cNvCxnSpPr>
            <p:nvPr/>
          </p:nvCxnSpPr>
          <p:spPr>
            <a:xfrm>
              <a:off x="1264553" y="5447001"/>
              <a:ext cx="0" cy="18633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87EC879-1B5F-C9BA-D8CA-3AD2D9EB83C2}"/>
                </a:ext>
              </a:extLst>
            </p:cNvPr>
            <p:cNvSpPr/>
            <p:nvPr/>
          </p:nvSpPr>
          <p:spPr>
            <a:xfrm>
              <a:off x="4886716" y="4342482"/>
              <a:ext cx="439029" cy="13393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VDM/ODI 1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6122028-F287-5051-1724-FDB43459BEE0}"/>
                </a:ext>
              </a:extLst>
            </p:cNvPr>
            <p:cNvSpPr/>
            <p:nvPr/>
          </p:nvSpPr>
          <p:spPr>
            <a:xfrm>
              <a:off x="4938732" y="4509691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D0777FF-35EB-9EE5-B802-EAF6C258D802}"/>
                </a:ext>
              </a:extLst>
            </p:cNvPr>
            <p:cNvSpPr/>
            <p:nvPr/>
          </p:nvSpPr>
          <p:spPr>
            <a:xfrm>
              <a:off x="5487476" y="4354463"/>
              <a:ext cx="367579" cy="1266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EFE1CB6-F378-7A40-8E47-D38A92FF283D}"/>
                </a:ext>
              </a:extLst>
            </p:cNvPr>
            <p:cNvSpPr/>
            <p:nvPr/>
          </p:nvSpPr>
          <p:spPr>
            <a:xfrm>
              <a:off x="6111470" y="4356954"/>
              <a:ext cx="367579" cy="1266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CED537A-5316-6499-794F-702FCA86DD2D}"/>
                </a:ext>
              </a:extLst>
            </p:cNvPr>
            <p:cNvSpPr/>
            <p:nvPr/>
          </p:nvSpPr>
          <p:spPr>
            <a:xfrm>
              <a:off x="6739788" y="4356954"/>
              <a:ext cx="367579" cy="1266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PG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A6A4AF4-1323-59D4-2877-AFF56F5FF448}"/>
                </a:ext>
              </a:extLst>
            </p:cNvPr>
            <p:cNvCxnSpPr>
              <a:endCxn id="39" idx="1"/>
            </p:cNvCxnSpPr>
            <p:nvPr/>
          </p:nvCxnSpPr>
          <p:spPr>
            <a:xfrm>
              <a:off x="5442378" y="4413740"/>
              <a:ext cx="4509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2F200D9-322E-9CBC-1C58-8D3C6FB5751B}"/>
                </a:ext>
              </a:extLst>
            </p:cNvPr>
            <p:cNvCxnSpPr/>
            <p:nvPr/>
          </p:nvCxnSpPr>
          <p:spPr>
            <a:xfrm flipV="1">
              <a:off x="5260558" y="4472598"/>
              <a:ext cx="0" cy="881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4C982636-18AF-C7CF-5A97-D93583A1E6EC}"/>
                </a:ext>
              </a:extLst>
            </p:cNvPr>
            <p:cNvSpPr/>
            <p:nvPr/>
          </p:nvSpPr>
          <p:spPr>
            <a:xfrm>
              <a:off x="5197830" y="4512657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31A486-ABC6-EDE6-D39C-8AF183846CB5}"/>
                </a:ext>
              </a:extLst>
            </p:cNvPr>
            <p:cNvSpPr/>
            <p:nvPr/>
          </p:nvSpPr>
          <p:spPr>
            <a:xfrm>
              <a:off x="4116533" y="4718931"/>
              <a:ext cx="770183" cy="2751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IVR/DTC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4A388F8-DD5A-058F-7CDA-2A66E568FA84}"/>
                </a:ext>
              </a:extLst>
            </p:cNvPr>
            <p:cNvSpPr/>
            <p:nvPr/>
          </p:nvSpPr>
          <p:spPr>
            <a:xfrm>
              <a:off x="5079835" y="4720521"/>
              <a:ext cx="770183" cy="2751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IVR/DTC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1F1865-5286-A1C7-BC32-55352CB0D0D7}"/>
                </a:ext>
              </a:extLst>
            </p:cNvPr>
            <p:cNvSpPr/>
            <p:nvPr/>
          </p:nvSpPr>
          <p:spPr>
            <a:xfrm>
              <a:off x="6059995" y="4718738"/>
              <a:ext cx="770183" cy="2751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IVR/DTC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F0C0A4B-38B5-FF59-DD10-7F6D9974B7D1}"/>
                </a:ext>
              </a:extLst>
            </p:cNvPr>
            <p:cNvSpPr/>
            <p:nvPr/>
          </p:nvSpPr>
          <p:spPr>
            <a:xfrm>
              <a:off x="7062016" y="4724513"/>
              <a:ext cx="770183" cy="2751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IVR/DTC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E51F647-25BA-4D95-44D8-4ED3030B1F95}"/>
                </a:ext>
              </a:extLst>
            </p:cNvPr>
            <p:cNvSpPr/>
            <p:nvPr/>
          </p:nvSpPr>
          <p:spPr>
            <a:xfrm>
              <a:off x="4401605" y="4504242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C6D1D4F-3790-4597-1DD1-02F4C8D93DFF}"/>
                </a:ext>
              </a:extLst>
            </p:cNvPr>
            <p:cNvSpPr/>
            <p:nvPr/>
          </p:nvSpPr>
          <p:spPr>
            <a:xfrm>
              <a:off x="4660703" y="4507208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F6BA782-B9B7-9DBD-4F20-486ED05BAFD5}"/>
                </a:ext>
              </a:extLst>
            </p:cNvPr>
            <p:cNvSpPr/>
            <p:nvPr/>
          </p:nvSpPr>
          <p:spPr>
            <a:xfrm>
              <a:off x="4143877" y="4500825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2F4D1AF1-2FB0-3423-7C32-39A81C0AFDFC}"/>
                </a:ext>
              </a:extLst>
            </p:cNvPr>
            <p:cNvCxnSpPr>
              <a:cxnSpLocks/>
              <a:stCxn id="41" idx="4"/>
              <a:endCxn id="7" idx="0"/>
            </p:cNvCxnSpPr>
            <p:nvPr/>
          </p:nvCxnSpPr>
          <p:spPr>
            <a:xfrm>
              <a:off x="4497298" y="4635561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E666FF4-6993-1195-42B4-3039EC601049}"/>
                </a:ext>
              </a:extLst>
            </p:cNvPr>
            <p:cNvCxnSpPr/>
            <p:nvPr/>
          </p:nvCxnSpPr>
          <p:spPr>
            <a:xfrm flipV="1">
              <a:off x="4748408" y="4629596"/>
              <a:ext cx="0" cy="881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DA81677-E2B9-A933-F7CA-AA4A5D579689}"/>
                </a:ext>
              </a:extLst>
            </p:cNvPr>
            <p:cNvCxnSpPr>
              <a:cxnSpLocks/>
            </p:cNvCxnSpPr>
            <p:nvPr/>
          </p:nvCxnSpPr>
          <p:spPr>
            <a:xfrm>
              <a:off x="5559923" y="4637783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DED93B94-B5D9-664B-32D7-2FECCCE212F1}"/>
                </a:ext>
              </a:extLst>
            </p:cNvPr>
            <p:cNvSpPr/>
            <p:nvPr/>
          </p:nvSpPr>
          <p:spPr>
            <a:xfrm>
              <a:off x="5457208" y="4509690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CE1FCA33-A22A-2AE8-3B80-F3D8A27E0460}"/>
                </a:ext>
              </a:extLst>
            </p:cNvPr>
            <p:cNvSpPr/>
            <p:nvPr/>
          </p:nvSpPr>
          <p:spPr>
            <a:xfrm>
              <a:off x="7251714" y="4531525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E7C0259-F972-FB52-AB1E-E345B293ABD4}"/>
                </a:ext>
              </a:extLst>
            </p:cNvPr>
            <p:cNvSpPr/>
            <p:nvPr/>
          </p:nvSpPr>
          <p:spPr>
            <a:xfrm>
              <a:off x="6496116" y="4523528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1F42F99-AD0B-7AED-94ED-1D4DD8E401F4}"/>
                </a:ext>
              </a:extLst>
            </p:cNvPr>
            <p:cNvSpPr/>
            <p:nvPr/>
          </p:nvSpPr>
          <p:spPr>
            <a:xfrm>
              <a:off x="6755214" y="4526494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0F3860C-2695-9556-2EC7-B595DF6C4668}"/>
                </a:ext>
              </a:extLst>
            </p:cNvPr>
            <p:cNvSpPr/>
            <p:nvPr/>
          </p:nvSpPr>
          <p:spPr>
            <a:xfrm>
              <a:off x="5958989" y="4518079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736BD021-32C4-2529-E975-991009BDA154}"/>
                </a:ext>
              </a:extLst>
            </p:cNvPr>
            <p:cNvSpPr/>
            <p:nvPr/>
          </p:nvSpPr>
          <p:spPr>
            <a:xfrm>
              <a:off x="6218087" y="4521045"/>
              <a:ext cx="191386" cy="13131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A02B47D-2BB6-4884-9A21-5CB2013330BB}"/>
                </a:ext>
              </a:extLst>
            </p:cNvPr>
            <p:cNvSpPr/>
            <p:nvPr/>
          </p:nvSpPr>
          <p:spPr>
            <a:xfrm>
              <a:off x="7014592" y="4523528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A202E61-C690-3220-A298-CA95360686D9}"/>
                </a:ext>
              </a:extLst>
            </p:cNvPr>
            <p:cNvCxnSpPr>
              <a:cxnSpLocks/>
            </p:cNvCxnSpPr>
            <p:nvPr/>
          </p:nvCxnSpPr>
          <p:spPr>
            <a:xfrm>
              <a:off x="6585179" y="4637915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DFDC4FE-43F1-ADD8-A774-E603C932E85D}"/>
                </a:ext>
              </a:extLst>
            </p:cNvPr>
            <p:cNvSpPr/>
            <p:nvPr/>
          </p:nvSpPr>
          <p:spPr>
            <a:xfrm>
              <a:off x="7471028" y="4525051"/>
              <a:ext cx="191386" cy="131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1012ECA-DC35-2471-9A17-A9732E091FD7}"/>
                </a:ext>
              </a:extLst>
            </p:cNvPr>
            <p:cNvCxnSpPr>
              <a:cxnSpLocks/>
            </p:cNvCxnSpPr>
            <p:nvPr/>
          </p:nvCxnSpPr>
          <p:spPr>
            <a:xfrm>
              <a:off x="2501680" y="5057298"/>
              <a:ext cx="5259041" cy="171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CD93388-34CA-7972-799C-B42C1E4204B2}"/>
                </a:ext>
              </a:extLst>
            </p:cNvPr>
            <p:cNvCxnSpPr>
              <a:cxnSpLocks/>
            </p:cNvCxnSpPr>
            <p:nvPr/>
          </p:nvCxnSpPr>
          <p:spPr>
            <a:xfrm>
              <a:off x="2501680" y="5057298"/>
              <a:ext cx="0" cy="51674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EB3FB5-39E8-2119-78E1-487B61FAAB3C}"/>
                </a:ext>
              </a:extLst>
            </p:cNvPr>
            <p:cNvCxnSpPr>
              <a:cxnSpLocks/>
            </p:cNvCxnSpPr>
            <p:nvPr/>
          </p:nvCxnSpPr>
          <p:spPr>
            <a:xfrm>
              <a:off x="7431843" y="4993870"/>
              <a:ext cx="5973" cy="639461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2834807A-D584-7C59-2CA2-1A03BA4E52AE}"/>
                </a:ext>
              </a:extLst>
            </p:cNvPr>
            <p:cNvCxnSpPr>
              <a:cxnSpLocks/>
            </p:cNvCxnSpPr>
            <p:nvPr/>
          </p:nvCxnSpPr>
          <p:spPr>
            <a:xfrm>
              <a:off x="7582761" y="4637915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B435615-91E3-08B1-51CA-F7FAC971F317}"/>
                </a:ext>
              </a:extLst>
            </p:cNvPr>
            <p:cNvCxnSpPr>
              <a:cxnSpLocks/>
            </p:cNvCxnSpPr>
            <p:nvPr/>
          </p:nvCxnSpPr>
          <p:spPr>
            <a:xfrm>
              <a:off x="6367518" y="4993870"/>
              <a:ext cx="5973" cy="639461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CEF6C3F-2523-F321-D5B9-F432290C2174}"/>
                </a:ext>
              </a:extLst>
            </p:cNvPr>
            <p:cNvCxnSpPr>
              <a:cxnSpLocks/>
            </p:cNvCxnSpPr>
            <p:nvPr/>
          </p:nvCxnSpPr>
          <p:spPr>
            <a:xfrm>
              <a:off x="5416402" y="4998276"/>
              <a:ext cx="5973" cy="639461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89E1476F-3219-D6C3-C6FA-F80D21C9C96E}"/>
                </a:ext>
              </a:extLst>
            </p:cNvPr>
            <p:cNvSpPr/>
            <p:nvPr/>
          </p:nvSpPr>
          <p:spPr>
            <a:xfrm>
              <a:off x="821964" y="5084377"/>
              <a:ext cx="1291857" cy="27513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 jumper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42476B7-9E02-300C-0E0C-3DCF80CB8A21}"/>
                </a:ext>
              </a:extLst>
            </p:cNvPr>
            <p:cNvSpPr/>
            <p:nvPr/>
          </p:nvSpPr>
          <p:spPr>
            <a:xfrm>
              <a:off x="1042424" y="5173614"/>
              <a:ext cx="1291857" cy="2751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DSC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11D0C70B-AC34-7AFA-7B1B-6FCACAC6594E}"/>
                </a:ext>
              </a:extLst>
            </p:cNvPr>
            <p:cNvCxnSpPr>
              <a:cxnSpLocks/>
            </p:cNvCxnSpPr>
            <p:nvPr/>
          </p:nvCxnSpPr>
          <p:spPr>
            <a:xfrm>
              <a:off x="956643" y="5359509"/>
              <a:ext cx="0" cy="275723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BAF7073-1470-184D-D39B-9248AA0D77EF}"/>
                </a:ext>
              </a:extLst>
            </p:cNvPr>
            <p:cNvCxnSpPr>
              <a:cxnSpLocks/>
            </p:cNvCxnSpPr>
            <p:nvPr/>
          </p:nvCxnSpPr>
          <p:spPr>
            <a:xfrm>
              <a:off x="735819" y="5250991"/>
              <a:ext cx="0" cy="389148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71D0E13-6B25-ECB6-71D1-E038B4C742EF}"/>
                </a:ext>
              </a:extLst>
            </p:cNvPr>
            <p:cNvCxnSpPr/>
            <p:nvPr/>
          </p:nvCxnSpPr>
          <p:spPr>
            <a:xfrm>
              <a:off x="2062891" y="5574045"/>
              <a:ext cx="438789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142BF49E-0D57-0090-9F47-756B05D68C37}"/>
                </a:ext>
              </a:extLst>
            </p:cNvPr>
            <p:cNvSpPr/>
            <p:nvPr/>
          </p:nvSpPr>
          <p:spPr>
            <a:xfrm>
              <a:off x="2370157" y="5268510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C29114CC-F963-576A-68E2-AFC61DCBE59C}"/>
                </a:ext>
              </a:extLst>
            </p:cNvPr>
            <p:cNvSpPr/>
            <p:nvPr/>
          </p:nvSpPr>
          <p:spPr>
            <a:xfrm>
              <a:off x="4541151" y="5262373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FC98B0A7-C244-649A-C68A-1CD201CBB4AD}"/>
                </a:ext>
              </a:extLst>
            </p:cNvPr>
            <p:cNvSpPr/>
            <p:nvPr/>
          </p:nvSpPr>
          <p:spPr>
            <a:xfrm>
              <a:off x="3444054" y="5274737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455C326-4565-C716-5374-B805994252D5}"/>
                </a:ext>
              </a:extLst>
            </p:cNvPr>
            <p:cNvSpPr/>
            <p:nvPr/>
          </p:nvSpPr>
          <p:spPr>
            <a:xfrm>
              <a:off x="4014925" y="5259503"/>
              <a:ext cx="450659" cy="23297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4BA2821A-9575-1AA9-9BD9-65AFEBDC608A}"/>
                </a:ext>
              </a:extLst>
            </p:cNvPr>
            <p:cNvSpPr/>
            <p:nvPr/>
          </p:nvSpPr>
          <p:spPr>
            <a:xfrm>
              <a:off x="2912401" y="5276883"/>
              <a:ext cx="450659" cy="23297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811752FD-0625-2E55-F27E-710CBB28D97B}"/>
                </a:ext>
              </a:extLst>
            </p:cNvPr>
            <p:cNvCxnSpPr>
              <a:cxnSpLocks/>
            </p:cNvCxnSpPr>
            <p:nvPr/>
          </p:nvCxnSpPr>
          <p:spPr>
            <a:xfrm>
              <a:off x="4102377" y="5368597"/>
              <a:ext cx="0" cy="682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011A241A-0742-1867-44B4-A7946D70B65A}"/>
                </a:ext>
              </a:extLst>
            </p:cNvPr>
            <p:cNvSpPr/>
            <p:nvPr/>
          </p:nvSpPr>
          <p:spPr>
            <a:xfrm>
              <a:off x="5641770" y="5266590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2C60781-AE09-AF6E-B0E8-0C1412F04962}"/>
                </a:ext>
              </a:extLst>
            </p:cNvPr>
            <p:cNvSpPr/>
            <p:nvPr/>
          </p:nvSpPr>
          <p:spPr>
            <a:xfrm>
              <a:off x="7812764" y="5260453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ABA214DF-03E2-7A59-51EE-47DEF2630153}"/>
                </a:ext>
              </a:extLst>
            </p:cNvPr>
            <p:cNvSpPr/>
            <p:nvPr/>
          </p:nvSpPr>
          <p:spPr>
            <a:xfrm>
              <a:off x="6715667" y="5272817"/>
              <a:ext cx="450659" cy="2329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0340C7E4-88AD-3F4C-42C3-DAA7EE290FD1}"/>
                </a:ext>
              </a:extLst>
            </p:cNvPr>
            <p:cNvSpPr/>
            <p:nvPr/>
          </p:nvSpPr>
          <p:spPr>
            <a:xfrm>
              <a:off x="7286538" y="5257583"/>
              <a:ext cx="450659" cy="23297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B86B9513-6FF0-41FE-FFEC-DA15A4C2A58F}"/>
                </a:ext>
              </a:extLst>
            </p:cNvPr>
            <p:cNvSpPr/>
            <p:nvPr/>
          </p:nvSpPr>
          <p:spPr>
            <a:xfrm>
              <a:off x="6184014" y="5274963"/>
              <a:ext cx="450659" cy="23297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FB512F0D-08E2-D3A3-B257-03BFE74B1168}"/>
                </a:ext>
              </a:extLst>
            </p:cNvPr>
            <p:cNvCxnSpPr>
              <a:cxnSpLocks/>
            </p:cNvCxnSpPr>
            <p:nvPr/>
          </p:nvCxnSpPr>
          <p:spPr>
            <a:xfrm>
              <a:off x="7373990" y="5366677"/>
              <a:ext cx="0" cy="682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F0287A51-15CE-8455-687D-FB56DDE47660}"/>
                </a:ext>
              </a:extLst>
            </p:cNvPr>
            <p:cNvSpPr/>
            <p:nvPr/>
          </p:nvSpPr>
          <p:spPr>
            <a:xfrm>
              <a:off x="5107347" y="5261482"/>
              <a:ext cx="450659" cy="23297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236A4D5-5FE1-6D94-E110-C4E2933D5BF3}"/>
                </a:ext>
              </a:extLst>
            </p:cNvPr>
            <p:cNvSpPr txBox="1"/>
            <p:nvPr/>
          </p:nvSpPr>
          <p:spPr>
            <a:xfrm>
              <a:off x="6934646" y="4694913"/>
              <a:ext cx="393779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/>
                <a:t>FO-EB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1F47688-B99F-CF4A-B9E6-A25B99947DCC}"/>
                </a:ext>
              </a:extLst>
            </p:cNvPr>
            <p:cNvSpPr/>
            <p:nvPr/>
          </p:nvSpPr>
          <p:spPr>
            <a:xfrm>
              <a:off x="5451751" y="4350000"/>
              <a:ext cx="439029" cy="13393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VDM/ODI 2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92C888-C5FB-AF2F-750F-4DB893EA9B5D}"/>
                </a:ext>
              </a:extLst>
            </p:cNvPr>
            <p:cNvSpPr/>
            <p:nvPr/>
          </p:nvSpPr>
          <p:spPr>
            <a:xfrm>
              <a:off x="6083736" y="4354130"/>
              <a:ext cx="439029" cy="13393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VDM/ODI 3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3056154-2E7D-FD35-09A6-4F9342A55EC2}"/>
                </a:ext>
              </a:extLst>
            </p:cNvPr>
            <p:cNvSpPr/>
            <p:nvPr/>
          </p:nvSpPr>
          <p:spPr>
            <a:xfrm>
              <a:off x="6715132" y="4357400"/>
              <a:ext cx="439029" cy="13393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VDM/ODI 4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ED88240-A521-84AD-3928-C6934814455A}"/>
                </a:ext>
              </a:extLst>
            </p:cNvPr>
            <p:cNvCxnSpPr>
              <a:cxnSpLocks/>
            </p:cNvCxnSpPr>
            <p:nvPr/>
          </p:nvCxnSpPr>
          <p:spPr>
            <a:xfrm>
              <a:off x="4496753" y="4446154"/>
              <a:ext cx="397293" cy="331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6B7C733-F29F-6A03-D8B3-34C326E9612D}"/>
                </a:ext>
              </a:extLst>
            </p:cNvPr>
            <p:cNvCxnSpPr>
              <a:cxnSpLocks/>
            </p:cNvCxnSpPr>
            <p:nvPr/>
          </p:nvCxnSpPr>
          <p:spPr>
            <a:xfrm>
              <a:off x="4478559" y="4437536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51A6E0-A2F5-BF04-7E11-FE102E94B2E1}"/>
                </a:ext>
              </a:extLst>
            </p:cNvPr>
            <p:cNvCxnSpPr>
              <a:cxnSpLocks/>
            </p:cNvCxnSpPr>
            <p:nvPr/>
          </p:nvCxnSpPr>
          <p:spPr>
            <a:xfrm>
              <a:off x="5546391" y="4483115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2903FC4-65E9-B816-A47A-C8D3836E0A79}"/>
                </a:ext>
              </a:extLst>
            </p:cNvPr>
            <p:cNvCxnSpPr>
              <a:cxnSpLocks/>
            </p:cNvCxnSpPr>
            <p:nvPr/>
          </p:nvCxnSpPr>
          <p:spPr>
            <a:xfrm>
              <a:off x="6088102" y="4480382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ED73AD0-5B1C-C870-C60E-5B46AE7C16A0}"/>
                </a:ext>
              </a:extLst>
            </p:cNvPr>
            <p:cNvCxnSpPr>
              <a:cxnSpLocks/>
            </p:cNvCxnSpPr>
            <p:nvPr/>
          </p:nvCxnSpPr>
          <p:spPr>
            <a:xfrm>
              <a:off x="7094829" y="4487762"/>
              <a:ext cx="4327" cy="8337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5AD91064-16AB-D370-BD65-4F731F06E4C9}"/>
                </a:ext>
              </a:extLst>
            </p:cNvPr>
            <p:cNvSpPr txBox="1"/>
            <p:nvPr/>
          </p:nvSpPr>
          <p:spPr>
            <a:xfrm>
              <a:off x="2312671" y="4616037"/>
              <a:ext cx="1648652" cy="1415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00" dirty="0"/>
                <a:t>RDL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5EC4D945-6646-9C76-5892-1B934B6328AE}"/>
                </a:ext>
              </a:extLst>
            </p:cNvPr>
            <p:cNvSpPr txBox="1"/>
            <p:nvPr/>
          </p:nvSpPr>
          <p:spPr>
            <a:xfrm>
              <a:off x="9396082" y="4637783"/>
              <a:ext cx="21820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Could use discreet IVR and discreet components embedded in FO-EB</a:t>
              </a:r>
            </a:p>
          </p:txBody>
        </p:sp>
      </p:grpSp>
      <p:sp>
        <p:nvSpPr>
          <p:cNvPr id="161" name="Rectangle 160">
            <a:extLst>
              <a:ext uri="{FF2B5EF4-FFF2-40B4-BE49-F238E27FC236}">
                <a16:creationId xmlns:a16="http://schemas.microsoft.com/office/drawing/2014/main" id="{4AFC3F73-3A52-6017-7153-8A74CCD82572}"/>
              </a:ext>
            </a:extLst>
          </p:cNvPr>
          <p:cNvSpPr/>
          <p:nvPr/>
        </p:nvSpPr>
        <p:spPr>
          <a:xfrm>
            <a:off x="3452863" y="4765504"/>
            <a:ext cx="444949" cy="2178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OPVR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945470-AFF4-4933-EE27-0E6EF57E724A}"/>
              </a:ext>
            </a:extLst>
          </p:cNvPr>
          <p:cNvSpPr/>
          <p:nvPr/>
        </p:nvSpPr>
        <p:spPr>
          <a:xfrm>
            <a:off x="2696224" y="4356954"/>
            <a:ext cx="356779" cy="230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DC</a:t>
            </a:r>
          </a:p>
        </p:txBody>
      </p:sp>
    </p:spTree>
    <p:extLst>
      <p:ext uri="{BB962C8B-B14F-4D97-AF65-F5344CB8AC3E}">
        <p14:creationId xmlns:p14="http://schemas.microsoft.com/office/powerpoint/2010/main" val="394046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7C95-5F9D-00FE-734B-4801A26B9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6E4DA-13B3-BBDB-ED81-20281366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146" y="181211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Resources 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Analog designers (2) : to facilitate DLVR/OPVR porting  (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FTiP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Silicon Layout designer (1) : implementing base-die design (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FTiP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RTL engineers (2~3) (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PD/PI engineers (2) : conducting analysis on PDN/VR (CCG?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FTiP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Integration (1):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testchip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integration (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FTiP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OSAT/SPIL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enigneers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(1 or 2) : enabling FO-EB technology  (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DFX engineers (1-architect)  (</a:t>
            </a:r>
          </a:p>
          <a:p>
            <a:pPr lvl="1"/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Packaging designer (1) (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Funding ( FTE)</a:t>
            </a: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Testing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57102-9E35-0A21-B656-23135DC1C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8515-186D-78C3-E487-A64EC77B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4C10F-0C02-B08E-C9FB-961655953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1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E30582-E78B-79C8-E1A9-780DE32F838B}"/>
              </a:ext>
            </a:extLst>
          </p:cNvPr>
          <p:cNvSpPr txBox="1"/>
          <p:nvPr/>
        </p:nvSpPr>
        <p:spPr>
          <a:xfrm>
            <a:off x="4378036" y="2826327"/>
            <a:ext cx="258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Backup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5205EF-DC1B-A315-DF55-3335CE01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A089F9-E4CE-1F04-5589-85DBBA9AF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A2DF6A-641B-E869-85FE-651BB98E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2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D9AA-EE3A-4C53-907E-87E14513A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MTL-M Package and DIE Integration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11143-D514-DC2F-4FCC-438F0146C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Foundry Technology &amp; Engineering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0164210-5B3D-7968-2CD5-BD1181408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0B815DD-1DA2-06C3-4D2E-64FDB892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5331-CCFF-443C-96B8-656134250CB1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9D11DE-43CE-4443-8220-0A59C7D04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7305" y="4550733"/>
            <a:ext cx="463500" cy="1735767"/>
          </a:xfrm>
          <a:prstGeom prst="rect">
            <a:avLst/>
          </a:prstGeom>
        </p:spPr>
      </p:pic>
      <p:sp>
        <p:nvSpPr>
          <p:cNvPr id="7" name="Left Brace 6">
            <a:extLst>
              <a:ext uri="{FF2B5EF4-FFF2-40B4-BE49-F238E27FC236}">
                <a16:creationId xmlns:a16="http://schemas.microsoft.com/office/drawing/2014/main" id="{2D5A2D2F-2EEE-4F71-8805-83CD36B7F9D9}"/>
              </a:ext>
            </a:extLst>
          </p:cNvPr>
          <p:cNvSpPr/>
          <p:nvPr/>
        </p:nvSpPr>
        <p:spPr>
          <a:xfrm rot="5400000">
            <a:off x="3886010" y="-681234"/>
            <a:ext cx="182180" cy="4658863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C626C2-698D-4486-9CC4-36B5AE8E995D}"/>
              </a:ext>
            </a:extLst>
          </p:cNvPr>
          <p:cNvSpPr txBox="1"/>
          <p:nvPr/>
        </p:nvSpPr>
        <p:spPr>
          <a:xfrm>
            <a:off x="3310938" y="1277777"/>
            <a:ext cx="125996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Vertical Stack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B6239B21-7DE0-49CF-9DBE-0503B9368810}"/>
              </a:ext>
            </a:extLst>
          </p:cNvPr>
          <p:cNvSpPr/>
          <p:nvPr/>
        </p:nvSpPr>
        <p:spPr>
          <a:xfrm rot="5400000">
            <a:off x="8604356" y="8152"/>
            <a:ext cx="215287" cy="3246988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BD21F9-6EB6-41DF-BAC0-5E35D81D8650}"/>
              </a:ext>
            </a:extLst>
          </p:cNvPr>
          <p:cNvSpPr txBox="1"/>
          <p:nvPr/>
        </p:nvSpPr>
        <p:spPr>
          <a:xfrm>
            <a:off x="8082019" y="1278469"/>
            <a:ext cx="1259960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Vertical Stack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7754BC1-4F46-4615-B4E8-FF1E4B5D1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5997" y="1772399"/>
            <a:ext cx="8926742" cy="469069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3482E25-91D9-9F74-F9B6-A3C0C8406842}"/>
              </a:ext>
            </a:extLst>
          </p:cNvPr>
          <p:cNvSpPr/>
          <p:nvPr/>
        </p:nvSpPr>
        <p:spPr>
          <a:xfrm>
            <a:off x="7880465" y="1772399"/>
            <a:ext cx="2693324" cy="48223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D955DA-5E02-21DC-0739-C1CC9BBC2D4A}"/>
              </a:ext>
            </a:extLst>
          </p:cNvPr>
          <p:cNvSpPr txBox="1"/>
          <p:nvPr/>
        </p:nvSpPr>
        <p:spPr>
          <a:xfrm>
            <a:off x="8645238" y="2843401"/>
            <a:ext cx="17441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9234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10891</TotalTime>
  <Words>524</Words>
  <Application>Microsoft Macintosh PowerPoint</Application>
  <PresentationFormat>Widescreen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Test Chip of POC –Modular VR             Feb/16, ’23    Long Wang, Srini Rajagopalan &amp; DerChang Kau     CPG/GEMS/Foundry Technology Engineering</vt:lpstr>
      <vt:lpstr>Modular PD Solution- Integrated VR tile</vt:lpstr>
      <vt:lpstr>Architectures for End-End power efficiency</vt:lpstr>
      <vt:lpstr>TC Architecture W/ High Density C ( Basedie/Interposer)</vt:lpstr>
      <vt:lpstr>Next Steps</vt:lpstr>
      <vt:lpstr>PowerPoint Presentation</vt:lpstr>
      <vt:lpstr>MTL-M Package and DIE Integration 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Long</dc:creator>
  <cp:lastModifiedBy>Kau, Derchang</cp:lastModifiedBy>
  <cp:revision>55</cp:revision>
  <dcterms:created xsi:type="dcterms:W3CDTF">2023-01-20T21:51:26Z</dcterms:created>
  <dcterms:modified xsi:type="dcterms:W3CDTF">2024-02-16T19:16:05Z</dcterms:modified>
</cp:coreProperties>
</file>