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3" r:id="rId4"/>
  </p:sldMasterIdLst>
  <p:notesMasterIdLst>
    <p:notesMasterId r:id="rId19"/>
  </p:notesMasterIdLst>
  <p:sldIdLst>
    <p:sldId id="336" r:id="rId5"/>
    <p:sldId id="2147476021" r:id="rId6"/>
    <p:sldId id="2147475873" r:id="rId7"/>
    <p:sldId id="324" r:id="rId8"/>
    <p:sldId id="2147475874" r:id="rId9"/>
    <p:sldId id="341" r:id="rId10"/>
    <p:sldId id="2147476020" r:id="rId11"/>
    <p:sldId id="2147373513" r:id="rId12"/>
    <p:sldId id="2147476022" r:id="rId13"/>
    <p:sldId id="325" r:id="rId14"/>
    <p:sldId id="326" r:id="rId15"/>
    <p:sldId id="292" r:id="rId16"/>
    <p:sldId id="2147476019" r:id="rId17"/>
    <p:sldId id="2147476025" r:id="rId18"/>
  </p:sldIdLst>
  <p:sldSz cx="12192000" cy="6858000"/>
  <p:notesSz cx="6858000" cy="9144000"/>
  <p:embeddedFontLst>
    <p:embeddedFont>
      <p:font typeface="Intel Clear" panose="020B0604020203020204" pitchFamily="34" charset="0"/>
      <p:regular r:id="rId20"/>
      <p:bold r:id="rId21"/>
      <p:italic r:id="rId22"/>
      <p:boldItalic r:id="rId23"/>
    </p:embeddedFont>
    <p:embeddedFont>
      <p:font typeface="Intel Clear Light" panose="020B0404020203020204" pitchFamily="34" charset="0"/>
      <p:regular r:id="rId24"/>
      <p:italic r:id="rId25"/>
    </p:embeddedFont>
    <p:embeddedFont>
      <p:font typeface="IntelOne Display Light" panose="020B0403020203020204" pitchFamily="34" charset="77"/>
      <p:regular r:id="rId26"/>
    </p:embeddedFont>
    <p:embeddedFont>
      <p:font typeface="IntelOne Display Regular" panose="020B0503020203020204" pitchFamily="34" charset="77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B229E-F272-A5C3-3505-10725D45674A}" v="94" dt="2024-05-19T22:03:27.565"/>
    <p1510:client id="{85979B65-E035-4D72-A8E6-FA970613A508}" v="196" dt="2024-05-20T17:34:07.2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48"/>
  </p:normalViewPr>
  <p:slideViewPr>
    <p:cSldViewPr snapToGrid="0">
      <p:cViewPr varScale="1">
        <p:scale>
          <a:sx n="112" d="100"/>
          <a:sy n="112" d="100"/>
        </p:scale>
        <p:origin x="31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1B13F-A419-4FB4-B6A1-76BDBA22A08E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CC34A-6A1A-45C1-A9B6-B9B24F640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4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70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Break effort – before A0 and after A0 </a:t>
            </a:r>
          </a:p>
          <a:p>
            <a:r>
              <a:rPr lang="en-US"/>
              <a:t>Clarify effort is for DA</a:t>
            </a:r>
          </a:p>
          <a:p>
            <a:r>
              <a:rPr lang="en-US"/>
              <a:t>HS tools – heavy lift on N3 . Less on 1278</a:t>
            </a:r>
          </a:p>
          <a:p>
            <a:r>
              <a:rPr lang="en-US"/>
              <a:t>RTL enablement mostly charged on SK3 (new </a:t>
            </a:r>
            <a:r>
              <a:rPr lang="en-US" err="1"/>
              <a:t>uArch</a:t>
            </a:r>
            <a:r>
              <a:rPr lang="en-US"/>
              <a:t>). Sk78 is a derivative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C8689-8455-3546-ADF9-3B7273760F6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97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385D5-E59F-4151-8876-17C96CF72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5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7538DC6-5A10-44DE-BF8C-5185BC4F6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E35751-F391-41AA-9B05-1647E37D235B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F1866E-6300-47C1-B36B-E4F93E357EE1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266AC4-1BB0-4DCC-B988-F338CCC87BB0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8DF60-7E0A-43C5-81B6-9B3522A7A826}"/>
                </a:ext>
              </a:extLst>
            </p:cNvPr>
            <p:cNvGrpSpPr/>
            <p:nvPr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C5EDAF-1FA5-4CEA-99CA-7D0E1F5DDF81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31A324-874D-4D3D-95F1-8AE3303E227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E3A93-BFC9-49AD-8CF7-7EDF2A13157E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39DD8F2-C56B-454C-9A84-A663F83DB6CE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48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230287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26138" y="2655075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3331781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4294" y="5767077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57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&amp;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0"/>
            <a:ext cx="5808406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1699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501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685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DA6DA-63DC-460A-B2F4-6584E4114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F26FFBC-3F56-4549-828C-9A20F03B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B8918-321F-4814-85AD-F9F7A8C6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FBDE8F-8844-4DFF-BA21-35B58CB1D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5CFAC-8A95-416C-AF0A-BE82C31DD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852F3-59BE-4CC1-B2BF-0FAA22504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5522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84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B7CF4-6E59-4F58-B339-D2AEFB0D2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FB7B45-0229-4BD9-84EB-963DE20F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57336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Blu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1B807F-E5A0-4B47-8126-0798D03DD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72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16FE66-F77C-48EC-9636-B0D3F1F81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057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2B7E3E-B537-4EE3-BA97-B90982F6C31B}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6BD04-B5E7-422F-B321-54907EFDF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812" y="2023074"/>
            <a:ext cx="492319" cy="591423"/>
            <a:chOff x="536812" y="2023074"/>
            <a:chExt cx="492319" cy="59142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EB94AE-1165-4C66-B976-C2E168859D49}"/>
                </a:ext>
              </a:extLst>
            </p:cNvPr>
            <p:cNvSpPr/>
            <p:nvPr/>
          </p:nvSpPr>
          <p:spPr>
            <a:xfrm>
              <a:off x="709974" y="2295340"/>
              <a:ext cx="319157" cy="3191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F8E51D-DCA9-46A9-A882-29E595D6A99F}"/>
                </a:ext>
              </a:extLst>
            </p:cNvPr>
            <p:cNvSpPr/>
            <p:nvPr/>
          </p:nvSpPr>
          <p:spPr>
            <a:xfrm>
              <a:off x="536812" y="2123120"/>
              <a:ext cx="174318" cy="174318"/>
            </a:xfrm>
            <a:prstGeom prst="rect">
              <a:avLst/>
            </a:prstGeom>
            <a:solidFill>
              <a:srgbClr val="7BD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4772E-29C4-4337-A397-0F1232F1F1FE}"/>
                </a:ext>
              </a:extLst>
            </p:cNvPr>
            <p:cNvSpPr/>
            <p:nvPr/>
          </p:nvSpPr>
          <p:spPr>
            <a:xfrm>
              <a:off x="711130" y="2023074"/>
              <a:ext cx="100045" cy="100045"/>
            </a:xfrm>
            <a:prstGeom prst="rect">
              <a:avLst/>
            </a:prstGeom>
            <a:solidFill>
              <a:srgbClr val="B4F0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5E17D-D74E-461D-9994-21701E9CF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4965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3AA05A6-FEDA-41DC-B943-5B1F42A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92520"/>
            <a:chOff x="573803" y="0"/>
            <a:chExt cx="4325371" cy="63925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8DF60-7E0A-43C5-81B6-9B3522A7A826}"/>
                </a:ext>
              </a:extLst>
            </p:cNvPr>
            <p:cNvGrpSpPr/>
            <p:nvPr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C5EDAF-1FA5-4CEA-99CA-7D0E1F5DDF81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31A324-874D-4D3D-95F1-8AE3303E227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E3A93-BFC9-49AD-8CF7-7EDF2A13157E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39DD8F2-C56B-454C-9A84-A663F83DB6CE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1BCBB2-B699-44A9-B291-3CCD0D0E00F2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D17A91-F49E-45DE-835E-543E5DCD8458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E01F40-8D2A-43E6-B578-00B92049883B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201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Frame Whit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922" y="1828800"/>
            <a:ext cx="10557387" cy="32004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21425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Fram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922" y="1776845"/>
            <a:ext cx="10557387" cy="330431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6F6B2-1DD0-42F2-9039-5327CC0E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3A20D-927D-4DD1-8E5E-A3AC6EDE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DBF953-491D-46D1-9B3A-9BACF5F24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9AAD6-9860-4DB3-B7F8-14D9F7EC7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595309-FEF7-41EA-9715-F4426DF0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</p:spTree>
    <p:extLst>
      <p:ext uri="{BB962C8B-B14F-4D97-AF65-F5344CB8AC3E}">
        <p14:creationId xmlns:p14="http://schemas.microsoft.com/office/powerpoint/2010/main" val="4253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l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71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18pt Intel Clear sub-bullet</a:t>
            </a:r>
          </a:p>
          <a:p>
            <a:pPr lvl="3"/>
            <a:r>
              <a:rPr lang="en-US"/>
              <a:t>16pt Intel Clear fourth level</a:t>
            </a:r>
          </a:p>
          <a:p>
            <a:pPr lvl="4"/>
            <a:r>
              <a:rPr lang="en-US" err="1"/>
              <a:t>14pt</a:t>
            </a:r>
            <a:r>
              <a:rPr lang="en-US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6D8E5A8-9477-47F6-9CA7-9A7DC4670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325371" cy="6377476"/>
            <a:chOff x="573803" y="0"/>
            <a:chExt cx="4325371" cy="637747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430768" cy="53908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4C56C1-BF0A-4234-81F8-D2B769834C58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7C8AC4-A26E-48AF-9B2F-93A0F02E758D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5060BD-E2D2-44BB-ADFB-2B20CEB8775D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A184651-D34A-4937-8369-48ADD8E8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66513" y="5992753"/>
              <a:ext cx="1031758" cy="384723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78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47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15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487056"/>
            <a:ext cx="10972800" cy="468990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69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4289"/>
            <a:ext cx="10972800" cy="525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110067"/>
            <a:ext cx="10972800" cy="4084256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285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3935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59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923935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25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0972800" cy="468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F41EA-3085-473A-967C-315794480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871" y="6361086"/>
            <a:ext cx="11734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 descr="Intel Confidential">
            <a:extLst>
              <a:ext uri="{FF2B5EF4-FFF2-40B4-BE49-F238E27FC236}">
                <a16:creationId xmlns:a16="http://schemas.microsoft.com/office/drawing/2014/main" id="{D272B893-3411-4154-A13D-8DB1F4E167A4}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 descr="Department or Event Name">
            <a:extLst>
              <a:ext uri="{FF2B5EF4-FFF2-40B4-BE49-F238E27FC236}">
                <a16:creationId xmlns:a16="http://schemas.microsoft.com/office/drawing/2014/main" id="{8A75CF89-9B1A-49AA-8C1C-7280637B6567}"/>
              </a:ext>
            </a:extLst>
          </p:cNvPr>
          <p:cNvSpPr/>
          <p:nvPr/>
        </p:nvSpPr>
        <p:spPr>
          <a:xfrm>
            <a:off x="578450" y="6533925"/>
            <a:ext cx="18053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tx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Fellows Connect – May 2024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984EC55-415E-440F-AE6F-DDB70FA6D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1" name="TextBox 10" descr="page number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C4174-C58D-4EF7-A490-8F73147A2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4456C8-7919-4232-9DCC-9524E3033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9" t="41751" r="44773" b="41549"/>
          <a:stretch/>
        </p:blipFill>
        <p:spPr>
          <a:xfrm>
            <a:off x="65291" y="6400801"/>
            <a:ext cx="513160" cy="46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4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F4BE2-8E4A-4003-B816-9E34781F7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err="1">
                <a:latin typeface="Intel Clear"/>
                <a:ea typeface="Intel Clear"/>
                <a:cs typeface="Intel Clear"/>
              </a:rPr>
              <a:t>ArrowLake</a:t>
            </a:r>
            <a:r>
              <a:rPr lang="en-US" sz="3600">
                <a:latin typeface="Intel Clear"/>
                <a:ea typeface="Intel Clear"/>
                <a:cs typeface="Intel Clear"/>
              </a:rPr>
              <a:t> – Lead Foundry Node Experience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EAF9F9-E88D-44A4-A1B6-BAA2E532B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Manoj Lal, Sr Director, CCG-</a:t>
            </a:r>
            <a:r>
              <a:rPr lang="en-US" sz="2400" err="1"/>
              <a:t>SiG</a:t>
            </a:r>
            <a:r>
              <a:rPr lang="en-US" sz="2400"/>
              <a:t>-DDG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39A39-08BC-4F2F-94A3-F43AAEEFA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1944837"/>
            <a:ext cx="9810362" cy="627700"/>
          </a:xfrm>
        </p:spPr>
        <p:txBody>
          <a:bodyPr>
            <a:normAutofit/>
          </a:bodyPr>
          <a:lstStyle/>
          <a:p>
            <a:r>
              <a:rPr lang="en-US"/>
              <a:t>Fellows Connect – May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456C8-7919-4232-9DCC-9524E3033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9" t="41751" r="44773" b="41549"/>
          <a:stretch/>
        </p:blipFill>
        <p:spPr>
          <a:xfrm>
            <a:off x="9280030" y="4231734"/>
            <a:ext cx="2504623" cy="226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5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Forward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19075" y="1426305"/>
            <a:ext cx="10972800" cy="456776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Product execution start when Process has met minimum criteria</a:t>
            </a:r>
          </a:p>
          <a:p>
            <a:pPr lvl="1"/>
            <a:r>
              <a:rPr lang="en-US"/>
              <a:t>BU/TD have strengthened NorthStar; aligned to industry for 1280 ramp. </a:t>
            </a:r>
          </a:p>
          <a:p>
            <a:pPr lvl="1"/>
            <a:r>
              <a:rPr lang="en-US"/>
              <a:t>Gladius process tracks Process maturity at SOC PLC checkpoints</a:t>
            </a:r>
          </a:p>
          <a:p>
            <a:endParaRPr lang="en-US"/>
          </a:p>
          <a:p>
            <a:r>
              <a:rPr lang="en-US" err="1"/>
              <a:t>Testchip</a:t>
            </a:r>
            <a:r>
              <a:rPr lang="en-US"/>
              <a:t> and IP Shuttle Makeover</a:t>
            </a:r>
          </a:p>
          <a:p>
            <a:pPr lvl="1"/>
            <a:r>
              <a:rPr lang="en-US"/>
              <a:t>Modern ARM Core on 1280 X-Chip; Improved FIP shuttle to meet industry standards </a:t>
            </a:r>
          </a:p>
          <a:p>
            <a:pPr lvl="1"/>
            <a:r>
              <a:rPr lang="en-US"/>
              <a:t>Need Core on </a:t>
            </a:r>
            <a:r>
              <a:rPr lang="en-US" err="1"/>
              <a:t>XChip</a:t>
            </a:r>
            <a:r>
              <a:rPr lang="en-US"/>
              <a:t>. Build resiliency for Analog </a:t>
            </a:r>
            <a:r>
              <a:rPr lang="en-US" err="1"/>
              <a:t>Ckt</a:t>
            </a:r>
            <a:r>
              <a:rPr lang="en-US"/>
              <a:t> in early stages of Process.</a:t>
            </a:r>
          </a:p>
          <a:p>
            <a:pPr lvl="1"/>
            <a:endParaRPr lang="en-US"/>
          </a:p>
          <a:p>
            <a:r>
              <a:rPr lang="en-US"/>
              <a:t>Lead Node products have to factor high risk (schedule, performance)</a:t>
            </a:r>
          </a:p>
          <a:p>
            <a:pPr lvl="1"/>
            <a:r>
              <a:rPr lang="en-US"/>
              <a:t>Customer Zero Product needs risk mitigations</a:t>
            </a:r>
          </a:p>
          <a:p>
            <a:pPr lvl="1"/>
            <a:r>
              <a:rPr lang="en-US"/>
              <a:t>Resource Lead product to handle Design/Process discovery</a:t>
            </a:r>
          </a:p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4280A-E4D8-8E8B-B172-46A05B37F616}"/>
              </a:ext>
            </a:extLst>
          </p:cNvPr>
          <p:cNvSpPr txBox="1"/>
          <p:nvPr/>
        </p:nvSpPr>
        <p:spPr>
          <a:xfrm>
            <a:off x="1153947" y="5833428"/>
            <a:ext cx="9414290" cy="58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pPr algn="ctr" defTabSz="609585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kern="1200">
                <a:solidFill>
                  <a:srgbClr val="003C71"/>
                </a:solidFill>
                <a:latin typeface="Intel Clear"/>
              </a:rPr>
              <a:t>IFS must WIN – </a:t>
            </a:r>
            <a:r>
              <a:rPr lang="en-US" sz="2400">
                <a:solidFill>
                  <a:srgbClr val="003C71"/>
                </a:solidFill>
                <a:latin typeface="Intel Clear"/>
              </a:rPr>
              <a:t>Deliver</a:t>
            </a:r>
            <a:r>
              <a:rPr lang="en-US" sz="2400" kern="1200">
                <a:solidFill>
                  <a:srgbClr val="003C71"/>
                </a:solidFill>
                <a:latin typeface="Intel Clear"/>
              </a:rPr>
              <a:t> predictably &amp; meet Process entitlement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13FF6F1C-DE09-0D8C-B9E1-05F4D12696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78614965"/>
                  </p:ext>
                </p:extLst>
              </p:nvPr>
            </p:nvGraphicFramePr>
            <p:xfrm>
              <a:off x="9464934" y="1210304"/>
              <a:ext cx="2295744" cy="1291356"/>
            </p:xfrm>
            <a:graphic>
              <a:graphicData uri="http://schemas.microsoft.com/office/powerpoint/2016/slidezoom">
                <pslz:sldZm>
                  <pslz:sldZmObj sldId="2147476025" cId="3380942168">
                    <pslz:zmPr id="{9B49A682-24F4-4729-A1DF-D10C05F89A3B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95744" cy="129135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Slide Zoom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3FF6F1C-DE09-0D8C-B9E1-05F4D12696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4934" y="1210304"/>
                <a:ext cx="2295744" cy="129135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11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Make Lead Process intercept predictable to capture leadership</a:t>
            </a:r>
          </a:p>
          <a:p>
            <a:r>
              <a:rPr lang="en-US"/>
              <a:t>Redefine </a:t>
            </a:r>
            <a:r>
              <a:rPr lang="en-US" err="1"/>
              <a:t>Xchip</a:t>
            </a:r>
            <a:r>
              <a:rPr lang="en-US"/>
              <a:t> strategy for Lead process</a:t>
            </a:r>
          </a:p>
          <a:p>
            <a:r>
              <a:rPr lang="en-US"/>
              <a:t>Tighter NS compliance to ensure TTM. </a:t>
            </a:r>
            <a:r>
              <a:rPr lang="en-US" b="1"/>
              <a:t>Path forward on 1280/RZL</a:t>
            </a:r>
          </a:p>
          <a:p>
            <a:r>
              <a:rPr lang="en-US"/>
              <a:t>Stable PDK &amp; DP successful for on Intel7 and Intel3.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AC9B24-FE1C-25CC-BE1F-A01A60B1E883}"/>
              </a:ext>
            </a:extLst>
          </p:cNvPr>
          <p:cNvSpPr txBox="1"/>
          <p:nvPr/>
        </p:nvSpPr>
        <p:spPr>
          <a:xfrm flipH="1">
            <a:off x="2090179" y="5253566"/>
            <a:ext cx="7157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err="1"/>
              <a:t>QnA</a:t>
            </a:r>
            <a:r>
              <a:rPr lang="en-US" sz="6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9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4BB4-7EDF-4892-9A84-D4458E5B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36" y="237156"/>
            <a:ext cx="10515600" cy="440653"/>
          </a:xfrm>
        </p:spPr>
        <p:txBody>
          <a:bodyPr>
            <a:noAutofit/>
          </a:bodyPr>
          <a:lstStyle/>
          <a:p>
            <a:pPr algn="ctr"/>
            <a:r>
              <a:rPr lang="en-US" sz="3733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20A PDK Delivery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7EDDAFA-31F5-44A3-92A9-AC006E973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51" y="220943"/>
            <a:ext cx="1403909" cy="73296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260563-BB69-A4A4-B5CB-AB2FD848968D}"/>
              </a:ext>
            </a:extLst>
          </p:cNvPr>
          <p:cNvCxnSpPr>
            <a:cxnSpLocks/>
          </p:cNvCxnSpPr>
          <p:nvPr/>
        </p:nvCxnSpPr>
        <p:spPr>
          <a:xfrm>
            <a:off x="899910" y="5916265"/>
            <a:ext cx="1046970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50BDCD3-FD8E-5518-C570-5B3D99FBE15E}"/>
              </a:ext>
            </a:extLst>
          </p:cNvPr>
          <p:cNvSpPr txBox="1"/>
          <p:nvPr/>
        </p:nvSpPr>
        <p:spPr>
          <a:xfrm>
            <a:off x="170649" y="5646619"/>
            <a:ext cx="67678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err="1"/>
              <a:t>Cdie</a:t>
            </a:r>
            <a:endParaRPr lang="en-US" sz="1867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A25822-7B75-75FF-FD66-4FAFDEC0EE78}"/>
              </a:ext>
            </a:extLst>
          </p:cNvPr>
          <p:cNvCxnSpPr>
            <a:cxnSpLocks/>
          </p:cNvCxnSpPr>
          <p:nvPr/>
        </p:nvCxnSpPr>
        <p:spPr>
          <a:xfrm>
            <a:off x="4113323" y="1270348"/>
            <a:ext cx="0" cy="4862017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Star: 5 Points 213">
            <a:extLst>
              <a:ext uri="{FF2B5EF4-FFF2-40B4-BE49-F238E27FC236}">
                <a16:creationId xmlns:a16="http://schemas.microsoft.com/office/drawing/2014/main" id="{EE446298-5548-1369-BFBA-8445655681A2}"/>
              </a:ext>
            </a:extLst>
          </p:cNvPr>
          <p:cNvSpPr/>
          <p:nvPr/>
        </p:nvSpPr>
        <p:spPr>
          <a:xfrm>
            <a:off x="11203392" y="5709565"/>
            <a:ext cx="310339" cy="356327"/>
          </a:xfrm>
          <a:prstGeom prst="star5">
            <a:avLst/>
          </a:prstGeom>
          <a:solidFill>
            <a:srgbClr val="FFFF00"/>
          </a:solidFill>
          <a:ln w="9525" cap="flat">
            <a:solidFill>
              <a:schemeClr val="tx1"/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/>
            <a:endParaRPr lang="en-US" sz="4267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6" name="Star: 5 Points 215">
            <a:extLst>
              <a:ext uri="{FF2B5EF4-FFF2-40B4-BE49-F238E27FC236}">
                <a16:creationId xmlns:a16="http://schemas.microsoft.com/office/drawing/2014/main" id="{A76CB91E-A028-2F7C-DD99-93CBD5BBE92D}"/>
              </a:ext>
            </a:extLst>
          </p:cNvPr>
          <p:cNvSpPr/>
          <p:nvPr/>
        </p:nvSpPr>
        <p:spPr>
          <a:xfrm>
            <a:off x="6088614" y="5738889"/>
            <a:ext cx="276240" cy="318100"/>
          </a:xfrm>
          <a:prstGeom prst="star5">
            <a:avLst/>
          </a:prstGeom>
          <a:solidFill>
            <a:srgbClr val="66FF33"/>
          </a:solidFill>
          <a:ln w="9525" cap="flat">
            <a:solidFill>
              <a:schemeClr val="tx1"/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/>
            <a:endParaRPr lang="en-US" sz="4267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6FE4042-4884-9233-A0E6-2380F468C706}"/>
              </a:ext>
            </a:extLst>
          </p:cNvPr>
          <p:cNvSpPr txBox="1"/>
          <p:nvPr/>
        </p:nvSpPr>
        <p:spPr>
          <a:xfrm>
            <a:off x="5872989" y="5429058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/>
              <a:t>A0</a:t>
            </a:r>
            <a:r>
              <a:rPr lang="en-US" sz="1600"/>
              <a:t> TI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C04E028B-E300-4417-A623-6D7B8097F0AF}"/>
              </a:ext>
            </a:extLst>
          </p:cNvPr>
          <p:cNvSpPr txBox="1"/>
          <p:nvPr/>
        </p:nvSpPr>
        <p:spPr>
          <a:xfrm>
            <a:off x="5930897" y="6046955"/>
            <a:ext cx="75180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400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</a:t>
            </a:r>
            <a:r>
              <a:rPr lang="en-US" sz="1400" kern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w17‘23</a:t>
            </a:r>
            <a:endParaRPr lang="en-US" sz="1400" ker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3160BD6E-85D7-C6B9-4503-E583467E31E3}"/>
              </a:ext>
            </a:extLst>
          </p:cNvPr>
          <p:cNvSpPr txBox="1"/>
          <p:nvPr/>
        </p:nvSpPr>
        <p:spPr>
          <a:xfrm>
            <a:off x="8620391" y="5279544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/>
              <a:t>B0</a:t>
            </a:r>
            <a:r>
              <a:rPr lang="en-US" sz="1600"/>
              <a:t> TI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DE1B4D16-A0BA-C2C5-6FDF-A271C5292973}"/>
              </a:ext>
            </a:extLst>
          </p:cNvPr>
          <p:cNvSpPr txBox="1"/>
          <p:nvPr/>
        </p:nvSpPr>
        <p:spPr>
          <a:xfrm>
            <a:off x="11052388" y="5391824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/>
              <a:t>C0</a:t>
            </a:r>
            <a:r>
              <a:rPr lang="en-US" sz="1600"/>
              <a:t> TI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70D26D1A-2924-F430-7F63-7817B691D879}"/>
              </a:ext>
            </a:extLst>
          </p:cNvPr>
          <p:cNvSpPr txBox="1"/>
          <p:nvPr/>
        </p:nvSpPr>
        <p:spPr>
          <a:xfrm>
            <a:off x="8599657" y="6056989"/>
            <a:ext cx="751809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400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ww47‘23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B3A58D4A-9597-E5E9-F39C-6652C06B2985}"/>
              </a:ext>
            </a:extLst>
          </p:cNvPr>
          <p:cNvSpPr txBox="1"/>
          <p:nvPr/>
        </p:nvSpPr>
        <p:spPr>
          <a:xfrm>
            <a:off x="11158610" y="6070549"/>
            <a:ext cx="537006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400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Q3`24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8AFDB3B-E7DA-3D4D-1F20-9E7841271E82}"/>
              </a:ext>
            </a:extLst>
          </p:cNvPr>
          <p:cNvCxnSpPr>
            <a:cxnSpLocks/>
          </p:cNvCxnSpPr>
          <p:nvPr/>
        </p:nvCxnSpPr>
        <p:spPr>
          <a:xfrm>
            <a:off x="9492621" y="1711693"/>
            <a:ext cx="0" cy="4532089"/>
          </a:xfrm>
          <a:prstGeom prst="line">
            <a:avLst/>
          </a:prstGeom>
          <a:ln w="12700">
            <a:solidFill>
              <a:schemeClr val="accent3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6BE0FD-211E-4987-AC2B-E986D91EFD58}"/>
              </a:ext>
            </a:extLst>
          </p:cNvPr>
          <p:cNvSpPr txBox="1"/>
          <p:nvPr/>
        </p:nvSpPr>
        <p:spPr>
          <a:xfrm>
            <a:off x="175053" y="1824968"/>
            <a:ext cx="66877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err="1"/>
              <a:t>PDK</a:t>
            </a:r>
            <a:endParaRPr lang="en-US" sz="1867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52C0DA-9989-FCD5-AF50-5D775553D080}"/>
              </a:ext>
            </a:extLst>
          </p:cNvPr>
          <p:cNvCxnSpPr>
            <a:cxnSpLocks/>
          </p:cNvCxnSpPr>
          <p:nvPr/>
        </p:nvCxnSpPr>
        <p:spPr>
          <a:xfrm>
            <a:off x="906950" y="2061087"/>
            <a:ext cx="8936909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015312DD-54B8-F700-D9FF-12BE8B1FF04D}"/>
              </a:ext>
            </a:extLst>
          </p:cNvPr>
          <p:cNvSpPr/>
          <p:nvPr/>
        </p:nvSpPr>
        <p:spPr>
          <a:xfrm rot="10800000">
            <a:off x="1602537" y="1805060"/>
            <a:ext cx="196432" cy="268487"/>
          </a:xfrm>
          <a:prstGeom prst="triangle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1BD80A-2B04-B87D-1441-1B497959A9F4}"/>
              </a:ext>
            </a:extLst>
          </p:cNvPr>
          <p:cNvSpPr txBox="1"/>
          <p:nvPr/>
        </p:nvSpPr>
        <p:spPr>
          <a:xfrm>
            <a:off x="1484288" y="1439816"/>
            <a:ext cx="55944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algn="ctr" defTabSz="3251036" hangingPunct="0">
              <a:defRPr/>
            </a:pPr>
            <a:r>
              <a:rPr lang="en-US" sz="1333" kern="0" err="1">
                <a:solidFill>
                  <a:srgbClr val="000000"/>
                </a:solidFill>
                <a:latin typeface="Intel Clear Light"/>
                <a:sym typeface="Helvetica Neue"/>
              </a:rPr>
              <a:t>PDK0.4</a:t>
            </a:r>
            <a:endParaRPr lang="en-US" sz="1333" kern="0">
              <a:solidFill>
                <a:srgbClr val="000000"/>
              </a:solidFill>
              <a:latin typeface="Intel Clear Light"/>
              <a:sym typeface="Helvetica Neue"/>
            </a:endParaRPr>
          </a:p>
          <a:p>
            <a:pPr algn="ctr" defTabSz="3251036" hangingPunct="0"/>
            <a:r>
              <a:rPr lang="en-US" sz="1067" kern="0">
                <a:solidFill>
                  <a:srgbClr val="C00000"/>
                </a:solidFill>
                <a:latin typeface="Intel Clear Light"/>
                <a:sym typeface="Helvetica Neue"/>
              </a:rPr>
              <a:t>(↓ 0.5)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5F2227-4E3C-3B83-6045-D6F6099A27A4}"/>
              </a:ext>
            </a:extLst>
          </p:cNvPr>
          <p:cNvSpPr txBox="1"/>
          <p:nvPr/>
        </p:nvSpPr>
        <p:spPr>
          <a:xfrm>
            <a:off x="1539275" y="2067086"/>
            <a:ext cx="410369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ww29</a:t>
            </a:r>
            <a:endParaRPr lang="en-US" sz="1333" ker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F819FE3-135C-1126-5EF9-3B0DA60A241D}"/>
              </a:ext>
            </a:extLst>
          </p:cNvPr>
          <p:cNvGrpSpPr/>
          <p:nvPr/>
        </p:nvGrpSpPr>
        <p:grpSpPr>
          <a:xfrm>
            <a:off x="2562729" y="4414763"/>
            <a:ext cx="7667003" cy="196367"/>
            <a:chOff x="1922047" y="2701556"/>
            <a:chExt cx="5750252" cy="147276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3DA92149-A852-644D-D36B-15D0721D5621}"/>
                </a:ext>
              </a:extLst>
            </p:cNvPr>
            <p:cNvSpPr txBox="1"/>
            <p:nvPr/>
          </p:nvSpPr>
          <p:spPr>
            <a:xfrm>
              <a:off x="1922047" y="2725673"/>
              <a:ext cx="593912" cy="123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algn="ctr" defTabSz="3251036" hangingPunct="0">
                <a:defRPr/>
              </a:pPr>
              <a:r>
                <a:rPr lang="en-US" sz="1067" kern="0" err="1">
                  <a:solidFill>
                    <a:srgbClr val="000000"/>
                  </a:solidFill>
                  <a:latin typeface="Intel Clear Light"/>
                  <a:sym typeface="Helvetica Neue"/>
                </a:rPr>
                <a:t>PDK0.4+HP1</a:t>
              </a:r>
              <a:endParaRPr lang="en-US" sz="1067" kern="0">
                <a:solidFill>
                  <a:srgbClr val="000000"/>
                </a:solidFill>
                <a:latin typeface="Intel Clear Light"/>
                <a:sym typeface="Helvetica Neue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1C2B0C8A-5A66-40B1-2EDE-EE4E94BAC1F1}"/>
                </a:ext>
              </a:extLst>
            </p:cNvPr>
            <p:cNvSpPr txBox="1"/>
            <p:nvPr/>
          </p:nvSpPr>
          <p:spPr>
            <a:xfrm>
              <a:off x="2938941" y="2725673"/>
              <a:ext cx="337833" cy="123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algn="ctr" defTabSz="3251036" hangingPunct="0">
                <a:defRPr/>
              </a:pPr>
              <a:r>
                <a:rPr lang="en-US" sz="1067" kern="0" err="1">
                  <a:solidFill>
                    <a:srgbClr val="000000"/>
                  </a:solidFill>
                  <a:latin typeface="Intel Clear Light"/>
                  <a:sym typeface="Helvetica Neue"/>
                </a:rPr>
                <a:t>PDK0.8</a:t>
              </a:r>
              <a:endParaRPr lang="en-US" sz="1067" kern="0">
                <a:solidFill>
                  <a:srgbClr val="000000"/>
                </a:solidFill>
                <a:latin typeface="Intel Clear Light"/>
                <a:sym typeface="Helvetica Neue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37D16B5C-421B-89D8-590C-F499535921BE}"/>
                </a:ext>
              </a:extLst>
            </p:cNvPr>
            <p:cNvSpPr txBox="1"/>
            <p:nvPr/>
          </p:nvSpPr>
          <p:spPr>
            <a:xfrm>
              <a:off x="5284623" y="2701556"/>
              <a:ext cx="399148" cy="123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algn="ctr" defTabSz="3251036" hangingPunct="0">
                <a:defRPr/>
              </a:pPr>
              <a:r>
                <a:rPr lang="en-US" sz="1067" kern="0" err="1">
                  <a:solidFill>
                    <a:srgbClr val="000000"/>
                  </a:solidFill>
                  <a:latin typeface="Intel Clear Light"/>
                  <a:sym typeface="Helvetica Neue"/>
                </a:rPr>
                <a:t>PDK0.85</a:t>
              </a:r>
              <a:endParaRPr lang="en-US" sz="1067" kern="0">
                <a:solidFill>
                  <a:srgbClr val="000000"/>
                </a:solidFill>
                <a:latin typeface="Intel Clear Light"/>
                <a:sym typeface="Helvetica Neue"/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BFC5D569-AE93-9654-8AFB-CE5A3C83BFD0}"/>
                </a:ext>
              </a:extLst>
            </p:cNvPr>
            <p:cNvSpPr txBox="1"/>
            <p:nvPr/>
          </p:nvSpPr>
          <p:spPr>
            <a:xfrm>
              <a:off x="7334466" y="2720754"/>
              <a:ext cx="337833" cy="1231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algn="ctr" defTabSz="3251036" hangingPunct="0">
                <a:defRPr/>
              </a:pPr>
              <a:r>
                <a:rPr lang="en-US" sz="1067" kern="0" err="1">
                  <a:solidFill>
                    <a:srgbClr val="000000"/>
                  </a:solidFill>
                  <a:latin typeface="Intel Clear Light"/>
                  <a:sym typeface="Helvetica Neue"/>
                </a:rPr>
                <a:t>PDK0.9</a:t>
              </a:r>
              <a:endParaRPr lang="en-US" sz="1067" kern="0">
                <a:solidFill>
                  <a:srgbClr val="000000"/>
                </a:solidFill>
                <a:latin typeface="Intel Clear Light"/>
                <a:sym typeface="Helvetica Neue"/>
              </a:endParaRPr>
            </a:p>
          </p:txBody>
        </p:sp>
      </p:grp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8D6F42F0-256C-820F-4468-F5EDEF6FE141}"/>
              </a:ext>
            </a:extLst>
          </p:cNvPr>
          <p:cNvSpPr/>
          <p:nvPr/>
        </p:nvSpPr>
        <p:spPr>
          <a:xfrm rot="10800000">
            <a:off x="2433805" y="2427969"/>
            <a:ext cx="161381" cy="214328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395B0BD-7643-B39E-C543-1803A976F7E6}"/>
              </a:ext>
            </a:extLst>
          </p:cNvPr>
          <p:cNvSpPr txBox="1"/>
          <p:nvPr/>
        </p:nvSpPr>
        <p:spPr>
          <a:xfrm>
            <a:off x="2370200" y="2218348"/>
            <a:ext cx="440377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HP1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941059D-E33F-283C-467B-66F4F6636AC8}"/>
              </a:ext>
            </a:extLst>
          </p:cNvPr>
          <p:cNvSpPr txBox="1"/>
          <p:nvPr/>
        </p:nvSpPr>
        <p:spPr>
          <a:xfrm>
            <a:off x="2236474" y="2654977"/>
            <a:ext cx="560878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ww35</a:t>
            </a:r>
            <a:endParaRPr lang="en-US" sz="1333" ker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FD5B676-56B2-EEBB-EDE7-07FE3DD9E360}"/>
              </a:ext>
            </a:extLst>
          </p:cNvPr>
          <p:cNvSpPr txBox="1"/>
          <p:nvPr/>
        </p:nvSpPr>
        <p:spPr>
          <a:xfrm>
            <a:off x="2916657" y="2213659"/>
            <a:ext cx="322205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HP2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B1A022-DB2E-FD50-EE26-3559B47CE140}"/>
              </a:ext>
            </a:extLst>
          </p:cNvPr>
          <p:cNvSpPr txBox="1"/>
          <p:nvPr/>
        </p:nvSpPr>
        <p:spPr>
          <a:xfrm>
            <a:off x="2879433" y="2657061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ww42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D80BCA4-FB84-F048-1AE8-EBF11CA535D3}"/>
              </a:ext>
            </a:extLst>
          </p:cNvPr>
          <p:cNvGrpSpPr/>
          <p:nvPr/>
        </p:nvGrpSpPr>
        <p:grpSpPr>
          <a:xfrm>
            <a:off x="2767551" y="2843630"/>
            <a:ext cx="2711481" cy="937964"/>
            <a:chOff x="2298699" y="2183521"/>
            <a:chExt cx="2033611" cy="703473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A313CFD-B1CF-C463-1ADC-8AFA16BED2C2}"/>
                </a:ext>
              </a:extLst>
            </p:cNvPr>
            <p:cNvSpPr txBox="1"/>
            <p:nvPr/>
          </p:nvSpPr>
          <p:spPr>
            <a:xfrm>
              <a:off x="2298699" y="2325110"/>
              <a:ext cx="2033611" cy="5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6198" indent="-76198">
                <a:buFont typeface="Wingdings" panose="05000000000000000000" pitchFamily="2" charset="2"/>
                <a:buChar char="§"/>
              </a:pP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Backport LEE/Via enclosure from 0.8</a:t>
              </a:r>
            </a:p>
            <a:p>
              <a:pPr marL="76198" indent="-76198">
                <a:buFont typeface="Wingdings" panose="05000000000000000000" pitchFamily="2" charset="2"/>
                <a:buChar char="§"/>
              </a:pP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Updated </a:t>
              </a: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Spectre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 URI </a:t>
              </a:r>
            </a:p>
            <a:p>
              <a:pPr marL="76198" indent="-76198">
                <a:buFont typeface="Wingdings" panose="05000000000000000000" pitchFamily="2" charset="2"/>
                <a:buChar char="§"/>
              </a:pP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Runset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 Fill updated for new </a:t>
              </a: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DFY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 DR (</a:t>
              </a: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LLE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, Analog ID, VT mixing)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43248E5-89D4-50B0-14F4-D3CDD29236B9}"/>
                </a:ext>
              </a:extLst>
            </p:cNvPr>
            <p:cNvCxnSpPr>
              <a:cxnSpLocks/>
            </p:cNvCxnSpPr>
            <p:nvPr/>
          </p:nvCxnSpPr>
          <p:spPr>
            <a:xfrm>
              <a:off x="2404014" y="2183521"/>
              <a:ext cx="0" cy="37755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277DEDC8-4281-EE12-F27A-71798986AF4C}"/>
              </a:ext>
            </a:extLst>
          </p:cNvPr>
          <p:cNvSpPr txBox="1"/>
          <p:nvPr/>
        </p:nvSpPr>
        <p:spPr>
          <a:xfrm>
            <a:off x="6153981" y="1443509"/>
            <a:ext cx="702115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algn="ctr" defTabSz="3251036" hangingPunct="0">
              <a:defRPr/>
            </a:pPr>
            <a:r>
              <a:rPr lang="en-US" sz="1333" kern="0" err="1">
                <a:solidFill>
                  <a:srgbClr val="000000"/>
                </a:solidFill>
                <a:latin typeface="Intel Clear Light"/>
                <a:sym typeface="Helvetica Neue"/>
              </a:rPr>
              <a:t>PDK0</a:t>
            </a:r>
            <a:r>
              <a:rPr lang="en-US" sz="1333" kern="0">
                <a:solidFill>
                  <a:srgbClr val="000000"/>
                </a:solidFill>
                <a:latin typeface="Intel Clear Light"/>
                <a:sym typeface="Helvetica Neue"/>
              </a:rPr>
              <a:t>.85 </a:t>
            </a:r>
          </a:p>
          <a:p>
            <a:pPr algn="ctr" defTabSz="3251036" hangingPunct="0">
              <a:defRPr/>
            </a:pPr>
            <a:r>
              <a:rPr lang="en-US" sz="1067" kern="0">
                <a:solidFill>
                  <a:srgbClr val="C00000"/>
                </a:solidFill>
                <a:latin typeface="Intel Clear Light"/>
                <a:sym typeface="Helvetica Neue"/>
              </a:rPr>
              <a:t>(↓ 0.9)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CE4D69F-D9B6-6211-42F4-77EB0FAACE1E}"/>
              </a:ext>
            </a:extLst>
          </p:cNvPr>
          <p:cNvSpPr txBox="1"/>
          <p:nvPr/>
        </p:nvSpPr>
        <p:spPr>
          <a:xfrm>
            <a:off x="6345494" y="2073550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ww21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DC609E2-3AE6-E1F9-4F7A-F27A60341A05}"/>
              </a:ext>
            </a:extLst>
          </p:cNvPr>
          <p:cNvSpPr txBox="1"/>
          <p:nvPr/>
        </p:nvSpPr>
        <p:spPr>
          <a:xfrm>
            <a:off x="8978182" y="1459061"/>
            <a:ext cx="6011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algn="ctr" defTabSz="3251036" hangingPunct="0">
              <a:defRPr/>
            </a:pPr>
            <a:r>
              <a:rPr lang="en-US" sz="1333" kern="0" err="1">
                <a:solidFill>
                  <a:srgbClr val="000000"/>
                </a:solidFill>
                <a:latin typeface="Intel Clear Light"/>
                <a:sym typeface="Helvetica Neue"/>
              </a:rPr>
              <a:t>PDK0.9</a:t>
            </a:r>
            <a:r>
              <a:rPr lang="en-US" sz="1333" kern="0">
                <a:solidFill>
                  <a:srgbClr val="000000"/>
                </a:solidFill>
                <a:latin typeface="Intel Clear Light"/>
                <a:sym typeface="Helvetica Neue"/>
              </a:rPr>
              <a:t> </a:t>
            </a:r>
          </a:p>
          <a:p>
            <a:pPr algn="ctr" defTabSz="3251036" hangingPunct="0">
              <a:defRPr/>
            </a:pPr>
            <a:r>
              <a:rPr lang="en-US" sz="1067" kern="0">
                <a:solidFill>
                  <a:srgbClr val="C00000"/>
                </a:solidFill>
                <a:latin typeface="Intel Clear Light"/>
                <a:sym typeface="Helvetica Neue"/>
              </a:rPr>
              <a:t>(↓ 1.0)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7F8F66E-D2CE-71C8-62F2-F6CE73A53143}"/>
              </a:ext>
            </a:extLst>
          </p:cNvPr>
          <p:cNvSpPr txBox="1"/>
          <p:nvPr/>
        </p:nvSpPr>
        <p:spPr>
          <a:xfrm>
            <a:off x="9135818" y="2073132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ww50</a:t>
            </a:r>
            <a:endParaRPr lang="en-US" sz="1333" ker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8F38F42-D255-FA34-21E6-CBB631B05632}"/>
              </a:ext>
            </a:extLst>
          </p:cNvPr>
          <p:cNvGrpSpPr/>
          <p:nvPr/>
        </p:nvGrpSpPr>
        <p:grpSpPr>
          <a:xfrm>
            <a:off x="1751882" y="2252331"/>
            <a:ext cx="4070029" cy="415365"/>
            <a:chOff x="1536948" y="1768460"/>
            <a:chExt cx="3052522" cy="27930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08FCF74-F96C-9EF3-EBF1-AEC07CB692E7}"/>
                </a:ext>
              </a:extLst>
            </p:cNvPr>
            <p:cNvCxnSpPr>
              <a:cxnSpLocks/>
            </p:cNvCxnSpPr>
            <p:nvPr/>
          </p:nvCxnSpPr>
          <p:spPr>
            <a:xfrm>
              <a:off x="1536948" y="2038575"/>
              <a:ext cx="305252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E914914-B653-9AEB-C6F0-67CDFEC477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073" y="1768460"/>
              <a:ext cx="0" cy="27930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0FD7C313-684A-8B7E-3DA6-4808EABA1943}"/>
              </a:ext>
            </a:extLst>
          </p:cNvPr>
          <p:cNvSpPr txBox="1"/>
          <p:nvPr/>
        </p:nvSpPr>
        <p:spPr>
          <a:xfrm>
            <a:off x="4204113" y="2224008"/>
            <a:ext cx="322205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HP3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9703162-715B-D270-5F86-75939E6BF86E}"/>
              </a:ext>
            </a:extLst>
          </p:cNvPr>
          <p:cNvSpPr txBox="1"/>
          <p:nvPr/>
        </p:nvSpPr>
        <p:spPr>
          <a:xfrm>
            <a:off x="4139796" y="2653864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ww03</a:t>
            </a:r>
            <a:endParaRPr lang="en-US" sz="1333" ker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98FD3BC-18E1-E4B8-8E74-6A1202FECF3B}"/>
              </a:ext>
            </a:extLst>
          </p:cNvPr>
          <p:cNvSpPr txBox="1"/>
          <p:nvPr/>
        </p:nvSpPr>
        <p:spPr>
          <a:xfrm>
            <a:off x="5234405" y="2231951"/>
            <a:ext cx="322204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HP4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A77D6D7-CEBF-FBFC-9902-A1DDCF089B64}"/>
              </a:ext>
            </a:extLst>
          </p:cNvPr>
          <p:cNvSpPr txBox="1"/>
          <p:nvPr/>
        </p:nvSpPr>
        <p:spPr>
          <a:xfrm>
            <a:off x="5109127" y="2661807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ww12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1B648B2-8B3F-5BC1-4073-83475F3FE5FF}"/>
              </a:ext>
            </a:extLst>
          </p:cNvPr>
          <p:cNvGrpSpPr/>
          <p:nvPr/>
        </p:nvGrpSpPr>
        <p:grpSpPr>
          <a:xfrm>
            <a:off x="5317805" y="2870146"/>
            <a:ext cx="1858201" cy="493407"/>
            <a:chOff x="1788287" y="1755792"/>
            <a:chExt cx="1393651" cy="37005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4E481E2-CC6F-5EB3-EFC9-C9918C624B08}"/>
                </a:ext>
              </a:extLst>
            </p:cNvPr>
            <p:cNvSpPr txBox="1"/>
            <p:nvPr/>
          </p:nvSpPr>
          <p:spPr>
            <a:xfrm>
              <a:off x="1788287" y="1810280"/>
              <a:ext cx="1393651" cy="315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6198" indent="-76198">
                <a:buFont typeface="Wingdings" panose="05000000000000000000" pitchFamily="2" charset="2"/>
                <a:buChar char="§"/>
              </a:pP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APR TF update</a:t>
              </a:r>
            </a:p>
            <a:p>
              <a:pPr marL="76198" indent="-76198">
                <a:buFont typeface="Wingdings" panose="05000000000000000000" pitchFamily="2" charset="2"/>
                <a:buChar char="§"/>
              </a:pP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ICV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/</a:t>
              </a: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Calibre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 </a:t>
              </a: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Runset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 update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320FE25-8F38-DF35-2DF9-380686477644}"/>
                </a:ext>
              </a:extLst>
            </p:cNvPr>
            <p:cNvCxnSpPr>
              <a:cxnSpLocks/>
            </p:cNvCxnSpPr>
            <p:nvPr/>
          </p:nvCxnSpPr>
          <p:spPr>
            <a:xfrm>
              <a:off x="1875271" y="1755792"/>
              <a:ext cx="0" cy="194728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48CDB8F-67CF-469E-01BF-427C0265FAE3}"/>
              </a:ext>
            </a:extLst>
          </p:cNvPr>
          <p:cNvGrpSpPr/>
          <p:nvPr/>
        </p:nvGrpSpPr>
        <p:grpSpPr>
          <a:xfrm>
            <a:off x="597422" y="3013586"/>
            <a:ext cx="2079259" cy="750941"/>
            <a:chOff x="646312" y="2195632"/>
            <a:chExt cx="1559444" cy="563206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A213482-C561-DAA3-C010-28D23134B528}"/>
                </a:ext>
              </a:extLst>
            </p:cNvPr>
            <p:cNvGrpSpPr/>
            <p:nvPr/>
          </p:nvGrpSpPr>
          <p:grpSpPr>
            <a:xfrm>
              <a:off x="1901346" y="2196954"/>
              <a:ext cx="304410" cy="561884"/>
              <a:chOff x="1768060" y="1744421"/>
              <a:chExt cx="304410" cy="561884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1DCF525-27D3-3810-B8F2-F1D960124E4C}"/>
                  </a:ext>
                </a:extLst>
              </p:cNvPr>
              <p:cNvSpPr txBox="1"/>
              <p:nvPr/>
            </p:nvSpPr>
            <p:spPr>
              <a:xfrm>
                <a:off x="1768060" y="1744421"/>
                <a:ext cx="304410" cy="561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52396" indent="-152396">
                  <a:buFont typeface="Wingdings" panose="05000000000000000000" pitchFamily="2" charset="2"/>
                  <a:buChar char="§"/>
                </a:pPr>
                <a:r>
                  <a:rPr lang="en-US" sz="106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Intel Clear Light" panose="020B0404020203020204" pitchFamily="34" charset="0"/>
                    <a:ea typeface="Intel Clear Light" panose="020B0404020203020204" pitchFamily="34" charset="0"/>
                    <a:cs typeface="Intel Clear Light" panose="020B0404020203020204" pitchFamily="34" charset="0"/>
                  </a:rPr>
                  <a:t>  </a:t>
                </a:r>
              </a:p>
              <a:p>
                <a:pPr marL="152396" indent="-152396">
                  <a:buFont typeface="Wingdings" panose="05000000000000000000" pitchFamily="2" charset="2"/>
                  <a:buChar char="§"/>
                </a:pPr>
                <a:r>
                  <a:rPr lang="en-US" sz="106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Intel Clear Light" panose="020B0404020203020204" pitchFamily="34" charset="0"/>
                    <a:ea typeface="Intel Clear Light" panose="020B0404020203020204" pitchFamily="34" charset="0"/>
                    <a:cs typeface="Intel Clear Light" panose="020B0404020203020204" pitchFamily="34" charset="0"/>
                  </a:rPr>
                  <a:t> </a:t>
                </a:r>
              </a:p>
              <a:p>
                <a:pPr marL="152396" indent="-152396">
                  <a:buFont typeface="Wingdings" panose="05000000000000000000" pitchFamily="2" charset="2"/>
                  <a:buChar char="§"/>
                </a:pPr>
                <a:r>
                  <a:rPr lang="en-US" sz="106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Intel Clear Light" panose="020B0404020203020204" pitchFamily="34" charset="0"/>
                    <a:ea typeface="Intel Clear Light" panose="020B0404020203020204" pitchFamily="34" charset="0"/>
                    <a:cs typeface="Intel Clear Light" panose="020B0404020203020204" pitchFamily="34" charset="0"/>
                  </a:rPr>
                  <a:t> </a:t>
                </a:r>
              </a:p>
              <a:p>
                <a:pPr marL="152396" indent="-152396">
                  <a:buFont typeface="Wingdings" panose="05000000000000000000" pitchFamily="2" charset="2"/>
                  <a:buChar char="§"/>
                </a:pPr>
                <a:r>
                  <a:rPr lang="en-US" sz="1067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Intel Clear Light" panose="020B0404020203020204" pitchFamily="34" charset="0"/>
                    <a:ea typeface="Intel Clear Light" panose="020B0404020203020204" pitchFamily="34" charset="0"/>
                    <a:cs typeface="Intel Clear Light" panose="020B0404020203020204" pitchFamily="34" charset="0"/>
                  </a:rPr>
                  <a:t> 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D7E474D2-2A01-016C-AC52-E984F96E4732}"/>
                  </a:ext>
                </a:extLst>
              </p:cNvPr>
              <p:cNvCxnSpPr/>
              <p:nvPr/>
            </p:nvCxnSpPr>
            <p:spPr>
              <a:xfrm>
                <a:off x="1881621" y="1755792"/>
                <a:ext cx="0" cy="483901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CA8D44E-34E0-1DB3-983B-CA2D38FA861B}"/>
                </a:ext>
              </a:extLst>
            </p:cNvPr>
            <p:cNvSpPr txBox="1"/>
            <p:nvPr/>
          </p:nvSpPr>
          <p:spPr>
            <a:xfrm>
              <a:off x="646312" y="2195632"/>
              <a:ext cx="1421302" cy="5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Backport 0.9 </a:t>
              </a: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PDK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 IC</a:t>
              </a:r>
            </a:p>
            <a:p>
              <a:pPr algn="r"/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V4-V13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, </a:t>
              </a: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BV4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 R update</a:t>
              </a:r>
            </a:p>
            <a:p>
              <a:pPr algn="r"/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Pfff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/</a:t>
              </a: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psss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 corners to </a:t>
              </a: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rcff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/</a:t>
              </a:r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rcss</a:t>
              </a:r>
              <a:endParaRPr lang="en-US" sz="1067">
                <a:solidFill>
                  <a:schemeClr val="tx1">
                    <a:lumMod val="85000"/>
                    <a:lumOff val="15000"/>
                  </a:schemeClr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endParaRPr>
            </a:p>
            <a:p>
              <a:pPr algn="r"/>
              <a:r>
                <a:rPr lang="en-US" sz="1067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Runset</a:t>
              </a:r>
              <a:r>
                <a:rPr lang="en-US" sz="1067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l Clear Light" panose="020B0404020203020204" pitchFamily="34" charset="0"/>
                  <a:ea typeface="Intel Clear Light" panose="020B0404020203020204" pitchFamily="34" charset="0"/>
                  <a:cs typeface="Intel Clear Light" panose="020B0404020203020204" pitchFamily="34" charset="0"/>
                </a:rPr>
                <a:t> updated</a:t>
              </a: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6C2A828A-0DB2-F88C-8497-97C50E349E1F}"/>
              </a:ext>
            </a:extLst>
          </p:cNvPr>
          <p:cNvSpPr txBox="1"/>
          <p:nvPr/>
        </p:nvSpPr>
        <p:spPr>
          <a:xfrm>
            <a:off x="5640795" y="2235918"/>
            <a:ext cx="322205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HP5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8A8C7BB-9049-FEC1-E385-877B83E80F28}"/>
              </a:ext>
            </a:extLst>
          </p:cNvPr>
          <p:cNvSpPr txBox="1"/>
          <p:nvPr/>
        </p:nvSpPr>
        <p:spPr>
          <a:xfrm>
            <a:off x="5637438" y="2665774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ww15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1B613FF-B99E-BEF5-75A3-2CBB680349BA}"/>
              </a:ext>
            </a:extLst>
          </p:cNvPr>
          <p:cNvSpPr txBox="1"/>
          <p:nvPr/>
        </p:nvSpPr>
        <p:spPr>
          <a:xfrm>
            <a:off x="5782118" y="2355383"/>
            <a:ext cx="80502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err="1">
                <a:solidFill>
                  <a:schemeClr val="tx1">
                    <a:lumMod val="85000"/>
                    <a:lumOff val="15000"/>
                  </a:schemeClr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TMD</a:t>
            </a:r>
            <a:r>
              <a:rPr lang="en-US" sz="1067">
                <a:solidFill>
                  <a:schemeClr val="tx1">
                    <a:lumMod val="85000"/>
                    <a:lumOff val="15000"/>
                  </a:schemeClr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/ESD 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15D9721-057A-4331-351F-511161C3CDC1}"/>
              </a:ext>
            </a:extLst>
          </p:cNvPr>
          <p:cNvSpPr txBox="1"/>
          <p:nvPr/>
        </p:nvSpPr>
        <p:spPr>
          <a:xfrm>
            <a:off x="3148482" y="1467479"/>
            <a:ext cx="60112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algn="ctr" defTabSz="3251036" hangingPunct="0">
              <a:defRPr/>
            </a:pPr>
            <a:r>
              <a:rPr lang="en-US" sz="1333" kern="0" err="1">
                <a:solidFill>
                  <a:srgbClr val="000000"/>
                </a:solidFill>
                <a:latin typeface="Intel Clear Light"/>
                <a:sym typeface="Helvetica Neue"/>
              </a:rPr>
              <a:t>PDK0</a:t>
            </a:r>
            <a:r>
              <a:rPr lang="en-US" sz="1333" kern="0">
                <a:solidFill>
                  <a:srgbClr val="000000"/>
                </a:solidFill>
                <a:latin typeface="Intel Clear Light"/>
                <a:sym typeface="Helvetica Neue"/>
              </a:rPr>
              <a:t>.8 </a:t>
            </a:r>
          </a:p>
          <a:p>
            <a:pPr algn="ctr" defTabSz="3251036" hangingPunct="0">
              <a:defRPr/>
            </a:pPr>
            <a:r>
              <a:rPr lang="en-US" sz="1067" kern="0">
                <a:solidFill>
                  <a:srgbClr val="C00000"/>
                </a:solidFill>
                <a:latin typeface="Intel Clear Light"/>
                <a:sym typeface="Helvetica Neue"/>
              </a:rPr>
              <a:t>(↓ 0.9)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CE47D7AC-1C09-AF75-164D-259912DCA008}"/>
              </a:ext>
            </a:extLst>
          </p:cNvPr>
          <p:cNvSpPr txBox="1"/>
          <p:nvPr/>
        </p:nvSpPr>
        <p:spPr>
          <a:xfrm>
            <a:off x="3278410" y="2074115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ww45</a:t>
            </a:r>
            <a:endParaRPr lang="en-US" sz="1333" ker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</p:txBody>
      </p: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DF220681-106D-F12C-2DF9-FBFC3B54C980}"/>
              </a:ext>
            </a:extLst>
          </p:cNvPr>
          <p:cNvSpPr/>
          <p:nvPr/>
        </p:nvSpPr>
        <p:spPr>
          <a:xfrm rot="10800000">
            <a:off x="5376240" y="1768284"/>
            <a:ext cx="170152" cy="302321"/>
          </a:xfrm>
          <a:prstGeom prst="triangle">
            <a:avLst/>
          </a:prstGeom>
          <a:solidFill>
            <a:srgbClr val="9900FF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0A0977F-5CAB-C47C-7336-0FC717AD653E}"/>
              </a:ext>
            </a:extLst>
          </p:cNvPr>
          <p:cNvSpPr txBox="1"/>
          <p:nvPr/>
        </p:nvSpPr>
        <p:spPr>
          <a:xfrm>
            <a:off x="5181453" y="1575356"/>
            <a:ext cx="694101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000000"/>
                </a:solidFill>
                <a:latin typeface="Intel Clear Light"/>
                <a:sym typeface="Helvetica Neue"/>
              </a:rPr>
              <a:t>PDK0</a:t>
            </a:r>
            <a:r>
              <a:rPr lang="en-US" sz="1333" kern="0">
                <a:solidFill>
                  <a:srgbClr val="000000"/>
                </a:solidFill>
                <a:latin typeface="Intel Clear Light"/>
                <a:sym typeface="Helvetica Neue"/>
              </a:rPr>
              <a:t>.8.1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29D8B97-0B62-3136-1265-126516FFCB6B}"/>
              </a:ext>
            </a:extLst>
          </p:cNvPr>
          <p:cNvSpPr txBox="1"/>
          <p:nvPr/>
        </p:nvSpPr>
        <p:spPr>
          <a:xfrm>
            <a:off x="5295038" y="2067507"/>
            <a:ext cx="410369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ww14</a:t>
            </a:r>
            <a:endParaRPr lang="en-US" sz="1333" ker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523BA6D-6F91-6489-EDBA-7816BBF81535}"/>
              </a:ext>
            </a:extLst>
          </p:cNvPr>
          <p:cNvGrpSpPr/>
          <p:nvPr/>
        </p:nvGrpSpPr>
        <p:grpSpPr>
          <a:xfrm flipV="1">
            <a:off x="5479031" y="1170645"/>
            <a:ext cx="834896" cy="372401"/>
            <a:chOff x="1536948" y="1768460"/>
            <a:chExt cx="3052522" cy="279301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0313F0D3-6E03-5FCE-9F62-416CF070E867}"/>
                </a:ext>
              </a:extLst>
            </p:cNvPr>
            <p:cNvCxnSpPr>
              <a:cxnSpLocks/>
            </p:cNvCxnSpPr>
            <p:nvPr/>
          </p:nvCxnSpPr>
          <p:spPr>
            <a:xfrm>
              <a:off x="1536948" y="2038575"/>
              <a:ext cx="3052522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1FAE4762-925E-CC2F-A0F8-D1C7CA2A72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073" y="1768460"/>
              <a:ext cx="0" cy="279301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D88E75F3-81DC-F4FB-9AD9-9CA886F1436C}"/>
              </a:ext>
            </a:extLst>
          </p:cNvPr>
          <p:cNvSpPr txBox="1"/>
          <p:nvPr/>
        </p:nvSpPr>
        <p:spPr>
          <a:xfrm>
            <a:off x="5584757" y="733596"/>
            <a:ext cx="322205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HP1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3CF88DD-B1F1-2C33-CA15-7BCB2567FC23}"/>
              </a:ext>
            </a:extLst>
          </p:cNvPr>
          <p:cNvSpPr txBox="1"/>
          <p:nvPr/>
        </p:nvSpPr>
        <p:spPr>
          <a:xfrm>
            <a:off x="5546393" y="1170226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ww15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DD3AD156-D232-BF13-7303-7FB089AB02F0}"/>
              </a:ext>
            </a:extLst>
          </p:cNvPr>
          <p:cNvSpPr txBox="1"/>
          <p:nvPr/>
        </p:nvSpPr>
        <p:spPr>
          <a:xfrm>
            <a:off x="6106285" y="735938"/>
            <a:ext cx="322205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HP2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F2596E29-E7C6-336D-A85E-97811D5DB64F}"/>
              </a:ext>
            </a:extLst>
          </p:cNvPr>
          <p:cNvSpPr txBox="1"/>
          <p:nvPr/>
        </p:nvSpPr>
        <p:spPr>
          <a:xfrm>
            <a:off x="6067921" y="1172568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ww19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44D3451-B154-FFA4-3C56-6291E5631492}"/>
              </a:ext>
            </a:extLst>
          </p:cNvPr>
          <p:cNvGrpSpPr/>
          <p:nvPr/>
        </p:nvGrpSpPr>
        <p:grpSpPr>
          <a:xfrm>
            <a:off x="6487347" y="2252432"/>
            <a:ext cx="3339847" cy="410401"/>
            <a:chOff x="1536948" y="1768460"/>
            <a:chExt cx="3052522" cy="279301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B5F8283-D175-3F7F-9A2E-69C76EE6171C}"/>
                </a:ext>
              </a:extLst>
            </p:cNvPr>
            <p:cNvCxnSpPr>
              <a:cxnSpLocks/>
            </p:cNvCxnSpPr>
            <p:nvPr/>
          </p:nvCxnSpPr>
          <p:spPr>
            <a:xfrm>
              <a:off x="1536948" y="2038575"/>
              <a:ext cx="305252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32BEDB8A-EBE3-6A71-9DD4-D52A0A3F24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073" y="1768460"/>
              <a:ext cx="0" cy="27930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Isosceles Triangle 187">
            <a:extLst>
              <a:ext uri="{FF2B5EF4-FFF2-40B4-BE49-F238E27FC236}">
                <a16:creationId xmlns:a16="http://schemas.microsoft.com/office/drawing/2014/main" id="{48FAAC56-180D-12AF-9A4A-436AF5272F20}"/>
              </a:ext>
            </a:extLst>
          </p:cNvPr>
          <p:cNvSpPr/>
          <p:nvPr/>
        </p:nvSpPr>
        <p:spPr>
          <a:xfrm rot="10800000">
            <a:off x="7039561" y="2401171"/>
            <a:ext cx="196487" cy="255890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CC96F3F-3170-C9F8-0C0C-529948A13E82}"/>
              </a:ext>
            </a:extLst>
          </p:cNvPr>
          <p:cNvSpPr txBox="1"/>
          <p:nvPr/>
        </p:nvSpPr>
        <p:spPr>
          <a:xfrm>
            <a:off x="6993024" y="2222848"/>
            <a:ext cx="322205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HP1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8674D58-2F95-93FE-5688-6374B2D7F9C4}"/>
              </a:ext>
            </a:extLst>
          </p:cNvPr>
          <p:cNvSpPr txBox="1"/>
          <p:nvPr/>
        </p:nvSpPr>
        <p:spPr>
          <a:xfrm>
            <a:off x="6920583" y="2659477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ww28</a:t>
            </a:r>
          </a:p>
        </p:txBody>
      </p:sp>
      <p:sp>
        <p:nvSpPr>
          <p:cNvPr id="192" name="Isosceles Triangle 191">
            <a:extLst>
              <a:ext uri="{FF2B5EF4-FFF2-40B4-BE49-F238E27FC236}">
                <a16:creationId xmlns:a16="http://schemas.microsoft.com/office/drawing/2014/main" id="{9B8F744D-2146-53F5-7A70-357B30C05B14}"/>
              </a:ext>
            </a:extLst>
          </p:cNvPr>
          <p:cNvSpPr/>
          <p:nvPr/>
        </p:nvSpPr>
        <p:spPr>
          <a:xfrm rot="10800000">
            <a:off x="8225064" y="2401171"/>
            <a:ext cx="179181" cy="255890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88606E9-25DA-B927-BBCC-86DB4957B2A3}"/>
              </a:ext>
            </a:extLst>
          </p:cNvPr>
          <p:cNvSpPr txBox="1"/>
          <p:nvPr/>
        </p:nvSpPr>
        <p:spPr>
          <a:xfrm>
            <a:off x="8178526" y="2222848"/>
            <a:ext cx="322205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HP2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D9476689-6983-48F6-C8CC-902F2D18B6BA}"/>
              </a:ext>
            </a:extLst>
          </p:cNvPr>
          <p:cNvSpPr txBox="1"/>
          <p:nvPr/>
        </p:nvSpPr>
        <p:spPr>
          <a:xfrm>
            <a:off x="8111165" y="2659477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ww41</a:t>
            </a:r>
            <a:endParaRPr lang="en-US" sz="1333" ker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069CA2BD-4FCC-2143-50EC-745195E7E1BB}"/>
              </a:ext>
            </a:extLst>
          </p:cNvPr>
          <p:cNvSpPr txBox="1"/>
          <p:nvPr/>
        </p:nvSpPr>
        <p:spPr>
          <a:xfrm>
            <a:off x="9666058" y="2234022"/>
            <a:ext cx="322205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HP3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3AB6FA1-DE06-803C-56C8-BB74FF26B6AD}"/>
              </a:ext>
            </a:extLst>
          </p:cNvPr>
          <p:cNvSpPr txBox="1"/>
          <p:nvPr/>
        </p:nvSpPr>
        <p:spPr>
          <a:xfrm>
            <a:off x="9598697" y="2670651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ww03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B4997DF-D6B9-A481-8A6F-C4707F5EF45A}"/>
              </a:ext>
            </a:extLst>
          </p:cNvPr>
          <p:cNvGrpSpPr/>
          <p:nvPr/>
        </p:nvGrpSpPr>
        <p:grpSpPr>
          <a:xfrm flipV="1">
            <a:off x="9292490" y="1084148"/>
            <a:ext cx="1602743" cy="372401"/>
            <a:chOff x="1536948" y="1768460"/>
            <a:chExt cx="3052522" cy="279301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AFED660-8DE0-14D5-75F7-6705131BDB14}"/>
                </a:ext>
              </a:extLst>
            </p:cNvPr>
            <p:cNvCxnSpPr>
              <a:cxnSpLocks/>
            </p:cNvCxnSpPr>
            <p:nvPr/>
          </p:nvCxnSpPr>
          <p:spPr>
            <a:xfrm>
              <a:off x="1536948" y="2038575"/>
              <a:ext cx="3052522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1F0C51C-9630-CEDD-AA57-D3F96E6E9D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1073" y="1768460"/>
              <a:ext cx="0" cy="27930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19682BFD-1657-0440-F5C7-02565BE26033}"/>
              </a:ext>
            </a:extLst>
          </p:cNvPr>
          <p:cNvSpPr/>
          <p:nvPr/>
        </p:nvSpPr>
        <p:spPr>
          <a:xfrm rot="10800000">
            <a:off x="9664680" y="852369"/>
            <a:ext cx="134645" cy="223722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89C35F-D7F0-6A6F-D624-EC2CC0598B98}"/>
              </a:ext>
            </a:extLst>
          </p:cNvPr>
          <p:cNvSpPr txBox="1"/>
          <p:nvPr/>
        </p:nvSpPr>
        <p:spPr>
          <a:xfrm>
            <a:off x="9610709" y="645880"/>
            <a:ext cx="322205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HP1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9970326-26C5-9C14-19DD-ADFD45F6547E}"/>
              </a:ext>
            </a:extLst>
          </p:cNvPr>
          <p:cNvSpPr txBox="1"/>
          <p:nvPr/>
        </p:nvSpPr>
        <p:spPr>
          <a:xfrm>
            <a:off x="9572345" y="1082510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ww03</a:t>
            </a:r>
            <a:endParaRPr lang="en-US" sz="1333" kern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  <a:sym typeface="Helvetica Neue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023BF915-6546-ED67-D213-9FB18A3C1068}"/>
              </a:ext>
            </a:extLst>
          </p:cNvPr>
          <p:cNvSpPr txBox="1"/>
          <p:nvPr/>
        </p:nvSpPr>
        <p:spPr>
          <a:xfrm>
            <a:off x="10343940" y="640476"/>
            <a:ext cx="322205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HP2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5127C803-D7F1-F5D9-175A-A4B86252D467}"/>
              </a:ext>
            </a:extLst>
          </p:cNvPr>
          <p:cNvSpPr txBox="1"/>
          <p:nvPr/>
        </p:nvSpPr>
        <p:spPr>
          <a:xfrm>
            <a:off x="10305576" y="1077106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ww0</a:t>
            </a:r>
            <a:r>
              <a: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8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775FAC8F-E624-CF03-B1A0-90C3908D9761}"/>
              </a:ext>
            </a:extLst>
          </p:cNvPr>
          <p:cNvSpPr txBox="1"/>
          <p:nvPr/>
        </p:nvSpPr>
        <p:spPr>
          <a:xfrm>
            <a:off x="10728413" y="647249"/>
            <a:ext cx="322204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 err="1">
                <a:solidFill>
                  <a:srgbClr val="C00000"/>
                </a:solidFill>
                <a:latin typeface="Intel Clear Light"/>
                <a:sym typeface="Helvetica Neue"/>
              </a:rPr>
              <a:t>HP3</a:t>
            </a:r>
            <a:endParaRPr lang="en-US" sz="1333" kern="0">
              <a:solidFill>
                <a:srgbClr val="C00000"/>
              </a:solidFill>
              <a:latin typeface="Intel Clear Light"/>
              <a:sym typeface="Helvetica Neue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F0BBC51E-24EC-21E5-FAF5-BAB491A42105}"/>
              </a:ext>
            </a:extLst>
          </p:cNvPr>
          <p:cNvSpPr txBox="1"/>
          <p:nvPr/>
        </p:nvSpPr>
        <p:spPr>
          <a:xfrm>
            <a:off x="10771329" y="1083879"/>
            <a:ext cx="410370" cy="2051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defTabSz="3251036" hangingPunct="0">
              <a:defRPr/>
            </a:pPr>
            <a:r>
              <a: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rPr>
              <a:t>ww11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5791ED6-AA3C-9AD3-2896-2FC499B21E4B}"/>
              </a:ext>
            </a:extLst>
          </p:cNvPr>
          <p:cNvSpPr txBox="1"/>
          <p:nvPr/>
        </p:nvSpPr>
        <p:spPr>
          <a:xfrm>
            <a:off x="6472890" y="1771499"/>
            <a:ext cx="1946367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err="1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LLE</a:t>
            </a:r>
            <a:r>
              <a:rPr lang="en-US" sz="1067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(</a:t>
            </a:r>
            <a:r>
              <a:rPr lang="en-US" sz="1067" err="1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SFTI</a:t>
            </a:r>
            <a:r>
              <a:rPr lang="en-US" sz="1067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, </a:t>
            </a:r>
            <a:r>
              <a:rPr lang="en-US" sz="1067" err="1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DNU</a:t>
            </a:r>
            <a:r>
              <a:rPr lang="en-US" sz="1067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, Roosting, DR)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58215BA5-725F-CEAF-57D4-1B507C132F5E}"/>
              </a:ext>
            </a:extLst>
          </p:cNvPr>
          <p:cNvSpPr txBox="1"/>
          <p:nvPr/>
        </p:nvSpPr>
        <p:spPr>
          <a:xfrm>
            <a:off x="1706645" y="1771499"/>
            <a:ext cx="915635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err="1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LLE</a:t>
            </a:r>
            <a:r>
              <a:rPr lang="en-US" sz="1067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, R/C, DR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B59650A6-27F4-18FA-54F2-0A85915DDE28}"/>
              </a:ext>
            </a:extLst>
          </p:cNvPr>
          <p:cNvSpPr txBox="1"/>
          <p:nvPr/>
        </p:nvSpPr>
        <p:spPr>
          <a:xfrm>
            <a:off x="3368593" y="1771499"/>
            <a:ext cx="1215397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Device, </a:t>
            </a:r>
            <a:r>
              <a:rPr lang="en-US" sz="1067" err="1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BEOL</a:t>
            </a:r>
            <a:r>
              <a:rPr lang="en-US" sz="1067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, DR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D8607C9B-4AF6-326A-DF85-A561FAD449E6}"/>
              </a:ext>
            </a:extLst>
          </p:cNvPr>
          <p:cNvSpPr txBox="1"/>
          <p:nvPr/>
        </p:nvSpPr>
        <p:spPr>
          <a:xfrm>
            <a:off x="5439612" y="1771499"/>
            <a:ext cx="9941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err="1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TFR</a:t>
            </a:r>
            <a:r>
              <a:rPr lang="en-US" sz="1067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, </a:t>
            </a:r>
            <a:r>
              <a:rPr lang="en-US" sz="1067" err="1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MIMCAP</a:t>
            </a:r>
            <a:endParaRPr lang="en-US" sz="1067">
              <a:solidFill>
                <a:srgbClr val="008000"/>
              </a:solidFill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16B5FF0-EBFE-3D8D-B251-4BB835D45DF9}"/>
              </a:ext>
            </a:extLst>
          </p:cNvPr>
          <p:cNvSpPr txBox="1"/>
          <p:nvPr/>
        </p:nvSpPr>
        <p:spPr>
          <a:xfrm>
            <a:off x="9211712" y="1770166"/>
            <a:ext cx="1059906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7" err="1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LLE</a:t>
            </a:r>
            <a:r>
              <a:rPr lang="en-US" sz="1067">
                <a:solidFill>
                  <a:srgbClr val="008000"/>
                </a:solidFill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, SRAM, DR</a:t>
            </a: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4D8898A-2A57-9F04-70FA-D41AABE8FF38}"/>
              </a:ext>
            </a:extLst>
          </p:cNvPr>
          <p:cNvGrpSpPr/>
          <p:nvPr/>
        </p:nvGrpSpPr>
        <p:grpSpPr>
          <a:xfrm>
            <a:off x="244475" y="4491342"/>
            <a:ext cx="10713148" cy="544410"/>
            <a:chOff x="183356" y="2745125"/>
            <a:chExt cx="8034861" cy="408307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9CF8863-929F-BAD3-54C1-0677B6FBA3CA}"/>
                </a:ext>
              </a:extLst>
            </p:cNvPr>
            <p:cNvCxnSpPr>
              <a:cxnSpLocks/>
            </p:cNvCxnSpPr>
            <p:nvPr/>
          </p:nvCxnSpPr>
          <p:spPr>
            <a:xfrm>
              <a:off x="660140" y="2909629"/>
              <a:ext cx="7540960" cy="0"/>
            </a:xfrm>
            <a:prstGeom prst="lin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8B7FB53-6977-06BC-928A-B914567D089D}"/>
                </a:ext>
              </a:extLst>
            </p:cNvPr>
            <p:cNvSpPr txBox="1"/>
            <p:nvPr/>
          </p:nvSpPr>
          <p:spPr>
            <a:xfrm>
              <a:off x="183356" y="2745125"/>
              <a:ext cx="38375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/>
                <a:t>DP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1FE1111-574A-4D30-E920-5942A2BC7EF4}"/>
                </a:ext>
              </a:extLst>
            </p:cNvPr>
            <p:cNvSpPr txBox="1"/>
            <p:nvPr/>
          </p:nvSpPr>
          <p:spPr>
            <a:xfrm>
              <a:off x="1914298" y="2947708"/>
              <a:ext cx="307777" cy="15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defTabSz="3251036" hangingPunct="0">
                <a:defRPr/>
              </a:pPr>
              <a:r>
                <a:rPr lang="en-US" sz="1333" kern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Helvetica Neue"/>
                </a:rPr>
                <a:t>ww35</a:t>
              </a:r>
              <a:endPara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160280E4-2458-8C24-2AC0-2469C0F3A2DE}"/>
                </a:ext>
              </a:extLst>
            </p:cNvPr>
            <p:cNvSpPr txBox="1"/>
            <p:nvPr/>
          </p:nvSpPr>
          <p:spPr>
            <a:xfrm>
              <a:off x="2886823" y="2947708"/>
              <a:ext cx="307777" cy="15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defTabSz="3251036" hangingPunct="0">
                <a:defRPr/>
              </a:pPr>
              <a:r>
                <a:rPr lang="en-US" sz="1333" ker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Helvetica Neue"/>
                </a:rPr>
                <a:t>ww53</a:t>
              </a:r>
            </a:p>
          </p:txBody>
        </p: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6BAEC855-D446-006C-484D-98EED44A9740}"/>
                </a:ext>
              </a:extLst>
            </p:cNvPr>
            <p:cNvGrpSpPr/>
            <p:nvPr/>
          </p:nvGrpSpPr>
          <p:grpSpPr>
            <a:xfrm>
              <a:off x="1993418" y="2825085"/>
              <a:ext cx="5566574" cy="166906"/>
              <a:chOff x="1993418" y="2868958"/>
              <a:chExt cx="5566574" cy="166906"/>
            </a:xfrm>
          </p:grpSpPr>
          <p:sp>
            <p:nvSpPr>
              <p:cNvPr id="240" name="Diamond 239">
                <a:extLst>
                  <a:ext uri="{FF2B5EF4-FFF2-40B4-BE49-F238E27FC236}">
                    <a16:creationId xmlns:a16="http://schemas.microsoft.com/office/drawing/2014/main" id="{78110EAA-3D17-6888-A5BE-0EC1DE6377A8}"/>
                  </a:ext>
                </a:extLst>
              </p:cNvPr>
              <p:cNvSpPr/>
              <p:nvPr/>
            </p:nvSpPr>
            <p:spPr>
              <a:xfrm>
                <a:off x="1993418" y="2868958"/>
                <a:ext cx="110252" cy="166906"/>
              </a:xfrm>
              <a:prstGeom prst="diamond">
                <a:avLst/>
              </a:prstGeom>
              <a:solidFill>
                <a:srgbClr val="66FF33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3" name="Diamond 242">
                <a:extLst>
                  <a:ext uri="{FF2B5EF4-FFF2-40B4-BE49-F238E27FC236}">
                    <a16:creationId xmlns:a16="http://schemas.microsoft.com/office/drawing/2014/main" id="{9C2A8D5E-B6AE-7A3D-BF97-0DAF7429F078}"/>
                  </a:ext>
                </a:extLst>
              </p:cNvPr>
              <p:cNvSpPr/>
              <p:nvPr/>
            </p:nvSpPr>
            <p:spPr>
              <a:xfrm>
                <a:off x="3029866" y="2868958"/>
                <a:ext cx="110252" cy="166906"/>
              </a:xfrm>
              <a:prstGeom prst="diamond">
                <a:avLst/>
              </a:prstGeom>
              <a:solidFill>
                <a:srgbClr val="66FF33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4" name="Diamond 243">
                <a:extLst>
                  <a:ext uri="{FF2B5EF4-FFF2-40B4-BE49-F238E27FC236}">
                    <a16:creationId xmlns:a16="http://schemas.microsoft.com/office/drawing/2014/main" id="{04DC1094-1504-4728-B756-C1DA22A426B1}"/>
                  </a:ext>
                </a:extLst>
              </p:cNvPr>
              <p:cNvSpPr/>
              <p:nvPr/>
            </p:nvSpPr>
            <p:spPr>
              <a:xfrm>
                <a:off x="5414428" y="2868958"/>
                <a:ext cx="110252" cy="166906"/>
              </a:xfrm>
              <a:prstGeom prst="diamond">
                <a:avLst/>
              </a:prstGeom>
              <a:solidFill>
                <a:srgbClr val="66FF33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5" name="Diamond 244">
                <a:extLst>
                  <a:ext uri="{FF2B5EF4-FFF2-40B4-BE49-F238E27FC236}">
                    <a16:creationId xmlns:a16="http://schemas.microsoft.com/office/drawing/2014/main" id="{8C04D2AD-159F-464D-BA1C-F16CEB1FE232}"/>
                  </a:ext>
                </a:extLst>
              </p:cNvPr>
              <p:cNvSpPr/>
              <p:nvPr/>
            </p:nvSpPr>
            <p:spPr>
              <a:xfrm>
                <a:off x="7449740" y="2868958"/>
                <a:ext cx="110252" cy="166906"/>
              </a:xfrm>
              <a:prstGeom prst="diamond">
                <a:avLst/>
              </a:prstGeom>
              <a:solidFill>
                <a:srgbClr val="66FF33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8B8DED92-18EA-CB4A-DCF8-B7BC19680914}"/>
                </a:ext>
              </a:extLst>
            </p:cNvPr>
            <p:cNvSpPr txBox="1"/>
            <p:nvPr/>
          </p:nvSpPr>
          <p:spPr>
            <a:xfrm>
              <a:off x="5330308" y="2963607"/>
              <a:ext cx="307777" cy="15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defTabSz="3251036" hangingPunct="0">
                <a:defRPr/>
              </a:pPr>
              <a:r>
                <a:rPr lang="en-US" sz="1333" kern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Helvetica Neue"/>
                </a:rPr>
                <a:t>ww29</a:t>
              </a:r>
              <a:endPara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9F019BC4-C2D7-D175-A581-FB27034FF0E4}"/>
                </a:ext>
              </a:extLst>
            </p:cNvPr>
            <p:cNvSpPr txBox="1"/>
            <p:nvPr/>
          </p:nvSpPr>
          <p:spPr>
            <a:xfrm>
              <a:off x="7349494" y="2999591"/>
              <a:ext cx="307777" cy="15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defTabSz="3251036" hangingPunct="0">
                <a:defRPr/>
              </a:pPr>
              <a:r>
                <a:rPr lang="en-US" sz="1333" kern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Helvetica Neue"/>
                </a:rPr>
                <a:t>ww04</a:t>
              </a:r>
              <a:endParaRPr lang="en-US" sz="1333" ker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Helvetica Neue"/>
              </a:endParaRPr>
            </a:p>
          </p:txBody>
        </p:sp>
        <p:pic>
          <p:nvPicPr>
            <p:cNvPr id="249" name="Picture 2" descr="Stack of books - Free education icons">
              <a:extLst>
                <a:ext uri="{FF2B5EF4-FFF2-40B4-BE49-F238E27FC236}">
                  <a16:creationId xmlns:a16="http://schemas.microsoft.com/office/drawing/2014/main" id="{8DA1CA5B-F3EF-BA53-8E5F-B1A2A8250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702" y="2801117"/>
              <a:ext cx="197478" cy="19747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0" name="Picture 2" descr="Stack of books - Free education icons">
              <a:extLst>
                <a:ext uri="{FF2B5EF4-FFF2-40B4-BE49-F238E27FC236}">
                  <a16:creationId xmlns:a16="http://schemas.microsoft.com/office/drawing/2014/main" id="{601369D5-FF75-5758-DFA0-D17C41FF9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836" y="2801117"/>
              <a:ext cx="197478" cy="19747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1" name="Picture 2" descr="Stack of books - Free education icons">
              <a:extLst>
                <a:ext uri="{FF2B5EF4-FFF2-40B4-BE49-F238E27FC236}">
                  <a16:creationId xmlns:a16="http://schemas.microsoft.com/office/drawing/2014/main" id="{833FA480-4655-97F8-FDC3-96A956CE6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500" y="2801117"/>
              <a:ext cx="197478" cy="19747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" name="Picture 2" descr="Stack of books - Free education icons">
              <a:extLst>
                <a:ext uri="{FF2B5EF4-FFF2-40B4-BE49-F238E27FC236}">
                  <a16:creationId xmlns:a16="http://schemas.microsoft.com/office/drawing/2014/main" id="{AF2E7E60-D08E-7170-0880-7B35B09C3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185" y="2794513"/>
              <a:ext cx="197478" cy="19747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3" name="Picture 2" descr="Stack of books - Free education icons">
              <a:extLst>
                <a:ext uri="{FF2B5EF4-FFF2-40B4-BE49-F238E27FC236}">
                  <a16:creationId xmlns:a16="http://schemas.microsoft.com/office/drawing/2014/main" id="{06376A84-CEB3-F87D-C149-D46282E56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788" y="2801117"/>
              <a:ext cx="197478" cy="19747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66A7AEF6-51B8-70E1-3586-6CC9E9D27348}"/>
                </a:ext>
              </a:extLst>
            </p:cNvPr>
            <p:cNvSpPr/>
            <p:nvPr/>
          </p:nvSpPr>
          <p:spPr>
            <a:xfrm>
              <a:off x="2416838" y="2849511"/>
              <a:ext cx="108246" cy="10824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8774D6D4-932D-A53A-E0AF-2F633D6D90B5}"/>
                </a:ext>
              </a:extLst>
            </p:cNvPr>
            <p:cNvSpPr/>
            <p:nvPr/>
          </p:nvSpPr>
          <p:spPr>
            <a:xfrm>
              <a:off x="3439311" y="2845733"/>
              <a:ext cx="108246" cy="10824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173BA763-3008-456D-82D3-95DD62C6B37C}"/>
                </a:ext>
              </a:extLst>
            </p:cNvPr>
            <p:cNvSpPr/>
            <p:nvPr/>
          </p:nvSpPr>
          <p:spPr>
            <a:xfrm>
              <a:off x="4153661" y="2854415"/>
              <a:ext cx="108246" cy="10824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998393C9-9879-2144-131E-29ECB4BBF204}"/>
                </a:ext>
              </a:extLst>
            </p:cNvPr>
            <p:cNvSpPr/>
            <p:nvPr/>
          </p:nvSpPr>
          <p:spPr>
            <a:xfrm>
              <a:off x="4332242" y="2854415"/>
              <a:ext cx="108246" cy="10824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0568418-30B9-B39E-DCD6-B28E57EB26ED}"/>
                </a:ext>
              </a:extLst>
            </p:cNvPr>
            <p:cNvSpPr/>
            <p:nvPr/>
          </p:nvSpPr>
          <p:spPr>
            <a:xfrm>
              <a:off x="4510823" y="2854415"/>
              <a:ext cx="108246" cy="10824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99FD86D4-6B5B-4721-F9CB-4B5927946881}"/>
                </a:ext>
              </a:extLst>
            </p:cNvPr>
            <p:cNvSpPr/>
            <p:nvPr/>
          </p:nvSpPr>
          <p:spPr>
            <a:xfrm>
              <a:off x="4689404" y="2854415"/>
              <a:ext cx="108246" cy="10824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9276E955-F3E5-361C-A3DC-EE31AC807588}"/>
                </a:ext>
              </a:extLst>
            </p:cNvPr>
            <p:cNvSpPr/>
            <p:nvPr/>
          </p:nvSpPr>
          <p:spPr>
            <a:xfrm>
              <a:off x="5542827" y="2849511"/>
              <a:ext cx="108246" cy="10824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A3F611AA-7911-1791-B3A1-5BE2115F05EE}"/>
                </a:ext>
              </a:extLst>
            </p:cNvPr>
            <p:cNvSpPr/>
            <p:nvPr/>
          </p:nvSpPr>
          <p:spPr>
            <a:xfrm>
              <a:off x="6404559" y="2844691"/>
              <a:ext cx="108246" cy="10824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35D92F20-F7CB-A382-58DD-F2A6B4CBC555}"/>
                </a:ext>
              </a:extLst>
            </p:cNvPr>
            <p:cNvSpPr/>
            <p:nvPr/>
          </p:nvSpPr>
          <p:spPr>
            <a:xfrm>
              <a:off x="7585007" y="2854415"/>
              <a:ext cx="108246" cy="10824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3608B160-DEB2-D476-00FC-C99B16B4B7AB}"/>
                </a:ext>
              </a:extLst>
            </p:cNvPr>
            <p:cNvSpPr/>
            <p:nvPr/>
          </p:nvSpPr>
          <p:spPr>
            <a:xfrm>
              <a:off x="7927029" y="2854415"/>
              <a:ext cx="108246" cy="10824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92E188A6-3AD3-A89B-0BD3-E42123CF683A}"/>
                </a:ext>
              </a:extLst>
            </p:cNvPr>
            <p:cNvSpPr/>
            <p:nvPr/>
          </p:nvSpPr>
          <p:spPr>
            <a:xfrm>
              <a:off x="8109971" y="2858995"/>
              <a:ext cx="108246" cy="108246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03B6619A-C6E4-04BA-4AF3-D62AE2D8FBFB}"/>
              </a:ext>
            </a:extLst>
          </p:cNvPr>
          <p:cNvSpPr txBox="1"/>
          <p:nvPr/>
        </p:nvSpPr>
        <p:spPr>
          <a:xfrm>
            <a:off x="10446779" y="2610974"/>
            <a:ext cx="1224743" cy="164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67"/>
              </a:spcBef>
            </a:pPr>
            <a:r>
              <a:rPr lang="en-US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Std </a:t>
            </a:r>
            <a:r>
              <a:rPr lang="en-US" sz="1200" err="1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PDK</a:t>
            </a:r>
            <a:endParaRPr lang="en-US" sz="1200"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  <a:p>
            <a:pPr>
              <a:spcBef>
                <a:spcPts val="667"/>
              </a:spcBef>
            </a:pPr>
            <a:r>
              <a:rPr lang="en-US" sz="1200" err="1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PDK</a:t>
            </a:r>
            <a:r>
              <a:rPr lang="en-US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Branch</a:t>
            </a:r>
          </a:p>
          <a:p>
            <a:pPr>
              <a:spcBef>
                <a:spcPts val="667"/>
              </a:spcBef>
            </a:pPr>
            <a:r>
              <a:rPr lang="en-US" sz="1200" err="1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PDK</a:t>
            </a:r>
            <a:r>
              <a:rPr lang="en-US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Hot-patch</a:t>
            </a:r>
          </a:p>
          <a:p>
            <a:pPr>
              <a:spcBef>
                <a:spcPts val="667"/>
              </a:spcBef>
            </a:pPr>
            <a:r>
              <a:rPr lang="en-US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CHT Platform</a:t>
            </a:r>
          </a:p>
          <a:p>
            <a:pPr>
              <a:spcBef>
                <a:spcPts val="667"/>
              </a:spcBef>
            </a:pPr>
            <a:r>
              <a:rPr lang="en-US" sz="1200" err="1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IPDE</a:t>
            </a:r>
            <a:r>
              <a:rPr lang="en-US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/Project</a:t>
            </a:r>
          </a:p>
          <a:p>
            <a:pPr>
              <a:spcBef>
                <a:spcPts val="667"/>
              </a:spcBef>
            </a:pPr>
            <a:r>
              <a:rPr lang="en-US" sz="12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Library</a:t>
            </a:r>
          </a:p>
        </p:txBody>
      </p:sp>
      <p:sp>
        <p:nvSpPr>
          <p:cNvPr id="281" name="Diamond 280">
            <a:extLst>
              <a:ext uri="{FF2B5EF4-FFF2-40B4-BE49-F238E27FC236}">
                <a16:creationId xmlns:a16="http://schemas.microsoft.com/office/drawing/2014/main" id="{FFDB1BE6-ADC9-CDC2-4619-7CE85E2F4643}"/>
              </a:ext>
            </a:extLst>
          </p:cNvPr>
          <p:cNvSpPr/>
          <p:nvPr/>
        </p:nvSpPr>
        <p:spPr>
          <a:xfrm>
            <a:off x="10328343" y="3463643"/>
            <a:ext cx="147003" cy="222541"/>
          </a:xfrm>
          <a:prstGeom prst="diamond">
            <a:avLst/>
          </a:prstGeom>
          <a:solidFill>
            <a:srgbClr val="66FF33"/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84" name="Picture 2" descr="Stack of books - Free education icons">
            <a:extLst>
              <a:ext uri="{FF2B5EF4-FFF2-40B4-BE49-F238E27FC236}">
                <a16:creationId xmlns:a16="http://schemas.microsoft.com/office/drawing/2014/main" id="{EEBA8B59-64E5-C1E4-969F-EB39BF0EE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192" y="3972196"/>
            <a:ext cx="263304" cy="26330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" name="Oval 284">
            <a:extLst>
              <a:ext uri="{FF2B5EF4-FFF2-40B4-BE49-F238E27FC236}">
                <a16:creationId xmlns:a16="http://schemas.microsoft.com/office/drawing/2014/main" id="{A5228DDD-E066-98A5-7AB7-AD44A08983DC}"/>
              </a:ext>
            </a:extLst>
          </p:cNvPr>
          <p:cNvSpPr/>
          <p:nvPr/>
        </p:nvSpPr>
        <p:spPr>
          <a:xfrm>
            <a:off x="10329680" y="3757026"/>
            <a:ext cx="144328" cy="144328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E84EE209-F24F-7DCE-AF1B-F66A619D327E}"/>
              </a:ext>
            </a:extLst>
          </p:cNvPr>
          <p:cNvSpPr/>
          <p:nvPr/>
        </p:nvSpPr>
        <p:spPr>
          <a:xfrm>
            <a:off x="10218977" y="2590444"/>
            <a:ext cx="1418335" cy="170644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noFill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63F9AD03-3580-C872-0DC9-87EBE20500CF}"/>
              </a:ext>
            </a:extLst>
          </p:cNvPr>
          <p:cNvSpPr txBox="1"/>
          <p:nvPr/>
        </p:nvSpPr>
        <p:spPr>
          <a:xfrm>
            <a:off x="2315205" y="5958776"/>
            <a:ext cx="63350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2022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EAB646C5-33DE-4E3B-1289-B82421D8FD98}"/>
              </a:ext>
            </a:extLst>
          </p:cNvPr>
          <p:cNvSpPr txBox="1"/>
          <p:nvPr/>
        </p:nvSpPr>
        <p:spPr>
          <a:xfrm>
            <a:off x="9666955" y="5981949"/>
            <a:ext cx="63350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2024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4DF76DC4-C397-0714-13BA-4CD6A45F7D47}"/>
              </a:ext>
            </a:extLst>
          </p:cNvPr>
          <p:cNvSpPr txBox="1"/>
          <p:nvPr/>
        </p:nvSpPr>
        <p:spPr>
          <a:xfrm>
            <a:off x="6871570" y="5965117"/>
            <a:ext cx="63350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2023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AD27FF0D-CA06-DF4F-A257-CE5329B641CD}"/>
              </a:ext>
            </a:extLst>
          </p:cNvPr>
          <p:cNvSpPr txBox="1"/>
          <p:nvPr/>
        </p:nvSpPr>
        <p:spPr>
          <a:xfrm>
            <a:off x="6955458" y="5251876"/>
            <a:ext cx="144096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7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Huge effort to improve </a:t>
            </a:r>
            <a:r>
              <a:rPr lang="en-US" sz="1067" err="1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DFY</a:t>
            </a:r>
            <a:r>
              <a:rPr lang="en-US" sz="1067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/</a:t>
            </a:r>
            <a:r>
              <a:rPr lang="en-US" sz="1067" err="1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LLE</a:t>
            </a:r>
            <a:endParaRPr lang="en-US" sz="1067"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</p:txBody>
      </p:sp>
      <p:sp>
        <p:nvSpPr>
          <p:cNvPr id="302" name="Left Brace 301">
            <a:extLst>
              <a:ext uri="{FF2B5EF4-FFF2-40B4-BE49-F238E27FC236}">
                <a16:creationId xmlns:a16="http://schemas.microsoft.com/office/drawing/2014/main" id="{B8024916-ADC8-2937-DEF2-430AB7D8A545}"/>
              </a:ext>
            </a:extLst>
          </p:cNvPr>
          <p:cNvSpPr/>
          <p:nvPr/>
        </p:nvSpPr>
        <p:spPr>
          <a:xfrm rot="5400000">
            <a:off x="7823661" y="4984936"/>
            <a:ext cx="266459" cy="1547829"/>
          </a:xfrm>
          <a:prstGeom prst="leftBrace">
            <a:avLst>
              <a:gd name="adj1" fmla="val 32888"/>
              <a:gd name="adj2" fmla="val 66815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5E148720-334B-0166-7638-5F73049B2DFD}"/>
              </a:ext>
            </a:extLst>
          </p:cNvPr>
          <p:cNvSpPr txBox="1"/>
          <p:nvPr/>
        </p:nvSpPr>
        <p:spPr>
          <a:xfrm>
            <a:off x="8317142" y="5574878"/>
            <a:ext cx="1343316" cy="164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algn="ctr" defTabSz="3251036" hangingPunct="0">
              <a:defRPr/>
            </a:pPr>
            <a:r>
              <a:rPr lang="en-US" sz="1067" kern="0" err="1">
                <a:solidFill>
                  <a:srgbClr val="000000"/>
                </a:solidFill>
                <a:latin typeface="Intel Clear Light"/>
                <a:sym typeface="Helvetica Neue"/>
              </a:rPr>
              <a:t>PDK0.85</a:t>
            </a:r>
            <a:r>
              <a:rPr lang="en-US" sz="1067" kern="0">
                <a:solidFill>
                  <a:srgbClr val="000000"/>
                </a:solidFill>
                <a:latin typeface="Intel Clear Light"/>
                <a:sym typeface="Helvetica Neue"/>
              </a:rPr>
              <a:t>, </a:t>
            </a:r>
            <a:r>
              <a:rPr lang="en-US" sz="1067" kern="0" err="1">
                <a:solidFill>
                  <a:srgbClr val="000000"/>
                </a:solidFill>
                <a:latin typeface="Intel Clear Light"/>
                <a:sym typeface="Helvetica Neue"/>
              </a:rPr>
              <a:t>HP2</a:t>
            </a:r>
            <a:r>
              <a:rPr lang="en-US" sz="1067" kern="0">
                <a:solidFill>
                  <a:srgbClr val="000000"/>
                </a:solidFill>
                <a:latin typeface="Intel Clear Light"/>
                <a:sym typeface="Helvetica Neue"/>
              </a:rPr>
              <a:t>, </a:t>
            </a:r>
            <a:r>
              <a:rPr lang="en-US" sz="1067" kern="0" err="1">
                <a:solidFill>
                  <a:srgbClr val="000000"/>
                </a:solidFill>
                <a:latin typeface="Intel Clear Light"/>
                <a:sym typeface="Helvetica Neue"/>
              </a:rPr>
              <a:t>r13</a:t>
            </a:r>
            <a:r>
              <a:rPr lang="en-US" sz="1067" kern="0">
                <a:solidFill>
                  <a:srgbClr val="000000"/>
                </a:solidFill>
                <a:latin typeface="Intel Clear Light"/>
                <a:sym typeface="Helvetica Neue"/>
              </a:rPr>
              <a:t> Lib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7767A18-0F3B-CC98-EE5E-25D1681E76C7}"/>
              </a:ext>
            </a:extLst>
          </p:cNvPr>
          <p:cNvSpPr/>
          <p:nvPr/>
        </p:nvSpPr>
        <p:spPr>
          <a:xfrm rot="10800000">
            <a:off x="10421643" y="865909"/>
            <a:ext cx="134645" cy="223722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EAC6C7B-D8B6-444D-E625-F71CEC71C44A}"/>
              </a:ext>
            </a:extLst>
          </p:cNvPr>
          <p:cNvSpPr/>
          <p:nvPr/>
        </p:nvSpPr>
        <p:spPr>
          <a:xfrm rot="10800000">
            <a:off x="10827382" y="876162"/>
            <a:ext cx="134645" cy="223722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E06E9A5-E3A7-5ED7-371B-21DF386E0F03}"/>
              </a:ext>
            </a:extLst>
          </p:cNvPr>
          <p:cNvSpPr/>
          <p:nvPr/>
        </p:nvSpPr>
        <p:spPr>
          <a:xfrm rot="10800000">
            <a:off x="3001063" y="2424975"/>
            <a:ext cx="161381" cy="214328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9E270F1-C3CA-877A-A535-D5CB5830A65E}"/>
              </a:ext>
            </a:extLst>
          </p:cNvPr>
          <p:cNvSpPr/>
          <p:nvPr/>
        </p:nvSpPr>
        <p:spPr>
          <a:xfrm rot="10800000">
            <a:off x="4283525" y="2422348"/>
            <a:ext cx="161381" cy="214328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DD26D49-E886-3F3D-1168-6519ABB75A3D}"/>
              </a:ext>
            </a:extLst>
          </p:cNvPr>
          <p:cNvSpPr/>
          <p:nvPr/>
        </p:nvSpPr>
        <p:spPr>
          <a:xfrm rot="10800000">
            <a:off x="3274858" y="1802118"/>
            <a:ext cx="196432" cy="268487"/>
          </a:xfrm>
          <a:prstGeom prst="triangle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9272226-C35A-AE54-5DCF-8042AE7172EB}"/>
              </a:ext>
            </a:extLst>
          </p:cNvPr>
          <p:cNvSpPr/>
          <p:nvPr/>
        </p:nvSpPr>
        <p:spPr>
          <a:xfrm rot="10800000">
            <a:off x="9112261" y="1790035"/>
            <a:ext cx="196432" cy="268487"/>
          </a:xfrm>
          <a:prstGeom prst="triangle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6102764-8ECE-CE2C-97EF-992025A9E7ED}"/>
              </a:ext>
            </a:extLst>
          </p:cNvPr>
          <p:cNvSpPr/>
          <p:nvPr/>
        </p:nvSpPr>
        <p:spPr>
          <a:xfrm rot="10800000">
            <a:off x="5695050" y="918317"/>
            <a:ext cx="134645" cy="223722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697015D-9A48-44EC-0F77-EF36E5BE5840}"/>
              </a:ext>
            </a:extLst>
          </p:cNvPr>
          <p:cNvSpPr/>
          <p:nvPr/>
        </p:nvSpPr>
        <p:spPr>
          <a:xfrm rot="10800000">
            <a:off x="6201126" y="941327"/>
            <a:ext cx="134645" cy="223722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E129235-8D63-A20C-0191-1C86722A211F}"/>
              </a:ext>
            </a:extLst>
          </p:cNvPr>
          <p:cNvSpPr/>
          <p:nvPr/>
        </p:nvSpPr>
        <p:spPr>
          <a:xfrm rot="10800000">
            <a:off x="5301679" y="2421952"/>
            <a:ext cx="161381" cy="214328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697CC95-A54C-12C6-E000-EB977A595AE9}"/>
              </a:ext>
            </a:extLst>
          </p:cNvPr>
          <p:cNvSpPr/>
          <p:nvPr/>
        </p:nvSpPr>
        <p:spPr>
          <a:xfrm rot="10800000">
            <a:off x="5729561" y="2427658"/>
            <a:ext cx="161381" cy="214328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CFD5D80-14DB-CDC8-9BA8-773C643E7E94}"/>
              </a:ext>
            </a:extLst>
          </p:cNvPr>
          <p:cNvSpPr/>
          <p:nvPr/>
        </p:nvSpPr>
        <p:spPr>
          <a:xfrm rot="10800000">
            <a:off x="9692379" y="2416294"/>
            <a:ext cx="196487" cy="255890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155BE8A8-1EA7-376F-D088-754201C9C83A}"/>
              </a:ext>
            </a:extLst>
          </p:cNvPr>
          <p:cNvSpPr/>
          <p:nvPr/>
        </p:nvSpPr>
        <p:spPr>
          <a:xfrm rot="10800000">
            <a:off x="6391145" y="1786997"/>
            <a:ext cx="196432" cy="268487"/>
          </a:xfrm>
          <a:prstGeom prst="triangle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045A573F-9D71-15FA-3964-41BC73427833}"/>
              </a:ext>
            </a:extLst>
          </p:cNvPr>
          <p:cNvSpPr/>
          <p:nvPr/>
        </p:nvSpPr>
        <p:spPr>
          <a:xfrm rot="10800000">
            <a:off x="10284974" y="2648789"/>
            <a:ext cx="196432" cy="268487"/>
          </a:xfrm>
          <a:prstGeom prst="triangle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4B6199F-21F8-A5E4-2577-E79FCC13B471}"/>
              </a:ext>
            </a:extLst>
          </p:cNvPr>
          <p:cNvSpPr/>
          <p:nvPr/>
        </p:nvSpPr>
        <p:spPr>
          <a:xfrm rot="10800000">
            <a:off x="10316768" y="2920616"/>
            <a:ext cx="164208" cy="251341"/>
          </a:xfrm>
          <a:prstGeom prst="triangle">
            <a:avLst/>
          </a:prstGeom>
          <a:solidFill>
            <a:srgbClr val="9900FF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11C432F-0ED5-AC87-4759-D9E75D168039}"/>
              </a:ext>
            </a:extLst>
          </p:cNvPr>
          <p:cNvSpPr/>
          <p:nvPr/>
        </p:nvSpPr>
        <p:spPr>
          <a:xfrm rot="10800000">
            <a:off x="10310320" y="3214469"/>
            <a:ext cx="196028" cy="229327"/>
          </a:xfrm>
          <a:prstGeom prst="triangle">
            <a:avLst/>
          </a:prstGeom>
          <a:solidFill>
            <a:srgbClr val="FF6600"/>
          </a:solidFill>
          <a:ln w="12700" cap="flat">
            <a:noFill/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>
              <a:defRPr/>
            </a:pPr>
            <a:endParaRPr lang="en-US" sz="4267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2D76F425-37AE-FD85-7882-F7B4C35ECECF}"/>
              </a:ext>
            </a:extLst>
          </p:cNvPr>
          <p:cNvSpPr/>
          <p:nvPr/>
        </p:nvSpPr>
        <p:spPr>
          <a:xfrm>
            <a:off x="8837441" y="5747792"/>
            <a:ext cx="276240" cy="318100"/>
          </a:xfrm>
          <a:prstGeom prst="star5">
            <a:avLst/>
          </a:prstGeom>
          <a:solidFill>
            <a:srgbClr val="66FF33"/>
          </a:solidFill>
          <a:ln w="9525" cap="flat">
            <a:solidFill>
              <a:schemeClr val="tx1"/>
            </a:solidFill>
            <a:miter lim="4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algn="ctr" defTabSz="1100639" hangingPunct="0"/>
            <a:endParaRPr lang="en-US" sz="4267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2170F9-0103-F163-39B8-0875BC5D2777}"/>
              </a:ext>
            </a:extLst>
          </p:cNvPr>
          <p:cNvSpPr txBox="1"/>
          <p:nvPr/>
        </p:nvSpPr>
        <p:spPr>
          <a:xfrm>
            <a:off x="146552" y="5984608"/>
            <a:ext cx="1633781" cy="30777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Source: MD Akmal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BE620C-54AD-AC16-E76F-7335D27BF79D}"/>
              </a:ext>
            </a:extLst>
          </p:cNvPr>
          <p:cNvSpPr/>
          <p:nvPr/>
        </p:nvSpPr>
        <p:spPr>
          <a:xfrm>
            <a:off x="6761090" y="2159751"/>
            <a:ext cx="704509" cy="814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3166E9A-F44F-0027-C8AA-AC1A24EF6089}"/>
              </a:ext>
            </a:extLst>
          </p:cNvPr>
          <p:cNvSpPr/>
          <p:nvPr/>
        </p:nvSpPr>
        <p:spPr>
          <a:xfrm>
            <a:off x="2792231" y="2147792"/>
            <a:ext cx="641391" cy="7607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C2229F5-2D96-F50F-9A58-022B542638BF}"/>
              </a:ext>
            </a:extLst>
          </p:cNvPr>
          <p:cNvSpPr/>
          <p:nvPr/>
        </p:nvSpPr>
        <p:spPr>
          <a:xfrm>
            <a:off x="2132509" y="2129602"/>
            <a:ext cx="651677" cy="768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1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ACF6-5D02-193C-76AB-323BB7A0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82" y="167761"/>
            <a:ext cx="10972800" cy="899529"/>
          </a:xfrm>
        </p:spPr>
        <p:txBody>
          <a:bodyPr/>
          <a:lstStyle/>
          <a:p>
            <a:r>
              <a:rPr lang="en-US"/>
              <a:t>Improved Product/Process Intercept in Intel 14A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21820-F2A4-C57B-B86D-58538202C5F2}"/>
              </a:ext>
            </a:extLst>
          </p:cNvPr>
          <p:cNvSpPr txBox="1"/>
          <p:nvPr/>
        </p:nvSpPr>
        <p:spPr>
          <a:xfrm>
            <a:off x="5337278" y="4322466"/>
            <a:ext cx="902812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A-0 TI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sz="1050" i="1">
                <a:solidFill>
                  <a:srgbClr val="C00000"/>
                </a:solidFill>
              </a:rPr>
              <a:t>Pre-PC RZL</a:t>
            </a:r>
            <a:endParaRPr lang="en-US" i="1">
              <a:solidFill>
                <a:srgbClr val="C00000"/>
              </a:solidFill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E90E6BDD-AC95-605F-2AC4-690788E34CAB}"/>
              </a:ext>
            </a:extLst>
          </p:cNvPr>
          <p:cNvSpPr/>
          <p:nvPr/>
        </p:nvSpPr>
        <p:spPr>
          <a:xfrm rot="10800000">
            <a:off x="5329174" y="4342481"/>
            <a:ext cx="104374" cy="329302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AB3D02A8-52A5-A088-29BC-43374FCCC663}"/>
              </a:ext>
            </a:extLst>
          </p:cNvPr>
          <p:cNvGraphicFramePr>
            <a:graphicFrameLocks/>
          </p:cNvGraphicFramePr>
          <p:nvPr/>
        </p:nvGraphicFramePr>
        <p:xfrm>
          <a:off x="343669" y="1345494"/>
          <a:ext cx="4933979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675">
                  <a:extLst>
                    <a:ext uri="{9D8B030D-6E8A-4147-A177-3AD203B41FA5}">
                      <a16:colId xmlns:a16="http://schemas.microsoft.com/office/drawing/2014/main" val="3622072422"/>
                    </a:ext>
                  </a:extLst>
                </a:gridCol>
                <a:gridCol w="655884">
                  <a:extLst>
                    <a:ext uri="{9D8B030D-6E8A-4147-A177-3AD203B41FA5}">
                      <a16:colId xmlns:a16="http://schemas.microsoft.com/office/drawing/2014/main" val="1760818619"/>
                    </a:ext>
                  </a:extLst>
                </a:gridCol>
                <a:gridCol w="655884">
                  <a:extLst>
                    <a:ext uri="{9D8B030D-6E8A-4147-A177-3AD203B41FA5}">
                      <a16:colId xmlns:a16="http://schemas.microsoft.com/office/drawing/2014/main" val="1774394580"/>
                    </a:ext>
                  </a:extLst>
                </a:gridCol>
                <a:gridCol w="655884">
                  <a:extLst>
                    <a:ext uri="{9D8B030D-6E8A-4147-A177-3AD203B41FA5}">
                      <a16:colId xmlns:a16="http://schemas.microsoft.com/office/drawing/2014/main" val="3805771072"/>
                    </a:ext>
                  </a:extLst>
                </a:gridCol>
                <a:gridCol w="655884">
                  <a:extLst>
                    <a:ext uri="{9D8B030D-6E8A-4147-A177-3AD203B41FA5}">
                      <a16:colId xmlns:a16="http://schemas.microsoft.com/office/drawing/2014/main" val="3274436863"/>
                    </a:ext>
                  </a:extLst>
                </a:gridCol>
                <a:gridCol w="655884">
                  <a:extLst>
                    <a:ext uri="{9D8B030D-6E8A-4147-A177-3AD203B41FA5}">
                      <a16:colId xmlns:a16="http://schemas.microsoft.com/office/drawing/2014/main" val="2868981704"/>
                    </a:ext>
                  </a:extLst>
                </a:gridCol>
                <a:gridCol w="655884">
                  <a:extLst>
                    <a:ext uri="{9D8B030D-6E8A-4147-A177-3AD203B41FA5}">
                      <a16:colId xmlns:a16="http://schemas.microsoft.com/office/drawing/2014/main" val="3537593367"/>
                    </a:ext>
                  </a:extLst>
                </a:gridCol>
              </a:tblGrid>
              <a:tr h="687124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PDK Version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/>
                        <a:t>Custom</a:t>
                      </a:r>
                      <a:br>
                        <a:rPr lang="en-US" sz="1600"/>
                      </a:br>
                      <a:r>
                        <a:rPr lang="en-US" sz="1600"/>
                        <a:t>Silicon Maturity Criteria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/>
                        <a:t>NorthStar 1.0’</a:t>
                      </a:r>
                      <a:br>
                        <a:rPr lang="en-US" sz="1600"/>
                      </a:br>
                      <a:r>
                        <a:rPr lang="en-US" sz="1600"/>
                        <a:t>Silicon Maturity Criteria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191927"/>
                  </a:ext>
                </a:extLst>
              </a:tr>
              <a:tr h="305389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DD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Perf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solidFill>
                            <a:schemeClr val="bg1"/>
                          </a:solidFill>
                        </a:rPr>
                        <a:t>Cpk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DD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Perf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solidFill>
                            <a:schemeClr val="bg1"/>
                          </a:solidFill>
                        </a:rPr>
                        <a:t>Cpk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9157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0.01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30K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1K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60%</a:t>
                      </a:r>
                      <a:br>
                        <a:rPr lang="en-US" sz="1400">
                          <a:solidFill>
                            <a:schemeClr val="bg1"/>
                          </a:solidFill>
                        </a:rPr>
                      </a:br>
                      <a:r>
                        <a:rPr lang="en-US" sz="900">
                          <a:solidFill>
                            <a:schemeClr val="bg1"/>
                          </a:solidFill>
                        </a:rPr>
                        <a:t>Perf Line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161383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70%</a:t>
                      </a:r>
                      <a:br>
                        <a:rPr lang="en-US" sz="140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Perf Line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70%</a:t>
                      </a:r>
                      <a:br>
                        <a:rPr lang="en-US" sz="1400"/>
                      </a:br>
                      <a:r>
                        <a:rPr lang="en-US" sz="900"/>
                        <a:t>Perf Line</a:t>
                      </a:r>
                      <a:endParaRPr lang="en-US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432802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75%</a:t>
                      </a:r>
                      <a:br>
                        <a:rPr lang="en-US" sz="140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Perf Line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75%</a:t>
                      </a:r>
                      <a:br>
                        <a:rPr lang="en-US" sz="1400"/>
                      </a:br>
                      <a:r>
                        <a:rPr lang="en-US" sz="900"/>
                        <a:t>Perf Line</a:t>
                      </a:r>
                      <a:endParaRPr lang="en-US" sz="14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178548"/>
                  </a:ext>
                </a:extLst>
              </a:tr>
              <a:tr h="36901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80% </a:t>
                      </a:r>
                      <a:r>
                        <a:rPr lang="en-US" sz="900">
                          <a:solidFill>
                            <a:schemeClr val="tx1"/>
                          </a:solidFill>
                        </a:rPr>
                        <a:t>Perf Line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80%</a:t>
                      </a:r>
                      <a:br>
                        <a:rPr lang="en-US" sz="1400"/>
                      </a:br>
                      <a:r>
                        <a:rPr lang="en-US" sz="900"/>
                        <a:t>Perf Line</a:t>
                      </a:r>
                      <a:endParaRPr lang="en-US" sz="1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--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675160"/>
                  </a:ext>
                </a:extLst>
              </a:tr>
              <a:tr h="35628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80%</a:t>
                      </a:r>
                      <a:br>
                        <a:rPr lang="en-US" sz="140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Yield Line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30% &gt; 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83%</a:t>
                      </a:r>
                      <a:br>
                        <a:rPr lang="en-US" sz="1400">
                          <a:solidFill>
                            <a:schemeClr val="bg1"/>
                          </a:solidFill>
                        </a:rPr>
                      </a:br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Yield Line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50% &gt; 1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25693"/>
                  </a:ext>
                </a:extLst>
              </a:tr>
              <a:tr h="35628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85%</a:t>
                      </a:r>
                      <a:br>
                        <a:rPr lang="en-US" sz="140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Yield Line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50% &gt; 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4.2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87%</a:t>
                      </a:r>
                      <a:br>
                        <a:rPr lang="en-US" sz="1400">
                          <a:solidFill>
                            <a:schemeClr val="bg1"/>
                          </a:solidFill>
                        </a:rPr>
                      </a:br>
                      <a:r>
                        <a:rPr lang="en-US" sz="800">
                          <a:solidFill>
                            <a:schemeClr val="bg1"/>
                          </a:solidFill>
                        </a:rPr>
                        <a:t>Yield Line</a:t>
                      </a: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70% &gt;1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855760"/>
                  </a:ext>
                </a:extLst>
              </a:tr>
              <a:tr h="35628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HVM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100%</a:t>
                      </a:r>
                      <a:br>
                        <a:rPr lang="en-US" sz="140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Yield Line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90% &gt; 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0.6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100%</a:t>
                      </a:r>
                      <a:br>
                        <a:rPr lang="en-US" sz="1400"/>
                      </a:br>
                      <a:r>
                        <a:rPr lang="en-US" sz="800"/>
                        <a:t>Yield Line</a:t>
                      </a:r>
                      <a:endParaRPr lang="en-US" sz="14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90% &gt; 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59388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6F3662B0-0DB1-5E2C-62A2-8D890A418BFE}"/>
              </a:ext>
            </a:extLst>
          </p:cNvPr>
          <p:cNvSpPr/>
          <p:nvPr/>
        </p:nvSpPr>
        <p:spPr>
          <a:xfrm>
            <a:off x="1367190" y="1067291"/>
            <a:ext cx="1931707" cy="2605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20A Lead (ARL)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E58931-33DC-04B1-9B30-0941A32E8A6A}"/>
              </a:ext>
            </a:extLst>
          </p:cNvPr>
          <p:cNvSpPr/>
          <p:nvPr/>
        </p:nvSpPr>
        <p:spPr>
          <a:xfrm>
            <a:off x="3319480" y="1069395"/>
            <a:ext cx="1955228" cy="2605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14A Lead (RZL)</a:t>
            </a:r>
          </a:p>
        </p:txBody>
      </p:sp>
      <p:pic>
        <p:nvPicPr>
          <p:cNvPr id="1026" name="x_Picture 1">
            <a:extLst>
              <a:ext uri="{FF2B5EF4-FFF2-40B4-BE49-F238E27FC236}">
                <a16:creationId xmlns:a16="http://schemas.microsoft.com/office/drawing/2014/main" id="{27B3EF0A-B0F2-5954-7EDF-0E593A9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603" y="1033528"/>
            <a:ext cx="5280862" cy="4189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5DB1E6-BB95-96A4-7344-52FB0BED3AB9}"/>
              </a:ext>
            </a:extLst>
          </p:cNvPr>
          <p:cNvSpPr/>
          <p:nvPr/>
        </p:nvSpPr>
        <p:spPr>
          <a:xfrm>
            <a:off x="3319480" y="4298562"/>
            <a:ext cx="1955228" cy="4322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CD4CDF-6A83-9DB9-0D2D-F24BE0FD9C25}"/>
              </a:ext>
            </a:extLst>
          </p:cNvPr>
          <p:cNvSpPr txBox="1"/>
          <p:nvPr/>
        </p:nvSpPr>
        <p:spPr>
          <a:xfrm>
            <a:off x="1749803" y="5790709"/>
            <a:ext cx="9689946" cy="4850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pPr algn="ctr" defTabSz="609585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kern="1200">
                <a:solidFill>
                  <a:srgbClr val="003C71"/>
                </a:solidFill>
                <a:latin typeface="Intel Clear"/>
              </a:rPr>
              <a:t>Intel Products lead 14A chiplet will tapein</a:t>
            </a:r>
            <a:r>
              <a:rPr lang="en-US" sz="2400">
                <a:solidFill>
                  <a:srgbClr val="003C71"/>
                </a:solidFill>
                <a:latin typeface="Intel Clear"/>
              </a:rPr>
              <a:t> on a more mature process</a:t>
            </a:r>
            <a:endParaRPr lang="en-US" sz="2400" kern="1200">
              <a:solidFill>
                <a:srgbClr val="003C71"/>
              </a:solidFill>
              <a:latin typeface="Intel Cle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17816-AA10-080D-BD68-CDFF4ECB79BC}"/>
              </a:ext>
            </a:extLst>
          </p:cNvPr>
          <p:cNvSpPr txBox="1"/>
          <p:nvPr/>
        </p:nvSpPr>
        <p:spPr>
          <a:xfrm>
            <a:off x="10387701" y="5256610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/>
              <a:t>Ack: Ben Sell, TD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89E0CB-8321-7824-F129-F3C4F44FDE8D}"/>
              </a:ext>
            </a:extLst>
          </p:cNvPr>
          <p:cNvSpPr txBox="1"/>
          <p:nvPr/>
        </p:nvSpPr>
        <p:spPr>
          <a:xfrm>
            <a:off x="2880654" y="5561028"/>
            <a:ext cx="60964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/>
              <a:t>https://deportal.intel.com/TDNorthStar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22637-19CB-A89C-AEC3-6CBCCD978837}"/>
              </a:ext>
            </a:extLst>
          </p:cNvPr>
          <p:cNvSpPr txBox="1"/>
          <p:nvPr/>
        </p:nvSpPr>
        <p:spPr>
          <a:xfrm>
            <a:off x="82576" y="5771614"/>
            <a:ext cx="1463862" cy="52322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Source: Ben Sell</a:t>
            </a:r>
          </a:p>
          <a:p>
            <a:r>
              <a:rPr lang="en-US" sz="1400">
                <a:solidFill>
                  <a:schemeClr val="tx2"/>
                </a:solidFill>
              </a:rPr>
              <a:t> TD</a:t>
            </a:r>
          </a:p>
        </p:txBody>
      </p:sp>
    </p:spTree>
    <p:extLst>
      <p:ext uri="{BB962C8B-B14F-4D97-AF65-F5344CB8AC3E}">
        <p14:creationId xmlns:p14="http://schemas.microsoft.com/office/powerpoint/2010/main" val="33809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9CA0-0357-0570-82C4-756CD9B9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9232-9A97-1C07-BF75-6C2820AC9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  <a:p>
            <a:pPr lvl="1"/>
            <a:r>
              <a:rPr lang="en-US"/>
              <a:t>Arrow Lake</a:t>
            </a:r>
          </a:p>
          <a:p>
            <a:pPr lvl="1"/>
            <a:r>
              <a:rPr lang="en-US"/>
              <a:t>Challenges</a:t>
            </a:r>
          </a:p>
          <a:p>
            <a:r>
              <a:rPr lang="en-US"/>
              <a:t>Experience</a:t>
            </a:r>
          </a:p>
          <a:p>
            <a:pPr lvl="1"/>
            <a:r>
              <a:rPr lang="en-US"/>
              <a:t>N3B</a:t>
            </a:r>
          </a:p>
          <a:p>
            <a:pPr lvl="1"/>
            <a:r>
              <a:rPr lang="en-US"/>
              <a:t>Intel20A</a:t>
            </a:r>
          </a:p>
          <a:p>
            <a:pPr lvl="1"/>
            <a:r>
              <a:rPr lang="en-US"/>
              <a:t>Intel3</a:t>
            </a:r>
          </a:p>
          <a:p>
            <a:r>
              <a:rPr lang="en-US"/>
              <a:t>Path Forward</a:t>
            </a:r>
          </a:p>
          <a:p>
            <a:r>
              <a:rPr lang="en-US"/>
              <a:t>Summary</a:t>
            </a:r>
          </a:p>
          <a:p>
            <a:r>
              <a:rPr lang="en-US" err="1"/>
              <a:t>QnA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9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15CFA-B9D7-8A2B-2D65-6BC8A8F71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Arrow Lake (ARL)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404AD-DCDB-4F92-4A7D-76DAEDC1C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87056"/>
            <a:ext cx="7244752" cy="4016597"/>
          </a:xfrm>
        </p:spPr>
        <p:txBody>
          <a:bodyPr>
            <a:normAutofit/>
          </a:bodyPr>
          <a:lstStyle/>
          <a:p>
            <a:r>
              <a:rPr lang="en-US"/>
              <a:t>Client SOC launching in 2024-2025</a:t>
            </a:r>
          </a:p>
          <a:p>
            <a:r>
              <a:rPr lang="en-US"/>
              <a:t>Built on Disaggregated Architecture, leveraging Meteor Lake construction.</a:t>
            </a:r>
          </a:p>
          <a:p>
            <a:r>
              <a:rPr lang="en-US"/>
              <a:t>Upgrades to SOC, Graphics, Compute Tiles</a:t>
            </a:r>
          </a:p>
          <a:p>
            <a:endParaRPr lang="en-US"/>
          </a:p>
          <a:p>
            <a:r>
              <a:rPr lang="en-US"/>
              <a:t>Compute Tile on Intel3, TsmcN3B, Intel20A</a:t>
            </a:r>
          </a:p>
          <a:p>
            <a:r>
              <a:rPr lang="en-US" b="1"/>
              <a:t>Experience of Designing on these Nodes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BB94D-EBA5-B6A7-AF81-E28F11D86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032" y="2208362"/>
            <a:ext cx="4064105" cy="29622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77970C-2BC5-8F2C-71BC-7E0B37229770}"/>
              </a:ext>
            </a:extLst>
          </p:cNvPr>
          <p:cNvSpPr txBox="1"/>
          <p:nvPr/>
        </p:nvSpPr>
        <p:spPr>
          <a:xfrm>
            <a:off x="615404" y="5695875"/>
            <a:ext cx="7566571" cy="461665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/>
              <a:t>Take-Aways of designing ARL on Ext Foundry and IFS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87868-AAE5-A820-98C2-94F2027C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751" y="1475397"/>
            <a:ext cx="1403909" cy="7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2876" y="1333331"/>
            <a:ext cx="11572874" cy="436550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Intel Lead Process Nodes need to hit schedule/performance commits</a:t>
            </a:r>
          </a:p>
          <a:p>
            <a:pPr marL="502920" lvl="1"/>
            <a:r>
              <a:rPr lang="en-US"/>
              <a:t>BU needs Schedule/Entitlement Predictability!</a:t>
            </a:r>
          </a:p>
          <a:p>
            <a:pPr marL="502920" lvl="1"/>
            <a:r>
              <a:rPr lang="en-US"/>
              <a:t>MTL (1276) and ARL (1278) encountered delays from process maturity</a:t>
            </a:r>
          </a:p>
          <a:p>
            <a:endParaRPr lang="en-US"/>
          </a:p>
          <a:p>
            <a:r>
              <a:rPr lang="en-US"/>
              <a:t>Lead Process ramping on products. </a:t>
            </a:r>
          </a:p>
          <a:p>
            <a:pPr marL="502920" lvl="1"/>
            <a:r>
              <a:rPr lang="en-US"/>
              <a:t>Design/Process interactions escape (20A) pre-product technology development process. </a:t>
            </a:r>
          </a:p>
          <a:p>
            <a:endParaRPr lang="en-US"/>
          </a:p>
          <a:p>
            <a:r>
              <a:rPr lang="en-US"/>
              <a:t>Product not meeting committed Landing Zones.</a:t>
            </a:r>
          </a:p>
          <a:p>
            <a:pPr marL="502920" lvl="1"/>
            <a:r>
              <a:rPr lang="en-US"/>
              <a:t>Stable process enables focus on Functionality and PnP</a:t>
            </a:r>
          </a:p>
          <a:p>
            <a:pPr marL="502920" lvl="1"/>
            <a:r>
              <a:rPr lang="en-US"/>
              <a:t>Need resilient product strategy for Lead node product intercept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DFEF1-31CF-C652-6108-DA8EC313DA2A}"/>
              </a:ext>
            </a:extLst>
          </p:cNvPr>
          <p:cNvSpPr txBox="1"/>
          <p:nvPr/>
        </p:nvSpPr>
        <p:spPr>
          <a:xfrm>
            <a:off x="1426716" y="5682676"/>
            <a:ext cx="9575531" cy="58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pPr algn="ctr" defTabSz="609585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kern="1200">
                <a:solidFill>
                  <a:srgbClr val="003C71"/>
                </a:solidFill>
                <a:latin typeface="Intel Clear"/>
              </a:rPr>
              <a:t>We need co-optimize Lead Process ramp and Product requirements</a:t>
            </a:r>
          </a:p>
        </p:txBody>
      </p:sp>
    </p:spTree>
    <p:extLst>
      <p:ext uri="{BB962C8B-B14F-4D97-AF65-F5344CB8AC3E}">
        <p14:creationId xmlns:p14="http://schemas.microsoft.com/office/powerpoint/2010/main" val="5786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7AD5-2BBC-4707-38CE-CFB5FE7F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ARL N3B experience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AE85C24F-A645-F86E-16CB-65B7B46AE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09"/>
          <a:stretch/>
        </p:blipFill>
        <p:spPr bwMode="auto">
          <a:xfrm>
            <a:off x="1330547" y="3862808"/>
            <a:ext cx="8591550" cy="107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A3FC4A76-D768-2559-4D96-AFF71FE9C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3" b="37358"/>
          <a:stretch/>
        </p:blipFill>
        <p:spPr bwMode="auto">
          <a:xfrm>
            <a:off x="1330547" y="4938700"/>
            <a:ext cx="8591550" cy="36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454808-9BD2-165D-D1D8-D349B0175373}"/>
              </a:ext>
            </a:extLst>
          </p:cNvPr>
          <p:cNvSpPr txBox="1"/>
          <p:nvPr/>
        </p:nvSpPr>
        <p:spPr>
          <a:xfrm>
            <a:off x="7912534" y="5041927"/>
            <a:ext cx="856325" cy="261610"/>
          </a:xfrm>
          <a:prstGeom prst="rect">
            <a:avLst/>
          </a:prstGeom>
          <a:solidFill>
            <a:srgbClr val="E9E9E9"/>
          </a:solidFill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accent2">
                    <a:lumMod val="75000"/>
                  </a:schemeClr>
                </a:solidFill>
              </a:rPr>
              <a:t>ARL ww32</a:t>
            </a: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E5B0FDD0-C016-029F-54AA-66934C43D9A8}"/>
              </a:ext>
            </a:extLst>
          </p:cNvPr>
          <p:cNvSpPr/>
          <p:nvPr/>
        </p:nvSpPr>
        <p:spPr>
          <a:xfrm>
            <a:off x="7702708" y="5033301"/>
            <a:ext cx="250166" cy="26161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5ED3986-A205-9E45-926B-5C640F573525}"/>
              </a:ext>
            </a:extLst>
          </p:cNvPr>
          <p:cNvSpPr txBox="1">
            <a:spLocks/>
          </p:cNvSpPr>
          <p:nvPr/>
        </p:nvSpPr>
        <p:spPr>
          <a:xfrm>
            <a:off x="929202" y="1270074"/>
            <a:ext cx="10333595" cy="3293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PDK1.0 released 3 quarters before targeted TI</a:t>
            </a:r>
          </a:p>
          <a:p>
            <a:pPr marL="228594" indent="-228594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Post PDK0p5 no impact to circuit/memory design architecture; </a:t>
            </a:r>
          </a:p>
          <a:p>
            <a:pPr marL="685794" lvl="1" indent="-228594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err="1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Testchip</a:t>
            </a:r>
            <a:r>
              <a:rPr lang="en-US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Ips (example Memory) only required tuning leading </a:t>
            </a:r>
            <a:r>
              <a:rPr lang="en-US" err="1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upto</a:t>
            </a:r>
            <a:r>
              <a:rPr lang="en-US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 TI</a:t>
            </a:r>
          </a:p>
          <a:p>
            <a:pPr marL="685794" lvl="1" indent="-228594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Many HPs were to intercept Intel asks</a:t>
            </a:r>
          </a:p>
          <a:p>
            <a:pPr marL="228594" indent="-228594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Strategic decision to transition from N3 </a:t>
            </a:r>
            <a:r>
              <a:rPr lang="en-US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  <a:sym typeface="Wingdings" panose="05000000000000000000" pitchFamily="2" charset="2"/>
              </a:rPr>
              <a:t> N3B (post 1p0) was largely transparent to Design</a:t>
            </a:r>
            <a:endParaRPr lang="en-US"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  <a:p>
            <a:pPr marL="228594" indent="-228594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79498-7B73-65C4-A101-2DDFEA698081}"/>
              </a:ext>
            </a:extLst>
          </p:cNvPr>
          <p:cNvSpPr txBox="1"/>
          <p:nvPr/>
        </p:nvSpPr>
        <p:spPr>
          <a:xfrm>
            <a:off x="1984524" y="5587926"/>
            <a:ext cx="8022416" cy="58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pPr algn="ctr" defTabSz="609585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kern="1200">
                <a:solidFill>
                  <a:srgbClr val="003C71"/>
                </a:solidFill>
                <a:latin typeface="Intel Clear"/>
              </a:rPr>
              <a:t>Stable Design Platform ~3 quarters before </a:t>
            </a:r>
            <a:r>
              <a:rPr lang="en-US" sz="2400">
                <a:solidFill>
                  <a:srgbClr val="003C71"/>
                </a:solidFill>
                <a:latin typeface="Intel Clear"/>
              </a:rPr>
              <a:t>P</a:t>
            </a:r>
            <a:r>
              <a:rPr lang="en-US" sz="2400" kern="1200">
                <a:solidFill>
                  <a:srgbClr val="003C71"/>
                </a:solidFill>
                <a:latin typeface="Intel Clear"/>
              </a:rPr>
              <a:t>lanned TI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C2C96-F09D-4DA1-3C2E-E165FF093892}"/>
              </a:ext>
            </a:extLst>
          </p:cNvPr>
          <p:cNvSpPr txBox="1"/>
          <p:nvPr/>
        </p:nvSpPr>
        <p:spPr>
          <a:xfrm>
            <a:off x="0" y="5792571"/>
            <a:ext cx="1529586" cy="52322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Source: Veit Klee</a:t>
            </a:r>
          </a:p>
          <a:p>
            <a:r>
              <a:rPr lang="en-US" sz="1400">
                <a:solidFill>
                  <a:schemeClr val="tx2"/>
                </a:solidFill>
              </a:rPr>
              <a:t> PESG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AEF1AC-0700-6B51-2DEC-BDE88F263DC1}"/>
              </a:ext>
            </a:extLst>
          </p:cNvPr>
          <p:cNvCxnSpPr/>
          <p:nvPr/>
        </p:nvCxnSpPr>
        <p:spPr>
          <a:xfrm>
            <a:off x="5118263" y="3906970"/>
            <a:ext cx="0" cy="1396567"/>
          </a:xfrm>
          <a:prstGeom prst="line">
            <a:avLst/>
          </a:prstGeom>
          <a:ln w="38100">
            <a:solidFill>
              <a:srgbClr val="7085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36541C-997E-3AD2-5738-FCD3841313CA}"/>
              </a:ext>
            </a:extLst>
          </p:cNvPr>
          <p:cNvSpPr txBox="1"/>
          <p:nvPr/>
        </p:nvSpPr>
        <p:spPr>
          <a:xfrm>
            <a:off x="9986053" y="4055719"/>
            <a:ext cx="1750800" cy="769441"/>
          </a:xfrm>
          <a:prstGeom prst="rect">
            <a:avLst/>
          </a:prstGeom>
          <a:noFill/>
          <a:ln>
            <a:solidFill>
              <a:srgbClr val="00285A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/>
              <a:t>HP – Hot Patches</a:t>
            </a:r>
          </a:p>
          <a:p>
            <a:r>
              <a:rPr lang="en-US" sz="1100"/>
              <a:t>SOC – System on Chip</a:t>
            </a:r>
          </a:p>
          <a:p>
            <a:r>
              <a:rPr lang="en-US" sz="1100"/>
              <a:t>PDK – Process Design Kit</a:t>
            </a:r>
          </a:p>
          <a:p>
            <a:r>
              <a:rPr lang="en-US" sz="1100"/>
              <a:t>DP - Design Platform</a:t>
            </a:r>
          </a:p>
        </p:txBody>
      </p:sp>
    </p:spTree>
    <p:extLst>
      <p:ext uri="{BB962C8B-B14F-4D97-AF65-F5344CB8AC3E}">
        <p14:creationId xmlns:p14="http://schemas.microsoft.com/office/powerpoint/2010/main" val="990370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7AD5-2BBC-4707-38CE-CFB5FE7F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1278 20A - ARL Experience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0C24C-98E8-EEBC-816D-58F200415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777882"/>
            <a:ext cx="4629151" cy="4095774"/>
          </a:xfrm>
        </p:spPr>
        <p:txBody>
          <a:bodyPr>
            <a:normAutofit/>
          </a:bodyPr>
          <a:lstStyle/>
          <a:p>
            <a:pPr marL="228594" indent="-228594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13 Hot-patches to Process Design Kit (PDK)</a:t>
            </a:r>
          </a:p>
          <a:p>
            <a:pPr marL="228594" indent="-228594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3 Critical HP on path to TI; rest were minor, including few needed by SOC team</a:t>
            </a:r>
            <a:endParaRPr lang="en-US" sz="2800">
              <a:latin typeface="Intel Clear Light" panose="020B0404020203020204" pitchFamily="34" charset="0"/>
              <a:ea typeface="Intel Clear Light" panose="020B0404020203020204" pitchFamily="34" charset="0"/>
              <a:cs typeface="Intel Clear Light" panose="020B0404020203020204" pitchFamily="34" charset="0"/>
            </a:endParaRPr>
          </a:p>
          <a:p>
            <a:pPr marL="228594" indent="-228594">
              <a:lnSpc>
                <a:spcPct val="9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>
                <a:latin typeface="Intel Clear Light" panose="020B0404020203020204" pitchFamily="34" charset="0"/>
                <a:ea typeface="Intel Clear Light" panose="020B0404020203020204" pitchFamily="34" charset="0"/>
                <a:cs typeface="Intel Clear Light" panose="020B0404020203020204" pitchFamily="34" charset="0"/>
              </a:rPr>
              <a:t>Major PDKs downgraded (↓) from planned quality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B44F2CE8-E3B2-E583-EB6E-5BF4707965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5274825"/>
                  </p:ext>
                </p:extLst>
              </p:nvPr>
            </p:nvGraphicFramePr>
            <p:xfrm>
              <a:off x="5130617" y="1584969"/>
              <a:ext cx="6552835" cy="3685970"/>
            </p:xfrm>
            <a:graphic>
              <a:graphicData uri="http://schemas.microsoft.com/office/powerpoint/2016/slidezoom">
                <pslz:sldZm>
                  <pslz:sldZmObj sldId="2147476019" cId="3658015722">
                    <pslz:zmPr id="{C1C4BC43-200C-4104-B382-5E02C1F43049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552835" cy="368597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B44F2CE8-E3B2-E583-EB6E-5BF4707965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0617" y="1584969"/>
                <a:ext cx="6552835" cy="368597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F472D4F-4AF0-AE47-B47C-4237E2C21332}"/>
              </a:ext>
            </a:extLst>
          </p:cNvPr>
          <p:cNvSpPr txBox="1"/>
          <p:nvPr/>
        </p:nvSpPr>
        <p:spPr>
          <a:xfrm>
            <a:off x="2405114" y="5645822"/>
            <a:ext cx="7381772" cy="58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pPr algn="ctr" defTabSz="609585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kern="1200" err="1">
                <a:solidFill>
                  <a:srgbClr val="003C71"/>
                </a:solidFill>
                <a:latin typeface="Intel Clear"/>
              </a:rPr>
              <a:t>UnStable</a:t>
            </a:r>
            <a:r>
              <a:rPr lang="en-US" sz="2400" kern="1200">
                <a:solidFill>
                  <a:srgbClr val="003C71"/>
                </a:solidFill>
                <a:latin typeface="Intel Clear"/>
              </a:rPr>
              <a:t> PDK/DP will impact Quality/Schedule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E3099-1A54-26AB-8DA1-85BC6E372761}"/>
              </a:ext>
            </a:extLst>
          </p:cNvPr>
          <p:cNvSpPr txBox="1"/>
          <p:nvPr/>
        </p:nvSpPr>
        <p:spPr>
          <a:xfrm>
            <a:off x="691590" y="4904735"/>
            <a:ext cx="1750800" cy="769441"/>
          </a:xfrm>
          <a:prstGeom prst="rect">
            <a:avLst/>
          </a:prstGeom>
          <a:noFill/>
          <a:ln>
            <a:solidFill>
              <a:srgbClr val="00285A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/>
              <a:t>HP – Hot Patches</a:t>
            </a:r>
          </a:p>
          <a:p>
            <a:r>
              <a:rPr lang="en-US" sz="1100"/>
              <a:t>SOC – System on Chip</a:t>
            </a:r>
          </a:p>
          <a:p>
            <a:r>
              <a:rPr lang="en-US" sz="1100"/>
              <a:t>PDK – Process Design Kit</a:t>
            </a:r>
          </a:p>
          <a:p>
            <a:r>
              <a:rPr lang="en-US" sz="1100"/>
              <a:t>DP - Design Platform</a:t>
            </a:r>
          </a:p>
        </p:txBody>
      </p:sp>
    </p:spTree>
    <p:extLst>
      <p:ext uri="{BB962C8B-B14F-4D97-AF65-F5344CB8AC3E}">
        <p14:creationId xmlns:p14="http://schemas.microsoft.com/office/powerpoint/2010/main" val="268649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4E7E-9053-7CA4-F06E-7688C5FD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Unplanned Hot Patches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0BE04A-FC72-5B72-87A7-56A9582350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006644"/>
              </p:ext>
            </p:extLst>
          </p:nvPr>
        </p:nvGraphicFramePr>
        <p:xfrm>
          <a:off x="115710" y="1682134"/>
          <a:ext cx="9575531" cy="3584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486">
                  <a:extLst>
                    <a:ext uri="{9D8B030D-6E8A-4147-A177-3AD203B41FA5}">
                      <a16:colId xmlns:a16="http://schemas.microsoft.com/office/drawing/2014/main" val="4245339048"/>
                    </a:ext>
                  </a:extLst>
                </a:gridCol>
                <a:gridCol w="3482641">
                  <a:extLst>
                    <a:ext uri="{9D8B030D-6E8A-4147-A177-3AD203B41FA5}">
                      <a16:colId xmlns:a16="http://schemas.microsoft.com/office/drawing/2014/main" val="332349959"/>
                    </a:ext>
                  </a:extLst>
                </a:gridCol>
                <a:gridCol w="4110404">
                  <a:extLst>
                    <a:ext uri="{9D8B030D-6E8A-4147-A177-3AD203B41FA5}">
                      <a16:colId xmlns:a16="http://schemas.microsoft.com/office/drawing/2014/main" val="3079846726"/>
                    </a:ext>
                  </a:extLst>
                </a:gridCol>
              </a:tblGrid>
              <a:tr h="45834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553405"/>
                  </a:ext>
                </a:extLst>
              </a:tr>
              <a:tr h="732353">
                <a:tc>
                  <a:txBody>
                    <a:bodyPr/>
                    <a:lstStyle/>
                    <a:p>
                      <a:r>
                        <a:rPr lang="en-US" sz="1600" b="1"/>
                        <a:t>New certified Design Platform (DP)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Each Out-of-cycle DP release delays schedule by ~4 weeks.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On </a:t>
                      </a:r>
                      <a:r>
                        <a:rPr lang="en-US" sz="1600" err="1"/>
                        <a:t>Astep</a:t>
                      </a:r>
                      <a:r>
                        <a:rPr lang="en-US" sz="1600"/>
                        <a:t>, SOC hit with 1 quarter of 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346314"/>
                  </a:ext>
                </a:extLst>
              </a:tr>
              <a:tr h="715773">
                <a:tc>
                  <a:txBody>
                    <a:bodyPr/>
                    <a:lstStyle/>
                    <a:p>
                      <a:r>
                        <a:rPr lang="en-US" sz="1600" b="1"/>
                        <a:t>Redesign of IP/Digital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IPs cannot get clean to late changes impacting Quality and Perf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Memory Design was impacted from LLEs. Not all LLEs intercepted – area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83430"/>
                  </a:ext>
                </a:extLst>
              </a:tr>
              <a:tr h="871487">
                <a:tc>
                  <a:txBody>
                    <a:bodyPr/>
                    <a:lstStyle/>
                    <a:p>
                      <a:r>
                        <a:rPr lang="en-US" sz="1600" b="1"/>
                        <a:t>Missed entitlement de-commit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Late changes forces SOC to leave  Performance on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With late, new Library (FTI  LLE) post </a:t>
                      </a:r>
                      <a:r>
                        <a:rPr lang="en-US" sz="1600" err="1"/>
                        <a:t>Bstep</a:t>
                      </a:r>
                      <a:r>
                        <a:rPr lang="en-US" sz="1600"/>
                        <a:t> release, SOC/IP could not absorb and consequently took 1-2% a hit in PnP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709990"/>
                  </a:ext>
                </a:extLst>
              </a:tr>
              <a:tr h="715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/>
                        <a:t>Unplanned effort from deferred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IP/SOC resources have tight roll-off plans for cadence of Products.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IP teams missed </a:t>
                      </a:r>
                      <a:r>
                        <a:rPr lang="en-US" sz="1600" err="1"/>
                        <a:t>Testchip</a:t>
                      </a:r>
                      <a:r>
                        <a:rPr lang="en-US" sz="1600"/>
                        <a:t> commits for post-20A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566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49010E-FBFD-F718-AE3A-53AC2468DCC1}"/>
              </a:ext>
            </a:extLst>
          </p:cNvPr>
          <p:cNvSpPr txBox="1"/>
          <p:nvPr/>
        </p:nvSpPr>
        <p:spPr>
          <a:xfrm>
            <a:off x="834211" y="5548501"/>
            <a:ext cx="9575531" cy="58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pPr algn="ctr" defTabSz="609585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kern="1200">
                <a:solidFill>
                  <a:srgbClr val="003C71"/>
                </a:solidFill>
                <a:latin typeface="Intel Clear"/>
              </a:rPr>
              <a:t>A maturing process needs new TFM &amp; impacts Design construction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BFB9A-7DBA-8DD0-8754-0003D1AE7955}"/>
              </a:ext>
            </a:extLst>
          </p:cNvPr>
          <p:cNvSpPr txBox="1"/>
          <p:nvPr/>
        </p:nvSpPr>
        <p:spPr>
          <a:xfrm>
            <a:off x="9803743" y="3584823"/>
            <a:ext cx="1957505" cy="17851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/>
              <a:t>HP – Hot Patches</a:t>
            </a:r>
          </a:p>
          <a:p>
            <a:r>
              <a:rPr lang="en-US" sz="1100"/>
              <a:t>SOC – System on Chip</a:t>
            </a:r>
          </a:p>
          <a:p>
            <a:r>
              <a:rPr lang="en-US" sz="1100"/>
              <a:t>DP - Design Platform</a:t>
            </a:r>
          </a:p>
          <a:p>
            <a:r>
              <a:rPr lang="en-US" sz="1100"/>
              <a:t>DE – Design Enablement </a:t>
            </a:r>
          </a:p>
          <a:p>
            <a:r>
              <a:rPr lang="en-US" sz="1100"/>
              <a:t>FTI – Field Trench Isolation</a:t>
            </a:r>
          </a:p>
          <a:p>
            <a:r>
              <a:rPr lang="en-US" sz="1100"/>
              <a:t>LLE – Local Layout Effect</a:t>
            </a:r>
          </a:p>
          <a:p>
            <a:r>
              <a:rPr lang="en-US" sz="1100"/>
              <a:t>EC – Execution Commit </a:t>
            </a:r>
          </a:p>
          <a:p>
            <a:r>
              <a:rPr lang="en-US" sz="1100"/>
              <a:t>             (PLC)</a:t>
            </a:r>
          </a:p>
          <a:p>
            <a:r>
              <a:rPr lang="en-US" sz="1100"/>
              <a:t>TFM – Tool Flows &amp; Methods</a:t>
            </a:r>
          </a:p>
          <a:p>
            <a:r>
              <a:rPr lang="en-US" sz="1100" err="1"/>
              <a:t>Xchip</a:t>
            </a:r>
            <a:r>
              <a:rPr lang="en-US" sz="1100"/>
              <a:t> – Test Chip</a:t>
            </a:r>
          </a:p>
        </p:txBody>
      </p:sp>
    </p:spTree>
    <p:extLst>
      <p:ext uri="{BB962C8B-B14F-4D97-AF65-F5344CB8AC3E}">
        <p14:creationId xmlns:p14="http://schemas.microsoft.com/office/powerpoint/2010/main" val="2946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9CDD1-D89C-BF31-6CC2-75FD9976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 hangingPunct="1">
              <a:lnSpc>
                <a:spcPct val="100000"/>
              </a:lnSpc>
              <a:spcBef>
                <a:spcPts val="0"/>
              </a:spcBef>
            </a:pPr>
            <a:fld id="{EE2556C5-CE8C-6547-B838-EA80C61A4AF7}" type="slidenum">
              <a:rPr lang="en-US" kern="1200">
                <a:solidFill>
                  <a:prstClr val="white"/>
                </a:solidFill>
                <a:latin typeface="Intel Clear"/>
              </a:rPr>
              <a:pPr defTabSz="609585" hangingPunct="1">
                <a:lnSpc>
                  <a:spcPct val="100000"/>
                </a:lnSpc>
                <a:spcBef>
                  <a:spcPts val="0"/>
                </a:spcBef>
              </a:pPr>
              <a:t>8</a:t>
            </a:fld>
            <a:endParaRPr lang="en-US" kern="120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2084C4-9345-F118-12CE-DAF3850D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75272"/>
            <a:ext cx="10972800" cy="487561"/>
          </a:xfrm>
        </p:spPr>
        <p:txBody>
          <a:bodyPr>
            <a:normAutofit fontScale="90000"/>
          </a:bodyPr>
          <a:lstStyle/>
          <a:p>
            <a:r>
              <a:rPr lang="en-US" err="1"/>
              <a:t>Ecore</a:t>
            </a:r>
            <a:r>
              <a:rPr lang="en-US"/>
              <a:t>/</a:t>
            </a:r>
            <a:r>
              <a:rPr lang="en-US" err="1"/>
              <a:t>Skymont</a:t>
            </a:r>
            <a:r>
              <a:rPr lang="en-US"/>
              <a:t> - P1278.2 vs. TSMC N3B Cost of Adoption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605017-075A-66A5-56B1-D05B118B3A1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5215480"/>
              </p:ext>
            </p:extLst>
          </p:nvPr>
        </p:nvGraphicFramePr>
        <p:xfrm>
          <a:off x="562021" y="632783"/>
          <a:ext cx="11067957" cy="5052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1808">
                  <a:extLst>
                    <a:ext uri="{9D8B030D-6E8A-4147-A177-3AD203B41FA5}">
                      <a16:colId xmlns:a16="http://schemas.microsoft.com/office/drawing/2014/main" val="3113827773"/>
                    </a:ext>
                  </a:extLst>
                </a:gridCol>
                <a:gridCol w="2992581">
                  <a:extLst>
                    <a:ext uri="{9D8B030D-6E8A-4147-A177-3AD203B41FA5}">
                      <a16:colId xmlns:a16="http://schemas.microsoft.com/office/drawing/2014/main" val="1790058381"/>
                    </a:ext>
                  </a:extLst>
                </a:gridCol>
                <a:gridCol w="1646712">
                  <a:extLst>
                    <a:ext uri="{9D8B030D-6E8A-4147-A177-3AD203B41FA5}">
                      <a16:colId xmlns:a16="http://schemas.microsoft.com/office/drawing/2014/main" val="1423314999"/>
                    </a:ext>
                  </a:extLst>
                </a:gridCol>
                <a:gridCol w="4116856">
                  <a:extLst>
                    <a:ext uri="{9D8B030D-6E8A-4147-A177-3AD203B41FA5}">
                      <a16:colId xmlns:a16="http://schemas.microsoft.com/office/drawing/2014/main" val="36462635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Topic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SK3 (N3B)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Advantage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6096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chemeClr val="tx2"/>
                          </a:solidFill>
                        </a:rPr>
                        <a:t>SK78 (1278.2)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91013426"/>
                  </a:ext>
                </a:extLst>
              </a:tr>
              <a:tr h="419678">
                <a:tc>
                  <a:txBody>
                    <a:bodyPr/>
                    <a:lstStyle/>
                    <a:p>
                      <a:r>
                        <a:rPr lang="en-US" sz="1400"/>
                        <a:t>PDK Maturity at VTI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1.0.10 – very stable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PDK 0.4 + PDK 0.8. Complex hybrid env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49734665"/>
                  </a:ext>
                </a:extLst>
              </a:tr>
              <a:tr h="610876">
                <a:tc>
                  <a:txBody>
                    <a:bodyPr/>
                    <a:lstStyle/>
                    <a:p>
                      <a:r>
                        <a:rPr lang="en-US" sz="1400"/>
                        <a:t>Large Impact PDK releases 3 month before TI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YES – Yield and perf major change (PDK 0.8 released to close to VTI – making it hard to absorb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06395048"/>
                  </a:ext>
                </a:extLst>
              </a:tr>
              <a:tr h="777051">
                <a:tc>
                  <a:txBody>
                    <a:bodyPr/>
                    <a:lstStyle/>
                    <a:p>
                      <a:r>
                        <a:rPr lang="en-US" sz="1400"/>
                        <a:t>Large PDK (process) changes after A0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 – mostly </a:t>
                      </a:r>
                      <a:r>
                        <a:rPr lang="en-US" sz="1400" err="1"/>
                        <a:t>runsets</a:t>
                      </a:r>
                      <a:r>
                        <a:rPr lang="en-US" sz="1400"/>
                        <a:t> and minor changes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Yes – Yield and Perf additional changes happening late (e.g. Stacked FTI) and more on PDK 0.9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35398686"/>
                  </a:ext>
                </a:extLst>
              </a:tr>
              <a:tr h="555036">
                <a:tc>
                  <a:txBody>
                    <a:bodyPr/>
                    <a:lstStyle/>
                    <a:p>
                      <a:r>
                        <a:rPr lang="en-US" sz="1400"/>
                        <a:t>Library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Stable over 3 month before A0 VTI and used for B0 as well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Larger changes close to VTI.</a:t>
                      </a:r>
                    </a:p>
                    <a:p>
                      <a:r>
                        <a:rPr lang="en-US" sz="1400"/>
                        <a:t>6 Library drops so far for B0.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33934419"/>
                  </a:ext>
                </a:extLst>
              </a:tr>
              <a:tr h="999065">
                <a:tc>
                  <a:txBody>
                    <a:bodyPr/>
                    <a:lstStyle/>
                    <a:p>
                      <a:r>
                        <a:rPr lang="en-US" sz="1400"/>
                        <a:t>Integration Testing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TSMC delivers DP – </a:t>
                      </a:r>
                      <a:r>
                        <a:rPr lang="en-US" sz="1400" err="1"/>
                        <a:t>PDK+Lib+EDA</a:t>
                      </a:r>
                      <a:r>
                        <a:rPr lang="en-US" sz="1400"/>
                        <a:t> tools – better tested</a:t>
                      </a:r>
                    </a:p>
                    <a:p>
                      <a:r>
                        <a:rPr lang="en-US" sz="1400"/>
                        <a:t>Intel tools validation in house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TD delivers separately PDK, Lib (6 to 8wk) later, Most integration testing at project level.</a:t>
                      </a:r>
                    </a:p>
                    <a:p>
                      <a:r>
                        <a:rPr lang="en-US" sz="1400"/>
                        <a:t>Separate release + desire to consume ASAP – creates serious churn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362915"/>
                  </a:ext>
                </a:extLst>
              </a:tr>
              <a:tr h="487259">
                <a:tc>
                  <a:txBody>
                    <a:bodyPr/>
                    <a:lstStyle/>
                    <a:p>
                      <a:r>
                        <a:rPr lang="en-US" sz="1400"/>
                        <a:t>DA Effort  (HAT based)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X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1.17 X (17% more effort). Despite being a derivative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5849627"/>
                  </a:ext>
                </a:extLst>
              </a:tr>
              <a:tr h="777051">
                <a:tc>
                  <a:txBody>
                    <a:bodyPr/>
                    <a:lstStyle/>
                    <a:p>
                      <a:r>
                        <a:rPr lang="en-US" sz="1400"/>
                        <a:t>TFM Enablement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RTL enablement mostly on SK3</a:t>
                      </a:r>
                    </a:p>
                    <a:p>
                      <a:r>
                        <a:rPr lang="en-US" sz="1400"/>
                        <a:t>Heavy Lift enabling Intel HS tools on N3B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Less RTL enablement effort (same RTL)</a:t>
                      </a:r>
                    </a:p>
                    <a:p>
                      <a:r>
                        <a:rPr lang="en-US" sz="1400"/>
                        <a:t>More incremental effort in enabling BE tools (SD and Custom)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597082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929344-5768-9B3C-D3AE-74DDC2E1A778}"/>
              </a:ext>
            </a:extLst>
          </p:cNvPr>
          <p:cNvSpPr txBox="1"/>
          <p:nvPr/>
        </p:nvSpPr>
        <p:spPr>
          <a:xfrm>
            <a:off x="1840832" y="5731591"/>
            <a:ext cx="9377921" cy="58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pPr algn="ctr" defTabSz="609585" hangingPunct="1">
              <a:lnSpc>
                <a:spcPct val="100000"/>
              </a:lnSpc>
              <a:spcBef>
                <a:spcPts val="0"/>
              </a:spcBef>
            </a:pPr>
            <a:r>
              <a:rPr lang="en-US" sz="1867" kern="1200">
                <a:solidFill>
                  <a:srgbClr val="003C71"/>
                </a:solidFill>
                <a:latin typeface="Intel Clear"/>
              </a:rPr>
              <a:t>Stability of Library and PDK up to A0 TI and through B0 stepping was significantly </a:t>
            </a:r>
            <a:br>
              <a:rPr lang="en-US" sz="1867" kern="1200">
                <a:solidFill>
                  <a:srgbClr val="003C71"/>
                </a:solidFill>
                <a:latin typeface="Intel Clear"/>
              </a:rPr>
            </a:br>
            <a:r>
              <a:rPr lang="en-US" sz="1867" kern="1200">
                <a:solidFill>
                  <a:srgbClr val="003C71"/>
                </a:solidFill>
                <a:latin typeface="Intel Clear"/>
              </a:rPr>
              <a:t>better on N3B yielding to less overall design effort and more time for optimization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82C74A-A399-C825-2D93-6A14F1112081}"/>
              </a:ext>
            </a:extLst>
          </p:cNvPr>
          <p:cNvGrpSpPr/>
          <p:nvPr/>
        </p:nvGrpSpPr>
        <p:grpSpPr>
          <a:xfrm>
            <a:off x="6096000" y="1104704"/>
            <a:ext cx="1100856" cy="235098"/>
            <a:chOff x="6637211" y="4852763"/>
            <a:chExt cx="1100856" cy="23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6224C7-2C4F-1A3E-66E2-AB86F05EBF6D}"/>
                </a:ext>
              </a:extLst>
            </p:cNvPr>
            <p:cNvSpPr/>
            <p:nvPr/>
          </p:nvSpPr>
          <p:spPr>
            <a:xfrm>
              <a:off x="6637211" y="4852763"/>
              <a:ext cx="1100856" cy="235098"/>
            </a:xfrm>
            <a:prstGeom prst="rect">
              <a:avLst/>
            </a:prstGeom>
            <a:solidFill>
              <a:srgbClr val="FFFFFF">
                <a:alpha val="72000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364CBA13-3DB9-E5AE-1D11-7DC21866C4F0}"/>
                </a:ext>
              </a:extLst>
            </p:cNvPr>
            <p:cNvSpPr/>
            <p:nvPr/>
          </p:nvSpPr>
          <p:spPr>
            <a:xfrm>
              <a:off x="6881119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665AF751-BCF3-DEF5-745D-40DB75458F97}"/>
                </a:ext>
              </a:extLst>
            </p:cNvPr>
            <p:cNvSpPr/>
            <p:nvPr/>
          </p:nvSpPr>
          <p:spPr>
            <a:xfrm rot="10800000">
              <a:off x="7311997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id="{CD3E6968-183E-6B35-737D-B41BC6477FCF}"/>
                </a:ext>
              </a:extLst>
            </p:cNvPr>
            <p:cNvSpPr/>
            <p:nvPr/>
          </p:nvSpPr>
          <p:spPr>
            <a:xfrm>
              <a:off x="6664961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AC393CF5-76EF-9B29-131A-6821E9BC08D1}"/>
                </a:ext>
              </a:extLst>
            </p:cNvPr>
            <p:cNvSpPr/>
            <p:nvPr/>
          </p:nvSpPr>
          <p:spPr>
            <a:xfrm>
              <a:off x="7528155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81D6B7-45BF-EF00-759A-07A5A5AB923D}"/>
                </a:ext>
              </a:extLst>
            </p:cNvPr>
            <p:cNvSpPr/>
            <p:nvPr/>
          </p:nvSpPr>
          <p:spPr>
            <a:xfrm>
              <a:off x="7096199" y="4882341"/>
              <a:ext cx="182880" cy="182880"/>
            </a:xfrm>
            <a:prstGeom prst="ellipse">
              <a:avLst/>
            </a:prstGeom>
            <a:solidFill>
              <a:schemeClr val="bg1"/>
            </a:solidFill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E80FE3-FA20-5581-40D2-7FF13508D202}"/>
                </a:ext>
              </a:extLst>
            </p:cNvPr>
            <p:cNvSpPr/>
            <p:nvPr/>
          </p:nvSpPr>
          <p:spPr>
            <a:xfrm>
              <a:off x="6883164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EB3BE23-948B-DD79-59A4-ACFA858DF2E3}"/>
                </a:ext>
              </a:extLst>
            </p:cNvPr>
            <p:cNvSpPr/>
            <p:nvPr/>
          </p:nvSpPr>
          <p:spPr>
            <a:xfrm>
              <a:off x="7309232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322B10-5401-DFE6-0013-976AA1D7D495}"/>
              </a:ext>
            </a:extLst>
          </p:cNvPr>
          <p:cNvCxnSpPr>
            <a:cxnSpLocks/>
          </p:cNvCxnSpPr>
          <p:nvPr/>
        </p:nvCxnSpPr>
        <p:spPr>
          <a:xfrm>
            <a:off x="6199271" y="1025698"/>
            <a:ext cx="0" cy="217167"/>
          </a:xfrm>
          <a:prstGeom prst="straightConnector1">
            <a:avLst/>
          </a:prstGeom>
          <a:noFill/>
          <a:ln w="25400" cap="rnd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E282B8F-053C-2C32-4874-13B17637BDAC}"/>
              </a:ext>
            </a:extLst>
          </p:cNvPr>
          <p:cNvGrpSpPr/>
          <p:nvPr/>
        </p:nvGrpSpPr>
        <p:grpSpPr>
          <a:xfrm>
            <a:off x="6096000" y="1720567"/>
            <a:ext cx="1100856" cy="235098"/>
            <a:chOff x="6637211" y="4852763"/>
            <a:chExt cx="1100856" cy="235098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E844224-B104-D089-C068-51C7599E8C3C}"/>
                </a:ext>
              </a:extLst>
            </p:cNvPr>
            <p:cNvSpPr/>
            <p:nvPr/>
          </p:nvSpPr>
          <p:spPr>
            <a:xfrm>
              <a:off x="6637211" y="4852763"/>
              <a:ext cx="1100856" cy="235098"/>
            </a:xfrm>
            <a:prstGeom prst="rect">
              <a:avLst/>
            </a:prstGeom>
            <a:solidFill>
              <a:srgbClr val="FFFFFF">
                <a:alpha val="72000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1" name="Partial Circle 90">
              <a:extLst>
                <a:ext uri="{FF2B5EF4-FFF2-40B4-BE49-F238E27FC236}">
                  <a16:creationId xmlns:a16="http://schemas.microsoft.com/office/drawing/2014/main" id="{E1CCA5EF-A1FE-D5E4-48A6-BBEA6299A446}"/>
                </a:ext>
              </a:extLst>
            </p:cNvPr>
            <p:cNvSpPr/>
            <p:nvPr/>
          </p:nvSpPr>
          <p:spPr>
            <a:xfrm>
              <a:off x="6881119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2" name="Partial Circle 91">
              <a:extLst>
                <a:ext uri="{FF2B5EF4-FFF2-40B4-BE49-F238E27FC236}">
                  <a16:creationId xmlns:a16="http://schemas.microsoft.com/office/drawing/2014/main" id="{195E66F6-339B-B8E7-1E5D-DA7A8AC11DB8}"/>
                </a:ext>
              </a:extLst>
            </p:cNvPr>
            <p:cNvSpPr/>
            <p:nvPr/>
          </p:nvSpPr>
          <p:spPr>
            <a:xfrm rot="10800000">
              <a:off x="7311997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3" name="Partial Circle 92">
              <a:extLst>
                <a:ext uri="{FF2B5EF4-FFF2-40B4-BE49-F238E27FC236}">
                  <a16:creationId xmlns:a16="http://schemas.microsoft.com/office/drawing/2014/main" id="{422C4F41-390A-6B63-3052-56FDC4C524DA}"/>
                </a:ext>
              </a:extLst>
            </p:cNvPr>
            <p:cNvSpPr/>
            <p:nvPr/>
          </p:nvSpPr>
          <p:spPr>
            <a:xfrm>
              <a:off x="6664961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4" name="Partial Circle 93">
              <a:extLst>
                <a:ext uri="{FF2B5EF4-FFF2-40B4-BE49-F238E27FC236}">
                  <a16:creationId xmlns:a16="http://schemas.microsoft.com/office/drawing/2014/main" id="{7A12CD8D-6FC4-6492-FD28-82485C5A188C}"/>
                </a:ext>
              </a:extLst>
            </p:cNvPr>
            <p:cNvSpPr/>
            <p:nvPr/>
          </p:nvSpPr>
          <p:spPr>
            <a:xfrm>
              <a:off x="7528155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8F5841A-9E79-623F-D863-799A8CF7AD5A}"/>
                </a:ext>
              </a:extLst>
            </p:cNvPr>
            <p:cNvSpPr/>
            <p:nvPr/>
          </p:nvSpPr>
          <p:spPr>
            <a:xfrm>
              <a:off x="7096199" y="4882341"/>
              <a:ext cx="182880" cy="182880"/>
            </a:xfrm>
            <a:prstGeom prst="ellipse">
              <a:avLst/>
            </a:prstGeom>
            <a:solidFill>
              <a:schemeClr val="bg1"/>
            </a:solidFill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42EF2FA-174D-4592-3A1B-226D80C8CCE5}"/>
                </a:ext>
              </a:extLst>
            </p:cNvPr>
            <p:cNvSpPr/>
            <p:nvPr/>
          </p:nvSpPr>
          <p:spPr>
            <a:xfrm>
              <a:off x="6883164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5D64E0A-7CDB-4065-3A93-D6DAC7EC201E}"/>
                </a:ext>
              </a:extLst>
            </p:cNvPr>
            <p:cNvSpPr/>
            <p:nvPr/>
          </p:nvSpPr>
          <p:spPr>
            <a:xfrm>
              <a:off x="7309232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DDFAFD3-6F5D-DD5E-667A-72CCE2C9CDA5}"/>
              </a:ext>
            </a:extLst>
          </p:cNvPr>
          <p:cNvCxnSpPr>
            <a:cxnSpLocks/>
          </p:cNvCxnSpPr>
          <p:nvPr/>
        </p:nvCxnSpPr>
        <p:spPr>
          <a:xfrm>
            <a:off x="6206861" y="1611983"/>
            <a:ext cx="0" cy="217167"/>
          </a:xfrm>
          <a:prstGeom prst="straightConnector1">
            <a:avLst/>
          </a:prstGeom>
          <a:noFill/>
          <a:ln w="25400" cap="rnd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7607544-32E5-558E-D1E6-3B9537A19D45}"/>
              </a:ext>
            </a:extLst>
          </p:cNvPr>
          <p:cNvGrpSpPr/>
          <p:nvPr/>
        </p:nvGrpSpPr>
        <p:grpSpPr>
          <a:xfrm>
            <a:off x="6096000" y="2469780"/>
            <a:ext cx="1100856" cy="235098"/>
            <a:chOff x="6637211" y="4852763"/>
            <a:chExt cx="1100856" cy="23509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0373DC9-0F42-CAA6-EF39-E39D8D912770}"/>
                </a:ext>
              </a:extLst>
            </p:cNvPr>
            <p:cNvSpPr/>
            <p:nvPr/>
          </p:nvSpPr>
          <p:spPr>
            <a:xfrm>
              <a:off x="6637211" y="4852763"/>
              <a:ext cx="1100856" cy="235098"/>
            </a:xfrm>
            <a:prstGeom prst="rect">
              <a:avLst/>
            </a:prstGeom>
            <a:solidFill>
              <a:srgbClr val="FFFFFF">
                <a:alpha val="72000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1" name="Partial Circle 100">
              <a:extLst>
                <a:ext uri="{FF2B5EF4-FFF2-40B4-BE49-F238E27FC236}">
                  <a16:creationId xmlns:a16="http://schemas.microsoft.com/office/drawing/2014/main" id="{A9125A80-143C-5E84-2896-B02266651410}"/>
                </a:ext>
              </a:extLst>
            </p:cNvPr>
            <p:cNvSpPr/>
            <p:nvPr/>
          </p:nvSpPr>
          <p:spPr>
            <a:xfrm>
              <a:off x="6881119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2" name="Partial Circle 101">
              <a:extLst>
                <a:ext uri="{FF2B5EF4-FFF2-40B4-BE49-F238E27FC236}">
                  <a16:creationId xmlns:a16="http://schemas.microsoft.com/office/drawing/2014/main" id="{AFD2E7A6-DEAB-DAD3-5AC8-5EFAEAB73CED}"/>
                </a:ext>
              </a:extLst>
            </p:cNvPr>
            <p:cNvSpPr/>
            <p:nvPr/>
          </p:nvSpPr>
          <p:spPr>
            <a:xfrm rot="10800000">
              <a:off x="7311997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3" name="Partial Circle 102">
              <a:extLst>
                <a:ext uri="{FF2B5EF4-FFF2-40B4-BE49-F238E27FC236}">
                  <a16:creationId xmlns:a16="http://schemas.microsoft.com/office/drawing/2014/main" id="{E0C1D9CE-60CF-0166-6D13-2ED5D8250A87}"/>
                </a:ext>
              </a:extLst>
            </p:cNvPr>
            <p:cNvSpPr/>
            <p:nvPr/>
          </p:nvSpPr>
          <p:spPr>
            <a:xfrm>
              <a:off x="6664961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4" name="Partial Circle 103">
              <a:extLst>
                <a:ext uri="{FF2B5EF4-FFF2-40B4-BE49-F238E27FC236}">
                  <a16:creationId xmlns:a16="http://schemas.microsoft.com/office/drawing/2014/main" id="{328E53C3-40CC-A5C5-522E-C5DA861ACB1F}"/>
                </a:ext>
              </a:extLst>
            </p:cNvPr>
            <p:cNvSpPr/>
            <p:nvPr/>
          </p:nvSpPr>
          <p:spPr>
            <a:xfrm>
              <a:off x="7528155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FD83985-C656-04EE-6510-9F2B25BF6D6C}"/>
                </a:ext>
              </a:extLst>
            </p:cNvPr>
            <p:cNvSpPr/>
            <p:nvPr/>
          </p:nvSpPr>
          <p:spPr>
            <a:xfrm>
              <a:off x="7096199" y="4882341"/>
              <a:ext cx="182880" cy="182880"/>
            </a:xfrm>
            <a:prstGeom prst="ellipse">
              <a:avLst/>
            </a:prstGeom>
            <a:solidFill>
              <a:schemeClr val="bg1"/>
            </a:solidFill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E4A39435-E05B-0037-F6E9-9804D44A751E}"/>
                </a:ext>
              </a:extLst>
            </p:cNvPr>
            <p:cNvSpPr/>
            <p:nvPr/>
          </p:nvSpPr>
          <p:spPr>
            <a:xfrm>
              <a:off x="6883164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F7999B2-CDAC-99A7-A7F7-18AB590526C6}"/>
                </a:ext>
              </a:extLst>
            </p:cNvPr>
            <p:cNvSpPr/>
            <p:nvPr/>
          </p:nvSpPr>
          <p:spPr>
            <a:xfrm>
              <a:off x="7309232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DB173337-EBDB-CDF7-6D33-954290F20A17}"/>
              </a:ext>
            </a:extLst>
          </p:cNvPr>
          <p:cNvCxnSpPr>
            <a:cxnSpLocks/>
          </p:cNvCxnSpPr>
          <p:nvPr/>
        </p:nvCxnSpPr>
        <p:spPr>
          <a:xfrm>
            <a:off x="6214882" y="2390774"/>
            <a:ext cx="0" cy="217167"/>
          </a:xfrm>
          <a:prstGeom prst="straightConnector1">
            <a:avLst/>
          </a:prstGeom>
          <a:noFill/>
          <a:ln w="25400" cap="rnd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2FD2A158-4E46-1CD0-AD24-DE428F7358BE}"/>
              </a:ext>
            </a:extLst>
          </p:cNvPr>
          <p:cNvGrpSpPr/>
          <p:nvPr/>
        </p:nvGrpSpPr>
        <p:grpSpPr>
          <a:xfrm>
            <a:off x="6096000" y="3122056"/>
            <a:ext cx="1100856" cy="235098"/>
            <a:chOff x="6637211" y="4852763"/>
            <a:chExt cx="1100856" cy="235098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9C33E23-9807-4173-1CDC-6236C1774215}"/>
                </a:ext>
              </a:extLst>
            </p:cNvPr>
            <p:cNvSpPr/>
            <p:nvPr/>
          </p:nvSpPr>
          <p:spPr>
            <a:xfrm>
              <a:off x="6637211" y="4852763"/>
              <a:ext cx="1100856" cy="235098"/>
            </a:xfrm>
            <a:prstGeom prst="rect">
              <a:avLst/>
            </a:prstGeom>
            <a:solidFill>
              <a:srgbClr val="FFFFFF">
                <a:alpha val="72000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1" name="Partial Circle 110">
              <a:extLst>
                <a:ext uri="{FF2B5EF4-FFF2-40B4-BE49-F238E27FC236}">
                  <a16:creationId xmlns:a16="http://schemas.microsoft.com/office/drawing/2014/main" id="{87C7BCDA-F15D-8D08-6882-8D70948BDB0E}"/>
                </a:ext>
              </a:extLst>
            </p:cNvPr>
            <p:cNvSpPr/>
            <p:nvPr/>
          </p:nvSpPr>
          <p:spPr>
            <a:xfrm>
              <a:off x="6881119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2" name="Partial Circle 111">
              <a:extLst>
                <a:ext uri="{FF2B5EF4-FFF2-40B4-BE49-F238E27FC236}">
                  <a16:creationId xmlns:a16="http://schemas.microsoft.com/office/drawing/2014/main" id="{C2FC1CE4-F80B-84A9-3E2B-00D3749B957C}"/>
                </a:ext>
              </a:extLst>
            </p:cNvPr>
            <p:cNvSpPr/>
            <p:nvPr/>
          </p:nvSpPr>
          <p:spPr>
            <a:xfrm rot="10800000">
              <a:off x="7311997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3" name="Partial Circle 112">
              <a:extLst>
                <a:ext uri="{FF2B5EF4-FFF2-40B4-BE49-F238E27FC236}">
                  <a16:creationId xmlns:a16="http://schemas.microsoft.com/office/drawing/2014/main" id="{398E8D21-FBDD-84AF-E8C1-4322F2A4B8E7}"/>
                </a:ext>
              </a:extLst>
            </p:cNvPr>
            <p:cNvSpPr/>
            <p:nvPr/>
          </p:nvSpPr>
          <p:spPr>
            <a:xfrm>
              <a:off x="6664961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4" name="Partial Circle 113">
              <a:extLst>
                <a:ext uri="{FF2B5EF4-FFF2-40B4-BE49-F238E27FC236}">
                  <a16:creationId xmlns:a16="http://schemas.microsoft.com/office/drawing/2014/main" id="{B23069DF-7D85-F41C-13C9-3D919DDBA805}"/>
                </a:ext>
              </a:extLst>
            </p:cNvPr>
            <p:cNvSpPr/>
            <p:nvPr/>
          </p:nvSpPr>
          <p:spPr>
            <a:xfrm>
              <a:off x="7528155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ABD45FC-D15D-D036-47CE-F81160133993}"/>
                </a:ext>
              </a:extLst>
            </p:cNvPr>
            <p:cNvSpPr/>
            <p:nvPr/>
          </p:nvSpPr>
          <p:spPr>
            <a:xfrm>
              <a:off x="7096199" y="4882341"/>
              <a:ext cx="182880" cy="182880"/>
            </a:xfrm>
            <a:prstGeom prst="ellipse">
              <a:avLst/>
            </a:prstGeom>
            <a:solidFill>
              <a:schemeClr val="bg1"/>
            </a:solidFill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59A1258-56B5-8B24-B827-54828A9E5B6B}"/>
                </a:ext>
              </a:extLst>
            </p:cNvPr>
            <p:cNvSpPr/>
            <p:nvPr/>
          </p:nvSpPr>
          <p:spPr>
            <a:xfrm>
              <a:off x="6883164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E783013-D31D-023A-A6A5-3C761A5E3352}"/>
                </a:ext>
              </a:extLst>
            </p:cNvPr>
            <p:cNvSpPr/>
            <p:nvPr/>
          </p:nvSpPr>
          <p:spPr>
            <a:xfrm>
              <a:off x="7309232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A1A7665B-935B-4EE8-FD8F-91C4BC683927}"/>
              </a:ext>
            </a:extLst>
          </p:cNvPr>
          <p:cNvCxnSpPr>
            <a:cxnSpLocks/>
          </p:cNvCxnSpPr>
          <p:nvPr/>
        </p:nvCxnSpPr>
        <p:spPr>
          <a:xfrm>
            <a:off x="6214882" y="3043050"/>
            <a:ext cx="0" cy="217167"/>
          </a:xfrm>
          <a:prstGeom prst="straightConnector1">
            <a:avLst/>
          </a:prstGeom>
          <a:noFill/>
          <a:ln w="25400" cap="rnd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854FA29-92F6-7974-AC35-294FF9C9649D}"/>
              </a:ext>
            </a:extLst>
          </p:cNvPr>
          <p:cNvGrpSpPr/>
          <p:nvPr/>
        </p:nvGrpSpPr>
        <p:grpSpPr>
          <a:xfrm>
            <a:off x="6096000" y="3860945"/>
            <a:ext cx="1100856" cy="235098"/>
            <a:chOff x="6637211" y="4852763"/>
            <a:chExt cx="1100856" cy="23509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97E5CCE-59FA-8B56-2382-FC8F9018800C}"/>
                </a:ext>
              </a:extLst>
            </p:cNvPr>
            <p:cNvSpPr/>
            <p:nvPr/>
          </p:nvSpPr>
          <p:spPr>
            <a:xfrm>
              <a:off x="6637211" y="4852763"/>
              <a:ext cx="1100856" cy="235098"/>
            </a:xfrm>
            <a:prstGeom prst="rect">
              <a:avLst/>
            </a:prstGeom>
            <a:solidFill>
              <a:srgbClr val="FFFFFF">
                <a:alpha val="72000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1" name="Partial Circle 120">
              <a:extLst>
                <a:ext uri="{FF2B5EF4-FFF2-40B4-BE49-F238E27FC236}">
                  <a16:creationId xmlns:a16="http://schemas.microsoft.com/office/drawing/2014/main" id="{A66F3D5E-A38C-27D7-3E04-528A19BBE0F7}"/>
                </a:ext>
              </a:extLst>
            </p:cNvPr>
            <p:cNvSpPr/>
            <p:nvPr/>
          </p:nvSpPr>
          <p:spPr>
            <a:xfrm>
              <a:off x="6881119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2" name="Partial Circle 121">
              <a:extLst>
                <a:ext uri="{FF2B5EF4-FFF2-40B4-BE49-F238E27FC236}">
                  <a16:creationId xmlns:a16="http://schemas.microsoft.com/office/drawing/2014/main" id="{308E0443-7263-8E2A-729F-59F383DB103B}"/>
                </a:ext>
              </a:extLst>
            </p:cNvPr>
            <p:cNvSpPr/>
            <p:nvPr/>
          </p:nvSpPr>
          <p:spPr>
            <a:xfrm rot="10800000">
              <a:off x="7311997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3" name="Partial Circle 122">
              <a:extLst>
                <a:ext uri="{FF2B5EF4-FFF2-40B4-BE49-F238E27FC236}">
                  <a16:creationId xmlns:a16="http://schemas.microsoft.com/office/drawing/2014/main" id="{6C26E505-B8F5-E1EE-E636-A8FAB29BD81A}"/>
                </a:ext>
              </a:extLst>
            </p:cNvPr>
            <p:cNvSpPr/>
            <p:nvPr/>
          </p:nvSpPr>
          <p:spPr>
            <a:xfrm>
              <a:off x="6664961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4" name="Partial Circle 123">
              <a:extLst>
                <a:ext uri="{FF2B5EF4-FFF2-40B4-BE49-F238E27FC236}">
                  <a16:creationId xmlns:a16="http://schemas.microsoft.com/office/drawing/2014/main" id="{05B4E300-1DB4-F069-C1D3-7E97F3874656}"/>
                </a:ext>
              </a:extLst>
            </p:cNvPr>
            <p:cNvSpPr/>
            <p:nvPr/>
          </p:nvSpPr>
          <p:spPr>
            <a:xfrm>
              <a:off x="7528155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1BA16BE-F83C-A2BF-2F1A-FC20BC42C325}"/>
                </a:ext>
              </a:extLst>
            </p:cNvPr>
            <p:cNvSpPr/>
            <p:nvPr/>
          </p:nvSpPr>
          <p:spPr>
            <a:xfrm>
              <a:off x="7096199" y="4882341"/>
              <a:ext cx="182880" cy="182880"/>
            </a:xfrm>
            <a:prstGeom prst="ellipse">
              <a:avLst/>
            </a:prstGeom>
            <a:solidFill>
              <a:schemeClr val="bg1"/>
            </a:solidFill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C575C63-2B64-8CFD-FF23-15256F05181A}"/>
                </a:ext>
              </a:extLst>
            </p:cNvPr>
            <p:cNvSpPr/>
            <p:nvPr/>
          </p:nvSpPr>
          <p:spPr>
            <a:xfrm>
              <a:off x="6883164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4D31C03-EE77-B59A-4E13-225743B1378C}"/>
                </a:ext>
              </a:extLst>
            </p:cNvPr>
            <p:cNvSpPr/>
            <p:nvPr/>
          </p:nvSpPr>
          <p:spPr>
            <a:xfrm>
              <a:off x="7309232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291992FF-0929-0174-A7CD-64BDF1428C95}"/>
              </a:ext>
            </a:extLst>
          </p:cNvPr>
          <p:cNvCxnSpPr>
            <a:cxnSpLocks/>
          </p:cNvCxnSpPr>
          <p:nvPr/>
        </p:nvCxnSpPr>
        <p:spPr>
          <a:xfrm>
            <a:off x="6222472" y="3781939"/>
            <a:ext cx="0" cy="217167"/>
          </a:xfrm>
          <a:prstGeom prst="straightConnector1">
            <a:avLst/>
          </a:prstGeom>
          <a:noFill/>
          <a:ln w="25400" cap="rnd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DFF72B0-85E2-3BE0-907B-91A4586173E5}"/>
              </a:ext>
            </a:extLst>
          </p:cNvPr>
          <p:cNvGrpSpPr/>
          <p:nvPr/>
        </p:nvGrpSpPr>
        <p:grpSpPr>
          <a:xfrm>
            <a:off x="6096000" y="4569224"/>
            <a:ext cx="1100856" cy="235098"/>
            <a:chOff x="6637211" y="4852763"/>
            <a:chExt cx="1100856" cy="23509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4E610E0-F541-33B5-1946-A4BAB4A2C786}"/>
                </a:ext>
              </a:extLst>
            </p:cNvPr>
            <p:cNvSpPr/>
            <p:nvPr/>
          </p:nvSpPr>
          <p:spPr>
            <a:xfrm>
              <a:off x="6637211" y="4852763"/>
              <a:ext cx="1100856" cy="235098"/>
            </a:xfrm>
            <a:prstGeom prst="rect">
              <a:avLst/>
            </a:prstGeom>
            <a:solidFill>
              <a:srgbClr val="FFFFFF">
                <a:alpha val="72000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1" name="Partial Circle 130">
              <a:extLst>
                <a:ext uri="{FF2B5EF4-FFF2-40B4-BE49-F238E27FC236}">
                  <a16:creationId xmlns:a16="http://schemas.microsoft.com/office/drawing/2014/main" id="{20544FA2-E03D-D4DC-F963-F86E3BE64BF2}"/>
                </a:ext>
              </a:extLst>
            </p:cNvPr>
            <p:cNvSpPr/>
            <p:nvPr/>
          </p:nvSpPr>
          <p:spPr>
            <a:xfrm>
              <a:off x="6881119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2" name="Partial Circle 131">
              <a:extLst>
                <a:ext uri="{FF2B5EF4-FFF2-40B4-BE49-F238E27FC236}">
                  <a16:creationId xmlns:a16="http://schemas.microsoft.com/office/drawing/2014/main" id="{FEFF9C66-724D-8C33-9C5E-4C42431250B3}"/>
                </a:ext>
              </a:extLst>
            </p:cNvPr>
            <p:cNvSpPr/>
            <p:nvPr/>
          </p:nvSpPr>
          <p:spPr>
            <a:xfrm rot="10800000">
              <a:off x="7311997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3" name="Partial Circle 132">
              <a:extLst>
                <a:ext uri="{FF2B5EF4-FFF2-40B4-BE49-F238E27FC236}">
                  <a16:creationId xmlns:a16="http://schemas.microsoft.com/office/drawing/2014/main" id="{39B8EFBA-89CC-B1DF-13F5-496FB63165E2}"/>
                </a:ext>
              </a:extLst>
            </p:cNvPr>
            <p:cNvSpPr/>
            <p:nvPr/>
          </p:nvSpPr>
          <p:spPr>
            <a:xfrm>
              <a:off x="6664961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4" name="Partial Circle 133">
              <a:extLst>
                <a:ext uri="{FF2B5EF4-FFF2-40B4-BE49-F238E27FC236}">
                  <a16:creationId xmlns:a16="http://schemas.microsoft.com/office/drawing/2014/main" id="{F4BD211D-1E7F-C507-F34A-57E65D617FC6}"/>
                </a:ext>
              </a:extLst>
            </p:cNvPr>
            <p:cNvSpPr/>
            <p:nvPr/>
          </p:nvSpPr>
          <p:spPr>
            <a:xfrm>
              <a:off x="7528155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8CCFA56-B2F0-FB4A-3A34-07528A9E2510}"/>
                </a:ext>
              </a:extLst>
            </p:cNvPr>
            <p:cNvSpPr/>
            <p:nvPr/>
          </p:nvSpPr>
          <p:spPr>
            <a:xfrm>
              <a:off x="7096199" y="4882341"/>
              <a:ext cx="182880" cy="182880"/>
            </a:xfrm>
            <a:prstGeom prst="ellipse">
              <a:avLst/>
            </a:prstGeom>
            <a:solidFill>
              <a:schemeClr val="bg1"/>
            </a:solidFill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DB869801-B536-A489-5944-9F7213991ED3}"/>
                </a:ext>
              </a:extLst>
            </p:cNvPr>
            <p:cNvSpPr/>
            <p:nvPr/>
          </p:nvSpPr>
          <p:spPr>
            <a:xfrm>
              <a:off x="6883164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7EF2017-089C-46F9-CD1D-B5D3656F0AEC}"/>
                </a:ext>
              </a:extLst>
            </p:cNvPr>
            <p:cNvSpPr/>
            <p:nvPr/>
          </p:nvSpPr>
          <p:spPr>
            <a:xfrm>
              <a:off x="7309232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972E85A8-B26A-0604-57AD-59C8A0EEFB97}"/>
              </a:ext>
            </a:extLst>
          </p:cNvPr>
          <p:cNvCxnSpPr>
            <a:cxnSpLocks/>
          </p:cNvCxnSpPr>
          <p:nvPr/>
        </p:nvCxnSpPr>
        <p:spPr>
          <a:xfrm>
            <a:off x="6447924" y="4460640"/>
            <a:ext cx="0" cy="217167"/>
          </a:xfrm>
          <a:prstGeom prst="straightConnector1">
            <a:avLst/>
          </a:prstGeom>
          <a:noFill/>
          <a:ln w="25400" cap="rnd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8451585-2179-765E-DC39-DCBD22CBA0C6}"/>
              </a:ext>
            </a:extLst>
          </p:cNvPr>
          <p:cNvGrpSpPr/>
          <p:nvPr/>
        </p:nvGrpSpPr>
        <p:grpSpPr>
          <a:xfrm>
            <a:off x="6096000" y="5279521"/>
            <a:ext cx="1100856" cy="235098"/>
            <a:chOff x="6637211" y="4852763"/>
            <a:chExt cx="1100856" cy="235098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A4ECDCA-DF89-9EEF-7A6D-97945287A496}"/>
                </a:ext>
              </a:extLst>
            </p:cNvPr>
            <p:cNvSpPr/>
            <p:nvPr/>
          </p:nvSpPr>
          <p:spPr>
            <a:xfrm>
              <a:off x="6637211" y="4852763"/>
              <a:ext cx="1100856" cy="235098"/>
            </a:xfrm>
            <a:prstGeom prst="rect">
              <a:avLst/>
            </a:prstGeom>
            <a:solidFill>
              <a:srgbClr val="FFFFFF">
                <a:alpha val="72000"/>
              </a:srgbClr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1" name="Partial Circle 140">
              <a:extLst>
                <a:ext uri="{FF2B5EF4-FFF2-40B4-BE49-F238E27FC236}">
                  <a16:creationId xmlns:a16="http://schemas.microsoft.com/office/drawing/2014/main" id="{0283178D-5DB7-F4DD-144E-FB35963E1BCA}"/>
                </a:ext>
              </a:extLst>
            </p:cNvPr>
            <p:cNvSpPr/>
            <p:nvPr/>
          </p:nvSpPr>
          <p:spPr>
            <a:xfrm>
              <a:off x="6881119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2" name="Partial Circle 141">
              <a:extLst>
                <a:ext uri="{FF2B5EF4-FFF2-40B4-BE49-F238E27FC236}">
                  <a16:creationId xmlns:a16="http://schemas.microsoft.com/office/drawing/2014/main" id="{605AEDB2-D704-6DDF-54F4-5655128DACD7}"/>
                </a:ext>
              </a:extLst>
            </p:cNvPr>
            <p:cNvSpPr/>
            <p:nvPr/>
          </p:nvSpPr>
          <p:spPr>
            <a:xfrm rot="10800000">
              <a:off x="7311997" y="4882341"/>
              <a:ext cx="182161" cy="182880"/>
            </a:xfrm>
            <a:prstGeom prst="pie">
              <a:avLst>
                <a:gd name="adj1" fmla="val 5395192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3" name="Partial Circle 142">
              <a:extLst>
                <a:ext uri="{FF2B5EF4-FFF2-40B4-BE49-F238E27FC236}">
                  <a16:creationId xmlns:a16="http://schemas.microsoft.com/office/drawing/2014/main" id="{3865B017-B03E-5635-9E5D-D841CEBC7BE5}"/>
                </a:ext>
              </a:extLst>
            </p:cNvPr>
            <p:cNvSpPr/>
            <p:nvPr/>
          </p:nvSpPr>
          <p:spPr>
            <a:xfrm>
              <a:off x="6664961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4" name="Partial Circle 143">
              <a:extLst>
                <a:ext uri="{FF2B5EF4-FFF2-40B4-BE49-F238E27FC236}">
                  <a16:creationId xmlns:a16="http://schemas.microsoft.com/office/drawing/2014/main" id="{1CDE55AD-7CAD-5CB2-1425-5A89D8A183E7}"/>
                </a:ext>
              </a:extLst>
            </p:cNvPr>
            <p:cNvSpPr/>
            <p:nvPr/>
          </p:nvSpPr>
          <p:spPr>
            <a:xfrm>
              <a:off x="7528155" y="4882341"/>
              <a:ext cx="182161" cy="182880"/>
            </a:xfrm>
            <a:prstGeom prst="pie">
              <a:avLst>
                <a:gd name="adj1" fmla="val 16204321"/>
                <a:gd name="adj2" fmla="val 16200000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D30C278-2A52-ECDB-79DE-873EB27F1EB8}"/>
                </a:ext>
              </a:extLst>
            </p:cNvPr>
            <p:cNvSpPr/>
            <p:nvPr/>
          </p:nvSpPr>
          <p:spPr>
            <a:xfrm>
              <a:off x="7096199" y="4882341"/>
              <a:ext cx="182880" cy="182880"/>
            </a:xfrm>
            <a:prstGeom prst="ellipse">
              <a:avLst/>
            </a:prstGeom>
            <a:solidFill>
              <a:schemeClr val="bg1"/>
            </a:solidFill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A799F7A-6573-20C5-8664-C2B666E7A7DA}"/>
                </a:ext>
              </a:extLst>
            </p:cNvPr>
            <p:cNvSpPr/>
            <p:nvPr/>
          </p:nvSpPr>
          <p:spPr>
            <a:xfrm>
              <a:off x="6883164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9BCF1EC-0146-A6E8-8EAF-5309114C2297}"/>
                </a:ext>
              </a:extLst>
            </p:cNvPr>
            <p:cNvSpPr/>
            <p:nvPr/>
          </p:nvSpPr>
          <p:spPr>
            <a:xfrm>
              <a:off x="7309232" y="4882341"/>
              <a:ext cx="182880" cy="182880"/>
            </a:xfrm>
            <a:prstGeom prst="ellipse">
              <a:avLst/>
            </a:prstGeom>
            <a:noFill/>
            <a:ln w="3175" cap="flat">
              <a:solidFill>
                <a:schemeClr val="bg1">
                  <a:lumMod val="6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0F72217D-262E-7B41-0BD8-BA1F2DCF6137}"/>
              </a:ext>
            </a:extLst>
          </p:cNvPr>
          <p:cNvCxnSpPr>
            <a:cxnSpLocks/>
          </p:cNvCxnSpPr>
          <p:nvPr/>
        </p:nvCxnSpPr>
        <p:spPr>
          <a:xfrm>
            <a:off x="6447924" y="5170937"/>
            <a:ext cx="0" cy="217167"/>
          </a:xfrm>
          <a:prstGeom prst="straightConnector1">
            <a:avLst/>
          </a:prstGeom>
          <a:noFill/>
          <a:ln w="25400" cap="rnd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1949F8A-7628-82DD-0867-2983C25C478B}"/>
              </a:ext>
            </a:extLst>
          </p:cNvPr>
          <p:cNvSpPr txBox="1"/>
          <p:nvPr/>
        </p:nvSpPr>
        <p:spPr>
          <a:xfrm>
            <a:off x="0" y="5792571"/>
            <a:ext cx="1718740" cy="52322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Source: Jim </a:t>
            </a:r>
            <a:r>
              <a:rPr lang="en-US" sz="1400" err="1">
                <a:solidFill>
                  <a:schemeClr val="tx2"/>
                </a:solidFill>
              </a:rPr>
              <a:t>Defuria</a:t>
            </a:r>
            <a:endParaRPr lang="en-US" sz="1400">
              <a:solidFill>
                <a:schemeClr val="tx2"/>
              </a:solidFill>
            </a:endParaRPr>
          </a:p>
          <a:p>
            <a:r>
              <a:rPr lang="en-US" sz="1400">
                <a:solidFill>
                  <a:schemeClr val="tx2"/>
                </a:solidFill>
              </a:rPr>
              <a:t> PM SKT78</a:t>
            </a:r>
          </a:p>
        </p:txBody>
      </p:sp>
    </p:spTree>
    <p:extLst>
      <p:ext uri="{BB962C8B-B14F-4D97-AF65-F5344CB8AC3E}">
        <p14:creationId xmlns:p14="http://schemas.microsoft.com/office/powerpoint/2010/main" val="13389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904F-46B4-837A-2023-2F1952137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ARL 1276.4/Intel3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8A2A2-5740-6F39-F60E-4FF9C6D60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60" y="1260496"/>
            <a:ext cx="10972800" cy="4689908"/>
          </a:xfrm>
        </p:spPr>
        <p:txBody>
          <a:bodyPr/>
          <a:lstStyle/>
          <a:p>
            <a:r>
              <a:rPr lang="en-US"/>
              <a:t>Stable PDKs and Design Platform achieved on Intel3</a:t>
            </a:r>
          </a:p>
          <a:p>
            <a:r>
              <a:rPr lang="en-US"/>
              <a:t>Stable TFM enabled smooth SOC execution</a:t>
            </a:r>
          </a:p>
          <a:p>
            <a:r>
              <a:rPr lang="en-US"/>
              <a:t>Process entitlements committed at EC were met and revised upwards post-TI  with no impact to design. </a:t>
            </a:r>
          </a:p>
          <a:p>
            <a:r>
              <a:rPr lang="en-US"/>
              <a:t>Initial Silicon data aligned with Projections and on schedule!</a:t>
            </a:r>
          </a:p>
          <a:p>
            <a:pPr lvl="1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C2870-EBC8-1D16-2025-248512F10DC6}"/>
              </a:ext>
            </a:extLst>
          </p:cNvPr>
          <p:cNvSpPr txBox="1"/>
          <p:nvPr/>
        </p:nvSpPr>
        <p:spPr>
          <a:xfrm>
            <a:off x="1647825" y="5200650"/>
            <a:ext cx="8865807" cy="8533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/>
          <a:p>
            <a:pPr algn="ctr" defTabSz="609585" hangingPunct="1">
              <a:lnSpc>
                <a:spcPct val="100000"/>
              </a:lnSpc>
              <a:spcBef>
                <a:spcPts val="0"/>
              </a:spcBef>
            </a:pPr>
            <a:r>
              <a:rPr lang="en-US" sz="2400" kern="1200">
                <a:solidFill>
                  <a:srgbClr val="003C71"/>
                </a:solidFill>
                <a:latin typeface="Intel Clear"/>
              </a:rPr>
              <a:t>Stability of Process/DP is key predictable SOC execution</a:t>
            </a:r>
          </a:p>
          <a:p>
            <a:pPr algn="ctr" defTabSz="609585" hangingPunct="1">
              <a:lnSpc>
                <a:spcPct val="100000"/>
              </a:lnSpc>
              <a:spcBef>
                <a:spcPts val="0"/>
              </a:spcBef>
            </a:pPr>
            <a:r>
              <a:rPr lang="en-US" sz="2400">
                <a:solidFill>
                  <a:srgbClr val="003C71"/>
                </a:solidFill>
                <a:latin typeface="Intel Clear"/>
              </a:rPr>
              <a:t>Intel7 (RPL) and Intel3 (ARL) were shining examples of this.</a:t>
            </a:r>
            <a:endParaRPr lang="en-US" sz="2400" kern="1200">
              <a:solidFill>
                <a:srgbClr val="003C71"/>
              </a:solidFill>
              <a:latin typeface="Intel Cle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E3689-529E-F016-0896-0381CA0A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71" y="3847628"/>
            <a:ext cx="6782747" cy="1171739"/>
          </a:xfrm>
          <a:prstGeom prst="rect">
            <a:avLst/>
          </a:prstGeom>
        </p:spPr>
      </p:pic>
      <p:sp>
        <p:nvSpPr>
          <p:cNvPr id="7" name="Star: 6 Points 6">
            <a:extLst>
              <a:ext uri="{FF2B5EF4-FFF2-40B4-BE49-F238E27FC236}">
                <a16:creationId xmlns:a16="http://schemas.microsoft.com/office/drawing/2014/main" id="{8C3F433A-6959-0D6D-59C9-C03AF98B5524}"/>
              </a:ext>
            </a:extLst>
          </p:cNvPr>
          <p:cNvSpPr/>
          <p:nvPr/>
        </p:nvSpPr>
        <p:spPr>
          <a:xfrm>
            <a:off x="6103982" y="4635253"/>
            <a:ext cx="364958" cy="338979"/>
          </a:xfrm>
          <a:prstGeom prst="star6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B2F47D-3773-E361-73DB-AB96991B8C0B}"/>
              </a:ext>
            </a:extLst>
          </p:cNvPr>
          <p:cNvSpPr txBox="1"/>
          <p:nvPr/>
        </p:nvSpPr>
        <p:spPr>
          <a:xfrm>
            <a:off x="6146641" y="4679888"/>
            <a:ext cx="311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TI</a:t>
            </a:r>
          </a:p>
        </p:txBody>
      </p:sp>
    </p:spTree>
    <p:extLst>
      <p:ext uri="{BB962C8B-B14F-4D97-AF65-F5344CB8AC3E}">
        <p14:creationId xmlns:p14="http://schemas.microsoft.com/office/powerpoint/2010/main" val="33319355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ntel 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One">
      <a:majorFont>
        <a:latin typeface="IntelOne Display Light"/>
        <a:ea typeface="Arial"/>
        <a:cs typeface="Arial"/>
      </a:majorFont>
      <a:minorFont>
        <a:latin typeface="IntelOne Display Regula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lassic Tint 2">
      <a:srgbClr val="76CEFF"/>
    </a:custClr>
    <a:custClr name="Energy Tint 2">
      <a:srgbClr val="B4F0FF"/>
    </a:custClr>
    <a:custClr name="Carbon Tint 2">
      <a:srgbClr val="E9E9E9"/>
    </a:custClr>
    <a:custClr name="Steel Tint 2">
      <a:srgbClr val="B9D6E5"/>
    </a:custClr>
    <a:custClr name="Geode Tint 2">
      <a:srgbClr val="EEC3F7"/>
    </a:custClr>
    <a:custClr name="Moss Tint 2">
      <a:srgbClr val="D7F3A2"/>
    </a:custClr>
    <a:custClr name="Rust Tint 2">
      <a:srgbClr val="FFC599"/>
    </a:custClr>
    <a:custClr name="Cobalt Tint 2">
      <a:srgbClr val="98A1FF"/>
    </a:custClr>
    <a:custClr name="Coral Tint 2">
      <a:srgbClr val="FFB6B9"/>
    </a:custClr>
    <a:custClr name="white">
      <a:srgbClr val="FFFFFF"/>
    </a:custClr>
    <a:custClr name="Classic Tint 1">
      <a:srgbClr val="00A3F6"/>
    </a:custClr>
    <a:custClr name="Energy Tint 1">
      <a:srgbClr val="7BDEFF"/>
    </a:custClr>
    <a:custClr name="Carbon Tint 1">
      <a:srgbClr val="AEAEAE"/>
    </a:custClr>
    <a:custClr name="Steel Tint 1">
      <a:srgbClr val="86B3CA"/>
    </a:custClr>
    <a:custClr name="Geode Tint 1">
      <a:srgbClr val="CC94DA"/>
    </a:custClr>
    <a:custClr name="Moss Tint 1">
      <a:srgbClr val="B1D272"/>
    </a:custClr>
    <a:custClr name="Rust Tint 1">
      <a:srgbClr val="FF8F51"/>
    </a:custClr>
    <a:custClr name="Cobalt Tint 1">
      <a:srgbClr val="5B69FF"/>
    </a:custClr>
    <a:custClr name="Coral Tint 1">
      <a:srgbClr val="FF848A"/>
    </a:custClr>
    <a:custClr name="Daisy Tint 1">
      <a:srgbClr val="FFE17A"/>
    </a:custClr>
    <a:custClr name="Classic">
      <a:srgbClr val="0068B5"/>
    </a:custClr>
    <a:custClr name="Energy">
      <a:srgbClr val="00C7FD"/>
    </a:custClr>
    <a:custClr name="Carbon">
      <a:srgbClr val="808080"/>
    </a:custClr>
    <a:custClr name="Steel">
      <a:srgbClr val="548FAD"/>
    </a:custClr>
    <a:custClr name="Geode">
      <a:srgbClr val="8F5DA2"/>
    </a:custClr>
    <a:custClr name="Moss">
      <a:srgbClr val="8BAE46"/>
    </a:custClr>
    <a:custClr name="Rust">
      <a:srgbClr val="E96115"/>
    </a:custClr>
    <a:custClr name="Cobalt">
      <a:srgbClr val="1E2EB8"/>
    </a:custClr>
    <a:custClr name="Coral">
      <a:srgbClr val="FF5662"/>
    </a:custClr>
    <a:custClr name="Daisy">
      <a:srgbClr val="FEC91B"/>
    </a:custClr>
    <a:custClr name="Classic Shade 1">
      <a:srgbClr val="004A86"/>
    </a:custClr>
    <a:custClr name="Energy Shade 1">
      <a:srgbClr val="0095CA"/>
    </a:custClr>
    <a:custClr name="Carbon Shade 1">
      <a:srgbClr val="525252"/>
    </a:custClr>
    <a:custClr name="Steel Shade 1">
      <a:srgbClr val="41728A"/>
    </a:custClr>
    <a:custClr name="Geode Shade 1">
      <a:srgbClr val="653171"/>
    </a:custClr>
    <a:custClr name="Moss Shade 1">
      <a:srgbClr val="708541"/>
    </a:custClr>
    <a:custClr name="Rust Shade 1">
      <a:srgbClr val="B24501"/>
    </a:custClr>
    <a:custClr name="Cobalt Shade 1">
      <a:srgbClr val="000F8A"/>
    </a:custClr>
    <a:custClr name="Coral Shade 1">
      <a:srgbClr val="C81326"/>
    </a:custClr>
    <a:custClr name="Daisy Shade 1">
      <a:srgbClr val="EDB200"/>
    </a:custClr>
    <a:custClr name="Classic Shade 2">
      <a:srgbClr val="00285A"/>
    </a:custClr>
    <a:custClr name="Energy Shade 2">
      <a:srgbClr val="005B85"/>
    </a:custClr>
    <a:custClr name="Carbon Shade 2">
      <a:srgbClr val="262626"/>
    </a:custClr>
    <a:custClr name="Steel Shade 2">
      <a:srgbClr val="183544"/>
    </a:custClr>
    <a:custClr name="black">
      <a:srgbClr val="000000"/>
    </a:custClr>
    <a:custClr name="Moss Shade 2">
      <a:srgbClr val="515A3D"/>
    </a:custClr>
    <a:custClr name="black">
      <a:srgbClr val="000000"/>
    </a:custClr>
    <a:custClr name="Cobalt Shade 2">
      <a:srgbClr val="000864"/>
    </a:custClr>
    <a:custClr name="black">
      <a:srgbClr val="000000"/>
    </a:custClr>
    <a:custClr name="Daisy Shade 2">
      <a:srgbClr val="C98F00"/>
    </a:custClr>
  </a:custClrLst>
  <a:extLst>
    <a:ext uri="{05A4C25C-085E-4340-85A3-A5531E510DB2}">
      <thm15:themeFamily xmlns:thm15="http://schemas.microsoft.com/office/thememl/2012/main" name="Theme1" id="{FD5E17D2-2CB4-4788-BCBC-F3F658FA850B}" vid="{9C6A121C-822C-4A49-B9CA-A9BF65F8DB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391E3CADDCD341A831E1FAF78C36F4" ma:contentTypeVersion="8" ma:contentTypeDescription="Create a new document." ma:contentTypeScope="" ma:versionID="00007b52f870e8ddd33810e7b62a52cf">
  <xsd:schema xmlns:xsd="http://www.w3.org/2001/XMLSchema" xmlns:xs="http://www.w3.org/2001/XMLSchema" xmlns:p="http://schemas.microsoft.com/office/2006/metadata/properties" xmlns:ns2="b74506e6-9af5-4571-b9b7-07b337c91669" xmlns:ns3="bc4ec466-c168-4ced-8046-324de5d8c555" targetNamespace="http://schemas.microsoft.com/office/2006/metadata/properties" ma:root="true" ma:fieldsID="9701fc62571880958421a96eff9e4523" ns2:_="" ns3:_="">
    <xsd:import namespace="b74506e6-9af5-4571-b9b7-07b337c91669"/>
    <xsd:import namespace="bc4ec466-c168-4ced-8046-324de5d8c5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506e6-9af5-4571-b9b7-07b337c916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ec466-c168-4ced-8046-324de5d8c5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923C90-5011-429C-A07E-7E3AB5064AAA}">
  <ds:schemaRefs>
    <ds:schemaRef ds:uri="b74506e6-9af5-4571-b9b7-07b337c91669"/>
    <ds:schemaRef ds:uri="bc4ec466-c168-4ced-8046-324de5d8c5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B97176-0030-4BA3-847B-DC50F483AD0F}">
  <ds:schemaRefs>
    <ds:schemaRef ds:uri="http://www.w3.org/XML/1998/namespace"/>
    <ds:schemaRef ds:uri="http://schemas.microsoft.com/office/2006/metadata/properties"/>
    <ds:schemaRef ds:uri="bc4ec466-c168-4ced-8046-324de5d8c555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74506e6-9af5-4571-b9b7-07b337c9166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9DD36-217B-4C6E-B41E-9544F66BBDA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IntelOne-White2</Template>
  <TotalTime>0</TotalTime>
  <Words>1444</Words>
  <Application>Microsoft Macintosh PowerPoint</Application>
  <PresentationFormat>Widescreen</PresentationFormat>
  <Paragraphs>308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Intel Clear</vt:lpstr>
      <vt:lpstr>Courier New</vt:lpstr>
      <vt:lpstr>Intel Clear Light</vt:lpstr>
      <vt:lpstr>Helvetica Neue Medium</vt:lpstr>
      <vt:lpstr>Arial</vt:lpstr>
      <vt:lpstr>IntelOne Display Regular</vt:lpstr>
      <vt:lpstr>Calibri</vt:lpstr>
      <vt:lpstr>IntelOne Display Light</vt:lpstr>
      <vt:lpstr>Wingdings</vt:lpstr>
      <vt:lpstr>Theme1</vt:lpstr>
      <vt:lpstr>ArrowLake – Lead Foundry Node Experience</vt:lpstr>
      <vt:lpstr>Agenda</vt:lpstr>
      <vt:lpstr>Arrow Lake (ARL)</vt:lpstr>
      <vt:lpstr>Challenges</vt:lpstr>
      <vt:lpstr>ARL N3B experience</vt:lpstr>
      <vt:lpstr>1278 20A - ARL Experience</vt:lpstr>
      <vt:lpstr>Impact of Unplanned Hot Patches </vt:lpstr>
      <vt:lpstr>Ecore/Skymont - P1278.2 vs. TSMC N3B Cost of Adoption</vt:lpstr>
      <vt:lpstr>ARL 1276.4/Intel3 Experience</vt:lpstr>
      <vt:lpstr>Path Forward</vt:lpstr>
      <vt:lpstr>Summary</vt:lpstr>
      <vt:lpstr>PowerPoint Presentation</vt:lpstr>
      <vt:lpstr>20A PDK Delivery</vt:lpstr>
      <vt:lpstr>Improved Product/Process Intercept in Intel 14A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Killeen, Kristine</dc:creator>
  <cp:lastModifiedBy>Kau, Derchang</cp:lastModifiedBy>
  <cp:revision>2</cp:revision>
  <dcterms:created xsi:type="dcterms:W3CDTF">2021-05-10T17:58:25Z</dcterms:created>
  <dcterms:modified xsi:type="dcterms:W3CDTF">2024-05-20T20:16:51Z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0x01010058391E3CADDCD341A831E1FAF78C36F4</vt:lpwstr>
  </property>
  <property fmtid="{D5CDD505-2E9C-101B-9397-08002B2CF9AE}" pid="3" name="Order">
    <vt:r8>135100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ediaServiceImageTags">
    <vt:lpwstr/>
  </property>
</Properties>
</file>