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6" r:id="rId5"/>
  </p:sldMasterIdLst>
  <p:notesMasterIdLst>
    <p:notesMasterId r:id="rId19"/>
  </p:notesMasterIdLst>
  <p:sldIdLst>
    <p:sldId id="2147471482" r:id="rId6"/>
    <p:sldId id="2147483406" r:id="rId7"/>
    <p:sldId id="2147483370" r:id="rId8"/>
    <p:sldId id="2147483349" r:id="rId9"/>
    <p:sldId id="2147483371" r:id="rId10"/>
    <p:sldId id="2147483384" r:id="rId11"/>
    <p:sldId id="2147481545" r:id="rId12"/>
    <p:sldId id="2147483401" r:id="rId13"/>
    <p:sldId id="2147483366" r:id="rId14"/>
    <p:sldId id="2147483375" r:id="rId15"/>
    <p:sldId id="2147483376" r:id="rId16"/>
    <p:sldId id="2147483405" r:id="rId17"/>
    <p:sldId id="21474833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5ED98D-3D32-A7B4-D44C-49D5D690020F}" v="20" dt="2024-03-11T22:59:49.289"/>
    <p1510:client id="{988D5AE5-0594-EF80-5EAE-9EAD50800ACA}" v="2" dt="2024-03-11T23:32:53.995"/>
    <p1510:client id="{DA8F48F9-AF77-4ECD-9E44-09959116C2DC}" v="55" dt="2024-03-12T17:49:31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6723" autoAdjust="0"/>
  </p:normalViewPr>
  <p:slideViewPr>
    <p:cSldViewPr snapToGrid="0">
      <p:cViewPr varScale="1">
        <p:scale>
          <a:sx n="123" d="100"/>
          <a:sy n="123" d="100"/>
        </p:scale>
        <p:origin x="1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x, Valerie A" userId="S::valerie.a.fox@intel.com::26c9a108-14ad-484d-a318-915bea096c66" providerId="AD" clId="Web-{988D5AE5-0594-EF80-5EAE-9EAD50800ACA}"/>
    <pc:docChg chg="modSld">
      <pc:chgData name="Fox, Valerie A" userId="S::valerie.a.fox@intel.com::26c9a108-14ad-484d-a318-915bea096c66" providerId="AD" clId="Web-{988D5AE5-0594-EF80-5EAE-9EAD50800ACA}" dt="2024-03-11T23:32:53.995" v="1" actId="20577"/>
      <pc:docMkLst>
        <pc:docMk/>
      </pc:docMkLst>
      <pc:sldChg chg="modSp">
        <pc:chgData name="Fox, Valerie A" userId="S::valerie.a.fox@intel.com::26c9a108-14ad-484d-a318-915bea096c66" providerId="AD" clId="Web-{988D5AE5-0594-EF80-5EAE-9EAD50800ACA}" dt="2024-03-11T23:32:53.995" v="1" actId="20577"/>
        <pc:sldMkLst>
          <pc:docMk/>
          <pc:sldMk cId="1473174986" sldId="2147483362"/>
        </pc:sldMkLst>
        <pc:spChg chg="mod">
          <ac:chgData name="Fox, Valerie A" userId="S::valerie.a.fox@intel.com::26c9a108-14ad-484d-a318-915bea096c66" providerId="AD" clId="Web-{988D5AE5-0594-EF80-5EAE-9EAD50800ACA}" dt="2024-03-11T23:32:53.995" v="1" actId="20577"/>
          <ac:spMkLst>
            <pc:docMk/>
            <pc:sldMk cId="1473174986" sldId="2147483362"/>
            <ac:spMk id="3" creationId="{5AE7BE0C-D1F5-9DD0-DA64-AF48FFDDAEA3}"/>
          </ac:spMkLst>
        </pc:spChg>
      </pc:sldChg>
    </pc:docChg>
  </pc:docChgLst>
  <pc:docChgLst>
    <pc:chgData name="Widing, Kristin" userId="S::kristin.widing@intel.com::72098f83-10c1-4ee7-9d02-c0ca15d496fb" providerId="AD" clId="Web-{625ED98D-3D32-A7B4-D44C-49D5D690020F}"/>
    <pc:docChg chg="modSld">
      <pc:chgData name="Widing, Kristin" userId="S::kristin.widing@intel.com::72098f83-10c1-4ee7-9d02-c0ca15d496fb" providerId="AD" clId="Web-{625ED98D-3D32-A7B4-D44C-49D5D690020F}" dt="2024-03-11T22:59:49.289" v="19" actId="20577"/>
      <pc:docMkLst>
        <pc:docMk/>
      </pc:docMkLst>
      <pc:sldChg chg="modSp">
        <pc:chgData name="Widing, Kristin" userId="S::kristin.widing@intel.com::72098f83-10c1-4ee7-9d02-c0ca15d496fb" providerId="AD" clId="Web-{625ED98D-3D32-A7B4-D44C-49D5D690020F}" dt="2024-03-11T22:59:49.289" v="19" actId="20577"/>
        <pc:sldMkLst>
          <pc:docMk/>
          <pc:sldMk cId="3245646233" sldId="2147471482"/>
        </pc:sldMkLst>
        <pc:spChg chg="mod">
          <ac:chgData name="Widing, Kristin" userId="S::kristin.widing@intel.com::72098f83-10c1-4ee7-9d02-c0ca15d496fb" providerId="AD" clId="Web-{625ED98D-3D32-A7B4-D44C-49D5D690020F}" dt="2024-03-11T22:59:49.289" v="19" actId="20577"/>
          <ac:spMkLst>
            <pc:docMk/>
            <pc:sldMk cId="3245646233" sldId="2147471482"/>
            <ac:spMk id="6" creationId="{CE539A01-680A-4704-A360-0E8F0A9BC86E}"/>
          </ac:spMkLst>
        </pc:spChg>
      </pc:sldChg>
    </pc:docChg>
  </pc:docChgLst>
  <pc:docChgLst>
    <pc:chgData name="Wong, Eileen" userId="471fd162-feb9-4e99-9748-1d55f6c76b5e" providerId="ADAL" clId="{DA8F48F9-AF77-4ECD-9E44-09959116C2DC}"/>
    <pc:docChg chg="undo custSel addSld delSld modSld delMainMaster modMainMaster">
      <pc:chgData name="Wong, Eileen" userId="471fd162-feb9-4e99-9748-1d55f6c76b5e" providerId="ADAL" clId="{DA8F48F9-AF77-4ECD-9E44-09959116C2DC}" dt="2024-03-12T18:01:51.500" v="2053" actId="115"/>
      <pc:docMkLst>
        <pc:docMk/>
      </pc:docMkLst>
      <pc:sldChg chg="addSp modSp mod">
        <pc:chgData name="Wong, Eileen" userId="471fd162-feb9-4e99-9748-1d55f6c76b5e" providerId="ADAL" clId="{DA8F48F9-AF77-4ECD-9E44-09959116C2DC}" dt="2024-03-12T18:01:51.500" v="2053" actId="115"/>
        <pc:sldMkLst>
          <pc:docMk/>
          <pc:sldMk cId="3245646233" sldId="2147471482"/>
        </pc:sldMkLst>
        <pc:spChg chg="mod">
          <ac:chgData name="Wong, Eileen" userId="471fd162-feb9-4e99-9748-1d55f6c76b5e" providerId="ADAL" clId="{DA8F48F9-AF77-4ECD-9E44-09959116C2DC}" dt="2024-03-12T18:01:30.533" v="2047" actId="1076"/>
          <ac:spMkLst>
            <pc:docMk/>
            <pc:sldMk cId="3245646233" sldId="2147471482"/>
            <ac:spMk id="2" creationId="{3241F7B9-08AE-439D-4D5A-A58D22E359E9}"/>
          </ac:spMkLst>
        </pc:spChg>
        <pc:spChg chg="add mod">
          <ac:chgData name="Wong, Eileen" userId="471fd162-feb9-4e99-9748-1d55f6c76b5e" providerId="ADAL" clId="{DA8F48F9-AF77-4ECD-9E44-09959116C2DC}" dt="2024-03-12T18:01:51.500" v="2053" actId="115"/>
          <ac:spMkLst>
            <pc:docMk/>
            <pc:sldMk cId="3245646233" sldId="2147471482"/>
            <ac:spMk id="4" creationId="{8E995E7A-7068-B2AF-0B8A-304A318287C1}"/>
          </ac:spMkLst>
        </pc:spChg>
        <pc:spChg chg="mod">
          <ac:chgData name="Wong, Eileen" userId="471fd162-feb9-4e99-9748-1d55f6c76b5e" providerId="ADAL" clId="{DA8F48F9-AF77-4ECD-9E44-09959116C2DC}" dt="2024-03-11T22:55:47.064" v="1449" actId="20577"/>
          <ac:spMkLst>
            <pc:docMk/>
            <pc:sldMk cId="3245646233" sldId="2147471482"/>
            <ac:spMk id="5" creationId="{D8CAD7E7-AA38-47B5-9129-735B948470F6}"/>
          </ac:spMkLst>
        </pc:spChg>
        <pc:spChg chg="mod">
          <ac:chgData name="Wong, Eileen" userId="471fd162-feb9-4e99-9748-1d55f6c76b5e" providerId="ADAL" clId="{DA8F48F9-AF77-4ECD-9E44-09959116C2DC}" dt="2024-03-12T17:34:37.465" v="1662" actId="20577"/>
          <ac:spMkLst>
            <pc:docMk/>
            <pc:sldMk cId="3245646233" sldId="2147471482"/>
            <ac:spMk id="6" creationId="{CE539A01-680A-4704-A360-0E8F0A9BC86E}"/>
          </ac:spMkLst>
        </pc:spChg>
      </pc:sldChg>
      <pc:sldChg chg="add del">
        <pc:chgData name="Wong, Eileen" userId="471fd162-feb9-4e99-9748-1d55f6c76b5e" providerId="ADAL" clId="{DA8F48F9-AF77-4ECD-9E44-09959116C2DC}" dt="2024-03-11T22:29:26.436" v="110" actId="47"/>
        <pc:sldMkLst>
          <pc:docMk/>
          <pc:sldMk cId="1967152253" sldId="2147475900"/>
        </pc:sldMkLst>
      </pc:sldChg>
      <pc:sldChg chg="add del modTransition">
        <pc:chgData name="Wong, Eileen" userId="471fd162-feb9-4e99-9748-1d55f6c76b5e" providerId="ADAL" clId="{DA8F48F9-AF77-4ECD-9E44-09959116C2DC}" dt="2024-03-11T22:29:29.210" v="112" actId="47"/>
        <pc:sldMkLst>
          <pc:docMk/>
          <pc:sldMk cId="3281677501" sldId="2147475902"/>
        </pc:sldMkLst>
      </pc:sldChg>
      <pc:sldChg chg="delSp add del mod modTransition">
        <pc:chgData name="Wong, Eileen" userId="471fd162-feb9-4e99-9748-1d55f6c76b5e" providerId="ADAL" clId="{DA8F48F9-AF77-4ECD-9E44-09959116C2DC}" dt="2024-03-12T17:38:12.725" v="1962"/>
        <pc:sldMkLst>
          <pc:docMk/>
          <pc:sldMk cId="3470891831" sldId="2147481545"/>
        </pc:sldMkLst>
        <pc:spChg chg="del">
          <ac:chgData name="Wong, Eileen" userId="471fd162-feb9-4e99-9748-1d55f6c76b5e" providerId="ADAL" clId="{DA8F48F9-AF77-4ECD-9E44-09959116C2DC}" dt="2024-03-11T22:29:06.422" v="102" actId="478"/>
          <ac:spMkLst>
            <pc:docMk/>
            <pc:sldMk cId="3470891831" sldId="2147481545"/>
            <ac:spMk id="2" creationId="{BF87C7D5-6522-86C5-9695-1D5F840EF1A1}"/>
          </ac:spMkLst>
        </pc:spChg>
      </pc:sldChg>
      <pc:sldChg chg="delSp add del mod">
        <pc:chgData name="Wong, Eileen" userId="471fd162-feb9-4e99-9748-1d55f6c76b5e" providerId="ADAL" clId="{DA8F48F9-AF77-4ECD-9E44-09959116C2DC}" dt="2024-03-12T17:38:22.214" v="1964" actId="47"/>
        <pc:sldMkLst>
          <pc:docMk/>
          <pc:sldMk cId="2650742458" sldId="2147482314"/>
        </pc:sldMkLst>
        <pc:spChg chg="del">
          <ac:chgData name="Wong, Eileen" userId="471fd162-feb9-4e99-9748-1d55f6c76b5e" providerId="ADAL" clId="{DA8F48F9-AF77-4ECD-9E44-09959116C2DC}" dt="2024-03-11T22:28:57.137" v="98" actId="478"/>
          <ac:spMkLst>
            <pc:docMk/>
            <pc:sldMk cId="2650742458" sldId="2147482314"/>
            <ac:spMk id="2" creationId="{E274E152-62AB-941A-9A49-3DEB36FC089E}"/>
          </ac:spMkLst>
        </pc:spChg>
      </pc:sldChg>
      <pc:sldChg chg="delSp add del mod">
        <pc:chgData name="Wong, Eileen" userId="471fd162-feb9-4e99-9748-1d55f6c76b5e" providerId="ADAL" clId="{DA8F48F9-AF77-4ECD-9E44-09959116C2DC}" dt="2024-03-12T17:38:12.725" v="1962"/>
        <pc:sldMkLst>
          <pc:docMk/>
          <pc:sldMk cId="2053455848" sldId="2147483349"/>
        </pc:sldMkLst>
        <pc:spChg chg="del">
          <ac:chgData name="Wong, Eileen" userId="471fd162-feb9-4e99-9748-1d55f6c76b5e" providerId="ADAL" clId="{DA8F48F9-AF77-4ECD-9E44-09959116C2DC}" dt="2024-03-11T22:28:54.969" v="97" actId="478"/>
          <ac:spMkLst>
            <pc:docMk/>
            <pc:sldMk cId="2053455848" sldId="2147483349"/>
            <ac:spMk id="5" creationId="{3BD6C75F-BD78-6C81-DF52-DEB14AEA5F61}"/>
          </ac:spMkLst>
        </pc:spChg>
      </pc:sldChg>
      <pc:sldChg chg="addSp modSp add del mod">
        <pc:chgData name="Wong, Eileen" userId="471fd162-feb9-4e99-9748-1d55f6c76b5e" providerId="ADAL" clId="{DA8F48F9-AF77-4ECD-9E44-09959116C2DC}" dt="2024-03-11T22:48:56.368" v="1430" actId="207"/>
        <pc:sldMkLst>
          <pc:docMk/>
          <pc:sldMk cId="1473174986" sldId="2147483362"/>
        </pc:sldMkLst>
        <pc:spChg chg="add mod">
          <ac:chgData name="Wong, Eileen" userId="471fd162-feb9-4e99-9748-1d55f6c76b5e" providerId="ADAL" clId="{DA8F48F9-AF77-4ECD-9E44-09959116C2DC}" dt="2024-03-11T22:48:56.368" v="1430" actId="207"/>
          <ac:spMkLst>
            <pc:docMk/>
            <pc:sldMk cId="1473174986" sldId="2147483362"/>
            <ac:spMk id="2" creationId="{56A5039C-E74B-6A54-815B-98E28FAB1A2A}"/>
          </ac:spMkLst>
        </pc:spChg>
        <pc:spChg chg="add mod">
          <ac:chgData name="Wong, Eileen" userId="471fd162-feb9-4e99-9748-1d55f6c76b5e" providerId="ADAL" clId="{DA8F48F9-AF77-4ECD-9E44-09959116C2DC}" dt="2024-03-11T22:48:11.551" v="1323" actId="1076"/>
          <ac:spMkLst>
            <pc:docMk/>
            <pc:sldMk cId="1473174986" sldId="2147483362"/>
            <ac:spMk id="3" creationId="{5AE7BE0C-D1F5-9DD0-DA64-AF48FFDDAEA3}"/>
          </ac:spMkLst>
        </pc:spChg>
      </pc:sldChg>
      <pc:sldChg chg="add del modTransition">
        <pc:chgData name="Wong, Eileen" userId="471fd162-feb9-4e99-9748-1d55f6c76b5e" providerId="ADAL" clId="{DA8F48F9-AF77-4ECD-9E44-09959116C2DC}" dt="2024-03-11T22:28:45.656" v="94" actId="47"/>
        <pc:sldMkLst>
          <pc:docMk/>
          <pc:sldMk cId="3845687725" sldId="2147483363"/>
        </pc:sldMkLst>
      </pc:sldChg>
      <pc:sldChg chg="delSp add del mod modTransition">
        <pc:chgData name="Wong, Eileen" userId="471fd162-feb9-4e99-9748-1d55f6c76b5e" providerId="ADAL" clId="{DA8F48F9-AF77-4ECD-9E44-09959116C2DC}" dt="2024-03-12T17:38:12.725" v="1962"/>
        <pc:sldMkLst>
          <pc:docMk/>
          <pc:sldMk cId="3657391353" sldId="2147483366"/>
        </pc:sldMkLst>
        <pc:spChg chg="del">
          <ac:chgData name="Wong, Eileen" userId="471fd162-feb9-4e99-9748-1d55f6c76b5e" providerId="ADAL" clId="{DA8F48F9-AF77-4ECD-9E44-09959116C2DC}" dt="2024-03-11T22:29:10.502" v="104" actId="478"/>
          <ac:spMkLst>
            <pc:docMk/>
            <pc:sldMk cId="3657391353" sldId="2147483366"/>
            <ac:spMk id="7" creationId="{3315F745-E239-F7AB-49E4-FAD5149BC576}"/>
          </ac:spMkLst>
        </pc:spChg>
      </pc:sldChg>
      <pc:sldChg chg="delSp add del mod modTransition">
        <pc:chgData name="Wong, Eileen" userId="471fd162-feb9-4e99-9748-1d55f6c76b5e" providerId="ADAL" clId="{DA8F48F9-AF77-4ECD-9E44-09959116C2DC}" dt="2024-03-12T17:38:12.725" v="1962"/>
        <pc:sldMkLst>
          <pc:docMk/>
          <pc:sldMk cId="3968986913" sldId="2147483370"/>
        </pc:sldMkLst>
        <pc:spChg chg="del">
          <ac:chgData name="Wong, Eileen" userId="471fd162-feb9-4e99-9748-1d55f6c76b5e" providerId="ADAL" clId="{DA8F48F9-AF77-4ECD-9E44-09959116C2DC}" dt="2024-03-11T22:28:52.947" v="96" actId="478"/>
          <ac:spMkLst>
            <pc:docMk/>
            <pc:sldMk cId="3968986913" sldId="2147483370"/>
            <ac:spMk id="5" creationId="{C7C4656F-F7ED-8958-69A0-3242CD4CBD22}"/>
          </ac:spMkLst>
        </pc:spChg>
      </pc:sldChg>
      <pc:sldChg chg="delSp add del mod modTransition">
        <pc:chgData name="Wong, Eileen" userId="471fd162-feb9-4e99-9748-1d55f6c76b5e" providerId="ADAL" clId="{DA8F48F9-AF77-4ECD-9E44-09959116C2DC}" dt="2024-03-12T17:38:12.725" v="1962"/>
        <pc:sldMkLst>
          <pc:docMk/>
          <pc:sldMk cId="1793698929" sldId="2147483371"/>
        </pc:sldMkLst>
        <pc:spChg chg="del">
          <ac:chgData name="Wong, Eileen" userId="471fd162-feb9-4e99-9748-1d55f6c76b5e" providerId="ADAL" clId="{DA8F48F9-AF77-4ECD-9E44-09959116C2DC}" dt="2024-03-11T22:29:02.160" v="100" actId="478"/>
          <ac:spMkLst>
            <pc:docMk/>
            <pc:sldMk cId="1793698929" sldId="2147483371"/>
            <ac:spMk id="4" creationId="{913C10B7-C828-9B6C-B693-C7484F488FE7}"/>
          </ac:spMkLst>
        </pc:spChg>
      </pc:sldChg>
      <pc:sldChg chg="add del">
        <pc:chgData name="Wong, Eileen" userId="471fd162-feb9-4e99-9748-1d55f6c76b5e" providerId="ADAL" clId="{DA8F48F9-AF77-4ECD-9E44-09959116C2DC}" dt="2024-03-11T22:26:50.029" v="1"/>
        <pc:sldMkLst>
          <pc:docMk/>
          <pc:sldMk cId="964943822" sldId="2147483374"/>
        </pc:sldMkLst>
      </pc:sldChg>
      <pc:sldChg chg="delSp add del mod modTransition">
        <pc:chgData name="Wong, Eileen" userId="471fd162-feb9-4e99-9748-1d55f6c76b5e" providerId="ADAL" clId="{DA8F48F9-AF77-4ECD-9E44-09959116C2DC}" dt="2024-03-12T17:38:12.725" v="1962"/>
        <pc:sldMkLst>
          <pc:docMk/>
          <pc:sldMk cId="2216553944" sldId="2147483375"/>
        </pc:sldMkLst>
        <pc:spChg chg="del">
          <ac:chgData name="Wong, Eileen" userId="471fd162-feb9-4e99-9748-1d55f6c76b5e" providerId="ADAL" clId="{DA8F48F9-AF77-4ECD-9E44-09959116C2DC}" dt="2024-03-11T22:29:15.316" v="106" actId="478"/>
          <ac:spMkLst>
            <pc:docMk/>
            <pc:sldMk cId="2216553944" sldId="2147483375"/>
            <ac:spMk id="9" creationId="{04594560-22FD-77B4-B305-CD3CCFDCB298}"/>
          </ac:spMkLst>
        </pc:spChg>
      </pc:sldChg>
      <pc:sldChg chg="delSp add del mod modTransition">
        <pc:chgData name="Wong, Eileen" userId="471fd162-feb9-4e99-9748-1d55f6c76b5e" providerId="ADAL" clId="{DA8F48F9-AF77-4ECD-9E44-09959116C2DC}" dt="2024-03-12T17:38:12.725" v="1962"/>
        <pc:sldMkLst>
          <pc:docMk/>
          <pc:sldMk cId="3127778409" sldId="2147483376"/>
        </pc:sldMkLst>
        <pc:spChg chg="del">
          <ac:chgData name="Wong, Eileen" userId="471fd162-feb9-4e99-9748-1d55f6c76b5e" providerId="ADAL" clId="{DA8F48F9-AF77-4ECD-9E44-09959116C2DC}" dt="2024-03-11T22:29:20.667" v="108" actId="478"/>
          <ac:spMkLst>
            <pc:docMk/>
            <pc:sldMk cId="3127778409" sldId="2147483376"/>
            <ac:spMk id="5" creationId="{02FA76E0-AFF1-48EF-8C76-345EF69029CF}"/>
          </ac:spMkLst>
        </pc:spChg>
        <pc:spChg chg="del">
          <ac:chgData name="Wong, Eileen" userId="471fd162-feb9-4e99-9748-1d55f6c76b5e" providerId="ADAL" clId="{DA8F48F9-AF77-4ECD-9E44-09959116C2DC}" dt="2024-03-11T22:29:17.579" v="107" actId="478"/>
          <ac:spMkLst>
            <pc:docMk/>
            <pc:sldMk cId="3127778409" sldId="2147483376"/>
            <ac:spMk id="130" creationId="{7BBB8B4B-E23B-6DEB-7554-D48420D29285}"/>
          </ac:spMkLst>
        </pc:spChg>
      </pc:sldChg>
      <pc:sldChg chg="delSp add del mod">
        <pc:chgData name="Wong, Eileen" userId="471fd162-feb9-4e99-9748-1d55f6c76b5e" providerId="ADAL" clId="{DA8F48F9-AF77-4ECD-9E44-09959116C2DC}" dt="2024-03-12T01:04:30.410" v="1466" actId="47"/>
        <pc:sldMkLst>
          <pc:docMk/>
          <pc:sldMk cId="3906139216" sldId="2147483382"/>
        </pc:sldMkLst>
        <pc:spChg chg="del">
          <ac:chgData name="Wong, Eileen" userId="471fd162-feb9-4e99-9748-1d55f6c76b5e" providerId="ADAL" clId="{DA8F48F9-AF77-4ECD-9E44-09959116C2DC}" dt="2024-03-11T22:28:59.601" v="99" actId="478"/>
          <ac:spMkLst>
            <pc:docMk/>
            <pc:sldMk cId="3906139216" sldId="2147483382"/>
            <ac:spMk id="4" creationId="{BB0532F8-EFDB-7BB3-8088-0ABBAD653249}"/>
          </ac:spMkLst>
        </pc:spChg>
      </pc:sldChg>
      <pc:sldChg chg="delSp add del mod modTransition">
        <pc:chgData name="Wong, Eileen" userId="471fd162-feb9-4e99-9748-1d55f6c76b5e" providerId="ADAL" clId="{DA8F48F9-AF77-4ECD-9E44-09959116C2DC}" dt="2024-03-12T17:38:12.725" v="1962"/>
        <pc:sldMkLst>
          <pc:docMk/>
          <pc:sldMk cId="4035256614" sldId="2147483384"/>
        </pc:sldMkLst>
        <pc:spChg chg="del">
          <ac:chgData name="Wong, Eileen" userId="471fd162-feb9-4e99-9748-1d55f6c76b5e" providerId="ADAL" clId="{DA8F48F9-AF77-4ECD-9E44-09959116C2DC}" dt="2024-03-11T22:29:04.431" v="101" actId="478"/>
          <ac:spMkLst>
            <pc:docMk/>
            <pc:sldMk cId="4035256614" sldId="2147483384"/>
            <ac:spMk id="2" creationId="{41C5C837-E3FF-18DC-B587-47811FDC8660}"/>
          </ac:spMkLst>
        </pc:spChg>
      </pc:sldChg>
      <pc:sldChg chg="add del modTransition">
        <pc:chgData name="Wong, Eileen" userId="471fd162-feb9-4e99-9748-1d55f6c76b5e" providerId="ADAL" clId="{DA8F48F9-AF77-4ECD-9E44-09959116C2DC}" dt="2024-03-12T17:38:28.105" v="1966" actId="47"/>
        <pc:sldMkLst>
          <pc:docMk/>
          <pc:sldMk cId="1507399143" sldId="2147483386"/>
        </pc:sldMkLst>
      </pc:sldChg>
      <pc:sldChg chg="add del modTransition">
        <pc:chgData name="Wong, Eileen" userId="471fd162-feb9-4e99-9748-1d55f6c76b5e" providerId="ADAL" clId="{DA8F48F9-AF77-4ECD-9E44-09959116C2DC}" dt="2024-03-11T22:29:27.497" v="111" actId="47"/>
        <pc:sldMkLst>
          <pc:docMk/>
          <pc:sldMk cId="2622044121" sldId="2147483390"/>
        </pc:sldMkLst>
      </pc:sldChg>
      <pc:sldChg chg="delSp add del mod modTransition">
        <pc:chgData name="Wong, Eileen" userId="471fd162-feb9-4e99-9748-1d55f6c76b5e" providerId="ADAL" clId="{DA8F48F9-AF77-4ECD-9E44-09959116C2DC}" dt="2024-03-12T17:38:12.725" v="1962"/>
        <pc:sldMkLst>
          <pc:docMk/>
          <pc:sldMk cId="4240908713" sldId="2147483401"/>
        </pc:sldMkLst>
        <pc:spChg chg="del">
          <ac:chgData name="Wong, Eileen" userId="471fd162-feb9-4e99-9748-1d55f6c76b5e" providerId="ADAL" clId="{DA8F48F9-AF77-4ECD-9E44-09959116C2DC}" dt="2024-03-11T22:29:08.896" v="103" actId="478"/>
          <ac:spMkLst>
            <pc:docMk/>
            <pc:sldMk cId="4240908713" sldId="2147483401"/>
            <ac:spMk id="4" creationId="{DB615AE2-8667-9EA5-88DA-16EA3659125C}"/>
          </ac:spMkLst>
        </pc:spChg>
      </pc:sldChg>
      <pc:sldChg chg="add del modTransition">
        <pc:chgData name="Wong, Eileen" userId="471fd162-feb9-4e99-9748-1d55f6c76b5e" providerId="ADAL" clId="{DA8F48F9-AF77-4ECD-9E44-09959116C2DC}" dt="2024-03-12T17:38:20.003" v="1963" actId="47"/>
        <pc:sldMkLst>
          <pc:docMk/>
          <pc:sldMk cId="4213480955" sldId="2147483403"/>
        </pc:sldMkLst>
      </pc:sldChg>
      <pc:sldChg chg="delSp add del mod modTransition">
        <pc:chgData name="Wong, Eileen" userId="471fd162-feb9-4e99-9748-1d55f6c76b5e" providerId="ADAL" clId="{DA8F48F9-AF77-4ECD-9E44-09959116C2DC}" dt="2024-03-12T17:38:12.725" v="1962"/>
        <pc:sldMkLst>
          <pc:docMk/>
          <pc:sldMk cId="368595932" sldId="2147483405"/>
        </pc:sldMkLst>
        <pc:spChg chg="del">
          <ac:chgData name="Wong, Eileen" userId="471fd162-feb9-4e99-9748-1d55f6c76b5e" providerId="ADAL" clId="{DA8F48F9-AF77-4ECD-9E44-09959116C2DC}" dt="2024-03-11T22:29:25.032" v="109" actId="478"/>
          <ac:spMkLst>
            <pc:docMk/>
            <pc:sldMk cId="368595932" sldId="2147483405"/>
            <ac:spMk id="5" creationId="{A541381D-0538-4698-A056-1F1D91A2A09D}"/>
          </ac:spMkLst>
        </pc:spChg>
      </pc:sldChg>
      <pc:sldChg chg="add del">
        <pc:chgData name="Wong, Eileen" userId="471fd162-feb9-4e99-9748-1d55f6c76b5e" providerId="ADAL" clId="{DA8F48F9-AF77-4ECD-9E44-09959116C2DC}" dt="2024-03-12T17:38:23.838" v="1965" actId="47"/>
        <pc:sldMkLst>
          <pc:docMk/>
          <pc:sldMk cId="384383385" sldId="2147483406"/>
        </pc:sldMkLst>
      </pc:sldChg>
      <pc:sldChg chg="modSp new add del mod">
        <pc:chgData name="Wong, Eileen" userId="471fd162-feb9-4e99-9748-1d55f6c76b5e" providerId="ADAL" clId="{DA8F48F9-AF77-4ECD-9E44-09959116C2DC}" dt="2024-03-11T22:46:17.488" v="1266" actId="47"/>
        <pc:sldMkLst>
          <pc:docMk/>
          <pc:sldMk cId="3148947092" sldId="2147483406"/>
        </pc:sldMkLst>
        <pc:spChg chg="mod">
          <ac:chgData name="Wong, Eileen" userId="471fd162-feb9-4e99-9748-1d55f6c76b5e" providerId="ADAL" clId="{DA8F48F9-AF77-4ECD-9E44-09959116C2DC}" dt="2024-03-11T22:28:25.752" v="92" actId="2711"/>
          <ac:spMkLst>
            <pc:docMk/>
            <pc:sldMk cId="3148947092" sldId="2147483406"/>
            <ac:spMk id="2" creationId="{00092948-1A99-633B-932C-5438815F61C1}"/>
          </ac:spMkLst>
        </pc:spChg>
      </pc:sldChg>
      <pc:sldMasterChg chg="modSp mod">
        <pc:chgData name="Wong, Eileen" userId="471fd162-feb9-4e99-9748-1d55f6c76b5e" providerId="ADAL" clId="{DA8F48F9-AF77-4ECD-9E44-09959116C2DC}" dt="2024-03-11T23:00:02.556" v="1465" actId="20577"/>
        <pc:sldMasterMkLst>
          <pc:docMk/>
          <pc:sldMasterMk cId="2366393811" sldId="2147483672"/>
        </pc:sldMasterMkLst>
        <pc:spChg chg="mod">
          <ac:chgData name="Wong, Eileen" userId="471fd162-feb9-4e99-9748-1d55f6c76b5e" providerId="ADAL" clId="{DA8F48F9-AF77-4ECD-9E44-09959116C2DC}" dt="2024-03-11T23:00:02.556" v="1465" actId="20577"/>
          <ac:spMkLst>
            <pc:docMk/>
            <pc:sldMasterMk cId="2366393811" sldId="2147483672"/>
            <ac:spMk id="15" creationId="{690E8CB7-4C09-47D4-9A3A-4E8E8877F589}"/>
          </ac:spMkLst>
        </pc:spChg>
      </pc:sldMasterChg>
      <pc:sldMasterChg chg="del delSldLayout">
        <pc:chgData name="Wong, Eileen" userId="471fd162-feb9-4e99-9748-1d55f6c76b5e" providerId="ADAL" clId="{DA8F48F9-AF77-4ECD-9E44-09959116C2DC}" dt="2024-03-12T17:38:11.191" v="1961" actId="47"/>
        <pc:sldMasterMkLst>
          <pc:docMk/>
          <pc:sldMasterMk cId="2473671592" sldId="2147483708"/>
        </pc:sldMasterMkLst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3902199830" sldId="2147483709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939446767" sldId="2147483710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3749431321" sldId="2147483711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836714102" sldId="2147483712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991788780" sldId="2147483713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84967753" sldId="2147483714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766435241" sldId="2147483715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4263674767" sldId="2147483716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666884764" sldId="2147483717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2364238100" sldId="2147483718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935216606" sldId="2147483719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4180419514" sldId="2147483720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281301974" sldId="2147483721"/>
          </pc:sldLayoutMkLst>
        </pc:sldLayoutChg>
        <pc:sldLayoutChg chg="del">
          <pc:chgData name="Wong, Eileen" userId="471fd162-feb9-4e99-9748-1d55f6c76b5e" providerId="ADAL" clId="{DA8F48F9-AF77-4ECD-9E44-09959116C2DC}" dt="2024-03-12T17:38:11.191" v="1961" actId="47"/>
          <pc:sldLayoutMkLst>
            <pc:docMk/>
            <pc:sldMasterMk cId="2473671592" sldId="2147483708"/>
            <pc:sldLayoutMk cId="2987590870" sldId="214748372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kmorita\AppData\Local\Microsoft\Windows\INetCache\Content.Outlook\X4G4JD2J\WSPW%20model%20for%20CAU_2021.12.xlsm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kmorita\AppData\Local\Microsoft\Windows\INetCache\Content.Outlook\X4G4JD2J\WSPW%20model%20for%20CAU_2021.12.xlsm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'Illustrative model'!$A$2</c:f>
              <c:strCache>
                <c:ptCount val="1"/>
                <c:pt idx="0">
                  <c:v>IDM 1.0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model'!$B$2:$AK$2</c:f>
              <c:numCache>
                <c:formatCode>General</c:formatCode>
                <c:ptCount val="3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2C-41B6-ACF4-1EE21D181ED2}"/>
            </c:ext>
          </c:extLst>
        </c:ser>
        <c:ser>
          <c:idx val="1"/>
          <c:order val="1"/>
          <c:tx>
            <c:strRef>
              <c:f>'Illustrative model'!$A$3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0853AE"/>
            </a:solidFill>
            <a:ln w="12700">
              <a:solidFill>
                <a:srgbClr val="0853AE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model'!$B$3:$AK$3</c:f>
              <c:numCache>
                <c:formatCode>_(* #,##0_);_(* \(#,##0\);_(* "-"??_);_(@_)</c:formatCode>
                <c:ptCount val="36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1700</c:v>
                </c:pt>
                <c:pt idx="4">
                  <c:v>2000</c:v>
                </c:pt>
                <c:pt idx="5">
                  <c:v>3000</c:v>
                </c:pt>
                <c:pt idx="6">
                  <c:v>5236.214400000008</c:v>
                </c:pt>
                <c:pt idx="7">
                  <c:v>8090.221600000008</c:v>
                </c:pt>
                <c:pt idx="8">
                  <c:v>11045.16880000001</c:v>
                </c:pt>
                <c:pt idx="9">
                  <c:v>13943.7</c:v>
                </c:pt>
                <c:pt idx="10">
                  <c:v>16658.14720000001</c:v>
                </c:pt>
                <c:pt idx="11">
                  <c:v>19088.394400000008</c:v>
                </c:pt>
                <c:pt idx="12">
                  <c:v>21159.741600000012</c:v>
                </c:pt>
                <c:pt idx="13">
                  <c:v>22820.768800000023</c:v>
                </c:pt>
                <c:pt idx="14">
                  <c:v>24041.200000000001</c:v>
                </c:pt>
                <c:pt idx="15">
                  <c:v>24809.767200000006</c:v>
                </c:pt>
                <c:pt idx="16">
                  <c:v>25132.07440000003</c:v>
                </c:pt>
                <c:pt idx="17">
                  <c:v>25028.461600000013</c:v>
                </c:pt>
                <c:pt idx="18">
                  <c:v>24531.868799999971</c:v>
                </c:pt>
                <c:pt idx="19">
                  <c:v>23685.699999999943</c:v>
                </c:pt>
                <c:pt idx="20">
                  <c:v>22541.687200000004</c:v>
                </c:pt>
                <c:pt idx="21">
                  <c:v>21157.754399999994</c:v>
                </c:pt>
                <c:pt idx="22">
                  <c:v>19595.881600000099</c:v>
                </c:pt>
                <c:pt idx="23">
                  <c:v>17919.968799999904</c:v>
                </c:pt>
                <c:pt idx="24">
                  <c:v>16193.699999999884</c:v>
                </c:pt>
                <c:pt idx="25">
                  <c:v>14478.407199999918</c:v>
                </c:pt>
                <c:pt idx="26">
                  <c:v>12830.934399999987</c:v>
                </c:pt>
                <c:pt idx="27">
                  <c:v>11301.501599999978</c:v>
                </c:pt>
                <c:pt idx="28">
                  <c:v>9931.5688000001137</c:v>
                </c:pt>
                <c:pt idx="29">
                  <c:v>8751.6999999997679</c:v>
                </c:pt>
                <c:pt idx="30">
                  <c:v>7779.4272000000528</c:v>
                </c:pt>
                <c:pt idx="31">
                  <c:v>7017.1144000000386</c:v>
                </c:pt>
                <c:pt idx="32">
                  <c:v>6449.8215999998101</c:v>
                </c:pt>
                <c:pt idx="33">
                  <c:v>6043.168799999974</c:v>
                </c:pt>
                <c:pt idx="34">
                  <c:v>5741.1999999995351</c:v>
                </c:pt>
                <c:pt idx="35">
                  <c:v>5464.2471999998852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2C-41B6-ACF4-1EE21D181ED2}"/>
            </c:ext>
          </c:extLst>
        </c:ser>
        <c:ser>
          <c:idx val="2"/>
          <c:order val="2"/>
          <c:tx>
            <c:strRef>
              <c:f>'Illustrative model'!$A$4</c:f>
              <c:strCache>
                <c:ptCount val="1"/>
                <c:pt idx="0">
                  <c:v>N+1</c:v>
                </c:pt>
              </c:strCache>
            </c:strRef>
          </c:tx>
          <c:spPr>
            <a:solidFill>
              <a:srgbClr val="0077DA"/>
            </a:solidFill>
            <a:ln w="12700">
              <a:solidFill>
                <a:srgbClr val="0077DA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model'!$B$4:$AK$4</c:f>
              <c:numCache>
                <c:formatCode>General</c:formatCode>
                <c:ptCount val="36"/>
                <c:pt idx="8" formatCode="_(* #,##0_);_(* \(#,##0\);_(* &quot;-&quot;??_);_(@_)">
                  <c:v>500</c:v>
                </c:pt>
                <c:pt idx="9" formatCode="_(* #,##0_);_(* \(#,##0\);_(* &quot;-&quot;??_);_(@_)">
                  <c:v>1000</c:v>
                </c:pt>
                <c:pt idx="10" formatCode="_(* #,##0_);_(* \(#,##0\);_(* &quot;-&quot;??_);_(@_)">
                  <c:v>1500</c:v>
                </c:pt>
                <c:pt idx="11" formatCode="_(* #,##0_);_(* \(#,##0\);_(* &quot;-&quot;??_);_(@_)">
                  <c:v>1700</c:v>
                </c:pt>
                <c:pt idx="12" formatCode="_(* #,##0_);_(* \(#,##0\);_(* &quot;-&quot;??_);_(@_)">
                  <c:v>2000</c:v>
                </c:pt>
                <c:pt idx="13" formatCode="_(* #,##0_);_(* \(#,##0\);_(* &quot;-&quot;??_);_(@_)">
                  <c:v>3000</c:v>
                </c:pt>
                <c:pt idx="14" formatCode="_(* #,##0_);_(* \(#,##0\);_(* &quot;-&quot;??_);_(@_)">
                  <c:v>5236.214400000008</c:v>
                </c:pt>
                <c:pt idx="15" formatCode="_(* #,##0_);_(* \(#,##0\);_(* &quot;-&quot;??_);_(@_)">
                  <c:v>8090.221600000008</c:v>
                </c:pt>
                <c:pt idx="16" formatCode="_(* #,##0_);_(* \(#,##0\);_(* &quot;-&quot;??_);_(@_)">
                  <c:v>11045.16880000001</c:v>
                </c:pt>
                <c:pt idx="17" formatCode="_(* #,##0_);_(* \(#,##0\);_(* &quot;-&quot;??_);_(@_)">
                  <c:v>13943.7</c:v>
                </c:pt>
                <c:pt idx="18" formatCode="_(* #,##0_);_(* \(#,##0\);_(* &quot;-&quot;??_);_(@_)">
                  <c:v>16658.14720000001</c:v>
                </c:pt>
                <c:pt idx="19" formatCode="_(* #,##0_);_(* \(#,##0\);_(* &quot;-&quot;??_);_(@_)">
                  <c:v>19088.394400000008</c:v>
                </c:pt>
                <c:pt idx="20" formatCode="_(* #,##0_);_(* \(#,##0\);_(* &quot;-&quot;??_);_(@_)">
                  <c:v>21159.741600000012</c:v>
                </c:pt>
                <c:pt idx="21" formatCode="_(* #,##0_);_(* \(#,##0\);_(* &quot;-&quot;??_);_(@_)">
                  <c:v>22820.768800000023</c:v>
                </c:pt>
                <c:pt idx="22" formatCode="_(* #,##0_);_(* \(#,##0\);_(* &quot;-&quot;??_);_(@_)">
                  <c:v>24041.200000000001</c:v>
                </c:pt>
                <c:pt idx="23" formatCode="_(* #,##0_);_(* \(#,##0\);_(* &quot;-&quot;??_);_(@_)">
                  <c:v>24809.767200000006</c:v>
                </c:pt>
                <c:pt idx="24" formatCode="_(* #,##0_);_(* \(#,##0\);_(* &quot;-&quot;??_);_(@_)">
                  <c:v>25132.07440000003</c:v>
                </c:pt>
                <c:pt idx="25" formatCode="_(* #,##0_);_(* \(#,##0\);_(* &quot;-&quot;??_);_(@_)">
                  <c:v>25028.461600000013</c:v>
                </c:pt>
                <c:pt idx="26" formatCode="_(* #,##0_);_(* \(#,##0\);_(* &quot;-&quot;??_);_(@_)">
                  <c:v>24531.868799999971</c:v>
                </c:pt>
                <c:pt idx="27" formatCode="_(* #,##0_);_(* \(#,##0\);_(* &quot;-&quot;??_);_(@_)">
                  <c:v>23685.699999999943</c:v>
                </c:pt>
                <c:pt idx="28" formatCode="_(* #,##0_);_(* \(#,##0\);_(* &quot;-&quot;??_);_(@_)">
                  <c:v>22541.687200000004</c:v>
                </c:pt>
                <c:pt idx="29" formatCode="_(* #,##0_);_(* \(#,##0\);_(* &quot;-&quot;??_);_(@_)">
                  <c:v>21157.754399999994</c:v>
                </c:pt>
                <c:pt idx="30" formatCode="_(* #,##0_);_(* \(#,##0\);_(* &quot;-&quot;??_);_(@_)">
                  <c:v>19595.881600000099</c:v>
                </c:pt>
                <c:pt idx="31" formatCode="_(* #,##0_);_(* \(#,##0\);_(* &quot;-&quot;??_);_(@_)">
                  <c:v>17919.968799999904</c:v>
                </c:pt>
                <c:pt idx="32" formatCode="_(* #,##0_);_(* \(#,##0\);_(* &quot;-&quot;??_);_(@_)">
                  <c:v>16193.699999999884</c:v>
                </c:pt>
                <c:pt idx="33" formatCode="_(* #,##0_);_(* \(#,##0\);_(* &quot;-&quot;??_);_(@_)">
                  <c:v>14478.407199999918</c:v>
                </c:pt>
                <c:pt idx="34" formatCode="_(* #,##0_);_(* \(#,##0\);_(* &quot;-&quot;??_);_(@_)">
                  <c:v>12830.934399999987</c:v>
                </c:pt>
                <c:pt idx="35" formatCode="_(* #,##0_);_(* \(#,##0\);_(* &quot;-&quot;??_);_(@_)">
                  <c:v>11301.501599999978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2C-41B6-ACF4-1EE21D181ED2}"/>
            </c:ext>
          </c:extLst>
        </c:ser>
        <c:ser>
          <c:idx val="3"/>
          <c:order val="3"/>
          <c:tx>
            <c:strRef>
              <c:f>'Illustrative model'!$A$5</c:f>
              <c:strCache>
                <c:ptCount val="1"/>
                <c:pt idx="0">
                  <c:v>N+2</c:v>
                </c:pt>
              </c:strCache>
            </c:strRef>
          </c:tx>
          <c:spPr>
            <a:solidFill>
              <a:srgbClr val="37A5FF"/>
            </a:solidFill>
            <a:ln w="12700">
              <a:solidFill>
                <a:srgbClr val="37A5FF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model'!$B$5:$AK$5</c:f>
              <c:numCache>
                <c:formatCode>General</c:formatCode>
                <c:ptCount val="36"/>
                <c:pt idx="16" formatCode="_(* #,##0_);_(* \(#,##0\);_(* &quot;-&quot;??_);_(@_)">
                  <c:v>500</c:v>
                </c:pt>
                <c:pt idx="17" formatCode="_(* #,##0_);_(* \(#,##0\);_(* &quot;-&quot;??_);_(@_)">
                  <c:v>1000</c:v>
                </c:pt>
                <c:pt idx="18" formatCode="_(* #,##0_);_(* \(#,##0\);_(* &quot;-&quot;??_);_(@_)">
                  <c:v>1500</c:v>
                </c:pt>
                <c:pt idx="19" formatCode="_(* #,##0_);_(* \(#,##0\);_(* &quot;-&quot;??_);_(@_)">
                  <c:v>1700</c:v>
                </c:pt>
                <c:pt idx="20" formatCode="_(* #,##0_);_(* \(#,##0\);_(* &quot;-&quot;??_);_(@_)">
                  <c:v>2000</c:v>
                </c:pt>
                <c:pt idx="21" formatCode="_(* #,##0_);_(* \(#,##0\);_(* &quot;-&quot;??_);_(@_)">
                  <c:v>3000</c:v>
                </c:pt>
                <c:pt idx="22" formatCode="_(* #,##0_);_(* \(#,##0\);_(* &quot;-&quot;??_);_(@_)">
                  <c:v>5236.214400000008</c:v>
                </c:pt>
                <c:pt idx="23" formatCode="_(* #,##0_);_(* \(#,##0\);_(* &quot;-&quot;??_);_(@_)">
                  <c:v>8090.221600000008</c:v>
                </c:pt>
                <c:pt idx="24" formatCode="_(* #,##0_);_(* \(#,##0\);_(* &quot;-&quot;??_);_(@_)">
                  <c:v>11045.16880000001</c:v>
                </c:pt>
                <c:pt idx="25" formatCode="_(* #,##0_);_(* \(#,##0\);_(* &quot;-&quot;??_);_(@_)">
                  <c:v>13943.7</c:v>
                </c:pt>
                <c:pt idx="26" formatCode="_(* #,##0_);_(* \(#,##0\);_(* &quot;-&quot;??_);_(@_)">
                  <c:v>16658.14720000001</c:v>
                </c:pt>
                <c:pt idx="27" formatCode="_(* #,##0_);_(* \(#,##0\);_(* &quot;-&quot;??_);_(@_)">
                  <c:v>19088.394400000008</c:v>
                </c:pt>
                <c:pt idx="28" formatCode="_(* #,##0_);_(* \(#,##0\);_(* &quot;-&quot;??_);_(@_)">
                  <c:v>21159.741600000012</c:v>
                </c:pt>
                <c:pt idx="29" formatCode="_(* #,##0_);_(* \(#,##0\);_(* &quot;-&quot;??_);_(@_)">
                  <c:v>22820.768800000023</c:v>
                </c:pt>
                <c:pt idx="30" formatCode="_(* #,##0_);_(* \(#,##0\);_(* &quot;-&quot;??_);_(@_)">
                  <c:v>24041.200000000001</c:v>
                </c:pt>
                <c:pt idx="31" formatCode="_(* #,##0_);_(* \(#,##0\);_(* &quot;-&quot;??_);_(@_)">
                  <c:v>24809.767200000006</c:v>
                </c:pt>
                <c:pt idx="32" formatCode="_(* #,##0_);_(* \(#,##0\);_(* &quot;-&quot;??_);_(@_)">
                  <c:v>25132.07440000003</c:v>
                </c:pt>
                <c:pt idx="33" formatCode="_(* #,##0_);_(* \(#,##0\);_(* &quot;-&quot;??_);_(@_)">
                  <c:v>25028.461600000013</c:v>
                </c:pt>
                <c:pt idx="34" formatCode="_(* #,##0_);_(* \(#,##0\);_(* &quot;-&quot;??_);_(@_)">
                  <c:v>24531.868799999971</c:v>
                </c:pt>
                <c:pt idx="35" formatCode="_(* #,##0_);_(* \(#,##0\);_(* &quot;-&quot;??_);_(@_)">
                  <c:v>23685.699999999943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2C-41B6-ACF4-1EE21D181ED2}"/>
            </c:ext>
          </c:extLst>
        </c:ser>
        <c:ser>
          <c:idx val="4"/>
          <c:order val="4"/>
          <c:tx>
            <c:strRef>
              <c:f>'Illustrative model'!$A$6</c:f>
              <c:strCache>
                <c:ptCount val="1"/>
                <c:pt idx="0">
                  <c:v>N+3</c:v>
                </c:pt>
              </c:strCache>
            </c:strRef>
          </c:tx>
          <c:spPr>
            <a:solidFill>
              <a:srgbClr val="69BCFF"/>
            </a:solidFill>
            <a:ln w="12700">
              <a:solidFill>
                <a:srgbClr val="69BCFF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model'!$B$6:$AK$6</c:f>
              <c:numCache>
                <c:formatCode>General</c:formatCode>
                <c:ptCount val="36"/>
                <c:pt idx="24" formatCode="_(* #,##0_);_(* \(#,##0\);_(* &quot;-&quot;??_);_(@_)">
                  <c:v>500</c:v>
                </c:pt>
                <c:pt idx="25" formatCode="_(* #,##0_);_(* \(#,##0\);_(* &quot;-&quot;??_);_(@_)">
                  <c:v>1000</c:v>
                </c:pt>
                <c:pt idx="26" formatCode="_(* #,##0_);_(* \(#,##0\);_(* &quot;-&quot;??_);_(@_)">
                  <c:v>1500</c:v>
                </c:pt>
                <c:pt idx="27" formatCode="_(* #,##0_);_(* \(#,##0\);_(* &quot;-&quot;??_);_(@_)">
                  <c:v>1700</c:v>
                </c:pt>
                <c:pt idx="28" formatCode="_(* #,##0_);_(* \(#,##0\);_(* &quot;-&quot;??_);_(@_)">
                  <c:v>2000</c:v>
                </c:pt>
                <c:pt idx="29" formatCode="_(* #,##0_);_(* \(#,##0\);_(* &quot;-&quot;??_);_(@_)">
                  <c:v>3000</c:v>
                </c:pt>
                <c:pt idx="30" formatCode="_(* #,##0_);_(* \(#,##0\);_(* &quot;-&quot;??_);_(@_)">
                  <c:v>5236.214400000008</c:v>
                </c:pt>
                <c:pt idx="31" formatCode="_(* #,##0_);_(* \(#,##0\);_(* &quot;-&quot;??_);_(@_)">
                  <c:v>8090.221600000008</c:v>
                </c:pt>
                <c:pt idx="32" formatCode="_(* #,##0_);_(* \(#,##0\);_(* &quot;-&quot;??_);_(@_)">
                  <c:v>11045.16880000001</c:v>
                </c:pt>
                <c:pt idx="33" formatCode="_(* #,##0_);_(* \(#,##0\);_(* &quot;-&quot;??_);_(@_)">
                  <c:v>13943.7</c:v>
                </c:pt>
                <c:pt idx="34" formatCode="_(* #,##0_);_(* \(#,##0\);_(* &quot;-&quot;??_);_(@_)">
                  <c:v>16658.14720000001</c:v>
                </c:pt>
                <c:pt idx="35" formatCode="_(* #,##0_);_(* \(#,##0\);_(* &quot;-&quot;??_);_(@_)">
                  <c:v>19088.394400000008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2C-41B6-ACF4-1EE21D181ED2}"/>
            </c:ext>
          </c:extLst>
        </c:ser>
        <c:ser>
          <c:idx val="5"/>
          <c:order val="5"/>
          <c:tx>
            <c:strRef>
              <c:f>'Illustrative model'!$A$7</c:f>
              <c:strCache>
                <c:ptCount val="1"/>
                <c:pt idx="0">
                  <c:v>N+4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model'!$B$7:$AK$7</c:f>
              <c:numCache>
                <c:formatCode>General</c:formatCode>
                <c:ptCount val="36"/>
                <c:pt idx="32" formatCode="_(* #,##0_);_(* \(#,##0\);_(* &quot;-&quot;??_);_(@_)">
                  <c:v>500</c:v>
                </c:pt>
                <c:pt idx="33" formatCode="_(* #,##0_);_(* \(#,##0\);_(* &quot;-&quot;??_);_(@_)">
                  <c:v>1000</c:v>
                </c:pt>
                <c:pt idx="34" formatCode="_(* #,##0_);_(* \(#,##0\);_(* &quot;-&quot;??_);_(@_)">
                  <c:v>1500</c:v>
                </c:pt>
                <c:pt idx="35" formatCode="_(* #,##0_);_(* \(#,##0\);_(* &quot;-&quot;??_);_(@_)">
                  <c:v>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2C-41B6-ACF4-1EE21D181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9750216"/>
        <c:axId val="859751856"/>
      </c:areaChart>
      <c:catAx>
        <c:axId val="859750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59751856"/>
        <c:crosses val="autoZero"/>
        <c:auto val="1"/>
        <c:lblAlgn val="ctr"/>
        <c:lblOffset val="100"/>
        <c:noMultiLvlLbl val="0"/>
      </c:catAx>
      <c:valAx>
        <c:axId val="859751856"/>
        <c:scaling>
          <c:orientation val="minMax"/>
          <c:max val="120000"/>
        </c:scaling>
        <c:delete val="1"/>
        <c:axPos val="l"/>
        <c:numFmt formatCode="General" sourceLinked="1"/>
        <c:majorTickMark val="none"/>
        <c:minorTickMark val="none"/>
        <c:tickLblPos val="nextTo"/>
        <c:crossAx val="859750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'Illustrative model'!$A$10</c:f>
              <c:strCache>
                <c:ptCount val="1"/>
                <c:pt idx="0">
                  <c:v>IDM 2.0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model'!$B$10:$AK$10</c:f>
              <c:numCache>
                <c:formatCode>General</c:formatCode>
                <c:ptCount val="3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39-462B-A4CD-EE074493D37C}"/>
            </c:ext>
          </c:extLst>
        </c:ser>
        <c:ser>
          <c:idx val="1"/>
          <c:order val="1"/>
          <c:tx>
            <c:strRef>
              <c:f>'Illustrative model'!$A$11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0853AE"/>
            </a:solidFill>
            <a:ln w="12700">
              <a:solidFill>
                <a:srgbClr val="0853AE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model'!$B$11:$AK$11</c:f>
              <c:numCache>
                <c:formatCode>_(* #,##0_);_(* \(#,##0\);_(* "-"??_);_(@_)</c:formatCode>
                <c:ptCount val="36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1700</c:v>
                </c:pt>
                <c:pt idx="4">
                  <c:v>2000</c:v>
                </c:pt>
                <c:pt idx="5">
                  <c:v>4494.1263999999992</c:v>
                </c:pt>
                <c:pt idx="6">
                  <c:v>7940.7649000000147</c:v>
                </c:pt>
                <c:pt idx="7">
                  <c:v>11648.934400000011</c:v>
                </c:pt>
                <c:pt idx="8">
                  <c:v>15384.706899999996</c:v>
                </c:pt>
                <c:pt idx="9">
                  <c:v>18961.000000000007</c:v>
                </c:pt>
                <c:pt idx="10">
                  <c:v>22233.856900000021</c:v>
                </c:pt>
                <c:pt idx="11">
                  <c:v>25098.726400000021</c:v>
                </c:pt>
                <c:pt idx="12">
                  <c:v>27486.742900000019</c:v>
                </c:pt>
                <c:pt idx="13">
                  <c:v>29361.006400000035</c:v>
                </c:pt>
                <c:pt idx="14">
                  <c:v>30712.86250000001</c:v>
                </c:pt>
                <c:pt idx="15">
                  <c:v>31558.182400000012</c:v>
                </c:pt>
                <c:pt idx="16">
                  <c:v>31933.642900000013</c:v>
                </c:pt>
                <c:pt idx="17">
                  <c:v>31893.006399999991</c:v>
                </c:pt>
                <c:pt idx="18">
                  <c:v>31503.400899999928</c:v>
                </c:pt>
                <c:pt idx="19">
                  <c:v>30841.600000000013</c:v>
                </c:pt>
                <c:pt idx="20">
                  <c:v>29990.302899999988</c:v>
                </c:pt>
                <c:pt idx="21">
                  <c:v>29034.414400000162</c:v>
                </c:pt>
                <c:pt idx="22">
                  <c:v>28057.324899999869</c:v>
                </c:pt>
                <c:pt idx="23">
                  <c:v>27137.190399999999</c:v>
                </c:pt>
                <c:pt idx="24">
                  <c:v>26343.212500000001</c:v>
                </c:pt>
                <c:pt idx="25">
                  <c:v>25731.918400000119</c:v>
                </c:pt>
                <c:pt idx="26">
                  <c:v>25343.440900000285</c:v>
                </c:pt>
                <c:pt idx="27">
                  <c:v>25197.798400000152</c:v>
                </c:pt>
                <c:pt idx="28">
                  <c:v>25000</c:v>
                </c:pt>
                <c:pt idx="29">
                  <c:v>25000</c:v>
                </c:pt>
                <c:pt idx="30">
                  <c:v>25000</c:v>
                </c:pt>
                <c:pt idx="31">
                  <c:v>25000</c:v>
                </c:pt>
                <c:pt idx="32">
                  <c:v>25000</c:v>
                </c:pt>
                <c:pt idx="33">
                  <c:v>25000</c:v>
                </c:pt>
                <c:pt idx="34">
                  <c:v>25000</c:v>
                </c:pt>
                <c:pt idx="35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39-462B-A4CD-EE074493D37C}"/>
            </c:ext>
          </c:extLst>
        </c:ser>
        <c:ser>
          <c:idx val="2"/>
          <c:order val="2"/>
          <c:tx>
            <c:strRef>
              <c:f>'Illustrative model'!$A$12</c:f>
              <c:strCache>
                <c:ptCount val="1"/>
                <c:pt idx="0">
                  <c:v>N+1</c:v>
                </c:pt>
              </c:strCache>
            </c:strRef>
          </c:tx>
          <c:spPr>
            <a:solidFill>
              <a:srgbClr val="0077DA"/>
            </a:solidFill>
            <a:ln w="12700">
              <a:solidFill>
                <a:srgbClr val="0077DA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model'!$B$12:$AK$12</c:f>
              <c:numCache>
                <c:formatCode>General</c:formatCode>
                <c:ptCount val="36"/>
                <c:pt idx="8" formatCode="_(* #,##0_);_(* \(#,##0\);_(* &quot;-&quot;??_);_(@_)">
                  <c:v>500</c:v>
                </c:pt>
                <c:pt idx="9" formatCode="_(* #,##0_);_(* \(#,##0\);_(* &quot;-&quot;??_);_(@_)">
                  <c:v>1000</c:v>
                </c:pt>
                <c:pt idx="10" formatCode="_(* #,##0_);_(* \(#,##0\);_(* &quot;-&quot;??_);_(@_)">
                  <c:v>1500</c:v>
                </c:pt>
                <c:pt idx="11" formatCode="_(* #,##0_);_(* \(#,##0\);_(* &quot;-&quot;??_);_(@_)">
                  <c:v>1700</c:v>
                </c:pt>
                <c:pt idx="12" formatCode="_(* #,##0_);_(* \(#,##0\);_(* &quot;-&quot;??_);_(@_)">
                  <c:v>2000</c:v>
                </c:pt>
                <c:pt idx="13" formatCode="_(* #,##0_);_(* \(#,##0\);_(* &quot;-&quot;??_);_(@_)">
                  <c:v>4494.1263999999992</c:v>
                </c:pt>
                <c:pt idx="14" formatCode="_(* #,##0_);_(* \(#,##0\);_(* &quot;-&quot;??_);_(@_)">
                  <c:v>7940.7649000000147</c:v>
                </c:pt>
                <c:pt idx="15" formatCode="_(* #,##0_);_(* \(#,##0\);_(* &quot;-&quot;??_);_(@_)">
                  <c:v>11648.934400000011</c:v>
                </c:pt>
                <c:pt idx="16" formatCode="_(* #,##0_);_(* \(#,##0\);_(* &quot;-&quot;??_);_(@_)">
                  <c:v>15384.706899999996</c:v>
                </c:pt>
                <c:pt idx="17" formatCode="_(* #,##0_);_(* \(#,##0\);_(* &quot;-&quot;??_);_(@_)">
                  <c:v>18961.000000000007</c:v>
                </c:pt>
                <c:pt idx="18" formatCode="_(* #,##0_);_(* \(#,##0\);_(* &quot;-&quot;??_);_(@_)">
                  <c:v>22233.856900000021</c:v>
                </c:pt>
                <c:pt idx="19" formatCode="_(* #,##0_);_(* \(#,##0\);_(* &quot;-&quot;??_);_(@_)">
                  <c:v>25098.726400000021</c:v>
                </c:pt>
                <c:pt idx="20" formatCode="_(* #,##0_);_(* \(#,##0\);_(* &quot;-&quot;??_);_(@_)">
                  <c:v>27486.742900000019</c:v>
                </c:pt>
                <c:pt idx="21" formatCode="_(* #,##0_);_(* \(#,##0\);_(* &quot;-&quot;??_);_(@_)">
                  <c:v>29361.006400000035</c:v>
                </c:pt>
                <c:pt idx="22" formatCode="_(* #,##0_);_(* \(#,##0\);_(* &quot;-&quot;??_);_(@_)">
                  <c:v>30712.86250000001</c:v>
                </c:pt>
                <c:pt idx="23" formatCode="_(* #,##0_);_(* \(#,##0\);_(* &quot;-&quot;??_);_(@_)">
                  <c:v>31558.182400000012</c:v>
                </c:pt>
                <c:pt idx="24" formatCode="_(* #,##0_);_(* \(#,##0\);_(* &quot;-&quot;??_);_(@_)">
                  <c:v>31933.642900000013</c:v>
                </c:pt>
                <c:pt idx="25" formatCode="_(* #,##0_);_(* \(#,##0\);_(* &quot;-&quot;??_);_(@_)">
                  <c:v>31893.006399999991</c:v>
                </c:pt>
                <c:pt idx="26" formatCode="_(* #,##0_);_(* \(#,##0\);_(* &quot;-&quot;??_);_(@_)">
                  <c:v>31503.400899999928</c:v>
                </c:pt>
                <c:pt idx="27" formatCode="_(* #,##0_);_(* \(#,##0\);_(* &quot;-&quot;??_);_(@_)">
                  <c:v>30841.600000000013</c:v>
                </c:pt>
                <c:pt idx="28" formatCode="_(* #,##0_);_(* \(#,##0\);_(* &quot;-&quot;??_);_(@_)">
                  <c:v>29990.302899999988</c:v>
                </c:pt>
                <c:pt idx="29" formatCode="_(* #,##0_);_(* \(#,##0\);_(* &quot;-&quot;??_);_(@_)">
                  <c:v>29034.414400000162</c:v>
                </c:pt>
                <c:pt idx="30" formatCode="_(* #,##0_);_(* \(#,##0\);_(* &quot;-&quot;??_);_(@_)">
                  <c:v>28057.324899999869</c:v>
                </c:pt>
                <c:pt idx="31" formatCode="_(* #,##0_);_(* \(#,##0\);_(* &quot;-&quot;??_);_(@_)">
                  <c:v>27137.190399999999</c:v>
                </c:pt>
                <c:pt idx="32" formatCode="_(* #,##0_);_(* \(#,##0\);_(* &quot;-&quot;??_);_(@_)">
                  <c:v>26343.212500000001</c:v>
                </c:pt>
                <c:pt idx="33" formatCode="_(* #,##0_);_(* \(#,##0\);_(* &quot;-&quot;??_);_(@_)">
                  <c:v>25731.918400000119</c:v>
                </c:pt>
                <c:pt idx="34" formatCode="_(* #,##0_);_(* \(#,##0\);_(* &quot;-&quot;??_);_(@_)">
                  <c:v>25343.440900000285</c:v>
                </c:pt>
                <c:pt idx="35" formatCode="_(* #,##0_);_(* \(#,##0\);_(* &quot;-&quot;??_);_(@_)">
                  <c:v>25197.798400000152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39-462B-A4CD-EE074493D37C}"/>
            </c:ext>
          </c:extLst>
        </c:ser>
        <c:ser>
          <c:idx val="3"/>
          <c:order val="3"/>
          <c:tx>
            <c:strRef>
              <c:f>'Illustrative model'!$A$13</c:f>
              <c:strCache>
                <c:ptCount val="1"/>
                <c:pt idx="0">
                  <c:v>N+2</c:v>
                </c:pt>
              </c:strCache>
            </c:strRef>
          </c:tx>
          <c:spPr>
            <a:solidFill>
              <a:srgbClr val="37A5FF"/>
            </a:solidFill>
            <a:ln w="12700">
              <a:solidFill>
                <a:srgbClr val="37A5FF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model'!$B$13:$AK$13</c:f>
              <c:numCache>
                <c:formatCode>General</c:formatCode>
                <c:ptCount val="36"/>
                <c:pt idx="16" formatCode="_(* #,##0_);_(* \(#,##0\);_(* &quot;-&quot;??_);_(@_)">
                  <c:v>500</c:v>
                </c:pt>
                <c:pt idx="17" formatCode="_(* #,##0_);_(* \(#,##0\);_(* &quot;-&quot;??_);_(@_)">
                  <c:v>1000</c:v>
                </c:pt>
                <c:pt idx="18" formatCode="_(* #,##0_);_(* \(#,##0\);_(* &quot;-&quot;??_);_(@_)">
                  <c:v>1500</c:v>
                </c:pt>
                <c:pt idx="19" formatCode="_(* #,##0_);_(* \(#,##0\);_(* &quot;-&quot;??_);_(@_)">
                  <c:v>1700</c:v>
                </c:pt>
                <c:pt idx="20" formatCode="_(* #,##0_);_(* \(#,##0\);_(* &quot;-&quot;??_);_(@_)">
                  <c:v>2000</c:v>
                </c:pt>
                <c:pt idx="21" formatCode="_(* #,##0_);_(* \(#,##0\);_(* &quot;-&quot;??_);_(@_)">
                  <c:v>4494.1263999999992</c:v>
                </c:pt>
                <c:pt idx="22" formatCode="_(* #,##0_);_(* \(#,##0\);_(* &quot;-&quot;??_);_(@_)">
                  <c:v>7940.7649000000147</c:v>
                </c:pt>
                <c:pt idx="23" formatCode="_(* #,##0_);_(* \(#,##0\);_(* &quot;-&quot;??_);_(@_)">
                  <c:v>11648.934400000011</c:v>
                </c:pt>
                <c:pt idx="24" formatCode="_(* #,##0_);_(* \(#,##0\);_(* &quot;-&quot;??_);_(@_)">
                  <c:v>15384.706899999996</c:v>
                </c:pt>
                <c:pt idx="25" formatCode="_(* #,##0_);_(* \(#,##0\);_(* &quot;-&quot;??_);_(@_)">
                  <c:v>18961.000000000007</c:v>
                </c:pt>
                <c:pt idx="26" formatCode="_(* #,##0_);_(* \(#,##0\);_(* &quot;-&quot;??_);_(@_)">
                  <c:v>22233.856900000021</c:v>
                </c:pt>
                <c:pt idx="27" formatCode="_(* #,##0_);_(* \(#,##0\);_(* &quot;-&quot;??_);_(@_)">
                  <c:v>25098.726400000021</c:v>
                </c:pt>
                <c:pt idx="28" formatCode="_(* #,##0_);_(* \(#,##0\);_(* &quot;-&quot;??_);_(@_)">
                  <c:v>27486.742900000019</c:v>
                </c:pt>
                <c:pt idx="29" formatCode="_(* #,##0_);_(* \(#,##0\);_(* &quot;-&quot;??_);_(@_)">
                  <c:v>29361.006400000035</c:v>
                </c:pt>
                <c:pt idx="30" formatCode="_(* #,##0_);_(* \(#,##0\);_(* &quot;-&quot;??_);_(@_)">
                  <c:v>30712.86250000001</c:v>
                </c:pt>
                <c:pt idx="31" formatCode="_(* #,##0_);_(* \(#,##0\);_(* &quot;-&quot;??_);_(@_)">
                  <c:v>31558.182400000012</c:v>
                </c:pt>
                <c:pt idx="32" formatCode="_(* #,##0_);_(* \(#,##0\);_(* &quot;-&quot;??_);_(@_)">
                  <c:v>31933.642900000013</c:v>
                </c:pt>
                <c:pt idx="33" formatCode="_(* #,##0_);_(* \(#,##0\);_(* &quot;-&quot;??_);_(@_)">
                  <c:v>31893.006399999991</c:v>
                </c:pt>
                <c:pt idx="34" formatCode="_(* #,##0_);_(* \(#,##0\);_(* &quot;-&quot;??_);_(@_)">
                  <c:v>31503.400899999928</c:v>
                </c:pt>
                <c:pt idx="35" formatCode="_(* #,##0_);_(* \(#,##0\);_(* &quot;-&quot;??_);_(@_)">
                  <c:v>30841.600000000013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39-462B-A4CD-EE074493D37C}"/>
            </c:ext>
          </c:extLst>
        </c:ser>
        <c:ser>
          <c:idx val="4"/>
          <c:order val="4"/>
          <c:tx>
            <c:strRef>
              <c:f>'Illustrative model'!$A$14</c:f>
              <c:strCache>
                <c:ptCount val="1"/>
                <c:pt idx="0">
                  <c:v>N+3</c:v>
                </c:pt>
              </c:strCache>
            </c:strRef>
          </c:tx>
          <c:spPr>
            <a:solidFill>
              <a:srgbClr val="69BCFF"/>
            </a:solidFill>
            <a:ln w="12700">
              <a:solidFill>
                <a:srgbClr val="69BCFF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model'!$B$14:$AK$14</c:f>
              <c:numCache>
                <c:formatCode>General</c:formatCode>
                <c:ptCount val="36"/>
                <c:pt idx="24" formatCode="_(* #,##0_);_(* \(#,##0\);_(* &quot;-&quot;??_);_(@_)">
                  <c:v>500</c:v>
                </c:pt>
                <c:pt idx="25" formatCode="_(* #,##0_);_(* \(#,##0\);_(* &quot;-&quot;??_);_(@_)">
                  <c:v>1000</c:v>
                </c:pt>
                <c:pt idx="26" formatCode="_(* #,##0_);_(* \(#,##0\);_(* &quot;-&quot;??_);_(@_)">
                  <c:v>1500</c:v>
                </c:pt>
                <c:pt idx="27" formatCode="_(* #,##0_);_(* \(#,##0\);_(* &quot;-&quot;??_);_(@_)">
                  <c:v>1700</c:v>
                </c:pt>
                <c:pt idx="28" formatCode="_(* #,##0_);_(* \(#,##0\);_(* &quot;-&quot;??_);_(@_)">
                  <c:v>2000</c:v>
                </c:pt>
                <c:pt idx="29" formatCode="_(* #,##0_);_(* \(#,##0\);_(* &quot;-&quot;??_);_(@_)">
                  <c:v>4494.1263999999992</c:v>
                </c:pt>
                <c:pt idx="30" formatCode="_(* #,##0_);_(* \(#,##0\);_(* &quot;-&quot;??_);_(@_)">
                  <c:v>7940.7649000000147</c:v>
                </c:pt>
                <c:pt idx="31" formatCode="_(* #,##0_);_(* \(#,##0\);_(* &quot;-&quot;??_);_(@_)">
                  <c:v>11648.934400000011</c:v>
                </c:pt>
                <c:pt idx="32" formatCode="_(* #,##0_);_(* \(#,##0\);_(* &quot;-&quot;??_);_(@_)">
                  <c:v>15384.706899999996</c:v>
                </c:pt>
                <c:pt idx="33" formatCode="_(* #,##0_);_(* \(#,##0\);_(* &quot;-&quot;??_);_(@_)">
                  <c:v>18961.000000000007</c:v>
                </c:pt>
                <c:pt idx="34" formatCode="_(* #,##0_);_(* \(#,##0\);_(* &quot;-&quot;??_);_(@_)">
                  <c:v>22233.856900000021</c:v>
                </c:pt>
                <c:pt idx="35" formatCode="_(* #,##0_);_(* \(#,##0\);_(* &quot;-&quot;??_);_(@_)">
                  <c:v>25098.726400000021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39-462B-A4CD-EE074493D37C}"/>
            </c:ext>
          </c:extLst>
        </c:ser>
        <c:ser>
          <c:idx val="5"/>
          <c:order val="5"/>
          <c:tx>
            <c:strRef>
              <c:f>'Illustrative model'!$A$15</c:f>
              <c:strCache>
                <c:ptCount val="1"/>
                <c:pt idx="0">
                  <c:v>N+4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</a:ln>
            <a:effectLst/>
          </c:spPr>
          <c:cat>
            <c:numRef>
              <c:f>'Illustrative model'!$B$1:$AK$1</c:f>
              <c:numCache>
                <c:formatCode>General</c:formatCode>
                <c:ptCount val="36"/>
                <c:pt idx="0">
                  <c:v>2023</c:v>
                </c:pt>
                <c:pt idx="4">
                  <c:v>2024</c:v>
                </c:pt>
                <c:pt idx="8">
                  <c:v>2025</c:v>
                </c:pt>
                <c:pt idx="12">
                  <c:v>2026</c:v>
                </c:pt>
                <c:pt idx="16">
                  <c:v>2027</c:v>
                </c:pt>
                <c:pt idx="20">
                  <c:v>2028</c:v>
                </c:pt>
                <c:pt idx="24">
                  <c:v>2029</c:v>
                </c:pt>
                <c:pt idx="28">
                  <c:v>2030</c:v>
                </c:pt>
                <c:pt idx="32">
                  <c:v>2031</c:v>
                </c:pt>
              </c:numCache>
            </c:numRef>
          </c:cat>
          <c:val>
            <c:numRef>
              <c:f>'Illustrative model'!$B$15:$AK$15</c:f>
              <c:numCache>
                <c:formatCode>General</c:formatCode>
                <c:ptCount val="36"/>
                <c:pt idx="32" formatCode="_(* #,##0_);_(* \(#,##0\);_(* &quot;-&quot;??_);_(@_)">
                  <c:v>500</c:v>
                </c:pt>
                <c:pt idx="33" formatCode="_(* #,##0_);_(* \(#,##0\);_(* &quot;-&quot;??_);_(@_)">
                  <c:v>1000</c:v>
                </c:pt>
                <c:pt idx="34" formatCode="_(* #,##0_);_(* \(#,##0\);_(* &quot;-&quot;??_);_(@_)">
                  <c:v>1500</c:v>
                </c:pt>
                <c:pt idx="35" formatCode="_(* #,##0_);_(* \(#,##0\);_(* &quot;-&quot;??_);_(@_)">
                  <c:v>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39-462B-A4CD-EE074493D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9750216"/>
        <c:axId val="859751856"/>
      </c:areaChart>
      <c:catAx>
        <c:axId val="859750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59751856"/>
        <c:crosses val="autoZero"/>
        <c:auto val="1"/>
        <c:lblAlgn val="ctr"/>
        <c:lblOffset val="100"/>
        <c:noMultiLvlLbl val="0"/>
      </c:catAx>
      <c:valAx>
        <c:axId val="859751856"/>
        <c:scaling>
          <c:orientation val="minMax"/>
          <c:max val="120000"/>
        </c:scaling>
        <c:delete val="1"/>
        <c:axPos val="l"/>
        <c:numFmt formatCode="General" sourceLinked="1"/>
        <c:majorTickMark val="none"/>
        <c:minorTickMark val="none"/>
        <c:tickLblPos val="nextTo"/>
        <c:crossAx val="859750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'INTC Consolidated (2)'!$O$28</c:f>
              <c:strCache>
                <c:ptCount val="1"/>
                <c:pt idx="0">
                  <c:v>Foundry OP</c:v>
                </c:pt>
              </c:strCache>
            </c:strRef>
          </c:tx>
          <c:spPr>
            <a:solidFill>
              <a:srgbClr val="FFFFFF">
                <a:lumMod val="95000"/>
              </a:srgbClr>
            </a:solidFill>
            <a:ln>
              <a:noFill/>
            </a:ln>
            <a:effectLst/>
          </c:spPr>
          <c:invertIfNegative val="0"/>
          <c:cat>
            <c:strRef>
              <c:f>'INTC Consolidated (2)'!$P$18:$R$18</c:f>
              <c:strCache>
                <c:ptCount val="3"/>
                <c:pt idx="0">
                  <c:v>2023</c:v>
                </c:pt>
                <c:pt idx="1">
                  <c:v>Foundry Breakeven</c:v>
                </c:pt>
                <c:pt idx="2">
                  <c:v>2030</c:v>
                </c:pt>
              </c:strCache>
            </c:strRef>
          </c:cat>
          <c:val>
            <c:numRef>
              <c:f>'INTC Consolidated (2)'!$P$28:$R$28</c:f>
              <c:numCache>
                <c:formatCode>"$"#,##0.0</c:formatCode>
                <c:ptCount val="3"/>
                <c:pt idx="0">
                  <c:v>-6.9556420314617995</c:v>
                </c:pt>
                <c:pt idx="1">
                  <c:v>0.5</c:v>
                </c:pt>
                <c:pt idx="2">
                  <c:v>12.690000000000001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7-40F4-840A-712D645F9892}"/>
            </c:ext>
          </c:extLst>
        </c:ser>
        <c:ser>
          <c:idx val="1"/>
          <c:order val="1"/>
          <c:tx>
            <c:strRef>
              <c:f>'INTC Consolidated (2)'!$O$29</c:f>
              <c:strCache>
                <c:ptCount val="1"/>
                <c:pt idx="0">
                  <c:v>Products, Other OP</c:v>
                </c:pt>
              </c:strCache>
            </c:strRef>
          </c:tx>
          <c:spPr>
            <a:solidFill>
              <a:srgbClr val="004A86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'INTC Consolidated (2)'!$P$18:$R$18</c:f>
              <c:strCache>
                <c:ptCount val="3"/>
                <c:pt idx="0">
                  <c:v>2023</c:v>
                </c:pt>
                <c:pt idx="1">
                  <c:v>Foundry Breakeven</c:v>
                </c:pt>
                <c:pt idx="2">
                  <c:v>2030</c:v>
                </c:pt>
              </c:strCache>
            </c:strRef>
          </c:cat>
          <c:val>
            <c:numRef>
              <c:f>'INTC Consolidated (2)'!$P$29:$R$29</c:f>
              <c:numCache>
                <c:formatCode>"$"#,##0.0</c:formatCode>
                <c:ptCount val="3"/>
                <c:pt idx="0">
                  <c:v>11.163889547936128</c:v>
                </c:pt>
                <c:pt idx="1">
                  <c:v>18.401944773968065</c:v>
                </c:pt>
                <c:pt idx="2">
                  <c:v>25.64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D7-40F4-840A-712D645F9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100"/>
        <c:axId val="280953439"/>
        <c:axId val="171690975"/>
      </c:barChart>
      <c:lineChart>
        <c:grouping val="standard"/>
        <c:varyColors val="0"/>
        <c:ser>
          <c:idx val="2"/>
          <c:order val="2"/>
          <c:tx>
            <c:strRef>
              <c:f>'INTC Consolidated (2)'!$O$30</c:f>
              <c:strCache>
                <c:ptCount val="1"/>
                <c:pt idx="0">
                  <c:v>Consolidated OP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14"/>
            <c:spPr>
              <a:noFill/>
              <a:ln w="9525">
                <a:noFill/>
              </a:ln>
              <a:effectLst/>
            </c:spPr>
          </c:marker>
          <c:val>
            <c:numRef>
              <c:f>'INTC Consolidated (2)'!$P$30:$R$30</c:f>
              <c:numCache>
                <c:formatCode>"$"#,##0.0</c:formatCode>
                <c:ptCount val="3"/>
                <c:pt idx="0">
                  <c:v>4.2082475164743283</c:v>
                </c:pt>
                <c:pt idx="1">
                  <c:v>18.901944773968065</c:v>
                </c:pt>
                <c:pt idx="2">
                  <c:v>38.33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D7-40F4-840A-712D645F9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0953439"/>
        <c:axId val="171690975"/>
      </c:lineChart>
      <c:catAx>
        <c:axId val="280953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71690975"/>
        <c:crosses val="autoZero"/>
        <c:auto val="1"/>
        <c:lblAlgn val="ctr"/>
        <c:lblOffset val="600"/>
        <c:noMultiLvlLbl val="0"/>
      </c:catAx>
      <c:valAx>
        <c:axId val="171690975"/>
        <c:scaling>
          <c:orientation val="minMax"/>
        </c:scaling>
        <c:delete val="1"/>
        <c:axPos val="l"/>
        <c:numFmt formatCode="&quot;$&quot;#,##0.0" sourceLinked="1"/>
        <c:majorTickMark val="none"/>
        <c:minorTickMark val="none"/>
        <c:tickLblPos val="nextTo"/>
        <c:crossAx val="280953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5819900088239574E-2"/>
          <c:y val="4.29658503249081E-2"/>
          <c:w val="0.88835999447193537"/>
          <c:h val="7.34126810718795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CE94-2C39-49C7-8D83-F2A5F243CA3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F451F-EB1F-4F56-B9F8-5BE668FF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19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28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63355-51FD-43AA-BF7A-DECABCF54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98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63355-51FD-43AA-BF7A-DECABCF54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20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63355-51FD-43AA-BF7A-DECABCF54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F3B28-4C2A-4F87-8E3B-6F5EA84C7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757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6FEE6-87BC-431C-BE30-652B746403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39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63355-51FD-43AA-BF7A-DECABCF54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41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is this right?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Creates 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transparency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exposes the economics of the business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Increases 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accountability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creating the right incentives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 groups to 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what they can control and the work they do best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Embraces 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standardization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way to drive efficiency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Enables required 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attract the Foundry Services customers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we have been planning this already. We’ve been clear about changing how we manage our costs.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We’ve started this work to drive 60/40 margins. We have much more to do, but the payoff will be significant.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company’s ability to operate successfully and sustainably hinges on our ability to execute this. </a:t>
            </a:r>
          </a:p>
          <a:p>
            <a:pPr marL="457200" marR="0">
              <a:spcBef>
                <a:spcPts val="0"/>
              </a:spcBef>
              <a:spcAft>
                <a:spcPts val="6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 me turn it over to Christy.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6FEE6-87BC-431C-BE30-652B746403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54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92567-D7D7-4223-A842-9A06E6D4E1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67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63355-51FD-43AA-BF7A-DECABCF54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56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E1982CC-C5C2-43DF-8FDA-037495FA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4567CD-F1DA-4E8F-ADDF-371B07892411}"/>
                </a:ext>
              </a:extLst>
            </p:cNvPr>
            <p:cNvSpPr/>
            <p:nvPr userDrawn="1"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16119A-1487-48A7-9CC6-71F9F9535C16}"/>
                </a:ext>
              </a:extLst>
            </p:cNvPr>
            <p:cNvSpPr/>
            <p:nvPr userDrawn="1"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CF0AA4-E89F-418F-83F2-0CC0FB3DF16B}"/>
                </a:ext>
              </a:extLst>
            </p:cNvPr>
            <p:cNvSpPr/>
            <p:nvPr userDrawn="1"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9F8D4CB-DB57-4130-8BDE-86D5A4C11D49}"/>
                </a:ext>
              </a:extLst>
            </p:cNvPr>
            <p:cNvSpPr/>
            <p:nvPr userDrawn="1"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02BD194-F320-4426-964A-1D4F58024C5F}"/>
                </a:ext>
              </a:extLst>
            </p:cNvPr>
            <p:cNvGrpSpPr/>
            <p:nvPr userDrawn="1"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1C32755-5BE0-4F78-B52A-08742A60A8E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3F9D2F-6ED9-4D82-B111-BEFD50CBB7B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1C42114-E0DC-41C5-A333-869DAB921F8F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18CC9F-8A17-402D-B10E-AE9061E9554F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538DC6-5A10-44DE-BF8C-5185BC4F6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E35751-F391-41AA-9B05-1647E37D235B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F1866E-6300-47C1-B36B-E4F93E357EE1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266AC4-1BB0-4DCC-B988-F338CCC87BB0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8DF60-7E0A-43C5-81B6-9B3522A7A826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C5EDAF-1FA5-4CEA-99CA-7D0E1F5DDF81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731A324-874D-4D3D-95F1-8AE3303E227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34E3A93-BFC9-49AD-8CF7-7EDF2A13157E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9DD8F2-C56B-454C-9A84-A663F83DB6CE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230287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775C37-EE38-450C-8269-79E50F8E88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6138" y="2655075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C24117-8044-4F60-A59D-9F61002D6C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3331781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05F9606-8CF6-4C56-B2B6-E8A04B25F1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4294" y="5767077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4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0"/>
            <a:ext cx="5808406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4D1D699-1964-9A45-A892-EAAC949B82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0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1734800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82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41833"/>
            <a:ext cx="10972800" cy="4241800"/>
          </a:xfrm>
        </p:spPr>
        <p:txBody>
          <a:bodyPr>
            <a:normAutofit/>
          </a:bodyPr>
          <a:lstStyle>
            <a:lvl1pPr marL="0" indent="0">
              <a:buNone/>
              <a:defRPr sz="6000" b="0" i="0">
                <a:solidFill>
                  <a:schemeClr val="accent1"/>
                </a:solidFill>
                <a:latin typeface="IntelOne Text" panose="020B0503020203020204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C57F0-3964-4184-8486-C7C3D87AEA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757203"/>
            <a:ext cx="109728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3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41833"/>
            <a:ext cx="10972800" cy="4241800"/>
          </a:xfrm>
        </p:spPr>
        <p:txBody>
          <a:bodyPr>
            <a:normAutofit/>
          </a:bodyPr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IntelOne Text" panose="020B0503020203020204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C57F0-3964-4184-8486-C7C3D87AEA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757203"/>
            <a:ext cx="109728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B8918-321F-4814-85AD-F9F7A8C6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47586F-EE67-4051-9999-DE673BC9B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665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29178"/>
            <a:ext cx="10972800" cy="1199822"/>
          </a:xfrm>
        </p:spPr>
        <p:txBody>
          <a:bodyPr anchor="b" anchorCtr="0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49317"/>
            <a:ext cx="10972800" cy="6819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29178"/>
            <a:ext cx="10972800" cy="1199822"/>
          </a:xfrm>
        </p:spPr>
        <p:txBody>
          <a:bodyPr anchor="b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49317"/>
            <a:ext cx="10972800" cy="6819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B7CF4-6E59-4F58-B339-D2AEFB0D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FB7B45-0229-4BD9-84EB-963DE20F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E9F9A1-9773-43B8-98D0-A483D488C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338064-1322-4DA2-AA1C-4E086E88E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20DD1C-FBB9-4A79-99DE-1A05C6758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8CF211-593C-4B89-BA8B-B4BF959BF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86AE8E-163B-4673-9C89-BA60DB5BB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A01FA-314F-465F-BEBB-029CC884B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961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Blu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368D64-A019-4399-A672-206E0E3B7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841197-2CF0-45F0-8F2A-7933BBBC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1B807F-E5A0-4B47-8126-0798D03DD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B94AE-1165-4C66-B976-C2E168859D49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E51D-DCA9-46A9-A882-29E595D6A99F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74772E-29C4-4337-A397-0F1232F1F1FE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C2D0DF1-6BFD-4E45-8CA9-4436F31DB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BFD17C7-2044-4743-9B58-A721FED6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1BD233-1B52-4259-BBB2-FFAB0A8D1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012ABA-EED9-48CA-B3FF-9EE6151C6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426B1C-8B0F-44A4-8250-F1D859854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5D4EF16-2639-4F0C-B7CE-3B49694D7462}"/>
                </a:ext>
              </a:extLst>
            </p:cNvPr>
            <p:cNvSpPr/>
            <p:nvPr userDrawn="1"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FEF9D7-E955-4747-98A8-A3CDA0B2EA11}"/>
                </a:ext>
              </a:extLst>
            </p:cNvPr>
            <p:cNvSpPr/>
            <p:nvPr userDrawn="1"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53175F-9DFF-470F-9639-8993D337BE4A}"/>
                </a:ext>
              </a:extLst>
            </p:cNvPr>
            <p:cNvSpPr/>
            <p:nvPr userDrawn="1"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0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Blu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6F68134-655A-4C58-8EC5-042D492A6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841197-2CF0-45F0-8F2A-7933BBBC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16FE66-F77C-48EC-9636-B0D3F1F81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B94AE-1165-4C66-B976-C2E168859D49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E51D-DCA9-46A9-A882-29E595D6A99F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74772E-29C4-4337-A397-0F1232F1F1FE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FC6B6DC-5CBA-4569-BD05-67C2152AE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F9F90E2-0FB9-44A2-B48E-E894C3113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2BE4E4-A2DB-46D6-B372-8C331EFD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945211-AEEA-4A21-B35C-B4FC0F99C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BCDBB5-E209-49E3-8CC6-AEB941DB1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3C2813-2F09-413F-9991-44CA3B6BE2D7}"/>
                </a:ext>
              </a:extLst>
            </p:cNvPr>
            <p:cNvSpPr/>
            <p:nvPr userDrawn="1"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2EC626-BB7B-40F7-9ABD-4FB62F9E9719}"/>
                </a:ext>
              </a:extLst>
            </p:cNvPr>
            <p:cNvSpPr/>
            <p:nvPr userDrawn="1"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0C129E-8ED4-49C2-A5EB-49C77A547ED5}"/>
                </a:ext>
              </a:extLst>
            </p:cNvPr>
            <p:cNvSpPr/>
            <p:nvPr userDrawn="1"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7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9E57986-E823-49CC-B8D3-C5A2AD941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2B7E3E-B537-4EE3-BA97-B90982F6C31B}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06BD04-B5E7-422F-B321-54907EFDF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B94AE-1165-4C66-B976-C2E168859D49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E51D-DCA9-46A9-A882-29E595D6A99F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74772E-29C4-4337-A397-0F1232F1F1FE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75E17D-D74E-461D-9994-21701E9CF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5D4340-FCEE-4743-A648-5DB311031F75}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35DA17-DFF2-467C-A710-877908080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AEFDCF-A68C-4E0D-95B4-6F1A9717550A}"/>
                </a:ext>
              </a:extLst>
            </p:cNvPr>
            <p:cNvSpPr/>
            <p:nvPr userDrawn="1"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E41F1-4636-455F-8CC5-9CC2D25CD287}"/>
                </a:ext>
              </a:extLst>
            </p:cNvPr>
            <p:cNvSpPr/>
            <p:nvPr userDrawn="1"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F6C486-C6BA-41CF-8F21-5691BA4400F2}"/>
                </a:ext>
              </a:extLst>
            </p:cNvPr>
            <p:cNvSpPr/>
            <p:nvPr userDrawn="1"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695690-BC82-4B1F-9B7E-92DC6CAFF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284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882660D-9752-4416-A0A1-69ECA0CD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81569F-6701-4CDA-895D-6BD6D388AB05}"/>
                </a:ext>
              </a:extLst>
            </p:cNvPr>
            <p:cNvSpPr/>
            <p:nvPr userDrawn="1"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EFB02BB-CBC4-4742-9BA0-2C9212EFAF23}"/>
                </a:ext>
              </a:extLst>
            </p:cNvPr>
            <p:cNvGrpSpPr/>
            <p:nvPr userDrawn="1"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E6566-9773-4111-B8E5-827E7E8AE779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51A5FC-EF81-41EC-BA9D-EC2323003C59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6ED56C7-8502-4EC0-A864-040B8DB9D862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77F18A-71EB-4B46-8C22-E5C1ACCE6C40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8CE26D-A586-4A86-AA98-B9D850FBFCD7}"/>
                </a:ext>
              </a:extLst>
            </p:cNvPr>
            <p:cNvSpPr/>
            <p:nvPr userDrawn="1"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E63CF4-E38C-42FE-9C75-CB2B3DEB5FBD}"/>
                </a:ext>
              </a:extLst>
            </p:cNvPr>
            <p:cNvSpPr/>
            <p:nvPr userDrawn="1"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E1EECF-CDF6-475D-8C89-D59E9C677475}"/>
                </a:ext>
              </a:extLst>
            </p:cNvPr>
            <p:cNvSpPr/>
            <p:nvPr userDrawn="1"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AA05A6-FEDA-41DC-B943-5B1F42A56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8DF60-7E0A-43C5-81B6-9B3522A7A826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C5EDAF-1FA5-4CEA-99CA-7D0E1F5DDF81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731A324-874D-4D3D-95F1-8AE3303E227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34E3A93-BFC9-49AD-8CF7-7EDF2A13157E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9DD8F2-C56B-454C-9A84-A663F83DB6CE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1BCBB2-B699-44A9-B291-3CCD0D0E00F2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D17A91-F49E-45DE-835E-543E5DCD8458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E01F40-8D2A-43E6-B578-00B92049883B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1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Frame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75A302-45A3-481F-BFAB-9A074C3F7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6F6B2-1DD0-42F2-9039-5327CC0EF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3A20D-927D-4DD1-8E5E-A3AC6EDE3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988D3-27CA-4F8F-A6E2-E1104C51D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30671-1E88-49B1-9FE5-927C1B8EE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228789-1C29-4F2A-B05E-B47226DD5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A79AD-8981-4F51-8CC1-43C885681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22" y="1828800"/>
            <a:ext cx="10557387" cy="32004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4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Fram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75A302-45A3-481F-BFAB-9A074C3F7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6F6B2-1DD0-42F2-9039-5327CC0EF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3A20D-927D-4DD1-8E5E-A3AC6EDE3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DBF953-491D-46D1-9B3A-9BACF5F24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9AAD6-9860-4DB3-B7F8-14D9F7EC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595309-FEF7-41EA-9715-F4426DF0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60A36B-1810-4498-834B-51F1D1A29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9CD9B-5FA5-485E-919D-13A6CB9B3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04C922-CDF2-4F38-AFEE-299C1D97D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FF7EB7-3074-4A03-9376-7D8CBA804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6E5BC3-B783-496C-9E9D-03475FAAD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A79AD-8981-4F51-8CC1-43C885681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22" y="1776845"/>
            <a:ext cx="10557387" cy="330431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l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1D5E138-8800-4F6C-BD71-5E098EFFE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381" y="2626737"/>
            <a:ext cx="4052408" cy="164392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04B0861-499A-4B5C-86C7-11D994DAA6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381" y="2626737"/>
            <a:ext cx="4052408" cy="16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40pt </a:t>
            </a:r>
            <a:r>
              <a:rPr lang="en-US" err="1">
                <a:solidFill>
                  <a:schemeClr val="accent1"/>
                </a:solidFill>
              </a:rPr>
              <a:t>IntelOne</a:t>
            </a:r>
            <a:r>
              <a:rPr lang="en-US">
                <a:solidFill>
                  <a:schemeClr val="accent1"/>
                </a:solidFill>
              </a:rPr>
              <a:t> Display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2339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Blu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1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Blu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3BC09F-95EA-ADBA-C7A1-8FCDDF3F370A}"/>
              </a:ext>
            </a:extLst>
          </p:cNvPr>
          <p:cNvSpPr/>
          <p:nvPr userDrawn="1"/>
        </p:nvSpPr>
        <p:spPr>
          <a:xfrm>
            <a:off x="4000972" y="1337790"/>
            <a:ext cx="4206240" cy="4193177"/>
          </a:xfrm>
          <a:prstGeom prst="rect">
            <a:avLst/>
          </a:prstGeom>
          <a:gradFill flip="none" rotWithShape="1">
            <a:gsLst>
              <a:gs pos="0">
                <a:srgbClr val="025397"/>
              </a:gs>
              <a:gs pos="100000">
                <a:srgbClr val="3E9BD8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7FAFC"/>
                    </a:gs>
                    <a:gs pos="100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IntelOne Display Light"/>
                <a:cs typeface="Arial"/>
              </a:rPr>
              <a:t>Exec </a:t>
            </a:r>
            <a:br>
              <a:rPr kumimoji="0" lang="en-US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7FAFC"/>
                    </a:gs>
                    <a:gs pos="100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IntelOne Display Light"/>
                <a:cs typeface="Arial"/>
              </a:rPr>
            </a:b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7FAFC"/>
                    </a:gs>
                    <a:gs pos="100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IntelOne Display Light"/>
                <a:cs typeface="Arial"/>
              </a:rPr>
              <a:t>Sync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CEFF"/>
                </a:solidFill>
                <a:effectLst/>
                <a:uLnTx/>
                <a:uFillTx/>
                <a:latin typeface="IntelOne Display Light"/>
                <a:cs typeface="Arial"/>
              </a:rPr>
              <a:t>March 12, 2024</a:t>
            </a:r>
          </a:p>
        </p:txBody>
      </p:sp>
    </p:spTree>
    <p:extLst>
      <p:ext uri="{BB962C8B-B14F-4D97-AF65-F5344CB8AC3E}">
        <p14:creationId xmlns:p14="http://schemas.microsoft.com/office/powerpoint/2010/main" val="33649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Blu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3BC09F-95EA-ADBA-C7A1-8FCDDF3F370A}"/>
              </a:ext>
            </a:extLst>
          </p:cNvPr>
          <p:cNvSpPr/>
          <p:nvPr userDrawn="1"/>
        </p:nvSpPr>
        <p:spPr>
          <a:xfrm>
            <a:off x="4000972" y="1337790"/>
            <a:ext cx="4206240" cy="4193177"/>
          </a:xfrm>
          <a:prstGeom prst="rect">
            <a:avLst/>
          </a:prstGeom>
          <a:gradFill flip="none" rotWithShape="1">
            <a:gsLst>
              <a:gs pos="0">
                <a:srgbClr val="025397"/>
              </a:gs>
              <a:gs pos="100000">
                <a:srgbClr val="3E9BD8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7FAFC"/>
                    </a:gs>
                    <a:gs pos="100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IntelOne Display Light"/>
                <a:cs typeface="Arial"/>
              </a:rPr>
              <a:t>Exec </a:t>
            </a:r>
            <a:br>
              <a:rPr kumimoji="0" lang="en-US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7FAFC"/>
                    </a:gs>
                    <a:gs pos="100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IntelOne Display Light"/>
                <a:cs typeface="Arial"/>
              </a:rPr>
            </a:b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7FAFC"/>
                    </a:gs>
                    <a:gs pos="100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IntelOne Display Light"/>
                <a:cs typeface="Arial"/>
              </a:rPr>
              <a:t>Sync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CEFF"/>
                </a:solidFill>
                <a:effectLst/>
                <a:uLnTx/>
                <a:uFillTx/>
                <a:latin typeface="IntelOne Display Light"/>
                <a:cs typeface="Arial"/>
              </a:rPr>
              <a:t>Pass-down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CEFF"/>
                </a:solidFill>
                <a:effectLst/>
                <a:uLnTx/>
                <a:uFillTx/>
                <a:latin typeface="IntelOne Display Light"/>
                <a:cs typeface="Arial"/>
              </a:rPr>
              <a:t>March 12, 2024</a:t>
            </a:r>
          </a:p>
        </p:txBody>
      </p:sp>
    </p:spTree>
    <p:extLst>
      <p:ext uri="{BB962C8B-B14F-4D97-AF65-F5344CB8AC3E}">
        <p14:creationId xmlns:p14="http://schemas.microsoft.com/office/powerpoint/2010/main" val="30319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E0798-382A-8BAF-F35A-9584EACEDDC7}"/>
              </a:ext>
            </a:extLst>
          </p:cNvPr>
          <p:cNvSpPr/>
          <p:nvPr userDrawn="1"/>
        </p:nvSpPr>
        <p:spPr>
          <a:xfrm>
            <a:off x="1137576" y="1465943"/>
            <a:ext cx="9936824" cy="3755026"/>
          </a:xfrm>
          <a:prstGeom prst="rect">
            <a:avLst/>
          </a:prstGeom>
          <a:gradFill>
            <a:gsLst>
              <a:gs pos="100000">
                <a:schemeClr val="accent1">
                  <a:alpha val="91000"/>
                </a:schemeClr>
              </a:gs>
              <a:gs pos="39000">
                <a:schemeClr val="accent2">
                  <a:alpha val="77000"/>
                </a:schemeClr>
              </a:gs>
            </a:gsLst>
            <a:path path="circle">
              <a:fillToRect r="100000" b="100000"/>
            </a:path>
          </a:gradFill>
          <a:ln w="50800">
            <a:noFill/>
          </a:ln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US" sz="25420">
              <a:solidFill>
                <a:srgbClr val="525252"/>
              </a:solidFill>
              <a:latin typeface="IntelOne Display Regular"/>
              <a:cs typeface="Arial"/>
              <a:sym typeface="Helvetica Neue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A63F5-5B22-3E38-27F7-12204E08AEAF}"/>
              </a:ext>
            </a:extLst>
          </p:cNvPr>
          <p:cNvGrpSpPr/>
          <p:nvPr userDrawn="1"/>
        </p:nvGrpSpPr>
        <p:grpSpPr>
          <a:xfrm>
            <a:off x="1162699" y="5660994"/>
            <a:ext cx="1059754" cy="396801"/>
            <a:chOff x="1314450" y="6391094"/>
            <a:chExt cx="1123377" cy="42062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700D1BE-D392-082D-58D4-9AB40ED489C1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3C2B965-82EA-6028-8051-DFC5211D8194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3241A6D-8D3E-937B-5EBA-41AA2E3A09D1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0983513-4B4E-5D0E-782A-CCAC51D50923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AFDDDB9-D83A-888F-7DCD-7AB66DC10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297" y="2302769"/>
            <a:ext cx="8559406" cy="1874852"/>
          </a:xfrm>
        </p:spPr>
        <p:txBody>
          <a:bodyPr anchor="ctr">
            <a:normAutofit/>
          </a:bodyPr>
          <a:lstStyle>
            <a:lvl1pPr algn="ctr">
              <a:defRPr kumimoji="0" lang="en-US" sz="4800" b="0" i="0" u="none" strike="noStrike" cap="none" spc="0" normalizeH="0" baseline="0" dirty="0">
                <a:ln>
                  <a:noFill/>
                </a:ln>
                <a:gradFill>
                  <a:gsLst>
                    <a:gs pos="3252">
                      <a:srgbClr val="FFFFFF">
                        <a:alpha val="86000"/>
                      </a:srgbClr>
                    </a:gs>
                    <a:gs pos="42000">
                      <a:srgbClr val="FFFFFF"/>
                    </a:gs>
                    <a:gs pos="100000">
                      <a:srgbClr val="FFFFFF">
                        <a:alpha val="50000"/>
                      </a:srgbClr>
                    </a:gs>
                  </a:gsLst>
                  <a:lin ang="2700000" scaled="0"/>
                </a:gradFill>
                <a:effectLst/>
                <a:uFillTx/>
                <a:latin typeface="IntelOne Display Medium" panose="020B0703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F06953-C727-9F98-8FF6-3109F2BF3F79}"/>
              </a:ext>
            </a:extLst>
          </p:cNvPr>
          <p:cNvGrpSpPr/>
          <p:nvPr userDrawn="1"/>
        </p:nvGrpSpPr>
        <p:grpSpPr>
          <a:xfrm>
            <a:off x="472161" y="4989819"/>
            <a:ext cx="665414" cy="665410"/>
            <a:chOff x="432501" y="5248236"/>
            <a:chExt cx="739863" cy="73986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65A264-597C-9C5B-6E20-270F8CA49EB1}"/>
                </a:ext>
              </a:extLst>
            </p:cNvPr>
            <p:cNvSpPr/>
            <p:nvPr/>
          </p:nvSpPr>
          <p:spPr>
            <a:xfrm>
              <a:off x="689515" y="5505248"/>
              <a:ext cx="482849" cy="482849"/>
            </a:xfrm>
            <a:prstGeom prst="rect">
              <a:avLst/>
            </a:prstGeom>
            <a:gradFill flip="none" rotWithShape="1">
              <a:gsLst>
                <a:gs pos="100000">
                  <a:schemeClr val="tx2">
                    <a:alpha val="61000"/>
                  </a:schemeClr>
                </a:gs>
                <a:gs pos="19000">
                  <a:schemeClr val="tx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A86">
                    <a:lumMod val="50000"/>
                  </a:srgbClr>
                </a:solidFill>
                <a:effectLst/>
                <a:uLnTx/>
                <a:uFillTx/>
                <a:latin typeface="IntelOne Display Light"/>
                <a:cs typeface="Arial"/>
                <a:sym typeface="Helvetica Neue Medium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C74299-2032-0C90-483B-FED973978E4F}"/>
                </a:ext>
              </a:extLst>
            </p:cNvPr>
            <p:cNvSpPr/>
            <p:nvPr/>
          </p:nvSpPr>
          <p:spPr>
            <a:xfrm>
              <a:off x="432501" y="5248236"/>
              <a:ext cx="257014" cy="257014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1828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cs typeface="Arial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0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1430000" cy="1199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/>
            </a:lvl1pPr>
          </a:lstStyle>
          <a:p>
            <a:pPr marL="0" marR="0" lvl="0" indent="0" algn="l" defTabSz="6096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7056"/>
            <a:ext cx="11430000" cy="46899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2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6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B587A-481D-4354-9508-D5D8FF887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3803" y="0"/>
            <a:ext cx="4325371" cy="6377476"/>
            <a:chOff x="573803" y="0"/>
            <a:chExt cx="4325371" cy="63774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FE29C8-410C-4059-919F-670CE49EA18F}"/>
                </a:ext>
              </a:extLst>
            </p:cNvPr>
            <p:cNvSpPr/>
            <p:nvPr userDrawn="1"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DCBE42-BEC7-4DF9-A16F-7E76C7D448E8}"/>
                </a:ext>
              </a:extLst>
            </p:cNvPr>
            <p:cNvSpPr/>
            <p:nvPr userDrawn="1"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A47B74-98DC-499D-981D-583A2DD69E50}"/>
                </a:ext>
              </a:extLst>
            </p:cNvPr>
            <p:cNvSpPr/>
            <p:nvPr userDrawn="1"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D68EB8-A34F-47E3-8B7F-5FF260D65B7C}"/>
                </a:ext>
              </a:extLst>
            </p:cNvPr>
            <p:cNvSpPr/>
            <p:nvPr userDrawn="1"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7897D68-7CB8-406F-9146-F00DE7131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66513" y="5992753"/>
              <a:ext cx="1031758" cy="38472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D8E5A8-9477-47F6-9CA7-9A7DC4670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77476"/>
            <a:chOff x="573803" y="0"/>
            <a:chExt cx="4325371" cy="63774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4C56C1-BF0A-4234-81F8-D2B769834C58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7C8AC4-A26E-48AF-9B2F-93A0F02E758D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5060BD-E2D2-44BB-ADFB-2B20CEB8775D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A184651-D34A-4937-8369-48ADD8E89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66513" y="5992753"/>
              <a:ext cx="1031758" cy="384723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75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AC3A5A-813F-9884-927D-DD0D5C722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9" y="402558"/>
            <a:ext cx="5930901" cy="6003471"/>
          </a:xfrm>
          <a:prstGeom prst="rect">
            <a:avLst/>
          </a:prstGeom>
          <a:gradFill>
            <a:gsLst>
              <a:gs pos="100000">
                <a:schemeClr val="accent1">
                  <a:alpha val="91000"/>
                </a:schemeClr>
              </a:gs>
              <a:gs pos="39000">
                <a:schemeClr val="accent2">
                  <a:alpha val="77000"/>
                </a:schemeClr>
              </a:gs>
            </a:gsLst>
            <a:path path="circle">
              <a:fillToRect r="100000" b="100000"/>
            </a:path>
          </a:gradFill>
          <a:ln w="50800">
            <a:noFill/>
          </a:ln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US" sz="25420" noProof="0">
              <a:solidFill>
                <a:srgbClr val="525252"/>
              </a:solidFill>
              <a:latin typeface="IntelOne Display Regular"/>
              <a:cs typeface="Arial"/>
              <a:sym typeface="Helvetica Neue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312AD-ABE7-A109-2DAC-0B8AA99C25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0" y="2614613"/>
            <a:ext cx="4552950" cy="1455737"/>
          </a:xfrm>
        </p:spPr>
        <p:txBody>
          <a:bodyPr>
            <a:noAutofit/>
          </a:bodyPr>
          <a:lstStyle>
            <a:lvl1pPr marL="0" indent="0">
              <a:buFontTx/>
              <a:buNone/>
              <a:defRPr kumimoji="0" lang="en-US" sz="4400" b="0" i="0" u="none" strike="noStrike" kern="0" cap="none" spc="0" normalizeH="0" baseline="0" dirty="0">
                <a:ln>
                  <a:noFill/>
                </a:ln>
                <a:gradFill>
                  <a:gsLst>
                    <a:gs pos="100000">
                      <a:srgbClr val="FFFFFF">
                        <a:alpha val="57000"/>
                      </a:srgbClr>
                    </a:gs>
                    <a:gs pos="42000">
                      <a:srgbClr val="FFFFFF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Regular"/>
                <a:ea typeface="+mn-ea"/>
                <a:cs typeface="Arial"/>
              </a:defRPr>
            </a:lvl1pPr>
          </a:lstStyle>
          <a:p>
            <a:pPr marL="0" marR="0" lvl="0" indent="0" algn="l" defTabSz="6096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016C03B-2D03-9CDD-0099-2DCD173B22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2850" y="812800"/>
            <a:ext cx="5105400" cy="5232400"/>
          </a:xfrm>
        </p:spPr>
        <p:txBody>
          <a:bodyPr anchor="ctr"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2BD09F-C5EB-2B29-A82E-3EE6B938FFA2}"/>
              </a:ext>
            </a:extLst>
          </p:cNvPr>
          <p:cNvGrpSpPr/>
          <p:nvPr userDrawn="1"/>
        </p:nvGrpSpPr>
        <p:grpSpPr>
          <a:xfrm rot="5400000">
            <a:off x="4132461" y="1508790"/>
            <a:ext cx="3429000" cy="498078"/>
            <a:chOff x="8763000" y="4540158"/>
            <a:chExt cx="3429000" cy="498078"/>
          </a:xfrm>
          <a:gradFill>
            <a:gsLst>
              <a:gs pos="0">
                <a:schemeClr val="accent2">
                  <a:alpha val="0"/>
                </a:schemeClr>
              </a:gs>
              <a:gs pos="52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087D02-7593-2071-8DA9-38C92B2A07DE}"/>
                </a:ext>
              </a:extLst>
            </p:cNvPr>
            <p:cNvSpPr/>
            <p:nvPr/>
          </p:nvSpPr>
          <p:spPr>
            <a:xfrm rot="16200000">
              <a:off x="8763000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5036D1-04D8-20A4-4E8C-DF3E711FDDF2}"/>
                </a:ext>
              </a:extLst>
            </p:cNvPr>
            <p:cNvSpPr/>
            <p:nvPr/>
          </p:nvSpPr>
          <p:spPr>
            <a:xfrm rot="16200000">
              <a:off x="8763000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351D8E-B2AE-ADE8-4EAA-B8AB6C79B80A}"/>
                </a:ext>
              </a:extLst>
            </p:cNvPr>
            <p:cNvSpPr/>
            <p:nvPr/>
          </p:nvSpPr>
          <p:spPr>
            <a:xfrm rot="16200000">
              <a:off x="8916461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A7AF2D-BB70-80EB-3E75-F8D5DE008177}"/>
                </a:ext>
              </a:extLst>
            </p:cNvPr>
            <p:cNvSpPr/>
            <p:nvPr/>
          </p:nvSpPr>
          <p:spPr>
            <a:xfrm rot="16200000">
              <a:off x="8916461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C81406-8C32-9B61-F381-9E93C35D4666}"/>
                </a:ext>
              </a:extLst>
            </p:cNvPr>
            <p:cNvSpPr/>
            <p:nvPr/>
          </p:nvSpPr>
          <p:spPr>
            <a:xfrm rot="16200000">
              <a:off x="9069921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D95397-4236-BEE0-25E0-DF820D94A7F9}"/>
                </a:ext>
              </a:extLst>
            </p:cNvPr>
            <p:cNvSpPr/>
            <p:nvPr/>
          </p:nvSpPr>
          <p:spPr>
            <a:xfrm rot="16200000">
              <a:off x="9069921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9C9A64-F3FB-F784-0CF0-CF2C81996AF3}"/>
                </a:ext>
              </a:extLst>
            </p:cNvPr>
            <p:cNvSpPr/>
            <p:nvPr/>
          </p:nvSpPr>
          <p:spPr>
            <a:xfrm rot="16200000">
              <a:off x="9069921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6EC673-C893-783D-2900-3E03BA4238E7}"/>
                </a:ext>
              </a:extLst>
            </p:cNvPr>
            <p:cNvSpPr/>
            <p:nvPr/>
          </p:nvSpPr>
          <p:spPr>
            <a:xfrm rot="16200000">
              <a:off x="9223382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4503AB5-DDA4-394E-2C1C-708A1EEAF85A}"/>
                </a:ext>
              </a:extLst>
            </p:cNvPr>
            <p:cNvSpPr/>
            <p:nvPr/>
          </p:nvSpPr>
          <p:spPr>
            <a:xfrm rot="16200000">
              <a:off x="9223382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E8FB23-75FA-A885-1374-98FCADB6C3D2}"/>
                </a:ext>
              </a:extLst>
            </p:cNvPr>
            <p:cNvSpPr/>
            <p:nvPr/>
          </p:nvSpPr>
          <p:spPr>
            <a:xfrm rot="16200000">
              <a:off x="9223382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BAA73D-22DE-062C-024A-2F08DEA8D245}"/>
                </a:ext>
              </a:extLst>
            </p:cNvPr>
            <p:cNvSpPr/>
            <p:nvPr/>
          </p:nvSpPr>
          <p:spPr>
            <a:xfrm rot="16200000">
              <a:off x="9376843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A7D212-BC44-0FBF-B6BF-52140782CA37}"/>
                </a:ext>
              </a:extLst>
            </p:cNvPr>
            <p:cNvSpPr/>
            <p:nvPr/>
          </p:nvSpPr>
          <p:spPr>
            <a:xfrm rot="16200000">
              <a:off x="9376843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A44401-46E4-8BEC-91FF-E41B6ABFE5A2}"/>
                </a:ext>
              </a:extLst>
            </p:cNvPr>
            <p:cNvSpPr/>
            <p:nvPr/>
          </p:nvSpPr>
          <p:spPr>
            <a:xfrm rot="16200000">
              <a:off x="9376843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552C6A6-8F62-1B91-A64C-066DF0000DAA}"/>
                </a:ext>
              </a:extLst>
            </p:cNvPr>
            <p:cNvSpPr/>
            <p:nvPr/>
          </p:nvSpPr>
          <p:spPr>
            <a:xfrm rot="16200000">
              <a:off x="9530304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F0D7F6-4837-2392-3483-E3F9711BA7CF}"/>
                </a:ext>
              </a:extLst>
            </p:cNvPr>
            <p:cNvSpPr/>
            <p:nvPr/>
          </p:nvSpPr>
          <p:spPr>
            <a:xfrm rot="16200000">
              <a:off x="9530304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74F2-7ACC-D22E-55D6-C9D6DDA2F78C}"/>
                </a:ext>
              </a:extLst>
            </p:cNvPr>
            <p:cNvSpPr/>
            <p:nvPr/>
          </p:nvSpPr>
          <p:spPr>
            <a:xfrm rot="16200000">
              <a:off x="9530304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DDD497-25DA-3BC3-BC7D-51B037BC6740}"/>
                </a:ext>
              </a:extLst>
            </p:cNvPr>
            <p:cNvSpPr/>
            <p:nvPr/>
          </p:nvSpPr>
          <p:spPr>
            <a:xfrm rot="16200000">
              <a:off x="9683764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820A6E-B36F-221A-5571-AC8A051E7D0D}"/>
                </a:ext>
              </a:extLst>
            </p:cNvPr>
            <p:cNvSpPr/>
            <p:nvPr/>
          </p:nvSpPr>
          <p:spPr>
            <a:xfrm rot="16200000">
              <a:off x="9683764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47E5F8-CC4C-0C14-C925-A238B378153B}"/>
                </a:ext>
              </a:extLst>
            </p:cNvPr>
            <p:cNvSpPr/>
            <p:nvPr/>
          </p:nvSpPr>
          <p:spPr>
            <a:xfrm rot="16200000">
              <a:off x="9683764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18913B-FF63-155B-2982-475ED1EA57E9}"/>
                </a:ext>
              </a:extLst>
            </p:cNvPr>
            <p:cNvSpPr/>
            <p:nvPr/>
          </p:nvSpPr>
          <p:spPr>
            <a:xfrm rot="16200000">
              <a:off x="9683764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7553C5E-6AD3-4EEA-93E6-73D6B641162F}"/>
                </a:ext>
              </a:extLst>
            </p:cNvPr>
            <p:cNvSpPr/>
            <p:nvPr/>
          </p:nvSpPr>
          <p:spPr>
            <a:xfrm rot="16200000">
              <a:off x="9837225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6A20BC-D944-B3F0-D5C7-2261BA0BB511}"/>
                </a:ext>
              </a:extLst>
            </p:cNvPr>
            <p:cNvSpPr/>
            <p:nvPr/>
          </p:nvSpPr>
          <p:spPr>
            <a:xfrm rot="16200000">
              <a:off x="9837225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3835F9-8E23-36D3-53E0-28CEE6D69268}"/>
                </a:ext>
              </a:extLst>
            </p:cNvPr>
            <p:cNvSpPr/>
            <p:nvPr/>
          </p:nvSpPr>
          <p:spPr>
            <a:xfrm rot="16200000">
              <a:off x="9837225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3EA773-916C-08DF-F6DA-D67FB672CEF3}"/>
                </a:ext>
              </a:extLst>
            </p:cNvPr>
            <p:cNvSpPr/>
            <p:nvPr/>
          </p:nvSpPr>
          <p:spPr>
            <a:xfrm rot="16200000">
              <a:off x="9837225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70A14B3-1725-79BE-B274-B482D17C1340}"/>
                </a:ext>
              </a:extLst>
            </p:cNvPr>
            <p:cNvSpPr/>
            <p:nvPr/>
          </p:nvSpPr>
          <p:spPr>
            <a:xfrm rot="16200000">
              <a:off x="9990686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7981B46-1A49-7145-2827-368DDA96D895}"/>
                </a:ext>
              </a:extLst>
            </p:cNvPr>
            <p:cNvSpPr/>
            <p:nvPr/>
          </p:nvSpPr>
          <p:spPr>
            <a:xfrm rot="16200000">
              <a:off x="9990686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54F4A48-5435-4F79-FA6D-7CF3F7D3DF83}"/>
                </a:ext>
              </a:extLst>
            </p:cNvPr>
            <p:cNvSpPr/>
            <p:nvPr/>
          </p:nvSpPr>
          <p:spPr>
            <a:xfrm rot="16200000">
              <a:off x="9990686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6CE6D7-744D-3BC3-E8E4-B532741109D9}"/>
                </a:ext>
              </a:extLst>
            </p:cNvPr>
            <p:cNvSpPr/>
            <p:nvPr/>
          </p:nvSpPr>
          <p:spPr>
            <a:xfrm rot="16200000">
              <a:off x="9990686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096744-E3DD-6178-40BF-6123F4C4ED66}"/>
                </a:ext>
              </a:extLst>
            </p:cNvPr>
            <p:cNvSpPr/>
            <p:nvPr/>
          </p:nvSpPr>
          <p:spPr>
            <a:xfrm rot="16200000">
              <a:off x="10144147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3C2BF3-B06E-7210-17F6-2E5E44C3E707}"/>
                </a:ext>
              </a:extLst>
            </p:cNvPr>
            <p:cNvSpPr/>
            <p:nvPr/>
          </p:nvSpPr>
          <p:spPr>
            <a:xfrm rot="16200000">
              <a:off x="10144147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F1FF0D-6F5B-7229-C6C7-C70CFAF480EC}"/>
                </a:ext>
              </a:extLst>
            </p:cNvPr>
            <p:cNvSpPr/>
            <p:nvPr/>
          </p:nvSpPr>
          <p:spPr>
            <a:xfrm rot="16200000">
              <a:off x="10144147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6A0E386-7F5A-2140-FFF4-53803ADBA760}"/>
                </a:ext>
              </a:extLst>
            </p:cNvPr>
            <p:cNvSpPr/>
            <p:nvPr/>
          </p:nvSpPr>
          <p:spPr>
            <a:xfrm rot="16200000">
              <a:off x="10144147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3C68114-B5A9-C44B-4738-13EB7CCC26B5}"/>
                </a:ext>
              </a:extLst>
            </p:cNvPr>
            <p:cNvSpPr/>
            <p:nvPr/>
          </p:nvSpPr>
          <p:spPr>
            <a:xfrm rot="16200000">
              <a:off x="10297607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46788C4-5A12-715D-4D78-F4CA7B73EE55}"/>
                </a:ext>
              </a:extLst>
            </p:cNvPr>
            <p:cNvSpPr/>
            <p:nvPr/>
          </p:nvSpPr>
          <p:spPr>
            <a:xfrm rot="16200000">
              <a:off x="10297607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897B97D-6A4E-C13D-892D-27BBABA8975C}"/>
                </a:ext>
              </a:extLst>
            </p:cNvPr>
            <p:cNvSpPr/>
            <p:nvPr/>
          </p:nvSpPr>
          <p:spPr>
            <a:xfrm rot="16200000">
              <a:off x="10297607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1E3AFDE-A8B5-3A0C-168D-1F94A875E169}"/>
                </a:ext>
              </a:extLst>
            </p:cNvPr>
            <p:cNvSpPr/>
            <p:nvPr/>
          </p:nvSpPr>
          <p:spPr>
            <a:xfrm rot="16200000">
              <a:off x="10297607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1F53F9-1D78-E594-CC4C-A29BA8310E3A}"/>
                </a:ext>
              </a:extLst>
            </p:cNvPr>
            <p:cNvSpPr/>
            <p:nvPr/>
          </p:nvSpPr>
          <p:spPr>
            <a:xfrm rot="16200000">
              <a:off x="10451068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F114177-DBDB-6EE4-036E-EE6BB10A2D13}"/>
                </a:ext>
              </a:extLst>
            </p:cNvPr>
            <p:cNvSpPr/>
            <p:nvPr/>
          </p:nvSpPr>
          <p:spPr>
            <a:xfrm rot="16200000">
              <a:off x="10451068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8D1CC2-3F23-880E-0973-EEF3745A8F8C}"/>
                </a:ext>
              </a:extLst>
            </p:cNvPr>
            <p:cNvSpPr/>
            <p:nvPr/>
          </p:nvSpPr>
          <p:spPr>
            <a:xfrm rot="16200000">
              <a:off x="10451068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ADC498A-6F0B-C983-2A8E-C55F639BC473}"/>
                </a:ext>
              </a:extLst>
            </p:cNvPr>
            <p:cNvSpPr/>
            <p:nvPr/>
          </p:nvSpPr>
          <p:spPr>
            <a:xfrm rot="16200000">
              <a:off x="10451068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EFFE76D-85DA-6306-A1A8-B277859748B8}"/>
                </a:ext>
              </a:extLst>
            </p:cNvPr>
            <p:cNvSpPr/>
            <p:nvPr/>
          </p:nvSpPr>
          <p:spPr>
            <a:xfrm rot="16200000">
              <a:off x="10604529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0D7F9C6-1DED-A12E-4F37-4E96169EE494}"/>
                </a:ext>
              </a:extLst>
            </p:cNvPr>
            <p:cNvSpPr/>
            <p:nvPr/>
          </p:nvSpPr>
          <p:spPr>
            <a:xfrm rot="16200000">
              <a:off x="10604529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4F50296-1F33-73BB-7B27-B7B0E6118C44}"/>
                </a:ext>
              </a:extLst>
            </p:cNvPr>
            <p:cNvSpPr/>
            <p:nvPr/>
          </p:nvSpPr>
          <p:spPr>
            <a:xfrm rot="16200000">
              <a:off x="10604529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BCC0A4E-C440-6648-B01C-A81BE000C3D0}"/>
                </a:ext>
              </a:extLst>
            </p:cNvPr>
            <p:cNvSpPr/>
            <p:nvPr/>
          </p:nvSpPr>
          <p:spPr>
            <a:xfrm rot="16200000">
              <a:off x="10604529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CC03467-9042-6734-80BA-F665F9099FCD}"/>
                </a:ext>
              </a:extLst>
            </p:cNvPr>
            <p:cNvSpPr/>
            <p:nvPr/>
          </p:nvSpPr>
          <p:spPr>
            <a:xfrm rot="16200000">
              <a:off x="10757989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6DEF65C-A865-EA22-4E9B-7627B94B8C44}"/>
                </a:ext>
              </a:extLst>
            </p:cNvPr>
            <p:cNvSpPr/>
            <p:nvPr/>
          </p:nvSpPr>
          <p:spPr>
            <a:xfrm rot="16200000">
              <a:off x="10757989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560E4DF-4F5F-593E-EAF1-B199F133BB33}"/>
                </a:ext>
              </a:extLst>
            </p:cNvPr>
            <p:cNvSpPr/>
            <p:nvPr/>
          </p:nvSpPr>
          <p:spPr>
            <a:xfrm rot="16200000">
              <a:off x="10757989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F210FE9-6F9B-AD9A-6960-472F060929F7}"/>
                </a:ext>
              </a:extLst>
            </p:cNvPr>
            <p:cNvSpPr/>
            <p:nvPr/>
          </p:nvSpPr>
          <p:spPr>
            <a:xfrm rot="16200000">
              <a:off x="10757989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E4FB3A4-FDA3-0F8A-23A9-06BBFBD753FA}"/>
                </a:ext>
              </a:extLst>
            </p:cNvPr>
            <p:cNvSpPr/>
            <p:nvPr/>
          </p:nvSpPr>
          <p:spPr>
            <a:xfrm rot="16200000">
              <a:off x="10911450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AB04D12-A399-C936-D6EA-CB6111F8F239}"/>
                </a:ext>
              </a:extLst>
            </p:cNvPr>
            <p:cNvSpPr/>
            <p:nvPr/>
          </p:nvSpPr>
          <p:spPr>
            <a:xfrm rot="16200000">
              <a:off x="10911450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7F0C820-91AC-FB78-EC1D-3CF02848A551}"/>
                </a:ext>
              </a:extLst>
            </p:cNvPr>
            <p:cNvSpPr/>
            <p:nvPr/>
          </p:nvSpPr>
          <p:spPr>
            <a:xfrm rot="16200000">
              <a:off x="10911450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3B255A3-FC12-58EF-BC68-00A878963E9F}"/>
                </a:ext>
              </a:extLst>
            </p:cNvPr>
            <p:cNvSpPr/>
            <p:nvPr/>
          </p:nvSpPr>
          <p:spPr>
            <a:xfrm rot="16200000">
              <a:off x="10911450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4CC5F38-DF31-00CA-6042-5D48D801A3BC}"/>
                </a:ext>
              </a:extLst>
            </p:cNvPr>
            <p:cNvSpPr/>
            <p:nvPr/>
          </p:nvSpPr>
          <p:spPr>
            <a:xfrm rot="16200000">
              <a:off x="11064911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E4F98AD-884A-EB60-4195-B41C4701D49E}"/>
                </a:ext>
              </a:extLst>
            </p:cNvPr>
            <p:cNvSpPr/>
            <p:nvPr/>
          </p:nvSpPr>
          <p:spPr>
            <a:xfrm rot="16200000">
              <a:off x="11064911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7CE06E5-F507-0FAB-7059-8D576A7E060B}"/>
                </a:ext>
              </a:extLst>
            </p:cNvPr>
            <p:cNvSpPr/>
            <p:nvPr/>
          </p:nvSpPr>
          <p:spPr>
            <a:xfrm rot="16200000">
              <a:off x="11064911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852BE98-8423-71FD-E73C-FCC7184DFA73}"/>
                </a:ext>
              </a:extLst>
            </p:cNvPr>
            <p:cNvSpPr/>
            <p:nvPr/>
          </p:nvSpPr>
          <p:spPr>
            <a:xfrm rot="16200000">
              <a:off x="11064911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C3F696E-0328-FC6E-82F7-6A26BEC5A71C}"/>
                </a:ext>
              </a:extLst>
            </p:cNvPr>
            <p:cNvSpPr/>
            <p:nvPr/>
          </p:nvSpPr>
          <p:spPr>
            <a:xfrm rot="16200000">
              <a:off x="11218372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AA0C81D-1DBA-02A5-E680-3B05AA55D118}"/>
                </a:ext>
              </a:extLst>
            </p:cNvPr>
            <p:cNvSpPr/>
            <p:nvPr/>
          </p:nvSpPr>
          <p:spPr>
            <a:xfrm rot="16200000">
              <a:off x="11218372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33C2954-216C-D7A4-3D7F-73F8C2904EB6}"/>
                </a:ext>
              </a:extLst>
            </p:cNvPr>
            <p:cNvSpPr/>
            <p:nvPr/>
          </p:nvSpPr>
          <p:spPr>
            <a:xfrm rot="16200000">
              <a:off x="11218372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9014C9-4BF6-5DD1-6D29-8A24C43CD84F}"/>
                </a:ext>
              </a:extLst>
            </p:cNvPr>
            <p:cNvSpPr/>
            <p:nvPr/>
          </p:nvSpPr>
          <p:spPr>
            <a:xfrm rot="16200000">
              <a:off x="11218372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B7D9C83-4C45-52A7-E6EB-1EA51CC56D94}"/>
                </a:ext>
              </a:extLst>
            </p:cNvPr>
            <p:cNvSpPr/>
            <p:nvPr/>
          </p:nvSpPr>
          <p:spPr>
            <a:xfrm rot="16200000">
              <a:off x="11371832" y="4836967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8D2BB7F-1F33-58DE-00CA-D4A934B51401}"/>
                </a:ext>
              </a:extLst>
            </p:cNvPr>
            <p:cNvSpPr/>
            <p:nvPr/>
          </p:nvSpPr>
          <p:spPr>
            <a:xfrm rot="16200000">
              <a:off x="11371832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ED4567D-A816-78E9-4534-590238FAEB4F}"/>
                </a:ext>
              </a:extLst>
            </p:cNvPr>
            <p:cNvSpPr/>
            <p:nvPr/>
          </p:nvSpPr>
          <p:spPr>
            <a:xfrm rot="16200000">
              <a:off x="11371832" y="4540158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E8CF0F9-B7B2-6637-F4CC-F099DF00D44D}"/>
                </a:ext>
              </a:extLst>
            </p:cNvPr>
            <p:cNvSpPr/>
            <p:nvPr/>
          </p:nvSpPr>
          <p:spPr>
            <a:xfrm rot="16200000">
              <a:off x="11371832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3C0323-71A5-E1C2-5118-7D4F61EBEDDF}"/>
                </a:ext>
              </a:extLst>
            </p:cNvPr>
            <p:cNvSpPr/>
            <p:nvPr/>
          </p:nvSpPr>
          <p:spPr>
            <a:xfrm rot="16200000">
              <a:off x="11525293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44B17F8-889A-49DE-5BF4-9C6CEEA53822}"/>
                </a:ext>
              </a:extLst>
            </p:cNvPr>
            <p:cNvSpPr/>
            <p:nvPr/>
          </p:nvSpPr>
          <p:spPr>
            <a:xfrm rot="16200000">
              <a:off x="11525293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47B7E97-B4A7-A338-435D-10B445A4481A}"/>
                </a:ext>
              </a:extLst>
            </p:cNvPr>
            <p:cNvSpPr/>
            <p:nvPr/>
          </p:nvSpPr>
          <p:spPr>
            <a:xfrm rot="16200000">
              <a:off x="11678754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33DFC63-27FA-49B6-93F0-8A2403D3D8F9}"/>
                </a:ext>
              </a:extLst>
            </p:cNvPr>
            <p:cNvSpPr/>
            <p:nvPr/>
          </p:nvSpPr>
          <p:spPr>
            <a:xfrm rot="16200000">
              <a:off x="11678754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ED4948-90D2-D4CA-26BD-42B1DA549D69}"/>
                </a:ext>
              </a:extLst>
            </p:cNvPr>
            <p:cNvSpPr/>
            <p:nvPr/>
          </p:nvSpPr>
          <p:spPr>
            <a:xfrm rot="16200000">
              <a:off x="11832214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BD4726B-3F98-E112-2DC1-65D750092D82}"/>
                </a:ext>
              </a:extLst>
            </p:cNvPr>
            <p:cNvSpPr/>
            <p:nvPr/>
          </p:nvSpPr>
          <p:spPr>
            <a:xfrm rot="16200000">
              <a:off x="11832214" y="498537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0B8D711-9227-4FD6-E401-12C69D83CEB0}"/>
                </a:ext>
              </a:extLst>
            </p:cNvPr>
            <p:cNvSpPr/>
            <p:nvPr/>
          </p:nvSpPr>
          <p:spPr>
            <a:xfrm rot="16200000">
              <a:off x="11985675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2C4B649-73A4-ADD7-FBCE-3326213C7F17}"/>
                </a:ext>
              </a:extLst>
            </p:cNvPr>
            <p:cNvSpPr/>
            <p:nvPr/>
          </p:nvSpPr>
          <p:spPr>
            <a:xfrm rot="16200000">
              <a:off x="12139136" y="4688562"/>
              <a:ext cx="52864" cy="5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07BA2E6-53F7-FFF0-766E-4E349449B4B7}"/>
              </a:ext>
            </a:extLst>
          </p:cNvPr>
          <p:cNvGrpSpPr/>
          <p:nvPr userDrawn="1"/>
        </p:nvGrpSpPr>
        <p:grpSpPr>
          <a:xfrm>
            <a:off x="393700" y="1831403"/>
            <a:ext cx="665414" cy="783219"/>
            <a:chOff x="432501" y="5117247"/>
            <a:chExt cx="739863" cy="87085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3D1FB07-52CE-A294-0FBD-40DC337B82C1}"/>
                </a:ext>
              </a:extLst>
            </p:cNvPr>
            <p:cNvSpPr/>
            <p:nvPr/>
          </p:nvSpPr>
          <p:spPr>
            <a:xfrm>
              <a:off x="689515" y="5505248"/>
              <a:ext cx="482849" cy="482849"/>
            </a:xfrm>
            <a:prstGeom prst="rect">
              <a:avLst/>
            </a:prstGeom>
            <a:gradFill flip="none" rotWithShape="1">
              <a:gsLst>
                <a:gs pos="100000">
                  <a:schemeClr val="tx2">
                    <a:alpha val="61000"/>
                  </a:schemeClr>
                </a:gs>
                <a:gs pos="19000">
                  <a:schemeClr val="tx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A86">
                    <a:lumMod val="50000"/>
                  </a:srgbClr>
                </a:solidFill>
                <a:effectLst/>
                <a:uLnTx/>
                <a:uFillTx/>
                <a:latin typeface="IntelOne Display Light"/>
                <a:cs typeface="Arial"/>
                <a:sym typeface="Helvetica Neue Medium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3A1D84F-7D3C-ADE7-E38C-DAA5DDE2D6F1}"/>
                </a:ext>
              </a:extLst>
            </p:cNvPr>
            <p:cNvSpPr/>
            <p:nvPr/>
          </p:nvSpPr>
          <p:spPr>
            <a:xfrm>
              <a:off x="432501" y="5248236"/>
              <a:ext cx="257014" cy="257014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1828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cs typeface="Arial"/>
                <a:sym typeface="Helvetica Neue Medium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DC7D360-FE2F-29F6-D9AF-07B15C000828}"/>
                </a:ext>
              </a:extLst>
            </p:cNvPr>
            <p:cNvSpPr/>
            <p:nvPr userDrawn="1"/>
          </p:nvSpPr>
          <p:spPr>
            <a:xfrm>
              <a:off x="689515" y="5117247"/>
              <a:ext cx="130989" cy="13098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1828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cs typeface="Arial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8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15AA-229D-4A6C-90C6-57CFD374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en-US" sz="4400" b="0" i="0" u="none" strike="noStrike" kern="0" cap="none" spc="0" normalizeH="0" baseline="0" dirty="0">
                <a:ln>
                  <a:noFill/>
                </a:ln>
                <a:gradFill>
                  <a:gsLst>
                    <a:gs pos="100000">
                      <a:srgbClr val="FFFFFF">
                        <a:alpha val="57000"/>
                      </a:srgbClr>
                    </a:gs>
                    <a:gs pos="42000">
                      <a:srgbClr val="FFFFFF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Regular"/>
                <a:ea typeface="+mn-ea"/>
                <a:cs typeface="Arial"/>
              </a:defRPr>
            </a:lvl1pPr>
          </a:lstStyle>
          <a:p>
            <a:pPr marL="0" marR="0" lvl="0" indent="0" algn="l" defTabSz="6096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3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1433464" cy="11998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496292"/>
            <a:ext cx="5429865" cy="4686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599" y="1496292"/>
            <a:ext cx="5429865" cy="4686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7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29178"/>
            <a:ext cx="10972800" cy="1199822"/>
          </a:xfrm>
        </p:spPr>
        <p:txBody>
          <a:bodyPr anchor="b" anchorCtr="0">
            <a:normAutofit/>
          </a:bodyPr>
          <a:lstStyle>
            <a:lvl1pPr algn="ctr">
              <a:defRPr sz="4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49317"/>
            <a:ext cx="10972800" cy="68193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3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l Log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1D5E138-8800-4F6C-BD71-5E098EFFE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381" y="2626737"/>
            <a:ext cx="4052408" cy="16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5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81D6D-2949-46BA-A90D-D85326E49A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A40B0-225B-42EE-88A6-A0212A85FC5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65163" y="1559013"/>
            <a:ext cx="10922000" cy="4608512"/>
          </a:xfrm>
        </p:spPr>
        <p:txBody>
          <a:bodyPr/>
          <a:lstStyle>
            <a:lvl1pPr marL="282575" indent="-282575">
              <a:defRPr/>
            </a:lvl1pPr>
            <a:lvl2pPr marL="565150" indent="-282575">
              <a:defRPr/>
            </a:lvl2pPr>
            <a:lvl3pPr marL="798513" indent="-233363">
              <a:defRPr/>
            </a:lvl3pPr>
            <a:lvl4pPr marL="1030288" indent="-231775">
              <a:defRPr/>
            </a:lvl4pPr>
            <a:lvl5pPr marL="1263650" indent="-233363">
              <a:defRPr/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8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7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15AA-229D-4A6C-90C6-57CFD374E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42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487056"/>
            <a:ext cx="10972800" cy="4689908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6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240">
          <p15:clr>
            <a:srgbClr val="FBAE40"/>
          </p15:clr>
        </p15:guide>
        <p15:guide id="6" pos="71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94289"/>
            <a:ext cx="10972800" cy="525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110067"/>
            <a:ext cx="10972800" cy="4084256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5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95361"/>
            <a:ext cx="10972800" cy="530454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23935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1496292"/>
            <a:ext cx="5429865" cy="4686689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23935" y="1496292"/>
            <a:ext cx="5429865" cy="4686689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1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A0418-D0B8-4038-AB65-D4C12FC9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8DDE-64C9-4F0E-9EE0-F0DA00677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91673"/>
            <a:ext cx="10972800" cy="468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F41EA-3085-473A-967C-315794480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 descr="Intel Confidential">
            <a:extLst>
              <a:ext uri="{FF2B5EF4-FFF2-40B4-BE49-F238E27FC236}">
                <a16:creationId xmlns:a16="http://schemas.microsoft.com/office/drawing/2014/main" id="{D272B893-3411-4154-A13D-8DB1F4E167A4}"/>
              </a:ext>
            </a:extLst>
          </p:cNvPr>
          <p:cNvSpPr/>
          <p:nvPr/>
        </p:nvSpPr>
        <p:spPr>
          <a:xfrm>
            <a:off x="5489103" y="6510549"/>
            <a:ext cx="12137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0" i="0">
                <a:solidFill>
                  <a:schemeClr val="tx1"/>
                </a:solidFill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 descr="Department or Event Name">
            <a:extLst>
              <a:ext uri="{FF2B5EF4-FFF2-40B4-BE49-F238E27FC236}">
                <a16:creationId xmlns:a16="http://schemas.microsoft.com/office/drawing/2014/main" id="{8A75CF89-9B1A-49AA-8C1C-7280637B6567}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0" i="0">
                <a:solidFill>
                  <a:schemeClr val="tx1"/>
                </a:solidFill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84EC55-415E-440F-AE6F-DDB70FA6D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1" name="TextBox 10" descr="page number">
            <a:extLst>
              <a:ext uri="{FF2B5EF4-FFF2-40B4-BE49-F238E27FC236}">
                <a16:creationId xmlns:a16="http://schemas.microsoft.com/office/drawing/2014/main" id="{02FB4E28-8FF4-469D-9172-AA2B2441695C}"/>
              </a:ext>
            </a:extLst>
          </p:cNvPr>
          <p:cNvSpPr txBox="1"/>
          <p:nvPr/>
        </p:nvSpPr>
        <p:spPr>
          <a:xfrm>
            <a:off x="11886783" y="6553045"/>
            <a:ext cx="16671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IntelOne Text" panose="020B0503020203020204" pitchFamily="34" charset="77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C4174-C58D-4EF7-A490-8F73147A2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E1E402-C0AA-4A44-97FB-BE9DDACF9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 descr="Intel Confidential">
            <a:extLst>
              <a:ext uri="{FF2B5EF4-FFF2-40B4-BE49-F238E27FC236}">
                <a16:creationId xmlns:a16="http://schemas.microsoft.com/office/drawing/2014/main" id="{906391AB-9F76-4178-9622-4768A6A6C7CA}"/>
              </a:ext>
            </a:extLst>
          </p:cNvPr>
          <p:cNvSpPr/>
          <p:nvPr userDrawn="1"/>
        </p:nvSpPr>
        <p:spPr>
          <a:xfrm>
            <a:off x="5489103" y="6510549"/>
            <a:ext cx="12137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0" i="0">
                <a:solidFill>
                  <a:schemeClr val="tx1"/>
                </a:solidFill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5" name="Rectangle 14" descr="Department or Event Name">
            <a:extLst>
              <a:ext uri="{FF2B5EF4-FFF2-40B4-BE49-F238E27FC236}">
                <a16:creationId xmlns:a16="http://schemas.microsoft.com/office/drawing/2014/main" id="{690E8CB7-4C09-47D4-9A3A-4E8E8877F589}"/>
              </a:ext>
            </a:extLst>
          </p:cNvPr>
          <p:cNvSpPr/>
          <p:nvPr userDrawn="1"/>
        </p:nvSpPr>
        <p:spPr>
          <a:xfrm>
            <a:off x="286365" y="6510549"/>
            <a:ext cx="3376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1" i="0" dirty="0">
                <a:solidFill>
                  <a:schemeClr val="tx1"/>
                </a:solidFill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</a:rPr>
              <a:t>March 12, 2024 </a:t>
            </a:r>
            <a:r>
              <a:rPr lang="en-US" sz="1200" b="0" i="0" dirty="0">
                <a:solidFill>
                  <a:schemeClr val="tx1"/>
                </a:solidFill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</a:rPr>
              <a:t>Exec Sync Pass-down Slides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DB6E0FE-A458-4FC3-8BCF-C3DEF3B9E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7" name="TextBox 16" descr="page number">
            <a:extLst>
              <a:ext uri="{FF2B5EF4-FFF2-40B4-BE49-F238E27FC236}">
                <a16:creationId xmlns:a16="http://schemas.microsoft.com/office/drawing/2014/main" id="{53D7E5EC-4B62-4515-9A8B-0AB847259844}"/>
              </a:ext>
            </a:extLst>
          </p:cNvPr>
          <p:cNvSpPr txBox="1"/>
          <p:nvPr userDrawn="1"/>
        </p:nvSpPr>
        <p:spPr>
          <a:xfrm>
            <a:off x="11886783" y="6553045"/>
            <a:ext cx="16671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IntelOne Text" panose="020B0503020203020204" pitchFamily="34" charset="77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A5FD6C-5104-45F8-8C61-CC0432723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6639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IntelOne Display Regular" panose="020B0503020203020204" pitchFamily="34" charset="0"/>
        <a:buChar char="•"/>
        <a:defRPr sz="28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4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0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8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6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A0418-D0B8-4038-AB65-D4C12FC9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1433464" cy="1199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096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8DDE-64C9-4F0E-9EE0-F0DA00677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91673"/>
            <a:ext cx="11433464" cy="468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 descr="department or event name">
            <a:extLst>
              <a:ext uri="{FF2B5EF4-FFF2-40B4-BE49-F238E27FC236}">
                <a16:creationId xmlns:a16="http://schemas.microsoft.com/office/drawing/2014/main" id="{F45A2A2C-4762-4CD9-9644-1DB00E74E2D4}"/>
              </a:ext>
            </a:extLst>
          </p:cNvPr>
          <p:cNvSpPr/>
          <p:nvPr userDrawn="1"/>
        </p:nvSpPr>
        <p:spPr>
          <a:xfrm>
            <a:off x="308164" y="6510549"/>
            <a:ext cx="42765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accent2"/>
                </a:solidFill>
                <a:latin typeface="IntelOne Display Medium" panose="020B07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March 12, 2024 </a:t>
            </a:r>
            <a:r>
              <a:rPr lang="en-US" sz="1000" b="0" i="0" dirty="0">
                <a:solidFill>
                  <a:schemeClr val="tx1"/>
                </a:solidFill>
                <a:latin typeface="IntelOne Display Light" panose="020B04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Exec Sync Pass-down Slides | </a:t>
            </a:r>
            <a:r>
              <a:rPr lang="en-US" sz="1000" dirty="0">
                <a:solidFill>
                  <a:schemeClr val="tx1"/>
                </a:solidFill>
                <a:latin typeface="+mj-lt"/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C13B0F8-7A3E-479B-A7BB-E57D43F16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38380" y="6458782"/>
            <a:ext cx="476084" cy="1775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0DBE9F-DF81-CEA9-8693-E8DC576984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4400" b="0" i="0" u="none" strike="noStrike" kern="0" cap="none" spc="0" normalizeH="0" baseline="0" dirty="0">
          <a:ln>
            <a:noFill/>
          </a:ln>
          <a:gradFill>
            <a:gsLst>
              <a:gs pos="3252">
                <a:srgbClr val="FFFFFF">
                  <a:alpha val="85000"/>
                </a:srgbClr>
              </a:gs>
              <a:gs pos="63000">
                <a:srgbClr val="FFFFFF"/>
              </a:gs>
              <a:gs pos="100000">
                <a:srgbClr val="FFFFFF">
                  <a:alpha val="70000"/>
                </a:srgbClr>
              </a:gs>
            </a:gsLst>
            <a:lin ang="2700000" scaled="0"/>
          </a:gradFill>
          <a:effectLst/>
          <a:uLnTx/>
          <a:uFillTx/>
          <a:latin typeface="IntelOne Display Light"/>
          <a:ea typeface="Intel Clear Light" panose="020B0404020203020204" pitchFamily="34" charset="0"/>
          <a:cs typeface="Intel Clear Light" panose="020B04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IntelOne Display Regular" panose="020B0503020203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xecutive.communications@inte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11" Type="http://schemas.openxmlformats.org/officeDocument/2006/relationships/image" Target="../media/image25.jpeg"/><Relationship Id="rId5" Type="http://schemas.openxmlformats.org/officeDocument/2006/relationships/image" Target="../media/image1.pn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20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CAD7E7-AA38-47B5-9129-735B9484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use the pass-down slides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539A01-680A-4704-A360-0E8F0A9BC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07" y="1174887"/>
            <a:ext cx="8401244" cy="4689908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US" sz="1600" b="1" dirty="0">
                <a:latin typeface="IntelOne Display Light"/>
              </a:rPr>
              <a:t>This pass-down provides an overview of messages and content from the Exec Sync on March 12, 2024.  </a:t>
            </a:r>
            <a:endParaRPr lang="en-US" sz="1600" b="1" dirty="0">
              <a:solidFill>
                <a:srgbClr val="0070C0"/>
              </a:solidFill>
              <a:latin typeface="IntelOne Display Light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0070C0"/>
                </a:solidFill>
                <a:latin typeface="IntelOne Display Light"/>
              </a:rPr>
              <a:t>Leadership Expectations </a:t>
            </a:r>
            <a:endParaRPr lang="en-US" sz="1600" b="1" dirty="0">
              <a:solidFill>
                <a:srgbClr val="0070C0"/>
              </a:solidFill>
              <a:latin typeface="IntelOne Display Light" panose="020B0403020203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latin typeface="IntelOne Display Light"/>
              </a:rPr>
              <a:t>Use the information to have a discussion with your BU’s Grade 9+ leaders within two weeks of receiving the pass-down slides. Contextualize and translate the information to help them internalize and understand what’s relevant to their team and business. 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IntelOne Display Light"/>
              </a:rPr>
              <a:t>Consider bringing it into staff meetings, scheduling 20:1s, intercepting existing forums, etc.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IntelOne Display Light"/>
              </a:rPr>
              <a:t>Encourage people managers in your organizations to create space and engage in the All Manager Forum on March 26.  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IntelOne Display Light"/>
              </a:rPr>
              <a:t>Time estimate to go through this content is 20 minutes, and executives are expected to make this an ongoing dialogue.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IntelOne Display Light"/>
              </a:rPr>
              <a:t>Why engage? </a:t>
            </a:r>
          </a:p>
          <a:p>
            <a:pPr lvl="1">
              <a:spcBef>
                <a:spcPts val="0"/>
              </a:spcBef>
            </a:pPr>
            <a:r>
              <a:rPr lang="en-US" sz="1300" dirty="0">
                <a:latin typeface="IntelOne Display Light"/>
              </a:rPr>
              <a:t>Recent pulsing with grade 9-11 leaders indicate that the community wants to be trusted and engaged by their direct leaders in the organization and actively participate in solutions; discussions will build trust in your leadership, enrollment of leaders, and drive belief in Intel’s future. </a:t>
            </a:r>
          </a:p>
          <a:p>
            <a:pPr lvl="1">
              <a:spcBef>
                <a:spcPts val="0"/>
              </a:spcBef>
            </a:pPr>
            <a:r>
              <a:rPr lang="en-US" sz="1300" dirty="0">
                <a:latin typeface="IntelOne Display Light"/>
              </a:rPr>
              <a:t>As outlined in Exec Sync, the 8-K and earnings news will drive reaction with employees. Engagement and discussion will help next level leaders to process and be prepared. </a:t>
            </a:r>
            <a:endParaRPr lang="en-US" sz="1300" dirty="0">
              <a:solidFill>
                <a:schemeClr val="bg2">
                  <a:lumMod val="75000"/>
                </a:schemeClr>
              </a:solidFill>
              <a:latin typeface="IntelOne Display Light" panose="020B0403020203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bg2">
                  <a:lumMod val="75000"/>
                </a:schemeClr>
              </a:solidFill>
              <a:latin typeface="IntelOne Display Light" panose="020B0403020203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70C0"/>
                </a:solidFill>
                <a:latin typeface="IntelOne Display Light"/>
              </a:rPr>
              <a:t>What’s included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latin typeface="IntelOne Display Light"/>
              </a:rPr>
              <a:t>Building a stronger Intel: </a:t>
            </a:r>
            <a:r>
              <a:rPr lang="en-US" sz="1600" dirty="0">
                <a:latin typeface="IntelOne Display Light"/>
              </a:rPr>
              <a:t>Pat 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latin typeface="IntelOne Display Light"/>
              </a:rPr>
              <a:t>New financials and what to expect: </a:t>
            </a:r>
            <a:r>
              <a:rPr lang="en-US" sz="1600" dirty="0">
                <a:latin typeface="IntelOne Display Light"/>
              </a:rPr>
              <a:t>Dave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latin typeface="IntelOne Display Light"/>
              </a:rPr>
              <a:t>Employee engagement and learning:</a:t>
            </a:r>
            <a:r>
              <a:rPr lang="en-US" sz="1600" dirty="0">
                <a:latin typeface="IntelOne Display Light"/>
              </a:rPr>
              <a:t> Christy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bg2">
                  <a:lumMod val="75000"/>
                </a:schemeClr>
              </a:solidFill>
              <a:latin typeface="IntelOne Display Light" panose="020B0403020203020204" pitchFamily="34" charset="0"/>
            </a:endParaRPr>
          </a:p>
          <a:p>
            <a:pPr marL="25400" indent="0">
              <a:spcBef>
                <a:spcPts val="0"/>
              </a:spcBef>
              <a:buNone/>
            </a:pPr>
            <a:r>
              <a:rPr lang="en-US" sz="1200" dirty="0">
                <a:latin typeface="IntelOne Display Light"/>
              </a:rPr>
              <a:t>Questions? Reach out to </a:t>
            </a:r>
            <a:r>
              <a:rPr lang="en-US" sz="1200" dirty="0">
                <a:solidFill>
                  <a:srgbClr val="0070C0"/>
                </a:solidFill>
                <a:latin typeface="IntelOne Display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executive.communications@intel.com</a:t>
            </a:r>
            <a:r>
              <a:rPr lang="en-US" sz="1200" dirty="0">
                <a:solidFill>
                  <a:schemeClr val="tx1"/>
                </a:solidFill>
                <a:latin typeface="IntelOne Display Light"/>
              </a:rPr>
              <a:t>. </a:t>
            </a:r>
            <a:endParaRPr lang="en-US" sz="1200" dirty="0">
              <a:solidFill>
                <a:schemeClr val="tx1"/>
              </a:solidFill>
              <a:latin typeface="IntelOne Display Light" panose="020B0403020203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IntelOne Display Light" panose="020B04030202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41F7B9-08AE-439D-4D5A-A58D22E359E9}"/>
              </a:ext>
            </a:extLst>
          </p:cNvPr>
          <p:cNvSpPr/>
          <p:nvPr/>
        </p:nvSpPr>
        <p:spPr>
          <a:xfrm>
            <a:off x="8875551" y="1174886"/>
            <a:ext cx="2842142" cy="46899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Text Light"/>
                <a:cs typeface="Helvetica Neue"/>
                <a:sym typeface="Helvetica Neue"/>
              </a:rPr>
              <a:t>Starter Discussion Prompts</a:t>
            </a:r>
          </a:p>
          <a:p>
            <a:pPr marL="342900" marR="0" lvl="0" indent="-342900" algn="l" defTabSz="1219169" rtl="0" eaLnBrk="1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Text Light"/>
                <a:cs typeface="Helvetica Neue"/>
                <a:sym typeface="Helvetica Neue"/>
              </a:rPr>
              <a:t>What do you need to see accomplished to believe in our future? What can we do to contribute? </a:t>
            </a:r>
          </a:p>
          <a:p>
            <a:pPr marL="342900" marR="0" lvl="0" indent="-342900" algn="l" defTabSz="1219169" rtl="0" eaLnBrk="1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Text Light"/>
                <a:cs typeface="Helvetica Neue"/>
                <a:sym typeface="Helvetica Neue"/>
              </a:rPr>
              <a:t>What is your perspective on our transformation? </a:t>
            </a:r>
          </a:p>
          <a:p>
            <a:pPr marL="342900" marR="0" lvl="0" indent="-342900" algn="l" defTabSz="1219169" rtl="0" eaLnBrk="1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Text Light"/>
                <a:cs typeface="Helvetica Neue"/>
                <a:sym typeface="Helvetica Neue"/>
              </a:rPr>
              <a:t>Let’s discuss our barriers and brainstorm how to overcome them.</a:t>
            </a:r>
          </a:p>
          <a:p>
            <a:pPr marL="342900" marR="0" lvl="0" indent="-342900" algn="l" defTabSz="1219169" rtl="0" eaLnBrk="1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Text Light"/>
                <a:cs typeface="Helvetica Neue"/>
                <a:sym typeface="Helvetica Neue"/>
              </a:rPr>
              <a:t>What adjustments do we need to make? </a:t>
            </a:r>
          </a:p>
          <a:p>
            <a:pPr marL="342900" marR="0" lvl="0" indent="-342900" algn="l" defTabSz="1219169" rtl="0" eaLnBrk="1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Text Light"/>
                <a:cs typeface="Helvetica Neue"/>
                <a:sym typeface="Helvetica Neue"/>
              </a:rPr>
              <a:t>How do we enroll our teams? </a:t>
            </a:r>
          </a:p>
          <a:p>
            <a:pPr marL="342900" marR="0" lvl="0" indent="-342900" algn="l" defTabSz="1219169" rtl="0" eaLnBrk="1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Text Light"/>
                <a:cs typeface="Helvetica Neue"/>
                <a:sym typeface="Helvetica Neue"/>
              </a:rPr>
              <a:t>Where can I help? </a:t>
            </a:r>
          </a:p>
          <a:p>
            <a:pPr marL="342900" marR="0" lvl="0" indent="-34290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Text Light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95E7A-7068-B2AF-0B8A-304A318287C1}"/>
              </a:ext>
            </a:extLst>
          </p:cNvPr>
          <p:cNvSpPr txBox="1"/>
          <p:nvPr/>
        </p:nvSpPr>
        <p:spPr>
          <a:xfrm>
            <a:off x="4748920" y="4930696"/>
            <a:ext cx="4219938" cy="10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3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70C0"/>
                </a:solidFill>
                <a:latin typeface="IntelOne Display Light"/>
              </a:rPr>
              <a:t>What’s </a:t>
            </a:r>
            <a:r>
              <a:rPr lang="en-US" sz="1600" b="1" u="sng" dirty="0">
                <a:solidFill>
                  <a:srgbClr val="0070C0"/>
                </a:solidFill>
                <a:latin typeface="IntelOne Display Light"/>
              </a:rPr>
              <a:t>not</a:t>
            </a:r>
            <a:r>
              <a:rPr lang="en-US" sz="1600" b="1" dirty="0">
                <a:solidFill>
                  <a:srgbClr val="0070C0"/>
                </a:solidFill>
                <a:latin typeface="IntelOne Display Light"/>
              </a:rPr>
              <a:t> included</a:t>
            </a:r>
          </a:p>
          <a:p>
            <a:pPr>
              <a:lnSpc>
                <a:spcPct val="93000"/>
              </a:lnSpc>
              <a:spcBef>
                <a:spcPts val="0"/>
              </a:spcBef>
            </a:pPr>
            <a:r>
              <a:rPr lang="en-US" sz="1600" dirty="0">
                <a:latin typeface="IntelOne Display Light"/>
              </a:rPr>
              <a:t>The new organization structure and APB formula are not included; they are embargoed until announced to employees on April 3. </a:t>
            </a:r>
          </a:p>
        </p:txBody>
      </p:sp>
    </p:spTree>
    <p:extLst>
      <p:ext uri="{BB962C8B-B14F-4D97-AF65-F5344CB8AC3E}">
        <p14:creationId xmlns:p14="http://schemas.microsoft.com/office/powerpoint/2010/main" val="32456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>
            <a:extLst>
              <a:ext uri="{FF2B5EF4-FFF2-40B4-BE49-F238E27FC236}">
                <a16:creationId xmlns:a16="http://schemas.microsoft.com/office/drawing/2014/main" id="{8D1CA06C-25AE-12A7-DE1A-61EB83E27A92}"/>
              </a:ext>
            </a:extLst>
          </p:cNvPr>
          <p:cNvSpPr/>
          <p:nvPr/>
        </p:nvSpPr>
        <p:spPr>
          <a:xfrm>
            <a:off x="-740" y="1140021"/>
            <a:ext cx="12192740" cy="5165527"/>
          </a:xfrm>
          <a:prstGeom prst="rect">
            <a:avLst/>
          </a:prstGeom>
          <a:gradFill>
            <a:gsLst>
              <a:gs pos="0">
                <a:srgbClr val="002060">
                  <a:alpha val="65000"/>
                </a:srgbClr>
              </a:gs>
              <a:gs pos="100000">
                <a:srgbClr val="001236">
                  <a:alpha val="66000"/>
                </a:srgbClr>
              </a:gs>
            </a:gsLst>
            <a:lin ang="2700000" scaled="0"/>
          </a:gradFill>
          <a:ln w="12700">
            <a:miter lim="400000"/>
          </a:ln>
          <a:effectLst>
            <a:outerShdw blurRad="63500" dist="25400" sx="102000" sy="102000" algn="ctr" rotWithShape="0">
              <a:prstClr val="black">
                <a:alpha val="15000"/>
              </a:prstClr>
            </a:outerShdw>
          </a:effectLst>
        </p:spPr>
        <p:txBody>
          <a:bodyPr lIns="548640" tIns="91440" rIns="91440" bIns="0" anchor="ctr"/>
          <a:lstStyle/>
          <a:p>
            <a:pPr marL="0" marR="0" lvl="0" indent="0" algn="l" defTabSz="6096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3252">
                    <a:srgbClr val="FFFFFF">
                      <a:alpha val="86000"/>
                    </a:srgbClr>
                  </a:gs>
                  <a:gs pos="42000">
                    <a:srgbClr val="FFFFFF"/>
                  </a:gs>
                  <a:gs pos="100000">
                    <a:srgbClr val="FFFFFF">
                      <a:alpha val="50000"/>
                    </a:srgbClr>
                  </a:gs>
                </a:gsLst>
                <a:lin ang="2700000" scaled="0"/>
              </a:gradFill>
              <a:effectLst/>
              <a:uLnTx/>
              <a:uFillTx/>
              <a:latin typeface="IntelOne Display Regular"/>
              <a:ea typeface="Intel Clear Light" panose="020B0404020203020204" pitchFamily="34" charset="0"/>
              <a:cs typeface="Intel Clear Light" panose="020B04040202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CBB7D-63F1-F5D4-2D1A-F5DE3657C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139144"/>
            <a:ext cx="11433464" cy="1199822"/>
          </a:xfrm>
        </p:spPr>
        <p:txBody>
          <a:bodyPr>
            <a:normAutofit/>
          </a:bodyPr>
          <a:lstStyle/>
          <a:p>
            <a:r>
              <a:rPr lang="en-US" sz="4000"/>
              <a:t>Bringing People Along on Our Transformation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FC9574-94F9-29E9-C204-9C8895C5D1AE}"/>
              </a:ext>
            </a:extLst>
          </p:cNvPr>
          <p:cNvGrpSpPr/>
          <p:nvPr/>
        </p:nvGrpSpPr>
        <p:grpSpPr>
          <a:xfrm>
            <a:off x="416561" y="1463567"/>
            <a:ext cx="11393006" cy="313781"/>
            <a:chOff x="753639" y="1280095"/>
            <a:chExt cx="12017602" cy="274320"/>
          </a:xfrm>
          <a:solidFill>
            <a:srgbClr val="CC94DA">
              <a:alpha val="44000"/>
            </a:srgbClr>
          </a:solidFill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3C75FF1-0BCC-8E18-27E5-762CF0191B4F}"/>
                </a:ext>
              </a:extLst>
            </p:cNvPr>
            <p:cNvSpPr txBox="1"/>
            <p:nvPr/>
          </p:nvSpPr>
          <p:spPr>
            <a:xfrm>
              <a:off x="753639" y="1280095"/>
              <a:ext cx="2377440" cy="27432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Light"/>
                  <a:cs typeface="IntelOne Display AR Regular" panose="020B0503020203020204" pitchFamily="34" charset="-78"/>
                </a:rPr>
                <a:t>March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2B1248D-B6D6-CD09-2E86-A01DB62497B3}"/>
                </a:ext>
              </a:extLst>
            </p:cNvPr>
            <p:cNvSpPr txBox="1"/>
            <p:nvPr/>
          </p:nvSpPr>
          <p:spPr>
            <a:xfrm>
              <a:off x="3163679" y="1280095"/>
              <a:ext cx="2377440" cy="27432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Light"/>
                  <a:cs typeface="IntelOne Display AR Regular" panose="020B0503020203020204" pitchFamily="34" charset="-78"/>
                </a:rPr>
                <a:t>April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0DCA26B-B9F9-35D8-90EE-2B3352467BC8}"/>
                </a:ext>
              </a:extLst>
            </p:cNvPr>
            <p:cNvSpPr txBox="1"/>
            <p:nvPr/>
          </p:nvSpPr>
          <p:spPr>
            <a:xfrm>
              <a:off x="5573719" y="1280095"/>
              <a:ext cx="2377440" cy="27432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Light"/>
                  <a:cs typeface="IntelOne Display AR Regular" panose="020B0503020203020204" pitchFamily="34" charset="-78"/>
                </a:rPr>
                <a:t>May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3B32612-FCE9-B043-8838-026683BC2928}"/>
                </a:ext>
              </a:extLst>
            </p:cNvPr>
            <p:cNvSpPr txBox="1"/>
            <p:nvPr/>
          </p:nvSpPr>
          <p:spPr>
            <a:xfrm>
              <a:off x="7983759" y="1280095"/>
              <a:ext cx="2377440" cy="27432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Light"/>
                  <a:cs typeface="IntelOne Display AR Regular" panose="020B0503020203020204" pitchFamily="34" charset="-78"/>
                </a:rPr>
                <a:t>June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BD58472-3E99-E96F-BC98-A35B26D64B37}"/>
                </a:ext>
              </a:extLst>
            </p:cNvPr>
            <p:cNvSpPr txBox="1"/>
            <p:nvPr/>
          </p:nvSpPr>
          <p:spPr>
            <a:xfrm>
              <a:off x="10393801" y="1280095"/>
              <a:ext cx="2377440" cy="27432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Light"/>
                  <a:cs typeface="IntelOne Display AR Regular" panose="020B0503020203020204" pitchFamily="34" charset="-78"/>
                </a:rPr>
                <a:t>July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3455A43-D9E8-FE86-9CF1-FCDE23110EAC}"/>
              </a:ext>
            </a:extLst>
          </p:cNvPr>
          <p:cNvGrpSpPr/>
          <p:nvPr/>
        </p:nvGrpSpPr>
        <p:grpSpPr>
          <a:xfrm>
            <a:off x="416560" y="1847787"/>
            <a:ext cx="11502389" cy="3793183"/>
            <a:chOff x="416560" y="1943035"/>
            <a:chExt cx="11502389" cy="421577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D2249EB-3A24-E6F0-113A-2B8E66A53EBE}"/>
                </a:ext>
              </a:extLst>
            </p:cNvPr>
            <p:cNvSpPr/>
            <p:nvPr/>
          </p:nvSpPr>
          <p:spPr>
            <a:xfrm>
              <a:off x="416560" y="5826468"/>
              <a:ext cx="11328433" cy="332341"/>
            </a:xfrm>
            <a:prstGeom prst="rect">
              <a:avLst/>
            </a:prstGeom>
            <a:gradFill>
              <a:gsLst>
                <a:gs pos="0">
                  <a:schemeClr val="accent1">
                    <a:alpha val="53000"/>
                  </a:schemeClr>
                </a:gs>
                <a:gs pos="100000">
                  <a:schemeClr val="accent1">
                    <a:alpha val="84000"/>
                  </a:schemeClr>
                </a:gs>
              </a:gsLst>
              <a:lin ang="2700000" scaled="0"/>
            </a:gradFill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91440" tIns="9144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Ongoing employee sensing to enable integration of feedback into messaging and approach.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085F08B-1F7F-1418-6A0B-861840918B85}"/>
                </a:ext>
              </a:extLst>
            </p:cNvPr>
            <p:cNvGrpSpPr/>
            <p:nvPr/>
          </p:nvGrpSpPr>
          <p:grpSpPr>
            <a:xfrm>
              <a:off x="416561" y="1943035"/>
              <a:ext cx="11502388" cy="367512"/>
              <a:chOff x="-178904" y="1639871"/>
              <a:chExt cx="12357377" cy="367512"/>
            </a:xfrm>
            <a:gradFill>
              <a:gsLst>
                <a:gs pos="0">
                  <a:schemeClr val="accent1">
                    <a:alpha val="91000"/>
                  </a:schemeClr>
                </a:gs>
                <a:gs pos="100000">
                  <a:schemeClr val="accent2">
                    <a:alpha val="82000"/>
                  </a:schemeClr>
                </a:gs>
              </a:gsLst>
              <a:path path="circle">
                <a:fillToRect r="100000" b="100000"/>
              </a:path>
            </a:gradFill>
          </p:grpSpPr>
          <p:sp>
            <p:nvSpPr>
              <p:cNvPr id="109" name="Arrow: Chevron 108">
                <a:extLst>
                  <a:ext uri="{FF2B5EF4-FFF2-40B4-BE49-F238E27FC236}">
                    <a16:creationId xmlns:a16="http://schemas.microsoft.com/office/drawing/2014/main" id="{CEEED2E7-B696-E7E5-BFBA-52D5FA0356F0}"/>
                  </a:ext>
                </a:extLst>
              </p:cNvPr>
              <p:cNvSpPr/>
              <p:nvPr/>
            </p:nvSpPr>
            <p:spPr>
              <a:xfrm>
                <a:off x="3009257" y="1639871"/>
                <a:ext cx="4246540" cy="364387"/>
              </a:xfrm>
              <a:prstGeom prst="chevron">
                <a:avLst>
                  <a:gd name="adj" fmla="val 45496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lOne Display Medium" panose="020B0703020203020204" pitchFamily="34" charset="0"/>
                    <a:cs typeface="Arial"/>
                  </a:rPr>
                  <a:t>Helping Employees Process Change</a:t>
                </a:r>
              </a:p>
            </p:txBody>
          </p:sp>
          <p:sp>
            <p:nvSpPr>
              <p:cNvPr id="110" name="Arrow: Pentagon 109">
                <a:extLst>
                  <a:ext uri="{FF2B5EF4-FFF2-40B4-BE49-F238E27FC236}">
                    <a16:creationId xmlns:a16="http://schemas.microsoft.com/office/drawing/2014/main" id="{65801CA0-2859-DB2C-C013-42BEBFCCF055}"/>
                  </a:ext>
                </a:extLst>
              </p:cNvPr>
              <p:cNvSpPr/>
              <p:nvPr/>
            </p:nvSpPr>
            <p:spPr>
              <a:xfrm>
                <a:off x="-178904" y="1640466"/>
                <a:ext cx="3262041" cy="364387"/>
              </a:xfrm>
              <a:prstGeom prst="homePlat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lOne Display Medium" panose="020B0703020203020204" pitchFamily="34" charset="0"/>
                    <a:cs typeface="Arial"/>
                  </a:rPr>
                  <a:t>Educating Leaders</a:t>
                </a:r>
              </a:p>
            </p:txBody>
          </p:sp>
          <p:sp>
            <p:nvSpPr>
              <p:cNvPr id="111" name="Arrow: Chevron 110">
                <a:extLst>
                  <a:ext uri="{FF2B5EF4-FFF2-40B4-BE49-F238E27FC236}">
                    <a16:creationId xmlns:a16="http://schemas.microsoft.com/office/drawing/2014/main" id="{EAE645C6-9423-4C55-F78D-D473A5109FC9}"/>
                  </a:ext>
                </a:extLst>
              </p:cNvPr>
              <p:cNvSpPr/>
              <p:nvPr/>
            </p:nvSpPr>
            <p:spPr>
              <a:xfrm>
                <a:off x="7187772" y="1639871"/>
                <a:ext cx="4990701" cy="367512"/>
              </a:xfrm>
              <a:prstGeom prst="chevron">
                <a:avLst>
                  <a:gd name="adj" fmla="val 49961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lOne Display Medium" panose="020B0703020203020204" pitchFamily="34" charset="0"/>
                    <a:cs typeface="Arial"/>
                  </a:rPr>
                  <a:t>Transforming to Tomorrow’s One Intel  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BD37CC5-8E7A-6969-A731-2EC6264A3606}"/>
                </a:ext>
              </a:extLst>
            </p:cNvPr>
            <p:cNvSpPr/>
            <p:nvPr/>
          </p:nvSpPr>
          <p:spPr>
            <a:xfrm>
              <a:off x="416560" y="2391163"/>
              <a:ext cx="9520270" cy="256661"/>
            </a:xfrm>
            <a:prstGeom prst="rect">
              <a:avLst/>
            </a:prstGeom>
            <a:gradFill>
              <a:gsLst>
                <a:gs pos="0">
                  <a:schemeClr val="accent1">
                    <a:alpha val="61000"/>
                  </a:schemeClr>
                </a:gs>
                <a:gs pos="100000">
                  <a:schemeClr val="accent1">
                    <a:alpha val="3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ELT + VPs + Fellows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F73D2B-7F3F-CFB5-11FB-C0C96D8ACBA8}"/>
                </a:ext>
              </a:extLst>
            </p:cNvPr>
            <p:cNvSpPr/>
            <p:nvPr/>
          </p:nvSpPr>
          <p:spPr>
            <a:xfrm>
              <a:off x="416560" y="4228759"/>
              <a:ext cx="11297470" cy="255914"/>
            </a:xfrm>
            <a:prstGeom prst="rect">
              <a:avLst/>
            </a:prstGeom>
            <a:gradFill>
              <a:gsLst>
                <a:gs pos="0">
                  <a:schemeClr val="accent1">
                    <a:alpha val="61000"/>
                  </a:schemeClr>
                </a:gs>
                <a:gs pos="100000">
                  <a:schemeClr val="accent1">
                    <a:alpha val="3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Employees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DCAC587-FE5E-C52E-6010-6D6FB57A86FB}"/>
                </a:ext>
              </a:extLst>
            </p:cNvPr>
            <p:cNvSpPr txBox="1"/>
            <p:nvPr/>
          </p:nvSpPr>
          <p:spPr>
            <a:xfrm>
              <a:off x="527681" y="2658579"/>
              <a:ext cx="1840159" cy="62581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Mar. 12 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Exec Sync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Mar. 20 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Exec Strategy Learning Series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31F442A-8D29-0AAB-EF1C-D9FEF5018ABB}"/>
                </a:ext>
              </a:extLst>
            </p:cNvPr>
            <p:cNvSpPr/>
            <p:nvPr/>
          </p:nvSpPr>
          <p:spPr>
            <a:xfrm>
              <a:off x="416560" y="5424705"/>
              <a:ext cx="11336136" cy="364639"/>
            </a:xfrm>
            <a:prstGeom prst="rect">
              <a:avLst/>
            </a:prstGeom>
            <a:gradFill>
              <a:gsLst>
                <a:gs pos="0">
                  <a:schemeClr val="accent1">
                    <a:alpha val="53000"/>
                  </a:schemeClr>
                </a:gs>
                <a:gs pos="100000">
                  <a:schemeClr val="accent1">
                    <a:alpha val="84000"/>
                  </a:schemeClr>
                </a:gs>
              </a:gsLst>
              <a:lin ang="2700000" scaled="0"/>
            </a:gradFill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91440" tIns="9144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Ongoing employee campaign: “Our next chapter starts with you” to create understanding our transformation and driving belief in our future.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9C800B0-9115-2230-A9C7-C3436B081A6D}"/>
                </a:ext>
              </a:extLst>
            </p:cNvPr>
            <p:cNvSpPr txBox="1"/>
            <p:nvPr/>
          </p:nvSpPr>
          <p:spPr>
            <a:xfrm>
              <a:off x="534405" y="3818912"/>
              <a:ext cx="19891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Mar. 26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All Manager Forum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8CF4C52-DE27-2DC7-24D9-FDDF1849191D}"/>
                </a:ext>
              </a:extLst>
            </p:cNvPr>
            <p:cNvSpPr/>
            <p:nvPr/>
          </p:nvSpPr>
          <p:spPr>
            <a:xfrm>
              <a:off x="416560" y="3552928"/>
              <a:ext cx="9462622" cy="258928"/>
            </a:xfrm>
            <a:prstGeom prst="rect">
              <a:avLst/>
            </a:prstGeom>
            <a:gradFill>
              <a:gsLst>
                <a:gs pos="0">
                  <a:schemeClr val="accent1">
                    <a:alpha val="61000"/>
                  </a:schemeClr>
                </a:gs>
                <a:gs pos="100000">
                  <a:schemeClr val="accent1">
                    <a:alpha val="3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Managers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4DD52AC-E55C-9A84-B29E-D6973810D420}"/>
                </a:ext>
              </a:extLst>
            </p:cNvPr>
            <p:cNvSpPr/>
            <p:nvPr/>
          </p:nvSpPr>
          <p:spPr>
            <a:xfrm>
              <a:off x="2615209" y="2391164"/>
              <a:ext cx="816355" cy="3022288"/>
            </a:xfrm>
            <a:prstGeom prst="rect">
              <a:avLst/>
            </a:prstGeom>
            <a:gradFill flip="none" rotWithShape="1">
              <a:gsLst>
                <a:gs pos="0">
                  <a:srgbClr val="00377C"/>
                </a:gs>
                <a:gs pos="100000">
                  <a:srgbClr val="001D42"/>
                </a:gs>
                <a:gs pos="2000">
                  <a:srgbClr val="003578"/>
                </a:gs>
              </a:gsLst>
              <a:path path="circle">
                <a:fillToRect l="100000" t="100000"/>
              </a:path>
              <a:tileRect r="-100000" b="-100000"/>
            </a:gradFill>
            <a:ln w="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332ED97-8DD6-C6B2-FA30-501417F3B84D}"/>
                </a:ext>
              </a:extLst>
            </p:cNvPr>
            <p:cNvSpPr txBox="1"/>
            <p:nvPr/>
          </p:nvSpPr>
          <p:spPr>
            <a:xfrm>
              <a:off x="2623205" y="3558472"/>
              <a:ext cx="835161" cy="12157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Apr. 2 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8-K  Filing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Text" panose="020B0503020203020204" pitchFamily="34" charset="77"/>
                <a:cs typeface="Arial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Apr. 2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Investor Webinar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765628-7272-B079-25C8-13D90F0C7678}"/>
                </a:ext>
              </a:extLst>
            </p:cNvPr>
            <p:cNvSpPr txBox="1"/>
            <p:nvPr/>
          </p:nvSpPr>
          <p:spPr>
            <a:xfrm>
              <a:off x="7433682" y="2655218"/>
              <a:ext cx="2156646" cy="2616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May 21-22 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Exec Sync F2F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A61DF3D-655C-EC44-F188-553AFCBBD7D8}"/>
                </a:ext>
              </a:extLst>
            </p:cNvPr>
            <p:cNvSpPr txBox="1"/>
            <p:nvPr/>
          </p:nvSpPr>
          <p:spPr>
            <a:xfrm>
              <a:off x="3434515" y="4489699"/>
              <a:ext cx="186057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Apr. 3 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All Company Meeting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78FAD95-FFB5-99AF-83D2-73A06090C718}"/>
                </a:ext>
              </a:extLst>
            </p:cNvPr>
            <p:cNvSpPr txBox="1"/>
            <p:nvPr/>
          </p:nvSpPr>
          <p:spPr>
            <a:xfrm>
              <a:off x="5295087" y="4500751"/>
              <a:ext cx="2360648" cy="846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Apr. 25 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Q1 Earnings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Apr. 26 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Dave’s Take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Apr. 30 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All Company Meeting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May 6-17 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Text"/>
                  <a:cs typeface="Arial"/>
                </a:rPr>
                <a:t> 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QGS window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D9B30EE-4E73-98BA-C5F0-E4182A813107}"/>
                </a:ext>
              </a:extLst>
            </p:cNvPr>
            <p:cNvSpPr txBox="1"/>
            <p:nvPr/>
          </p:nvSpPr>
          <p:spPr>
            <a:xfrm>
              <a:off x="3434515" y="2655217"/>
              <a:ext cx="2156646" cy="290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Apr. 3  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Text"/>
                  <a:cs typeface="Arial"/>
                </a:rPr>
                <a:t>Exec Sync</a:t>
              </a:r>
              <a:endParaRPr kumimoji="0" lang="en-US" sz="1100" b="0" i="0" u="none" strike="sng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One Text"/>
                <a:cs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7AA05A2-4DC9-83E1-B021-53B7CD4756FD}"/>
                </a:ext>
              </a:extLst>
            </p:cNvPr>
            <p:cNvSpPr txBox="1"/>
            <p:nvPr/>
          </p:nvSpPr>
          <p:spPr>
            <a:xfrm>
              <a:off x="5295088" y="2655218"/>
              <a:ext cx="193606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Apr. 25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Exec Sync Express 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155E1FC-4899-1AB3-E163-C94BDBE9E687}"/>
                </a:ext>
              </a:extLst>
            </p:cNvPr>
            <p:cNvSpPr txBox="1"/>
            <p:nvPr/>
          </p:nvSpPr>
          <p:spPr>
            <a:xfrm>
              <a:off x="7997893" y="3830180"/>
              <a:ext cx="1884918" cy="3976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May-June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Text"/>
                  <a:cs typeface="Arial"/>
                </a:rPr>
                <a:t> 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Execs lead manager cascade</a:t>
              </a:r>
            </a:p>
          </p:txBody>
        </p:sp>
        <p:sp>
          <p:nvSpPr>
            <p:cNvPr id="75" name="Arrow: Pentagon 74">
              <a:extLst>
                <a:ext uri="{FF2B5EF4-FFF2-40B4-BE49-F238E27FC236}">
                  <a16:creationId xmlns:a16="http://schemas.microsoft.com/office/drawing/2014/main" id="{7D4386AB-37B5-3A5C-16E1-A7D7653E176E}"/>
                </a:ext>
              </a:extLst>
            </p:cNvPr>
            <p:cNvSpPr/>
            <p:nvPr/>
          </p:nvSpPr>
          <p:spPr>
            <a:xfrm>
              <a:off x="3431332" y="4222939"/>
              <a:ext cx="6376345" cy="268458"/>
            </a:xfrm>
            <a:prstGeom prst="homePlate">
              <a:avLst/>
            </a:prstGeom>
            <a:gradFill>
              <a:gsLst>
                <a:gs pos="0">
                  <a:schemeClr val="accent1">
                    <a:alpha val="91000"/>
                  </a:schemeClr>
                </a:gs>
                <a:gs pos="100000">
                  <a:schemeClr val="accent2">
                    <a:alpha val="70000"/>
                  </a:schemeClr>
                </a:gs>
              </a:gsLst>
              <a:path path="circle">
                <a:fillToRect r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4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Building Acumen and Understanding</a:t>
              </a:r>
            </a:p>
          </p:txBody>
        </p:sp>
        <p:sp>
          <p:nvSpPr>
            <p:cNvPr id="76" name="Arrow: Pentagon 75">
              <a:extLst>
                <a:ext uri="{FF2B5EF4-FFF2-40B4-BE49-F238E27FC236}">
                  <a16:creationId xmlns:a16="http://schemas.microsoft.com/office/drawing/2014/main" id="{1C719D5D-92EF-C863-3620-F578F839EE0A}"/>
                </a:ext>
              </a:extLst>
            </p:cNvPr>
            <p:cNvSpPr/>
            <p:nvPr/>
          </p:nvSpPr>
          <p:spPr>
            <a:xfrm>
              <a:off x="416560" y="3306957"/>
              <a:ext cx="9312001" cy="226705"/>
            </a:xfrm>
            <a:prstGeom prst="homePlate">
              <a:avLst/>
            </a:prstGeom>
            <a:gradFill>
              <a:gsLst>
                <a:gs pos="0">
                  <a:schemeClr val="accent1">
                    <a:alpha val="91000"/>
                  </a:schemeClr>
                </a:gs>
                <a:gs pos="100000">
                  <a:schemeClr val="accent2">
                    <a:alpha val="70000"/>
                  </a:schemeClr>
                </a:gs>
              </a:gsLst>
              <a:path path="circle">
                <a:fillToRect r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4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Deepening Acumen and Understanding of Our Transformation | Leading Teams through Change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733F279-F660-BAD7-59E2-EE7D176E7BB7}"/>
                </a:ext>
              </a:extLst>
            </p:cNvPr>
            <p:cNvSpPr/>
            <p:nvPr/>
          </p:nvSpPr>
          <p:spPr>
            <a:xfrm>
              <a:off x="9909613" y="2391162"/>
              <a:ext cx="1840500" cy="3033542"/>
            </a:xfrm>
            <a:prstGeom prst="rect">
              <a:avLst/>
            </a:prstGeom>
            <a:gradFill flip="none" rotWithShape="1">
              <a:gsLst>
                <a:gs pos="100000">
                  <a:srgbClr val="001D42"/>
                </a:gs>
                <a:gs pos="25000">
                  <a:srgbClr val="003578"/>
                </a:gs>
              </a:gsLst>
              <a:path path="circle">
                <a:fillToRect l="100000" t="100000"/>
              </a:path>
              <a:tileRect r="-100000" b="-100000"/>
            </a:gradFill>
            <a:ln w="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F36E5B4-6655-3737-F3A8-CCA71F032EC4}"/>
                </a:ext>
              </a:extLst>
            </p:cNvPr>
            <p:cNvSpPr txBox="1"/>
            <p:nvPr/>
          </p:nvSpPr>
          <p:spPr>
            <a:xfrm>
              <a:off x="9936830" y="3328660"/>
              <a:ext cx="1872734" cy="1061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C7FD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2H Next Wave 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education and change adoption continues, emphasizing Catalyze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One Intel culture/behaviors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DD7CEB8-D942-C2A9-7478-343A64F128A2}"/>
              </a:ext>
            </a:extLst>
          </p:cNvPr>
          <p:cNvSpPr txBox="1"/>
          <p:nvPr/>
        </p:nvSpPr>
        <p:spPr>
          <a:xfrm>
            <a:off x="783681" y="5995523"/>
            <a:ext cx="1445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Mar 4: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cs typeface="Arial"/>
              </a:rPr>
              <a:t>EE Pulse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CE5D1F3-E45A-B53F-1DE3-9EF48148F823}"/>
              </a:ext>
            </a:extLst>
          </p:cNvPr>
          <p:cNvSpPr txBox="1"/>
          <p:nvPr/>
        </p:nvSpPr>
        <p:spPr>
          <a:xfrm>
            <a:off x="3282690" y="5995522"/>
            <a:ext cx="1526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Apr 4 :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cs typeface="Arial"/>
              </a:rPr>
              <a:t>EE Pulse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D201B34-E4AC-7199-B40C-C9B306C54C6A}"/>
              </a:ext>
            </a:extLst>
          </p:cNvPr>
          <p:cNvSpPr txBox="1"/>
          <p:nvPr/>
        </p:nvSpPr>
        <p:spPr>
          <a:xfrm>
            <a:off x="6194477" y="5997798"/>
            <a:ext cx="21969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May (TBC)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cs typeface="Arial"/>
              </a:rPr>
              <a:t>2024 EES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65EBB73-CDB5-714D-E18F-9CF0AE24B0FE}"/>
              </a:ext>
            </a:extLst>
          </p:cNvPr>
          <p:cNvSpPr txBox="1"/>
          <p:nvPr/>
        </p:nvSpPr>
        <p:spPr>
          <a:xfrm>
            <a:off x="8669941" y="5995523"/>
            <a:ext cx="17216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Jun 4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cs typeface="Arial"/>
              </a:rPr>
              <a:t>EE Pulse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1E413B4-902A-4E0D-1988-CE9E31AB2029}"/>
              </a:ext>
            </a:extLst>
          </p:cNvPr>
          <p:cNvGrpSpPr/>
          <p:nvPr/>
        </p:nvGrpSpPr>
        <p:grpSpPr>
          <a:xfrm>
            <a:off x="12985322" y="4244362"/>
            <a:ext cx="1459534" cy="643519"/>
            <a:chOff x="9917306" y="3880373"/>
            <a:chExt cx="1459534" cy="643519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BF63ADA-C97D-E0CD-7C69-6A93BE0B2956}"/>
                </a:ext>
              </a:extLst>
            </p:cNvPr>
            <p:cNvGrpSpPr/>
            <p:nvPr/>
          </p:nvGrpSpPr>
          <p:grpSpPr>
            <a:xfrm>
              <a:off x="9917306" y="3883812"/>
              <a:ext cx="640080" cy="640080"/>
              <a:chOff x="6455512" y="3148007"/>
              <a:chExt cx="640080" cy="640080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56883AB7-A5D4-DDF3-5A7A-A4982BC727B0}"/>
                  </a:ext>
                </a:extLst>
              </p:cNvPr>
              <p:cNvSpPr/>
              <p:nvPr/>
            </p:nvSpPr>
            <p:spPr>
              <a:xfrm>
                <a:off x="6455512" y="3148007"/>
                <a:ext cx="640080" cy="64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IntelOne Display Regular"/>
                  <a:cs typeface="Arial"/>
                </a:endParaRPr>
              </a:p>
            </p:txBody>
          </p:sp>
          <p:pic>
            <p:nvPicPr>
              <p:cNvPr id="108" name="Graphic 107" descr="Map with pin outline">
                <a:extLst>
                  <a:ext uri="{FF2B5EF4-FFF2-40B4-BE49-F238E27FC236}">
                    <a16:creationId xmlns:a16="http://schemas.microsoft.com/office/drawing/2014/main" id="{0AEB3198-C564-CE17-4580-E584D139D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491391" y="3170339"/>
                <a:ext cx="557932" cy="557932"/>
              </a:xfrm>
              <a:prstGeom prst="rect">
                <a:avLst/>
              </a:prstGeom>
            </p:spPr>
          </p:pic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68DB0B1-0580-7839-21F2-2291D95B7D24}"/>
                </a:ext>
              </a:extLst>
            </p:cNvPr>
            <p:cNvSpPr/>
            <p:nvPr/>
          </p:nvSpPr>
          <p:spPr>
            <a:xfrm>
              <a:off x="10736760" y="3880373"/>
              <a:ext cx="640080" cy="64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2DC67A9-D428-BC24-B6A3-94DDE6FC3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68757" y="3976046"/>
              <a:ext cx="559990" cy="478220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FDCBB67-C8E8-3D3C-5DBB-9A331CFAFFAD}"/>
              </a:ext>
            </a:extLst>
          </p:cNvPr>
          <p:cNvSpPr/>
          <p:nvPr/>
        </p:nvSpPr>
        <p:spPr>
          <a:xfrm rot="10800000">
            <a:off x="9495837" y="5829313"/>
            <a:ext cx="60493" cy="184831"/>
          </a:xfrm>
          <a:custGeom>
            <a:avLst/>
            <a:gdLst>
              <a:gd name="connsiteX0" fmla="*/ 0 w 204300"/>
              <a:gd name="connsiteY0" fmla="*/ 0 h 624218"/>
              <a:gd name="connsiteX1" fmla="*/ 204300 w 204300"/>
              <a:gd name="connsiteY1" fmla="*/ 0 h 624218"/>
              <a:gd name="connsiteX2" fmla="*/ 204300 w 204300"/>
              <a:gd name="connsiteY2" fmla="*/ 204238 h 624218"/>
              <a:gd name="connsiteX3" fmla="*/ 125010 w 204300"/>
              <a:gd name="connsiteY3" fmla="*/ 204238 h 624218"/>
              <a:gd name="connsiteX4" fmla="*/ 125010 w 204300"/>
              <a:gd name="connsiteY4" fmla="*/ 624218 h 624218"/>
              <a:gd name="connsiteX5" fmla="*/ 79292 w 204300"/>
              <a:gd name="connsiteY5" fmla="*/ 624218 h 624218"/>
              <a:gd name="connsiteX6" fmla="*/ 79292 w 204300"/>
              <a:gd name="connsiteY6" fmla="*/ 204238 h 624218"/>
              <a:gd name="connsiteX7" fmla="*/ 0 w 204300"/>
              <a:gd name="connsiteY7" fmla="*/ 204238 h 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300" h="624218">
                <a:moveTo>
                  <a:pt x="0" y="0"/>
                </a:moveTo>
                <a:lnTo>
                  <a:pt x="204300" y="0"/>
                </a:lnTo>
                <a:lnTo>
                  <a:pt x="204300" y="204238"/>
                </a:lnTo>
                <a:lnTo>
                  <a:pt x="125010" y="204238"/>
                </a:lnTo>
                <a:lnTo>
                  <a:pt x="125010" y="624218"/>
                </a:lnTo>
                <a:lnTo>
                  <a:pt x="79292" y="624218"/>
                </a:lnTo>
                <a:lnTo>
                  <a:pt x="79292" y="204238"/>
                </a:lnTo>
                <a:lnTo>
                  <a:pt x="0" y="204238"/>
                </a:lnTo>
                <a:close/>
              </a:path>
            </a:pathLst>
          </a:custGeom>
          <a:gradFill flip="none" rotWithShape="1">
            <a:gsLst>
              <a:gs pos="0">
                <a:srgbClr val="D1EAEF"/>
              </a:gs>
              <a:gs pos="48000">
                <a:srgbClr val="AADFF2"/>
              </a:gs>
              <a:gs pos="100000">
                <a:srgbClr val="00C7FD"/>
              </a:gs>
            </a:gsLst>
            <a:lin ang="27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41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One Text Light"/>
              <a:cs typeface="Arial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C706AF53-FB1F-7AC3-59F7-E6B6691B9C2E}"/>
              </a:ext>
            </a:extLst>
          </p:cNvPr>
          <p:cNvSpPr/>
          <p:nvPr/>
        </p:nvSpPr>
        <p:spPr>
          <a:xfrm rot="10800000">
            <a:off x="7259416" y="5829313"/>
            <a:ext cx="60493" cy="184831"/>
          </a:xfrm>
          <a:custGeom>
            <a:avLst/>
            <a:gdLst>
              <a:gd name="connsiteX0" fmla="*/ 0 w 204300"/>
              <a:gd name="connsiteY0" fmla="*/ 0 h 624218"/>
              <a:gd name="connsiteX1" fmla="*/ 204300 w 204300"/>
              <a:gd name="connsiteY1" fmla="*/ 0 h 624218"/>
              <a:gd name="connsiteX2" fmla="*/ 204300 w 204300"/>
              <a:gd name="connsiteY2" fmla="*/ 204238 h 624218"/>
              <a:gd name="connsiteX3" fmla="*/ 125010 w 204300"/>
              <a:gd name="connsiteY3" fmla="*/ 204238 h 624218"/>
              <a:gd name="connsiteX4" fmla="*/ 125010 w 204300"/>
              <a:gd name="connsiteY4" fmla="*/ 624218 h 624218"/>
              <a:gd name="connsiteX5" fmla="*/ 79292 w 204300"/>
              <a:gd name="connsiteY5" fmla="*/ 624218 h 624218"/>
              <a:gd name="connsiteX6" fmla="*/ 79292 w 204300"/>
              <a:gd name="connsiteY6" fmla="*/ 204238 h 624218"/>
              <a:gd name="connsiteX7" fmla="*/ 0 w 204300"/>
              <a:gd name="connsiteY7" fmla="*/ 204238 h 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300" h="624218">
                <a:moveTo>
                  <a:pt x="0" y="0"/>
                </a:moveTo>
                <a:lnTo>
                  <a:pt x="204300" y="0"/>
                </a:lnTo>
                <a:lnTo>
                  <a:pt x="204300" y="204238"/>
                </a:lnTo>
                <a:lnTo>
                  <a:pt x="125010" y="204238"/>
                </a:lnTo>
                <a:lnTo>
                  <a:pt x="125010" y="624218"/>
                </a:lnTo>
                <a:lnTo>
                  <a:pt x="79292" y="624218"/>
                </a:lnTo>
                <a:lnTo>
                  <a:pt x="79292" y="204238"/>
                </a:lnTo>
                <a:lnTo>
                  <a:pt x="0" y="204238"/>
                </a:lnTo>
                <a:close/>
              </a:path>
            </a:pathLst>
          </a:custGeom>
          <a:gradFill flip="none" rotWithShape="1">
            <a:gsLst>
              <a:gs pos="0">
                <a:srgbClr val="D1EAEF"/>
              </a:gs>
              <a:gs pos="48000">
                <a:srgbClr val="AADFF2"/>
              </a:gs>
              <a:gs pos="100000">
                <a:srgbClr val="00C7FD"/>
              </a:gs>
            </a:gsLst>
            <a:lin ang="27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41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One Text Light"/>
              <a:cs typeface="Arial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3BCA8024-0A8D-6444-D423-A8E5E0519D2F}"/>
              </a:ext>
            </a:extLst>
          </p:cNvPr>
          <p:cNvSpPr/>
          <p:nvPr/>
        </p:nvSpPr>
        <p:spPr>
          <a:xfrm rot="10800000">
            <a:off x="4014620" y="5829313"/>
            <a:ext cx="60493" cy="184831"/>
          </a:xfrm>
          <a:custGeom>
            <a:avLst/>
            <a:gdLst>
              <a:gd name="connsiteX0" fmla="*/ 0 w 204300"/>
              <a:gd name="connsiteY0" fmla="*/ 0 h 624218"/>
              <a:gd name="connsiteX1" fmla="*/ 204300 w 204300"/>
              <a:gd name="connsiteY1" fmla="*/ 0 h 624218"/>
              <a:gd name="connsiteX2" fmla="*/ 204300 w 204300"/>
              <a:gd name="connsiteY2" fmla="*/ 204238 h 624218"/>
              <a:gd name="connsiteX3" fmla="*/ 125010 w 204300"/>
              <a:gd name="connsiteY3" fmla="*/ 204238 h 624218"/>
              <a:gd name="connsiteX4" fmla="*/ 125010 w 204300"/>
              <a:gd name="connsiteY4" fmla="*/ 624218 h 624218"/>
              <a:gd name="connsiteX5" fmla="*/ 79292 w 204300"/>
              <a:gd name="connsiteY5" fmla="*/ 624218 h 624218"/>
              <a:gd name="connsiteX6" fmla="*/ 79292 w 204300"/>
              <a:gd name="connsiteY6" fmla="*/ 204238 h 624218"/>
              <a:gd name="connsiteX7" fmla="*/ 0 w 204300"/>
              <a:gd name="connsiteY7" fmla="*/ 204238 h 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300" h="624218">
                <a:moveTo>
                  <a:pt x="0" y="0"/>
                </a:moveTo>
                <a:lnTo>
                  <a:pt x="204300" y="0"/>
                </a:lnTo>
                <a:lnTo>
                  <a:pt x="204300" y="204238"/>
                </a:lnTo>
                <a:lnTo>
                  <a:pt x="125010" y="204238"/>
                </a:lnTo>
                <a:lnTo>
                  <a:pt x="125010" y="624218"/>
                </a:lnTo>
                <a:lnTo>
                  <a:pt x="79292" y="624218"/>
                </a:lnTo>
                <a:lnTo>
                  <a:pt x="79292" y="204238"/>
                </a:lnTo>
                <a:lnTo>
                  <a:pt x="0" y="204238"/>
                </a:lnTo>
                <a:close/>
              </a:path>
            </a:pathLst>
          </a:custGeom>
          <a:gradFill flip="none" rotWithShape="1">
            <a:gsLst>
              <a:gs pos="0">
                <a:srgbClr val="D1EAEF"/>
              </a:gs>
              <a:gs pos="48000">
                <a:srgbClr val="AADFF2"/>
              </a:gs>
              <a:gs pos="100000">
                <a:srgbClr val="00C7FD"/>
              </a:gs>
            </a:gsLst>
            <a:lin ang="27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41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One Text Light"/>
              <a:cs typeface="Arial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FA7C52FB-1721-97FD-731F-1F5D07F3CEB4}"/>
              </a:ext>
            </a:extLst>
          </p:cNvPr>
          <p:cNvSpPr/>
          <p:nvPr/>
        </p:nvSpPr>
        <p:spPr>
          <a:xfrm rot="10800000">
            <a:off x="1470615" y="5829313"/>
            <a:ext cx="60493" cy="184831"/>
          </a:xfrm>
          <a:custGeom>
            <a:avLst/>
            <a:gdLst>
              <a:gd name="connsiteX0" fmla="*/ 0 w 204300"/>
              <a:gd name="connsiteY0" fmla="*/ 0 h 624218"/>
              <a:gd name="connsiteX1" fmla="*/ 204300 w 204300"/>
              <a:gd name="connsiteY1" fmla="*/ 0 h 624218"/>
              <a:gd name="connsiteX2" fmla="*/ 204300 w 204300"/>
              <a:gd name="connsiteY2" fmla="*/ 204238 h 624218"/>
              <a:gd name="connsiteX3" fmla="*/ 125010 w 204300"/>
              <a:gd name="connsiteY3" fmla="*/ 204238 h 624218"/>
              <a:gd name="connsiteX4" fmla="*/ 125010 w 204300"/>
              <a:gd name="connsiteY4" fmla="*/ 624218 h 624218"/>
              <a:gd name="connsiteX5" fmla="*/ 79292 w 204300"/>
              <a:gd name="connsiteY5" fmla="*/ 624218 h 624218"/>
              <a:gd name="connsiteX6" fmla="*/ 79292 w 204300"/>
              <a:gd name="connsiteY6" fmla="*/ 204238 h 624218"/>
              <a:gd name="connsiteX7" fmla="*/ 0 w 204300"/>
              <a:gd name="connsiteY7" fmla="*/ 204238 h 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300" h="624218">
                <a:moveTo>
                  <a:pt x="0" y="0"/>
                </a:moveTo>
                <a:lnTo>
                  <a:pt x="204300" y="0"/>
                </a:lnTo>
                <a:lnTo>
                  <a:pt x="204300" y="204238"/>
                </a:lnTo>
                <a:lnTo>
                  <a:pt x="125010" y="204238"/>
                </a:lnTo>
                <a:lnTo>
                  <a:pt x="125010" y="624218"/>
                </a:lnTo>
                <a:lnTo>
                  <a:pt x="79292" y="624218"/>
                </a:lnTo>
                <a:lnTo>
                  <a:pt x="79292" y="204238"/>
                </a:lnTo>
                <a:lnTo>
                  <a:pt x="0" y="204238"/>
                </a:lnTo>
                <a:close/>
              </a:path>
            </a:pathLst>
          </a:custGeom>
          <a:gradFill flip="none" rotWithShape="1">
            <a:gsLst>
              <a:gs pos="0">
                <a:srgbClr val="D1EAEF"/>
              </a:gs>
              <a:gs pos="48000">
                <a:srgbClr val="AADFF2"/>
              </a:gs>
              <a:gs pos="100000">
                <a:srgbClr val="00C7FD"/>
              </a:gs>
            </a:gsLst>
            <a:lin ang="27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41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One Text Light"/>
              <a:cs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9527BE-776B-83D9-909D-8791047507AF}"/>
              </a:ext>
            </a:extLst>
          </p:cNvPr>
          <p:cNvCxnSpPr>
            <a:cxnSpLocks/>
          </p:cNvCxnSpPr>
          <p:nvPr/>
        </p:nvCxnSpPr>
        <p:spPr>
          <a:xfrm>
            <a:off x="-1065787" y="5820237"/>
            <a:ext cx="13042811" cy="0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rgbClr val="A0EBFF"/>
                </a:gs>
                <a:gs pos="49000">
                  <a:srgbClr val="A0EBFF">
                    <a:alpha val="70000"/>
                  </a:srgbClr>
                </a:gs>
                <a:gs pos="0">
                  <a:srgbClr val="00C7FD">
                    <a:alpha val="0"/>
                  </a:srgbClr>
                </a:gs>
              </a:gsLst>
              <a:lin ang="2700000" scaled="0"/>
            </a:gradFill>
            <a:prstDash val="solid"/>
            <a:miter lim="800000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165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510">
            <a:extLst>
              <a:ext uri="{FF2B5EF4-FFF2-40B4-BE49-F238E27FC236}">
                <a16:creationId xmlns:a16="http://schemas.microsoft.com/office/drawing/2014/main" id="{D8155A10-CC4C-A776-4FA7-9363845764E3}"/>
              </a:ext>
            </a:extLst>
          </p:cNvPr>
          <p:cNvSpPr/>
          <p:nvPr/>
        </p:nvSpPr>
        <p:spPr>
          <a:xfrm>
            <a:off x="-1" y="4755"/>
            <a:ext cx="5484266" cy="684848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EAE2EF-D4D5-4823-C162-F81917E7C02A}"/>
              </a:ext>
            </a:extLst>
          </p:cNvPr>
          <p:cNvSpPr/>
          <p:nvPr/>
        </p:nvSpPr>
        <p:spPr>
          <a:xfrm>
            <a:off x="6502400" y="2695870"/>
            <a:ext cx="6330461" cy="535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Light"/>
              <a:ea typeface="Calibri" panose="020F0502020204030204" pitchFamily="34" charset="0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9C160-84CC-643F-FA3B-42984FA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940" y="1661825"/>
            <a:ext cx="4789134" cy="1199822"/>
          </a:xfrm>
        </p:spPr>
        <p:txBody>
          <a:bodyPr lIns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Embracing the</a:t>
            </a:r>
            <a:br>
              <a:rPr lang="en-US"/>
            </a:br>
            <a:r>
              <a:rPr lang="en-US"/>
              <a:t>Transformation</a:t>
            </a:r>
            <a:br>
              <a:rPr lang="en-US" sz="4800"/>
            </a:br>
            <a:r>
              <a:rPr lang="en-US" sz="2400">
                <a:solidFill>
                  <a:schemeClr val="tx1"/>
                </a:solidFill>
                <a:latin typeface="+mj-lt"/>
                <a:ea typeface="Calibri"/>
              </a:rPr>
              <a:t>Essential role for every employee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163" name="Rectangle 162" descr="department or event name">
            <a:extLst>
              <a:ext uri="{FF2B5EF4-FFF2-40B4-BE49-F238E27FC236}">
                <a16:creationId xmlns:a16="http://schemas.microsoft.com/office/drawing/2014/main" id="{B538E396-06BE-CD8E-A348-E3DEDBA46071}"/>
              </a:ext>
            </a:extLst>
          </p:cNvPr>
          <p:cNvSpPr/>
          <p:nvPr/>
        </p:nvSpPr>
        <p:spPr>
          <a:xfrm>
            <a:off x="308164" y="6510549"/>
            <a:ext cx="42765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Medium" panose="020B07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March 12, 2024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Exec Sync |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/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CBB4EC-36B7-FA0B-E3A6-5BA4FDB6CF14}"/>
              </a:ext>
            </a:extLst>
          </p:cNvPr>
          <p:cNvGrpSpPr/>
          <p:nvPr/>
        </p:nvGrpSpPr>
        <p:grpSpPr>
          <a:xfrm>
            <a:off x="6055939" y="3375770"/>
            <a:ext cx="5181600" cy="2353603"/>
            <a:chOff x="5428537" y="3551658"/>
            <a:chExt cx="5181600" cy="275078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A788DEF-5F5C-6E7E-8664-70894D01A790}"/>
                </a:ext>
              </a:extLst>
            </p:cNvPr>
            <p:cNvSpPr txBox="1"/>
            <p:nvPr/>
          </p:nvSpPr>
          <p:spPr>
            <a:xfrm>
              <a:off x="5428537" y="3551658"/>
              <a:ext cx="5181600" cy="685479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0C7FD">
                          <a:lumMod val="20000"/>
                          <a:lumOff val="80000"/>
                        </a:srgbClr>
                      </a:gs>
                      <a:gs pos="100000">
                        <a:srgbClr val="16CCFD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Put customer at center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2A8CAFE-C5AB-58EB-8843-C604EA518B73}"/>
                </a:ext>
              </a:extLst>
            </p:cNvPr>
            <p:cNvSpPr txBox="1"/>
            <p:nvPr/>
          </p:nvSpPr>
          <p:spPr>
            <a:xfrm>
              <a:off x="5452856" y="4614099"/>
              <a:ext cx="4133830" cy="685479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0C7FD">
                          <a:lumMod val="20000"/>
                          <a:lumOff val="80000"/>
                        </a:srgbClr>
                      </a:gs>
                      <a:gs pos="100000">
                        <a:srgbClr val="16CCFD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Execute like an owner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5CACF71-523F-7AB4-D0A2-94E61636DA7F}"/>
                </a:ext>
              </a:extLst>
            </p:cNvPr>
            <p:cNvSpPr txBox="1"/>
            <p:nvPr/>
          </p:nvSpPr>
          <p:spPr>
            <a:xfrm>
              <a:off x="5466277" y="5676540"/>
              <a:ext cx="4612245" cy="625905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0C7FD">
                          <a:lumMod val="20000"/>
                          <a:lumOff val="80000"/>
                        </a:srgbClr>
                      </a:gs>
                      <a:gs pos="100000">
                        <a:srgbClr val="16CCFD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Compete to win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E63DC-90B3-CD09-77E8-FD150DF77C45}"/>
              </a:ext>
            </a:extLst>
          </p:cNvPr>
          <p:cNvCxnSpPr>
            <a:cxnSpLocks/>
          </p:cNvCxnSpPr>
          <p:nvPr/>
        </p:nvCxnSpPr>
        <p:spPr>
          <a:xfrm>
            <a:off x="6055939" y="3172904"/>
            <a:ext cx="4470400" cy="0"/>
          </a:xfrm>
          <a:prstGeom prst="line">
            <a:avLst/>
          </a:prstGeom>
          <a:ln w="12700">
            <a:gradFill>
              <a:gsLst>
                <a:gs pos="0">
                  <a:schemeClr val="accent2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8304C5-A734-B528-3945-9D4ABC5E42C9}"/>
              </a:ext>
            </a:extLst>
          </p:cNvPr>
          <p:cNvGrpSpPr/>
          <p:nvPr/>
        </p:nvGrpSpPr>
        <p:grpSpPr>
          <a:xfrm>
            <a:off x="1017233" y="673442"/>
            <a:ext cx="10831692" cy="5511112"/>
            <a:chOff x="1742172" y="1040492"/>
            <a:chExt cx="10831692" cy="512110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1C4E1D-B0BE-AE29-3A15-A8AF02A0987F}"/>
                </a:ext>
              </a:extLst>
            </p:cNvPr>
            <p:cNvSpPr/>
            <p:nvPr/>
          </p:nvSpPr>
          <p:spPr>
            <a:xfrm>
              <a:off x="1742172" y="1345291"/>
              <a:ext cx="10260365" cy="481630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  <a:effectLst>
              <a:glow rad="63500">
                <a:schemeClr val="accent2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AF9B7B-0D44-DE30-C717-EF7F8A05D8AB}"/>
                </a:ext>
              </a:extLst>
            </p:cNvPr>
            <p:cNvGrpSpPr/>
            <p:nvPr/>
          </p:nvGrpSpPr>
          <p:grpSpPr>
            <a:xfrm>
              <a:off x="12016474" y="1040492"/>
              <a:ext cx="557390" cy="457200"/>
              <a:chOff x="7320989" y="742950"/>
              <a:chExt cx="557390" cy="4572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082A665-8D78-352E-7D44-920B4D58989B}"/>
                  </a:ext>
                </a:extLst>
              </p:cNvPr>
              <p:cNvSpPr/>
              <p:nvPr/>
            </p:nvSpPr>
            <p:spPr>
              <a:xfrm>
                <a:off x="7320989" y="742950"/>
                <a:ext cx="304800" cy="304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IntelOne Display Regular"/>
                  <a:cs typeface="Arial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EB775-A72C-6A2A-95F2-A1B0C7EF5BB0}"/>
                  </a:ext>
                </a:extLst>
              </p:cNvPr>
              <p:cNvSpPr/>
              <p:nvPr/>
            </p:nvSpPr>
            <p:spPr>
              <a:xfrm>
                <a:off x="7625789" y="1047750"/>
                <a:ext cx="152400" cy="152400"/>
              </a:xfrm>
              <a:prstGeom prst="rect">
                <a:avLst/>
              </a:prstGeom>
              <a:solidFill>
                <a:srgbClr val="009C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IntelOne Display Regular"/>
                  <a:cs typeface="Arial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8A27A0B-F8C1-2B4D-A6B5-8C5F29DA1192}"/>
                  </a:ext>
                </a:extLst>
              </p:cNvPr>
              <p:cNvSpPr/>
              <p:nvPr/>
            </p:nvSpPr>
            <p:spPr>
              <a:xfrm>
                <a:off x="7778189" y="947560"/>
                <a:ext cx="100190" cy="100190"/>
              </a:xfrm>
              <a:prstGeom prst="rect">
                <a:avLst/>
              </a:prstGeom>
              <a:solidFill>
                <a:srgbClr val="CC9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IntelOne Display Regular"/>
                  <a:cs typeface="Arial"/>
                </a:endParaRPr>
              </a:p>
            </p:txBody>
          </p:sp>
        </p:grpSp>
      </p:grpSp>
      <p:pic>
        <p:nvPicPr>
          <p:cNvPr id="28" name="Picture 27" descr="A person wearing a white protective suit&#10;&#10;Description automatically generated">
            <a:extLst>
              <a:ext uri="{FF2B5EF4-FFF2-40B4-BE49-F238E27FC236}">
                <a16:creationId xmlns:a16="http://schemas.microsoft.com/office/drawing/2014/main" id="{13FC49CA-6A4C-F31D-B986-6BA14153B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3822" y="-486962"/>
            <a:ext cx="7081283" cy="18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85FCDCB-5C6A-EA33-E391-78B730C72950}"/>
              </a:ext>
            </a:extLst>
          </p:cNvPr>
          <p:cNvSpPr/>
          <p:nvPr/>
        </p:nvSpPr>
        <p:spPr>
          <a:xfrm>
            <a:off x="3435049" y="0"/>
            <a:ext cx="8752115" cy="6858000"/>
          </a:xfrm>
          <a:prstGeom prst="rect">
            <a:avLst/>
          </a:prstGeom>
          <a:solidFill>
            <a:srgbClr val="003066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One Display Regular"/>
              <a:cs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0813AFB-4F3D-6180-5DC3-C6D550C69B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" y="2903546"/>
            <a:ext cx="3457630" cy="24722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D87505-1293-F505-CDB5-047907005F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7" y="11632"/>
            <a:ext cx="3430213" cy="730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1BAF1-9027-F895-6766-473A618F0088}"/>
              </a:ext>
            </a:extLst>
          </p:cNvPr>
          <p:cNvSpPr txBox="1"/>
          <p:nvPr/>
        </p:nvSpPr>
        <p:spPr>
          <a:xfrm>
            <a:off x="5052353" y="2308828"/>
            <a:ext cx="4758153" cy="1698542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0C7FD">
                        <a:lumMod val="20000"/>
                        <a:lumOff val="80000"/>
                      </a:srgbClr>
                    </a:gs>
                    <a:gs pos="100000">
                      <a:srgbClr val="16CCFD"/>
                    </a:gs>
                  </a:gsLst>
                  <a:lin ang="2700000" scaled="0"/>
                </a:gra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We were made for this.</a:t>
            </a:r>
          </a:p>
          <a:p>
            <a:pPr marL="0" marR="0" lvl="0" indent="0" algn="l" defTabSz="914400" rtl="0" eaLnBrk="1" fontAlgn="auto" latinLnBrk="0" hangingPunct="1">
              <a:lnSpc>
                <a:spcPct val="64901"/>
              </a:lnSpc>
              <a:spcBef>
                <a:spcPts val="1200"/>
              </a:spcBef>
              <a:spcAft>
                <a:spcPts val="0"/>
              </a:spcAft>
              <a:buClr>
                <a:srgbClr val="76CEFE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srgbClr val="FFFFFF">
                        <a:alpha val="57000"/>
                      </a:srgbClr>
                    </a:gs>
                    <a:gs pos="42000">
                      <a:srgbClr val="FFFFFF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Regular"/>
                <a:cs typeface="Arial"/>
              </a:rPr>
              <a:t>Our next chapter starts with you.</a:t>
            </a:r>
            <a:endParaRPr lang="en-US" sz="4800" b="0" i="0" u="none" strike="noStrike" kern="0" cap="none" spc="0" normalizeH="0" baseline="0" noProof="0">
              <a:ln>
                <a:noFill/>
              </a:ln>
              <a:solidFill>
                <a:srgbClr val="FFFFFF">
                  <a:alpha val="57000"/>
                </a:srgbClr>
              </a:solidFill>
              <a:effectLst/>
              <a:uLnTx/>
              <a:uFillTx/>
              <a:latin typeface="IntelOne Display Regular"/>
              <a:cs typeface="Arial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21883B-4EAD-6F27-B03A-904266BD5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38380" y="6458782"/>
            <a:ext cx="476084" cy="177524"/>
          </a:xfrm>
          <a:prstGeom prst="rect">
            <a:avLst/>
          </a:prstGeom>
        </p:spPr>
      </p:pic>
      <p:sp>
        <p:nvSpPr>
          <p:cNvPr id="6" name="Rectangle 5" descr="department or event name">
            <a:extLst>
              <a:ext uri="{FF2B5EF4-FFF2-40B4-BE49-F238E27FC236}">
                <a16:creationId xmlns:a16="http://schemas.microsoft.com/office/drawing/2014/main" id="{BD7157AA-3AF8-B15E-4FE0-0D4FB960D4CC}"/>
              </a:ext>
            </a:extLst>
          </p:cNvPr>
          <p:cNvSpPr/>
          <p:nvPr/>
        </p:nvSpPr>
        <p:spPr>
          <a:xfrm>
            <a:off x="308164" y="6510549"/>
            <a:ext cx="42765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Medium" panose="020B07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March 12, 2024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Exec Sync |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/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0A1145B-C24E-3A08-11AE-0EF33EA88C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653" y="19604"/>
            <a:ext cx="482459" cy="4996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9C58CE-90BC-1FAE-C2D5-035A7C2F3D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112" y="244892"/>
            <a:ext cx="550071" cy="5697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5065D1-F26F-A2E7-1ACF-AFBB7B7202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0484" y="705784"/>
            <a:ext cx="393500" cy="4075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0B5577-2958-920F-3C99-822DE85EDA52}"/>
              </a:ext>
            </a:extLst>
          </p:cNvPr>
          <p:cNvGrpSpPr/>
          <p:nvPr/>
        </p:nvGrpSpPr>
        <p:grpSpPr>
          <a:xfrm>
            <a:off x="3452879" y="844718"/>
            <a:ext cx="8439562" cy="4231744"/>
            <a:chOff x="3439885" y="882027"/>
            <a:chExt cx="8447315" cy="452461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DB76C1-E41A-1512-25DD-8FFA3D728DF6}"/>
                </a:ext>
              </a:extLst>
            </p:cNvPr>
            <p:cNvSpPr/>
            <p:nvPr/>
          </p:nvSpPr>
          <p:spPr>
            <a:xfrm>
              <a:off x="3439885" y="1197789"/>
              <a:ext cx="7889925" cy="4208848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</a:ln>
            <a:effectLst>
              <a:glow rad="38100">
                <a:schemeClr val="accent2">
                  <a:lumMod val="40000"/>
                  <a:lumOff val="60000"/>
                  <a:alpha val="2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7F1D2CC-E77D-5F03-7EF4-F7903B2EB49A}"/>
                </a:ext>
              </a:extLst>
            </p:cNvPr>
            <p:cNvGrpSpPr/>
            <p:nvPr/>
          </p:nvGrpSpPr>
          <p:grpSpPr>
            <a:xfrm>
              <a:off x="11329810" y="882027"/>
              <a:ext cx="557390" cy="457200"/>
              <a:chOff x="6634325" y="584485"/>
              <a:chExt cx="557390" cy="4572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D26A3DA-BCC8-556B-0C94-31144D701F1C}"/>
                  </a:ext>
                </a:extLst>
              </p:cNvPr>
              <p:cNvSpPr/>
              <p:nvPr/>
            </p:nvSpPr>
            <p:spPr>
              <a:xfrm>
                <a:off x="6634325" y="584485"/>
                <a:ext cx="304800" cy="304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IntelOne Display Regular"/>
                  <a:cs typeface="Arial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61C901B-AFB8-7C38-6AC0-4BB9EBD1A536}"/>
                  </a:ext>
                </a:extLst>
              </p:cNvPr>
              <p:cNvSpPr/>
              <p:nvPr/>
            </p:nvSpPr>
            <p:spPr>
              <a:xfrm>
                <a:off x="6939125" y="889285"/>
                <a:ext cx="152400" cy="15240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IntelOne Display Regular"/>
                  <a:cs typeface="Arial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04E853C-A4EA-F4D5-2305-263FC19929C2}"/>
                  </a:ext>
                </a:extLst>
              </p:cNvPr>
              <p:cNvSpPr/>
              <p:nvPr/>
            </p:nvSpPr>
            <p:spPr>
              <a:xfrm>
                <a:off x="7091525" y="789095"/>
                <a:ext cx="100190" cy="1001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IntelOne Display Regular"/>
                  <a:cs typeface="Arial"/>
                </a:endParaRP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81ECBC9-0DE2-0A68-E4DA-847ED0DC9E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1"/>
          <a:stretch/>
        </p:blipFill>
        <p:spPr>
          <a:xfrm>
            <a:off x="5572362" y="5086608"/>
            <a:ext cx="683005" cy="7074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4EAFFC-A301-0040-C7DD-0FA13B4D25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8351" y="5784702"/>
            <a:ext cx="683005" cy="7074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1BF69C-02F7-358D-D0FD-D8A1ADB16B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317" y="5518179"/>
            <a:ext cx="393380" cy="3933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386233D-1191-B340-5F4F-56E8375C38B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2"/>
          <a:stretch/>
        </p:blipFill>
        <p:spPr>
          <a:xfrm>
            <a:off x="6004510" y="6230054"/>
            <a:ext cx="504698" cy="504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6639E6-441E-FEE7-992A-44702EB2D3A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41"/>
          <a:stretch/>
        </p:blipFill>
        <p:spPr>
          <a:xfrm>
            <a:off x="23853" y="4953811"/>
            <a:ext cx="5666401" cy="19137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C7CE036-4A67-E2AC-FF22-5CF1DA7DDE8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43" y="701232"/>
            <a:ext cx="3439884" cy="22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8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289FE1-CA6E-2773-C777-3A691FC278F0}"/>
              </a:ext>
            </a:extLst>
          </p:cNvPr>
          <p:cNvSpPr/>
          <p:nvPr/>
        </p:nvSpPr>
        <p:spPr>
          <a:xfrm>
            <a:off x="4764314" y="798095"/>
            <a:ext cx="6654800" cy="53975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2060">
                  <a:alpha val="26000"/>
                </a:srgbClr>
              </a:gs>
            </a:gsLst>
            <a:lin ang="2700000" scaled="0"/>
          </a:gradFill>
          <a:ln w="12700">
            <a:miter lim="400000"/>
          </a:ln>
          <a:effectLst>
            <a:outerShdw blurRad="63500" dist="25400" sx="102000" sy="102000" algn="ctr" rotWithShape="0">
              <a:prstClr val="black">
                <a:alpha val="15000"/>
              </a:prstClr>
            </a:outerShdw>
          </a:effectLst>
        </p:spPr>
        <p:txBody>
          <a:bodyPr lIns="548640" tIns="91440" rIns="91440" bIns="0" anchor="ctr"/>
          <a:lstStyle/>
          <a:p>
            <a:pPr marL="0" marR="0" lvl="0" indent="0" algn="l" defTabSz="6096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3252">
                    <a:srgbClr val="FFFFFF">
                      <a:alpha val="86000"/>
                    </a:srgbClr>
                  </a:gs>
                  <a:gs pos="42000">
                    <a:srgbClr val="FFFFFF"/>
                  </a:gs>
                  <a:gs pos="100000">
                    <a:srgbClr val="FFFFFF">
                      <a:alpha val="50000"/>
                    </a:srgbClr>
                  </a:gs>
                </a:gsLst>
                <a:lin ang="2700000" scaled="0"/>
              </a:gradFill>
              <a:effectLst/>
              <a:uLnTx/>
              <a:uFillTx/>
              <a:latin typeface="IntelOne Display Regular"/>
              <a:ea typeface="Intel Clear Light" panose="020B0404020203020204" pitchFamily="34" charset="0"/>
              <a:cs typeface="Intel Clear Light" panose="020B0404020203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992CEB9-7C8C-C81E-90EB-A8AE5F681780}"/>
              </a:ext>
            </a:extLst>
          </p:cNvPr>
          <p:cNvSpPr txBox="1">
            <a:spLocks/>
          </p:cNvSpPr>
          <p:nvPr/>
        </p:nvSpPr>
        <p:spPr>
          <a:xfrm>
            <a:off x="5440489" y="1324056"/>
            <a:ext cx="5808572" cy="46147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IntelOne Display Regular" panose="020B0503020203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0C7FD">
                        <a:lumMod val="20000"/>
                        <a:lumOff val="80000"/>
                      </a:srgbClr>
                    </a:gs>
                    <a:gs pos="100000">
                      <a:srgbClr val="00C7FD">
                        <a:lumMod val="60000"/>
                        <a:lumOff val="4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Themes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00C7FD">
                      <a:lumMod val="20000"/>
                      <a:lumOff val="80000"/>
                    </a:srgbClr>
                  </a:gs>
                  <a:gs pos="100000">
                    <a:srgbClr val="00C7FD">
                      <a:lumMod val="60000"/>
                      <a:lumOff val="40000"/>
                    </a:srgbClr>
                  </a:gs>
                </a:gsLst>
                <a:lin ang="2700000" scaled="0"/>
              </a:gradFill>
              <a:effectLst/>
              <a:uLnTx/>
              <a:uFillTx/>
              <a:latin typeface="IntelOne Display Light" panose="020B0403020203020204" pitchFamily="34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  <a:t>Part of an amazing company transformation. History making.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  <a:t>Making a difference in the world.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  <a:t>Create a legacy for the world, our children and the next generation.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  <a:t>Push the boundaries of technology, like only Intel can do.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  <a:t>Be challenged like never before professionally. Pride in the outcome.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  <a:t>Work with amazing people, grow talent, on a mission.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Light" panose="020B0403020203020204" pitchFamily="34" charset="0"/>
              <a:cs typeface="Arial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07F252A-1E94-60E5-0373-2884A6A2B081}"/>
              </a:ext>
            </a:extLst>
          </p:cNvPr>
          <p:cNvSpPr/>
          <p:nvPr/>
        </p:nvSpPr>
        <p:spPr>
          <a:xfrm>
            <a:off x="4764314" y="798095"/>
            <a:ext cx="347853" cy="34229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26FC5"/>
              </a:solidFill>
              <a:effectLst/>
              <a:uLnTx/>
              <a:uFillTx/>
              <a:latin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AE673E32-7AF0-8B2C-3A2B-29C23B9562D3}"/>
              </a:ext>
            </a:extLst>
          </p:cNvPr>
          <p:cNvSpPr/>
          <p:nvPr/>
        </p:nvSpPr>
        <p:spPr>
          <a:xfrm>
            <a:off x="4599468" y="632191"/>
            <a:ext cx="164846" cy="16221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26FC5"/>
              </a:solidFill>
              <a:effectLst/>
              <a:uLnTx/>
              <a:uFillTx/>
              <a:latin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84200B-8818-0BFE-30C1-F1179EC83E6A}"/>
              </a:ext>
            </a:extLst>
          </p:cNvPr>
          <p:cNvSpPr/>
          <p:nvPr/>
        </p:nvSpPr>
        <p:spPr>
          <a:xfrm>
            <a:off x="745690" y="807282"/>
            <a:ext cx="4018624" cy="5388313"/>
          </a:xfrm>
          <a:prstGeom prst="rect">
            <a:avLst/>
          </a:prstGeom>
          <a:gradFill>
            <a:gsLst>
              <a:gs pos="100000">
                <a:schemeClr val="accent1">
                  <a:alpha val="91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</a:gradFill>
          <a:ln w="50800">
            <a:noFill/>
          </a:ln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42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One Display Regular"/>
              <a:cs typeface="Arial"/>
              <a:sym typeface="Helvetica Neue Medium"/>
            </a:endParaRPr>
          </a:p>
        </p:txBody>
      </p:sp>
      <p:pic>
        <p:nvPicPr>
          <p:cNvPr id="4" name="Picture 3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F0982A8D-A761-D7EE-87BC-E14312B9A5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1" y="984250"/>
            <a:ext cx="3748314" cy="50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AA83B-E22F-1870-7051-81CDA1FDB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E32876-6140-91A8-5BA1-C1108D465A08}"/>
              </a:ext>
            </a:extLst>
          </p:cNvPr>
          <p:cNvSpPr txBox="1"/>
          <p:nvPr/>
        </p:nvSpPr>
        <p:spPr>
          <a:xfrm>
            <a:off x="6741337" y="2280113"/>
            <a:ext cx="4730227" cy="2359875"/>
          </a:xfrm>
          <a:prstGeom prst="rect">
            <a:avLst/>
          </a:prstGeom>
          <a:noFill/>
          <a:ln w="12700">
            <a:miter lim="400000"/>
          </a:ln>
          <a:effectLst>
            <a:outerShdw blurRad="63500" dist="25400" sx="102000" sy="102000" algn="ctr" rotWithShape="0">
              <a:prstClr val="black">
                <a:alpha val="15000"/>
              </a:prstClr>
            </a:outerShdw>
          </a:effectLst>
        </p:spPr>
        <p:txBody>
          <a:bodyPr lIns="548640" tIns="91440" rIns="91440" bIns="0" anchor="ctr"/>
          <a:lstStyle>
            <a:defPPr>
              <a:defRPr lang="en-US"/>
            </a:defPPr>
            <a:lvl1pPr marR="0" lvl="0" indent="0" defTabSz="6096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kern="0" cap="none" spc="0" normalizeH="0" baseline="0">
                <a:ln>
                  <a:noFill/>
                </a:ln>
                <a:gradFill>
                  <a:gsLst>
                    <a:gs pos="3252">
                      <a:srgbClr val="FFFFFF">
                        <a:alpha val="86000"/>
                      </a:srgbClr>
                    </a:gs>
                    <a:gs pos="42000">
                      <a:srgbClr val="FFFFFF"/>
                    </a:gs>
                    <a:gs pos="100000">
                      <a:srgbClr val="FFFFFF">
                        <a:alpha val="5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marL="0" marR="0" lvl="0" indent="0" algn="l" defTabSz="6096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gradFill>
                  <a:gsLst>
                    <a:gs pos="3252">
                      <a:srgbClr val="FFFFFF">
                        <a:alpha val="86000"/>
                      </a:srgbClr>
                    </a:gs>
                    <a:gs pos="42000">
                      <a:srgbClr val="FFFFFF"/>
                    </a:gs>
                    <a:gs pos="100000">
                      <a:srgbClr val="FFFFFF">
                        <a:alpha val="5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</a:rPr>
              <a:t>Building</a:t>
            </a:r>
          </a:p>
          <a:p>
            <a:pPr marL="0" marR="0" lvl="0" indent="0" algn="l" defTabSz="6096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gradFill>
                  <a:gsLst>
                    <a:gs pos="3252">
                      <a:srgbClr val="FFFFFF">
                        <a:alpha val="86000"/>
                      </a:srgbClr>
                    </a:gs>
                    <a:gs pos="42000">
                      <a:srgbClr val="FFFFFF"/>
                    </a:gs>
                    <a:gs pos="100000">
                      <a:srgbClr val="FFFFFF">
                        <a:alpha val="5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</a:rPr>
              <a:t>a Stronger Intel.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3BB5F70-901C-03C0-BEED-61F65F41F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38380" y="6458782"/>
            <a:ext cx="476084" cy="177524"/>
          </a:xfrm>
          <a:prstGeom prst="rect">
            <a:avLst/>
          </a:prstGeom>
        </p:spPr>
      </p:pic>
      <p:sp>
        <p:nvSpPr>
          <p:cNvPr id="6" name="Rectangle 5" descr="department or event name">
            <a:extLst>
              <a:ext uri="{FF2B5EF4-FFF2-40B4-BE49-F238E27FC236}">
                <a16:creationId xmlns:a16="http://schemas.microsoft.com/office/drawing/2014/main" id="{418E9FEC-BE78-EB13-5367-53C39C7F38DC}"/>
              </a:ext>
            </a:extLst>
          </p:cNvPr>
          <p:cNvSpPr/>
          <p:nvPr/>
        </p:nvSpPr>
        <p:spPr>
          <a:xfrm>
            <a:off x="308164" y="6510549"/>
            <a:ext cx="42765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85A"/>
                </a:solidFill>
                <a:effectLst/>
                <a:uLnTx/>
                <a:uFillTx/>
                <a:latin typeface="IntelOne Display Medium" panose="020B07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March 12, 2024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85A"/>
                </a:solidFill>
                <a:effectLst/>
                <a:uLnTx/>
                <a:uFillTx/>
                <a:latin typeface="IntelOne Display Light" panose="020B04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Exec Sync |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85A"/>
                </a:solidFill>
                <a:effectLst/>
                <a:uLnTx/>
                <a:uFillTx/>
                <a:latin typeface="IntelOne Display Light"/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34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black background&#10;&#10;Description automatically generated">
            <a:extLst>
              <a:ext uri="{FF2B5EF4-FFF2-40B4-BE49-F238E27FC236}">
                <a16:creationId xmlns:a16="http://schemas.microsoft.com/office/drawing/2014/main" id="{BDEF4BB0-55E1-46DA-7EAC-399AD651D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2BC54BAF-5F84-EFC6-3DA0-A907C022075A}"/>
              </a:ext>
            </a:extLst>
          </p:cNvPr>
          <p:cNvSpPr/>
          <p:nvPr/>
        </p:nvSpPr>
        <p:spPr>
          <a:xfrm>
            <a:off x="2429427" y="2894420"/>
            <a:ext cx="9563220" cy="3442880"/>
          </a:xfrm>
          <a:custGeom>
            <a:avLst/>
            <a:gdLst>
              <a:gd name="connsiteX0" fmla="*/ 0 w 10811850"/>
              <a:gd name="connsiteY0" fmla="*/ 4589435 h 5357283"/>
              <a:gd name="connsiteX1" fmla="*/ 2157 w 10811850"/>
              <a:gd name="connsiteY1" fmla="*/ 4589435 h 5357283"/>
              <a:gd name="connsiteX2" fmla="*/ 2157 w 10811850"/>
              <a:gd name="connsiteY2" fmla="*/ 4590518 h 5357283"/>
              <a:gd name="connsiteX3" fmla="*/ 9065698 w 10811850"/>
              <a:gd name="connsiteY3" fmla="*/ 4590518 h 5357283"/>
              <a:gd name="connsiteX4" fmla="*/ 9065698 w 10811850"/>
              <a:gd name="connsiteY4" fmla="*/ 5343079 h 5357283"/>
              <a:gd name="connsiteX5" fmla="*/ 0 w 10811850"/>
              <a:gd name="connsiteY5" fmla="*/ 5343079 h 5357283"/>
              <a:gd name="connsiteX6" fmla="*/ 2157 w 10811850"/>
              <a:gd name="connsiteY6" fmla="*/ 4072772 h 5357283"/>
              <a:gd name="connsiteX7" fmla="*/ 9910361 w 10811850"/>
              <a:gd name="connsiteY7" fmla="*/ 4072772 h 5357283"/>
              <a:gd name="connsiteX8" fmla="*/ 9065821 w 10811850"/>
              <a:gd name="connsiteY8" fmla="*/ 5357283 h 5357283"/>
              <a:gd name="connsiteX9" fmla="*/ 9065821 w 10811850"/>
              <a:gd name="connsiteY9" fmla="*/ 4590518 h 5357283"/>
              <a:gd name="connsiteX10" fmla="*/ 9065698 w 10811850"/>
              <a:gd name="connsiteY10" fmla="*/ 4590518 h 5357283"/>
              <a:gd name="connsiteX11" fmla="*/ 9065698 w 10811850"/>
              <a:gd name="connsiteY11" fmla="*/ 4589435 h 5357283"/>
              <a:gd name="connsiteX12" fmla="*/ 2157 w 10811850"/>
              <a:gd name="connsiteY12" fmla="*/ 4589435 h 5357283"/>
              <a:gd name="connsiteX13" fmla="*/ 2157 w 10811850"/>
              <a:gd name="connsiteY13" fmla="*/ 2715182 h 5357283"/>
              <a:gd name="connsiteX14" fmla="*/ 10802950 w 10811850"/>
              <a:gd name="connsiteY14" fmla="*/ 2715182 h 5357283"/>
              <a:gd name="connsiteX15" fmla="*/ 9958409 w 10811850"/>
              <a:gd name="connsiteY15" fmla="*/ 3999693 h 5357283"/>
              <a:gd name="connsiteX16" fmla="*/ 2157 w 10811850"/>
              <a:gd name="connsiteY16" fmla="*/ 3999693 h 5357283"/>
              <a:gd name="connsiteX17" fmla="*/ 2156 w 10811850"/>
              <a:gd name="connsiteY17" fmla="*/ 1357591 h 5357283"/>
              <a:gd name="connsiteX18" fmla="*/ 9967309 w 10811850"/>
              <a:gd name="connsiteY18" fmla="*/ 1357591 h 5357283"/>
              <a:gd name="connsiteX19" fmla="*/ 10811850 w 10811850"/>
              <a:gd name="connsiteY19" fmla="*/ 2642102 h 5357283"/>
              <a:gd name="connsiteX20" fmla="*/ 2156 w 10811850"/>
              <a:gd name="connsiteY20" fmla="*/ 2642102 h 5357283"/>
              <a:gd name="connsiteX21" fmla="*/ 9065821 w 10811850"/>
              <a:gd name="connsiteY21" fmla="*/ 0 h 5357283"/>
              <a:gd name="connsiteX22" fmla="*/ 9074720 w 10811850"/>
              <a:gd name="connsiteY22" fmla="*/ 0 h 5357283"/>
              <a:gd name="connsiteX23" fmla="*/ 9919260 w 10811850"/>
              <a:gd name="connsiteY23" fmla="*/ 1284511 h 5357283"/>
              <a:gd name="connsiteX24" fmla="*/ 2156 w 10811850"/>
              <a:gd name="connsiteY24" fmla="*/ 1284511 h 5357283"/>
              <a:gd name="connsiteX25" fmla="*/ 2156 w 10811850"/>
              <a:gd name="connsiteY25" fmla="*/ 753644 h 5357283"/>
              <a:gd name="connsiteX26" fmla="*/ 9065697 w 10811850"/>
              <a:gd name="connsiteY26" fmla="*/ 753644 h 5357283"/>
              <a:gd name="connsiteX27" fmla="*/ 9065697 w 10811850"/>
              <a:gd name="connsiteY27" fmla="*/ 753230 h 5357283"/>
              <a:gd name="connsiteX28" fmla="*/ 9065821 w 10811850"/>
              <a:gd name="connsiteY28" fmla="*/ 753230 h 5357283"/>
              <a:gd name="connsiteX29" fmla="*/ 0 w 10811850"/>
              <a:gd name="connsiteY29" fmla="*/ 0 h 5357283"/>
              <a:gd name="connsiteX30" fmla="*/ 9065697 w 10811850"/>
              <a:gd name="connsiteY30" fmla="*/ 0 h 5357283"/>
              <a:gd name="connsiteX31" fmla="*/ 9065697 w 10811850"/>
              <a:gd name="connsiteY31" fmla="*/ 753230 h 5357283"/>
              <a:gd name="connsiteX32" fmla="*/ 2156 w 10811850"/>
              <a:gd name="connsiteY32" fmla="*/ 753230 h 5357283"/>
              <a:gd name="connsiteX33" fmla="*/ 2156 w 10811850"/>
              <a:gd name="connsiteY33" fmla="*/ 753644 h 5357283"/>
              <a:gd name="connsiteX34" fmla="*/ 0 w 10811850"/>
              <a:gd name="connsiteY34" fmla="*/ 753644 h 535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11850" h="5357283">
                <a:moveTo>
                  <a:pt x="0" y="4589435"/>
                </a:moveTo>
                <a:lnTo>
                  <a:pt x="2157" y="4589435"/>
                </a:lnTo>
                <a:lnTo>
                  <a:pt x="2157" y="4590518"/>
                </a:lnTo>
                <a:lnTo>
                  <a:pt x="9065698" y="4590518"/>
                </a:lnTo>
                <a:lnTo>
                  <a:pt x="9065698" y="5343079"/>
                </a:lnTo>
                <a:lnTo>
                  <a:pt x="0" y="5343079"/>
                </a:lnTo>
                <a:close/>
                <a:moveTo>
                  <a:pt x="2157" y="4072772"/>
                </a:moveTo>
                <a:lnTo>
                  <a:pt x="9910361" y="4072772"/>
                </a:lnTo>
                <a:lnTo>
                  <a:pt x="9065821" y="5357283"/>
                </a:lnTo>
                <a:lnTo>
                  <a:pt x="9065821" y="4590518"/>
                </a:lnTo>
                <a:lnTo>
                  <a:pt x="9065698" y="4590518"/>
                </a:lnTo>
                <a:lnTo>
                  <a:pt x="9065698" y="4589435"/>
                </a:lnTo>
                <a:lnTo>
                  <a:pt x="2157" y="4589435"/>
                </a:lnTo>
                <a:close/>
                <a:moveTo>
                  <a:pt x="2157" y="2715182"/>
                </a:moveTo>
                <a:lnTo>
                  <a:pt x="10802950" y="2715182"/>
                </a:lnTo>
                <a:lnTo>
                  <a:pt x="9958409" y="3999693"/>
                </a:lnTo>
                <a:lnTo>
                  <a:pt x="2157" y="3999693"/>
                </a:lnTo>
                <a:close/>
                <a:moveTo>
                  <a:pt x="2156" y="1357591"/>
                </a:moveTo>
                <a:lnTo>
                  <a:pt x="9967309" y="1357591"/>
                </a:lnTo>
                <a:lnTo>
                  <a:pt x="10811850" y="2642102"/>
                </a:lnTo>
                <a:lnTo>
                  <a:pt x="2156" y="2642102"/>
                </a:lnTo>
                <a:close/>
                <a:moveTo>
                  <a:pt x="9065821" y="0"/>
                </a:moveTo>
                <a:lnTo>
                  <a:pt x="9074720" y="0"/>
                </a:lnTo>
                <a:lnTo>
                  <a:pt x="9919260" y="1284511"/>
                </a:lnTo>
                <a:lnTo>
                  <a:pt x="2156" y="1284511"/>
                </a:lnTo>
                <a:lnTo>
                  <a:pt x="2156" y="753644"/>
                </a:lnTo>
                <a:lnTo>
                  <a:pt x="9065697" y="753644"/>
                </a:lnTo>
                <a:lnTo>
                  <a:pt x="9065697" y="753230"/>
                </a:lnTo>
                <a:lnTo>
                  <a:pt x="9065821" y="753230"/>
                </a:lnTo>
                <a:close/>
                <a:moveTo>
                  <a:pt x="0" y="0"/>
                </a:moveTo>
                <a:lnTo>
                  <a:pt x="9065697" y="0"/>
                </a:lnTo>
                <a:lnTo>
                  <a:pt x="9065697" y="753230"/>
                </a:lnTo>
                <a:lnTo>
                  <a:pt x="2156" y="753230"/>
                </a:lnTo>
                <a:lnTo>
                  <a:pt x="2156" y="753644"/>
                </a:lnTo>
                <a:lnTo>
                  <a:pt x="0" y="753644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91000"/>
                </a:schemeClr>
              </a:gs>
              <a:gs pos="0">
                <a:schemeClr val="accent2">
                  <a:alpha val="70000"/>
                </a:schemeClr>
              </a:gs>
            </a:gsLst>
            <a:path path="circle">
              <a:fillToRect r="100000" b="100000"/>
            </a:path>
          </a:gradFill>
          <a:ln w="50800">
            <a:noFill/>
          </a:ln>
          <a:effectLst/>
          <a:scene3d>
            <a:camera prst="orthographicFront"/>
            <a:lightRig rig="balance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One Display Regular"/>
              <a:cs typeface="Arial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242CDDE-FBB1-F35C-924C-3AF1266A3F4D}"/>
              </a:ext>
            </a:extLst>
          </p:cNvPr>
          <p:cNvSpPr/>
          <p:nvPr/>
        </p:nvSpPr>
        <p:spPr>
          <a:xfrm>
            <a:off x="6798735" y="1340864"/>
            <a:ext cx="3517255" cy="4983814"/>
          </a:xfrm>
          <a:custGeom>
            <a:avLst/>
            <a:gdLst>
              <a:gd name="connsiteX0" fmla="*/ 0 w 3517255"/>
              <a:gd name="connsiteY0" fmla="*/ 4166070 h 4983814"/>
              <a:gd name="connsiteX1" fmla="*/ 3517254 w 3517255"/>
              <a:gd name="connsiteY1" fmla="*/ 4166070 h 4983814"/>
              <a:gd name="connsiteX2" fmla="*/ 3517254 w 3517255"/>
              <a:gd name="connsiteY2" fmla="*/ 4983814 h 4983814"/>
              <a:gd name="connsiteX3" fmla="*/ 0 w 3517255"/>
              <a:gd name="connsiteY3" fmla="*/ 4983814 h 4983814"/>
              <a:gd name="connsiteX4" fmla="*/ 0 w 3517255"/>
              <a:gd name="connsiteY4" fmla="*/ 3294342 h 4983814"/>
              <a:gd name="connsiteX5" fmla="*/ 3517254 w 3517255"/>
              <a:gd name="connsiteY5" fmla="*/ 3294342 h 4983814"/>
              <a:gd name="connsiteX6" fmla="*/ 3517254 w 3517255"/>
              <a:gd name="connsiteY6" fmla="*/ 4119259 h 4983814"/>
              <a:gd name="connsiteX7" fmla="*/ 0 w 3517255"/>
              <a:gd name="connsiteY7" fmla="*/ 4119259 h 4983814"/>
              <a:gd name="connsiteX8" fmla="*/ 0 w 3517255"/>
              <a:gd name="connsiteY8" fmla="*/ 2419562 h 4983814"/>
              <a:gd name="connsiteX9" fmla="*/ 3517254 w 3517255"/>
              <a:gd name="connsiteY9" fmla="*/ 2419562 h 4983814"/>
              <a:gd name="connsiteX10" fmla="*/ 3517254 w 3517255"/>
              <a:gd name="connsiteY10" fmla="*/ 3250179 h 4983814"/>
              <a:gd name="connsiteX11" fmla="*/ 0 w 3517255"/>
              <a:gd name="connsiteY11" fmla="*/ 3250179 h 4983814"/>
              <a:gd name="connsiteX12" fmla="*/ 0 w 3517255"/>
              <a:gd name="connsiteY12" fmla="*/ 1544320 h 4983814"/>
              <a:gd name="connsiteX13" fmla="*/ 3517254 w 3517255"/>
              <a:gd name="connsiteY13" fmla="*/ 1544320 h 4983814"/>
              <a:gd name="connsiteX14" fmla="*/ 3517254 w 3517255"/>
              <a:gd name="connsiteY14" fmla="*/ 2374945 h 4983814"/>
              <a:gd name="connsiteX15" fmla="*/ 0 w 3517255"/>
              <a:gd name="connsiteY15" fmla="*/ 2374945 h 4983814"/>
              <a:gd name="connsiteX16" fmla="*/ 1 w 3517255"/>
              <a:gd name="connsiteY16" fmla="*/ 0 h 4983814"/>
              <a:gd name="connsiteX17" fmla="*/ 3517255 w 3517255"/>
              <a:gd name="connsiteY17" fmla="*/ 0 h 4983814"/>
              <a:gd name="connsiteX18" fmla="*/ 3517255 w 3517255"/>
              <a:gd name="connsiteY18" fmla="*/ 1537630 h 4983814"/>
              <a:gd name="connsiteX19" fmla="*/ 1 w 3517255"/>
              <a:gd name="connsiteY19" fmla="*/ 1537630 h 498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17255" h="4983814">
                <a:moveTo>
                  <a:pt x="0" y="4166070"/>
                </a:moveTo>
                <a:lnTo>
                  <a:pt x="3517254" y="4166070"/>
                </a:lnTo>
                <a:lnTo>
                  <a:pt x="3517254" y="4983814"/>
                </a:lnTo>
                <a:lnTo>
                  <a:pt x="0" y="4983814"/>
                </a:lnTo>
                <a:close/>
                <a:moveTo>
                  <a:pt x="0" y="3294342"/>
                </a:moveTo>
                <a:lnTo>
                  <a:pt x="3517254" y="3294342"/>
                </a:lnTo>
                <a:lnTo>
                  <a:pt x="3517254" y="4119259"/>
                </a:lnTo>
                <a:lnTo>
                  <a:pt x="0" y="4119259"/>
                </a:lnTo>
                <a:close/>
                <a:moveTo>
                  <a:pt x="0" y="2419562"/>
                </a:moveTo>
                <a:lnTo>
                  <a:pt x="3517254" y="2419562"/>
                </a:lnTo>
                <a:lnTo>
                  <a:pt x="3517254" y="3250179"/>
                </a:lnTo>
                <a:lnTo>
                  <a:pt x="0" y="3250179"/>
                </a:lnTo>
                <a:close/>
                <a:moveTo>
                  <a:pt x="0" y="1544320"/>
                </a:moveTo>
                <a:lnTo>
                  <a:pt x="3517254" y="1544320"/>
                </a:lnTo>
                <a:lnTo>
                  <a:pt x="3517254" y="2374945"/>
                </a:lnTo>
                <a:lnTo>
                  <a:pt x="0" y="2374945"/>
                </a:lnTo>
                <a:close/>
                <a:moveTo>
                  <a:pt x="1" y="0"/>
                </a:moveTo>
                <a:lnTo>
                  <a:pt x="3517255" y="0"/>
                </a:lnTo>
                <a:lnTo>
                  <a:pt x="3517255" y="1537630"/>
                </a:lnTo>
                <a:lnTo>
                  <a:pt x="1" y="1537630"/>
                </a:lnTo>
                <a:close/>
              </a:path>
            </a:pathLst>
          </a:custGeom>
          <a:gradFill>
            <a:gsLst>
              <a:gs pos="0">
                <a:srgbClr val="002060"/>
              </a:gs>
              <a:gs pos="100000">
                <a:srgbClr val="002060">
                  <a:alpha val="26000"/>
                </a:srgbClr>
              </a:gs>
            </a:gsLst>
            <a:lin ang="2700000" scaled="0"/>
          </a:gradFill>
          <a:ln w="12700">
            <a:miter lim="400000"/>
          </a:ln>
          <a:effectLst>
            <a:outerShdw blurRad="63500" dist="25400" sx="102000" sy="102000" algn="ctr" rotWithShape="0">
              <a:prstClr val="black">
                <a:alpha val="15000"/>
              </a:prstClr>
            </a:outerShdw>
          </a:effectLst>
        </p:spPr>
        <p:txBody>
          <a:bodyPr lIns="274320" tIns="91440" rIns="91440" bIns="0" anchor="ctr"/>
          <a:lstStyle/>
          <a:p>
            <a:pPr defTabSz="609600">
              <a:lnSpc>
                <a:spcPct val="85000"/>
              </a:lnSpc>
            </a:pPr>
            <a:endParaRPr lang="en-US" sz="1600" kern="0">
              <a:solidFill>
                <a:srgbClr val="FFFFFF"/>
              </a:solidFill>
              <a:latin typeface="IntelOne Display Regular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D656CF2-46E5-AFD5-1162-2ED89BC9C5F0}"/>
              </a:ext>
            </a:extLst>
          </p:cNvPr>
          <p:cNvSpPr/>
          <p:nvPr/>
        </p:nvSpPr>
        <p:spPr>
          <a:xfrm>
            <a:off x="2995865" y="1340864"/>
            <a:ext cx="3517255" cy="4983814"/>
          </a:xfrm>
          <a:custGeom>
            <a:avLst/>
            <a:gdLst>
              <a:gd name="connsiteX0" fmla="*/ 0 w 3517255"/>
              <a:gd name="connsiteY0" fmla="*/ 4166070 h 4983814"/>
              <a:gd name="connsiteX1" fmla="*/ 3517254 w 3517255"/>
              <a:gd name="connsiteY1" fmla="*/ 4166070 h 4983814"/>
              <a:gd name="connsiteX2" fmla="*/ 3517254 w 3517255"/>
              <a:gd name="connsiteY2" fmla="*/ 4983814 h 4983814"/>
              <a:gd name="connsiteX3" fmla="*/ 0 w 3517255"/>
              <a:gd name="connsiteY3" fmla="*/ 4983814 h 4983814"/>
              <a:gd name="connsiteX4" fmla="*/ 0 w 3517255"/>
              <a:gd name="connsiteY4" fmla="*/ 3294342 h 4983814"/>
              <a:gd name="connsiteX5" fmla="*/ 3517254 w 3517255"/>
              <a:gd name="connsiteY5" fmla="*/ 3294342 h 4983814"/>
              <a:gd name="connsiteX6" fmla="*/ 3517254 w 3517255"/>
              <a:gd name="connsiteY6" fmla="*/ 4119259 h 4983814"/>
              <a:gd name="connsiteX7" fmla="*/ 0 w 3517255"/>
              <a:gd name="connsiteY7" fmla="*/ 4119259 h 4983814"/>
              <a:gd name="connsiteX8" fmla="*/ 0 w 3517255"/>
              <a:gd name="connsiteY8" fmla="*/ 2419562 h 4983814"/>
              <a:gd name="connsiteX9" fmla="*/ 3517254 w 3517255"/>
              <a:gd name="connsiteY9" fmla="*/ 2419562 h 4983814"/>
              <a:gd name="connsiteX10" fmla="*/ 3517254 w 3517255"/>
              <a:gd name="connsiteY10" fmla="*/ 3250179 h 4983814"/>
              <a:gd name="connsiteX11" fmla="*/ 0 w 3517255"/>
              <a:gd name="connsiteY11" fmla="*/ 3250179 h 4983814"/>
              <a:gd name="connsiteX12" fmla="*/ 0 w 3517255"/>
              <a:gd name="connsiteY12" fmla="*/ 1544320 h 4983814"/>
              <a:gd name="connsiteX13" fmla="*/ 3517254 w 3517255"/>
              <a:gd name="connsiteY13" fmla="*/ 1544320 h 4983814"/>
              <a:gd name="connsiteX14" fmla="*/ 3517254 w 3517255"/>
              <a:gd name="connsiteY14" fmla="*/ 2374945 h 4983814"/>
              <a:gd name="connsiteX15" fmla="*/ 0 w 3517255"/>
              <a:gd name="connsiteY15" fmla="*/ 2374945 h 4983814"/>
              <a:gd name="connsiteX16" fmla="*/ 1 w 3517255"/>
              <a:gd name="connsiteY16" fmla="*/ 0 h 4983814"/>
              <a:gd name="connsiteX17" fmla="*/ 3517255 w 3517255"/>
              <a:gd name="connsiteY17" fmla="*/ 0 h 4983814"/>
              <a:gd name="connsiteX18" fmla="*/ 3517255 w 3517255"/>
              <a:gd name="connsiteY18" fmla="*/ 1537630 h 4983814"/>
              <a:gd name="connsiteX19" fmla="*/ 1 w 3517255"/>
              <a:gd name="connsiteY19" fmla="*/ 1537630 h 498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17255" h="4983814">
                <a:moveTo>
                  <a:pt x="0" y="4166070"/>
                </a:moveTo>
                <a:lnTo>
                  <a:pt x="3517254" y="4166070"/>
                </a:lnTo>
                <a:lnTo>
                  <a:pt x="3517254" y="4983814"/>
                </a:lnTo>
                <a:lnTo>
                  <a:pt x="0" y="4983814"/>
                </a:lnTo>
                <a:close/>
                <a:moveTo>
                  <a:pt x="0" y="3294342"/>
                </a:moveTo>
                <a:lnTo>
                  <a:pt x="3517254" y="3294342"/>
                </a:lnTo>
                <a:lnTo>
                  <a:pt x="3517254" y="4119259"/>
                </a:lnTo>
                <a:lnTo>
                  <a:pt x="0" y="4119259"/>
                </a:lnTo>
                <a:close/>
                <a:moveTo>
                  <a:pt x="0" y="2419562"/>
                </a:moveTo>
                <a:lnTo>
                  <a:pt x="3517254" y="2419562"/>
                </a:lnTo>
                <a:lnTo>
                  <a:pt x="3517254" y="3250179"/>
                </a:lnTo>
                <a:lnTo>
                  <a:pt x="0" y="3250179"/>
                </a:lnTo>
                <a:close/>
                <a:moveTo>
                  <a:pt x="0" y="1544320"/>
                </a:moveTo>
                <a:lnTo>
                  <a:pt x="3517254" y="1544320"/>
                </a:lnTo>
                <a:lnTo>
                  <a:pt x="3517254" y="2374945"/>
                </a:lnTo>
                <a:lnTo>
                  <a:pt x="0" y="2374945"/>
                </a:lnTo>
                <a:close/>
                <a:moveTo>
                  <a:pt x="1" y="0"/>
                </a:moveTo>
                <a:lnTo>
                  <a:pt x="3517255" y="0"/>
                </a:lnTo>
                <a:lnTo>
                  <a:pt x="3517255" y="1537630"/>
                </a:lnTo>
                <a:lnTo>
                  <a:pt x="1" y="1537630"/>
                </a:lnTo>
                <a:close/>
              </a:path>
            </a:pathLst>
          </a:custGeom>
          <a:gradFill>
            <a:gsLst>
              <a:gs pos="0">
                <a:srgbClr val="002060"/>
              </a:gs>
              <a:gs pos="100000">
                <a:srgbClr val="002060">
                  <a:alpha val="26000"/>
                </a:srgbClr>
              </a:gs>
            </a:gsLst>
            <a:lin ang="2700000" scaled="0"/>
          </a:gradFill>
          <a:ln w="12700">
            <a:miter lim="400000"/>
          </a:ln>
          <a:effectLst>
            <a:outerShdw blurRad="63500" dist="25400" sx="102000" sy="102000" algn="ctr" rotWithShape="0">
              <a:prstClr val="black">
                <a:alpha val="15000"/>
              </a:prstClr>
            </a:outerShdw>
          </a:effectLst>
        </p:spPr>
        <p:txBody>
          <a:bodyPr lIns="274320" tIns="91440" rIns="91440" bIns="0" anchor="ctr"/>
          <a:lstStyle/>
          <a:p>
            <a:pPr defTabSz="609600">
              <a:lnSpc>
                <a:spcPct val="85000"/>
              </a:lnSpc>
            </a:pPr>
            <a:endParaRPr lang="en-US" sz="1600" kern="0">
              <a:solidFill>
                <a:srgbClr val="FFFFFF"/>
              </a:solidFill>
              <a:latin typeface="IntelOne Display Regula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3871A-7F0E-2B6C-B901-5AB9414ED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1433464" cy="1199822"/>
          </a:xfrm>
        </p:spPr>
        <p:txBody>
          <a:bodyPr>
            <a:normAutofit/>
          </a:bodyPr>
          <a:lstStyle/>
          <a:p>
            <a:r>
              <a:rPr lang="en-US" dirty="0"/>
              <a:t>Driving Intel's Transformation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91374-50D2-A7AE-59E1-773E031863DC}"/>
              </a:ext>
            </a:extLst>
          </p:cNvPr>
          <p:cNvSpPr txBox="1"/>
          <p:nvPr/>
        </p:nvSpPr>
        <p:spPr>
          <a:xfrm>
            <a:off x="6042711" y="1711284"/>
            <a:ext cx="672031" cy="25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n+3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704BBD-5382-CE77-60BC-F12BC2335584}"/>
              </a:ext>
            </a:extLst>
          </p:cNvPr>
          <p:cNvGrpSpPr/>
          <p:nvPr/>
        </p:nvGrpSpPr>
        <p:grpSpPr>
          <a:xfrm>
            <a:off x="2860712" y="1092276"/>
            <a:ext cx="3627206" cy="1826669"/>
            <a:chOff x="2860712" y="883157"/>
            <a:chExt cx="3627206" cy="2035788"/>
          </a:xfrm>
        </p:grpSpPr>
        <p:graphicFrame>
          <p:nvGraphicFramePr>
            <p:cNvPr id="54" name="Chart 53">
              <a:extLst>
                <a:ext uri="{FF2B5EF4-FFF2-40B4-BE49-F238E27FC236}">
                  <a16:creationId xmlns:a16="http://schemas.microsoft.com/office/drawing/2014/main" id="{F212F0DF-B30A-9A2B-5A81-B5B891F171E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123336" y="883157"/>
            <a:ext cx="3364582" cy="20357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A78A1CA-BFFA-E50B-73E8-B6D8AABDC21F}"/>
                </a:ext>
              </a:extLst>
            </p:cNvPr>
            <p:cNvSpPr txBox="1"/>
            <p:nvPr/>
          </p:nvSpPr>
          <p:spPr>
            <a:xfrm>
              <a:off x="2860712" y="1291608"/>
              <a:ext cx="1416487" cy="246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0185" tIns="40092" rIns="80185" bIns="40092" numCol="1" anchor="t" anchorCtr="1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indent="0" algn="ctr" defTabSz="457182" fontAlgn="base">
                <a:lnSpc>
                  <a:spcPct val="80000"/>
                </a:lnSpc>
                <a:spcBef>
                  <a:spcPts val="0"/>
                </a:spcBef>
                <a:spcAft>
                  <a:spcPct val="0"/>
                </a:spcAft>
                <a:buClr>
                  <a:sysClr val="window" lastClr="FFFFFF"/>
                </a:buClr>
                <a:buFont typeface="Arial" pitchFamily="34" charset="0"/>
                <a:buNone/>
                <a:defRPr sz="4050" kern="0">
                  <a:solidFill>
                    <a:schemeClr val="accent3"/>
                  </a:solidFill>
                  <a:effectLst/>
                  <a:latin typeface="Intel Clear Pro"/>
                </a:defRPr>
              </a:lvl1pPr>
              <a:lvl2pPr marL="416454" indent="-164725" fontAlgn="base">
                <a:lnSpc>
                  <a:spcPct val="95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333">
                  <a:effectLst/>
                </a:defRPr>
              </a:lvl2pPr>
              <a:lvl3pPr marL="668180" indent="-164725" fontAlgn="base">
                <a:lnSpc>
                  <a:spcPct val="95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effectLst/>
                </a:defRPr>
              </a:lvl3pPr>
              <a:lvl4pPr marL="1010391" indent="-175166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17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4pPr>
              <a:lvl5pPr marL="1262119" indent="-168207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17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5pPr>
              <a:lvl6pPr marL="1596209" indent="-168207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17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6pPr>
              <a:lvl7pPr marL="1930300" indent="-168207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17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7pPr>
              <a:lvl8pPr marL="2264389" indent="-168207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17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8pPr>
              <a:lvl9pPr marL="2598479" indent="-168207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17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9pPr>
            </a:lstStyle>
            <a:p>
              <a:pPr marL="0" marR="0" lvl="0" indent="0" algn="ctr" defTabSz="609561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ct val="0"/>
                </a:spcAft>
                <a:buClr>
                  <a:sysClr val="window" lastClr="FFFFFF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 w="3175">
                    <a:noFill/>
                  </a:ln>
                  <a:gradFill flip="none" rotWithShape="1">
                    <a:gsLst>
                      <a:gs pos="0">
                        <a:srgbClr val="CEE9FF"/>
                      </a:gs>
                      <a:gs pos="100000">
                        <a:srgbClr val="0068B5">
                          <a:lumMod val="40000"/>
                          <a:lumOff val="60000"/>
                          <a:alpha val="91000"/>
                        </a:srgbClr>
                      </a:gs>
                      <a:gs pos="57000">
                        <a:srgbClr val="FFFFFF"/>
                      </a:gs>
                    </a:gsLst>
                    <a:lin ang="2700000" scaled="1"/>
                    <a:tileRect/>
                  </a:gradFill>
                  <a:effectLst>
                    <a:innerShdw dist="12700">
                      <a:srgbClr val="000114">
                        <a:alpha val="70000"/>
                      </a:srgbClr>
                    </a:innerShdw>
                  </a:effectLst>
                  <a:uLnTx/>
                  <a:uFillTx/>
                  <a:latin typeface="IntelOne Display Medium" panose="020B0703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IDM 1.0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19712A-8E43-28AA-0699-A7B5B694BA06}"/>
                </a:ext>
              </a:extLst>
            </p:cNvPr>
            <p:cNvSpPr txBox="1"/>
            <p:nvPr/>
          </p:nvSpPr>
          <p:spPr>
            <a:xfrm>
              <a:off x="4445776" y="2474419"/>
              <a:ext cx="292889" cy="25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EDF45FF-20AB-1FB2-8E85-A94D923C3146}"/>
                </a:ext>
              </a:extLst>
            </p:cNvPr>
            <p:cNvSpPr txBox="1"/>
            <p:nvPr/>
          </p:nvSpPr>
          <p:spPr>
            <a:xfrm flipH="1">
              <a:off x="4993994" y="2207091"/>
              <a:ext cx="666752" cy="25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n+1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D6BB947-3B72-BF93-59A3-8BD04F9605B8}"/>
                </a:ext>
              </a:extLst>
            </p:cNvPr>
            <p:cNvSpPr txBox="1"/>
            <p:nvPr/>
          </p:nvSpPr>
          <p:spPr>
            <a:xfrm>
              <a:off x="5589227" y="2037348"/>
              <a:ext cx="672031" cy="25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n+2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428A0E0-4DE8-F29B-682D-F59AC23D8D55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2783469"/>
              <a:ext cx="3435698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12D63D15-B49C-0AF0-5AB7-1E2E63BD6DCC}"/>
              </a:ext>
            </a:extLst>
          </p:cNvPr>
          <p:cNvSpPr>
            <a:spLocks noChangeAspect="1"/>
          </p:cNvSpPr>
          <p:nvPr/>
        </p:nvSpPr>
        <p:spPr>
          <a:xfrm>
            <a:off x="586710" y="2898715"/>
            <a:ext cx="1832018" cy="822431"/>
          </a:xfrm>
          <a:prstGeom prst="rect">
            <a:avLst/>
          </a:prstGeom>
          <a:gradFill>
            <a:gsLst>
              <a:gs pos="100000">
                <a:srgbClr val="FFFFFF">
                  <a:alpha val="87000"/>
                </a:srgbClr>
              </a:gs>
              <a:gs pos="39000">
                <a:srgbClr val="FFFFFF"/>
              </a:gs>
            </a:gsLst>
            <a:path path="circle">
              <a:fillToRect r="100000" b="100000"/>
            </a:path>
          </a:gradFill>
          <a:ln w="50800"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 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IDM 1.0 to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</a:b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IDM 2.0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7E8EA2D-A577-814A-E145-0B295F2D6E9D}"/>
              </a:ext>
            </a:extLst>
          </p:cNvPr>
          <p:cNvSpPr>
            <a:spLocks noChangeAspect="1"/>
          </p:cNvSpPr>
          <p:nvPr/>
        </p:nvSpPr>
        <p:spPr>
          <a:xfrm>
            <a:off x="586710" y="4639402"/>
            <a:ext cx="1841029" cy="822431"/>
          </a:xfrm>
          <a:prstGeom prst="rect">
            <a:avLst/>
          </a:prstGeom>
          <a:gradFill>
            <a:gsLst>
              <a:gs pos="100000">
                <a:srgbClr val="FFFFFF">
                  <a:alpha val="87000"/>
                </a:srgbClr>
              </a:gs>
              <a:gs pos="39000">
                <a:srgbClr val="FFFFFF"/>
              </a:gs>
            </a:gsLst>
            <a:path path="circle">
              <a:fillToRect r="100000" b="100000"/>
            </a:path>
          </a:gradFill>
          <a:ln w="50800"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Financial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Leadership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F2888FD-EC52-8904-C85C-FE0ADBB89CA5}"/>
              </a:ext>
            </a:extLst>
          </p:cNvPr>
          <p:cNvSpPr>
            <a:spLocks noChangeAspect="1"/>
          </p:cNvSpPr>
          <p:nvPr/>
        </p:nvSpPr>
        <p:spPr>
          <a:xfrm>
            <a:off x="586710" y="3769058"/>
            <a:ext cx="1832018" cy="822431"/>
          </a:xfrm>
          <a:prstGeom prst="rect">
            <a:avLst/>
          </a:prstGeom>
          <a:gradFill>
            <a:gsLst>
              <a:gs pos="100000">
                <a:srgbClr val="FFFFFF">
                  <a:alpha val="87000"/>
                </a:srgbClr>
              </a:gs>
              <a:gs pos="39000">
                <a:srgbClr val="FFFFFF"/>
              </a:gs>
            </a:gsLst>
            <a:path path="circle">
              <a:fillToRect r="100000" b="100000"/>
            </a:path>
          </a:gradFill>
          <a:ln w="50800"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Process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Technology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3A4C33-0EB2-4E18-85F3-6F0A4CF6D4BB}"/>
              </a:ext>
            </a:extLst>
          </p:cNvPr>
          <p:cNvSpPr>
            <a:spLocks noChangeAspect="1"/>
          </p:cNvSpPr>
          <p:nvPr/>
        </p:nvSpPr>
        <p:spPr>
          <a:xfrm>
            <a:off x="586710" y="5509670"/>
            <a:ext cx="1841029" cy="825029"/>
          </a:xfrm>
          <a:prstGeom prst="rect">
            <a:avLst/>
          </a:prstGeom>
          <a:gradFill>
            <a:gsLst>
              <a:gs pos="100000">
                <a:srgbClr val="FFFFFF">
                  <a:alpha val="87000"/>
                </a:srgbClr>
              </a:gs>
              <a:gs pos="39000">
                <a:srgbClr val="FFFFFF"/>
              </a:gs>
            </a:gsLst>
            <a:path path="circle">
              <a:fillToRect r="100000" b="100000"/>
            </a:path>
          </a:gradFill>
          <a:ln w="50800"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Mindset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 Bold"/>
              </a:rPr>
              <a:t>Shift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C4C0175-A573-B8F9-C92C-EBBAD3DA657B}"/>
              </a:ext>
            </a:extLst>
          </p:cNvPr>
          <p:cNvGrpSpPr/>
          <p:nvPr/>
        </p:nvGrpSpPr>
        <p:grpSpPr>
          <a:xfrm>
            <a:off x="2966444" y="2890521"/>
            <a:ext cx="3517254" cy="3439497"/>
            <a:chOff x="3064582" y="1749863"/>
            <a:chExt cx="3345992" cy="4384484"/>
          </a:xfrm>
          <a:gradFill>
            <a:gsLst>
              <a:gs pos="0">
                <a:srgbClr val="1D2DB5">
                  <a:alpha val="80000"/>
                </a:srgbClr>
              </a:gs>
              <a:gs pos="100000">
                <a:srgbClr val="010865">
                  <a:alpha val="50000"/>
                </a:srgbClr>
              </a:gs>
            </a:gsLst>
            <a:lin ang="5400000" scaled="1"/>
          </a:gradFill>
          <a:effectLst/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5E310E3-A3C7-1FC9-01FF-A84AE55CE406}"/>
                </a:ext>
              </a:extLst>
            </p:cNvPr>
            <p:cNvSpPr/>
            <p:nvPr/>
          </p:nvSpPr>
          <p:spPr>
            <a:xfrm>
              <a:off x="3064582" y="5091931"/>
              <a:ext cx="3345992" cy="1042416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274320" tIns="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Focused on delivering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only Intel products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A9580C8-C060-5EEF-2F91-0A57E62DE11C}"/>
                </a:ext>
              </a:extLst>
            </p:cNvPr>
            <p:cNvSpPr/>
            <p:nvPr/>
          </p:nvSpPr>
          <p:spPr>
            <a:xfrm>
              <a:off x="3064582" y="3980698"/>
              <a:ext cx="3345992" cy="1051560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274320" tIns="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>
                  <a:solidFill>
                    <a:srgbClr val="FFFFFF"/>
                  </a:solidFill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Lack scale, sub-optimized margins, overinvesting to catch up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A7195DC-048F-92F4-9429-BFCF64795615}"/>
                </a:ext>
              </a:extLst>
            </p:cNvPr>
            <p:cNvSpPr/>
            <p:nvPr/>
          </p:nvSpPr>
          <p:spPr>
            <a:xfrm>
              <a:off x="3064582" y="2865575"/>
              <a:ext cx="3345992" cy="1058827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274320" tIns="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/>
                  <a:cs typeface="Intel Clear Light"/>
                </a:rPr>
                <a:t>Late to EUV, underinvested </a:t>
              </a:r>
              <a:br>
                <a:rPr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/>
                  <a:cs typeface="Intel Clear Light"/>
                </a:rPr>
                <a:t>for a decade</a:t>
              </a:r>
              <a:r>
                <a:rPr lang="en-US" sz="1600" kern="0">
                  <a:solidFill>
                    <a:srgbClr val="FFFFFF"/>
                  </a:solidFill>
                  <a:latin typeface="IntelOne Display Regular"/>
                  <a:ea typeface="Intel Clear Light"/>
                  <a:cs typeface="Intel Clear Light"/>
                </a:rPr>
                <a:t>+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9497712-4012-3E2B-9759-C174A7948532}"/>
                </a:ext>
              </a:extLst>
            </p:cNvPr>
            <p:cNvSpPr/>
            <p:nvPr/>
          </p:nvSpPr>
          <p:spPr>
            <a:xfrm>
              <a:off x="3064582" y="1749863"/>
              <a:ext cx="3345992" cy="1058837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274320" tIns="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IDM 1.0: Optimizing leadership 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capacity and speed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6ABFEBC-0489-3314-21D3-C5016B920F1C}"/>
              </a:ext>
            </a:extLst>
          </p:cNvPr>
          <p:cNvGrpSpPr/>
          <p:nvPr/>
        </p:nvGrpSpPr>
        <p:grpSpPr>
          <a:xfrm>
            <a:off x="6815263" y="2890520"/>
            <a:ext cx="3525005" cy="3439495"/>
            <a:chOff x="3064582" y="1749863"/>
            <a:chExt cx="3345992" cy="4384484"/>
          </a:xfrm>
          <a:gradFill>
            <a:gsLst>
              <a:gs pos="0">
                <a:srgbClr val="1D2DB5">
                  <a:alpha val="80000"/>
                </a:srgbClr>
              </a:gs>
              <a:gs pos="100000">
                <a:srgbClr val="010865">
                  <a:alpha val="50000"/>
                </a:srgbClr>
              </a:gs>
            </a:gsLst>
            <a:lin ang="5400000" scaled="1"/>
          </a:gradFill>
          <a:effectLst/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314FA03-3A5A-BFA0-9057-9878C81CA2C4}"/>
                </a:ext>
              </a:extLst>
            </p:cNvPr>
            <p:cNvSpPr/>
            <p:nvPr/>
          </p:nvSpPr>
          <p:spPr>
            <a:xfrm>
              <a:off x="3064582" y="5091931"/>
              <a:ext cx="3345992" cy="1042416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274320" tIns="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Customer centric, ecosystem embrace, both external and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internal customers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A7E9CE-EDD0-7310-F9DA-6F288A2FEFA6}"/>
                </a:ext>
              </a:extLst>
            </p:cNvPr>
            <p:cNvSpPr/>
            <p:nvPr/>
          </p:nvSpPr>
          <p:spPr>
            <a:xfrm>
              <a:off x="3064582" y="3975618"/>
              <a:ext cx="3345992" cy="1051560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274320" tIns="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Technology leadership, improved scale and extended life of assets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28A42F8-406B-1B92-47AD-7AF53478DEE4}"/>
                </a:ext>
              </a:extLst>
            </p:cNvPr>
            <p:cNvSpPr/>
            <p:nvPr/>
          </p:nvSpPr>
          <p:spPr>
            <a:xfrm>
              <a:off x="3064582" y="2865575"/>
              <a:ext cx="3345992" cy="1058827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274320" tIns="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Drive forward Moore’s Law via process and package technology for age of AI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7F954CA-A69E-9A87-AA58-788BBFF6239F}"/>
                </a:ext>
              </a:extLst>
            </p:cNvPr>
            <p:cNvSpPr/>
            <p:nvPr/>
          </p:nvSpPr>
          <p:spPr>
            <a:xfrm>
              <a:off x="3064582" y="1749863"/>
              <a:ext cx="3345992" cy="1058837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274320" tIns="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IDM 2.0: Optimizing leadership, 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</a:rPr>
                <a:t>cost and efficiency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33A2D74-7235-2A15-BAF9-9E6F1C0B323F}"/>
              </a:ext>
            </a:extLst>
          </p:cNvPr>
          <p:cNvGrpSpPr/>
          <p:nvPr/>
        </p:nvGrpSpPr>
        <p:grpSpPr>
          <a:xfrm>
            <a:off x="6598255" y="1121833"/>
            <a:ext cx="3789065" cy="1798797"/>
            <a:chOff x="6598255" y="915905"/>
            <a:chExt cx="3789065" cy="2004725"/>
          </a:xfrm>
        </p:grpSpPr>
        <p:graphicFrame>
          <p:nvGraphicFramePr>
            <p:cNvPr id="77" name="Chart 76">
              <a:extLst>
                <a:ext uri="{FF2B5EF4-FFF2-40B4-BE49-F238E27FC236}">
                  <a16:creationId xmlns:a16="http://schemas.microsoft.com/office/drawing/2014/main" id="{0CFBACC3-EC47-9530-3CA4-4A65AA39B77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867042" y="915905"/>
            <a:ext cx="3367493" cy="2004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058757B-B4D0-02D0-DF0D-83D5B6CFA0CE}"/>
                </a:ext>
              </a:extLst>
            </p:cNvPr>
            <p:cNvGrpSpPr/>
            <p:nvPr/>
          </p:nvGrpSpPr>
          <p:grpSpPr>
            <a:xfrm>
              <a:off x="6598255" y="1270010"/>
              <a:ext cx="3789065" cy="1513459"/>
              <a:chOff x="6598255" y="1270010"/>
              <a:chExt cx="3789065" cy="1513459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1EDC526-D966-7CFA-D782-4575C9A54B74}"/>
                  </a:ext>
                </a:extLst>
              </p:cNvPr>
              <p:cNvSpPr txBox="1"/>
              <p:nvPr/>
            </p:nvSpPr>
            <p:spPr>
              <a:xfrm>
                <a:off x="8384482" y="2423562"/>
                <a:ext cx="292889" cy="257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lOne Display Medium" panose="020B0703020203020204" pitchFamily="34" charset="0"/>
                    <a:cs typeface="Arial"/>
                  </a:rPr>
                  <a:t>n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819CE32-8E7F-A739-4F12-1415534578D1}"/>
                  </a:ext>
                </a:extLst>
              </p:cNvPr>
              <p:cNvSpPr txBox="1"/>
              <p:nvPr/>
            </p:nvSpPr>
            <p:spPr>
              <a:xfrm>
                <a:off x="8838687" y="2028039"/>
                <a:ext cx="696337" cy="257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lOne Display Medium" panose="020B0703020203020204" pitchFamily="34" charset="0"/>
                    <a:cs typeface="Arial"/>
                  </a:rPr>
                  <a:t>n+1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191316B-046A-2EE2-B305-2E9497CF8AB2}"/>
                  </a:ext>
                </a:extLst>
              </p:cNvPr>
              <p:cNvSpPr txBox="1"/>
              <p:nvPr/>
            </p:nvSpPr>
            <p:spPr>
              <a:xfrm>
                <a:off x="9391583" y="1612875"/>
                <a:ext cx="784107" cy="257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lOne Display Medium" panose="020B0703020203020204" pitchFamily="34" charset="0"/>
                    <a:cs typeface="Arial"/>
                  </a:rPr>
                  <a:t>n+2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1BFC2CD-C028-C266-3BFB-A82B9A13FDAA}"/>
                  </a:ext>
                </a:extLst>
              </p:cNvPr>
              <p:cNvSpPr txBox="1"/>
              <p:nvPr/>
            </p:nvSpPr>
            <p:spPr>
              <a:xfrm>
                <a:off x="9707045" y="1314022"/>
                <a:ext cx="680275" cy="257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lOne Display Medium" panose="020B0703020203020204" pitchFamily="34" charset="0"/>
                    <a:cs typeface="Arial"/>
                  </a:rPr>
                  <a:t>n+3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351511D-59F6-4B5E-56F4-3E63AA01DAD5}"/>
                  </a:ext>
                </a:extLst>
              </p:cNvPr>
              <p:cNvSpPr txBox="1"/>
              <p:nvPr/>
            </p:nvSpPr>
            <p:spPr>
              <a:xfrm>
                <a:off x="6598255" y="1270010"/>
                <a:ext cx="1548976" cy="269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561" rtl="0" eaLnBrk="1" fontAlgn="base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ysClr val="window" lastClr="FFFF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>
                    <a:ln w="3175">
                      <a:noFill/>
                    </a:ln>
                    <a:gradFill flip="none" rotWithShape="1">
                      <a:gsLst>
                        <a:gs pos="0">
                          <a:srgbClr val="CEE9FF"/>
                        </a:gs>
                        <a:gs pos="100000">
                          <a:srgbClr val="0068B5">
                            <a:lumMod val="40000"/>
                            <a:lumOff val="60000"/>
                            <a:alpha val="91000"/>
                          </a:srgbClr>
                        </a:gs>
                        <a:gs pos="57000">
                          <a:srgbClr val="FFFFFF"/>
                        </a:gs>
                      </a:gsLst>
                      <a:lin ang="2700000" scaled="1"/>
                      <a:tileRect/>
                    </a:gradFill>
                    <a:effectLst>
                      <a:innerShdw dist="12700">
                        <a:srgbClr val="000114">
                          <a:alpha val="70000"/>
                        </a:srgbClr>
                      </a:innerShdw>
                    </a:effectLst>
                    <a:uLnTx/>
                    <a:uFillTx/>
                    <a:latin typeface="IntelOne Display Medium" panose="020B0703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IDM 2.0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CD0E1FB-E33B-18BD-43C8-DEA0DE3CB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9514" y="2783469"/>
                <a:ext cx="3435698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Rectangle 86" descr="department or event name">
            <a:extLst>
              <a:ext uri="{FF2B5EF4-FFF2-40B4-BE49-F238E27FC236}">
                <a16:creationId xmlns:a16="http://schemas.microsoft.com/office/drawing/2014/main" id="{0F823488-79D3-E2DE-586B-C3D55AC2D2D5}"/>
              </a:ext>
            </a:extLst>
          </p:cNvPr>
          <p:cNvSpPr/>
          <p:nvPr/>
        </p:nvSpPr>
        <p:spPr>
          <a:xfrm>
            <a:off x="308164" y="6510549"/>
            <a:ext cx="42765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solidFill>
                  <a:schemeClr val="accent2"/>
                </a:solidFill>
                <a:latin typeface="IntelOne Display Medium" panose="020B07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March 12, 2024 </a:t>
            </a:r>
            <a:r>
              <a:rPr lang="en-US" sz="1000" b="0" i="0">
                <a:solidFill>
                  <a:schemeClr val="tx1"/>
                </a:solidFill>
                <a:latin typeface="IntelOne Display Light" panose="020B04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rPr>
              <a:t>Exec Sync | </a:t>
            </a:r>
            <a:r>
              <a:rPr lang="en-US" sz="1000">
                <a:solidFill>
                  <a:schemeClr val="tx1"/>
                </a:solidFill>
                <a:latin typeface="+mj-lt"/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81BC6F11-AE87-F732-FC71-43C01C037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38380" y="6458782"/>
            <a:ext cx="476084" cy="17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DFC4D06-501D-2435-89DB-C1216E253C5C}"/>
              </a:ext>
            </a:extLst>
          </p:cNvPr>
          <p:cNvSpPr txBox="1">
            <a:spLocks/>
          </p:cNvSpPr>
          <p:nvPr/>
        </p:nvSpPr>
        <p:spPr>
          <a:xfrm>
            <a:off x="669743" y="353898"/>
            <a:ext cx="3576436" cy="154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gradFill>
                <a:gsLst>
                  <a:gs pos="100000">
                    <a:srgbClr val="FFFFFF">
                      <a:alpha val="57000"/>
                    </a:srgbClr>
                  </a:gs>
                  <a:gs pos="42000">
                    <a:srgbClr val="FFFFFF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IntelOne Display Regular"/>
              <a:ea typeface="+mn-ea"/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1B807A-9331-E479-1556-918DFB696D04}"/>
              </a:ext>
            </a:extLst>
          </p:cNvPr>
          <p:cNvSpPr/>
          <p:nvPr/>
        </p:nvSpPr>
        <p:spPr>
          <a:xfrm>
            <a:off x="4449294" y="2115177"/>
            <a:ext cx="7364882" cy="4191004"/>
          </a:xfrm>
          <a:prstGeom prst="rect">
            <a:avLst/>
          </a:prstGeom>
          <a:gradFill>
            <a:gsLst>
              <a:gs pos="100000">
                <a:schemeClr val="accent1">
                  <a:alpha val="91000"/>
                </a:schemeClr>
              </a:gs>
              <a:gs pos="0">
                <a:schemeClr val="accent2">
                  <a:alpha val="70000"/>
                </a:schemeClr>
              </a:gs>
            </a:gsLst>
            <a:path path="circle">
              <a:fillToRect r="100000" b="100000"/>
            </a:path>
          </a:gradFill>
          <a:ln w="50800">
            <a:noFill/>
          </a:ln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One Display Regular"/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14AFE5-1565-EDEA-D999-9D429A9A5FD4}"/>
              </a:ext>
            </a:extLst>
          </p:cNvPr>
          <p:cNvSpPr/>
          <p:nvPr/>
        </p:nvSpPr>
        <p:spPr>
          <a:xfrm>
            <a:off x="4449294" y="1607573"/>
            <a:ext cx="7364882" cy="507604"/>
          </a:xfrm>
          <a:prstGeom prst="rect">
            <a:avLst/>
          </a:prstGeom>
          <a:gradFill>
            <a:gsLst>
              <a:gs pos="100000">
                <a:srgbClr val="FFFFFF">
                  <a:alpha val="57000"/>
                </a:srgbClr>
              </a:gs>
              <a:gs pos="39000">
                <a:srgbClr val="FFFFFF"/>
              </a:gs>
            </a:gsLst>
            <a:path path="circle">
              <a:fillToRect r="100000" b="100000"/>
            </a:path>
          </a:gradFill>
          <a:ln w="50800"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To IDM 2.0 Operating Model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3BF530-1D45-8434-DAEB-3A0AF793E903}"/>
              </a:ext>
            </a:extLst>
          </p:cNvPr>
          <p:cNvGrpSpPr/>
          <p:nvPr/>
        </p:nvGrpSpPr>
        <p:grpSpPr>
          <a:xfrm>
            <a:off x="8667928" y="2342897"/>
            <a:ext cx="2904765" cy="3733288"/>
            <a:chOff x="6010877" y="16755"/>
            <a:chExt cx="2375536" cy="34917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EDFAD2-2A68-A125-8DE9-77346A1B9A27}"/>
                </a:ext>
              </a:extLst>
            </p:cNvPr>
            <p:cNvSpPr/>
            <p:nvPr/>
          </p:nvSpPr>
          <p:spPr>
            <a:xfrm>
              <a:off x="6010877" y="16755"/>
              <a:ext cx="2375536" cy="349177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>
                    <a:alpha val="75000"/>
                  </a:srgbClr>
                </a:gs>
              </a:gsLst>
              <a:lin ang="2700000" scaled="0"/>
            </a:gradFill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548640" tIns="9144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3252">
                      <a:srgbClr val="FFFFFF">
                        <a:alpha val="86000"/>
                      </a:srgbClr>
                    </a:gs>
                    <a:gs pos="42000">
                      <a:srgbClr val="FFFFFF"/>
                    </a:gs>
                    <a:gs pos="100000">
                      <a:srgbClr val="FFFFFF">
                        <a:alpha val="5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  <a:sym typeface="Helvetica Neu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615A26-9DA4-080B-43A0-861E7AB43EF2}"/>
                </a:ext>
              </a:extLst>
            </p:cNvPr>
            <p:cNvSpPr txBox="1"/>
            <p:nvPr/>
          </p:nvSpPr>
          <p:spPr>
            <a:xfrm>
              <a:off x="6108380" y="285644"/>
              <a:ext cx="2172342" cy="4317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FFFFFF">
                          <a:alpha val="57000"/>
                        </a:srgbClr>
                      </a:gs>
                      <a:gs pos="42000">
                        <a:srgbClr val="FFFFFF"/>
                      </a:gs>
                    </a:gsLst>
                    <a:path path="circle">
                      <a:fillToRect r="100000" b="100000"/>
                    </a:path>
                  </a:gradFill>
                  <a:effectLst/>
                  <a:uLnTx/>
                  <a:uFillTx/>
                  <a:latin typeface="IntelOne Display Regular"/>
                  <a:cs typeface="Arial"/>
                </a:rPr>
                <a:t>Reportable P&amp;L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7A8AD7E-E678-B489-A3AA-BF93915C5612}"/>
              </a:ext>
            </a:extLst>
          </p:cNvPr>
          <p:cNvSpPr/>
          <p:nvPr/>
        </p:nvSpPr>
        <p:spPr>
          <a:xfrm>
            <a:off x="4665160" y="2344630"/>
            <a:ext cx="2904765" cy="3733288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2060">
                  <a:alpha val="75000"/>
                </a:srgbClr>
              </a:gs>
            </a:gsLst>
            <a:lin ang="2700000" scaled="0"/>
          </a:gradFill>
          <a:ln w="12700">
            <a:miter lim="400000"/>
          </a:ln>
          <a:effectLst>
            <a:outerShdw blurRad="63500" dist="25400" sx="102000" sy="102000" algn="ctr" rotWithShape="0">
              <a:prstClr val="black">
                <a:alpha val="15000"/>
              </a:prstClr>
            </a:outerShdw>
          </a:effectLst>
        </p:spPr>
        <p:txBody>
          <a:bodyPr lIns="548640" tIns="91440" rIns="91440" bIns="0" anchor="ctr"/>
          <a:lstStyle/>
          <a:p>
            <a:pPr marL="0" marR="0" lvl="0" indent="0" algn="l" defTabSz="6096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3252">
                    <a:srgbClr val="FFFFFF">
                      <a:alpha val="86000"/>
                    </a:srgbClr>
                  </a:gs>
                  <a:gs pos="42000">
                    <a:srgbClr val="FFFFFF"/>
                  </a:gs>
                  <a:gs pos="100000">
                    <a:srgbClr val="FFFFFF">
                      <a:alpha val="50000"/>
                    </a:srgbClr>
                  </a:gs>
                </a:gsLst>
                <a:lin ang="2700000" scaled="0"/>
              </a:gradFill>
              <a:effectLst/>
              <a:uLnTx/>
              <a:uFillTx/>
              <a:latin typeface="IntelOne Display Regular"/>
              <a:ea typeface="Intel Clear Light" panose="020B0404020203020204" pitchFamily="34" charset="0"/>
              <a:cs typeface="Intel Clear Light" panose="020B0404020203020204" pitchFamily="34" charset="0"/>
              <a:sym typeface="Helvetica Neue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03A90-D541-E001-00EC-279F811355B3}"/>
              </a:ext>
            </a:extLst>
          </p:cNvPr>
          <p:cNvSpPr/>
          <p:nvPr/>
        </p:nvSpPr>
        <p:spPr>
          <a:xfrm>
            <a:off x="4793620" y="3293729"/>
            <a:ext cx="2656302" cy="502005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lIns="9144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0C7FD">
                        <a:lumMod val="20000"/>
                        <a:lumOff val="80000"/>
                      </a:srgbClr>
                    </a:gs>
                    <a:gs pos="100000">
                      <a:srgbClr val="00C7FD">
                        <a:lumMod val="60000"/>
                        <a:lumOff val="4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Intel Foundry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C13380-1F28-4DB1-A64A-40084B28D26A}"/>
              </a:ext>
            </a:extLst>
          </p:cNvPr>
          <p:cNvSpPr txBox="1"/>
          <p:nvPr/>
        </p:nvSpPr>
        <p:spPr>
          <a:xfrm>
            <a:off x="4793621" y="2617299"/>
            <a:ext cx="2656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srgbClr val="FFFFFF">
                        <a:alpha val="57000"/>
                      </a:srgbClr>
                    </a:gs>
                    <a:gs pos="42000">
                      <a:srgbClr val="FFFFFF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Regular"/>
                <a:cs typeface="Arial"/>
              </a:rPr>
              <a:t>Reportable P&amp;L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85ACC2-89E9-B472-F026-CEC6100FCDD7}"/>
              </a:ext>
            </a:extLst>
          </p:cNvPr>
          <p:cNvSpPr/>
          <p:nvPr/>
        </p:nvSpPr>
        <p:spPr>
          <a:xfrm>
            <a:off x="8787153" y="3316850"/>
            <a:ext cx="2656303" cy="478884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lIns="9144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0C7FD">
                        <a:lumMod val="20000"/>
                        <a:lumOff val="80000"/>
                      </a:srgbClr>
                    </a:gs>
                    <a:gs pos="100000">
                      <a:srgbClr val="00C7FD">
                        <a:lumMod val="60000"/>
                        <a:lumOff val="4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Intel Products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FC88C9-537E-734A-3628-E3B26DC4E7A1}"/>
              </a:ext>
            </a:extLst>
          </p:cNvPr>
          <p:cNvSpPr/>
          <p:nvPr/>
        </p:nvSpPr>
        <p:spPr>
          <a:xfrm>
            <a:off x="4795771" y="3920448"/>
            <a:ext cx="2654151" cy="60570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</a:rPr>
              <a:t>Foundry Services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467058-3936-1B38-172D-2CD8467984EF}"/>
              </a:ext>
            </a:extLst>
          </p:cNvPr>
          <p:cNvSpPr/>
          <p:nvPr/>
        </p:nvSpPr>
        <p:spPr>
          <a:xfrm>
            <a:off x="4795771" y="4635413"/>
            <a:ext cx="2654151" cy="60570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</a:rPr>
              <a:t>Foundry Manufacturing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</a:rPr>
              <a:t>&amp; Supply Chain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A591AB-1172-2BBA-070C-3282ADDF754F}"/>
              </a:ext>
            </a:extLst>
          </p:cNvPr>
          <p:cNvSpPr/>
          <p:nvPr/>
        </p:nvSpPr>
        <p:spPr>
          <a:xfrm>
            <a:off x="4795771" y="5350378"/>
            <a:ext cx="2654151" cy="60570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</a:rPr>
              <a:t>Foundry Technology Development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2D4009-5F34-033C-F834-CFDADD7BB1BC}"/>
              </a:ext>
            </a:extLst>
          </p:cNvPr>
          <p:cNvSpPr/>
          <p:nvPr/>
        </p:nvSpPr>
        <p:spPr>
          <a:xfrm>
            <a:off x="8787153" y="3918577"/>
            <a:ext cx="2656303" cy="60570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</a:rPr>
              <a:t>CCG P&amp;L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F01AC4-51F0-A687-D063-02C4DBD72E82}"/>
              </a:ext>
            </a:extLst>
          </p:cNvPr>
          <p:cNvSpPr/>
          <p:nvPr/>
        </p:nvSpPr>
        <p:spPr>
          <a:xfrm>
            <a:off x="8787475" y="4633542"/>
            <a:ext cx="2656303" cy="60570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</a:rPr>
              <a:t>DCAI P&amp;L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1527FC-3B9A-1BD7-53CC-C637FCB78B0A}"/>
              </a:ext>
            </a:extLst>
          </p:cNvPr>
          <p:cNvSpPr/>
          <p:nvPr/>
        </p:nvSpPr>
        <p:spPr>
          <a:xfrm>
            <a:off x="8799846" y="5348506"/>
            <a:ext cx="2656303" cy="60570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</a:rPr>
              <a:t>NEX P&amp;L</a:t>
            </a:r>
          </a:p>
        </p:txBody>
      </p:sp>
      <p:sp>
        <p:nvSpPr>
          <p:cNvPr id="42" name="Arrow: Left 41">
            <a:extLst>
              <a:ext uri="{FF2B5EF4-FFF2-40B4-BE49-F238E27FC236}">
                <a16:creationId xmlns:a16="http://schemas.microsoft.com/office/drawing/2014/main" id="{EB0DCAE3-C8B1-FA51-86EE-F9912C8817EC}"/>
              </a:ext>
            </a:extLst>
          </p:cNvPr>
          <p:cNvSpPr/>
          <p:nvPr/>
        </p:nvSpPr>
        <p:spPr>
          <a:xfrm flipH="1">
            <a:off x="7578382" y="2848131"/>
            <a:ext cx="1208771" cy="979421"/>
          </a:xfrm>
          <a:prstGeom prst="leftArrow">
            <a:avLst>
              <a:gd name="adj1" fmla="val 48891"/>
              <a:gd name="adj2" fmla="val 56924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3175"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IntelOne Display Light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3DC50A-BEFA-1194-0328-E593588B87FB}"/>
              </a:ext>
            </a:extLst>
          </p:cNvPr>
          <p:cNvSpPr txBox="1"/>
          <p:nvPr/>
        </p:nvSpPr>
        <p:spPr>
          <a:xfrm>
            <a:off x="7774951" y="3187142"/>
            <a:ext cx="79182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10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PRICE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9598CD54-8D01-E275-65DF-E9152147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1433464" cy="1199822"/>
          </a:xfrm>
        </p:spPr>
        <p:txBody>
          <a:bodyPr>
            <a:normAutofit/>
          </a:bodyPr>
          <a:lstStyle/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0">
                <a:gradFill>
                  <a:gsLst>
                    <a:gs pos="100000">
                      <a:srgbClr val="FFFFFF">
                        <a:alpha val="57000"/>
                      </a:srgbClr>
                    </a:gs>
                    <a:gs pos="42000">
                      <a:srgbClr val="FFFFFF"/>
                    </a:gs>
                  </a:gsLst>
                  <a:path path="circle">
                    <a:fillToRect r="100000" b="100000"/>
                  </a:path>
                </a:gradFill>
                <a:latin typeface="IntelOne Display Regular"/>
                <a:ea typeface="+mn-ea"/>
                <a:cs typeface="Arial"/>
              </a:rPr>
              <a:t>Competing to Win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B53C2FF-CD66-784D-F957-452717DE82AB}"/>
              </a:ext>
            </a:extLst>
          </p:cNvPr>
          <p:cNvGrpSpPr/>
          <p:nvPr/>
        </p:nvGrpSpPr>
        <p:grpSpPr>
          <a:xfrm>
            <a:off x="483837" y="1960138"/>
            <a:ext cx="3147079" cy="3995941"/>
            <a:chOff x="534005" y="1449611"/>
            <a:chExt cx="3762886" cy="477785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0E99B28-CD57-D048-1399-D2C0137D2B20}"/>
                </a:ext>
              </a:extLst>
            </p:cNvPr>
            <p:cNvSpPr/>
            <p:nvPr/>
          </p:nvSpPr>
          <p:spPr>
            <a:xfrm>
              <a:off x="534005" y="1449611"/>
              <a:ext cx="3762886" cy="4777850"/>
            </a:xfrm>
            <a:prstGeom prst="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50800">
              <a:noFill/>
            </a:ln>
            <a:scene3d>
              <a:camera prst="orthographicFront"/>
              <a:lightRig rig="balanced" dir="t"/>
            </a:scene3d>
            <a:sp3d>
              <a:bevelT w="127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5A1072A-2FCC-A973-FAD3-692481A3F094}"/>
                </a:ext>
              </a:extLst>
            </p:cNvPr>
            <p:cNvSpPr/>
            <p:nvPr/>
          </p:nvSpPr>
          <p:spPr>
            <a:xfrm>
              <a:off x="534006" y="1449611"/>
              <a:ext cx="3762885" cy="592310"/>
            </a:xfrm>
            <a:prstGeom prst="rect">
              <a:avLst/>
            </a:prstGeom>
            <a:gradFill>
              <a:gsLst>
                <a:gs pos="100000">
                  <a:srgbClr val="FFFFFF">
                    <a:alpha val="57000"/>
                  </a:srgbClr>
                </a:gs>
                <a:gs pos="39000">
                  <a:srgbClr val="FFFFFF"/>
                </a:gs>
              </a:gsLst>
              <a:path path="circle">
                <a:fillToRect r="100000" b="100000"/>
              </a:path>
            </a:gradFill>
            <a:ln w="50800">
              <a:noFill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/>
            </a:scene3d>
            <a:sp3d>
              <a:bevelT w="127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r>
                <a:rPr lang="en-US" sz="1400">
                  <a:solidFill>
                    <a:srgbClr val="010863"/>
                  </a:solidFill>
                  <a:latin typeface="IntelOne Display Medium" panose="020B0703020203020204" pitchFamily="34" charset="0"/>
                  <a:cs typeface="Arial"/>
                </a:rPr>
                <a:t>From (IDM 1.0) Allocated Cost Model 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7D320A2-3CC3-ACE8-7CBE-2D06B144DBB0}"/>
                </a:ext>
              </a:extLst>
            </p:cNvPr>
            <p:cNvSpPr/>
            <p:nvPr/>
          </p:nvSpPr>
          <p:spPr>
            <a:xfrm>
              <a:off x="706964" y="4767014"/>
              <a:ext cx="3413092" cy="1269805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</a:gsLst>
              <a:lin ang="2700000" scaled="0"/>
            </a:gradFill>
            <a:ln w="12700">
              <a:miter lim="400000"/>
            </a:ln>
            <a:effectLst>
              <a:outerShdw blurRad="63500" dist="25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91440" tIns="91440" rIns="91440" bIns="0" anchor="ctr"/>
            <a:lstStyle/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"/>
                </a:rPr>
                <a:t>Intel Product BUs</a:t>
              </a:r>
            </a:p>
            <a:p>
              <a:pPr marL="0" marR="0" lvl="0" indent="0" algn="l" defTabSz="6096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IntelOne Display Regular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"/>
                </a:rPr>
                <a:t>CCG, DCAI, NEX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167DEDD-16BC-A3FD-A5F7-202D94925A20}"/>
                </a:ext>
              </a:extLst>
            </p:cNvPr>
            <p:cNvSpPr txBox="1"/>
            <p:nvPr/>
          </p:nvSpPr>
          <p:spPr>
            <a:xfrm>
              <a:off x="595795" y="4498370"/>
              <a:ext cx="1648646" cy="27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REPORTABLE P&amp;L</a:t>
              </a:r>
            </a:p>
          </p:txBody>
        </p:sp>
        <p:sp>
          <p:nvSpPr>
            <p:cNvPr id="79" name="Arrow: Left 78">
              <a:extLst>
                <a:ext uri="{FF2B5EF4-FFF2-40B4-BE49-F238E27FC236}">
                  <a16:creationId xmlns:a16="http://schemas.microsoft.com/office/drawing/2014/main" id="{5B7C5D1C-93C1-B957-CDB9-9AFA02289587}"/>
                </a:ext>
              </a:extLst>
            </p:cNvPr>
            <p:cNvSpPr/>
            <p:nvPr/>
          </p:nvSpPr>
          <p:spPr>
            <a:xfrm rot="5400000" flipH="1">
              <a:off x="1745098" y="3276642"/>
              <a:ext cx="1306009" cy="1674733"/>
            </a:xfrm>
            <a:prstGeom prst="leftArrow">
              <a:avLst>
                <a:gd name="adj1" fmla="val 70254"/>
                <a:gd name="adj2" fmla="val 53019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33000">
                  <a:schemeClr val="tx1"/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/>
                <a:ea typeface="Intel Clear" panose="020B0604020203020204" pitchFamily="34" charset="0"/>
                <a:cs typeface="Intel Clear" panose="020B0604020203020204" pitchFamily="34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841586F-76C6-D884-F2F3-EF0B62A94657}"/>
                </a:ext>
              </a:extLst>
            </p:cNvPr>
            <p:cNvGrpSpPr/>
            <p:nvPr/>
          </p:nvGrpSpPr>
          <p:grpSpPr>
            <a:xfrm>
              <a:off x="706964" y="2230961"/>
              <a:ext cx="3413091" cy="1762689"/>
              <a:chOff x="717474" y="2230961"/>
              <a:chExt cx="3029270" cy="176268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F4B9E35-E5CA-13CB-3E3A-B4BBB11CA466}"/>
                  </a:ext>
                </a:extLst>
              </p:cNvPr>
              <p:cNvSpPr/>
              <p:nvPr/>
            </p:nvSpPr>
            <p:spPr>
              <a:xfrm>
                <a:off x="717474" y="2230961"/>
                <a:ext cx="1441531" cy="1762689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rgbClr val="002060"/>
                  </a:gs>
                </a:gsLst>
                <a:lin ang="2700000" scaled="0"/>
              </a:gradFill>
              <a:ln w="12700">
                <a:miter lim="400000"/>
              </a:ln>
              <a:effectLst>
                <a:outerShdw blurRad="63500" dist="25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lIns="91440" tIns="91440" rIns="91440" bIns="0" anchor="ctr"/>
              <a:lstStyle/>
              <a:p>
                <a:pPr defTabSz="609600">
                  <a:lnSpc>
                    <a:spcPct val="85000"/>
                  </a:lnSpc>
                </a:pPr>
                <a:r>
                  <a:rPr lang="en-US" sz="1400" kern="0">
                    <a:solidFill>
                      <a:schemeClr val="tx2"/>
                    </a:solidFill>
                    <a:latin typeface="IntelOne Display Regular"/>
                  </a:rPr>
                  <a:t>Manufacturing</a:t>
                </a:r>
                <a:br>
                  <a:rPr lang="en-US" sz="1400" kern="0">
                    <a:solidFill>
                      <a:schemeClr val="tx2"/>
                    </a:solidFill>
                    <a:latin typeface="IntelOne Display Regular"/>
                  </a:rPr>
                </a:br>
                <a:r>
                  <a:rPr lang="en-US" sz="1400" kern="0">
                    <a:solidFill>
                      <a:schemeClr val="tx2"/>
                    </a:solidFill>
                    <a:latin typeface="IntelOne Display Regular"/>
                  </a:rPr>
                  <a:t>(MSO)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AB44DAA-C645-D88E-FEAB-63441C7C7A76}"/>
                  </a:ext>
                </a:extLst>
              </p:cNvPr>
              <p:cNvSpPr/>
              <p:nvPr/>
            </p:nvSpPr>
            <p:spPr>
              <a:xfrm>
                <a:off x="2305213" y="2230961"/>
                <a:ext cx="1441531" cy="1762689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rgbClr val="002060"/>
                  </a:gs>
                </a:gsLst>
                <a:lin ang="2700000" scaled="0"/>
              </a:gradFill>
              <a:ln w="12700">
                <a:miter lim="400000"/>
              </a:ln>
              <a:effectLst>
                <a:outerShdw blurRad="63500" dist="25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lIns="91440" tIns="91440" rIns="91440" bIns="0" anchor="ctr"/>
              <a:lstStyle/>
              <a:p>
                <a:pPr marL="0" marR="0" lvl="0" indent="0" algn="l" defTabSz="6096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IntelOne Display Regular"/>
                    <a:ea typeface="Intel Clear Light" panose="020B0404020203020204" pitchFamily="34" charset="0"/>
                    <a:cs typeface="Intel Clear Light" panose="020B0404020203020204" pitchFamily="34" charset="0"/>
                  </a:rPr>
                  <a:t>Technology Development</a:t>
                </a:r>
                <a:b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IntelOne Display Regular"/>
                    <a:ea typeface="Intel Clear Light" panose="020B0404020203020204" pitchFamily="34" charset="0"/>
                    <a:cs typeface="Intel Clear Light" panose="020B0404020203020204" pitchFamily="34" charset="0"/>
                  </a:rPr>
                </a:b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IntelOne Display Regular"/>
                    <a:ea typeface="Intel Clear Light" panose="020B0404020203020204" pitchFamily="34" charset="0"/>
                    <a:cs typeface="Intel Clear Light" panose="020B0404020203020204" pitchFamily="34" charset="0"/>
                  </a:rPr>
                  <a:t>(TD)</a:t>
                </a: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300488E-E933-BDFF-D59F-BE80CDD31FAC}"/>
                </a:ext>
              </a:extLst>
            </p:cNvPr>
            <p:cNvSpPr txBox="1"/>
            <p:nvPr/>
          </p:nvSpPr>
          <p:spPr>
            <a:xfrm>
              <a:off x="1750552" y="4089821"/>
              <a:ext cx="1302134" cy="4784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100" normalizeH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100" normalizeH="0" baseline="0" noProof="0">
                  <a:ln>
                    <a:noFill/>
                  </a:ln>
                  <a:solidFill>
                    <a:srgbClr val="010863">
                      <a:alpha val="70000"/>
                    </a:srgbClr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ALLOCATED COST</a:t>
              </a:r>
            </a:p>
          </p:txBody>
        </p:sp>
      </p:grp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E38F7A80-6F9C-FBC6-3F6C-A1579752DCD5}"/>
              </a:ext>
            </a:extLst>
          </p:cNvPr>
          <p:cNvSpPr/>
          <p:nvPr/>
        </p:nvSpPr>
        <p:spPr>
          <a:xfrm>
            <a:off x="3627675" y="1960139"/>
            <a:ext cx="917482" cy="3994068"/>
          </a:xfrm>
          <a:prstGeom prst="homePlate">
            <a:avLst>
              <a:gd name="adj" fmla="val 81331"/>
            </a:avLst>
          </a:prstGeom>
          <a:gradFill>
            <a:gsLst>
              <a:gs pos="100000">
                <a:schemeClr val="tx1">
                  <a:alpha val="20000"/>
                </a:schemeClr>
              </a:gs>
              <a:gs pos="77000">
                <a:schemeClr val="tx1"/>
              </a:gs>
            </a:gsLst>
            <a:lin ang="108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3175"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IntelOne Display Light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2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B812DB-4D16-76FC-3E46-F0AFB5EF2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5"/>
            <a:ext cx="11433464" cy="994220"/>
          </a:xfrm>
        </p:spPr>
        <p:txBody>
          <a:bodyPr>
            <a:noAutofit/>
          </a:bodyPr>
          <a:lstStyle/>
          <a:p>
            <a:r>
              <a:rPr lang="en-US" sz="4000"/>
              <a:t>Operating Segment Reporting</a:t>
            </a:r>
            <a:br>
              <a:rPr lang="en-US" sz="4000"/>
            </a:br>
            <a:r>
              <a:rPr lang="en-US" sz="2400">
                <a:latin typeface="+mj-lt"/>
              </a:rPr>
              <a:t>8-K Historical Recast Provides Details Aligned To New Segmentation</a:t>
            </a:r>
            <a:endParaRPr lang="en-US" sz="200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C22FA-9326-6736-F7D0-813151FA5CB8}"/>
              </a:ext>
            </a:extLst>
          </p:cNvPr>
          <p:cNvSpPr/>
          <p:nvPr/>
        </p:nvSpPr>
        <p:spPr>
          <a:xfrm>
            <a:off x="466466" y="1625600"/>
            <a:ext cx="5409040" cy="4579992"/>
          </a:xfrm>
          <a:prstGeom prst="rect">
            <a:avLst/>
          </a:prstGeom>
          <a:gradFill>
            <a:gsLst>
              <a:gs pos="100000">
                <a:schemeClr val="accent1">
                  <a:alpha val="91000"/>
                </a:schemeClr>
              </a:gs>
              <a:gs pos="0">
                <a:schemeClr val="accent2">
                  <a:alpha val="70000"/>
                </a:schemeClr>
              </a:gs>
            </a:gsLst>
            <a:path path="circle">
              <a:fillToRect r="100000" b="100000"/>
            </a:path>
          </a:gradFill>
          <a:ln w="50800">
            <a:noFill/>
          </a:ln>
          <a:effectLst/>
          <a:scene3d>
            <a:camera prst="orthographicFront"/>
            <a:lightRig rig="balance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Existing Operating Segments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60A6B3-225C-8BA4-75E5-6D974029D473}"/>
              </a:ext>
            </a:extLst>
          </p:cNvPr>
          <p:cNvGraphicFramePr>
            <a:graphicFrameLocks noGrp="1"/>
          </p:cNvGraphicFramePr>
          <p:nvPr/>
        </p:nvGraphicFramePr>
        <p:xfrm>
          <a:off x="595901" y="2013737"/>
          <a:ext cx="5147354" cy="4071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179">
                  <a:extLst>
                    <a:ext uri="{9D8B030D-6E8A-4147-A177-3AD203B41FA5}">
                      <a16:colId xmlns:a16="http://schemas.microsoft.com/office/drawing/2014/main" val="2001220494"/>
                    </a:ext>
                  </a:extLst>
                </a:gridCol>
                <a:gridCol w="861375">
                  <a:extLst>
                    <a:ext uri="{9D8B030D-6E8A-4147-A177-3AD203B41FA5}">
                      <a16:colId xmlns:a16="http://schemas.microsoft.com/office/drawing/2014/main" val="39689150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3128289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54133674"/>
                    </a:ext>
                  </a:extLst>
                </a:gridCol>
              </a:tblGrid>
              <a:tr h="329316"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2023 ($B)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00391"/>
                  </a:ext>
                </a:extLst>
              </a:tr>
              <a:tr h="351916">
                <a:tc>
                  <a:txBody>
                    <a:bodyPr/>
                    <a:lstStyle/>
                    <a:p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Operating Segment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Revenue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OP $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2"/>
                          </a:solidFill>
                          <a:latin typeface="IntelOne Display Medium" panose="020B0703020203020204" pitchFamily="34" charset="0"/>
                        </a:rPr>
                        <a:t>OM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92416"/>
                  </a:ext>
                </a:extLst>
              </a:tr>
              <a:tr h="423767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Client Computing Group (CCG)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$29.3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$6.5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2"/>
                          </a:solidFill>
                        </a:rPr>
                        <a:t>22%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33040"/>
                  </a:ext>
                </a:extLst>
              </a:tr>
              <a:tr h="423767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Datacenter &amp; AI Group (DCAI)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$15.5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($0.5)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2"/>
                          </a:solidFill>
                        </a:rPr>
                        <a:t>-3%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922181"/>
                  </a:ext>
                </a:extLst>
              </a:tr>
              <a:tr h="423767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Networking &amp; Edge Group (NEX)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$5.8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($0.5)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2"/>
                          </a:solidFill>
                        </a:rPr>
                        <a:t>-8%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31322"/>
                  </a:ext>
                </a:extLst>
              </a:tr>
              <a:tr h="423767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Mobileye (MBLY)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$2.1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$0.7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2"/>
                          </a:solidFill>
                        </a:rPr>
                        <a:t>32%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0792"/>
                  </a:ext>
                </a:extLst>
              </a:tr>
              <a:tr h="423767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Intel Foundry Services (IFS)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$1.0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($0.5)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2"/>
                          </a:solidFill>
                        </a:rPr>
                        <a:t>-51%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146924"/>
                  </a:ext>
                </a:extLst>
              </a:tr>
              <a:tr h="423767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All Other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$0.6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($5.6)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2"/>
                          </a:solidFill>
                        </a:rPr>
                        <a:t>-868%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79090"/>
                  </a:ext>
                </a:extLst>
              </a:tr>
              <a:tr h="423767">
                <a:tc>
                  <a:txBody>
                    <a:bodyPr/>
                    <a:lstStyle/>
                    <a:p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Total Consolidated GAAP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$54.2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$0.1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0.2%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3596"/>
                  </a:ext>
                </a:extLst>
              </a:tr>
              <a:tr h="423767">
                <a:tc>
                  <a:txBody>
                    <a:bodyPr/>
                    <a:lstStyle/>
                    <a:p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Consolidated Non-GAAP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$54.2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$4.7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8.6%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74589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E5B1181-9FBD-2FC6-45E1-7BFB1FE993A9}"/>
              </a:ext>
            </a:extLst>
          </p:cNvPr>
          <p:cNvSpPr/>
          <p:nvPr/>
        </p:nvSpPr>
        <p:spPr>
          <a:xfrm>
            <a:off x="6316494" y="1625600"/>
            <a:ext cx="5409040" cy="4579992"/>
          </a:xfrm>
          <a:prstGeom prst="rect">
            <a:avLst/>
          </a:prstGeom>
          <a:gradFill>
            <a:gsLst>
              <a:gs pos="100000">
                <a:schemeClr val="accent1">
                  <a:alpha val="91000"/>
                </a:schemeClr>
              </a:gs>
              <a:gs pos="0">
                <a:schemeClr val="accent2">
                  <a:alpha val="70000"/>
                </a:schemeClr>
              </a:gs>
            </a:gsLst>
            <a:path path="circle">
              <a:fillToRect r="100000" b="100000"/>
            </a:path>
          </a:gradFill>
          <a:ln w="50800">
            <a:noFill/>
          </a:ln>
          <a:effectLst/>
          <a:scene3d>
            <a:camera prst="orthographicFront"/>
            <a:lightRig rig="balance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Operating Segments Going Forward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0E67624-917F-5349-1213-C5C343FDBA0D}"/>
              </a:ext>
            </a:extLst>
          </p:cNvPr>
          <p:cNvGraphicFramePr>
            <a:graphicFrameLocks noGrp="1"/>
          </p:cNvGraphicFramePr>
          <p:nvPr/>
        </p:nvGraphicFramePr>
        <p:xfrm>
          <a:off x="6456451" y="2013737"/>
          <a:ext cx="5147354" cy="4074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154">
                  <a:extLst>
                    <a:ext uri="{9D8B030D-6E8A-4147-A177-3AD203B41FA5}">
                      <a16:colId xmlns:a16="http://schemas.microsoft.com/office/drawing/2014/main" val="2001220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689150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3128289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54133674"/>
                    </a:ext>
                  </a:extLst>
                </a:gridCol>
              </a:tblGrid>
              <a:tr h="320854"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Year ($B)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00391"/>
                  </a:ext>
                </a:extLst>
              </a:tr>
              <a:tr h="342873">
                <a:tc>
                  <a:txBody>
                    <a:bodyPr/>
                    <a:lstStyle/>
                    <a:p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Operating Segment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Revenue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OP $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2"/>
                          </a:solidFill>
                          <a:latin typeface="IntelOne Display Medium" panose="020B0703020203020204" pitchFamily="34" charset="0"/>
                        </a:rPr>
                        <a:t>OM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92416"/>
                  </a:ext>
                </a:extLst>
              </a:tr>
              <a:tr h="26727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Client Computing Group (CCG)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bg2"/>
                          </a:solidFill>
                        </a:rPr>
                        <a:t>xx%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33040"/>
                  </a:ext>
                </a:extLst>
              </a:tr>
              <a:tr h="26727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Datacenter &amp; AI Group (DCAI)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bg2"/>
                          </a:solidFill>
                        </a:rPr>
                        <a:t>xx%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922181"/>
                  </a:ext>
                </a:extLst>
              </a:tr>
              <a:tr h="26727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Networking &amp; Edge Group (NEX)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bg2"/>
                          </a:solidFill>
                        </a:rPr>
                        <a:t>xx%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31322"/>
                  </a:ext>
                </a:extLst>
              </a:tr>
              <a:tr h="26727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Total Intel Products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bg2"/>
                          </a:solidFill>
                          <a:latin typeface="IntelOne Display Medium" panose="020B0703020203020204" pitchFamily="34" charset="0"/>
                        </a:rPr>
                        <a:t>xx%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0792"/>
                  </a:ext>
                </a:extLst>
              </a:tr>
              <a:tr h="26727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Intel Foundry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($xx)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bg2"/>
                          </a:solidFill>
                        </a:rPr>
                        <a:t>xx%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146924"/>
                  </a:ext>
                </a:extLst>
              </a:tr>
              <a:tr h="44545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Altera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bg2"/>
                          </a:solidFill>
                        </a:rPr>
                        <a:t>xx%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79090"/>
                  </a:ext>
                </a:extLst>
              </a:tr>
              <a:tr h="26727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Mobileye (Mobileye)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bg2"/>
                          </a:solidFill>
                        </a:rPr>
                        <a:t>xx%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655373"/>
                  </a:ext>
                </a:extLst>
              </a:tr>
              <a:tr h="26727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All Other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($xx)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bg2"/>
                          </a:solidFill>
                        </a:rPr>
                        <a:t>xx%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197414"/>
                  </a:ext>
                </a:extLst>
              </a:tr>
              <a:tr h="272823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Intersegment eliminations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$xx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($xx)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875285"/>
                  </a:ext>
                </a:extLst>
              </a:tr>
              <a:tr h="272823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Corporate Unallocated</a:t>
                      </a:r>
                      <a:endParaRPr lang="en-US" sz="1000" b="0" baseline="30000">
                        <a:solidFill>
                          <a:schemeClr val="tx1"/>
                        </a:solidFill>
                      </a:endParaRP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($xx)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567382"/>
                  </a:ext>
                </a:extLst>
              </a:tr>
              <a:tr h="272823">
                <a:tc>
                  <a:txBody>
                    <a:bodyPr/>
                    <a:lstStyle/>
                    <a:p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Total Consolidated GAAP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$xx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$xx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xx%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943826"/>
                  </a:ext>
                </a:extLst>
              </a:tr>
              <a:tr h="272823">
                <a:tc>
                  <a:txBody>
                    <a:bodyPr/>
                    <a:lstStyle/>
                    <a:p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Consolidated Non-GAAP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$xx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$xx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IntelOne Display Medium" panose="020B0703020203020204" pitchFamily="34" charset="0"/>
                        </a:rPr>
                        <a:t>xx%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02665"/>
                  </a:ext>
                </a:extLst>
              </a:tr>
            </a:tbl>
          </a:graphicData>
        </a:graphic>
      </p:graphicFrame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6703A028-551C-3C37-C5B1-70C725D66DF5}"/>
              </a:ext>
            </a:extLst>
          </p:cNvPr>
          <p:cNvSpPr/>
          <p:nvPr/>
        </p:nvSpPr>
        <p:spPr>
          <a:xfrm flipH="1">
            <a:off x="7756662" y="4754880"/>
            <a:ext cx="1356516" cy="220114"/>
          </a:xfrm>
          <a:prstGeom prst="homePlate">
            <a:avLst/>
          </a:prstGeom>
          <a:solidFill>
            <a:schemeClr val="tx1"/>
          </a:solidFill>
          <a:ln w="50800"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Auto, Moonshot, CSF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EF241107-7F31-5540-6837-D95800C9646C}"/>
              </a:ext>
            </a:extLst>
          </p:cNvPr>
          <p:cNvSpPr/>
          <p:nvPr/>
        </p:nvSpPr>
        <p:spPr>
          <a:xfrm flipH="1">
            <a:off x="8381658" y="5268415"/>
            <a:ext cx="731520" cy="220114"/>
          </a:xfrm>
          <a:prstGeom prst="homePlate">
            <a:avLst/>
          </a:prstGeom>
          <a:solidFill>
            <a:schemeClr val="tx1"/>
          </a:solidFill>
          <a:ln w="50800"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Corp P&amp;L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F420DF-7A2B-A8C6-8032-AC46CB18AE5A}"/>
              </a:ext>
            </a:extLst>
          </p:cNvPr>
          <p:cNvCxnSpPr>
            <a:cxnSpLocks/>
          </p:cNvCxnSpPr>
          <p:nvPr/>
        </p:nvCxnSpPr>
        <p:spPr>
          <a:xfrm>
            <a:off x="4908550" y="2174240"/>
            <a:ext cx="7916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3A7684-05C0-A309-4CE7-9B27AD03FC0B}"/>
              </a:ext>
            </a:extLst>
          </p:cNvPr>
          <p:cNvCxnSpPr>
            <a:cxnSpLocks/>
          </p:cNvCxnSpPr>
          <p:nvPr/>
        </p:nvCxnSpPr>
        <p:spPr>
          <a:xfrm>
            <a:off x="3092450" y="2174240"/>
            <a:ext cx="7543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DD2F217-141F-1E8D-3F43-A2FEB7E21DD6}"/>
              </a:ext>
            </a:extLst>
          </p:cNvPr>
          <p:cNvCxnSpPr/>
          <p:nvPr/>
        </p:nvCxnSpPr>
        <p:spPr>
          <a:xfrm>
            <a:off x="5699123" y="2174240"/>
            <a:ext cx="0" cy="1096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908AE6-17A8-F4A9-7D8E-DCFDB7B23821}"/>
              </a:ext>
            </a:extLst>
          </p:cNvPr>
          <p:cNvCxnSpPr/>
          <p:nvPr/>
        </p:nvCxnSpPr>
        <p:spPr>
          <a:xfrm>
            <a:off x="3095626" y="2174240"/>
            <a:ext cx="0" cy="1096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01EA9A-4F8D-7485-A3E3-7EFC09ACF8D0}"/>
              </a:ext>
            </a:extLst>
          </p:cNvPr>
          <p:cNvCxnSpPr>
            <a:cxnSpLocks/>
          </p:cNvCxnSpPr>
          <p:nvPr/>
        </p:nvCxnSpPr>
        <p:spPr>
          <a:xfrm>
            <a:off x="10742084" y="2174240"/>
            <a:ext cx="7916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9AAE71-983E-20D6-5B9D-962E0AC3055C}"/>
              </a:ext>
            </a:extLst>
          </p:cNvPr>
          <p:cNvCxnSpPr>
            <a:cxnSpLocks/>
          </p:cNvCxnSpPr>
          <p:nvPr/>
        </p:nvCxnSpPr>
        <p:spPr>
          <a:xfrm>
            <a:off x="8925984" y="2174240"/>
            <a:ext cx="7543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F07C40-F8BE-93C8-867C-9CEBD65D3242}"/>
              </a:ext>
            </a:extLst>
          </p:cNvPr>
          <p:cNvCxnSpPr/>
          <p:nvPr/>
        </p:nvCxnSpPr>
        <p:spPr>
          <a:xfrm>
            <a:off x="11532657" y="2174240"/>
            <a:ext cx="0" cy="1096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CB3424-3C76-446D-5720-5A2732210381}"/>
              </a:ext>
            </a:extLst>
          </p:cNvPr>
          <p:cNvCxnSpPr/>
          <p:nvPr/>
        </p:nvCxnSpPr>
        <p:spPr>
          <a:xfrm>
            <a:off x="8929160" y="2174240"/>
            <a:ext cx="0" cy="1096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8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3EB72-0810-23AD-853B-C5F51082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Profitability Journey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30DEFE-2EE3-4D84-A5B2-E73C61D6F11D}"/>
              </a:ext>
            </a:extLst>
          </p:cNvPr>
          <p:cNvSpPr/>
          <p:nvPr/>
        </p:nvSpPr>
        <p:spPr>
          <a:xfrm>
            <a:off x="650964" y="1605180"/>
            <a:ext cx="4923186" cy="4545931"/>
          </a:xfrm>
          <a:prstGeom prst="rect">
            <a:avLst/>
          </a:prstGeom>
          <a:gradFill>
            <a:gsLst>
              <a:gs pos="100000">
                <a:schemeClr val="accent1">
                  <a:alpha val="91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  <a:ln w="50800">
            <a:noFill/>
          </a:ln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5420" b="1">
              <a:solidFill>
                <a:srgbClr val="525252"/>
              </a:solidFill>
              <a:latin typeface="IntelOne Display Regular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C52B30-9035-616A-1A50-DF95CA38C37B}"/>
              </a:ext>
            </a:extLst>
          </p:cNvPr>
          <p:cNvSpPr/>
          <p:nvPr/>
        </p:nvSpPr>
        <p:spPr>
          <a:xfrm>
            <a:off x="802861" y="2863942"/>
            <a:ext cx="4589669" cy="2336800"/>
          </a:xfrm>
          <a:prstGeom prst="rect">
            <a:avLst/>
          </a:prstGeom>
          <a:solidFill>
            <a:srgbClr val="00285A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39B2E8-1C65-580C-D0C7-E51B1CF4331D}"/>
              </a:ext>
            </a:extLst>
          </p:cNvPr>
          <p:cNvSpPr txBox="1"/>
          <p:nvPr/>
        </p:nvSpPr>
        <p:spPr>
          <a:xfrm>
            <a:off x="667338" y="1864082"/>
            <a:ext cx="4877616" cy="332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>
                <a:latin typeface="IntelOne Display Medium" panose="020B0703020203020204" pitchFamily="34" charset="0"/>
              </a:rPr>
              <a:t>Operating Profit Opportunity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76135B4-1184-1849-25F9-AFC0BD4E7D83}"/>
              </a:ext>
            </a:extLst>
          </p:cNvPr>
          <p:cNvGraphicFramePr>
            <a:graphicFrameLocks/>
          </p:cNvGraphicFramePr>
          <p:nvPr/>
        </p:nvGraphicFramePr>
        <p:xfrm>
          <a:off x="664190" y="2329599"/>
          <a:ext cx="4869697" cy="3547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4AD7C4-1EA4-F8ED-3CBD-7BE30A9053FC}"/>
              </a:ext>
            </a:extLst>
          </p:cNvPr>
          <p:cNvCxnSpPr/>
          <p:nvPr/>
        </p:nvCxnSpPr>
        <p:spPr>
          <a:xfrm>
            <a:off x="4165787" y="3143602"/>
            <a:ext cx="92814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5A3CE1-4516-1AD7-5359-A36B341EB75F}"/>
              </a:ext>
            </a:extLst>
          </p:cNvPr>
          <p:cNvCxnSpPr/>
          <p:nvPr/>
        </p:nvCxnSpPr>
        <p:spPr>
          <a:xfrm>
            <a:off x="1105613" y="4977000"/>
            <a:ext cx="92814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C2D879-375E-3619-3544-2B1A1DB8F678}"/>
              </a:ext>
            </a:extLst>
          </p:cNvPr>
          <p:cNvCxnSpPr/>
          <p:nvPr/>
        </p:nvCxnSpPr>
        <p:spPr>
          <a:xfrm>
            <a:off x="2635435" y="4197815"/>
            <a:ext cx="92814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7B2F58-21F6-729A-3B6D-4356F38075AC}"/>
              </a:ext>
            </a:extLst>
          </p:cNvPr>
          <p:cNvCxnSpPr/>
          <p:nvPr/>
        </p:nvCxnSpPr>
        <p:spPr>
          <a:xfrm>
            <a:off x="3834443" y="2608380"/>
            <a:ext cx="1472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082F279-428D-2FB8-F60A-6E50000854D4}"/>
              </a:ext>
            </a:extLst>
          </p:cNvPr>
          <p:cNvSpPr txBox="1"/>
          <p:nvPr/>
        </p:nvSpPr>
        <p:spPr>
          <a:xfrm>
            <a:off x="5775803" y="1580629"/>
            <a:ext cx="6038661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chemeClr val="accent2"/>
                </a:solidFill>
                <a:latin typeface="IntelOne Display Medium" panose="020B0703020203020204" pitchFamily="34" charset="0"/>
                <a:cs typeface="Arial"/>
              </a:rPr>
              <a:t>Significant operating profit improvement: </a:t>
            </a:r>
            <a:r>
              <a:rPr lang="en-US" sz="2200" b="1" dirty="0">
                <a:solidFill>
                  <a:srgbClr val="FFFFFF"/>
                </a:solidFill>
                <a:latin typeface="IntelOne Display Light" panose="020B0403020203020204" pitchFamily="34" charset="0"/>
                <a:cs typeface="Arial"/>
              </a:rPr>
              <a:t>expected as Intel Foundry returns to breakeven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chemeClr val="accent2"/>
                </a:solidFill>
                <a:latin typeface="IntelOne Display Medium" panose="020B0703020203020204" pitchFamily="34" charset="0"/>
                <a:cs typeface="Arial"/>
              </a:rPr>
              <a:t>Intel Foundry margin improvement drivers:</a:t>
            </a:r>
          </a:p>
          <a:p>
            <a:pPr marL="515938" lvl="1" indent="-228600">
              <a:spcAft>
                <a:spcPts val="6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accent2"/>
                </a:solidFill>
                <a:latin typeface="IntelOne Display Medium" panose="020B0703020203020204" pitchFamily="34" charset="0"/>
                <a:cs typeface="Arial"/>
              </a:rPr>
              <a:t>High confidence </a:t>
            </a:r>
            <a:r>
              <a:rPr lang="en-US" sz="2000" b="1" dirty="0">
                <a:solidFill>
                  <a:srgbClr val="FFFFFF"/>
                </a:solidFill>
                <a:latin typeface="IntelOne Display Light" panose="020B0403020203020204" pitchFamily="34" charset="0"/>
                <a:cs typeface="Arial"/>
              </a:rPr>
              <a:t>– return to leadership</a:t>
            </a:r>
            <a:br>
              <a:rPr lang="en-US" sz="2000" b="1" dirty="0">
                <a:solidFill>
                  <a:srgbClr val="FFFFFF"/>
                </a:solidFill>
                <a:latin typeface="IntelOne Display Light" panose="020B0403020203020204" pitchFamily="34" charset="0"/>
                <a:cs typeface="Arial"/>
              </a:rPr>
            </a:br>
            <a:r>
              <a:rPr lang="en-US" sz="2000" b="1" dirty="0">
                <a:solidFill>
                  <a:srgbClr val="FFFFFF"/>
                </a:solidFill>
                <a:latin typeface="IntelOne Display Light" panose="020B0403020203020204" pitchFamily="34" charset="0"/>
                <a:cs typeface="Arial"/>
              </a:rPr>
              <a:t>technology &amp; pricing</a:t>
            </a:r>
          </a:p>
          <a:p>
            <a:pPr marL="515938" lvl="1" indent="-228600">
              <a:spcAft>
                <a:spcPts val="6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accent2"/>
                </a:solidFill>
                <a:latin typeface="IntelOne Display Medium" panose="020B0703020203020204" pitchFamily="34" charset="0"/>
                <a:cs typeface="Arial"/>
              </a:rPr>
              <a:t>High confidence </a:t>
            </a:r>
            <a:r>
              <a:rPr lang="en-US" sz="2000" b="1" dirty="0">
                <a:solidFill>
                  <a:srgbClr val="FFFFFF"/>
                </a:solidFill>
                <a:latin typeface="IntelOne Display Light" panose="020B0403020203020204" pitchFamily="34" charset="0"/>
                <a:cs typeface="Arial"/>
              </a:rPr>
              <a:t>– stabilize investment after completing 5N4Y</a:t>
            </a:r>
          </a:p>
          <a:p>
            <a:pPr marL="515938" lvl="1" indent="-228600">
              <a:spcAft>
                <a:spcPts val="24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accent2"/>
                </a:solidFill>
                <a:latin typeface="IntelOne Display Medium" panose="020B0703020203020204" pitchFamily="34" charset="0"/>
                <a:cs typeface="Arial"/>
              </a:rPr>
              <a:t>Our opportunity </a:t>
            </a:r>
            <a:r>
              <a:rPr lang="en-US" sz="2000" b="1" dirty="0">
                <a:solidFill>
                  <a:srgbClr val="FFFFFF"/>
                </a:solidFill>
                <a:latin typeface="IntelOne Display Light" panose="020B0403020203020204" pitchFamily="34" charset="0"/>
                <a:cs typeface="Arial"/>
              </a:rPr>
              <a:t>– deliver IAO operational efficiencies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chemeClr val="accent2"/>
                </a:solidFill>
                <a:latin typeface="IntelOne Display Medium" panose="020B0703020203020204" pitchFamily="34" charset="0"/>
                <a:cs typeface="Arial"/>
              </a:rPr>
              <a:t>Leadership call to action: </a:t>
            </a:r>
            <a:r>
              <a:rPr lang="en-US" sz="2200" b="1" dirty="0">
                <a:solidFill>
                  <a:srgbClr val="FFFFFF"/>
                </a:solidFill>
                <a:latin typeface="IntelOne Display Light" panose="020B0403020203020204" pitchFamily="34" charset="0"/>
                <a:cs typeface="Arial"/>
              </a:rPr>
              <a:t>accelerate</a:t>
            </a:r>
            <a:br>
              <a:rPr lang="en-US" sz="2200" b="1" dirty="0">
                <a:solidFill>
                  <a:srgbClr val="FFFFFF"/>
                </a:solidFill>
                <a:latin typeface="IntelOne Display Light" panose="020B0403020203020204" pitchFamily="34" charset="0"/>
                <a:cs typeface="Arial"/>
              </a:rPr>
            </a:br>
            <a:r>
              <a:rPr lang="en-US" sz="2200" b="1" dirty="0">
                <a:solidFill>
                  <a:srgbClr val="FFFFFF"/>
                </a:solidFill>
                <a:latin typeface="IntelOne Display Light" panose="020B0403020203020204" pitchFamily="34" charset="0"/>
                <a:cs typeface="Arial"/>
              </a:rPr>
              <a:t>Intel Foundry breakeven</a:t>
            </a:r>
          </a:p>
        </p:txBody>
      </p:sp>
    </p:spTree>
    <p:extLst>
      <p:ext uri="{BB962C8B-B14F-4D97-AF65-F5344CB8AC3E}">
        <p14:creationId xmlns:p14="http://schemas.microsoft.com/office/powerpoint/2010/main" val="42409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9D19F2-BBC1-F4CC-E4FB-2087A8F298DF}"/>
              </a:ext>
            </a:extLst>
          </p:cNvPr>
          <p:cNvSpPr/>
          <p:nvPr/>
        </p:nvSpPr>
        <p:spPr>
          <a:xfrm>
            <a:off x="6370243" y="5589086"/>
            <a:ext cx="5245638" cy="640080"/>
          </a:xfrm>
          <a:prstGeom prst="rect">
            <a:avLst/>
          </a:prstGeom>
          <a:gradFill>
            <a:gsLst>
              <a:gs pos="100000">
                <a:srgbClr val="FFFFFF">
                  <a:alpha val="57000"/>
                </a:srgbClr>
              </a:gs>
              <a:gs pos="39000">
                <a:srgbClr val="FFFFFF"/>
              </a:gs>
            </a:gsLst>
            <a:path path="circle">
              <a:fillToRect r="100000" b="100000"/>
            </a:path>
          </a:gradFill>
          <a:ln w="50800"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Helvetica Neue"/>
              </a:rPr>
              <a:t>Total Identified Savings Opportunity: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Helvetica Neue"/>
              </a:rPr>
              <a:t>$4B - $5B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  <a:sym typeface="Helvetica Neue"/>
              </a:rPr>
              <a:t>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10863"/>
                </a:soli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Helvetica Neue"/>
              </a:rPr>
              <a:t>/year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863"/>
              </a:solidFill>
              <a:effectLst/>
              <a:uLnTx/>
              <a:uFillTx/>
              <a:latin typeface="IntelOne Display Medium" panose="020B0703020203020204" pitchFamily="34" charset="0"/>
              <a:cs typeface="Arial"/>
              <a:sym typeface="Helvetica Neue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902F24-93D5-9712-C4A6-9CD6E5145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0243" y="702732"/>
            <a:ext cx="5245638" cy="4870155"/>
          </a:xfrm>
          <a:prstGeom prst="rect">
            <a:avLst/>
          </a:prstGeom>
          <a:gradFill>
            <a:gsLst>
              <a:gs pos="100000">
                <a:schemeClr val="accent1">
                  <a:alpha val="91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  <a:ln w="50800">
            <a:noFill/>
          </a:ln>
          <a:scene3d>
            <a:camera prst="orthographicFront"/>
            <a:lightRig rig="balanced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42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One Display Regular"/>
              <a:cs typeface="Arial"/>
              <a:sym typeface="Helvetica Neue Medium"/>
            </a:endParaRP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350240B1-DC0A-18A6-FFE2-8E04CA12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6" y="453656"/>
            <a:ext cx="5553073" cy="1197618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/>
              <a:t>IDM 2.0 Acceleration </a:t>
            </a:r>
            <a:br>
              <a:rPr lang="en-US" sz="3000"/>
            </a:br>
            <a:r>
              <a:rPr lang="en-US" sz="3600">
                <a:latin typeface="IntelOne Display Medium" panose="020B0703020203020204" pitchFamily="34" charset="0"/>
              </a:rPr>
              <a:t>Why the Model Shift Matters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8D579C-3B26-E6DB-AD2A-CC04402A1ACD}"/>
              </a:ext>
            </a:extLst>
          </p:cNvPr>
          <p:cNvGrpSpPr/>
          <p:nvPr/>
        </p:nvGrpSpPr>
        <p:grpSpPr>
          <a:xfrm>
            <a:off x="6428148" y="622990"/>
            <a:ext cx="5187734" cy="4979627"/>
            <a:chOff x="467258" y="1831946"/>
            <a:chExt cx="7480121" cy="3467535"/>
          </a:xfrm>
          <a:noFill/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7B65CE-12F4-C4C6-9E2B-97964F894963}"/>
                </a:ext>
              </a:extLst>
            </p:cNvPr>
            <p:cNvSpPr/>
            <p:nvPr/>
          </p:nvSpPr>
          <p:spPr>
            <a:xfrm>
              <a:off x="467258" y="1831946"/>
              <a:ext cx="3702759" cy="172432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22860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  <a:sym typeface="Intel Clear"/>
                </a:rPr>
                <a:t>Expedites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 panose="020B0503020203020204" pitchFamily="34" charset="0"/>
                  <a:cs typeface="Arial"/>
                </a:rPr>
                <a:t>Charge for mix changes or increased factory velocity,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 panose="020B0503020203020204" pitchFamily="34" charset="0"/>
                  <a:cs typeface="Arial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 panose="020B0503020203020204" pitchFamily="34" charset="0"/>
                  <a:cs typeface="Arial"/>
                </a:rPr>
                <a:t>reducing requests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Financial savings: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&gt;$1B per year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A2284C-96A1-D532-EDE1-3575722A0E26}"/>
                </a:ext>
              </a:extLst>
            </p:cNvPr>
            <p:cNvSpPr/>
            <p:nvPr/>
          </p:nvSpPr>
          <p:spPr>
            <a:xfrm>
              <a:off x="4244620" y="1831946"/>
              <a:ext cx="3702759" cy="172432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22860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  <a:sym typeface="Intel Clear"/>
                </a:rPr>
                <a:t>Ramp Rate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Charged standard market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/>
                  <a:cs typeface="Arial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wafer price, flattening the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/>
                  <a:cs typeface="Arial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cost curve during ramp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Financial savings: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$500M to $1B per year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3A8293-B9F3-1CAE-AE34-C450405468CC}"/>
                </a:ext>
              </a:extLst>
            </p:cNvPr>
            <p:cNvSpPr/>
            <p:nvPr/>
          </p:nvSpPr>
          <p:spPr>
            <a:xfrm>
              <a:off x="467258" y="3575152"/>
              <a:ext cx="3702760" cy="172432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22860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  <a:sym typeface="Intel Clear"/>
                </a:rPr>
                <a:t>Product Architecture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Market-based pricing allows BUs to more easily identify feature ROI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Financial savings: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</a:b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&gt;$1B per year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14AF41-A9E6-D2F6-9311-CEF400819B23}"/>
                </a:ext>
              </a:extLst>
            </p:cNvPr>
            <p:cNvSpPr/>
            <p:nvPr/>
          </p:nvSpPr>
          <p:spPr>
            <a:xfrm>
              <a:off x="4244620" y="3575152"/>
              <a:ext cx="3702759" cy="172432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22860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  <a:sym typeface="Intel Clear"/>
                </a:rPr>
              </a:b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  <a:sym typeface="Intel Clear"/>
                </a:rPr>
                <a:t>Samples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Charge for all samples the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/>
                  <a:cs typeface="Arial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Regular"/>
                  <a:cs typeface="Arial"/>
                </a:rPr>
                <a:t>same way a foundry would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Financial savings: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$500M to $1B </a:t>
              </a:r>
              <a:b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</a:b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10863"/>
                  </a:solidFill>
                  <a:effectLst/>
                  <a:uLnTx/>
                  <a:uFillTx/>
                  <a:latin typeface="IntelOne Display Medium" panose="020B0703020203020204" pitchFamily="34" charset="0"/>
                  <a:cs typeface="Arial"/>
                </a:rPr>
                <a:t>per year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78F2AF-2916-9D8D-1D69-C579071B311F}"/>
              </a:ext>
            </a:extLst>
          </p:cNvPr>
          <p:cNvCxnSpPr/>
          <p:nvPr/>
        </p:nvCxnSpPr>
        <p:spPr>
          <a:xfrm>
            <a:off x="6605989" y="3042409"/>
            <a:ext cx="4740442" cy="0"/>
          </a:xfrm>
          <a:prstGeom prst="line">
            <a:avLst/>
          </a:prstGeom>
          <a:ln w="12700">
            <a:solidFill>
              <a:srgbClr val="00407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54064D-193A-C889-0BFD-909064CC9810}"/>
              </a:ext>
            </a:extLst>
          </p:cNvPr>
          <p:cNvCxnSpPr>
            <a:cxnSpLocks/>
          </p:cNvCxnSpPr>
          <p:nvPr/>
        </p:nvCxnSpPr>
        <p:spPr>
          <a:xfrm>
            <a:off x="9020209" y="834914"/>
            <a:ext cx="0" cy="4561716"/>
          </a:xfrm>
          <a:prstGeom prst="line">
            <a:avLst/>
          </a:prstGeom>
          <a:ln w="12700">
            <a:solidFill>
              <a:srgbClr val="00407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2C86FC-A620-73C6-C517-7731909F7ED9}"/>
              </a:ext>
            </a:extLst>
          </p:cNvPr>
          <p:cNvSpPr txBox="1"/>
          <p:nvPr/>
        </p:nvSpPr>
        <p:spPr>
          <a:xfrm>
            <a:off x="518212" y="1750000"/>
            <a:ext cx="524563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7BDEFF"/>
                    </a:gs>
                    <a:gs pos="42000">
                      <a:srgbClr val="00C7FD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Medium" panose="020B0703020203020204" pitchFamily="34" charset="0"/>
                <a:cs typeface="Arial"/>
              </a:rPr>
              <a:t>Creates Transparency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  <a:t>that exposes the economics of the business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7BDEFF"/>
                    </a:gs>
                    <a:gs pos="42000">
                      <a:srgbClr val="00C7FD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"/>
              </a:rPr>
              <a:t>Increases Accountability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  <a:sym typeface="Intel Clear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  <a:t>by creating the right incentives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</a:rPr>
              <a:t>Allows groups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7BDEFF"/>
                    </a:gs>
                    <a:gs pos="42000">
                      <a:srgbClr val="00C7FD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"/>
              </a:rPr>
              <a:t>Focus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00C7FD">
                        <a:alpha val="57000"/>
                      </a:srgbClr>
                    </a:gs>
                    <a:gs pos="42000">
                      <a:srgbClr val="00C7FD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Medium" panose="020B0703020203020204" pitchFamily="34" charset="0"/>
                <a:ea typeface="+mn-ea"/>
                <a:cs typeface="Arial"/>
                <a:sym typeface="Intel Clear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  <a:sym typeface="Intel Clear"/>
              </a:rPr>
              <a:t>on what they can control and the work they do best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00FF"/>
              </a:highlight>
              <a:uLnTx/>
              <a:uFillTx/>
              <a:latin typeface="IntelOne Display Light" panose="020B0403020203020204" pitchFamily="34" charset="0"/>
              <a:cs typeface="Arial"/>
              <a:sym typeface="Intel Clear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7BDEFF"/>
                    </a:gs>
                    <a:gs pos="42000">
                      <a:srgbClr val="00C7FD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"/>
              </a:rPr>
              <a:t>Embraces Standardization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One Display Regular" panose="020B0503020203020204" pitchFamily="34" charset="0"/>
                <a:cs typeface="Arial"/>
                <a:sym typeface="Intel Clear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  <a:sym typeface="Intel Clear"/>
              </a:rPr>
              <a:t>as a way to drive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  <a:sym typeface="Intel Clear"/>
              </a:rPr>
              <a:t>Enables required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7BDEFF"/>
                    </a:gs>
                    <a:gs pos="42000">
                      <a:srgbClr val="00C7FD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IntelOne Display Medium" panose="020B0703020203020204" pitchFamily="34" charset="0"/>
                <a:cs typeface="Arial"/>
                <a:sym typeface="Intel Clear"/>
              </a:rPr>
              <a:t>Separation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Light" panose="020B0403020203020204" pitchFamily="34" charset="0"/>
                <a:cs typeface="Arial"/>
                <a:sym typeface="Intel Clear"/>
              </a:rPr>
              <a:t> to attract Foundry Services customers</a:t>
            </a:r>
          </a:p>
        </p:txBody>
      </p:sp>
    </p:spTree>
    <p:extLst>
      <p:ext uri="{BB962C8B-B14F-4D97-AF65-F5344CB8AC3E}">
        <p14:creationId xmlns:p14="http://schemas.microsoft.com/office/powerpoint/2010/main" val="36573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heme1">
  <a:themeElements>
    <a:clrScheme name="Intel 2020">
      <a:dk1>
        <a:srgbClr val="525252"/>
      </a:dk1>
      <a:lt1>
        <a:srgbClr val="FFFFFF"/>
      </a:lt1>
      <a:dk2>
        <a:srgbClr val="004A86"/>
      </a:dk2>
      <a:lt2>
        <a:srgbClr val="FFFFFF"/>
      </a:lt2>
      <a:accent1>
        <a:srgbClr val="0068B5"/>
      </a:accent1>
      <a:accent2>
        <a:srgbClr val="00C7FD"/>
      </a:accent2>
      <a:accent3>
        <a:srgbClr val="FEC91B"/>
      </a:accent3>
      <a:accent4>
        <a:srgbClr val="E96115"/>
      </a:accent4>
      <a:accent5>
        <a:srgbClr val="8F5DA2"/>
      </a:accent5>
      <a:accent6>
        <a:srgbClr val="8BAE46"/>
      </a:accent6>
      <a:hlink>
        <a:srgbClr val="00C7FD"/>
      </a:hlink>
      <a:folHlink>
        <a:srgbClr val="0068B5"/>
      </a:folHlink>
    </a:clrScheme>
    <a:fontScheme name="Intel2021">
      <a:majorFont>
        <a:latin typeface="IntelOne Display Light"/>
        <a:ea typeface="Helvetica Neue"/>
        <a:cs typeface="Helvetica Neue"/>
      </a:majorFont>
      <a:minorFont>
        <a:latin typeface="IntelOne Text Light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lassic Tint 2">
      <a:srgbClr val="76CEFF"/>
    </a:custClr>
    <a:custClr name="Energy Tint 2">
      <a:srgbClr val="B4F0FF"/>
    </a:custClr>
    <a:custClr name="Carbon Tint 2">
      <a:srgbClr val="E9E9E9"/>
    </a:custClr>
    <a:custClr name="Steel Tint 2">
      <a:srgbClr val="B9D6E5"/>
    </a:custClr>
    <a:custClr name="Geode Tint 2">
      <a:srgbClr val="EEC3F7"/>
    </a:custClr>
    <a:custClr name="Moss Tint 2">
      <a:srgbClr val="D7F3A2"/>
    </a:custClr>
    <a:custClr name="Rust Tint 2">
      <a:srgbClr val="FFC599"/>
    </a:custClr>
    <a:custClr name="Cobalt Tint 2">
      <a:srgbClr val="98A1FF"/>
    </a:custClr>
    <a:custClr name="Coral Tint 2">
      <a:srgbClr val="FFB6B9"/>
    </a:custClr>
    <a:custClr name="white">
      <a:srgbClr val="FFFFFF"/>
    </a:custClr>
    <a:custClr name="Classic Tint 1">
      <a:srgbClr val="00A3F6"/>
    </a:custClr>
    <a:custClr name="Energy Tint 1">
      <a:srgbClr val="7BDEFF"/>
    </a:custClr>
    <a:custClr name="Carbon Tint 1">
      <a:srgbClr val="AEAEAE"/>
    </a:custClr>
    <a:custClr name="Steel Tint 1">
      <a:srgbClr val="86B3CA"/>
    </a:custClr>
    <a:custClr name="Geode Tint 1">
      <a:srgbClr val="CC94DA"/>
    </a:custClr>
    <a:custClr name="Moss Tint 1">
      <a:srgbClr val="B1D272"/>
    </a:custClr>
    <a:custClr name="Rust Tint 1">
      <a:srgbClr val="FF8F51"/>
    </a:custClr>
    <a:custClr name="Cobalt Tint 1">
      <a:srgbClr val="5B69FF"/>
    </a:custClr>
    <a:custClr name="Coral Tint 1">
      <a:srgbClr val="FF848A"/>
    </a:custClr>
    <a:custClr name="Daisy Tint 1">
      <a:srgbClr val="FFE17A"/>
    </a:custClr>
    <a:custClr name="Classic">
      <a:srgbClr val="0068B5"/>
    </a:custClr>
    <a:custClr name="Energy">
      <a:srgbClr val="00C7FD"/>
    </a:custClr>
    <a:custClr name="Carbon">
      <a:srgbClr val="808080"/>
    </a:custClr>
    <a:custClr name="Steel">
      <a:srgbClr val="548FAD"/>
    </a:custClr>
    <a:custClr name="Geode">
      <a:srgbClr val="8F5DA2"/>
    </a:custClr>
    <a:custClr name="Moss">
      <a:srgbClr val="8BAE46"/>
    </a:custClr>
    <a:custClr name="Rust">
      <a:srgbClr val="E96115"/>
    </a:custClr>
    <a:custClr name="Cobalt">
      <a:srgbClr val="1E2EB8"/>
    </a:custClr>
    <a:custClr name="Coral">
      <a:srgbClr val="FF5662"/>
    </a:custClr>
    <a:custClr name="Daisy">
      <a:srgbClr val="FEC91B"/>
    </a:custClr>
    <a:custClr name="Classic Shade 1">
      <a:srgbClr val="004A86"/>
    </a:custClr>
    <a:custClr name="Energy Shade 1">
      <a:srgbClr val="0095CA"/>
    </a:custClr>
    <a:custClr name="Carbon Shade 1">
      <a:srgbClr val="525252"/>
    </a:custClr>
    <a:custClr name="Steel Shade 1">
      <a:srgbClr val="41728A"/>
    </a:custClr>
    <a:custClr name="Geode Shade 1">
      <a:srgbClr val="653171"/>
    </a:custClr>
    <a:custClr name="Moss Shade 1">
      <a:srgbClr val="708541"/>
    </a:custClr>
    <a:custClr name="Rust Shade 1">
      <a:srgbClr val="B24501"/>
    </a:custClr>
    <a:custClr name="Cobalt Shade 1">
      <a:srgbClr val="000F8A"/>
    </a:custClr>
    <a:custClr name="Coral Shade 1">
      <a:srgbClr val="C81326"/>
    </a:custClr>
    <a:custClr name="Daisy Shade 1">
      <a:srgbClr val="EDB200"/>
    </a:custClr>
    <a:custClr name="Classic Shade 2">
      <a:srgbClr val="00285A"/>
    </a:custClr>
    <a:custClr name="Energy Shade 2">
      <a:srgbClr val="005B85"/>
    </a:custClr>
    <a:custClr name="Carbon Shade 2">
      <a:srgbClr val="262626"/>
    </a:custClr>
    <a:custClr name="Steel Shade 2">
      <a:srgbClr val="183544"/>
    </a:custClr>
    <a:custClr name="black">
      <a:srgbClr val="000000"/>
    </a:custClr>
    <a:custClr name="Moss Shade 2">
      <a:srgbClr val="515A3D"/>
    </a:custClr>
    <a:custClr name="black">
      <a:srgbClr val="000000"/>
    </a:custClr>
    <a:custClr name="Cobalt Shade 2">
      <a:srgbClr val="000864"/>
    </a:custClr>
    <a:custClr name="black">
      <a:srgbClr val="000000"/>
    </a:custClr>
    <a:custClr name="Daisy Shade 2">
      <a:srgbClr val="C98F00"/>
    </a:custClr>
  </a:custClrLst>
  <a:extLst>
    <a:ext uri="{05A4C25C-085E-4340-85A3-A5531E510DB2}">
      <thm15:themeFamily xmlns:thm15="http://schemas.microsoft.com/office/thememl/2012/main" name="Theme1" id="{FD5E17D2-2CB4-4788-BCBC-F3F658FA850B}" vid="{9C6A121C-822C-4A49-B9CA-A9BF65F8DBC8}"/>
    </a:ext>
  </a:extLst>
</a:theme>
</file>

<file path=ppt/theme/theme2.xml><?xml version="1.0" encoding="utf-8"?>
<a:theme xmlns:a="http://schemas.openxmlformats.org/drawingml/2006/main" name="2024 Q2 Exec Sync Template">
  <a:themeElements>
    <a:clrScheme name="Custom 10">
      <a:dk1>
        <a:srgbClr val="FFFFFF"/>
      </a:dk1>
      <a:lt1>
        <a:srgbClr val="525252"/>
      </a:lt1>
      <a:dk2>
        <a:srgbClr val="FFFFFF"/>
      </a:dk2>
      <a:lt2>
        <a:srgbClr val="004A86"/>
      </a:lt2>
      <a:accent1>
        <a:srgbClr val="0068B5"/>
      </a:accent1>
      <a:accent2>
        <a:srgbClr val="00C7FD"/>
      </a:accent2>
      <a:accent3>
        <a:srgbClr val="FEC91B"/>
      </a:accent3>
      <a:accent4>
        <a:srgbClr val="E96115"/>
      </a:accent4>
      <a:accent5>
        <a:srgbClr val="8F5DA2"/>
      </a:accent5>
      <a:accent6>
        <a:srgbClr val="8BAE46"/>
      </a:accent6>
      <a:hlink>
        <a:srgbClr val="00C7FD"/>
      </a:hlink>
      <a:folHlink>
        <a:srgbClr val="0068B5"/>
      </a:folHlink>
    </a:clrScheme>
    <a:fontScheme name="IntelOne">
      <a:majorFont>
        <a:latin typeface="IntelOne Display Light"/>
        <a:ea typeface="Arial"/>
        <a:cs typeface="Arial"/>
      </a:majorFont>
      <a:minorFont>
        <a:latin typeface="IntelOne Display Regular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lassic Tint 2">
      <a:srgbClr val="76CEFF"/>
    </a:custClr>
    <a:custClr name="Energy Tint 2">
      <a:srgbClr val="B4F0FF"/>
    </a:custClr>
    <a:custClr name="Carbon Tint 2">
      <a:srgbClr val="E9E9E9"/>
    </a:custClr>
    <a:custClr name="Steel Tint 2">
      <a:srgbClr val="B9D6E5"/>
    </a:custClr>
    <a:custClr name="Geode Tint 2">
      <a:srgbClr val="EEC3F7"/>
    </a:custClr>
    <a:custClr name="Moss Tint 2">
      <a:srgbClr val="D7F3A2"/>
    </a:custClr>
    <a:custClr name="Rust Tint 2">
      <a:srgbClr val="FFC599"/>
    </a:custClr>
    <a:custClr name="Cobalt Tint 2">
      <a:srgbClr val="98A1FF"/>
    </a:custClr>
    <a:custClr name="Coral Tint 2">
      <a:srgbClr val="FFB6B9"/>
    </a:custClr>
    <a:custClr name="white">
      <a:srgbClr val="FFFFFF"/>
    </a:custClr>
    <a:custClr name="Classic Tint 1">
      <a:srgbClr val="00A3F6"/>
    </a:custClr>
    <a:custClr name="Energy Tint 1">
      <a:srgbClr val="7BDEFF"/>
    </a:custClr>
    <a:custClr name="Carbon Tint 1">
      <a:srgbClr val="AEAEAE"/>
    </a:custClr>
    <a:custClr name="Steel Tint 1">
      <a:srgbClr val="86B3CA"/>
    </a:custClr>
    <a:custClr name="Geode Tint 1">
      <a:srgbClr val="CC94DA"/>
    </a:custClr>
    <a:custClr name="Moss Tint 1">
      <a:srgbClr val="B1D272"/>
    </a:custClr>
    <a:custClr name="Rust Tint 1">
      <a:srgbClr val="FF8F51"/>
    </a:custClr>
    <a:custClr name="Cobalt Tint 1">
      <a:srgbClr val="5B69FF"/>
    </a:custClr>
    <a:custClr name="Coral Tint 1">
      <a:srgbClr val="FF848A"/>
    </a:custClr>
    <a:custClr name="Daisy Tint 1">
      <a:srgbClr val="FFE17A"/>
    </a:custClr>
    <a:custClr name="Classic">
      <a:srgbClr val="0068B5"/>
    </a:custClr>
    <a:custClr name="Energy">
      <a:srgbClr val="00C7FD"/>
    </a:custClr>
    <a:custClr name="Carbon">
      <a:srgbClr val="808080"/>
    </a:custClr>
    <a:custClr name="Steel">
      <a:srgbClr val="548FAD"/>
    </a:custClr>
    <a:custClr name="Geode">
      <a:srgbClr val="8F5DA2"/>
    </a:custClr>
    <a:custClr name="Moss">
      <a:srgbClr val="8BAE46"/>
    </a:custClr>
    <a:custClr name="Rust">
      <a:srgbClr val="E96115"/>
    </a:custClr>
    <a:custClr name="Cobalt">
      <a:srgbClr val="1E2EB8"/>
    </a:custClr>
    <a:custClr name="Coral">
      <a:srgbClr val="FF5662"/>
    </a:custClr>
    <a:custClr name="Daisy">
      <a:srgbClr val="FEC91B"/>
    </a:custClr>
    <a:custClr name="Classic Shade 1">
      <a:srgbClr val="004A86"/>
    </a:custClr>
    <a:custClr name="Energy Shade 1">
      <a:srgbClr val="0095CA"/>
    </a:custClr>
    <a:custClr name="Carbon Shade 1">
      <a:srgbClr val="525252"/>
    </a:custClr>
    <a:custClr name="Steel Shade 1">
      <a:srgbClr val="41728A"/>
    </a:custClr>
    <a:custClr name="Geode Shade 1">
      <a:srgbClr val="653171"/>
    </a:custClr>
    <a:custClr name="Moss Shade 1">
      <a:srgbClr val="708541"/>
    </a:custClr>
    <a:custClr name="Rust Shade 1">
      <a:srgbClr val="B24501"/>
    </a:custClr>
    <a:custClr name="Cobalt Shade 1">
      <a:srgbClr val="000F8A"/>
    </a:custClr>
    <a:custClr name="Coral Shade 1">
      <a:srgbClr val="C81326"/>
    </a:custClr>
    <a:custClr name="Daisy Shade 1">
      <a:srgbClr val="EDB200"/>
    </a:custClr>
    <a:custClr name="Classic Shade 2">
      <a:srgbClr val="00285A"/>
    </a:custClr>
    <a:custClr name="Energy Shade 2">
      <a:srgbClr val="005B85"/>
    </a:custClr>
    <a:custClr name="Carbon Shade 2">
      <a:srgbClr val="262626"/>
    </a:custClr>
    <a:custClr name="Steel Shade 2">
      <a:srgbClr val="183544"/>
    </a:custClr>
    <a:custClr name="black">
      <a:srgbClr val="000000"/>
    </a:custClr>
    <a:custClr name="Moss Shade 2">
      <a:srgbClr val="515A3D"/>
    </a:custClr>
    <a:custClr name="black">
      <a:srgbClr val="000000"/>
    </a:custClr>
    <a:custClr name="Cobalt Shade 2">
      <a:srgbClr val="000864"/>
    </a:custClr>
    <a:custClr name="black">
      <a:srgbClr val="000000"/>
    </a:custClr>
    <a:custClr name="Daisy Shade 2">
      <a:srgbClr val="C98F00"/>
    </a:custClr>
  </a:custClrLst>
  <a:extLst>
    <a:ext uri="{05A4C25C-085E-4340-85A3-A5531E510DB2}">
      <thm15:themeFamily xmlns:thm15="http://schemas.microsoft.com/office/thememl/2012/main" name="Intel2020-Blue" id="{8E7B0A15-D81C-44D6-BD77-194E1E0B5A65}" vid="{66412CDD-274E-4158-9B42-62AACF19BC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a169063-5482-414a-95ca-b15db557291b">
      <UserInfo>
        <DisplayName>Fox, Valerie A</DisplayName>
        <AccountId>45</AccountId>
        <AccountType/>
      </UserInfo>
      <UserInfo>
        <DisplayName>Wong, Eileen</DisplayName>
        <AccountId>20</AccountId>
        <AccountType/>
      </UserInfo>
      <UserInfo>
        <DisplayName>Kahn, Karen</DisplayName>
        <AccountId>213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AD0ADF30242A4088325B026A900943" ma:contentTypeVersion="10" ma:contentTypeDescription="Create a new document." ma:contentTypeScope="" ma:versionID="33a6052d4f7d1d7cf9fd307c9cef8495">
  <xsd:schema xmlns:xsd="http://www.w3.org/2001/XMLSchema" xmlns:xs="http://www.w3.org/2001/XMLSchema" xmlns:p="http://schemas.microsoft.com/office/2006/metadata/properties" xmlns:ns2="5520d2ea-63f8-4219-bb03-ed63ebaa24f8" xmlns:ns3="da169063-5482-414a-95ca-b15db557291b" targetNamespace="http://schemas.microsoft.com/office/2006/metadata/properties" ma:root="true" ma:fieldsID="47a19a2aa58c4e2fb04386f6850e44d0" ns2:_="" ns3:_="">
    <xsd:import namespace="5520d2ea-63f8-4219-bb03-ed63ebaa24f8"/>
    <xsd:import namespace="da169063-5482-414a-95ca-b15db55729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20d2ea-63f8-4219-bb03-ed63ebaa24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69063-5482-414a-95ca-b15db55729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FD9F22-3029-4E43-AA27-524AB6492F53}">
  <ds:schemaRefs>
    <ds:schemaRef ds:uri="http://www.w3.org/XML/1998/namespace"/>
    <ds:schemaRef ds:uri="http://purl.org/dc/terms/"/>
    <ds:schemaRef ds:uri="http://purl.org/dc/dcmitype/"/>
    <ds:schemaRef ds:uri="da169063-5482-414a-95ca-b15db557291b"/>
    <ds:schemaRef ds:uri="http://schemas.microsoft.com/office/2006/metadata/properties"/>
    <ds:schemaRef ds:uri="http://schemas.microsoft.com/office/2006/documentManagement/types"/>
    <ds:schemaRef ds:uri="5520d2ea-63f8-4219-bb03-ed63ebaa24f8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926D06A-8DB7-4D0E-9F25-DA89D7FA32BC}">
  <ds:schemaRefs>
    <ds:schemaRef ds:uri="5520d2ea-63f8-4219-bb03-ed63ebaa24f8"/>
    <ds:schemaRef ds:uri="da169063-5482-414a-95ca-b15db55729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FF3519E-D09A-4E50-A6F3-2D3B5E2514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1025</TotalTime>
  <Words>1475</Words>
  <Application>Microsoft Office PowerPoint</Application>
  <PresentationFormat>Widescreen</PresentationFormat>
  <Paragraphs>266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Calibri</vt:lpstr>
      <vt:lpstr>Courier New</vt:lpstr>
      <vt:lpstr>Helvetica Neue Medium</vt:lpstr>
      <vt:lpstr>Intel Clear</vt:lpstr>
      <vt:lpstr>IntelOne Display Light</vt:lpstr>
      <vt:lpstr>IntelOne Display Medium</vt:lpstr>
      <vt:lpstr>IntelOne Display Regular</vt:lpstr>
      <vt:lpstr>IntelOne Text</vt:lpstr>
      <vt:lpstr>IntelOne Text Light</vt:lpstr>
      <vt:lpstr>Symbol</vt:lpstr>
      <vt:lpstr>Wingdings</vt:lpstr>
      <vt:lpstr>1_Theme1</vt:lpstr>
      <vt:lpstr>2024 Q2 Exec Sync Template</vt:lpstr>
      <vt:lpstr>How to use the pass-down slides</vt:lpstr>
      <vt:lpstr>PowerPoint Presentation</vt:lpstr>
      <vt:lpstr>PowerPoint Presentation</vt:lpstr>
      <vt:lpstr>PowerPoint Presentation</vt:lpstr>
      <vt:lpstr>Driving Intel's Transformation</vt:lpstr>
      <vt:lpstr>Competing to Win</vt:lpstr>
      <vt:lpstr>Operating Segment Reporting 8-K Historical Recast Provides Details Aligned To New Segmentation</vt:lpstr>
      <vt:lpstr>Our Profitability Journey</vt:lpstr>
      <vt:lpstr>IDM 2.0 Acceleration  Why the Model Shift Matters</vt:lpstr>
      <vt:lpstr>Bringing People Along on Our Transformation</vt:lpstr>
      <vt:lpstr>Embracing the Transformation Essential role for every employee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Wong, Eileen</cp:lastModifiedBy>
  <cp:revision>7</cp:revision>
  <dcterms:created xsi:type="dcterms:W3CDTF">2013-07-15T20:26:40Z</dcterms:created>
  <dcterms:modified xsi:type="dcterms:W3CDTF">2024-03-12T18:57:38Z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0x01010089AD0ADF30242A4088325B026A900943</vt:lpwstr>
  </property>
</Properties>
</file>