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4823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8" y="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D62F-BDD0-07BE-C63B-3864146E7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D3AA0-134D-517F-195F-A32A33093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DC3BE-FAC1-2888-85D9-013474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A7CA3-5FAB-1507-1C76-D557B754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D0A4B-2FFD-1C6E-99CA-D385738A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0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C3AC-37C1-A5BC-393B-4BF05256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D9980-AE42-7102-54FD-E25472010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47A7-BABE-5889-2ECA-534ACE4F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6190B-987C-D0F2-8BC1-0104AB91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7D405-C57C-B219-39DF-F9BCBAAE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3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862CF7-69D6-1BE2-9649-37F48DA70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CA51B-608E-0B29-C5DB-4EC5D1FE2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E1862-64FC-CEA7-FDFA-07B66068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FC87A-6A15-34D2-95B0-0E85816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02F6C-5854-F657-FB95-47F8CEC5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5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533A-CE14-A477-F2F7-35AA5585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C891-CC78-2820-F10E-EAAFCAE39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0997-9930-63EF-11C1-A4EE2A85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2F22-0957-3709-4F0F-76030BB6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641C-65D3-966E-F175-C6DBAD4E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AB1D-9B39-B889-3C14-3A749450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0293E-756A-3FDC-C6EE-9B415654A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F41D7-6FD7-6A97-57A3-2E124706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8454B-B0D1-08DB-1D74-B0A416AE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9B5E2-6843-288C-2041-8915D73E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0C60-55EC-77C7-57D3-48CAEA8E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D0C6E-D421-37A1-1329-327C63BCD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EAC3E-71BD-6FE8-197D-A78FB0130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FC014-3FC8-EDA8-667A-2CD0EDED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A0157-2DA2-34FE-0009-31F72B28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76A35-78B8-3934-B174-AB4353D2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F883-67EE-42B9-75E4-F1B71D6A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882A5-0038-C18B-925B-49475E4F2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4ED5D-FD66-C628-AE72-C913E1E24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F7D4F-81B2-74A6-63D6-DE65AB441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373AE-E14F-D243-D0EE-A4A7B003B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E1B69-DE77-2B00-3B04-C8C0E453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E6F75-9081-6D1C-2E87-FD8CA9E1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1DFA6-3D9F-54AD-EA1A-9D6BB0DC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8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12F3-2090-DC5B-CA1C-85612042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68334-C886-FC17-BF94-27A23D37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11A32-0D29-779F-D2B7-C289BE9B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B3964-1CD7-A164-E247-E0BC8D12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51A34-6DFB-DE49-FB2C-C669F0CD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BAEB4-44DD-359A-0137-820B1E57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3D55D-3B47-BB36-C212-D0746CB7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6E7D-BD78-F1F2-BA8C-0C74B775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3AD2-74BB-5A49-7630-46A5A71A5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2E6D2-1B5B-8F9E-76C4-995EA1E1D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52388-845E-6FE0-74F6-844D8D39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1343D-D4B1-9CF3-1D2A-7DCC41C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A2969-87EE-C698-6DC4-A01F154B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B197-8CEA-8EF9-C2D7-02C09577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C3495-FAB4-301A-443F-5FDFB457F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0215A-2220-8DC9-95E4-62A1E0318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19184-182D-8378-7E63-9F0B601E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93789-4996-2810-76E1-9AEDE6EE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3A52D-3CA5-F79A-EF0E-635D9305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574D9-0C09-8BED-C7D2-1E82FB3B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38CF1-A953-A15C-0AFE-290830FAA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CE36F-4D6E-7493-76AE-7999CF4D3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CAB8E5-2CAF-4C0E-8B4A-E495086FBBB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15D5-BCD3-5E30-4935-4110B73A5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D7B6-BD0A-BCA5-6AC0-F63851A8F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DEDE36-2450-4A2C-AFFF-F99354CE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75FD3-67F9-2D9B-B331-9897AEAEBF5F}"/>
              </a:ext>
            </a:extLst>
          </p:cNvPr>
          <p:cNvGrpSpPr/>
          <p:nvPr/>
        </p:nvGrpSpPr>
        <p:grpSpPr>
          <a:xfrm>
            <a:off x="152400" y="1249974"/>
            <a:ext cx="2155019" cy="3724285"/>
            <a:chOff x="381000" y="1345224"/>
            <a:chExt cx="2155019" cy="372428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4266CDA-B53E-D074-ADC2-B162DF0A6B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68"/>
            <a:stretch/>
          </p:blipFill>
          <p:spPr bwMode="auto">
            <a:xfrm>
              <a:off x="410329" y="1345224"/>
              <a:ext cx="634636" cy="355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1D8481-574A-084D-9F37-6C638B429F83}"/>
                </a:ext>
              </a:extLst>
            </p:cNvPr>
            <p:cNvSpPr txBox="1"/>
            <p:nvPr/>
          </p:nvSpPr>
          <p:spPr>
            <a:xfrm>
              <a:off x="381000" y="4807899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err="1"/>
                <a:t>uBump</a:t>
              </a:r>
              <a:endParaRPr lang="en-US" sz="10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321411-AB4F-D1E9-3A8B-645ED7435876}"/>
                </a:ext>
              </a:extLst>
            </p:cNvPr>
            <p:cNvSpPr txBox="1"/>
            <p:nvPr/>
          </p:nvSpPr>
          <p:spPr>
            <a:xfrm>
              <a:off x="1184490" y="4274644"/>
              <a:ext cx="4347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/>
                <a:t>HBI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374971-E137-B6D5-08FC-8862A0E190AC}"/>
                </a:ext>
              </a:extLst>
            </p:cNvPr>
            <p:cNvSpPr txBox="1"/>
            <p:nvPr/>
          </p:nvSpPr>
          <p:spPr>
            <a:xfrm>
              <a:off x="1706946" y="3723714"/>
              <a:ext cx="8290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/>
                <a:t>Via-in-one</a:t>
              </a: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B811544-0FBD-4AB3-EA45-85686DB1C7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85" r="8047" b="29533"/>
            <a:stretch/>
          </p:blipFill>
          <p:spPr bwMode="auto">
            <a:xfrm>
              <a:off x="1706946" y="1348515"/>
              <a:ext cx="767751" cy="250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10F287-F85B-5893-9EEE-54424D2701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1" t="386" r="53467" b="15159"/>
            <a:stretch/>
          </p:blipFill>
          <p:spPr bwMode="auto">
            <a:xfrm>
              <a:off x="1044964" y="1345224"/>
              <a:ext cx="634636" cy="299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F55919-1AE0-7308-CCEB-3BDC4C425021}"/>
              </a:ext>
            </a:extLst>
          </p:cNvPr>
          <p:cNvGrpSpPr/>
          <p:nvPr/>
        </p:nvGrpSpPr>
        <p:grpSpPr>
          <a:xfrm>
            <a:off x="2210940" y="944092"/>
            <a:ext cx="6342235" cy="3252430"/>
            <a:chOff x="2563365" y="944092"/>
            <a:chExt cx="6342235" cy="32524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E31E441-3173-BC2B-F19B-3D453CAFC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63365" y="944092"/>
              <a:ext cx="6342235" cy="307184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8B11E1-57DB-3A1B-D800-BCC8336CD3F2}"/>
                </a:ext>
              </a:extLst>
            </p:cNvPr>
            <p:cNvSpPr txBox="1"/>
            <p:nvPr/>
          </p:nvSpPr>
          <p:spPr>
            <a:xfrm>
              <a:off x="2686050" y="3888745"/>
              <a:ext cx="6070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Via-in-one for low-cost high-yield stacking</a:t>
              </a:r>
            </a:p>
          </p:txBody>
        </p:sp>
      </p:grpSp>
      <p:pic>
        <p:nvPicPr>
          <p:cNvPr id="14" name="Picture 13" descr="A close up of a screen&#10;&#10;Description automatically generated">
            <a:extLst>
              <a:ext uri="{FF2B5EF4-FFF2-40B4-BE49-F238E27FC236}">
                <a16:creationId xmlns:a16="http://schemas.microsoft.com/office/drawing/2014/main" id="{717C9DD1-FCF3-2A47-69DD-AA5BC493B1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3094" r="50469" b="-3094"/>
          <a:stretch/>
        </p:blipFill>
        <p:spPr>
          <a:xfrm>
            <a:off x="8804318" y="1237644"/>
            <a:ext cx="1885518" cy="16997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5FFD8D-B23E-3808-8CE0-AA64219B25A9}"/>
              </a:ext>
            </a:extLst>
          </p:cNvPr>
          <p:cNvSpPr txBox="1"/>
          <p:nvPr/>
        </p:nvSpPr>
        <p:spPr>
          <a:xfrm>
            <a:off x="8718756" y="3888745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Logic and wires moved to base die</a:t>
            </a:r>
          </a:p>
          <a:p>
            <a:r>
              <a:rPr lang="en-US" sz="1400"/>
              <a:t>Unmodified commodity DRAM process</a:t>
            </a:r>
          </a:p>
        </p:txBody>
      </p:sp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6B45ED56-1247-1E74-15A2-764B821099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548" r="434" b="-548"/>
          <a:stretch/>
        </p:blipFill>
        <p:spPr>
          <a:xfrm>
            <a:off x="10010453" y="2189036"/>
            <a:ext cx="1885518" cy="16997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736CC2-2A11-F32C-B4C3-99FFBC0E82A6}"/>
              </a:ext>
            </a:extLst>
          </p:cNvPr>
          <p:cNvSpPr txBox="1"/>
          <p:nvPr/>
        </p:nvSpPr>
        <p:spPr>
          <a:xfrm>
            <a:off x="8622164" y="2891996"/>
            <a:ext cx="14772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Via-in-one</a:t>
            </a:r>
          </a:p>
          <a:p>
            <a:pPr algn="ctr"/>
            <a:r>
              <a:rPr lang="en-US" sz="1050"/>
              <a:t>re-</a:t>
            </a:r>
            <a:r>
              <a:rPr lang="en-US" sz="1050" err="1"/>
              <a:t>floorplanning</a:t>
            </a:r>
            <a:endParaRPr lang="en-US" sz="1050"/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604CA76E-22F0-1279-0428-899F15CF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90" y="4557997"/>
            <a:ext cx="3537448" cy="13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73C39C-B53A-5A9B-EA6F-3BCD483CCFA4}"/>
              </a:ext>
            </a:extLst>
          </p:cNvPr>
          <p:cNvSpPr txBox="1"/>
          <p:nvPr/>
        </p:nvSpPr>
        <p:spPr>
          <a:xfrm>
            <a:off x="1425259" y="5932552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Tower repair for yielding 8+1 wafer </a:t>
            </a:r>
          </a:p>
          <a:p>
            <a:r>
              <a:rPr lang="en-US" sz="1400"/>
              <a:t>stacked memory per slice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ED2568-26EC-7035-6E51-C224A13D338E}"/>
              </a:ext>
            </a:extLst>
          </p:cNvPr>
          <p:cNvCxnSpPr>
            <a:cxnSpLocks/>
          </p:cNvCxnSpPr>
          <p:nvPr/>
        </p:nvCxnSpPr>
        <p:spPr>
          <a:xfrm>
            <a:off x="1941698" y="4415408"/>
            <a:ext cx="2948254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8C0B6D-1DB6-FB7B-1535-C932635E3119}"/>
              </a:ext>
            </a:extLst>
          </p:cNvPr>
          <p:cNvCxnSpPr>
            <a:cxnSpLocks/>
          </p:cNvCxnSpPr>
          <p:nvPr/>
        </p:nvCxnSpPr>
        <p:spPr>
          <a:xfrm flipH="1">
            <a:off x="1119419" y="4557997"/>
            <a:ext cx="468081" cy="90509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CBD235-9B23-2B0F-50DD-8A26E4B28F40}"/>
              </a:ext>
            </a:extLst>
          </p:cNvPr>
          <p:cNvCxnSpPr/>
          <p:nvPr/>
        </p:nvCxnSpPr>
        <p:spPr>
          <a:xfrm>
            <a:off x="931640" y="5893172"/>
            <a:ext cx="3365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32EE5E-866C-38E7-31A0-F0FEF5883EFD}"/>
              </a:ext>
            </a:extLst>
          </p:cNvPr>
          <p:cNvCxnSpPr/>
          <p:nvPr/>
        </p:nvCxnSpPr>
        <p:spPr>
          <a:xfrm flipV="1">
            <a:off x="4857338" y="4333570"/>
            <a:ext cx="98020" cy="212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02F187-72AD-3AEA-6207-34817869A246}"/>
              </a:ext>
            </a:extLst>
          </p:cNvPr>
          <p:cNvCxnSpPr/>
          <p:nvPr/>
        </p:nvCxnSpPr>
        <p:spPr>
          <a:xfrm flipV="1">
            <a:off x="1843678" y="4305818"/>
            <a:ext cx="98020" cy="212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A29D85-1AF0-1CBC-DC32-09BCB2EC69E0}"/>
              </a:ext>
            </a:extLst>
          </p:cNvPr>
          <p:cNvCxnSpPr/>
          <p:nvPr/>
        </p:nvCxnSpPr>
        <p:spPr>
          <a:xfrm>
            <a:off x="1428712" y="4548656"/>
            <a:ext cx="3365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A05758-20BD-CA5D-1360-6A08134D371B}"/>
              </a:ext>
            </a:extLst>
          </p:cNvPr>
          <p:cNvCxnSpPr/>
          <p:nvPr/>
        </p:nvCxnSpPr>
        <p:spPr>
          <a:xfrm>
            <a:off x="938388" y="5514055"/>
            <a:ext cx="3365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E29C8C-AFA9-C408-10D8-196244B9F077}"/>
              </a:ext>
            </a:extLst>
          </p:cNvPr>
          <p:cNvSpPr txBox="1"/>
          <p:nvPr/>
        </p:nvSpPr>
        <p:spPr>
          <a:xfrm>
            <a:off x="3377922" y="4320651"/>
            <a:ext cx="44418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>
                <a:solidFill>
                  <a:schemeClr val="tx1">
                    <a:lumMod val="50000"/>
                  </a:schemeClr>
                </a:solidFill>
              </a:rPr>
              <a:t>12mm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BE97F8-E8C1-318D-D037-FD9DA5FAF860}"/>
              </a:ext>
            </a:extLst>
          </p:cNvPr>
          <p:cNvSpPr txBox="1"/>
          <p:nvPr/>
        </p:nvSpPr>
        <p:spPr>
          <a:xfrm>
            <a:off x="1135962" y="4798833"/>
            <a:ext cx="4195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>
                <a:solidFill>
                  <a:schemeClr val="tx1">
                    <a:lumMod val="50000"/>
                  </a:schemeClr>
                </a:solidFill>
              </a:rPr>
              <a:t>3.7 mm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5B684E-5B51-A544-AAF1-6F0D59C9DB0E}"/>
              </a:ext>
            </a:extLst>
          </p:cNvPr>
          <p:cNvSpPr txBox="1"/>
          <p:nvPr/>
        </p:nvSpPr>
        <p:spPr>
          <a:xfrm>
            <a:off x="831472" y="5614165"/>
            <a:ext cx="474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>
                <a:solidFill>
                  <a:schemeClr val="tx1">
                    <a:lumMod val="50000"/>
                  </a:schemeClr>
                </a:solidFill>
              </a:rPr>
              <a:t>0.1mm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66D337-633A-F9DD-ECDE-548EAEDDD5BD}"/>
              </a:ext>
            </a:extLst>
          </p:cNvPr>
          <p:cNvCxnSpPr>
            <a:cxnSpLocks/>
          </p:cNvCxnSpPr>
          <p:nvPr/>
        </p:nvCxnSpPr>
        <p:spPr>
          <a:xfrm flipV="1">
            <a:off x="978810" y="5284814"/>
            <a:ext cx="0" cy="21527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880B0A5-2792-00C8-DB40-6F3C8154A353}"/>
              </a:ext>
            </a:extLst>
          </p:cNvPr>
          <p:cNvCxnSpPr>
            <a:cxnSpLocks/>
          </p:cNvCxnSpPr>
          <p:nvPr/>
        </p:nvCxnSpPr>
        <p:spPr>
          <a:xfrm flipV="1">
            <a:off x="971555" y="5891182"/>
            <a:ext cx="0" cy="21527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322EBE-0002-3D85-A9DE-522ECA6F83A1}"/>
              </a:ext>
            </a:extLst>
          </p:cNvPr>
          <p:cNvGrpSpPr/>
          <p:nvPr/>
        </p:nvGrpSpPr>
        <p:grpSpPr>
          <a:xfrm>
            <a:off x="3141647" y="3583815"/>
            <a:ext cx="336508" cy="400110"/>
            <a:chOff x="7994934" y="441825"/>
            <a:chExt cx="336508" cy="40011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DB922D6-3BE8-7125-93B1-32717AF156E4}"/>
                </a:ext>
              </a:extLst>
            </p:cNvPr>
            <p:cNvSpPr/>
            <p:nvPr/>
          </p:nvSpPr>
          <p:spPr>
            <a:xfrm>
              <a:off x="7994934" y="466725"/>
              <a:ext cx="336508" cy="353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BD9ED3-3F96-62E8-A8B0-5A0430BA2513}"/>
                </a:ext>
              </a:extLst>
            </p:cNvPr>
            <p:cNvSpPr txBox="1"/>
            <p:nvPr/>
          </p:nvSpPr>
          <p:spPr>
            <a:xfrm>
              <a:off x="8022207" y="441825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25A7DEC-7D66-8763-CF24-3C19E99786B5}"/>
              </a:ext>
            </a:extLst>
          </p:cNvPr>
          <p:cNvGrpSpPr/>
          <p:nvPr/>
        </p:nvGrpSpPr>
        <p:grpSpPr>
          <a:xfrm>
            <a:off x="10946799" y="1508427"/>
            <a:ext cx="346104" cy="400110"/>
            <a:chOff x="7985338" y="441825"/>
            <a:chExt cx="346104" cy="40011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523CE78-8384-5484-954D-333312B89DE7}"/>
                </a:ext>
              </a:extLst>
            </p:cNvPr>
            <p:cNvSpPr/>
            <p:nvPr/>
          </p:nvSpPr>
          <p:spPr>
            <a:xfrm>
              <a:off x="7994934" y="466725"/>
              <a:ext cx="336508" cy="353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F1396B-C75F-2E79-3D5B-24C08CB1AF74}"/>
                </a:ext>
              </a:extLst>
            </p:cNvPr>
            <p:cNvSpPr txBox="1"/>
            <p:nvPr/>
          </p:nvSpPr>
          <p:spPr>
            <a:xfrm>
              <a:off x="7985338" y="44182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E1CDEC-9C2F-91A9-8017-0E4FA436F7C5}"/>
              </a:ext>
            </a:extLst>
          </p:cNvPr>
          <p:cNvGrpSpPr/>
          <p:nvPr/>
        </p:nvGrpSpPr>
        <p:grpSpPr>
          <a:xfrm>
            <a:off x="2824620" y="5020854"/>
            <a:ext cx="347707" cy="400110"/>
            <a:chOff x="7983735" y="441825"/>
            <a:chExt cx="347707" cy="40011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91B960A-36C4-B01F-5DBA-100A14EA906A}"/>
                </a:ext>
              </a:extLst>
            </p:cNvPr>
            <p:cNvSpPr/>
            <p:nvPr/>
          </p:nvSpPr>
          <p:spPr>
            <a:xfrm>
              <a:off x="7994934" y="466725"/>
              <a:ext cx="336508" cy="353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E3206F-4AA8-6641-35FD-7AC03721D104}"/>
                </a:ext>
              </a:extLst>
            </p:cNvPr>
            <p:cNvSpPr txBox="1"/>
            <p:nvPr/>
          </p:nvSpPr>
          <p:spPr>
            <a:xfrm>
              <a:off x="7983735" y="441825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8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141955A7C6548B9F21B14DBB4E906" ma:contentTypeVersion="16" ma:contentTypeDescription="Create a new document." ma:contentTypeScope="" ma:versionID="d4fa80ddfd169156b776ecd2a4d582f0">
  <xsd:schema xmlns:xsd="http://www.w3.org/2001/XMLSchema" xmlns:xs="http://www.w3.org/2001/XMLSchema" xmlns:p="http://schemas.microsoft.com/office/2006/metadata/properties" xmlns:ns2="e10fdacf-226f-4142-8166-94701ba6d281" xmlns:ns3="520826e8-1ff8-4ff0-aa91-e4f63372964a" xmlns:ns4="a7bc6c04-a6f3-4b85-abcc-278c78dc556b" targetNamespace="http://schemas.microsoft.com/office/2006/metadata/properties" ma:root="true" ma:fieldsID="0c92a0bc5c84dcb6db700def9f0b2fca" ns2:_="" ns3:_="" ns4:_="">
    <xsd:import namespace="e10fdacf-226f-4142-8166-94701ba6d281"/>
    <xsd:import namespace="520826e8-1ff8-4ff0-aa91-e4f63372964a"/>
    <xsd:import namespace="a7bc6c04-a6f3-4b85-abcc-278c78dc5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dacf-226f-4142-8166-94701ba6d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a7515c-90a7-421b-ad67-16208a05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826e8-1ff8-4ff0-aa91-e4f633729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6c04-a6f3-4b85-abcc-278c78dc556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9cd4910-60a9-4030-82bd-84f75c059be7}" ma:internalName="TaxCatchAll" ma:showField="CatchAllData" ma:web="520826e8-1ff8-4ff0-aa91-e4f633729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0fdacf-226f-4142-8166-94701ba6d281">
      <Terms xmlns="http://schemas.microsoft.com/office/infopath/2007/PartnerControls"/>
    </lcf76f155ced4ddcb4097134ff3c332f>
    <TaxCatchAll xmlns="a7bc6c04-a6f3-4b85-abcc-278c78dc556b" xsi:nil="true"/>
    <SharedWithUsers xmlns="520826e8-1ff8-4ff0-aa91-e4f63372964a">
      <UserInfo>
        <DisplayName>Agarwal, Rajat</DisplayName>
        <AccountId>951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AE26411-DC5D-4622-BC1B-99AC057758D1}"/>
</file>

<file path=customXml/itemProps2.xml><?xml version="1.0" encoding="utf-8"?>
<ds:datastoreItem xmlns:ds="http://schemas.openxmlformats.org/officeDocument/2006/customXml" ds:itemID="{E1A35322-BE9D-42D2-A8A3-FF2BD77EA646}"/>
</file>

<file path=customXml/itemProps3.xml><?xml version="1.0" encoding="utf-8"?>
<ds:datastoreItem xmlns:ds="http://schemas.openxmlformats.org/officeDocument/2006/customXml" ds:itemID="{6FD549BA-2A16-42B7-A45F-87C4C6BF332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Morein, Stephen</dc:creator>
  <cp:lastModifiedBy>Morein, Stephen</cp:lastModifiedBy>
  <cp:revision>1</cp:revision>
  <dcterms:created xsi:type="dcterms:W3CDTF">2024-07-12T23:23:59Z</dcterms:created>
  <dcterms:modified xsi:type="dcterms:W3CDTF">2024-07-12T23:26:07Z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0x01010082C141955A7C6548B9F21B14DBB4E906</vt:lpwstr>
  </property>
  <property fmtid="{D5CDD505-2E9C-101B-9397-08002B2CF9AE}" pid="3" name="MediaServiceImageTags">
    <vt:lpwstr/>
  </property>
</Properties>
</file>