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147478260" r:id="rId3"/>
    <p:sldId id="2147478270" r:id="rId4"/>
    <p:sldId id="21474782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22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2F83C-F958-477C-A0F7-FE735C4DC5A0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D066F-1026-4193-BAA5-4BD163F78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2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D92567-D7D7-4223-A842-9A06E6D4E1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ACA8-2004-F168-CE01-FEB8AB387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8438EA-1BCA-09BA-F04C-DFC3FF3EC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CBD09-EC05-91AF-FFA7-DE962C09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A0C8E-9973-4B81-1912-8A618909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842D3-9B53-6219-16E1-3D77F273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7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EBB9D-E6BA-7CDF-4469-082A96EBD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3A37D3-BFA4-449B-CFC6-F1AA38B95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BB2D1-02AA-F39E-FB56-05F666D4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792F3-3EB8-EDBD-F0CF-E8152373F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BA18A-8FFF-06A6-275B-EBB81109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7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BB3C4-2D7B-4060-936F-1E0C76FC2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6AFEE-ED96-7939-EE1B-2CF1D66C8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07C05-B63D-4979-FA03-646A4D9F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8A3D8-2B95-87C1-E8EC-23A056603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D8E10-5115-E4B7-0FC5-4DA035A0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6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B35A4-51BC-4EA4-8E63-8A7D09FB8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66EBB2-584E-4CD8-BAAE-06D480D3A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95361"/>
            <a:ext cx="10972800" cy="530454"/>
          </a:xfrm>
        </p:spPr>
        <p:txBody>
          <a:bodyPr>
            <a:noAutofit/>
          </a:bodyPr>
          <a:lstStyle>
            <a:lvl1pPr marL="0" indent="0">
              <a:buNone/>
              <a:defRPr sz="3200" b="0" i="0">
                <a:solidFill>
                  <a:schemeClr val="accent1"/>
                </a:solidFill>
                <a:latin typeface="IntelOne Text" panose="020B0503020203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6AEA0-8A4A-4395-842E-1588A8A29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9D013-C7B6-4628-B2EF-9C1967AE6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935" y="2105680"/>
            <a:ext cx="5429865" cy="409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348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9BFA3-98A5-F752-7307-1AADC8FC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84A0-606B-9E8F-7785-C938BF926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C8AB3-9764-849A-317A-855F4EE1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09469-42F4-78EE-63EA-CCDADC385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B008B-CF4F-6EE0-4CE9-C470E17C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5728-EA31-107C-8B11-B9C60C02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0EDD5-9D42-D370-5C28-FC682C78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E91A-D15F-FC97-105A-2231F304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5D918-9908-E198-C819-714538DD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E9496-E786-6335-5B34-FE99A25A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DF09B-4524-4D13-F7DF-D94D4BC0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E25EF-58DB-9D1B-4B26-846616DEE8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C7D1F-D605-977E-4474-F5C13263A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CB935-A94F-1C4C-5299-BD1DEDA7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E6413-177F-70C8-0889-F988B846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BBBCF-671C-F799-8F6F-4938F9DE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0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5B27-0376-B630-247E-F825F7F24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AB548-B30D-93E9-6838-9F0E95315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86AC9-EFB0-B71F-497B-2366F89A8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9089C-2A47-A6CB-8C4C-640DC5F8F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87FCE4-F6E6-0DE0-FE37-D83EBE0D3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287E6-D39B-0262-F9C2-97982977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FEC1B9-46B5-F0A8-40A4-51F092E0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552271-6B75-817D-88BC-429ADB79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3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4689-6B75-24DC-C992-A0DBB5D2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B915A-D035-658F-6D8C-A9FABBA3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5CE7B4-657F-C6EE-7D1B-82E47C86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82ED9-3220-D103-AE6B-A4979B50D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0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7A155B-5169-EB9B-8E01-534571AE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06B30-53F1-E1A3-7287-1B7E5E46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D038D2-4B93-6139-FCDA-F5D28F94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FCEE7-60ED-C61F-C5F3-370571F85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C69ED-8557-6FA6-383C-D0428D254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8A8940-064E-CAB6-D8D6-17C937D90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74427-AF28-C52A-86F8-9FB9844F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F0E1E-2328-1AA2-3321-BFD0416A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05BFF-4342-D6BD-4A59-E9FD7C25D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9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888BF-5D15-0BDC-5E05-7ED9EDCB5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4ACCD-4C88-A21F-31C2-A89B934D9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34A83-9CCB-D7EB-D65A-A4ED74DAA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C66-C749-2DDF-27E4-194DBFC5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1788F-E645-DCB5-D7DE-E9A28733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DA320-0301-D73C-D92F-57255972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540D08-DDC1-72BD-92CE-D26CACDD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985F4-9442-368C-63D3-4E52D0944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8EAF0-FB53-CB02-F194-81743BB75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B214F7-2824-4F88-A872-432741AEA7E7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A26E6-827D-794F-DD98-E1FB11C37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31839-E163-12B3-8047-105D115EE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1E7DFA-33EC-4328-BD6E-23BB1FED7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9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yquote.com/quotes/wayne_gretzky_383282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97C2-AF03-65FA-8BDD-7222185D38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Enhancing Memory Capacity and Bandwidth Utilization in AI Workloads though CXL expansion Memory – Key pictures as addendum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BF3B98-339B-0D65-6387-4984AED27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Karthik Tyamgondlu </a:t>
            </a:r>
          </a:p>
        </p:txBody>
      </p:sp>
    </p:spTree>
    <p:extLst>
      <p:ext uri="{BB962C8B-B14F-4D97-AF65-F5344CB8AC3E}">
        <p14:creationId xmlns:p14="http://schemas.microsoft.com/office/powerpoint/2010/main" val="312083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17039-11C4-91FE-3984-3E70C225F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49" y="141587"/>
            <a:ext cx="7891012" cy="1325563"/>
          </a:xfrm>
        </p:spPr>
        <p:txBody>
          <a:bodyPr/>
          <a:lstStyle/>
          <a:p>
            <a:r>
              <a:rPr lang="en-US" dirty="0"/>
              <a:t>How accelerators addresses LLMs (inference)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1947F-8944-A508-2FC9-B2E5B869AB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811" y="1507238"/>
            <a:ext cx="8189888" cy="530454"/>
          </a:xfrm>
        </p:spPr>
        <p:txBody>
          <a:bodyPr/>
          <a:lstStyle/>
          <a:p>
            <a:r>
              <a:rPr lang="en-US" sz="1800" i="1" dirty="0">
                <a:latin typeface="Roboto" panose="02000000000000000000" pitchFamily="2" charset="0"/>
              </a:rPr>
              <a:t>Wayne Gretzky – “I skate to where the puck is going to be...</a:t>
            </a:r>
            <a:r>
              <a:rPr lang="en-US" sz="1800" i="1" dirty="0"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endParaRPr lang="en-US" sz="1800" dirty="0">
              <a:latin typeface="Roboto" panose="02000000000000000000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0E507-7C63-1550-B0D7-251377205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0999" y="2105680"/>
            <a:ext cx="2936017" cy="4095774"/>
          </a:xfrm>
        </p:spPr>
        <p:txBody>
          <a:bodyPr>
            <a:normAutofit/>
          </a:bodyPr>
          <a:lstStyle/>
          <a:p>
            <a:r>
              <a:rPr lang="en-US" sz="1600"/>
              <a:t>1xModule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288GB Total</a:t>
            </a:r>
          </a:p>
          <a:p>
            <a:r>
              <a:rPr lang="en-US" sz="1600"/>
              <a:t>Limited to </a:t>
            </a:r>
            <a:r>
              <a:rPr lang="en-US" sz="1600" b="1" u="sng"/>
              <a:t>~90-135B </a:t>
            </a:r>
            <a:r>
              <a:rPr lang="en-US" sz="1600"/>
              <a:t>params [BF16]</a:t>
            </a:r>
          </a:p>
          <a:p>
            <a:r>
              <a:rPr lang="en-US" sz="1600"/>
              <a:t>~288B params [FP8]</a:t>
            </a:r>
          </a:p>
          <a:p>
            <a:r>
              <a:rPr lang="en-US" sz="1600"/>
              <a:t>Large part of peak inference market with BF8 and entire peak inference market with BF16</a:t>
            </a:r>
          </a:p>
          <a:p>
            <a:r>
              <a:rPr lang="en-US" sz="1600">
                <a:solidFill>
                  <a:srgbClr val="FF0000"/>
                </a:solidFill>
              </a:rPr>
              <a:t>Cannot run larger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26B873-4871-7D07-42EA-4C3D62AA9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0582" y="2105680"/>
            <a:ext cx="3290104" cy="4095774"/>
          </a:xfrm>
        </p:spPr>
        <p:txBody>
          <a:bodyPr>
            <a:normAutofit/>
          </a:bodyPr>
          <a:lstStyle/>
          <a:p>
            <a:r>
              <a:rPr lang="en-US" sz="1600" err="1"/>
              <a:t>Nx</a:t>
            </a:r>
            <a:r>
              <a:rPr lang="en-US" sz="1600"/>
              <a:t> Modules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288GB x #GPU</a:t>
            </a:r>
          </a:p>
          <a:p>
            <a:r>
              <a:rPr lang="en-US" sz="1600"/>
              <a:t>~90-288B params x #GPU</a:t>
            </a:r>
          </a:p>
          <a:p>
            <a:r>
              <a:rPr lang="en-US" sz="1600">
                <a:solidFill>
                  <a:srgbClr val="FF0000"/>
                </a:solidFill>
              </a:rPr>
              <a:t>TCO: Perf/$, Perf/w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015C559-F35B-A79C-759C-9FE5B5A78957}"/>
              </a:ext>
            </a:extLst>
          </p:cNvPr>
          <p:cNvSpPr txBox="1">
            <a:spLocks/>
          </p:cNvSpPr>
          <p:nvPr/>
        </p:nvSpPr>
        <p:spPr>
          <a:xfrm>
            <a:off x="7909408" y="2105680"/>
            <a:ext cx="4114361" cy="4095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IntelOne Display Regular" panose="020B0503020203020204" pitchFamily="34" charset="0"/>
              <a:buChar char="•"/>
              <a:defRPr sz="2800" b="0" i="0" kern="1200">
                <a:solidFill>
                  <a:schemeClr val="tx1"/>
                </a:solidFill>
                <a:latin typeface="IntelOne Text Light" panose="020B0403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400" b="0" i="0" kern="1200">
                <a:solidFill>
                  <a:schemeClr val="tx1"/>
                </a:solidFill>
                <a:latin typeface="IntelOne Text Light" panose="020B0403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2000" b="0" i="0" kern="1200">
                <a:solidFill>
                  <a:schemeClr val="tx1"/>
                </a:solidFill>
                <a:latin typeface="IntelOne Text Light" panose="020B04030202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800" b="0" i="0" kern="1200">
                <a:solidFill>
                  <a:schemeClr val="tx1"/>
                </a:solidFill>
                <a:latin typeface="IntelOne Text Light" panose="020B04030202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IntelOne Display Regular" panose="020B0503020203020204" pitchFamily="34" charset="0"/>
              <a:buChar char="•"/>
              <a:defRPr sz="1600" b="0" i="0" kern="1200">
                <a:solidFill>
                  <a:schemeClr val="tx1"/>
                </a:solidFill>
                <a:latin typeface="IntelOne Text Light" panose="020B04030202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1xModule w/8 x8 CXL DDR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pPr marL="0" indent="0">
              <a:buNone/>
            </a:pPr>
            <a:endParaRPr lang="en-US" sz="1600"/>
          </a:p>
          <a:p>
            <a:endParaRPr lang="en-US" sz="1600"/>
          </a:p>
          <a:p>
            <a:endParaRPr lang="en-US" sz="1600"/>
          </a:p>
          <a:p>
            <a:endParaRPr lang="en-US" sz="1600"/>
          </a:p>
          <a:p>
            <a:r>
              <a:rPr lang="en-US" sz="1600"/>
              <a:t>Up to 4TB Memory</a:t>
            </a:r>
          </a:p>
          <a:p>
            <a:r>
              <a:rPr lang="en-US" sz="1600" b="1" u="sng"/>
              <a:t>~1.2-1.9T to 4 </a:t>
            </a:r>
            <a:r>
              <a:rPr lang="en-US" sz="1600"/>
              <a:t>Params</a:t>
            </a:r>
          </a:p>
        </p:txBody>
      </p:sp>
      <p:pic>
        <p:nvPicPr>
          <p:cNvPr id="7" name="Picture 2" descr="Samsung Electronics Introduces Industry's First 512GB CXL Memory Module –  Samsung Global Newsroom">
            <a:extLst>
              <a:ext uri="{FF2B5EF4-FFF2-40B4-BE49-F238E27FC236}">
                <a16:creationId xmlns:a16="http://schemas.microsoft.com/office/drawing/2014/main" id="{0EDD6BA9-AB70-B27A-0F8D-D17AB969F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29" y="2595050"/>
            <a:ext cx="806958" cy="5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13C598-3502-FC49-67FE-E6B39202D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703" y="2688012"/>
            <a:ext cx="1855924" cy="8472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D60E40-9AE8-C474-5D58-9AD9C9AAAF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911" y="2688012"/>
            <a:ext cx="2232950" cy="13491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F77F93-EE05-435A-D93F-731FAC3FB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035" y="3822864"/>
            <a:ext cx="1855924" cy="847224"/>
          </a:xfrm>
          <a:prstGeom prst="rect">
            <a:avLst/>
          </a:prstGeom>
        </p:spPr>
      </p:pic>
      <p:pic>
        <p:nvPicPr>
          <p:cNvPr id="16" name="Picture 2" descr="Samsung Electronics Introduces Industry's First 512GB CXL Memory Module –  Samsung Global Newsroom">
            <a:extLst>
              <a:ext uri="{FF2B5EF4-FFF2-40B4-BE49-F238E27FC236}">
                <a16:creationId xmlns:a16="http://schemas.microsoft.com/office/drawing/2014/main" id="{D5F55EE1-A396-6690-518F-B25226C0A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031" y="2579726"/>
            <a:ext cx="806958" cy="5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amsung Electronics Introduces Industry's First 512GB CXL Memory Module –  Samsung Global Newsroom">
            <a:extLst>
              <a:ext uri="{FF2B5EF4-FFF2-40B4-BE49-F238E27FC236}">
                <a16:creationId xmlns:a16="http://schemas.microsoft.com/office/drawing/2014/main" id="{770E6AFC-EB83-FE09-C14F-B55B9F3A9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718" y="2588120"/>
            <a:ext cx="806958" cy="5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amsung Electronics Introduces Industry's First 512GB CXL Memory Module –  Samsung Global Newsroom">
            <a:extLst>
              <a:ext uri="{FF2B5EF4-FFF2-40B4-BE49-F238E27FC236}">
                <a16:creationId xmlns:a16="http://schemas.microsoft.com/office/drawing/2014/main" id="{9B5BC99B-A0CA-4384-3456-2BB53485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220" y="2565014"/>
            <a:ext cx="806958" cy="5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amsung Electronics Introduces Industry's First 512GB CXL Memory Module –  Samsung Global Newsroom">
            <a:extLst>
              <a:ext uri="{FF2B5EF4-FFF2-40B4-BE49-F238E27FC236}">
                <a16:creationId xmlns:a16="http://schemas.microsoft.com/office/drawing/2014/main" id="{C8DEEB19-9942-9C57-AD0E-2BCB6154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33" y="3236214"/>
            <a:ext cx="806958" cy="5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amsung Electronics Introduces Industry's First 512GB CXL Memory Module –  Samsung Global Newsroom">
            <a:extLst>
              <a:ext uri="{FF2B5EF4-FFF2-40B4-BE49-F238E27FC236}">
                <a16:creationId xmlns:a16="http://schemas.microsoft.com/office/drawing/2014/main" id="{306B0568-6D47-2C35-0F2C-DBD23C99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035" y="3220890"/>
            <a:ext cx="806958" cy="5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amsung Electronics Introduces Industry's First 512GB CXL Memory Module –  Samsung Global Newsroom">
            <a:extLst>
              <a:ext uri="{FF2B5EF4-FFF2-40B4-BE49-F238E27FC236}">
                <a16:creationId xmlns:a16="http://schemas.microsoft.com/office/drawing/2014/main" id="{42928F53-3C71-BE8E-F20A-A020730CA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722" y="3229284"/>
            <a:ext cx="806958" cy="5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amsung Electronics Introduces Industry's First 512GB CXL Memory Module –  Samsung Global Newsroom">
            <a:extLst>
              <a:ext uri="{FF2B5EF4-FFF2-40B4-BE49-F238E27FC236}">
                <a16:creationId xmlns:a16="http://schemas.microsoft.com/office/drawing/2014/main" id="{F7102406-E847-823E-2236-D5C6BFA4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224" y="3206178"/>
            <a:ext cx="806958" cy="57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82B868E-457C-806B-B1CB-C14618A9B799}"/>
              </a:ext>
            </a:extLst>
          </p:cNvPr>
          <p:cNvSpPr txBox="1">
            <a:spLocks/>
          </p:cNvSpPr>
          <p:nvPr/>
        </p:nvSpPr>
        <p:spPr>
          <a:xfrm>
            <a:off x="697319" y="512985"/>
            <a:ext cx="8897057" cy="460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>
              <a:latin typeface="Roboto" panose="02000000000000000000" pitchFamily="2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D8A4D95-4F1C-CAF1-FD8E-105E0B20BF67}"/>
              </a:ext>
            </a:extLst>
          </p:cNvPr>
          <p:cNvSpPr/>
          <p:nvPr/>
        </p:nvSpPr>
        <p:spPr>
          <a:xfrm>
            <a:off x="213904" y="2070045"/>
            <a:ext cx="445411" cy="360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CB19309-0354-45D0-C05A-8C5137E1FD91}"/>
              </a:ext>
            </a:extLst>
          </p:cNvPr>
          <p:cNvSpPr/>
          <p:nvPr/>
        </p:nvSpPr>
        <p:spPr>
          <a:xfrm>
            <a:off x="3677876" y="2070045"/>
            <a:ext cx="445411" cy="360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F352B0A-4A2F-AE78-F363-6375259DD4F0}"/>
              </a:ext>
            </a:extLst>
          </p:cNvPr>
          <p:cNvSpPr/>
          <p:nvPr/>
        </p:nvSpPr>
        <p:spPr>
          <a:xfrm>
            <a:off x="7686702" y="2103315"/>
            <a:ext cx="445411" cy="3603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1D7F948-C8D3-739A-B8C7-9D8A2453EA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9486" y="82813"/>
            <a:ext cx="3125821" cy="1756885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339188C-B118-7047-7FCC-AAC2924072A9}"/>
              </a:ext>
            </a:extLst>
          </p:cNvPr>
          <p:cNvSpPr/>
          <p:nvPr/>
        </p:nvSpPr>
        <p:spPr>
          <a:xfrm>
            <a:off x="9884650" y="333317"/>
            <a:ext cx="622570" cy="14775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able 32">
            <a:extLst>
              <a:ext uri="{FF2B5EF4-FFF2-40B4-BE49-F238E27FC236}">
                <a16:creationId xmlns:a16="http://schemas.microsoft.com/office/drawing/2014/main" id="{7CA1CDAF-ABC5-C68F-7628-B6781A6E8DE2}"/>
              </a:ext>
            </a:extLst>
          </p:cNvPr>
          <p:cNvGraphicFramePr>
            <a:graphicFrameLocks noGrp="1"/>
          </p:cNvGraphicFramePr>
          <p:nvPr/>
        </p:nvGraphicFramePr>
        <p:xfrm>
          <a:off x="7774252" y="5687043"/>
          <a:ext cx="4003038" cy="107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369">
                  <a:extLst>
                    <a:ext uri="{9D8B030D-6E8A-4147-A177-3AD203B41FA5}">
                      <a16:colId xmlns:a16="http://schemas.microsoft.com/office/drawing/2014/main" val="366566064"/>
                    </a:ext>
                  </a:extLst>
                </a:gridCol>
                <a:gridCol w="926042">
                  <a:extLst>
                    <a:ext uri="{9D8B030D-6E8A-4147-A177-3AD203B41FA5}">
                      <a16:colId xmlns:a16="http://schemas.microsoft.com/office/drawing/2014/main" val="1034924237"/>
                    </a:ext>
                  </a:extLst>
                </a:gridCol>
                <a:gridCol w="1151755">
                  <a:extLst>
                    <a:ext uri="{9D8B030D-6E8A-4147-A177-3AD203B41FA5}">
                      <a16:colId xmlns:a16="http://schemas.microsoft.com/office/drawing/2014/main" val="289103332"/>
                    </a:ext>
                  </a:extLst>
                </a:gridCol>
                <a:gridCol w="1361872">
                  <a:extLst>
                    <a:ext uri="{9D8B030D-6E8A-4147-A177-3AD203B41FA5}">
                      <a16:colId xmlns:a16="http://schemas.microsoft.com/office/drawing/2014/main" val="2634930327"/>
                    </a:ext>
                  </a:extLst>
                </a:gridCol>
              </a:tblGrid>
              <a:tr h="214666">
                <a:tc>
                  <a:txBody>
                    <a:bodyPr/>
                    <a:lstStyle/>
                    <a:p>
                      <a:r>
                        <a:rPr lang="en-US" sz="800"/>
                        <a:t>DDR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Total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CXL DDR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err="1"/>
                        <a:t>Module+Mem</a:t>
                      </a:r>
                      <a:r>
                        <a:rPr lang="en-US" sz="800"/>
                        <a:t> 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2974"/>
                  </a:ext>
                </a:extLst>
              </a:tr>
              <a:tr h="214666">
                <a:tc>
                  <a:txBody>
                    <a:bodyPr/>
                    <a:lstStyle/>
                    <a:p>
                      <a:r>
                        <a:rPr lang="en-US" sz="800"/>
                        <a:t>64GB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512GB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16w x8 = 128w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1628w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977511"/>
                  </a:ext>
                </a:extLst>
              </a:tr>
              <a:tr h="214666">
                <a:tc>
                  <a:txBody>
                    <a:bodyPr/>
                    <a:lstStyle/>
                    <a:p>
                      <a:r>
                        <a:rPr lang="en-US" sz="800"/>
                        <a:t>128GB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18w x8 = 144w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1644w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061447"/>
                  </a:ext>
                </a:extLst>
              </a:tr>
              <a:tr h="214666">
                <a:tc>
                  <a:txBody>
                    <a:bodyPr/>
                    <a:lstStyle/>
                    <a:p>
                      <a:r>
                        <a:rPr lang="en-US" sz="800"/>
                        <a:t>256GB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22w x8 = 176w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1676w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191759"/>
                  </a:ext>
                </a:extLst>
              </a:tr>
              <a:tr h="214666">
                <a:tc>
                  <a:txBody>
                    <a:bodyPr/>
                    <a:lstStyle/>
                    <a:p>
                      <a:r>
                        <a:rPr lang="en-US" sz="800"/>
                        <a:t>512GB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27w x8 = 216w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1716w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40325"/>
                  </a:ext>
                </a:extLst>
              </a:tr>
            </a:tbl>
          </a:graphicData>
        </a:graphic>
      </p:graphicFrame>
      <p:graphicFrame>
        <p:nvGraphicFramePr>
          <p:cNvPr id="33" name="Table 33">
            <a:extLst>
              <a:ext uri="{FF2B5EF4-FFF2-40B4-BE49-F238E27FC236}">
                <a16:creationId xmlns:a16="http://schemas.microsoft.com/office/drawing/2014/main" id="{A4F672B6-733D-2986-516F-0E9658764A1F}"/>
              </a:ext>
            </a:extLst>
          </p:cNvPr>
          <p:cNvGraphicFramePr>
            <a:graphicFrameLocks noGrp="1"/>
          </p:cNvGraphicFramePr>
          <p:nvPr/>
        </p:nvGraphicFramePr>
        <p:xfrm>
          <a:off x="4003398" y="5254598"/>
          <a:ext cx="316257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190">
                  <a:extLst>
                    <a:ext uri="{9D8B030D-6E8A-4147-A177-3AD203B41FA5}">
                      <a16:colId xmlns:a16="http://schemas.microsoft.com/office/drawing/2014/main" val="966620785"/>
                    </a:ext>
                  </a:extLst>
                </a:gridCol>
                <a:gridCol w="1054190">
                  <a:extLst>
                    <a:ext uri="{9D8B030D-6E8A-4147-A177-3AD203B41FA5}">
                      <a16:colId xmlns:a16="http://schemas.microsoft.com/office/drawing/2014/main" val="1855019840"/>
                    </a:ext>
                  </a:extLst>
                </a:gridCol>
                <a:gridCol w="1054190">
                  <a:extLst>
                    <a:ext uri="{9D8B030D-6E8A-4147-A177-3AD203B41FA5}">
                      <a16:colId xmlns:a16="http://schemas.microsoft.com/office/drawing/2014/main" val="3109097578"/>
                    </a:ext>
                  </a:extLst>
                </a:gridCol>
              </a:tblGrid>
              <a:tr h="172534">
                <a:tc>
                  <a:txBody>
                    <a:bodyPr/>
                    <a:lstStyle/>
                    <a:p>
                      <a:r>
                        <a:rPr lang="en-US" sz="800"/>
                        <a:t># of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151812"/>
                  </a:ext>
                </a:extLst>
              </a:tr>
              <a:tr h="172534">
                <a:tc>
                  <a:txBody>
                    <a:bodyPr/>
                    <a:lstStyle/>
                    <a:p>
                      <a:r>
                        <a:rPr lang="en-US" sz="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288GB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1500w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546969"/>
                  </a:ext>
                </a:extLst>
              </a:tr>
              <a:tr h="172534">
                <a:tc>
                  <a:txBody>
                    <a:bodyPr/>
                    <a:lstStyle/>
                    <a:p>
                      <a:r>
                        <a:rPr lang="en-US" sz="8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576GB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3000w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2209548"/>
                  </a:ext>
                </a:extLst>
              </a:tr>
              <a:tr h="172534">
                <a:tc>
                  <a:txBody>
                    <a:bodyPr/>
                    <a:lstStyle/>
                    <a:p>
                      <a:r>
                        <a:rPr lang="en-US" sz="8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1152GB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6000w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980660"/>
                  </a:ext>
                </a:extLst>
              </a:tr>
              <a:tr h="172534">
                <a:tc>
                  <a:txBody>
                    <a:bodyPr/>
                    <a:lstStyle/>
                    <a:p>
                      <a:r>
                        <a:rPr lang="en-US" sz="80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2304GB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12000w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211681"/>
                  </a:ext>
                </a:extLst>
              </a:tr>
              <a:tr h="172534">
                <a:tc>
                  <a:txBody>
                    <a:bodyPr/>
                    <a:lstStyle/>
                    <a:p>
                      <a:r>
                        <a:rPr lang="en-US" sz="80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4608GB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24000w + Node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826951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17847CAE-596A-77F6-26D0-6F8F1D14DD46}"/>
              </a:ext>
            </a:extLst>
          </p:cNvPr>
          <p:cNvSpPr/>
          <p:nvPr/>
        </p:nvSpPr>
        <p:spPr>
          <a:xfrm>
            <a:off x="4003398" y="6335527"/>
            <a:ext cx="3162570" cy="208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C2D908-517E-5847-42CC-C7ED23261739}"/>
              </a:ext>
            </a:extLst>
          </p:cNvPr>
          <p:cNvSpPr/>
          <p:nvPr/>
        </p:nvSpPr>
        <p:spPr>
          <a:xfrm>
            <a:off x="7792388" y="6541877"/>
            <a:ext cx="3984901" cy="2087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Table 36">
            <a:extLst>
              <a:ext uri="{FF2B5EF4-FFF2-40B4-BE49-F238E27FC236}">
                <a16:creationId xmlns:a16="http://schemas.microsoft.com/office/drawing/2014/main" id="{C1CCB599-A921-2BC9-F6E6-378E058D28D8}"/>
              </a:ext>
            </a:extLst>
          </p:cNvPr>
          <p:cNvGraphicFramePr>
            <a:graphicFrameLocks noGrp="1"/>
          </p:cNvGraphicFramePr>
          <p:nvPr/>
        </p:nvGraphicFramePr>
        <p:xfrm>
          <a:off x="6792933" y="3877378"/>
          <a:ext cx="223295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185">
                  <a:extLst>
                    <a:ext uri="{9D8B030D-6E8A-4147-A177-3AD203B41FA5}">
                      <a16:colId xmlns:a16="http://schemas.microsoft.com/office/drawing/2014/main" val="571262915"/>
                    </a:ext>
                  </a:extLst>
                </a:gridCol>
                <a:gridCol w="656765">
                  <a:extLst>
                    <a:ext uri="{9D8B030D-6E8A-4147-A177-3AD203B41FA5}">
                      <a16:colId xmlns:a16="http://schemas.microsoft.com/office/drawing/2014/main" val="2139822019"/>
                    </a:ext>
                  </a:extLst>
                </a:gridCol>
              </a:tblGrid>
              <a:tr h="160552">
                <a:tc>
                  <a:txBody>
                    <a:bodyPr/>
                    <a:lstStyle/>
                    <a:p>
                      <a:r>
                        <a:rPr lang="en-US" sz="1000"/>
                        <a:t>Up to 14x eff. Perf/w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082065"/>
                  </a:ext>
                </a:extLst>
              </a:tr>
              <a:tr h="160552">
                <a:tc>
                  <a:txBody>
                    <a:bodyPr/>
                    <a:lstStyle/>
                    <a:p>
                      <a:r>
                        <a:rPr lang="en-US" sz="1000">
                          <a:sym typeface="Wingdings" panose="05000000000000000000" pitchFamily="2" charset="2"/>
                        </a:rPr>
                        <a:t> </a:t>
                      </a:r>
                      <a:r>
                        <a:rPr lang="en-US" sz="1000"/>
                        <a:t>16xGPU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24kW+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565724"/>
                  </a:ext>
                </a:extLst>
              </a:tr>
              <a:tr h="160552">
                <a:tc>
                  <a:txBody>
                    <a:bodyPr/>
                    <a:lstStyle/>
                    <a:p>
                      <a:r>
                        <a:rPr lang="en-US" sz="1000"/>
                        <a:t>1xGPU+CXL DDR </a:t>
                      </a:r>
                      <a:r>
                        <a:rPr lang="en-US" sz="1000">
                          <a:sym typeface="Wingdings" panose="05000000000000000000" pitchFamily="2" charset="2"/>
                        </a:rPr>
                        <a:t></a:t>
                      </a:r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1.7kW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62765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F0544D51-0950-E260-1C72-6D769336C77A}"/>
              </a:ext>
            </a:extLst>
          </p:cNvPr>
          <p:cNvSpPr/>
          <p:nvPr/>
        </p:nvSpPr>
        <p:spPr>
          <a:xfrm>
            <a:off x="8367181" y="3882130"/>
            <a:ext cx="629480" cy="7162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2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D311-7965-6B66-3D70-C2DF8454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15" y="47411"/>
            <a:ext cx="7594170" cy="704258"/>
          </a:xfrm>
        </p:spPr>
        <p:txBody>
          <a:bodyPr>
            <a:normAutofit/>
          </a:bodyPr>
          <a:lstStyle/>
          <a:p>
            <a:r>
              <a:rPr lang="en-US" sz="3600"/>
              <a:t>CXL DDR perf/$ and perf/w upsides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016BC3-AFE8-E040-600A-2E5C174410F0}"/>
              </a:ext>
            </a:extLst>
          </p:cNvPr>
          <p:cNvSpPr txBox="1"/>
          <p:nvPr/>
        </p:nvSpPr>
        <p:spPr>
          <a:xfrm>
            <a:off x="5842860" y="2969448"/>
            <a:ext cx="629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CXL Expansion Memory – </a:t>
            </a: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Throughput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inference – </a:t>
            </a: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BS=32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90514-6087-A417-3DA8-71C14745E189}"/>
              </a:ext>
            </a:extLst>
          </p:cNvPr>
          <p:cNvSpPr txBox="1"/>
          <p:nvPr/>
        </p:nvSpPr>
        <p:spPr>
          <a:xfrm>
            <a:off x="6001719" y="6415619"/>
            <a:ext cx="600171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Significant TCO and Power improvements for </a:t>
            </a:r>
            <a:r>
              <a:rPr lang="en-US" sz="1400" b="1" err="1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Tput</a:t>
            </a:r>
            <a:r>
              <a:rPr lang="en-US" sz="1400" b="1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inference </a:t>
            </a:r>
            <a:r>
              <a:rPr lang="en-US" sz="1400" b="1" err="1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Wklds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D40B06-F0B8-CFB5-DF21-DBD0207FAF5D}"/>
              </a:ext>
            </a:extLst>
          </p:cNvPr>
          <p:cNvGraphicFramePr>
            <a:graphicFrameLocks noGrp="1"/>
          </p:cNvGraphicFramePr>
          <p:nvPr/>
        </p:nvGraphicFramePr>
        <p:xfrm>
          <a:off x="6001719" y="4920446"/>
          <a:ext cx="6001718" cy="143472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49827">
                  <a:extLst>
                    <a:ext uri="{9D8B030D-6E8A-4147-A177-3AD203B41FA5}">
                      <a16:colId xmlns:a16="http://schemas.microsoft.com/office/drawing/2014/main" val="555217214"/>
                    </a:ext>
                  </a:extLst>
                </a:gridCol>
                <a:gridCol w="1140669">
                  <a:extLst>
                    <a:ext uri="{9D8B030D-6E8A-4147-A177-3AD203B41FA5}">
                      <a16:colId xmlns:a16="http://schemas.microsoft.com/office/drawing/2014/main" val="1179478948"/>
                    </a:ext>
                  </a:extLst>
                </a:gridCol>
                <a:gridCol w="1079342">
                  <a:extLst>
                    <a:ext uri="{9D8B030D-6E8A-4147-A177-3AD203B41FA5}">
                      <a16:colId xmlns:a16="http://schemas.microsoft.com/office/drawing/2014/main" val="3962063594"/>
                    </a:ext>
                  </a:extLst>
                </a:gridCol>
                <a:gridCol w="1431880">
                  <a:extLst>
                    <a:ext uri="{9D8B030D-6E8A-4147-A177-3AD203B41FA5}">
                      <a16:colId xmlns:a16="http://schemas.microsoft.com/office/drawing/2014/main" val="3928071808"/>
                    </a:ext>
                  </a:extLst>
                </a:gridCol>
              </a:tblGrid>
              <a:tr h="5457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IntelOne Display Light" panose="020B0403020203020204" pitchFamily="34" charset="0"/>
                        </a:rPr>
                        <a:t>LLM – </a:t>
                      </a:r>
                      <a:r>
                        <a:rPr lang="en-US" sz="1400">
                          <a:highlight>
                            <a:srgbClr val="FFFF00"/>
                          </a:highlight>
                          <a:latin typeface="IntelOne Display Light" panose="020B0403020203020204" pitchFamily="34" charset="0"/>
                        </a:rPr>
                        <a:t>500B</a:t>
                      </a:r>
                      <a:br>
                        <a:rPr lang="en-US" sz="1400">
                          <a:latin typeface="IntelOne Display Light" panose="020B0403020203020204" pitchFamily="34" charset="0"/>
                        </a:rPr>
                      </a:br>
                      <a:r>
                        <a:rPr lang="en-US" sz="1400">
                          <a:latin typeface="IntelOne Display Light" panose="020B0403020203020204" pitchFamily="34" charset="0"/>
                        </a:rPr>
                        <a:t>Mem cap: ~1.12G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Power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TCO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Notes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46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6 FS1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IntelOne Display Light" panose="020B0403020203020204" pitchFamily="34" charset="0"/>
                        </a:rPr>
                        <a:t>9.0KW</a:t>
                      </a:r>
                      <a:endParaRPr lang="en-US" sz="12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$119k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43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1 FS1 + 1TB CXL3.0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IntelOne Display Light" panose="020B0403020203020204" pitchFamily="34" charset="0"/>
                        </a:rPr>
                        <a:t>1.644kW</a:t>
                      </a:r>
                      <a:endParaRPr lang="en-US" sz="12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$31.5k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3.77x TCO</a:t>
                      </a:r>
                    </a:p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5.5x Power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40464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C923FA-2C90-3901-7E70-CDB9224AF978}"/>
              </a:ext>
            </a:extLst>
          </p:cNvPr>
          <p:cNvGraphicFramePr>
            <a:graphicFrameLocks noGrp="1"/>
          </p:cNvGraphicFramePr>
          <p:nvPr/>
        </p:nvGraphicFramePr>
        <p:xfrm>
          <a:off x="6001719" y="3399229"/>
          <a:ext cx="6001718" cy="14071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313028">
                  <a:extLst>
                    <a:ext uri="{9D8B030D-6E8A-4147-A177-3AD203B41FA5}">
                      <a16:colId xmlns:a16="http://schemas.microsoft.com/office/drawing/2014/main" val="555217214"/>
                    </a:ext>
                  </a:extLst>
                </a:gridCol>
                <a:gridCol w="1177465">
                  <a:extLst>
                    <a:ext uri="{9D8B030D-6E8A-4147-A177-3AD203B41FA5}">
                      <a16:colId xmlns:a16="http://schemas.microsoft.com/office/drawing/2014/main" val="1179478948"/>
                    </a:ext>
                  </a:extLst>
                </a:gridCol>
                <a:gridCol w="1091609">
                  <a:extLst>
                    <a:ext uri="{9D8B030D-6E8A-4147-A177-3AD203B41FA5}">
                      <a16:colId xmlns:a16="http://schemas.microsoft.com/office/drawing/2014/main" val="3962063594"/>
                    </a:ext>
                  </a:extLst>
                </a:gridCol>
                <a:gridCol w="1419616">
                  <a:extLst>
                    <a:ext uri="{9D8B030D-6E8A-4147-A177-3AD203B41FA5}">
                      <a16:colId xmlns:a16="http://schemas.microsoft.com/office/drawing/2014/main" val="39280718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LLM – </a:t>
                      </a:r>
                      <a:r>
                        <a:rPr lang="en-US" sz="1400">
                          <a:highlight>
                            <a:srgbClr val="FFFF00"/>
                          </a:highlight>
                          <a:latin typeface="IntelOne Display Light" panose="020B0403020203020204" pitchFamily="34" charset="0"/>
                        </a:rPr>
                        <a:t>175B</a:t>
                      </a:r>
                    </a:p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Mem cap: ~.65G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Power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TCO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Notes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46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3 FS1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IntelOne Display Light" panose="020B0403020203020204" pitchFamily="34" charset="0"/>
                        </a:rPr>
                        <a:t>4.5kW</a:t>
                      </a:r>
                      <a:endParaRPr lang="en-US" sz="12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$65K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43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1 FS1 + 512GB CXL3.0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IntelOne Display Light" panose="020B0403020203020204" pitchFamily="34" charset="0"/>
                        </a:rPr>
                        <a:t>1.628kW</a:t>
                      </a:r>
                      <a:endParaRPr lang="en-US" sz="12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$30k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2.16xTCO</a:t>
                      </a:r>
                      <a:br>
                        <a:rPr lang="en-US" sz="1400">
                          <a:latin typeface="IntelOne Display Light" panose="020B0403020203020204" pitchFamily="34" charset="0"/>
                        </a:rPr>
                      </a:br>
                      <a:r>
                        <a:rPr lang="en-US" sz="1400">
                          <a:latin typeface="IntelOne Display Light" panose="020B0403020203020204" pitchFamily="34" charset="0"/>
                        </a:rPr>
                        <a:t>2.7x Power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4046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B9C3E2A-42C0-ECE3-7538-E32D39FF87F9}"/>
              </a:ext>
            </a:extLst>
          </p:cNvPr>
          <p:cNvSpPr txBox="1"/>
          <p:nvPr/>
        </p:nvSpPr>
        <p:spPr>
          <a:xfrm>
            <a:off x="545283" y="4410004"/>
            <a:ext cx="524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CXL Expansion Memory – </a:t>
            </a: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Latency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inference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ACC7FF-DCFC-0C62-E9DA-75EB807A84B9}"/>
              </a:ext>
            </a:extLst>
          </p:cNvPr>
          <p:cNvSpPr txBox="1"/>
          <p:nvPr/>
        </p:nvSpPr>
        <p:spPr>
          <a:xfrm>
            <a:off x="188563" y="6229562"/>
            <a:ext cx="5654297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TCO and Power improvements seen even for latency Sensitive use cases ( Customer specific Latencies – 3s in this example)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D86460D-F514-CC41-8D8A-28E3076EDB87}"/>
              </a:ext>
            </a:extLst>
          </p:cNvPr>
          <p:cNvGraphicFramePr>
            <a:graphicFrameLocks noGrp="1"/>
          </p:cNvGraphicFramePr>
          <p:nvPr/>
        </p:nvGraphicFramePr>
        <p:xfrm>
          <a:off x="188563" y="4806389"/>
          <a:ext cx="5654297" cy="122372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43039">
                  <a:extLst>
                    <a:ext uri="{9D8B030D-6E8A-4147-A177-3AD203B41FA5}">
                      <a16:colId xmlns:a16="http://schemas.microsoft.com/office/drawing/2014/main" val="555217214"/>
                    </a:ext>
                  </a:extLst>
                </a:gridCol>
                <a:gridCol w="852516">
                  <a:extLst>
                    <a:ext uri="{9D8B030D-6E8A-4147-A177-3AD203B41FA5}">
                      <a16:colId xmlns:a16="http://schemas.microsoft.com/office/drawing/2014/main" val="1179478948"/>
                    </a:ext>
                  </a:extLst>
                </a:gridCol>
                <a:gridCol w="655548">
                  <a:extLst>
                    <a:ext uri="{9D8B030D-6E8A-4147-A177-3AD203B41FA5}">
                      <a16:colId xmlns:a16="http://schemas.microsoft.com/office/drawing/2014/main" val="3962063594"/>
                    </a:ext>
                  </a:extLst>
                </a:gridCol>
                <a:gridCol w="969445">
                  <a:extLst>
                    <a:ext uri="{9D8B030D-6E8A-4147-A177-3AD203B41FA5}">
                      <a16:colId xmlns:a16="http://schemas.microsoft.com/office/drawing/2014/main" val="2900225941"/>
                    </a:ext>
                  </a:extLst>
                </a:gridCol>
                <a:gridCol w="1533749">
                  <a:extLst>
                    <a:ext uri="{9D8B030D-6E8A-4147-A177-3AD203B41FA5}">
                      <a16:colId xmlns:a16="http://schemas.microsoft.com/office/drawing/2014/main" val="3928071808"/>
                    </a:ext>
                  </a:extLst>
                </a:gridCol>
              </a:tblGrid>
              <a:tr h="334724"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LLM – </a:t>
                      </a:r>
                      <a:r>
                        <a:rPr lang="en-US" sz="1400">
                          <a:highlight>
                            <a:srgbClr val="FFFF00"/>
                          </a:highlight>
                          <a:latin typeface="IntelOne Display Light" panose="020B0403020203020204" pitchFamily="34" charset="0"/>
                        </a:rPr>
                        <a:t>500B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Power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TCO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Latency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Notes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463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4 FS1 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6kW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$81k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&lt; 1sec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439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2 FS1 + </a:t>
                      </a:r>
                    </a:p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786 MB CXL3.0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  <a:ea typeface="Intel Clear" panose="020B0604020203020204" pitchFamily="34" charset="0"/>
                          <a:cs typeface="Intel Clear" panose="020B0604020203020204" pitchFamily="34" charset="0"/>
                        </a:rPr>
                        <a:t>3.2kW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IntelOne Display Light" panose="020B0403020203020204" pitchFamily="34" charset="0"/>
                        </a:rPr>
                        <a:t>$58k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highlight>
                            <a:srgbClr val="FFFF00"/>
                          </a:highlight>
                          <a:latin typeface="IntelOne Display Light" panose="020B0403020203020204" pitchFamily="34" charset="0"/>
                        </a:rPr>
                        <a:t>3 sec</a:t>
                      </a:r>
                      <a:endParaRPr lang="en-US" sz="1400">
                        <a:highlight>
                          <a:srgbClr val="FFFF00"/>
                        </a:highlight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IntelOne Display Light" panose="020B0403020203020204" pitchFamily="34" charset="0"/>
                        </a:rPr>
                        <a:t>1.4x</a:t>
                      </a:r>
                      <a:r>
                        <a:rPr lang="en-US" sz="1400">
                          <a:latin typeface="IntelOne Display Light" panose="020B0403020203020204" pitchFamily="34" charset="0"/>
                        </a:rPr>
                        <a:t> TCO</a:t>
                      </a:r>
                      <a:br>
                        <a:rPr lang="en-US" sz="1400">
                          <a:latin typeface="IntelOne Display Light" panose="020B0403020203020204" pitchFamily="34" charset="0"/>
                        </a:rPr>
                      </a:br>
                      <a:r>
                        <a:rPr lang="en-US" sz="1400">
                          <a:latin typeface="IntelOne Display Light" panose="020B0403020203020204" pitchFamily="34" charset="0"/>
                        </a:rPr>
                        <a:t>1.9x Power</a:t>
                      </a:r>
                      <a:endParaRPr lang="en-US" sz="1400">
                        <a:latin typeface="IntelOne Display Light" panose="020B0403020203020204" pitchFamily="34" charset="0"/>
                        <a:ea typeface="Intel Clear" panose="020B0604020203020204" pitchFamily="34" charset="0"/>
                        <a:cs typeface="Intel Clear" panose="020B0604020203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404646"/>
                  </a:ext>
                </a:extLst>
              </a:tr>
            </a:tbl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219214CF-D69E-5F65-22D3-39123325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88" y="132247"/>
            <a:ext cx="4444222" cy="249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01B214-12F0-615C-B474-8C52876A654A}"/>
              </a:ext>
            </a:extLst>
          </p:cNvPr>
          <p:cNvSpPr txBox="1"/>
          <p:nvPr/>
        </p:nvSpPr>
        <p:spPr>
          <a:xfrm>
            <a:off x="6455044" y="2262791"/>
            <a:ext cx="56326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2LM Bandwidth saturates ~ 500 GB/s for </a:t>
            </a:r>
            <a:r>
              <a:rPr lang="en-US" err="1"/>
              <a:t>Tput</a:t>
            </a:r>
            <a:r>
              <a:rPr lang="en-US"/>
              <a:t> Inf WLs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3FFAE9-5D21-D232-7794-F46D9F8CA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92" y="805236"/>
            <a:ext cx="3777438" cy="1490258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482A5353-564C-A293-DB81-331D509F6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11" y="2349062"/>
            <a:ext cx="3208601" cy="18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32F805-8230-61FA-2D17-ACA201FF0E9B}"/>
              </a:ext>
            </a:extLst>
          </p:cNvPr>
          <p:cNvSpPr txBox="1"/>
          <p:nvPr/>
        </p:nvSpPr>
        <p:spPr>
          <a:xfrm>
            <a:off x="2859211" y="535672"/>
            <a:ext cx="38523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/>
              <a:t>(*) Note: larger model param sizes could present higher TCO advantage</a:t>
            </a:r>
          </a:p>
        </p:txBody>
      </p:sp>
    </p:spTree>
    <p:extLst>
      <p:ext uri="{BB962C8B-B14F-4D97-AF65-F5344CB8AC3E}">
        <p14:creationId xmlns:p14="http://schemas.microsoft.com/office/powerpoint/2010/main" val="255805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BE805-4680-633D-D08D-B81FC3E7B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options with </a:t>
            </a:r>
            <a:r>
              <a:rPr lang="en-US" dirty="0" err="1"/>
              <a:t>rackscale</a:t>
            </a:r>
            <a:r>
              <a:rPr lang="en-US" dirty="0"/>
              <a:t> – where CXL modules can be integrated on a rack</a:t>
            </a:r>
          </a:p>
        </p:txBody>
      </p:sp>
      <p:pic>
        <p:nvPicPr>
          <p:cNvPr id="4" name="Content Placeholder 3" descr="A diagram of a computer chip&#10;&#10;Description automatically generated">
            <a:extLst>
              <a:ext uri="{FF2B5EF4-FFF2-40B4-BE49-F238E27FC236}">
                <a16:creationId xmlns:a16="http://schemas.microsoft.com/office/drawing/2014/main" id="{AA8C5422-C220-BAC9-CD61-2C0700BE2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459860"/>
            <a:ext cx="5124450" cy="288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424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C141955A7C6548B9F21B14DBB4E906" ma:contentTypeVersion="16" ma:contentTypeDescription="Create a new document." ma:contentTypeScope="" ma:versionID="d4fa80ddfd169156b776ecd2a4d582f0">
  <xsd:schema xmlns:xsd="http://www.w3.org/2001/XMLSchema" xmlns:xs="http://www.w3.org/2001/XMLSchema" xmlns:p="http://schemas.microsoft.com/office/2006/metadata/properties" xmlns:ns2="e10fdacf-226f-4142-8166-94701ba6d281" xmlns:ns3="520826e8-1ff8-4ff0-aa91-e4f63372964a" xmlns:ns4="a7bc6c04-a6f3-4b85-abcc-278c78dc556b" targetNamespace="http://schemas.microsoft.com/office/2006/metadata/properties" ma:root="true" ma:fieldsID="0c92a0bc5c84dcb6db700def9f0b2fca" ns2:_="" ns3:_="" ns4:_="">
    <xsd:import namespace="e10fdacf-226f-4142-8166-94701ba6d281"/>
    <xsd:import namespace="520826e8-1ff8-4ff0-aa91-e4f63372964a"/>
    <xsd:import namespace="a7bc6c04-a6f3-4b85-abcc-278c78dc5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dacf-226f-4142-8166-94701ba6d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2a7515c-90a7-421b-ad67-16208a0551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826e8-1ff8-4ff0-aa91-e4f633729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6c04-a6f3-4b85-abcc-278c78dc556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9cd4910-60a9-4030-82bd-84f75c059be7}" ma:internalName="TaxCatchAll" ma:showField="CatchAllData" ma:web="520826e8-1ff8-4ff0-aa91-e4f633729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0fdacf-226f-4142-8166-94701ba6d281">
      <Terms xmlns="http://schemas.microsoft.com/office/infopath/2007/PartnerControls"/>
    </lcf76f155ced4ddcb4097134ff3c332f>
    <TaxCatchAll xmlns="a7bc6c04-a6f3-4b85-abcc-278c78dc556b" xsi:nil="true"/>
    <SharedWithUsers xmlns="520826e8-1ff8-4ff0-aa91-e4f63372964a">
      <UserInfo>
        <DisplayName>Agarwal, Rajat</DisplayName>
        <AccountId>951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E98ED8-63D4-4226-ACE0-653B14D7EB98}"/>
</file>

<file path=customXml/itemProps2.xml><?xml version="1.0" encoding="utf-8"?>
<ds:datastoreItem xmlns:ds="http://schemas.openxmlformats.org/officeDocument/2006/customXml" ds:itemID="{C2172B5B-9573-4F7B-8385-AA15FFB9F2A4}"/>
</file>

<file path=customXml/itemProps3.xml><?xml version="1.0" encoding="utf-8"?>
<ds:datastoreItem xmlns:ds="http://schemas.openxmlformats.org/officeDocument/2006/customXml" ds:itemID="{6606406F-C972-4578-AA34-5E8CE82860A2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376</Words>
  <Application>Microsoft Office PowerPoint</Application>
  <PresentationFormat>Widescreen</PresentationFormat>
  <Paragraphs>127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Arial</vt:lpstr>
      <vt:lpstr>Intel Clear</vt:lpstr>
      <vt:lpstr>IntelOne Display Light</vt:lpstr>
      <vt:lpstr>IntelOne Text</vt:lpstr>
      <vt:lpstr>Roboto</vt:lpstr>
      <vt:lpstr>Wingdings</vt:lpstr>
      <vt:lpstr>Office Theme</vt:lpstr>
      <vt:lpstr>Enhancing Memory Capacity and Bandwidth Utilization in AI Workloads though CXL expansion Memory – Key pictures as addendum</vt:lpstr>
      <vt:lpstr>How accelerators addresses LLMs (inference)</vt:lpstr>
      <vt:lpstr>CXL DDR perf/$ and perf/w upsides</vt:lpstr>
      <vt:lpstr>Future options with rackscale – where CXL modules can be integrated on a rack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Memory Capacity and Bandwidth Utilization in AI Workloads though CXL expansion Memory – Key pictures as addendum</dc:title>
  <dc:creator>Tyamgondlu, Karthik N</dc:creator>
  <cp:lastModifiedBy>Tyamgondlu, Karthik N</cp:lastModifiedBy>
  <cp:revision>1</cp:revision>
  <dcterms:created xsi:type="dcterms:W3CDTF">2024-07-12T17:17:11Z</dcterms:created>
  <dcterms:modified xsi:type="dcterms:W3CDTF">2024-07-12T17:25:16Z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0x01010082C141955A7C6548B9F21B14DBB4E906</vt:lpwstr>
  </property>
  <property fmtid="{D5CDD505-2E9C-101B-9397-08002B2CF9AE}" pid="3" name="MediaServiceImageTags">
    <vt:lpwstr/>
  </property>
</Properties>
</file>