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5" r:id="rId4"/>
    <p:sldMasterId id="2147484253" r:id="rId5"/>
    <p:sldMasterId id="2147484251" r:id="rId6"/>
    <p:sldMasterId id="2147484257" r:id="rId7"/>
  </p:sldMasterIdLst>
  <p:notesMasterIdLst>
    <p:notesMasterId r:id="rId41"/>
  </p:notesMasterIdLst>
  <p:handoutMasterIdLst>
    <p:handoutMasterId r:id="rId42"/>
  </p:handoutMasterIdLst>
  <p:sldIdLst>
    <p:sldId id="600" r:id="rId8"/>
    <p:sldId id="2144327825" r:id="rId9"/>
    <p:sldId id="2147373672" r:id="rId10"/>
    <p:sldId id="2144327774" r:id="rId11"/>
    <p:sldId id="2144327832" r:id="rId12"/>
    <p:sldId id="2147373670" r:id="rId13"/>
    <p:sldId id="1330" r:id="rId14"/>
    <p:sldId id="2144327806" r:id="rId15"/>
    <p:sldId id="2147373666" r:id="rId16"/>
    <p:sldId id="2144327836" r:id="rId17"/>
    <p:sldId id="2147373673" r:id="rId18"/>
    <p:sldId id="2147373674" r:id="rId19"/>
    <p:sldId id="2144327792" r:id="rId20"/>
    <p:sldId id="2144327763" r:id="rId21"/>
    <p:sldId id="2147373675" r:id="rId22"/>
    <p:sldId id="2147373676" r:id="rId23"/>
    <p:sldId id="2147373677" r:id="rId24"/>
    <p:sldId id="2147373678" r:id="rId25"/>
    <p:sldId id="1312" r:id="rId26"/>
    <p:sldId id="1313" r:id="rId27"/>
    <p:sldId id="1314" r:id="rId28"/>
    <p:sldId id="2144327764" r:id="rId29"/>
    <p:sldId id="729" r:id="rId30"/>
    <p:sldId id="732" r:id="rId31"/>
    <p:sldId id="2144327766" r:id="rId32"/>
    <p:sldId id="2144327810" r:id="rId33"/>
    <p:sldId id="2144327767" r:id="rId34"/>
    <p:sldId id="2144327751" r:id="rId35"/>
    <p:sldId id="2144327768" r:id="rId36"/>
    <p:sldId id="2147373679" r:id="rId37"/>
    <p:sldId id="2144327770" r:id="rId38"/>
    <p:sldId id="2144327795" r:id="rId39"/>
    <p:sldId id="2147373668" r:id="rId40"/>
  </p:sldIdLst>
  <p:sldSz cx="13236575" cy="7445375"/>
  <p:notesSz cx="7010400" cy="9296400"/>
  <p:custDataLst>
    <p:tags r:id="rId43"/>
  </p:custDataLst>
  <p:defaultTextStyle>
    <a:defPPr>
      <a:defRPr lang="en-US"/>
    </a:defPPr>
    <a:lvl1pPr marL="0" algn="l" defTabSz="971856" rtl="0" eaLnBrk="1" latinLnBrk="0" hangingPunct="1">
      <a:defRPr sz="1900" kern="1200">
        <a:solidFill>
          <a:schemeClr val="tx1"/>
        </a:solidFill>
        <a:latin typeface="+mn-lt"/>
        <a:ea typeface="+mn-ea"/>
        <a:cs typeface="+mn-cs"/>
      </a:defRPr>
    </a:lvl1pPr>
    <a:lvl2pPr marL="485923" algn="l" defTabSz="971856" rtl="0" eaLnBrk="1" latinLnBrk="0" hangingPunct="1">
      <a:defRPr sz="1900" kern="1200">
        <a:solidFill>
          <a:schemeClr val="tx1"/>
        </a:solidFill>
        <a:latin typeface="+mn-lt"/>
        <a:ea typeface="+mn-ea"/>
        <a:cs typeface="+mn-cs"/>
      </a:defRPr>
    </a:lvl2pPr>
    <a:lvl3pPr marL="971856" algn="l" defTabSz="971856" rtl="0" eaLnBrk="1" latinLnBrk="0" hangingPunct="1">
      <a:defRPr sz="1900" kern="1200">
        <a:solidFill>
          <a:schemeClr val="tx1"/>
        </a:solidFill>
        <a:latin typeface="+mn-lt"/>
        <a:ea typeface="+mn-ea"/>
        <a:cs typeface="+mn-cs"/>
      </a:defRPr>
    </a:lvl3pPr>
    <a:lvl4pPr marL="1457770" algn="l" defTabSz="971856" rtl="0" eaLnBrk="1" latinLnBrk="0" hangingPunct="1">
      <a:defRPr sz="1900" kern="1200">
        <a:solidFill>
          <a:schemeClr val="tx1"/>
        </a:solidFill>
        <a:latin typeface="+mn-lt"/>
        <a:ea typeface="+mn-ea"/>
        <a:cs typeface="+mn-cs"/>
      </a:defRPr>
    </a:lvl4pPr>
    <a:lvl5pPr marL="1943701" algn="l" defTabSz="971856" rtl="0" eaLnBrk="1" latinLnBrk="0" hangingPunct="1">
      <a:defRPr sz="1900" kern="1200">
        <a:solidFill>
          <a:schemeClr val="tx1"/>
        </a:solidFill>
        <a:latin typeface="+mn-lt"/>
        <a:ea typeface="+mn-ea"/>
        <a:cs typeface="+mn-cs"/>
      </a:defRPr>
    </a:lvl5pPr>
    <a:lvl6pPr marL="2429626" algn="l" defTabSz="971856" rtl="0" eaLnBrk="1" latinLnBrk="0" hangingPunct="1">
      <a:defRPr sz="1900" kern="1200">
        <a:solidFill>
          <a:schemeClr val="tx1"/>
        </a:solidFill>
        <a:latin typeface="+mn-lt"/>
        <a:ea typeface="+mn-ea"/>
        <a:cs typeface="+mn-cs"/>
      </a:defRPr>
    </a:lvl6pPr>
    <a:lvl7pPr marL="2915553" algn="l" defTabSz="971856" rtl="0" eaLnBrk="1" latinLnBrk="0" hangingPunct="1">
      <a:defRPr sz="1900" kern="1200">
        <a:solidFill>
          <a:schemeClr val="tx1"/>
        </a:solidFill>
        <a:latin typeface="+mn-lt"/>
        <a:ea typeface="+mn-ea"/>
        <a:cs typeface="+mn-cs"/>
      </a:defRPr>
    </a:lvl7pPr>
    <a:lvl8pPr marL="3401476" algn="l" defTabSz="971856" rtl="0" eaLnBrk="1" latinLnBrk="0" hangingPunct="1">
      <a:defRPr sz="1900" kern="1200">
        <a:solidFill>
          <a:schemeClr val="tx1"/>
        </a:solidFill>
        <a:latin typeface="+mn-lt"/>
        <a:ea typeface="+mn-ea"/>
        <a:cs typeface="+mn-cs"/>
      </a:defRPr>
    </a:lvl8pPr>
    <a:lvl9pPr marL="3887400" algn="l" defTabSz="971856"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Revision Control" id="{24EE63F3-8FFA-41ED-AE02-C1AA4C2696CC}">
          <p14:sldIdLst>
            <p14:sldId id="600"/>
            <p14:sldId id="2144327825"/>
            <p14:sldId id="2147373672"/>
          </p14:sldIdLst>
        </p14:section>
        <p14:section name="PLC Overview" id="{445EFB9B-559E-4AFB-B91D-AD3896412CE8}">
          <p14:sldIdLst>
            <p14:sldId id="2144327774"/>
            <p14:sldId id="2144327832"/>
            <p14:sldId id="2147373670"/>
            <p14:sldId id="1330"/>
            <p14:sldId id="2144327806"/>
            <p14:sldId id="2147373666"/>
            <p14:sldId id="2144327836"/>
            <p14:sldId id="2147373673"/>
            <p14:sldId id="2147373674"/>
            <p14:sldId id="2144327792"/>
          </p14:sldIdLst>
        </p14:section>
        <p14:section name="PLC Gantts" id="{1F25D99E-93EB-4D2F-9FE6-E3BEDEA7644B}">
          <p14:sldIdLst>
            <p14:sldId id="2144327763"/>
            <p14:sldId id="2147373675"/>
            <p14:sldId id="2147373676"/>
            <p14:sldId id="2147373677"/>
            <p14:sldId id="2147373678"/>
            <p14:sldId id="1312"/>
            <p14:sldId id="1313"/>
            <p14:sldId id="1314"/>
          </p14:sldIdLst>
        </p14:section>
        <p14:section name="Appendix" id="{93861B7E-0EA6-455B-B4DC-A5A14C6EDE82}">
          <p14:sldIdLst>
            <p14:sldId id="2144327764"/>
            <p14:sldId id="729"/>
            <p14:sldId id="732"/>
          </p14:sldIdLst>
        </p14:section>
        <p14:section name="Platform Execution" id="{8A2050FE-DF49-4D1D-8D74-D53CF40CFC57}">
          <p14:sldIdLst>
            <p14:sldId id="2144327766"/>
            <p14:sldId id="2144327810"/>
          </p14:sldIdLst>
        </p14:section>
        <p14:section name="PSS Swimlane" id="{F7EA0C6B-0CD2-4227-8A53-E176B74CE0D1}">
          <p14:sldIdLst>
            <p14:sldId id="2144327767"/>
            <p14:sldId id="2144327751"/>
          </p14:sldIdLst>
        </p14:section>
        <p14:section name="Test Chip PLC" id="{C8CA519E-8836-456F-93E0-95BC04C732EA}">
          <p14:sldIdLst>
            <p14:sldId id="2144327768"/>
            <p14:sldId id="2147373679"/>
          </p14:sldIdLst>
        </p14:section>
        <p14:section name="SDL PLC" id="{C84D272B-DE80-44A7-BABC-A72DE7D25A20}">
          <p14:sldIdLst>
            <p14:sldId id="2144327770"/>
            <p14:sldId id="2144327795"/>
            <p14:sldId id="2147373668"/>
          </p14:sldIdLst>
        </p14:section>
      </p14:sectionLst>
    </p:ext>
    <p:ext uri="{EFAFB233-063F-42B5-8137-9DF3F51BA10A}">
      <p15:sldGuideLst xmlns:p15="http://schemas.microsoft.com/office/powerpoint/2012/main">
        <p15:guide id="1" orient="horz" pos="2345" userDrawn="1">
          <p15:clr>
            <a:srgbClr val="A4A3A4"/>
          </p15:clr>
        </p15:guide>
        <p15:guide id="2" pos="4169" userDrawn="1">
          <p15:clr>
            <a:srgbClr val="A4A3A4"/>
          </p15:clr>
        </p15:guide>
        <p15:guide id="3" orient="horz" pos="2346" userDrawn="1">
          <p15:clr>
            <a:srgbClr val="A4A3A4"/>
          </p15:clr>
        </p15:guide>
        <p15:guide id="4" pos="41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Glover" initials="LG" lastIdx="6" clrIdx="0"/>
  <p:cmAuthor id="1" name="Warner, Samuel R" initials="WS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EA9DB"/>
    <a:srgbClr val="0070C0"/>
    <a:srgbClr val="A6A6A6"/>
    <a:srgbClr val="F7E382"/>
    <a:srgbClr val="FAF5D5"/>
    <a:srgbClr val="E5C700"/>
    <a:srgbClr val="DEECFF"/>
    <a:srgbClr val="D9D9D9"/>
    <a:srgbClr val="0034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63" autoAdjust="0"/>
    <p:restoredTop sz="93543" autoAdjust="0"/>
  </p:normalViewPr>
  <p:slideViewPr>
    <p:cSldViewPr>
      <p:cViewPr varScale="1">
        <p:scale>
          <a:sx n="75" d="100"/>
          <a:sy n="75" d="100"/>
        </p:scale>
        <p:origin x="955" y="43"/>
      </p:cViewPr>
      <p:guideLst>
        <p:guide orient="horz" pos="2345"/>
        <p:guide pos="4169"/>
        <p:guide orient="horz" pos="2346"/>
        <p:guide pos="4170"/>
      </p:guideLst>
    </p:cSldViewPr>
  </p:slideViewPr>
  <p:outlineViewPr>
    <p:cViewPr>
      <p:scale>
        <a:sx n="33" d="100"/>
        <a:sy n="33" d="100"/>
      </p:scale>
      <p:origin x="12" y="2232"/>
    </p:cViewPr>
  </p:outlineViewPr>
  <p:notesTextViewPr>
    <p:cViewPr>
      <p:scale>
        <a:sx n="125" d="100"/>
        <a:sy n="125"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openxmlformats.org/officeDocument/2006/relationships/customXml" Target="../customXml/item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ti, Kusha D" userId="4373f843-290b-49f5-b397-f12038cc7342" providerId="ADAL" clId="{AE5F9F24-0490-4853-8838-EBEF0FBBC885}"/>
    <pc:docChg chg="undo custSel delSld modSld modSection">
      <pc:chgData name="Janati, Kusha D" userId="4373f843-290b-49f5-b397-f12038cc7342" providerId="ADAL" clId="{AE5F9F24-0490-4853-8838-EBEF0FBBC885}" dt="2023-12-15T14:42:09.472" v="82" actId="20577"/>
      <pc:docMkLst>
        <pc:docMk/>
      </pc:docMkLst>
      <pc:sldChg chg="modSp mod">
        <pc:chgData name="Janati, Kusha D" userId="4373f843-290b-49f5-b397-f12038cc7342" providerId="ADAL" clId="{AE5F9F24-0490-4853-8838-EBEF0FBBC885}" dt="2023-12-15T14:42:09.472" v="82" actId="20577"/>
        <pc:sldMkLst>
          <pc:docMk/>
          <pc:sldMk cId="2965508757" sldId="2147373672"/>
        </pc:sldMkLst>
        <pc:spChg chg="mod">
          <ac:chgData name="Janati, Kusha D" userId="4373f843-290b-49f5-b397-f12038cc7342" providerId="ADAL" clId="{AE5F9F24-0490-4853-8838-EBEF0FBBC885}" dt="2023-12-15T14:42:09.472" v="82" actId="20577"/>
          <ac:spMkLst>
            <pc:docMk/>
            <pc:sldMk cId="2965508757" sldId="2147373672"/>
            <ac:spMk id="4" creationId="{00000000-0000-0000-0000-000000000000}"/>
          </ac:spMkLst>
        </pc:spChg>
      </pc:sldChg>
      <pc:sldChg chg="modSp mod">
        <pc:chgData name="Janati, Kusha D" userId="4373f843-290b-49f5-b397-f12038cc7342" providerId="ADAL" clId="{AE5F9F24-0490-4853-8838-EBEF0FBBC885}" dt="2023-12-15T14:40:44.094" v="54" actId="14734"/>
        <pc:sldMkLst>
          <pc:docMk/>
          <pc:sldMk cId="3393267679" sldId="2147373674"/>
        </pc:sldMkLst>
        <pc:graphicFrameChg chg="modGraphic">
          <ac:chgData name="Janati, Kusha D" userId="4373f843-290b-49f5-b397-f12038cc7342" providerId="ADAL" clId="{AE5F9F24-0490-4853-8838-EBEF0FBBC885}" dt="2023-12-15T14:40:44.094" v="54" actId="14734"/>
          <ac:graphicFrameMkLst>
            <pc:docMk/>
            <pc:sldMk cId="3393267679" sldId="2147373674"/>
            <ac:graphicFrameMk id="142" creationId="{7752C3EF-24B8-4A6E-A6FB-8440B79484DA}"/>
          </ac:graphicFrameMkLst>
        </pc:graphicFrameChg>
      </pc:sldChg>
      <pc:sldChg chg="del">
        <pc:chgData name="Janati, Kusha D" userId="4373f843-290b-49f5-b397-f12038cc7342" providerId="ADAL" clId="{AE5F9F24-0490-4853-8838-EBEF0FBBC885}" dt="2023-12-15T14:37:49.760" v="0" actId="47"/>
        <pc:sldMkLst>
          <pc:docMk/>
          <pc:sldMk cId="1821160080" sldId="2147373680"/>
        </pc:sldMkLst>
      </pc:sldChg>
    </pc:docChg>
  </pc:docChgLst>
  <pc:docChgLst>
    <pc:chgData name="Janati, Kusha D" userId="4373f843-290b-49f5-b397-f12038cc7342" providerId="ADAL" clId="{ACA5C7AB-B332-434C-B08B-D133B2355EB4}"/>
    <pc:docChg chg="undo redo custSel addSld delSld modSld delSection modSection">
      <pc:chgData name="Janati, Kusha D" userId="4373f843-290b-49f5-b397-f12038cc7342" providerId="ADAL" clId="{ACA5C7AB-B332-434C-B08B-D133B2355EB4}" dt="2023-12-14T20:18:09.794" v="5523" actId="20577"/>
      <pc:docMkLst>
        <pc:docMk/>
      </pc:docMkLst>
      <pc:sldChg chg="modSp mod">
        <pc:chgData name="Janati, Kusha D" userId="4373f843-290b-49f5-b397-f12038cc7342" providerId="ADAL" clId="{ACA5C7AB-B332-434C-B08B-D133B2355EB4}" dt="2023-12-06T20:46:15.668" v="1" actId="113"/>
        <pc:sldMkLst>
          <pc:docMk/>
          <pc:sldMk cId="2064494705" sldId="600"/>
        </pc:sldMkLst>
        <pc:spChg chg="mod">
          <ac:chgData name="Janati, Kusha D" userId="4373f843-290b-49f5-b397-f12038cc7342" providerId="ADAL" clId="{ACA5C7AB-B332-434C-B08B-D133B2355EB4}" dt="2023-12-06T20:46:15.668" v="1" actId="113"/>
          <ac:spMkLst>
            <pc:docMk/>
            <pc:sldMk cId="2064494705" sldId="600"/>
            <ac:spMk id="3" creationId="{00000000-0000-0000-0000-000000000000}"/>
          </ac:spMkLst>
        </pc:spChg>
      </pc:sldChg>
      <pc:sldChg chg="del">
        <pc:chgData name="Janati, Kusha D" userId="4373f843-290b-49f5-b397-f12038cc7342" providerId="ADAL" clId="{ACA5C7AB-B332-434C-B08B-D133B2355EB4}" dt="2023-12-06T20:53:59.106" v="122" actId="47"/>
        <pc:sldMkLst>
          <pc:docMk/>
          <pc:sldMk cId="391957567" sldId="1317"/>
        </pc:sldMkLst>
      </pc:sldChg>
      <pc:sldChg chg="modSp mod">
        <pc:chgData name="Janati, Kusha D" userId="4373f843-290b-49f5-b397-f12038cc7342" providerId="ADAL" clId="{ACA5C7AB-B332-434C-B08B-D133B2355EB4}" dt="2023-12-06T20:52:35.565" v="111" actId="6549"/>
        <pc:sldMkLst>
          <pc:docMk/>
          <pc:sldMk cId="3212020804" sldId="2144327763"/>
        </pc:sldMkLst>
        <pc:spChg chg="mod">
          <ac:chgData name="Janati, Kusha D" userId="4373f843-290b-49f5-b397-f12038cc7342" providerId="ADAL" clId="{ACA5C7AB-B332-434C-B08B-D133B2355EB4}" dt="2023-12-06T20:52:35.565" v="111" actId="6549"/>
          <ac:spMkLst>
            <pc:docMk/>
            <pc:sldMk cId="3212020804" sldId="2144327763"/>
            <ac:spMk id="8" creationId="{00000000-0000-0000-0000-000000000000}"/>
          </ac:spMkLst>
        </pc:spChg>
      </pc:sldChg>
      <pc:sldChg chg="modSp mod">
        <pc:chgData name="Janati, Kusha D" userId="4373f843-290b-49f5-b397-f12038cc7342" providerId="ADAL" clId="{ACA5C7AB-B332-434C-B08B-D133B2355EB4}" dt="2023-12-06T20:54:19.265" v="126" actId="14100"/>
        <pc:sldMkLst>
          <pc:docMk/>
          <pc:sldMk cId="3019645965" sldId="2144327764"/>
        </pc:sldMkLst>
        <pc:spChg chg="mod">
          <ac:chgData name="Janati, Kusha D" userId="4373f843-290b-49f5-b397-f12038cc7342" providerId="ADAL" clId="{ACA5C7AB-B332-434C-B08B-D133B2355EB4}" dt="2023-12-06T20:54:09.226" v="124" actId="6549"/>
          <ac:spMkLst>
            <pc:docMk/>
            <pc:sldMk cId="3019645965" sldId="2144327764"/>
            <ac:spMk id="8" creationId="{00000000-0000-0000-0000-000000000000}"/>
          </ac:spMkLst>
        </pc:spChg>
        <pc:spChg chg="mod">
          <ac:chgData name="Janati, Kusha D" userId="4373f843-290b-49f5-b397-f12038cc7342" providerId="ADAL" clId="{ACA5C7AB-B332-434C-B08B-D133B2355EB4}" dt="2023-12-06T20:54:19.265" v="126" actId="14100"/>
          <ac:spMkLst>
            <pc:docMk/>
            <pc:sldMk cId="3019645965" sldId="2144327764"/>
            <ac:spMk id="9" creationId="{00000000-0000-0000-0000-000000000000}"/>
          </ac:spMkLst>
        </pc:spChg>
      </pc:sldChg>
      <pc:sldChg chg="del">
        <pc:chgData name="Janati, Kusha D" userId="4373f843-290b-49f5-b397-f12038cc7342" providerId="ADAL" clId="{ACA5C7AB-B332-434C-B08B-D133B2355EB4}" dt="2023-12-06T20:53:57.994" v="121" actId="47"/>
        <pc:sldMkLst>
          <pc:docMk/>
          <pc:sldMk cId="3435430824" sldId="2144327765"/>
        </pc:sldMkLst>
      </pc:sldChg>
      <pc:sldChg chg="modSp mod">
        <pc:chgData name="Janati, Kusha D" userId="4373f843-290b-49f5-b397-f12038cc7342" providerId="ADAL" clId="{ACA5C7AB-B332-434C-B08B-D133B2355EB4}" dt="2023-12-06T20:53:48.628" v="120" actId="14100"/>
        <pc:sldMkLst>
          <pc:docMk/>
          <pc:sldMk cId="3958994195" sldId="2144327766"/>
        </pc:sldMkLst>
        <pc:spChg chg="mod">
          <ac:chgData name="Janati, Kusha D" userId="4373f843-290b-49f5-b397-f12038cc7342" providerId="ADAL" clId="{ACA5C7AB-B332-434C-B08B-D133B2355EB4}" dt="2023-12-06T20:53:43.543" v="119" actId="6549"/>
          <ac:spMkLst>
            <pc:docMk/>
            <pc:sldMk cId="3958994195" sldId="2144327766"/>
            <ac:spMk id="8" creationId="{00000000-0000-0000-0000-000000000000}"/>
          </ac:spMkLst>
        </pc:spChg>
        <pc:spChg chg="mod">
          <ac:chgData name="Janati, Kusha D" userId="4373f843-290b-49f5-b397-f12038cc7342" providerId="ADAL" clId="{ACA5C7AB-B332-434C-B08B-D133B2355EB4}" dt="2023-12-06T20:53:48.628" v="120" actId="14100"/>
          <ac:spMkLst>
            <pc:docMk/>
            <pc:sldMk cId="3958994195" sldId="2144327766"/>
            <ac:spMk id="9" creationId="{00000000-0000-0000-0000-000000000000}"/>
          </ac:spMkLst>
        </pc:spChg>
      </pc:sldChg>
      <pc:sldChg chg="modSp mod">
        <pc:chgData name="Janati, Kusha D" userId="4373f843-290b-49f5-b397-f12038cc7342" providerId="ADAL" clId="{ACA5C7AB-B332-434C-B08B-D133B2355EB4}" dt="2023-12-06T20:53:37.664" v="118" actId="14100"/>
        <pc:sldMkLst>
          <pc:docMk/>
          <pc:sldMk cId="983873871" sldId="2144327767"/>
        </pc:sldMkLst>
        <pc:spChg chg="mod">
          <ac:chgData name="Janati, Kusha D" userId="4373f843-290b-49f5-b397-f12038cc7342" providerId="ADAL" clId="{ACA5C7AB-B332-434C-B08B-D133B2355EB4}" dt="2023-12-06T20:53:23.316" v="116" actId="6549"/>
          <ac:spMkLst>
            <pc:docMk/>
            <pc:sldMk cId="983873871" sldId="2144327767"/>
            <ac:spMk id="8" creationId="{00000000-0000-0000-0000-000000000000}"/>
          </ac:spMkLst>
        </pc:spChg>
        <pc:spChg chg="mod">
          <ac:chgData name="Janati, Kusha D" userId="4373f843-290b-49f5-b397-f12038cc7342" providerId="ADAL" clId="{ACA5C7AB-B332-434C-B08B-D133B2355EB4}" dt="2023-12-06T20:53:37.664" v="118" actId="14100"/>
          <ac:spMkLst>
            <pc:docMk/>
            <pc:sldMk cId="983873871" sldId="2144327767"/>
            <ac:spMk id="9" creationId="{00000000-0000-0000-0000-000000000000}"/>
          </ac:spMkLst>
        </pc:spChg>
      </pc:sldChg>
      <pc:sldChg chg="modSp mod">
        <pc:chgData name="Janati, Kusha D" userId="4373f843-290b-49f5-b397-f12038cc7342" providerId="ADAL" clId="{ACA5C7AB-B332-434C-B08B-D133B2355EB4}" dt="2023-12-06T20:53:16.837" v="115" actId="14100"/>
        <pc:sldMkLst>
          <pc:docMk/>
          <pc:sldMk cId="286978486" sldId="2144327768"/>
        </pc:sldMkLst>
        <pc:spChg chg="mod">
          <ac:chgData name="Janati, Kusha D" userId="4373f843-290b-49f5-b397-f12038cc7342" providerId="ADAL" clId="{ACA5C7AB-B332-434C-B08B-D133B2355EB4}" dt="2023-12-06T20:53:06.682" v="114" actId="6549"/>
          <ac:spMkLst>
            <pc:docMk/>
            <pc:sldMk cId="286978486" sldId="2144327768"/>
            <ac:spMk id="8" creationId="{00000000-0000-0000-0000-000000000000}"/>
          </ac:spMkLst>
        </pc:spChg>
        <pc:spChg chg="mod">
          <ac:chgData name="Janati, Kusha D" userId="4373f843-290b-49f5-b397-f12038cc7342" providerId="ADAL" clId="{ACA5C7AB-B332-434C-B08B-D133B2355EB4}" dt="2023-12-06T20:53:16.837" v="115" actId="14100"/>
          <ac:spMkLst>
            <pc:docMk/>
            <pc:sldMk cId="286978486" sldId="2144327768"/>
            <ac:spMk id="9" creationId="{00000000-0000-0000-0000-000000000000}"/>
          </ac:spMkLst>
        </pc:spChg>
      </pc:sldChg>
      <pc:sldChg chg="modSp mod">
        <pc:chgData name="Janati, Kusha D" userId="4373f843-290b-49f5-b397-f12038cc7342" providerId="ADAL" clId="{ACA5C7AB-B332-434C-B08B-D133B2355EB4}" dt="2023-12-06T20:52:56.963" v="113" actId="14100"/>
        <pc:sldMkLst>
          <pc:docMk/>
          <pc:sldMk cId="671170762" sldId="2144327770"/>
        </pc:sldMkLst>
        <pc:spChg chg="mod">
          <ac:chgData name="Janati, Kusha D" userId="4373f843-290b-49f5-b397-f12038cc7342" providerId="ADAL" clId="{ACA5C7AB-B332-434C-B08B-D133B2355EB4}" dt="2023-12-06T20:52:51.530" v="112" actId="21"/>
          <ac:spMkLst>
            <pc:docMk/>
            <pc:sldMk cId="671170762" sldId="2144327770"/>
            <ac:spMk id="8" creationId="{00000000-0000-0000-0000-000000000000}"/>
          </ac:spMkLst>
        </pc:spChg>
        <pc:spChg chg="mod">
          <ac:chgData name="Janati, Kusha D" userId="4373f843-290b-49f5-b397-f12038cc7342" providerId="ADAL" clId="{ACA5C7AB-B332-434C-B08B-D133B2355EB4}" dt="2023-12-06T20:52:56.963" v="113" actId="14100"/>
          <ac:spMkLst>
            <pc:docMk/>
            <pc:sldMk cId="671170762" sldId="2144327770"/>
            <ac:spMk id="9" creationId="{00000000-0000-0000-0000-000000000000}"/>
          </ac:spMkLst>
        </pc:spChg>
      </pc:sldChg>
      <pc:sldChg chg="modSp mod">
        <pc:chgData name="Janati, Kusha D" userId="4373f843-290b-49f5-b397-f12038cc7342" providerId="ADAL" clId="{ACA5C7AB-B332-434C-B08B-D133B2355EB4}" dt="2023-12-06T20:46:24.187" v="2" actId="6549"/>
        <pc:sldMkLst>
          <pc:docMk/>
          <pc:sldMk cId="3195140575" sldId="2144327774"/>
        </pc:sldMkLst>
        <pc:spChg chg="mod">
          <ac:chgData name="Janati, Kusha D" userId="4373f843-290b-49f5-b397-f12038cc7342" providerId="ADAL" clId="{ACA5C7AB-B332-434C-B08B-D133B2355EB4}" dt="2023-12-06T20:46:24.187" v="2" actId="6549"/>
          <ac:spMkLst>
            <pc:docMk/>
            <pc:sldMk cId="3195140575" sldId="2144327774"/>
            <ac:spMk id="8" creationId="{00000000-0000-0000-0000-000000000000}"/>
          </ac:spMkLst>
        </pc:spChg>
      </pc:sldChg>
      <pc:sldChg chg="modSp mod">
        <pc:chgData name="Janati, Kusha D" userId="4373f843-290b-49f5-b397-f12038cc7342" providerId="ADAL" clId="{ACA5C7AB-B332-434C-B08B-D133B2355EB4}" dt="2023-12-08T17:33:46.630" v="457" actId="113"/>
        <pc:sldMkLst>
          <pc:docMk/>
          <pc:sldMk cId="2266896230" sldId="2144327806"/>
        </pc:sldMkLst>
        <pc:spChg chg="mod">
          <ac:chgData name="Janati, Kusha D" userId="4373f843-290b-49f5-b397-f12038cc7342" providerId="ADAL" clId="{ACA5C7AB-B332-434C-B08B-D133B2355EB4}" dt="2023-12-06T20:50:17.485" v="63" actId="207"/>
          <ac:spMkLst>
            <pc:docMk/>
            <pc:sldMk cId="2266896230" sldId="2144327806"/>
            <ac:spMk id="3" creationId="{00000000-0000-0000-0000-000000000000}"/>
          </ac:spMkLst>
        </pc:spChg>
        <pc:spChg chg="mod">
          <ac:chgData name="Janati, Kusha D" userId="4373f843-290b-49f5-b397-f12038cc7342" providerId="ADAL" clId="{ACA5C7AB-B332-434C-B08B-D133B2355EB4}" dt="2023-12-06T20:50:38.514" v="70" actId="207"/>
          <ac:spMkLst>
            <pc:docMk/>
            <pc:sldMk cId="2266896230" sldId="2144327806"/>
            <ac:spMk id="5" creationId="{00000000-0000-0000-0000-000000000000}"/>
          </ac:spMkLst>
        </pc:spChg>
        <pc:spChg chg="mod">
          <ac:chgData name="Janati, Kusha D" userId="4373f843-290b-49f5-b397-f12038cc7342" providerId="ADAL" clId="{ACA5C7AB-B332-434C-B08B-D133B2355EB4}" dt="2023-12-08T17:33:46.630" v="457" actId="113"/>
          <ac:spMkLst>
            <pc:docMk/>
            <pc:sldMk cId="2266896230" sldId="2144327806"/>
            <ac:spMk id="6" creationId="{00000000-0000-0000-0000-000000000000}"/>
          </ac:spMkLst>
        </pc:spChg>
        <pc:spChg chg="mod">
          <ac:chgData name="Janati, Kusha D" userId="4373f843-290b-49f5-b397-f12038cc7342" providerId="ADAL" clId="{ACA5C7AB-B332-434C-B08B-D133B2355EB4}" dt="2023-12-06T20:51:25.135" v="96" actId="6549"/>
          <ac:spMkLst>
            <pc:docMk/>
            <pc:sldMk cId="2266896230" sldId="2144327806"/>
            <ac:spMk id="7" creationId="{00000000-0000-0000-0000-000000000000}"/>
          </ac:spMkLst>
        </pc:spChg>
      </pc:sldChg>
      <pc:sldChg chg="modSp mod">
        <pc:chgData name="Janati, Kusha D" userId="4373f843-290b-49f5-b397-f12038cc7342" providerId="ADAL" clId="{ACA5C7AB-B332-434C-B08B-D133B2355EB4}" dt="2023-12-14T00:21:45.301" v="2889" actId="6549"/>
        <pc:sldMkLst>
          <pc:docMk/>
          <pc:sldMk cId="2744831494" sldId="2144327825"/>
        </pc:sldMkLst>
        <pc:spChg chg="mod">
          <ac:chgData name="Janati, Kusha D" userId="4373f843-290b-49f5-b397-f12038cc7342" providerId="ADAL" clId="{ACA5C7AB-B332-434C-B08B-D133B2355EB4}" dt="2023-12-14T00:21:45.301" v="2889" actId="6549"/>
          <ac:spMkLst>
            <pc:docMk/>
            <pc:sldMk cId="2744831494" sldId="2144327825"/>
            <ac:spMk id="4" creationId="{00000000-0000-0000-0000-000000000000}"/>
          </ac:spMkLst>
        </pc:spChg>
      </pc:sldChg>
      <pc:sldChg chg="delSp modSp mod">
        <pc:chgData name="Janati, Kusha D" userId="4373f843-290b-49f5-b397-f12038cc7342" providerId="ADAL" clId="{ACA5C7AB-B332-434C-B08B-D133B2355EB4}" dt="2023-12-06T20:49:12.661" v="59" actId="1036"/>
        <pc:sldMkLst>
          <pc:docMk/>
          <pc:sldMk cId="1579669372" sldId="2144327832"/>
        </pc:sldMkLst>
        <pc:spChg chg="mod">
          <ac:chgData name="Janati, Kusha D" userId="4373f843-290b-49f5-b397-f12038cc7342" providerId="ADAL" clId="{ACA5C7AB-B332-434C-B08B-D133B2355EB4}" dt="2023-12-06T20:48:44.876" v="50" actId="1035"/>
          <ac:spMkLst>
            <pc:docMk/>
            <pc:sldMk cId="1579669372" sldId="2144327832"/>
            <ac:spMk id="146" creationId="{6C2FFF77-3FEA-4462-A7C5-A2AB1B71A3CD}"/>
          </ac:spMkLst>
        </pc:spChg>
        <pc:spChg chg="mod">
          <ac:chgData name="Janati, Kusha D" userId="4373f843-290b-49f5-b397-f12038cc7342" providerId="ADAL" clId="{ACA5C7AB-B332-434C-B08B-D133B2355EB4}" dt="2023-12-06T20:48:44.876" v="50" actId="1035"/>
          <ac:spMkLst>
            <pc:docMk/>
            <pc:sldMk cId="1579669372" sldId="2144327832"/>
            <ac:spMk id="147" creationId="{4A437636-6480-490C-8E82-C7559C0B6B75}"/>
          </ac:spMkLst>
        </pc:spChg>
        <pc:spChg chg="mod">
          <ac:chgData name="Janati, Kusha D" userId="4373f843-290b-49f5-b397-f12038cc7342" providerId="ADAL" clId="{ACA5C7AB-B332-434C-B08B-D133B2355EB4}" dt="2023-12-06T20:48:20.996" v="46" actId="1036"/>
          <ac:spMkLst>
            <pc:docMk/>
            <pc:sldMk cId="1579669372" sldId="2144327832"/>
            <ac:spMk id="154" creationId="{2FC71D71-13B4-4F57-970B-BAC36D56EF5A}"/>
          </ac:spMkLst>
        </pc:spChg>
        <pc:spChg chg="del">
          <ac:chgData name="Janati, Kusha D" userId="4373f843-290b-49f5-b397-f12038cc7342" providerId="ADAL" clId="{ACA5C7AB-B332-434C-B08B-D133B2355EB4}" dt="2023-12-06T20:46:42.083" v="3" actId="478"/>
          <ac:spMkLst>
            <pc:docMk/>
            <pc:sldMk cId="1579669372" sldId="2144327832"/>
            <ac:spMk id="156" creationId="{91D70ED6-DCA4-45F3-B647-DDE24E7CC01B}"/>
          </ac:spMkLst>
        </pc:spChg>
        <pc:spChg chg="mod">
          <ac:chgData name="Janati, Kusha D" userId="4373f843-290b-49f5-b397-f12038cc7342" providerId="ADAL" clId="{ACA5C7AB-B332-434C-B08B-D133B2355EB4}" dt="2023-12-06T20:48:44.876" v="50" actId="1035"/>
          <ac:spMkLst>
            <pc:docMk/>
            <pc:sldMk cId="1579669372" sldId="2144327832"/>
            <ac:spMk id="157" creationId="{67DB7E94-2AEB-456F-B2E3-A524C05D46AF}"/>
          </ac:spMkLst>
        </pc:spChg>
        <pc:spChg chg="mod">
          <ac:chgData name="Janati, Kusha D" userId="4373f843-290b-49f5-b397-f12038cc7342" providerId="ADAL" clId="{ACA5C7AB-B332-434C-B08B-D133B2355EB4}" dt="2023-12-06T20:48:20.996" v="46" actId="1036"/>
          <ac:spMkLst>
            <pc:docMk/>
            <pc:sldMk cId="1579669372" sldId="2144327832"/>
            <ac:spMk id="162" creationId="{AC90ADEB-811E-4315-9C16-0DF5AEDC2A24}"/>
          </ac:spMkLst>
        </pc:spChg>
        <pc:spChg chg="mod">
          <ac:chgData name="Janati, Kusha D" userId="4373f843-290b-49f5-b397-f12038cc7342" providerId="ADAL" clId="{ACA5C7AB-B332-434C-B08B-D133B2355EB4}" dt="2023-12-06T20:49:12.661" v="59" actId="1036"/>
          <ac:spMkLst>
            <pc:docMk/>
            <pc:sldMk cId="1579669372" sldId="2144327832"/>
            <ac:spMk id="168" creationId="{25ACE09A-96C8-47E6-9E84-3D3EBDC9FEBC}"/>
          </ac:spMkLst>
        </pc:spChg>
        <pc:spChg chg="mod">
          <ac:chgData name="Janati, Kusha D" userId="4373f843-290b-49f5-b397-f12038cc7342" providerId="ADAL" clId="{ACA5C7AB-B332-434C-B08B-D133B2355EB4}" dt="2023-12-06T20:48:20.996" v="46" actId="1036"/>
          <ac:spMkLst>
            <pc:docMk/>
            <pc:sldMk cId="1579669372" sldId="2144327832"/>
            <ac:spMk id="170" creationId="{9BAF54B2-3022-426B-A8BF-13A766382583}"/>
          </ac:spMkLst>
        </pc:spChg>
        <pc:spChg chg="mod">
          <ac:chgData name="Janati, Kusha D" userId="4373f843-290b-49f5-b397-f12038cc7342" providerId="ADAL" clId="{ACA5C7AB-B332-434C-B08B-D133B2355EB4}" dt="2023-12-06T20:48:20.996" v="46" actId="1036"/>
          <ac:spMkLst>
            <pc:docMk/>
            <pc:sldMk cId="1579669372" sldId="2144327832"/>
            <ac:spMk id="178" creationId="{38DB27B4-CBDC-455E-AF01-35B5D225FB3B}"/>
          </ac:spMkLst>
        </pc:spChg>
        <pc:spChg chg="del">
          <ac:chgData name="Janati, Kusha D" userId="4373f843-290b-49f5-b397-f12038cc7342" providerId="ADAL" clId="{ACA5C7AB-B332-434C-B08B-D133B2355EB4}" dt="2023-12-06T20:46:42.083" v="3" actId="478"/>
          <ac:spMkLst>
            <pc:docMk/>
            <pc:sldMk cId="1579669372" sldId="2144327832"/>
            <ac:spMk id="179" creationId="{6DD8D121-C262-4914-AD31-E69949A037AC}"/>
          </ac:spMkLst>
        </pc:spChg>
        <pc:spChg chg="mod">
          <ac:chgData name="Janati, Kusha D" userId="4373f843-290b-49f5-b397-f12038cc7342" providerId="ADAL" clId="{ACA5C7AB-B332-434C-B08B-D133B2355EB4}" dt="2023-12-06T20:48:59.119" v="56" actId="1036"/>
          <ac:spMkLst>
            <pc:docMk/>
            <pc:sldMk cId="1579669372" sldId="2144327832"/>
            <ac:spMk id="189" creationId="{97949384-A718-4C0F-9D03-D2924FD2CF76}"/>
          </ac:spMkLst>
        </pc:spChg>
        <pc:spChg chg="mod">
          <ac:chgData name="Janati, Kusha D" userId="4373f843-290b-49f5-b397-f12038cc7342" providerId="ADAL" clId="{ACA5C7AB-B332-434C-B08B-D133B2355EB4}" dt="2023-12-06T20:48:53.197" v="53" actId="1036"/>
          <ac:spMkLst>
            <pc:docMk/>
            <pc:sldMk cId="1579669372" sldId="2144327832"/>
            <ac:spMk id="199" creationId="{3EA45BFB-2B11-4FD4-9C60-3584F554BF5B}"/>
          </ac:spMkLst>
        </pc:spChg>
        <pc:spChg chg="mod">
          <ac:chgData name="Janati, Kusha D" userId="4373f843-290b-49f5-b397-f12038cc7342" providerId="ADAL" clId="{ACA5C7AB-B332-434C-B08B-D133B2355EB4}" dt="2023-12-06T20:48:53.197" v="53" actId="1036"/>
          <ac:spMkLst>
            <pc:docMk/>
            <pc:sldMk cId="1579669372" sldId="2144327832"/>
            <ac:spMk id="201" creationId="{A11497C0-7666-48C1-A05D-ACE817131654}"/>
          </ac:spMkLst>
        </pc:spChg>
        <pc:spChg chg="mod">
          <ac:chgData name="Janati, Kusha D" userId="4373f843-290b-49f5-b397-f12038cc7342" providerId="ADAL" clId="{ACA5C7AB-B332-434C-B08B-D133B2355EB4}" dt="2023-12-06T20:48:20.996" v="46" actId="1036"/>
          <ac:spMkLst>
            <pc:docMk/>
            <pc:sldMk cId="1579669372" sldId="2144327832"/>
            <ac:spMk id="204" creationId="{66AD7C4B-E07B-4D3A-B561-8C2A87465009}"/>
          </ac:spMkLst>
        </pc:spChg>
        <pc:spChg chg="mod">
          <ac:chgData name="Janati, Kusha D" userId="4373f843-290b-49f5-b397-f12038cc7342" providerId="ADAL" clId="{ACA5C7AB-B332-434C-B08B-D133B2355EB4}" dt="2023-12-06T20:48:20.996" v="46" actId="1036"/>
          <ac:spMkLst>
            <pc:docMk/>
            <pc:sldMk cId="1579669372" sldId="2144327832"/>
            <ac:spMk id="205" creationId="{362EBDCE-76D9-4921-8267-6D035B7665AB}"/>
          </ac:spMkLst>
        </pc:spChg>
        <pc:spChg chg="mod">
          <ac:chgData name="Janati, Kusha D" userId="4373f843-290b-49f5-b397-f12038cc7342" providerId="ADAL" clId="{ACA5C7AB-B332-434C-B08B-D133B2355EB4}" dt="2023-12-06T20:49:12.661" v="59" actId="1036"/>
          <ac:spMkLst>
            <pc:docMk/>
            <pc:sldMk cId="1579669372" sldId="2144327832"/>
            <ac:spMk id="206" creationId="{5AB1809D-E6CD-4722-A109-6FF87CEC64F6}"/>
          </ac:spMkLst>
        </pc:spChg>
        <pc:spChg chg="mod">
          <ac:chgData name="Janati, Kusha D" userId="4373f843-290b-49f5-b397-f12038cc7342" providerId="ADAL" clId="{ACA5C7AB-B332-434C-B08B-D133B2355EB4}" dt="2023-12-06T20:49:12.661" v="59" actId="1036"/>
          <ac:spMkLst>
            <pc:docMk/>
            <pc:sldMk cId="1579669372" sldId="2144327832"/>
            <ac:spMk id="219" creationId="{A8B7ABFA-4CA8-45AA-BF67-EB625427DB2E}"/>
          </ac:spMkLst>
        </pc:spChg>
        <pc:spChg chg="mod">
          <ac:chgData name="Janati, Kusha D" userId="4373f843-290b-49f5-b397-f12038cc7342" providerId="ADAL" clId="{ACA5C7AB-B332-434C-B08B-D133B2355EB4}" dt="2023-12-06T20:48:20.996" v="46" actId="1036"/>
          <ac:spMkLst>
            <pc:docMk/>
            <pc:sldMk cId="1579669372" sldId="2144327832"/>
            <ac:spMk id="222" creationId="{E1F904D8-BC03-459B-905E-FD357A6CAB50}"/>
          </ac:spMkLst>
        </pc:spChg>
        <pc:spChg chg="mod">
          <ac:chgData name="Janati, Kusha D" userId="4373f843-290b-49f5-b397-f12038cc7342" providerId="ADAL" clId="{ACA5C7AB-B332-434C-B08B-D133B2355EB4}" dt="2023-12-06T20:48:10.690" v="43" actId="1035"/>
          <ac:spMkLst>
            <pc:docMk/>
            <pc:sldMk cId="1579669372" sldId="2144327832"/>
            <ac:spMk id="230" creationId="{94C77DEB-C664-495A-8E75-5F84ACE4A346}"/>
          </ac:spMkLst>
        </pc:spChg>
        <pc:spChg chg="mod">
          <ac:chgData name="Janati, Kusha D" userId="4373f843-290b-49f5-b397-f12038cc7342" providerId="ADAL" clId="{ACA5C7AB-B332-434C-B08B-D133B2355EB4}" dt="2023-12-06T20:48:10.690" v="43" actId="1035"/>
          <ac:spMkLst>
            <pc:docMk/>
            <pc:sldMk cId="1579669372" sldId="2144327832"/>
            <ac:spMk id="231" creationId="{C0BB904F-E65D-4D1D-8641-E0056109E399}"/>
          </ac:spMkLst>
        </pc:spChg>
        <pc:spChg chg="mod">
          <ac:chgData name="Janati, Kusha D" userId="4373f843-290b-49f5-b397-f12038cc7342" providerId="ADAL" clId="{ACA5C7AB-B332-434C-B08B-D133B2355EB4}" dt="2023-12-06T20:48:10.690" v="43" actId="1035"/>
          <ac:spMkLst>
            <pc:docMk/>
            <pc:sldMk cId="1579669372" sldId="2144327832"/>
            <ac:spMk id="233" creationId="{90214DAB-C005-454D-AB52-5631E4B40075}"/>
          </ac:spMkLst>
        </pc:spChg>
        <pc:spChg chg="mod">
          <ac:chgData name="Janati, Kusha D" userId="4373f843-290b-49f5-b397-f12038cc7342" providerId="ADAL" clId="{ACA5C7AB-B332-434C-B08B-D133B2355EB4}" dt="2023-12-06T20:48:10.690" v="43" actId="1035"/>
          <ac:spMkLst>
            <pc:docMk/>
            <pc:sldMk cId="1579669372" sldId="2144327832"/>
            <ac:spMk id="234" creationId="{A5F565FA-AB8A-4F8B-8639-993695C67644}"/>
          </ac:spMkLst>
        </pc:spChg>
        <pc:spChg chg="mod">
          <ac:chgData name="Janati, Kusha D" userId="4373f843-290b-49f5-b397-f12038cc7342" providerId="ADAL" clId="{ACA5C7AB-B332-434C-B08B-D133B2355EB4}" dt="2023-12-06T20:48:10.690" v="43" actId="1035"/>
          <ac:spMkLst>
            <pc:docMk/>
            <pc:sldMk cId="1579669372" sldId="2144327832"/>
            <ac:spMk id="235" creationId="{1541987A-4E7B-4F7F-B730-B8E977042877}"/>
          </ac:spMkLst>
        </pc:spChg>
        <pc:spChg chg="mod">
          <ac:chgData name="Janati, Kusha D" userId="4373f843-290b-49f5-b397-f12038cc7342" providerId="ADAL" clId="{ACA5C7AB-B332-434C-B08B-D133B2355EB4}" dt="2023-12-06T20:48:10.690" v="43" actId="1035"/>
          <ac:spMkLst>
            <pc:docMk/>
            <pc:sldMk cId="1579669372" sldId="2144327832"/>
            <ac:spMk id="239" creationId="{9C76DB27-D6F6-44EF-8B48-BBF2283B512E}"/>
          </ac:spMkLst>
        </pc:spChg>
        <pc:spChg chg="mod">
          <ac:chgData name="Janati, Kusha D" userId="4373f843-290b-49f5-b397-f12038cc7342" providerId="ADAL" clId="{ACA5C7AB-B332-434C-B08B-D133B2355EB4}" dt="2023-12-06T20:48:59.119" v="56" actId="1036"/>
          <ac:spMkLst>
            <pc:docMk/>
            <pc:sldMk cId="1579669372" sldId="2144327832"/>
            <ac:spMk id="287" creationId="{E592AA2C-CEA3-4DC2-96C5-0BF7CC289B8A}"/>
          </ac:spMkLst>
        </pc:spChg>
        <pc:graphicFrameChg chg="mod">
          <ac:chgData name="Janati, Kusha D" userId="4373f843-290b-49f5-b397-f12038cc7342" providerId="ADAL" clId="{ACA5C7AB-B332-434C-B08B-D133B2355EB4}" dt="2023-12-06T20:48:44.876" v="50" actId="1035"/>
          <ac:graphicFrameMkLst>
            <pc:docMk/>
            <pc:sldMk cId="1579669372" sldId="2144327832"/>
            <ac:graphicFrameMk id="155" creationId="{BB7C241D-D27B-4A50-A838-DBE38AD48694}"/>
          </ac:graphicFrameMkLst>
        </pc:graphicFrameChg>
        <pc:graphicFrameChg chg="del">
          <ac:chgData name="Janati, Kusha D" userId="4373f843-290b-49f5-b397-f12038cc7342" providerId="ADAL" clId="{ACA5C7AB-B332-434C-B08B-D133B2355EB4}" dt="2023-12-06T20:46:42.083" v="3" actId="478"/>
          <ac:graphicFrameMkLst>
            <pc:docMk/>
            <pc:sldMk cId="1579669372" sldId="2144327832"/>
            <ac:graphicFrameMk id="158" creationId="{10149F93-620C-4244-9283-9691A455BC31}"/>
          </ac:graphicFrameMkLst>
        </pc:graphicFrameChg>
        <pc:graphicFrameChg chg="mod">
          <ac:chgData name="Janati, Kusha D" userId="4373f843-290b-49f5-b397-f12038cc7342" providerId="ADAL" clId="{ACA5C7AB-B332-434C-B08B-D133B2355EB4}" dt="2023-12-06T20:48:20.996" v="46" actId="1036"/>
          <ac:graphicFrameMkLst>
            <pc:docMk/>
            <pc:sldMk cId="1579669372" sldId="2144327832"/>
            <ac:graphicFrameMk id="169" creationId="{791BA735-6CAD-4367-9418-46EE3832CE11}"/>
          </ac:graphicFrameMkLst>
        </pc:graphicFrameChg>
        <pc:graphicFrameChg chg="mod">
          <ac:chgData name="Janati, Kusha D" userId="4373f843-290b-49f5-b397-f12038cc7342" providerId="ADAL" clId="{ACA5C7AB-B332-434C-B08B-D133B2355EB4}" dt="2023-12-06T20:49:12.661" v="59" actId="1036"/>
          <ac:graphicFrameMkLst>
            <pc:docMk/>
            <pc:sldMk cId="1579669372" sldId="2144327832"/>
            <ac:graphicFrameMk id="185" creationId="{8664F107-843F-4C79-90B1-F265E64F4C98}"/>
          </ac:graphicFrameMkLst>
        </pc:graphicFrameChg>
        <pc:graphicFrameChg chg="mod">
          <ac:chgData name="Janati, Kusha D" userId="4373f843-290b-49f5-b397-f12038cc7342" providerId="ADAL" clId="{ACA5C7AB-B332-434C-B08B-D133B2355EB4}" dt="2023-12-06T20:49:12.661" v="59" actId="1036"/>
          <ac:graphicFrameMkLst>
            <pc:docMk/>
            <pc:sldMk cId="1579669372" sldId="2144327832"/>
            <ac:graphicFrameMk id="186" creationId="{BB362CEB-3413-4F59-9F26-D0AA6D107358}"/>
          </ac:graphicFrameMkLst>
        </pc:graphicFrameChg>
        <pc:graphicFrameChg chg="mod">
          <ac:chgData name="Janati, Kusha D" userId="4373f843-290b-49f5-b397-f12038cc7342" providerId="ADAL" clId="{ACA5C7AB-B332-434C-B08B-D133B2355EB4}" dt="2023-12-06T20:48:53.197" v="53" actId="1036"/>
          <ac:graphicFrameMkLst>
            <pc:docMk/>
            <pc:sldMk cId="1579669372" sldId="2144327832"/>
            <ac:graphicFrameMk id="200" creationId="{2CEA0789-5FF1-4EBB-BD10-63D228BCF4B5}"/>
          </ac:graphicFrameMkLst>
        </pc:graphicFrameChg>
        <pc:graphicFrameChg chg="mod">
          <ac:chgData name="Janati, Kusha D" userId="4373f843-290b-49f5-b397-f12038cc7342" providerId="ADAL" clId="{ACA5C7AB-B332-434C-B08B-D133B2355EB4}" dt="2023-12-06T20:49:12.661" v="59" actId="1036"/>
          <ac:graphicFrameMkLst>
            <pc:docMk/>
            <pc:sldMk cId="1579669372" sldId="2144327832"/>
            <ac:graphicFrameMk id="203" creationId="{BEE15F9F-7926-4C4B-90DD-3D05367BB224}"/>
          </ac:graphicFrameMkLst>
        </pc:graphicFrameChg>
        <pc:graphicFrameChg chg="mod">
          <ac:chgData name="Janati, Kusha D" userId="4373f843-290b-49f5-b397-f12038cc7342" providerId="ADAL" clId="{ACA5C7AB-B332-434C-B08B-D133B2355EB4}" dt="2023-12-06T20:49:12.661" v="59" actId="1036"/>
          <ac:graphicFrameMkLst>
            <pc:docMk/>
            <pc:sldMk cId="1579669372" sldId="2144327832"/>
            <ac:graphicFrameMk id="218" creationId="{4B424800-00EF-41DE-871A-2FDB31D2A6BB}"/>
          </ac:graphicFrameMkLst>
        </pc:graphicFrameChg>
        <pc:graphicFrameChg chg="mod">
          <ac:chgData name="Janati, Kusha D" userId="4373f843-290b-49f5-b397-f12038cc7342" providerId="ADAL" clId="{ACA5C7AB-B332-434C-B08B-D133B2355EB4}" dt="2023-12-06T20:48:20.996" v="46" actId="1036"/>
          <ac:graphicFrameMkLst>
            <pc:docMk/>
            <pc:sldMk cId="1579669372" sldId="2144327832"/>
            <ac:graphicFrameMk id="221" creationId="{160921C8-B4E8-4465-9A01-349E351111F5}"/>
          </ac:graphicFrameMkLst>
        </pc:graphicFrameChg>
        <pc:graphicFrameChg chg="mod">
          <ac:chgData name="Janati, Kusha D" userId="4373f843-290b-49f5-b397-f12038cc7342" providerId="ADAL" clId="{ACA5C7AB-B332-434C-B08B-D133B2355EB4}" dt="2023-12-06T20:48:10.690" v="43" actId="1035"/>
          <ac:graphicFrameMkLst>
            <pc:docMk/>
            <pc:sldMk cId="1579669372" sldId="2144327832"/>
            <ac:graphicFrameMk id="232" creationId="{57C4D6ED-3DB8-44E3-A7EF-45FDAD3A59CE}"/>
          </ac:graphicFrameMkLst>
        </pc:graphicFrameChg>
        <pc:graphicFrameChg chg="mod">
          <ac:chgData name="Janati, Kusha D" userId="4373f843-290b-49f5-b397-f12038cc7342" providerId="ADAL" clId="{ACA5C7AB-B332-434C-B08B-D133B2355EB4}" dt="2023-12-06T20:48:59.119" v="56" actId="1036"/>
          <ac:graphicFrameMkLst>
            <pc:docMk/>
            <pc:sldMk cId="1579669372" sldId="2144327832"/>
            <ac:graphicFrameMk id="286" creationId="{1B9C899E-A024-47D1-ADF2-806A5E1A5327}"/>
          </ac:graphicFrameMkLst>
        </pc:graphicFrameChg>
        <pc:cxnChg chg="mod">
          <ac:chgData name="Janati, Kusha D" userId="4373f843-290b-49f5-b397-f12038cc7342" providerId="ADAL" clId="{ACA5C7AB-B332-434C-B08B-D133B2355EB4}" dt="2023-12-06T20:48:20.996" v="46" actId="1036"/>
          <ac:cxnSpMkLst>
            <pc:docMk/>
            <pc:sldMk cId="1579669372" sldId="2144327832"/>
            <ac:cxnSpMk id="220" creationId="{1E1682FB-D4C4-483A-BE11-1B863A1A523F}"/>
          </ac:cxnSpMkLst>
        </pc:cxnChg>
      </pc:sldChg>
      <pc:sldChg chg="modSp mod">
        <pc:chgData name="Janati, Kusha D" userId="4373f843-290b-49f5-b397-f12038cc7342" providerId="ADAL" clId="{ACA5C7AB-B332-434C-B08B-D133B2355EB4}" dt="2023-12-06T20:52:11.234" v="110" actId="20577"/>
        <pc:sldMkLst>
          <pc:docMk/>
          <pc:sldMk cId="1715012710" sldId="2147373666"/>
        </pc:sldMkLst>
        <pc:graphicFrameChg chg="modGraphic">
          <ac:chgData name="Janati, Kusha D" userId="4373f843-290b-49f5-b397-f12038cc7342" providerId="ADAL" clId="{ACA5C7AB-B332-434C-B08B-D133B2355EB4}" dt="2023-12-06T20:52:11.234" v="110" actId="20577"/>
          <ac:graphicFrameMkLst>
            <pc:docMk/>
            <pc:sldMk cId="1715012710" sldId="2147373666"/>
            <ac:graphicFrameMk id="7" creationId="{F04F701B-7CCF-2487-5D6D-F906184CC139}"/>
          </ac:graphicFrameMkLst>
        </pc:graphicFrameChg>
      </pc:sldChg>
      <pc:sldChg chg="addSp delSp modSp mod">
        <pc:chgData name="Janati, Kusha D" userId="4373f843-290b-49f5-b397-f12038cc7342" providerId="ADAL" clId="{ACA5C7AB-B332-434C-B08B-D133B2355EB4}" dt="2023-12-12T23:00:55.056" v="482" actId="113"/>
        <pc:sldMkLst>
          <pc:docMk/>
          <pc:sldMk cId="3629047440" sldId="2147373670"/>
        </pc:sldMkLst>
        <pc:spChg chg="add del mod">
          <ac:chgData name="Janati, Kusha D" userId="4373f843-290b-49f5-b397-f12038cc7342" providerId="ADAL" clId="{ACA5C7AB-B332-434C-B08B-D133B2355EB4}" dt="2023-12-12T22:58:45.005" v="467"/>
          <ac:spMkLst>
            <pc:docMk/>
            <pc:sldMk cId="3629047440" sldId="2147373670"/>
            <ac:spMk id="4" creationId="{288857B1-E2D9-0F4B-16B3-0331C20C3E61}"/>
          </ac:spMkLst>
        </pc:spChg>
        <pc:spChg chg="add del mod">
          <ac:chgData name="Janati, Kusha D" userId="4373f843-290b-49f5-b397-f12038cc7342" providerId="ADAL" clId="{ACA5C7AB-B332-434C-B08B-D133B2355EB4}" dt="2023-12-12T22:58:45.005" v="467"/>
          <ac:spMkLst>
            <pc:docMk/>
            <pc:sldMk cId="3629047440" sldId="2147373670"/>
            <ac:spMk id="5" creationId="{686BA21E-2BAC-6359-4F08-A718CC24A0B9}"/>
          </ac:spMkLst>
        </pc:spChg>
        <pc:spChg chg="add mod">
          <ac:chgData name="Janati, Kusha D" userId="4373f843-290b-49f5-b397-f12038cc7342" providerId="ADAL" clId="{ACA5C7AB-B332-434C-B08B-D133B2355EB4}" dt="2023-12-12T23:00:49.303" v="481" actId="207"/>
          <ac:spMkLst>
            <pc:docMk/>
            <pc:sldMk cId="3629047440" sldId="2147373670"/>
            <ac:spMk id="6" creationId="{0583E5FF-CDB4-0245-AC57-E92027008180}"/>
          </ac:spMkLst>
        </pc:spChg>
        <pc:spChg chg="add mod">
          <ac:chgData name="Janati, Kusha D" userId="4373f843-290b-49f5-b397-f12038cc7342" providerId="ADAL" clId="{ACA5C7AB-B332-434C-B08B-D133B2355EB4}" dt="2023-12-12T23:00:49.303" v="481" actId="207"/>
          <ac:spMkLst>
            <pc:docMk/>
            <pc:sldMk cId="3629047440" sldId="2147373670"/>
            <ac:spMk id="7" creationId="{5910CCEA-4AC4-A795-BEE0-E7545FF799E9}"/>
          </ac:spMkLst>
        </pc:spChg>
        <pc:spChg chg="mod">
          <ac:chgData name="Janati, Kusha D" userId="4373f843-290b-49f5-b397-f12038cc7342" providerId="ADAL" clId="{ACA5C7AB-B332-434C-B08B-D133B2355EB4}" dt="2023-12-06T20:49:55.153" v="62" actId="207"/>
          <ac:spMkLst>
            <pc:docMk/>
            <pc:sldMk cId="3629047440" sldId="2147373670"/>
            <ac:spMk id="25" creationId="{6A1F6CEC-B651-44D4-CD1A-BAF372523E55}"/>
          </ac:spMkLst>
        </pc:spChg>
        <pc:spChg chg="add del mod">
          <ac:chgData name="Janati, Kusha D" userId="4373f843-290b-49f5-b397-f12038cc7342" providerId="ADAL" clId="{ACA5C7AB-B332-434C-B08B-D133B2355EB4}" dt="2023-12-12T23:00:43.822" v="479" actId="478"/>
          <ac:spMkLst>
            <pc:docMk/>
            <pc:sldMk cId="3629047440" sldId="2147373670"/>
            <ac:spMk id="30" creationId="{4A63ADA5-BC52-8854-C6CA-2F784268F0EC}"/>
          </ac:spMkLst>
        </pc:spChg>
        <pc:spChg chg="mod">
          <ac:chgData name="Janati, Kusha D" userId="4373f843-290b-49f5-b397-f12038cc7342" providerId="ADAL" clId="{ACA5C7AB-B332-434C-B08B-D133B2355EB4}" dt="2023-12-12T23:00:55.056" v="482" actId="113"/>
          <ac:spMkLst>
            <pc:docMk/>
            <pc:sldMk cId="3629047440" sldId="2147373670"/>
            <ac:spMk id="108" creationId="{41F40A19-EB29-4893-BAE3-D513B161E76C}"/>
          </ac:spMkLst>
        </pc:spChg>
        <pc:spChg chg="mod">
          <ac:chgData name="Janati, Kusha D" userId="4373f843-290b-49f5-b397-f12038cc7342" providerId="ADAL" clId="{ACA5C7AB-B332-434C-B08B-D133B2355EB4}" dt="2023-12-06T20:49:41.404" v="60" actId="207"/>
          <ac:spMkLst>
            <pc:docMk/>
            <pc:sldMk cId="3629047440" sldId="2147373670"/>
            <ac:spMk id="62485" creationId="{00000000-0000-0000-0000-000000000000}"/>
          </ac:spMkLst>
        </pc:spChg>
      </pc:sldChg>
      <pc:sldChg chg="modSp mod">
        <pc:chgData name="Janati, Kusha D" userId="4373f843-290b-49f5-b397-f12038cc7342" providerId="ADAL" clId="{ACA5C7AB-B332-434C-B08B-D133B2355EB4}" dt="2023-12-14T20:18:09.794" v="5523" actId="20577"/>
        <pc:sldMkLst>
          <pc:docMk/>
          <pc:sldMk cId="2965508757" sldId="2147373672"/>
        </pc:sldMkLst>
        <pc:spChg chg="mod">
          <ac:chgData name="Janati, Kusha D" userId="4373f843-290b-49f5-b397-f12038cc7342" providerId="ADAL" clId="{ACA5C7AB-B332-434C-B08B-D133B2355EB4}" dt="2023-12-14T20:18:09.794" v="5523" actId="20577"/>
          <ac:spMkLst>
            <pc:docMk/>
            <pc:sldMk cId="2965508757" sldId="2147373672"/>
            <ac:spMk id="4" creationId="{00000000-0000-0000-0000-000000000000}"/>
          </ac:spMkLst>
        </pc:spChg>
      </pc:sldChg>
      <pc:sldChg chg="addSp delSp modSp mod delAnim modAnim">
        <pc:chgData name="Janati, Kusha D" userId="4373f843-290b-49f5-b397-f12038cc7342" providerId="ADAL" clId="{ACA5C7AB-B332-434C-B08B-D133B2355EB4}" dt="2023-12-06T22:17:57.298" v="440"/>
        <pc:sldMkLst>
          <pc:docMk/>
          <pc:sldMk cId="1635132849" sldId="2147373673"/>
        </pc:sldMkLst>
        <pc:spChg chg="del">
          <ac:chgData name="Janati, Kusha D" userId="4373f843-290b-49f5-b397-f12038cc7342" providerId="ADAL" clId="{ACA5C7AB-B332-434C-B08B-D133B2355EB4}" dt="2023-12-06T21:12:01.707" v="256" actId="478"/>
          <ac:spMkLst>
            <pc:docMk/>
            <pc:sldMk cId="1635132849" sldId="2147373673"/>
            <ac:spMk id="5" creationId="{D66A8A5E-10C1-047A-FA07-A02BE3E86039}"/>
          </ac:spMkLst>
        </pc:spChg>
        <pc:spChg chg="del">
          <ac:chgData name="Janati, Kusha D" userId="4373f843-290b-49f5-b397-f12038cc7342" providerId="ADAL" clId="{ACA5C7AB-B332-434C-B08B-D133B2355EB4}" dt="2023-12-06T21:12:01.707" v="256" actId="478"/>
          <ac:spMkLst>
            <pc:docMk/>
            <pc:sldMk cId="1635132849" sldId="2147373673"/>
            <ac:spMk id="6" creationId="{7A66814B-F83A-3DBD-F0BF-A0F5C16CFFC1}"/>
          </ac:spMkLst>
        </pc:spChg>
        <pc:spChg chg="del">
          <ac:chgData name="Janati, Kusha D" userId="4373f843-290b-49f5-b397-f12038cc7342" providerId="ADAL" clId="{ACA5C7AB-B332-434C-B08B-D133B2355EB4}" dt="2023-12-06T21:12:01.707" v="256" actId="478"/>
          <ac:spMkLst>
            <pc:docMk/>
            <pc:sldMk cId="1635132849" sldId="2147373673"/>
            <ac:spMk id="7" creationId="{AF177217-3E45-FF16-805A-7A002A7FAAB9}"/>
          </ac:spMkLst>
        </pc:spChg>
        <pc:spChg chg="del">
          <ac:chgData name="Janati, Kusha D" userId="4373f843-290b-49f5-b397-f12038cc7342" providerId="ADAL" clId="{ACA5C7AB-B332-434C-B08B-D133B2355EB4}" dt="2023-12-06T21:12:01.707" v="256" actId="478"/>
          <ac:spMkLst>
            <pc:docMk/>
            <pc:sldMk cId="1635132849" sldId="2147373673"/>
            <ac:spMk id="8" creationId="{361166CC-1E1C-2FA4-316A-178B30633EB2}"/>
          </ac:spMkLst>
        </pc:spChg>
        <pc:spChg chg="del">
          <ac:chgData name="Janati, Kusha D" userId="4373f843-290b-49f5-b397-f12038cc7342" providerId="ADAL" clId="{ACA5C7AB-B332-434C-B08B-D133B2355EB4}" dt="2023-12-06T21:12:01.707" v="256" actId="478"/>
          <ac:spMkLst>
            <pc:docMk/>
            <pc:sldMk cId="1635132849" sldId="2147373673"/>
            <ac:spMk id="9" creationId="{BF4D370E-0EF1-706F-50DC-2DEE1E29CA41}"/>
          </ac:spMkLst>
        </pc:spChg>
        <pc:spChg chg="del">
          <ac:chgData name="Janati, Kusha D" userId="4373f843-290b-49f5-b397-f12038cc7342" providerId="ADAL" clId="{ACA5C7AB-B332-434C-B08B-D133B2355EB4}" dt="2023-12-06T21:12:01.707" v="256" actId="478"/>
          <ac:spMkLst>
            <pc:docMk/>
            <pc:sldMk cId="1635132849" sldId="2147373673"/>
            <ac:spMk id="10" creationId="{E9297792-96AB-6B01-7F25-DCFC27C8AF78}"/>
          </ac:spMkLst>
        </pc:spChg>
        <pc:spChg chg="del">
          <ac:chgData name="Janati, Kusha D" userId="4373f843-290b-49f5-b397-f12038cc7342" providerId="ADAL" clId="{ACA5C7AB-B332-434C-B08B-D133B2355EB4}" dt="2023-12-06T21:12:01.707" v="256" actId="478"/>
          <ac:spMkLst>
            <pc:docMk/>
            <pc:sldMk cId="1635132849" sldId="2147373673"/>
            <ac:spMk id="11" creationId="{BE81484D-2CDA-1FF1-8C5B-400CDCBE78D6}"/>
          </ac:spMkLst>
        </pc:spChg>
        <pc:spChg chg="del">
          <ac:chgData name="Janati, Kusha D" userId="4373f843-290b-49f5-b397-f12038cc7342" providerId="ADAL" clId="{ACA5C7AB-B332-434C-B08B-D133B2355EB4}" dt="2023-12-06T21:12:01.707" v="256" actId="478"/>
          <ac:spMkLst>
            <pc:docMk/>
            <pc:sldMk cId="1635132849" sldId="2147373673"/>
            <ac:spMk id="12" creationId="{18F75A15-2EA3-BBBF-1149-115EBDF6586D}"/>
          </ac:spMkLst>
        </pc:spChg>
        <pc:spChg chg="del">
          <ac:chgData name="Janati, Kusha D" userId="4373f843-290b-49f5-b397-f12038cc7342" providerId="ADAL" clId="{ACA5C7AB-B332-434C-B08B-D133B2355EB4}" dt="2023-12-06T21:12:01.707" v="256" actId="478"/>
          <ac:spMkLst>
            <pc:docMk/>
            <pc:sldMk cId="1635132849" sldId="2147373673"/>
            <ac:spMk id="13" creationId="{382A96F7-E7DC-DBAB-55FA-376282511593}"/>
          </ac:spMkLst>
        </pc:spChg>
        <pc:spChg chg="mod">
          <ac:chgData name="Janati, Kusha D" userId="4373f843-290b-49f5-b397-f12038cc7342" providerId="ADAL" clId="{ACA5C7AB-B332-434C-B08B-D133B2355EB4}" dt="2023-12-06T21:42:14.574" v="355" actId="1036"/>
          <ac:spMkLst>
            <pc:docMk/>
            <pc:sldMk cId="1635132849" sldId="2147373673"/>
            <ac:spMk id="15" creationId="{157CE88A-F852-5746-CD34-B19EB6057608}"/>
          </ac:spMkLst>
        </pc:spChg>
        <pc:spChg chg="mod">
          <ac:chgData name="Janati, Kusha D" userId="4373f843-290b-49f5-b397-f12038cc7342" providerId="ADAL" clId="{ACA5C7AB-B332-434C-B08B-D133B2355EB4}" dt="2023-12-06T21:42:14.574" v="355" actId="1036"/>
          <ac:spMkLst>
            <pc:docMk/>
            <pc:sldMk cId="1635132849" sldId="2147373673"/>
            <ac:spMk id="16" creationId="{B66209BB-1750-0B7A-EA54-BFA476AF4886}"/>
          </ac:spMkLst>
        </pc:spChg>
        <pc:spChg chg="mod">
          <ac:chgData name="Janati, Kusha D" userId="4373f843-290b-49f5-b397-f12038cc7342" providerId="ADAL" clId="{ACA5C7AB-B332-434C-B08B-D133B2355EB4}" dt="2023-12-06T21:42:14.574" v="355" actId="1036"/>
          <ac:spMkLst>
            <pc:docMk/>
            <pc:sldMk cId="1635132849" sldId="2147373673"/>
            <ac:spMk id="17" creationId="{1E84B9E7-E443-F92F-4B04-E4F01BBE0462}"/>
          </ac:spMkLst>
        </pc:spChg>
        <pc:spChg chg="mod">
          <ac:chgData name="Janati, Kusha D" userId="4373f843-290b-49f5-b397-f12038cc7342" providerId="ADAL" clId="{ACA5C7AB-B332-434C-B08B-D133B2355EB4}" dt="2023-12-06T21:42:14.574" v="355" actId="1036"/>
          <ac:spMkLst>
            <pc:docMk/>
            <pc:sldMk cId="1635132849" sldId="2147373673"/>
            <ac:spMk id="18" creationId="{49193B9F-187B-3957-8FA3-A2525A25FA81}"/>
          </ac:spMkLst>
        </pc:spChg>
        <pc:spChg chg="add mod">
          <ac:chgData name="Janati, Kusha D" userId="4373f843-290b-49f5-b397-f12038cc7342" providerId="ADAL" clId="{ACA5C7AB-B332-434C-B08B-D133B2355EB4}" dt="2023-12-06T21:42:57.241" v="357"/>
          <ac:spMkLst>
            <pc:docMk/>
            <pc:sldMk cId="1635132849" sldId="2147373673"/>
            <ac:spMk id="19" creationId="{0F7700A9-AD98-4995-C5F2-7742B563747D}"/>
          </ac:spMkLst>
        </pc:spChg>
        <pc:spChg chg="add mod ord">
          <ac:chgData name="Janati, Kusha D" userId="4373f843-290b-49f5-b397-f12038cc7342" providerId="ADAL" clId="{ACA5C7AB-B332-434C-B08B-D133B2355EB4}" dt="2023-12-06T22:17:57.298" v="440"/>
          <ac:spMkLst>
            <pc:docMk/>
            <pc:sldMk cId="1635132849" sldId="2147373673"/>
            <ac:spMk id="20" creationId="{B0674DFC-4432-DBFF-6C93-C5F5738CCA1C}"/>
          </ac:spMkLst>
        </pc:spChg>
        <pc:spChg chg="add mod ord">
          <ac:chgData name="Janati, Kusha D" userId="4373f843-290b-49f5-b397-f12038cc7342" providerId="ADAL" clId="{ACA5C7AB-B332-434C-B08B-D133B2355EB4}" dt="2023-12-06T22:17:25.522" v="431"/>
          <ac:spMkLst>
            <pc:docMk/>
            <pc:sldMk cId="1635132849" sldId="2147373673"/>
            <ac:spMk id="21" creationId="{CAE224FF-C524-36FF-3CEE-3B0880C878FE}"/>
          </ac:spMkLst>
        </pc:spChg>
        <pc:spChg chg="add mod ord">
          <ac:chgData name="Janati, Kusha D" userId="4373f843-290b-49f5-b397-f12038cc7342" providerId="ADAL" clId="{ACA5C7AB-B332-434C-B08B-D133B2355EB4}" dt="2023-12-06T22:17:07.028" v="422"/>
          <ac:spMkLst>
            <pc:docMk/>
            <pc:sldMk cId="1635132849" sldId="2147373673"/>
            <ac:spMk id="22" creationId="{DF5F712A-33DE-60D3-A2C4-B5A153F47550}"/>
          </ac:spMkLst>
        </pc:spChg>
        <pc:spChg chg="add mod">
          <ac:chgData name="Janati, Kusha D" userId="4373f843-290b-49f5-b397-f12038cc7342" providerId="ADAL" clId="{ACA5C7AB-B332-434C-B08B-D133B2355EB4}" dt="2023-12-06T21:42:57.241" v="357"/>
          <ac:spMkLst>
            <pc:docMk/>
            <pc:sldMk cId="1635132849" sldId="2147373673"/>
            <ac:spMk id="23" creationId="{D145E121-4713-46C3-92FA-7D3D9B8E8C2C}"/>
          </ac:spMkLst>
        </pc:spChg>
        <pc:spChg chg="add mod">
          <ac:chgData name="Janati, Kusha D" userId="4373f843-290b-49f5-b397-f12038cc7342" providerId="ADAL" clId="{ACA5C7AB-B332-434C-B08B-D133B2355EB4}" dt="2023-12-06T21:42:57.241" v="357"/>
          <ac:spMkLst>
            <pc:docMk/>
            <pc:sldMk cId="1635132849" sldId="2147373673"/>
            <ac:spMk id="24" creationId="{943393B1-5592-4038-2C65-5DBF2CA862C6}"/>
          </ac:spMkLst>
        </pc:spChg>
        <pc:spChg chg="add mod">
          <ac:chgData name="Janati, Kusha D" userId="4373f843-290b-49f5-b397-f12038cc7342" providerId="ADAL" clId="{ACA5C7AB-B332-434C-B08B-D133B2355EB4}" dt="2023-12-06T21:42:57.241" v="357"/>
          <ac:spMkLst>
            <pc:docMk/>
            <pc:sldMk cId="1635132849" sldId="2147373673"/>
            <ac:spMk id="25" creationId="{1713AD87-12F1-D55C-FEEF-8BBACB92F122}"/>
          </ac:spMkLst>
        </pc:spChg>
        <pc:spChg chg="add mod">
          <ac:chgData name="Janati, Kusha D" userId="4373f843-290b-49f5-b397-f12038cc7342" providerId="ADAL" clId="{ACA5C7AB-B332-434C-B08B-D133B2355EB4}" dt="2023-12-06T21:42:57.241" v="357"/>
          <ac:spMkLst>
            <pc:docMk/>
            <pc:sldMk cId="1635132849" sldId="2147373673"/>
            <ac:spMk id="26" creationId="{4E480ABF-7BB5-483B-65B5-8BFA794719A3}"/>
          </ac:spMkLst>
        </pc:spChg>
        <pc:spChg chg="add mod">
          <ac:chgData name="Janati, Kusha D" userId="4373f843-290b-49f5-b397-f12038cc7342" providerId="ADAL" clId="{ACA5C7AB-B332-434C-B08B-D133B2355EB4}" dt="2023-12-06T21:42:57.241" v="357"/>
          <ac:spMkLst>
            <pc:docMk/>
            <pc:sldMk cId="1635132849" sldId="2147373673"/>
            <ac:spMk id="27" creationId="{9DF6EAB2-CEA9-013A-3E9F-47C288C98038}"/>
          </ac:spMkLst>
        </pc:spChg>
        <pc:spChg chg="add mod">
          <ac:chgData name="Janati, Kusha D" userId="4373f843-290b-49f5-b397-f12038cc7342" providerId="ADAL" clId="{ACA5C7AB-B332-434C-B08B-D133B2355EB4}" dt="2023-12-06T21:42:57.241" v="357"/>
          <ac:spMkLst>
            <pc:docMk/>
            <pc:sldMk cId="1635132849" sldId="2147373673"/>
            <ac:spMk id="28" creationId="{0565D8C7-BE9B-164D-4364-6F929896681D}"/>
          </ac:spMkLst>
        </pc:spChg>
        <pc:spChg chg="mod">
          <ac:chgData name="Janati, Kusha D" userId="4373f843-290b-49f5-b397-f12038cc7342" providerId="ADAL" clId="{ACA5C7AB-B332-434C-B08B-D133B2355EB4}" dt="2023-12-06T21:42:14.574" v="355" actId="1036"/>
          <ac:spMkLst>
            <pc:docMk/>
            <pc:sldMk cId="1635132849" sldId="2147373673"/>
            <ac:spMk id="183" creationId="{42FCB22C-1301-44F9-9562-3407E75995E5}"/>
          </ac:spMkLst>
        </pc:spChg>
        <pc:spChg chg="mod">
          <ac:chgData name="Janati, Kusha D" userId="4373f843-290b-49f5-b397-f12038cc7342" providerId="ADAL" clId="{ACA5C7AB-B332-434C-B08B-D133B2355EB4}" dt="2023-12-06T21:42:14.574" v="355" actId="1036"/>
          <ac:spMkLst>
            <pc:docMk/>
            <pc:sldMk cId="1635132849" sldId="2147373673"/>
            <ac:spMk id="184" creationId="{2CC0708F-183E-47EF-98D2-583EBFB82D02}"/>
          </ac:spMkLst>
        </pc:spChg>
        <pc:spChg chg="mod">
          <ac:chgData name="Janati, Kusha D" userId="4373f843-290b-49f5-b397-f12038cc7342" providerId="ADAL" clId="{ACA5C7AB-B332-434C-B08B-D133B2355EB4}" dt="2023-12-06T21:42:14.574" v="355" actId="1036"/>
          <ac:spMkLst>
            <pc:docMk/>
            <pc:sldMk cId="1635132849" sldId="2147373673"/>
            <ac:spMk id="185" creationId="{56AAB614-1BB9-457D-8707-1283FAB884C5}"/>
          </ac:spMkLst>
        </pc:spChg>
        <pc:spChg chg="mod">
          <ac:chgData name="Janati, Kusha D" userId="4373f843-290b-49f5-b397-f12038cc7342" providerId="ADAL" clId="{ACA5C7AB-B332-434C-B08B-D133B2355EB4}" dt="2023-12-06T21:42:14.574" v="355" actId="1036"/>
          <ac:spMkLst>
            <pc:docMk/>
            <pc:sldMk cId="1635132849" sldId="2147373673"/>
            <ac:spMk id="186" creationId="{5F396FFC-89E7-4B78-9E7C-2A2404845CAD}"/>
          </ac:spMkLst>
        </pc:spChg>
        <pc:spChg chg="mod">
          <ac:chgData name="Janati, Kusha D" userId="4373f843-290b-49f5-b397-f12038cc7342" providerId="ADAL" clId="{ACA5C7AB-B332-434C-B08B-D133B2355EB4}" dt="2023-12-06T21:42:14.574" v="355" actId="1036"/>
          <ac:spMkLst>
            <pc:docMk/>
            <pc:sldMk cId="1635132849" sldId="2147373673"/>
            <ac:spMk id="187" creationId="{78C7D909-59C8-4FE0-B114-B457AA87C3B4}"/>
          </ac:spMkLst>
        </pc:spChg>
        <pc:spChg chg="mod">
          <ac:chgData name="Janati, Kusha D" userId="4373f843-290b-49f5-b397-f12038cc7342" providerId="ADAL" clId="{ACA5C7AB-B332-434C-B08B-D133B2355EB4}" dt="2023-12-06T21:42:14.574" v="355" actId="1036"/>
          <ac:spMkLst>
            <pc:docMk/>
            <pc:sldMk cId="1635132849" sldId="2147373673"/>
            <ac:spMk id="188" creationId="{413A8EC3-598D-4D26-9FB0-4E2E50AA7571}"/>
          </ac:spMkLst>
        </pc:spChg>
        <pc:spChg chg="mod">
          <ac:chgData name="Janati, Kusha D" userId="4373f843-290b-49f5-b397-f12038cc7342" providerId="ADAL" clId="{ACA5C7AB-B332-434C-B08B-D133B2355EB4}" dt="2023-12-06T21:42:14.574" v="355" actId="1036"/>
          <ac:spMkLst>
            <pc:docMk/>
            <pc:sldMk cId="1635132849" sldId="2147373673"/>
            <ac:spMk id="190" creationId="{9EA4FA2E-A23D-4B6C-A7A7-596AB9E6982D}"/>
          </ac:spMkLst>
        </pc:spChg>
        <pc:spChg chg="mod">
          <ac:chgData name="Janati, Kusha D" userId="4373f843-290b-49f5-b397-f12038cc7342" providerId="ADAL" clId="{ACA5C7AB-B332-434C-B08B-D133B2355EB4}" dt="2023-12-06T21:42:14.574" v="355" actId="1036"/>
          <ac:spMkLst>
            <pc:docMk/>
            <pc:sldMk cId="1635132849" sldId="2147373673"/>
            <ac:spMk id="218" creationId="{00F3E990-BF9E-4641-8F74-15C7B43FD8B4}"/>
          </ac:spMkLst>
        </pc:spChg>
        <pc:spChg chg="mod">
          <ac:chgData name="Janati, Kusha D" userId="4373f843-290b-49f5-b397-f12038cc7342" providerId="ADAL" clId="{ACA5C7AB-B332-434C-B08B-D133B2355EB4}" dt="2023-12-06T21:42:14.574" v="355" actId="1036"/>
          <ac:spMkLst>
            <pc:docMk/>
            <pc:sldMk cId="1635132849" sldId="2147373673"/>
            <ac:spMk id="219" creationId="{9DBE765C-EEDE-4DC2-979F-FB2F5F6A20DB}"/>
          </ac:spMkLst>
        </pc:spChg>
        <pc:spChg chg="mod">
          <ac:chgData name="Janati, Kusha D" userId="4373f843-290b-49f5-b397-f12038cc7342" providerId="ADAL" clId="{ACA5C7AB-B332-434C-B08B-D133B2355EB4}" dt="2023-12-06T21:42:14.574" v="355" actId="1036"/>
          <ac:spMkLst>
            <pc:docMk/>
            <pc:sldMk cId="1635132849" sldId="2147373673"/>
            <ac:spMk id="221" creationId="{C2AEC31D-04B6-4A33-A358-7C87DF50E0BB}"/>
          </ac:spMkLst>
        </pc:spChg>
        <pc:spChg chg="mod">
          <ac:chgData name="Janati, Kusha D" userId="4373f843-290b-49f5-b397-f12038cc7342" providerId="ADAL" clId="{ACA5C7AB-B332-434C-B08B-D133B2355EB4}" dt="2023-12-06T21:42:14.574" v="355" actId="1036"/>
          <ac:spMkLst>
            <pc:docMk/>
            <pc:sldMk cId="1635132849" sldId="2147373673"/>
            <ac:spMk id="234" creationId="{7014F590-A3E6-4784-9EFF-79E8F4E066B2}"/>
          </ac:spMkLst>
        </pc:spChg>
        <pc:spChg chg="mod">
          <ac:chgData name="Janati, Kusha D" userId="4373f843-290b-49f5-b397-f12038cc7342" providerId="ADAL" clId="{ACA5C7AB-B332-434C-B08B-D133B2355EB4}" dt="2023-12-06T21:42:14.574" v="355" actId="1036"/>
          <ac:spMkLst>
            <pc:docMk/>
            <pc:sldMk cId="1635132849" sldId="2147373673"/>
            <ac:spMk id="243" creationId="{2A089391-DD68-4861-A115-7E374B6FB4AC}"/>
          </ac:spMkLst>
        </pc:spChg>
        <pc:spChg chg="mod">
          <ac:chgData name="Janati, Kusha D" userId="4373f843-290b-49f5-b397-f12038cc7342" providerId="ADAL" clId="{ACA5C7AB-B332-434C-B08B-D133B2355EB4}" dt="2023-12-06T21:42:14.574" v="355" actId="1036"/>
          <ac:spMkLst>
            <pc:docMk/>
            <pc:sldMk cId="1635132849" sldId="2147373673"/>
            <ac:spMk id="244" creationId="{70ABDB1B-4EB5-4B16-AE1D-784854E1D304}"/>
          </ac:spMkLst>
        </pc:spChg>
        <pc:spChg chg="mod">
          <ac:chgData name="Janati, Kusha D" userId="4373f843-290b-49f5-b397-f12038cc7342" providerId="ADAL" clId="{ACA5C7AB-B332-434C-B08B-D133B2355EB4}" dt="2023-12-06T21:42:14.574" v="355" actId="1036"/>
          <ac:spMkLst>
            <pc:docMk/>
            <pc:sldMk cId="1635132849" sldId="2147373673"/>
            <ac:spMk id="245" creationId="{90D63156-672E-43D1-857E-0DC63B7FC985}"/>
          </ac:spMkLst>
        </pc:spChg>
        <pc:spChg chg="mod">
          <ac:chgData name="Janati, Kusha D" userId="4373f843-290b-49f5-b397-f12038cc7342" providerId="ADAL" clId="{ACA5C7AB-B332-434C-B08B-D133B2355EB4}" dt="2023-12-06T21:36:57.269" v="328" actId="1036"/>
          <ac:spMkLst>
            <pc:docMk/>
            <pc:sldMk cId="1635132849" sldId="2147373673"/>
            <ac:spMk id="253" creationId="{4FED4482-C3A0-4202-ACAA-0429F9138C3B}"/>
          </ac:spMkLst>
        </pc:spChg>
        <pc:spChg chg="mod">
          <ac:chgData name="Janati, Kusha D" userId="4373f843-290b-49f5-b397-f12038cc7342" providerId="ADAL" clId="{ACA5C7AB-B332-434C-B08B-D133B2355EB4}" dt="2023-12-06T21:42:14.574" v="355" actId="1036"/>
          <ac:spMkLst>
            <pc:docMk/>
            <pc:sldMk cId="1635132849" sldId="2147373673"/>
            <ac:spMk id="254" creationId="{89F25FD8-E4B2-45D5-8AC9-02432251DB84}"/>
          </ac:spMkLst>
        </pc:spChg>
        <pc:spChg chg="mod">
          <ac:chgData name="Janati, Kusha D" userId="4373f843-290b-49f5-b397-f12038cc7342" providerId="ADAL" clId="{ACA5C7AB-B332-434C-B08B-D133B2355EB4}" dt="2023-12-06T21:42:14.574" v="355" actId="1036"/>
          <ac:spMkLst>
            <pc:docMk/>
            <pc:sldMk cId="1635132849" sldId="2147373673"/>
            <ac:spMk id="255" creationId="{095F3AF5-C63E-4BF2-887D-6147EAF5336A}"/>
          </ac:spMkLst>
        </pc:spChg>
        <pc:spChg chg="mod">
          <ac:chgData name="Janati, Kusha D" userId="4373f843-290b-49f5-b397-f12038cc7342" providerId="ADAL" clId="{ACA5C7AB-B332-434C-B08B-D133B2355EB4}" dt="2023-12-06T21:42:14.574" v="355" actId="1036"/>
          <ac:spMkLst>
            <pc:docMk/>
            <pc:sldMk cId="1635132849" sldId="2147373673"/>
            <ac:spMk id="258" creationId="{6C293FDA-4A98-44BE-82C5-CB43C970AC12}"/>
          </ac:spMkLst>
        </pc:spChg>
        <pc:spChg chg="mod">
          <ac:chgData name="Janati, Kusha D" userId="4373f843-290b-49f5-b397-f12038cc7342" providerId="ADAL" clId="{ACA5C7AB-B332-434C-B08B-D133B2355EB4}" dt="2023-12-06T21:42:14.574" v="355" actId="1036"/>
          <ac:spMkLst>
            <pc:docMk/>
            <pc:sldMk cId="1635132849" sldId="2147373673"/>
            <ac:spMk id="259" creationId="{AD78704E-414B-444B-8D46-D31F352FE826}"/>
          </ac:spMkLst>
        </pc:spChg>
        <pc:spChg chg="mod">
          <ac:chgData name="Janati, Kusha D" userId="4373f843-290b-49f5-b397-f12038cc7342" providerId="ADAL" clId="{ACA5C7AB-B332-434C-B08B-D133B2355EB4}" dt="2023-12-06T21:42:14.574" v="355" actId="1036"/>
          <ac:spMkLst>
            <pc:docMk/>
            <pc:sldMk cId="1635132849" sldId="2147373673"/>
            <ac:spMk id="261" creationId="{713F02BC-9E0F-45A5-B5F0-99F6EBE18CBA}"/>
          </ac:spMkLst>
        </pc:spChg>
        <pc:spChg chg="mod">
          <ac:chgData name="Janati, Kusha D" userId="4373f843-290b-49f5-b397-f12038cc7342" providerId="ADAL" clId="{ACA5C7AB-B332-434C-B08B-D133B2355EB4}" dt="2023-12-06T21:42:14.574" v="355" actId="1036"/>
          <ac:spMkLst>
            <pc:docMk/>
            <pc:sldMk cId="1635132849" sldId="2147373673"/>
            <ac:spMk id="262" creationId="{37565362-4297-4DD1-87AE-0913444927B3}"/>
          </ac:spMkLst>
        </pc:spChg>
        <pc:spChg chg="mod">
          <ac:chgData name="Janati, Kusha D" userId="4373f843-290b-49f5-b397-f12038cc7342" providerId="ADAL" clId="{ACA5C7AB-B332-434C-B08B-D133B2355EB4}" dt="2023-12-06T21:42:14.574" v="355" actId="1036"/>
          <ac:spMkLst>
            <pc:docMk/>
            <pc:sldMk cId="1635132849" sldId="2147373673"/>
            <ac:spMk id="263" creationId="{9539CB93-7476-4A5F-BA32-78218CEEDF12}"/>
          </ac:spMkLst>
        </pc:spChg>
        <pc:spChg chg="mod">
          <ac:chgData name="Janati, Kusha D" userId="4373f843-290b-49f5-b397-f12038cc7342" providerId="ADAL" clId="{ACA5C7AB-B332-434C-B08B-D133B2355EB4}" dt="2023-12-06T21:42:14.574" v="355" actId="1036"/>
          <ac:spMkLst>
            <pc:docMk/>
            <pc:sldMk cId="1635132849" sldId="2147373673"/>
            <ac:spMk id="264" creationId="{37C752D0-3990-40E1-9F7F-7103DF4B60FB}"/>
          </ac:spMkLst>
        </pc:spChg>
        <pc:spChg chg="del">
          <ac:chgData name="Janati, Kusha D" userId="4373f843-290b-49f5-b397-f12038cc7342" providerId="ADAL" clId="{ACA5C7AB-B332-434C-B08B-D133B2355EB4}" dt="2023-12-06T21:12:13.502" v="258" actId="478"/>
          <ac:spMkLst>
            <pc:docMk/>
            <pc:sldMk cId="1635132849" sldId="2147373673"/>
            <ac:spMk id="266" creationId="{1CF843DC-559A-4CDA-BA46-241222899713}"/>
          </ac:spMkLst>
        </pc:spChg>
        <pc:spChg chg="del">
          <ac:chgData name="Janati, Kusha D" userId="4373f843-290b-49f5-b397-f12038cc7342" providerId="ADAL" clId="{ACA5C7AB-B332-434C-B08B-D133B2355EB4}" dt="2023-12-06T21:12:13.502" v="258" actId="478"/>
          <ac:spMkLst>
            <pc:docMk/>
            <pc:sldMk cId="1635132849" sldId="2147373673"/>
            <ac:spMk id="267" creationId="{25395278-8CC7-4028-8CDC-411C768E7C73}"/>
          </ac:spMkLst>
        </pc:spChg>
        <pc:spChg chg="mod">
          <ac:chgData name="Janati, Kusha D" userId="4373f843-290b-49f5-b397-f12038cc7342" providerId="ADAL" clId="{ACA5C7AB-B332-434C-B08B-D133B2355EB4}" dt="2023-12-06T21:42:14.574" v="355" actId="1036"/>
          <ac:spMkLst>
            <pc:docMk/>
            <pc:sldMk cId="1635132849" sldId="2147373673"/>
            <ac:spMk id="268" creationId="{18F819B2-5F82-44C7-B0F1-C2D8F3B9375D}"/>
          </ac:spMkLst>
        </pc:spChg>
        <pc:spChg chg="mod">
          <ac:chgData name="Janati, Kusha D" userId="4373f843-290b-49f5-b397-f12038cc7342" providerId="ADAL" clId="{ACA5C7AB-B332-434C-B08B-D133B2355EB4}" dt="2023-12-06T21:42:14.574" v="355" actId="1036"/>
          <ac:spMkLst>
            <pc:docMk/>
            <pc:sldMk cId="1635132849" sldId="2147373673"/>
            <ac:spMk id="269" creationId="{734DC9C3-4B8C-42D8-A9C4-CB4E545B6C67}"/>
          </ac:spMkLst>
        </pc:spChg>
        <pc:spChg chg="mod">
          <ac:chgData name="Janati, Kusha D" userId="4373f843-290b-49f5-b397-f12038cc7342" providerId="ADAL" clId="{ACA5C7AB-B332-434C-B08B-D133B2355EB4}" dt="2023-12-06T21:42:14.574" v="355" actId="1036"/>
          <ac:spMkLst>
            <pc:docMk/>
            <pc:sldMk cId="1635132849" sldId="2147373673"/>
            <ac:spMk id="270" creationId="{0468A361-2B4B-4905-A0E6-CAF248B93F25}"/>
          </ac:spMkLst>
        </pc:spChg>
        <pc:spChg chg="mod">
          <ac:chgData name="Janati, Kusha D" userId="4373f843-290b-49f5-b397-f12038cc7342" providerId="ADAL" clId="{ACA5C7AB-B332-434C-B08B-D133B2355EB4}" dt="2023-12-06T21:28:39.280" v="277" actId="1036"/>
          <ac:spMkLst>
            <pc:docMk/>
            <pc:sldMk cId="1635132849" sldId="2147373673"/>
            <ac:spMk id="271" creationId="{C949A4D9-F7A2-4432-859E-A28280273158}"/>
          </ac:spMkLst>
        </pc:spChg>
        <pc:spChg chg="mod">
          <ac:chgData name="Janati, Kusha D" userId="4373f843-290b-49f5-b397-f12038cc7342" providerId="ADAL" clId="{ACA5C7AB-B332-434C-B08B-D133B2355EB4}" dt="2023-12-06T21:28:39.280" v="277" actId="1036"/>
          <ac:spMkLst>
            <pc:docMk/>
            <pc:sldMk cId="1635132849" sldId="2147373673"/>
            <ac:spMk id="272" creationId="{30AC48EF-FF53-4E94-BDBF-4D437283C539}"/>
          </ac:spMkLst>
        </pc:spChg>
        <pc:spChg chg="mod">
          <ac:chgData name="Janati, Kusha D" userId="4373f843-290b-49f5-b397-f12038cc7342" providerId="ADAL" clId="{ACA5C7AB-B332-434C-B08B-D133B2355EB4}" dt="2023-12-06T21:28:23.973" v="272" actId="1035"/>
          <ac:spMkLst>
            <pc:docMk/>
            <pc:sldMk cId="1635132849" sldId="2147373673"/>
            <ac:spMk id="277" creationId="{FB06064A-8D33-45D8-B58D-4A43650BEC9F}"/>
          </ac:spMkLst>
        </pc:spChg>
        <pc:spChg chg="del">
          <ac:chgData name="Janati, Kusha D" userId="4373f843-290b-49f5-b397-f12038cc7342" providerId="ADAL" clId="{ACA5C7AB-B332-434C-B08B-D133B2355EB4}" dt="2023-12-06T21:12:07.135" v="257" actId="478"/>
          <ac:spMkLst>
            <pc:docMk/>
            <pc:sldMk cId="1635132849" sldId="2147373673"/>
            <ac:spMk id="285" creationId="{9BC05D03-1404-4091-ABC1-F8C5B10768C8}"/>
          </ac:spMkLst>
        </pc:spChg>
        <pc:grpChg chg="mod">
          <ac:chgData name="Janati, Kusha D" userId="4373f843-290b-49f5-b397-f12038cc7342" providerId="ADAL" clId="{ACA5C7AB-B332-434C-B08B-D133B2355EB4}" dt="2023-12-06T21:42:14.574" v="355" actId="1036"/>
          <ac:grpSpMkLst>
            <pc:docMk/>
            <pc:sldMk cId="1635132849" sldId="2147373673"/>
            <ac:grpSpMk id="249" creationId="{F75AF412-FFA4-4DD6-AEB1-38951068BCD5}"/>
          </ac:grpSpMkLst>
        </pc:grpChg>
        <pc:graphicFrameChg chg="mod">
          <ac:chgData name="Janati, Kusha D" userId="4373f843-290b-49f5-b397-f12038cc7342" providerId="ADAL" clId="{ACA5C7AB-B332-434C-B08B-D133B2355EB4}" dt="2023-12-06T21:28:39.280" v="277" actId="1036"/>
          <ac:graphicFrameMkLst>
            <pc:docMk/>
            <pc:sldMk cId="1635132849" sldId="2147373673"/>
            <ac:graphicFrameMk id="3" creationId="{9D00575B-292E-E301-CA37-667AB7E66636}"/>
          </ac:graphicFrameMkLst>
        </pc:graphicFrameChg>
        <pc:graphicFrameChg chg="mod">
          <ac:chgData name="Janati, Kusha D" userId="4373f843-290b-49f5-b397-f12038cc7342" providerId="ADAL" clId="{ACA5C7AB-B332-434C-B08B-D133B2355EB4}" dt="2023-12-06T21:28:39.280" v="277" actId="1036"/>
          <ac:graphicFrameMkLst>
            <pc:docMk/>
            <pc:sldMk cId="1635132849" sldId="2147373673"/>
            <ac:graphicFrameMk id="4" creationId="{D6D12C96-0545-6014-C137-8F4078DEC5EF}"/>
          </ac:graphicFrameMkLst>
        </pc:graphicFrameChg>
        <pc:graphicFrameChg chg="mod modGraphic">
          <ac:chgData name="Janati, Kusha D" userId="4373f843-290b-49f5-b397-f12038cc7342" providerId="ADAL" clId="{ACA5C7AB-B332-434C-B08B-D133B2355EB4}" dt="2023-12-06T21:06:00.970" v="254" actId="115"/>
          <ac:graphicFrameMkLst>
            <pc:docMk/>
            <pc:sldMk cId="1635132849" sldId="2147373673"/>
            <ac:graphicFrameMk id="105" creationId="{E0C1F125-F577-4927-8355-39302EDE584D}"/>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154" creationId="{7CB4C8AA-176A-40C6-ABE6-24389C63FD3A}"/>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155" creationId="{874052EE-AAFF-4FF3-91F9-C1875D930B7B}"/>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189" creationId="{48B89F14-F09B-4C2E-A93E-16B3D1821A2C}"/>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206" creationId="{CCE80480-AFE8-478B-B3BC-959959C83E1D}"/>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207" creationId="{1873C8BD-4C16-47E9-80C2-2F487416B75D}"/>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208" creationId="{0E6108FD-034A-44B0-8406-0EB4F6391139}"/>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209" creationId="{35156334-AD09-4093-A010-25143806D76E}"/>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242" creationId="{C79DEBF2-D480-4D8C-9030-D0EA63A15F7F}"/>
          </ac:graphicFrameMkLst>
        </pc:graphicFrameChg>
        <pc:graphicFrameChg chg="mod">
          <ac:chgData name="Janati, Kusha D" userId="4373f843-290b-49f5-b397-f12038cc7342" providerId="ADAL" clId="{ACA5C7AB-B332-434C-B08B-D133B2355EB4}" dt="2023-12-06T21:36:57.269" v="328" actId="1036"/>
          <ac:graphicFrameMkLst>
            <pc:docMk/>
            <pc:sldMk cId="1635132849" sldId="2147373673"/>
            <ac:graphicFrameMk id="252" creationId="{AFE50C16-EEF4-40AF-AF24-4EBEBEB10A64}"/>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256" creationId="{9B577D3C-80D5-4AF0-91EB-B4E2F4F0E486}"/>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257" creationId="{FF5F2084-8F37-4064-B994-EB5EDDF17489}"/>
          </ac:graphicFrameMkLst>
        </pc:graphicFrameChg>
        <pc:graphicFrameChg chg="mod">
          <ac:chgData name="Janati, Kusha D" userId="4373f843-290b-49f5-b397-f12038cc7342" providerId="ADAL" clId="{ACA5C7AB-B332-434C-B08B-D133B2355EB4}" dt="2023-12-06T21:42:14.574" v="355" actId="1036"/>
          <ac:graphicFrameMkLst>
            <pc:docMk/>
            <pc:sldMk cId="1635132849" sldId="2147373673"/>
            <ac:graphicFrameMk id="260" creationId="{FBE40D47-64F3-42AF-AAC3-15C8159BCD4B}"/>
          </ac:graphicFrameMkLst>
        </pc:graphicFrameChg>
        <pc:graphicFrameChg chg="del">
          <ac:chgData name="Janati, Kusha D" userId="4373f843-290b-49f5-b397-f12038cc7342" providerId="ADAL" clId="{ACA5C7AB-B332-434C-B08B-D133B2355EB4}" dt="2023-12-06T21:12:13.502" v="258" actId="478"/>
          <ac:graphicFrameMkLst>
            <pc:docMk/>
            <pc:sldMk cId="1635132849" sldId="2147373673"/>
            <ac:graphicFrameMk id="265" creationId="{EE54D09E-27B3-43EF-8653-5D63083A495E}"/>
          </ac:graphicFrameMkLst>
        </pc:graphicFrameChg>
        <pc:graphicFrameChg chg="mod">
          <ac:chgData name="Janati, Kusha D" userId="4373f843-290b-49f5-b397-f12038cc7342" providerId="ADAL" clId="{ACA5C7AB-B332-434C-B08B-D133B2355EB4}" dt="2023-12-06T21:28:23.973" v="272" actId="1035"/>
          <ac:graphicFrameMkLst>
            <pc:docMk/>
            <pc:sldMk cId="1635132849" sldId="2147373673"/>
            <ac:graphicFrameMk id="276" creationId="{A7AE3FF7-B222-473E-8332-EA1F89BB7332}"/>
          </ac:graphicFrameMkLst>
        </pc:graphicFrameChg>
        <pc:cxnChg chg="mod">
          <ac:chgData name="Janati, Kusha D" userId="4373f843-290b-49f5-b397-f12038cc7342" providerId="ADAL" clId="{ACA5C7AB-B332-434C-B08B-D133B2355EB4}" dt="2023-12-06T21:36:57.269" v="328" actId="1036"/>
          <ac:cxnSpMkLst>
            <pc:docMk/>
            <pc:sldMk cId="1635132849" sldId="2147373673"/>
            <ac:cxnSpMk id="138" creationId="{094FBC5D-3A8C-43ED-AAB7-E3037F78C0B5}"/>
          </ac:cxnSpMkLst>
        </pc:cxnChg>
        <pc:cxnChg chg="mod">
          <ac:chgData name="Janati, Kusha D" userId="4373f843-290b-49f5-b397-f12038cc7342" providerId="ADAL" clId="{ACA5C7AB-B332-434C-B08B-D133B2355EB4}" dt="2023-12-06T21:42:14.574" v="355" actId="1036"/>
          <ac:cxnSpMkLst>
            <pc:docMk/>
            <pc:sldMk cId="1635132849" sldId="2147373673"/>
            <ac:cxnSpMk id="139" creationId="{5156274F-7255-49B2-9401-9171F9DB7325}"/>
          </ac:cxnSpMkLst>
        </pc:cxnChg>
        <pc:cxnChg chg="mod">
          <ac:chgData name="Janati, Kusha D" userId="4373f843-290b-49f5-b397-f12038cc7342" providerId="ADAL" clId="{ACA5C7AB-B332-434C-B08B-D133B2355EB4}" dt="2023-12-06T21:42:14.574" v="355" actId="1036"/>
          <ac:cxnSpMkLst>
            <pc:docMk/>
            <pc:sldMk cId="1635132849" sldId="2147373673"/>
            <ac:cxnSpMk id="140" creationId="{6660AD68-A42C-44FD-B635-2ED8B028671C}"/>
          </ac:cxnSpMkLst>
        </pc:cxnChg>
        <pc:cxnChg chg="mod">
          <ac:chgData name="Janati, Kusha D" userId="4373f843-290b-49f5-b397-f12038cc7342" providerId="ADAL" clId="{ACA5C7AB-B332-434C-B08B-D133B2355EB4}" dt="2023-12-06T21:42:14.574" v="355" actId="1036"/>
          <ac:cxnSpMkLst>
            <pc:docMk/>
            <pc:sldMk cId="1635132849" sldId="2147373673"/>
            <ac:cxnSpMk id="148" creationId="{55567125-BFF0-4065-AF2D-A21D18DB1BAA}"/>
          </ac:cxnSpMkLst>
        </pc:cxnChg>
        <pc:cxnChg chg="mod">
          <ac:chgData name="Janati, Kusha D" userId="4373f843-290b-49f5-b397-f12038cc7342" providerId="ADAL" clId="{ACA5C7AB-B332-434C-B08B-D133B2355EB4}" dt="2023-12-06T21:42:14.574" v="355" actId="1036"/>
          <ac:cxnSpMkLst>
            <pc:docMk/>
            <pc:sldMk cId="1635132849" sldId="2147373673"/>
            <ac:cxnSpMk id="220" creationId="{49BD3482-D05A-4E57-8C0B-66312793623F}"/>
          </ac:cxnSpMkLst>
        </pc:cxnChg>
      </pc:sldChg>
      <pc:sldChg chg="addSp delSp modSp mod delAnim modAnim">
        <pc:chgData name="Janati, Kusha D" userId="4373f843-290b-49f5-b397-f12038cc7342" providerId="ADAL" clId="{ACA5C7AB-B332-434C-B08B-D133B2355EB4}" dt="2023-12-06T21:03:09.675" v="232"/>
        <pc:sldMkLst>
          <pc:docMk/>
          <pc:sldMk cId="3393267679" sldId="2147373674"/>
        </pc:sldMkLst>
        <pc:spChg chg="del">
          <ac:chgData name="Janati, Kusha D" userId="4373f843-290b-49f5-b397-f12038cc7342" providerId="ADAL" clId="{ACA5C7AB-B332-434C-B08B-D133B2355EB4}" dt="2023-12-06T21:00:27.456" v="202" actId="478"/>
          <ac:spMkLst>
            <pc:docMk/>
            <pc:sldMk cId="3393267679" sldId="2147373674"/>
            <ac:spMk id="5" creationId="{83B3D4FE-EA1A-9F6B-5458-4864FFD657EF}"/>
          </ac:spMkLst>
        </pc:spChg>
        <pc:spChg chg="del">
          <ac:chgData name="Janati, Kusha D" userId="4373f843-290b-49f5-b397-f12038cc7342" providerId="ADAL" clId="{ACA5C7AB-B332-434C-B08B-D133B2355EB4}" dt="2023-12-06T21:00:27.456" v="202" actId="478"/>
          <ac:spMkLst>
            <pc:docMk/>
            <pc:sldMk cId="3393267679" sldId="2147373674"/>
            <ac:spMk id="6" creationId="{253DDA68-9A48-2AED-F1DD-6FAF5307E776}"/>
          </ac:spMkLst>
        </pc:spChg>
        <pc:spChg chg="del">
          <ac:chgData name="Janati, Kusha D" userId="4373f843-290b-49f5-b397-f12038cc7342" providerId="ADAL" clId="{ACA5C7AB-B332-434C-B08B-D133B2355EB4}" dt="2023-12-06T21:00:27.456" v="202" actId="478"/>
          <ac:spMkLst>
            <pc:docMk/>
            <pc:sldMk cId="3393267679" sldId="2147373674"/>
            <ac:spMk id="7" creationId="{FEB45004-1152-CA32-7C92-739DE4D2D6FE}"/>
          </ac:spMkLst>
        </pc:spChg>
        <pc:spChg chg="del">
          <ac:chgData name="Janati, Kusha D" userId="4373f843-290b-49f5-b397-f12038cc7342" providerId="ADAL" clId="{ACA5C7AB-B332-434C-B08B-D133B2355EB4}" dt="2023-12-06T21:00:27.456" v="202" actId="478"/>
          <ac:spMkLst>
            <pc:docMk/>
            <pc:sldMk cId="3393267679" sldId="2147373674"/>
            <ac:spMk id="8" creationId="{2BE37AA0-3F0B-52DF-FF1D-F0814573702A}"/>
          </ac:spMkLst>
        </pc:spChg>
        <pc:spChg chg="del">
          <ac:chgData name="Janati, Kusha D" userId="4373f843-290b-49f5-b397-f12038cc7342" providerId="ADAL" clId="{ACA5C7AB-B332-434C-B08B-D133B2355EB4}" dt="2023-12-06T21:00:27.456" v="202" actId="478"/>
          <ac:spMkLst>
            <pc:docMk/>
            <pc:sldMk cId="3393267679" sldId="2147373674"/>
            <ac:spMk id="9" creationId="{704A02A5-840F-C888-3D44-DB67B5C91A62}"/>
          </ac:spMkLst>
        </pc:spChg>
        <pc:spChg chg="del">
          <ac:chgData name="Janati, Kusha D" userId="4373f843-290b-49f5-b397-f12038cc7342" providerId="ADAL" clId="{ACA5C7AB-B332-434C-B08B-D133B2355EB4}" dt="2023-12-06T21:00:27.456" v="202" actId="478"/>
          <ac:spMkLst>
            <pc:docMk/>
            <pc:sldMk cId="3393267679" sldId="2147373674"/>
            <ac:spMk id="10" creationId="{0FB55128-30B4-4369-5B22-CEA23C6B0C94}"/>
          </ac:spMkLst>
        </pc:spChg>
        <pc:spChg chg="del">
          <ac:chgData name="Janati, Kusha D" userId="4373f843-290b-49f5-b397-f12038cc7342" providerId="ADAL" clId="{ACA5C7AB-B332-434C-B08B-D133B2355EB4}" dt="2023-12-06T21:00:27.456" v="202" actId="478"/>
          <ac:spMkLst>
            <pc:docMk/>
            <pc:sldMk cId="3393267679" sldId="2147373674"/>
            <ac:spMk id="11" creationId="{28DC7F02-9E27-01A5-BBFE-AD6B2AFED774}"/>
          </ac:spMkLst>
        </pc:spChg>
        <pc:spChg chg="del">
          <ac:chgData name="Janati, Kusha D" userId="4373f843-290b-49f5-b397-f12038cc7342" providerId="ADAL" clId="{ACA5C7AB-B332-434C-B08B-D133B2355EB4}" dt="2023-12-06T21:00:27.456" v="202" actId="478"/>
          <ac:spMkLst>
            <pc:docMk/>
            <pc:sldMk cId="3393267679" sldId="2147373674"/>
            <ac:spMk id="12" creationId="{C6EA78A8-2A8A-8D8D-F84A-7DDD9A01E552}"/>
          </ac:spMkLst>
        </pc:spChg>
        <pc:spChg chg="del">
          <ac:chgData name="Janati, Kusha D" userId="4373f843-290b-49f5-b397-f12038cc7342" providerId="ADAL" clId="{ACA5C7AB-B332-434C-B08B-D133B2355EB4}" dt="2023-12-06T21:00:27.456" v="202" actId="478"/>
          <ac:spMkLst>
            <pc:docMk/>
            <pc:sldMk cId="3393267679" sldId="2147373674"/>
            <ac:spMk id="13" creationId="{C4473B13-F987-059F-1AF3-846D59FCAE48}"/>
          </ac:spMkLst>
        </pc:spChg>
        <pc:spChg chg="del">
          <ac:chgData name="Janati, Kusha D" userId="4373f843-290b-49f5-b397-f12038cc7342" providerId="ADAL" clId="{ACA5C7AB-B332-434C-B08B-D133B2355EB4}" dt="2023-12-06T21:00:27.456" v="202" actId="478"/>
          <ac:spMkLst>
            <pc:docMk/>
            <pc:sldMk cId="3393267679" sldId="2147373674"/>
            <ac:spMk id="14" creationId="{22374711-948B-C56A-AE4D-BEC894DDF610}"/>
          </ac:spMkLst>
        </pc:spChg>
        <pc:spChg chg="del">
          <ac:chgData name="Janati, Kusha D" userId="4373f843-290b-49f5-b397-f12038cc7342" providerId="ADAL" clId="{ACA5C7AB-B332-434C-B08B-D133B2355EB4}" dt="2023-12-06T21:00:27.456" v="202" actId="478"/>
          <ac:spMkLst>
            <pc:docMk/>
            <pc:sldMk cId="3393267679" sldId="2147373674"/>
            <ac:spMk id="15" creationId="{E01F47D2-CFE0-2568-63B0-1A6609367BC9}"/>
          </ac:spMkLst>
        </pc:spChg>
        <pc:spChg chg="del">
          <ac:chgData name="Janati, Kusha D" userId="4373f843-290b-49f5-b397-f12038cc7342" providerId="ADAL" clId="{ACA5C7AB-B332-434C-B08B-D133B2355EB4}" dt="2023-12-06T21:00:27.456" v="202" actId="478"/>
          <ac:spMkLst>
            <pc:docMk/>
            <pc:sldMk cId="3393267679" sldId="2147373674"/>
            <ac:spMk id="16" creationId="{726C3725-4093-B211-7AFA-E0F092310190}"/>
          </ac:spMkLst>
        </pc:spChg>
        <pc:spChg chg="del">
          <ac:chgData name="Janati, Kusha D" userId="4373f843-290b-49f5-b397-f12038cc7342" providerId="ADAL" clId="{ACA5C7AB-B332-434C-B08B-D133B2355EB4}" dt="2023-12-06T21:00:27.456" v="202" actId="478"/>
          <ac:spMkLst>
            <pc:docMk/>
            <pc:sldMk cId="3393267679" sldId="2147373674"/>
            <ac:spMk id="17" creationId="{E4F731B0-C9C3-F0F6-1B52-8D2ED8EF1B8D}"/>
          </ac:spMkLst>
        </pc:spChg>
        <pc:spChg chg="del">
          <ac:chgData name="Janati, Kusha D" userId="4373f843-290b-49f5-b397-f12038cc7342" providerId="ADAL" clId="{ACA5C7AB-B332-434C-B08B-D133B2355EB4}" dt="2023-12-06T21:00:27.456" v="202" actId="478"/>
          <ac:spMkLst>
            <pc:docMk/>
            <pc:sldMk cId="3393267679" sldId="2147373674"/>
            <ac:spMk id="18" creationId="{647EFA5F-62E5-6198-590C-90613E7670C0}"/>
          </ac:spMkLst>
        </pc:spChg>
        <pc:spChg chg="del">
          <ac:chgData name="Janati, Kusha D" userId="4373f843-290b-49f5-b397-f12038cc7342" providerId="ADAL" clId="{ACA5C7AB-B332-434C-B08B-D133B2355EB4}" dt="2023-12-06T21:00:27.456" v="202" actId="478"/>
          <ac:spMkLst>
            <pc:docMk/>
            <pc:sldMk cId="3393267679" sldId="2147373674"/>
            <ac:spMk id="19" creationId="{9B612AFA-4F05-7A85-748E-3F336E490BF6}"/>
          </ac:spMkLst>
        </pc:spChg>
        <pc:spChg chg="del">
          <ac:chgData name="Janati, Kusha D" userId="4373f843-290b-49f5-b397-f12038cc7342" providerId="ADAL" clId="{ACA5C7AB-B332-434C-B08B-D133B2355EB4}" dt="2023-12-06T21:00:27.456" v="202" actId="478"/>
          <ac:spMkLst>
            <pc:docMk/>
            <pc:sldMk cId="3393267679" sldId="2147373674"/>
            <ac:spMk id="20" creationId="{7D65C6DA-BC64-59E5-E951-3B6BA1AF5C02}"/>
          </ac:spMkLst>
        </pc:spChg>
        <pc:spChg chg="del">
          <ac:chgData name="Janati, Kusha D" userId="4373f843-290b-49f5-b397-f12038cc7342" providerId="ADAL" clId="{ACA5C7AB-B332-434C-B08B-D133B2355EB4}" dt="2023-12-06T21:00:27.456" v="202" actId="478"/>
          <ac:spMkLst>
            <pc:docMk/>
            <pc:sldMk cId="3393267679" sldId="2147373674"/>
            <ac:spMk id="21" creationId="{F3CF694C-CA7C-F8C9-C9F9-B1A5E481C068}"/>
          </ac:spMkLst>
        </pc:spChg>
        <pc:spChg chg="add mod">
          <ac:chgData name="Janati, Kusha D" userId="4373f843-290b-49f5-b397-f12038cc7342" providerId="ADAL" clId="{ACA5C7AB-B332-434C-B08B-D133B2355EB4}" dt="2023-12-06T21:03:09.675" v="232"/>
          <ac:spMkLst>
            <pc:docMk/>
            <pc:sldMk cId="3393267679" sldId="2147373674"/>
            <ac:spMk id="22" creationId="{B2D9CE66-6A7D-D357-E05B-04A305D6B193}"/>
          </ac:spMkLst>
        </pc:spChg>
        <pc:spChg chg="add mod">
          <ac:chgData name="Janati, Kusha D" userId="4373f843-290b-49f5-b397-f12038cc7342" providerId="ADAL" clId="{ACA5C7AB-B332-434C-B08B-D133B2355EB4}" dt="2023-12-06T21:03:09.675" v="232"/>
          <ac:spMkLst>
            <pc:docMk/>
            <pc:sldMk cId="3393267679" sldId="2147373674"/>
            <ac:spMk id="23" creationId="{BD0DBDD5-E656-E29F-1408-590D15074360}"/>
          </ac:spMkLst>
        </pc:spChg>
        <pc:spChg chg="add mod">
          <ac:chgData name="Janati, Kusha D" userId="4373f843-290b-49f5-b397-f12038cc7342" providerId="ADAL" clId="{ACA5C7AB-B332-434C-B08B-D133B2355EB4}" dt="2023-12-06T21:03:09.675" v="232"/>
          <ac:spMkLst>
            <pc:docMk/>
            <pc:sldMk cId="3393267679" sldId="2147373674"/>
            <ac:spMk id="24" creationId="{B5CF3868-7935-A1E8-4859-A5D42D21351E}"/>
          </ac:spMkLst>
        </pc:spChg>
        <pc:spChg chg="add mod">
          <ac:chgData name="Janati, Kusha D" userId="4373f843-290b-49f5-b397-f12038cc7342" providerId="ADAL" clId="{ACA5C7AB-B332-434C-B08B-D133B2355EB4}" dt="2023-12-06T21:03:09.675" v="232"/>
          <ac:spMkLst>
            <pc:docMk/>
            <pc:sldMk cId="3393267679" sldId="2147373674"/>
            <ac:spMk id="25" creationId="{320AF369-2017-8057-7D67-CF167FE483C4}"/>
          </ac:spMkLst>
        </pc:spChg>
        <pc:spChg chg="mod">
          <ac:chgData name="Janati, Kusha D" userId="4373f843-290b-49f5-b397-f12038cc7342" providerId="ADAL" clId="{ACA5C7AB-B332-434C-B08B-D133B2355EB4}" dt="2023-12-06T21:01:34.588" v="209" actId="1036"/>
          <ac:spMkLst>
            <pc:docMk/>
            <pc:sldMk cId="3393267679" sldId="2147373674"/>
            <ac:spMk id="26" creationId="{9D62914C-A49D-6E3F-6717-815338B22BE9}"/>
          </ac:spMkLst>
        </pc:spChg>
        <pc:spChg chg="mod">
          <ac:chgData name="Janati, Kusha D" userId="4373f843-290b-49f5-b397-f12038cc7342" providerId="ADAL" clId="{ACA5C7AB-B332-434C-B08B-D133B2355EB4}" dt="2023-12-06T21:01:34.588" v="209" actId="1036"/>
          <ac:spMkLst>
            <pc:docMk/>
            <pc:sldMk cId="3393267679" sldId="2147373674"/>
            <ac:spMk id="27" creationId="{B7469F7A-16EE-D5C6-E0D3-D46C5F351DE6}"/>
          </ac:spMkLst>
        </pc:spChg>
        <pc:spChg chg="mod">
          <ac:chgData name="Janati, Kusha D" userId="4373f843-290b-49f5-b397-f12038cc7342" providerId="ADAL" clId="{ACA5C7AB-B332-434C-B08B-D133B2355EB4}" dt="2023-12-06T21:01:34.588" v="209" actId="1036"/>
          <ac:spMkLst>
            <pc:docMk/>
            <pc:sldMk cId="3393267679" sldId="2147373674"/>
            <ac:spMk id="28" creationId="{4B4C85DE-2AE6-3FC1-2353-48589C4F5CF2}"/>
          </ac:spMkLst>
        </pc:spChg>
        <pc:spChg chg="mod">
          <ac:chgData name="Janati, Kusha D" userId="4373f843-290b-49f5-b397-f12038cc7342" providerId="ADAL" clId="{ACA5C7AB-B332-434C-B08B-D133B2355EB4}" dt="2023-12-06T21:01:34.588" v="209" actId="1036"/>
          <ac:spMkLst>
            <pc:docMk/>
            <pc:sldMk cId="3393267679" sldId="2147373674"/>
            <ac:spMk id="29" creationId="{FD911CA5-9832-E8D7-1DA8-BD00C68E2DCD}"/>
          </ac:spMkLst>
        </pc:spChg>
        <pc:spChg chg="add mod">
          <ac:chgData name="Janati, Kusha D" userId="4373f843-290b-49f5-b397-f12038cc7342" providerId="ADAL" clId="{ACA5C7AB-B332-434C-B08B-D133B2355EB4}" dt="2023-12-06T21:03:09.675" v="232"/>
          <ac:spMkLst>
            <pc:docMk/>
            <pc:sldMk cId="3393267679" sldId="2147373674"/>
            <ac:spMk id="30" creationId="{460F8213-4C13-5ADE-9A9B-921A277D14AC}"/>
          </ac:spMkLst>
        </pc:spChg>
        <pc:spChg chg="add mod">
          <ac:chgData name="Janati, Kusha D" userId="4373f843-290b-49f5-b397-f12038cc7342" providerId="ADAL" clId="{ACA5C7AB-B332-434C-B08B-D133B2355EB4}" dt="2023-12-06T21:03:09.675" v="232"/>
          <ac:spMkLst>
            <pc:docMk/>
            <pc:sldMk cId="3393267679" sldId="2147373674"/>
            <ac:spMk id="31" creationId="{5F877B71-9351-5620-5419-D0E690C697AD}"/>
          </ac:spMkLst>
        </pc:spChg>
        <pc:spChg chg="add mod">
          <ac:chgData name="Janati, Kusha D" userId="4373f843-290b-49f5-b397-f12038cc7342" providerId="ADAL" clId="{ACA5C7AB-B332-434C-B08B-D133B2355EB4}" dt="2023-12-06T21:03:09.675" v="232"/>
          <ac:spMkLst>
            <pc:docMk/>
            <pc:sldMk cId="3393267679" sldId="2147373674"/>
            <ac:spMk id="32" creationId="{3ADF0D65-C992-A4E6-BED0-EC43429C32E9}"/>
          </ac:spMkLst>
        </pc:spChg>
        <pc:spChg chg="add mod">
          <ac:chgData name="Janati, Kusha D" userId="4373f843-290b-49f5-b397-f12038cc7342" providerId="ADAL" clId="{ACA5C7AB-B332-434C-B08B-D133B2355EB4}" dt="2023-12-06T21:03:09.675" v="232"/>
          <ac:spMkLst>
            <pc:docMk/>
            <pc:sldMk cId="3393267679" sldId="2147373674"/>
            <ac:spMk id="33" creationId="{5547B713-EE4B-6BFB-00A1-6D7DB28E00A5}"/>
          </ac:spMkLst>
        </pc:spChg>
        <pc:spChg chg="add mod">
          <ac:chgData name="Janati, Kusha D" userId="4373f843-290b-49f5-b397-f12038cc7342" providerId="ADAL" clId="{ACA5C7AB-B332-434C-B08B-D133B2355EB4}" dt="2023-12-06T21:03:09.675" v="232"/>
          <ac:spMkLst>
            <pc:docMk/>
            <pc:sldMk cId="3393267679" sldId="2147373674"/>
            <ac:spMk id="35" creationId="{ECE84ED5-84E5-B1AC-0475-F2CBAF75427A}"/>
          </ac:spMkLst>
        </pc:spChg>
        <pc:spChg chg="add mod">
          <ac:chgData name="Janati, Kusha D" userId="4373f843-290b-49f5-b397-f12038cc7342" providerId="ADAL" clId="{ACA5C7AB-B332-434C-B08B-D133B2355EB4}" dt="2023-12-06T21:03:09.675" v="232"/>
          <ac:spMkLst>
            <pc:docMk/>
            <pc:sldMk cId="3393267679" sldId="2147373674"/>
            <ac:spMk id="36" creationId="{51EA1E4E-9E4E-E3E0-0EB3-1BC277CFD8B8}"/>
          </ac:spMkLst>
        </pc:spChg>
        <pc:spChg chg="add mod">
          <ac:chgData name="Janati, Kusha D" userId="4373f843-290b-49f5-b397-f12038cc7342" providerId="ADAL" clId="{ACA5C7AB-B332-434C-B08B-D133B2355EB4}" dt="2023-12-06T21:03:09.675" v="232"/>
          <ac:spMkLst>
            <pc:docMk/>
            <pc:sldMk cId="3393267679" sldId="2147373674"/>
            <ac:spMk id="37" creationId="{A0AD15D3-4076-9AF6-5557-522F1464CE50}"/>
          </ac:spMkLst>
        </pc:spChg>
        <pc:spChg chg="add mod">
          <ac:chgData name="Janati, Kusha D" userId="4373f843-290b-49f5-b397-f12038cc7342" providerId="ADAL" clId="{ACA5C7AB-B332-434C-B08B-D133B2355EB4}" dt="2023-12-06T21:03:09.675" v="232"/>
          <ac:spMkLst>
            <pc:docMk/>
            <pc:sldMk cId="3393267679" sldId="2147373674"/>
            <ac:spMk id="38" creationId="{8683AC0E-BF43-2380-5491-B8EB34BAC180}"/>
          </ac:spMkLst>
        </pc:spChg>
        <pc:spChg chg="add mod">
          <ac:chgData name="Janati, Kusha D" userId="4373f843-290b-49f5-b397-f12038cc7342" providerId="ADAL" clId="{ACA5C7AB-B332-434C-B08B-D133B2355EB4}" dt="2023-12-06T21:03:09.675" v="232"/>
          <ac:spMkLst>
            <pc:docMk/>
            <pc:sldMk cId="3393267679" sldId="2147373674"/>
            <ac:spMk id="39" creationId="{7E80C24F-93CB-6318-E643-A806E5217B11}"/>
          </ac:spMkLst>
        </pc:spChg>
        <pc:spChg chg="add mod">
          <ac:chgData name="Janati, Kusha D" userId="4373f843-290b-49f5-b397-f12038cc7342" providerId="ADAL" clId="{ACA5C7AB-B332-434C-B08B-D133B2355EB4}" dt="2023-12-06T21:03:09.675" v="232"/>
          <ac:spMkLst>
            <pc:docMk/>
            <pc:sldMk cId="3393267679" sldId="2147373674"/>
            <ac:spMk id="40" creationId="{F0C9AA90-3569-B1B0-F8F2-98B45043D40B}"/>
          </ac:spMkLst>
        </pc:spChg>
        <pc:spChg chg="add mod">
          <ac:chgData name="Janati, Kusha D" userId="4373f843-290b-49f5-b397-f12038cc7342" providerId="ADAL" clId="{ACA5C7AB-B332-434C-B08B-D133B2355EB4}" dt="2023-12-06T21:03:09.675" v="232"/>
          <ac:spMkLst>
            <pc:docMk/>
            <pc:sldMk cId="3393267679" sldId="2147373674"/>
            <ac:spMk id="41" creationId="{2B4CC86D-43DC-15FC-20A8-E443625C3F2A}"/>
          </ac:spMkLst>
        </pc:spChg>
        <pc:spChg chg="add mod">
          <ac:chgData name="Janati, Kusha D" userId="4373f843-290b-49f5-b397-f12038cc7342" providerId="ADAL" clId="{ACA5C7AB-B332-434C-B08B-D133B2355EB4}" dt="2023-12-06T21:03:09.675" v="232"/>
          <ac:spMkLst>
            <pc:docMk/>
            <pc:sldMk cId="3393267679" sldId="2147373674"/>
            <ac:spMk id="42" creationId="{58016F58-4587-C699-8532-319B4388D0C1}"/>
          </ac:spMkLst>
        </pc:spChg>
        <pc:spChg chg="add mod">
          <ac:chgData name="Janati, Kusha D" userId="4373f843-290b-49f5-b397-f12038cc7342" providerId="ADAL" clId="{ACA5C7AB-B332-434C-B08B-D133B2355EB4}" dt="2023-12-06T21:03:09.675" v="232"/>
          <ac:spMkLst>
            <pc:docMk/>
            <pc:sldMk cId="3393267679" sldId="2147373674"/>
            <ac:spMk id="43" creationId="{D0086FA5-7D89-71C7-4B42-D81FE7D2B73F}"/>
          </ac:spMkLst>
        </pc:spChg>
        <pc:spChg chg="mod">
          <ac:chgData name="Janati, Kusha D" userId="4373f843-290b-49f5-b397-f12038cc7342" providerId="ADAL" clId="{ACA5C7AB-B332-434C-B08B-D133B2355EB4}" dt="2023-12-06T21:01:34.588" v="209" actId="1036"/>
          <ac:spMkLst>
            <pc:docMk/>
            <pc:sldMk cId="3393267679" sldId="2147373674"/>
            <ac:spMk id="126" creationId="{BA63CDCF-0C73-4784-9EE9-63DD7C04C07B}"/>
          </ac:spMkLst>
        </pc:spChg>
        <pc:spChg chg="mod">
          <ac:chgData name="Janati, Kusha D" userId="4373f843-290b-49f5-b397-f12038cc7342" providerId="ADAL" clId="{ACA5C7AB-B332-434C-B08B-D133B2355EB4}" dt="2023-12-06T21:01:34.588" v="209" actId="1036"/>
          <ac:spMkLst>
            <pc:docMk/>
            <pc:sldMk cId="3393267679" sldId="2147373674"/>
            <ac:spMk id="128" creationId="{56958639-A505-4B69-AF78-6E71F8847AD9}"/>
          </ac:spMkLst>
        </pc:spChg>
        <pc:spChg chg="mod">
          <ac:chgData name="Janati, Kusha D" userId="4373f843-290b-49f5-b397-f12038cc7342" providerId="ADAL" clId="{ACA5C7AB-B332-434C-B08B-D133B2355EB4}" dt="2023-12-06T21:01:34.588" v="209" actId="1036"/>
          <ac:spMkLst>
            <pc:docMk/>
            <pc:sldMk cId="3393267679" sldId="2147373674"/>
            <ac:spMk id="130" creationId="{9C2270FD-1CE0-4B13-AE58-C05EC5FC17B5}"/>
          </ac:spMkLst>
        </pc:spChg>
        <pc:spChg chg="mod">
          <ac:chgData name="Janati, Kusha D" userId="4373f843-290b-49f5-b397-f12038cc7342" providerId="ADAL" clId="{ACA5C7AB-B332-434C-B08B-D133B2355EB4}" dt="2023-12-06T21:01:34.588" v="209" actId="1036"/>
          <ac:spMkLst>
            <pc:docMk/>
            <pc:sldMk cId="3393267679" sldId="2147373674"/>
            <ac:spMk id="131" creationId="{2997A449-1D40-405E-BCA1-AFF48D0C6483}"/>
          </ac:spMkLst>
        </pc:spChg>
        <pc:spChg chg="mod">
          <ac:chgData name="Janati, Kusha D" userId="4373f843-290b-49f5-b397-f12038cc7342" providerId="ADAL" clId="{ACA5C7AB-B332-434C-B08B-D133B2355EB4}" dt="2023-12-06T21:01:34.588" v="209" actId="1036"/>
          <ac:spMkLst>
            <pc:docMk/>
            <pc:sldMk cId="3393267679" sldId="2147373674"/>
            <ac:spMk id="132" creationId="{A7525537-0F2A-4782-BA1C-5EB5E3231DF3}"/>
          </ac:spMkLst>
        </pc:spChg>
        <pc:spChg chg="mod">
          <ac:chgData name="Janati, Kusha D" userId="4373f843-290b-49f5-b397-f12038cc7342" providerId="ADAL" clId="{ACA5C7AB-B332-434C-B08B-D133B2355EB4}" dt="2023-12-06T21:01:34.588" v="209" actId="1036"/>
          <ac:spMkLst>
            <pc:docMk/>
            <pc:sldMk cId="3393267679" sldId="2147373674"/>
            <ac:spMk id="133" creationId="{2D53BE1A-7E11-4902-88E5-32C06C3048A3}"/>
          </ac:spMkLst>
        </pc:spChg>
        <pc:spChg chg="mod">
          <ac:chgData name="Janati, Kusha D" userId="4373f843-290b-49f5-b397-f12038cc7342" providerId="ADAL" clId="{ACA5C7AB-B332-434C-B08B-D133B2355EB4}" dt="2023-12-06T21:01:34.588" v="209" actId="1036"/>
          <ac:spMkLst>
            <pc:docMk/>
            <pc:sldMk cId="3393267679" sldId="2147373674"/>
            <ac:spMk id="135" creationId="{5AC6F527-641D-4EB6-8550-259F53B7E961}"/>
          </ac:spMkLst>
        </pc:spChg>
        <pc:spChg chg="mod">
          <ac:chgData name="Janati, Kusha D" userId="4373f843-290b-49f5-b397-f12038cc7342" providerId="ADAL" clId="{ACA5C7AB-B332-434C-B08B-D133B2355EB4}" dt="2023-12-06T21:01:34.588" v="209" actId="1036"/>
          <ac:spMkLst>
            <pc:docMk/>
            <pc:sldMk cId="3393267679" sldId="2147373674"/>
            <ac:spMk id="148" creationId="{7AE78FE0-E1B4-46F6-B98F-DBDA68A644D8}"/>
          </ac:spMkLst>
        </pc:spChg>
        <pc:spChg chg="mod">
          <ac:chgData name="Janati, Kusha D" userId="4373f843-290b-49f5-b397-f12038cc7342" providerId="ADAL" clId="{ACA5C7AB-B332-434C-B08B-D133B2355EB4}" dt="2023-12-06T21:01:34.588" v="209" actId="1036"/>
          <ac:spMkLst>
            <pc:docMk/>
            <pc:sldMk cId="3393267679" sldId="2147373674"/>
            <ac:spMk id="154" creationId="{2810ECCA-EB52-4EDB-8151-0984E556143A}"/>
          </ac:spMkLst>
        </pc:spChg>
        <pc:spChg chg="mod">
          <ac:chgData name="Janati, Kusha D" userId="4373f843-290b-49f5-b397-f12038cc7342" providerId="ADAL" clId="{ACA5C7AB-B332-434C-B08B-D133B2355EB4}" dt="2023-12-06T21:01:34.588" v="209" actId="1036"/>
          <ac:spMkLst>
            <pc:docMk/>
            <pc:sldMk cId="3393267679" sldId="2147373674"/>
            <ac:spMk id="156" creationId="{7E8291BC-1304-45A9-BB4F-B6B84A24B935}"/>
          </ac:spMkLst>
        </pc:spChg>
        <pc:spChg chg="mod">
          <ac:chgData name="Janati, Kusha D" userId="4373f843-290b-49f5-b397-f12038cc7342" providerId="ADAL" clId="{ACA5C7AB-B332-434C-B08B-D133B2355EB4}" dt="2023-12-06T21:01:34.588" v="209" actId="1036"/>
          <ac:spMkLst>
            <pc:docMk/>
            <pc:sldMk cId="3393267679" sldId="2147373674"/>
            <ac:spMk id="158" creationId="{8E2E2B5D-0132-46BB-9385-153D655133B5}"/>
          </ac:spMkLst>
        </pc:spChg>
        <pc:spChg chg="mod">
          <ac:chgData name="Janati, Kusha D" userId="4373f843-290b-49f5-b397-f12038cc7342" providerId="ADAL" clId="{ACA5C7AB-B332-434C-B08B-D133B2355EB4}" dt="2023-12-06T21:01:34.588" v="209" actId="1036"/>
          <ac:spMkLst>
            <pc:docMk/>
            <pc:sldMk cId="3393267679" sldId="2147373674"/>
            <ac:spMk id="160" creationId="{8DB50D50-27B0-4E89-A959-2C0FEC810952}"/>
          </ac:spMkLst>
        </pc:spChg>
        <pc:spChg chg="mod">
          <ac:chgData name="Janati, Kusha D" userId="4373f843-290b-49f5-b397-f12038cc7342" providerId="ADAL" clId="{ACA5C7AB-B332-434C-B08B-D133B2355EB4}" dt="2023-12-06T21:01:34.588" v="209" actId="1036"/>
          <ac:spMkLst>
            <pc:docMk/>
            <pc:sldMk cId="3393267679" sldId="2147373674"/>
            <ac:spMk id="161" creationId="{45657A95-B07E-4176-BF2C-D82995960908}"/>
          </ac:spMkLst>
        </pc:spChg>
        <pc:spChg chg="mod">
          <ac:chgData name="Janati, Kusha D" userId="4373f843-290b-49f5-b397-f12038cc7342" providerId="ADAL" clId="{ACA5C7AB-B332-434C-B08B-D133B2355EB4}" dt="2023-12-06T21:02:36.342" v="231" actId="1035"/>
          <ac:spMkLst>
            <pc:docMk/>
            <pc:sldMk cId="3393267679" sldId="2147373674"/>
            <ac:spMk id="162" creationId="{18884291-DCA4-4DE4-9EEA-B90602542638}"/>
          </ac:spMkLst>
        </pc:spChg>
        <pc:spChg chg="mod">
          <ac:chgData name="Janati, Kusha D" userId="4373f843-290b-49f5-b397-f12038cc7342" providerId="ADAL" clId="{ACA5C7AB-B332-434C-B08B-D133B2355EB4}" dt="2023-12-06T21:01:34.588" v="209" actId="1036"/>
          <ac:spMkLst>
            <pc:docMk/>
            <pc:sldMk cId="3393267679" sldId="2147373674"/>
            <ac:spMk id="167" creationId="{8C025AEE-01E3-4418-A38F-AF790A0BC24E}"/>
          </ac:spMkLst>
        </pc:spChg>
        <pc:spChg chg="mod">
          <ac:chgData name="Janati, Kusha D" userId="4373f843-290b-49f5-b397-f12038cc7342" providerId="ADAL" clId="{ACA5C7AB-B332-434C-B08B-D133B2355EB4}" dt="2023-12-06T21:02:36.342" v="231" actId="1035"/>
          <ac:spMkLst>
            <pc:docMk/>
            <pc:sldMk cId="3393267679" sldId="2147373674"/>
            <ac:spMk id="170" creationId="{85C8CA96-F03D-4FA0-B31E-BC2F2F582C2B}"/>
          </ac:spMkLst>
        </pc:spChg>
        <pc:spChg chg="mod">
          <ac:chgData name="Janati, Kusha D" userId="4373f843-290b-49f5-b397-f12038cc7342" providerId="ADAL" clId="{ACA5C7AB-B332-434C-B08B-D133B2355EB4}" dt="2023-12-06T21:02:36.342" v="231" actId="1035"/>
          <ac:spMkLst>
            <pc:docMk/>
            <pc:sldMk cId="3393267679" sldId="2147373674"/>
            <ac:spMk id="171" creationId="{8BC96C56-7C91-4C10-B9C3-E266D8E3D828}"/>
          </ac:spMkLst>
        </pc:spChg>
        <pc:spChg chg="mod">
          <ac:chgData name="Janati, Kusha D" userId="4373f843-290b-49f5-b397-f12038cc7342" providerId="ADAL" clId="{ACA5C7AB-B332-434C-B08B-D133B2355EB4}" dt="2023-12-06T21:02:36.342" v="231" actId="1035"/>
          <ac:spMkLst>
            <pc:docMk/>
            <pc:sldMk cId="3393267679" sldId="2147373674"/>
            <ac:spMk id="174" creationId="{EE72CA53-C47B-4991-BC51-A28FD0B7211D}"/>
          </ac:spMkLst>
        </pc:spChg>
        <pc:spChg chg="mod">
          <ac:chgData name="Janati, Kusha D" userId="4373f843-290b-49f5-b397-f12038cc7342" providerId="ADAL" clId="{ACA5C7AB-B332-434C-B08B-D133B2355EB4}" dt="2023-12-06T21:01:34.588" v="209" actId="1036"/>
          <ac:spMkLst>
            <pc:docMk/>
            <pc:sldMk cId="3393267679" sldId="2147373674"/>
            <ac:spMk id="176" creationId="{9FCFF4D6-B904-4706-9104-F2A85B7C4BB5}"/>
          </ac:spMkLst>
        </pc:spChg>
        <pc:spChg chg="mod">
          <ac:chgData name="Janati, Kusha D" userId="4373f843-290b-49f5-b397-f12038cc7342" providerId="ADAL" clId="{ACA5C7AB-B332-434C-B08B-D133B2355EB4}" dt="2023-12-06T21:01:34.588" v="209" actId="1036"/>
          <ac:spMkLst>
            <pc:docMk/>
            <pc:sldMk cId="3393267679" sldId="2147373674"/>
            <ac:spMk id="178" creationId="{5F4C7EBA-50BC-476B-A258-2E6D1603E59E}"/>
          </ac:spMkLst>
        </pc:spChg>
        <pc:spChg chg="mod">
          <ac:chgData name="Janati, Kusha D" userId="4373f843-290b-49f5-b397-f12038cc7342" providerId="ADAL" clId="{ACA5C7AB-B332-434C-B08B-D133B2355EB4}" dt="2023-12-06T21:01:34.588" v="209" actId="1036"/>
          <ac:spMkLst>
            <pc:docMk/>
            <pc:sldMk cId="3393267679" sldId="2147373674"/>
            <ac:spMk id="181" creationId="{A4543909-B0EB-4801-A19B-4AC1F8C16833}"/>
          </ac:spMkLst>
        </pc:spChg>
        <pc:spChg chg="mod">
          <ac:chgData name="Janati, Kusha D" userId="4373f843-290b-49f5-b397-f12038cc7342" providerId="ADAL" clId="{ACA5C7AB-B332-434C-B08B-D133B2355EB4}" dt="2023-12-06T21:01:34.588" v="209" actId="1036"/>
          <ac:spMkLst>
            <pc:docMk/>
            <pc:sldMk cId="3393267679" sldId="2147373674"/>
            <ac:spMk id="182" creationId="{770C2471-A330-4CB7-B4C8-B8A3246A753C}"/>
          </ac:spMkLst>
        </pc:spChg>
        <pc:spChg chg="mod">
          <ac:chgData name="Janati, Kusha D" userId="4373f843-290b-49f5-b397-f12038cc7342" providerId="ADAL" clId="{ACA5C7AB-B332-434C-B08B-D133B2355EB4}" dt="2023-12-06T21:01:34.588" v="209" actId="1036"/>
          <ac:spMkLst>
            <pc:docMk/>
            <pc:sldMk cId="3393267679" sldId="2147373674"/>
            <ac:spMk id="183" creationId="{A51DC680-59F7-4A24-87CB-F2FEC7B0A6DB}"/>
          </ac:spMkLst>
        </pc:spChg>
        <pc:spChg chg="del">
          <ac:chgData name="Janati, Kusha D" userId="4373f843-290b-49f5-b397-f12038cc7342" providerId="ADAL" clId="{ACA5C7AB-B332-434C-B08B-D133B2355EB4}" dt="2023-12-06T21:00:33.041" v="203" actId="478"/>
          <ac:spMkLst>
            <pc:docMk/>
            <pc:sldMk cId="3393267679" sldId="2147373674"/>
            <ac:spMk id="198" creationId="{E64F215A-6BB6-41D8-981A-6839AFF6C372}"/>
          </ac:spMkLst>
        </pc:spChg>
        <pc:spChg chg="del">
          <ac:chgData name="Janati, Kusha D" userId="4373f843-290b-49f5-b397-f12038cc7342" providerId="ADAL" clId="{ACA5C7AB-B332-434C-B08B-D133B2355EB4}" dt="2023-12-06T21:00:33.041" v="203" actId="478"/>
          <ac:spMkLst>
            <pc:docMk/>
            <pc:sldMk cId="3393267679" sldId="2147373674"/>
            <ac:spMk id="199" creationId="{B7BED387-ECB9-44AA-8E66-3EEAAB1A7260}"/>
          </ac:spMkLst>
        </pc:spChg>
        <pc:spChg chg="mod">
          <ac:chgData name="Janati, Kusha D" userId="4373f843-290b-49f5-b397-f12038cc7342" providerId="ADAL" clId="{ACA5C7AB-B332-434C-B08B-D133B2355EB4}" dt="2023-12-06T21:01:34.588" v="209" actId="1036"/>
          <ac:spMkLst>
            <pc:docMk/>
            <pc:sldMk cId="3393267679" sldId="2147373674"/>
            <ac:spMk id="218" creationId="{EF50A614-AB16-46E4-9205-3C87B23DC936}"/>
          </ac:spMkLst>
        </pc:spChg>
        <pc:spChg chg="mod">
          <ac:chgData name="Janati, Kusha D" userId="4373f843-290b-49f5-b397-f12038cc7342" providerId="ADAL" clId="{ACA5C7AB-B332-434C-B08B-D133B2355EB4}" dt="2023-12-06T21:01:34.588" v="209" actId="1036"/>
          <ac:spMkLst>
            <pc:docMk/>
            <pc:sldMk cId="3393267679" sldId="2147373674"/>
            <ac:spMk id="219" creationId="{96A510EE-032D-4F3D-AA6F-51F1705FDE31}"/>
          </ac:spMkLst>
        </pc:spChg>
        <pc:spChg chg="mod">
          <ac:chgData name="Janati, Kusha D" userId="4373f843-290b-49f5-b397-f12038cc7342" providerId="ADAL" clId="{ACA5C7AB-B332-434C-B08B-D133B2355EB4}" dt="2023-12-06T21:01:34.588" v="209" actId="1036"/>
          <ac:spMkLst>
            <pc:docMk/>
            <pc:sldMk cId="3393267679" sldId="2147373674"/>
            <ac:spMk id="220" creationId="{9548B368-56CF-46C7-B1C8-30A0E29F20D0}"/>
          </ac:spMkLst>
        </pc:spChg>
        <pc:spChg chg="mod">
          <ac:chgData name="Janati, Kusha D" userId="4373f843-290b-49f5-b397-f12038cc7342" providerId="ADAL" clId="{ACA5C7AB-B332-434C-B08B-D133B2355EB4}" dt="2023-12-06T21:01:41.276" v="212" actId="1036"/>
          <ac:spMkLst>
            <pc:docMk/>
            <pc:sldMk cId="3393267679" sldId="2147373674"/>
            <ac:spMk id="221" creationId="{009AAC61-F033-42CB-BA65-711DC244705D}"/>
          </ac:spMkLst>
        </pc:spChg>
        <pc:spChg chg="mod">
          <ac:chgData name="Janati, Kusha D" userId="4373f843-290b-49f5-b397-f12038cc7342" providerId="ADAL" clId="{ACA5C7AB-B332-434C-B08B-D133B2355EB4}" dt="2023-12-06T21:02:02.359" v="218" actId="1036"/>
          <ac:spMkLst>
            <pc:docMk/>
            <pc:sldMk cId="3393267679" sldId="2147373674"/>
            <ac:spMk id="241" creationId="{CDA17263-C068-4D27-8A79-E60B8D4214AA}"/>
          </ac:spMkLst>
        </pc:spChg>
        <pc:grpChg chg="mod">
          <ac:chgData name="Janati, Kusha D" userId="4373f843-290b-49f5-b397-f12038cc7342" providerId="ADAL" clId="{ACA5C7AB-B332-434C-B08B-D133B2355EB4}" dt="2023-12-06T21:01:34.588" v="209" actId="1036"/>
          <ac:grpSpMkLst>
            <pc:docMk/>
            <pc:sldMk cId="3393267679" sldId="2147373674"/>
            <ac:grpSpMk id="163" creationId="{0A389B1C-0F9A-4620-BC6A-645CE76FB4FB}"/>
          </ac:grpSpMkLst>
        </pc:grpChg>
        <pc:graphicFrameChg chg="mod modGraphic">
          <ac:chgData name="Janati, Kusha D" userId="4373f843-290b-49f5-b397-f12038cc7342" providerId="ADAL" clId="{ACA5C7AB-B332-434C-B08B-D133B2355EB4}" dt="2023-12-06T21:02:14.224" v="220" actId="1035"/>
          <ac:graphicFrameMkLst>
            <pc:docMk/>
            <pc:sldMk cId="3393267679" sldId="2147373674"/>
            <ac:graphicFrameMk id="3" creationId="{E4E4F983-7846-D3AC-979F-002CD737B881}"/>
          </ac:graphicFrameMkLst>
        </pc:graphicFrameChg>
        <pc:graphicFrameChg chg="modGraphic">
          <ac:chgData name="Janati, Kusha D" userId="4373f843-290b-49f5-b397-f12038cc7342" providerId="ADAL" clId="{ACA5C7AB-B332-434C-B08B-D133B2355EB4}" dt="2023-12-06T21:01:55.812" v="213"/>
          <ac:graphicFrameMkLst>
            <pc:docMk/>
            <pc:sldMk cId="3393267679" sldId="2147373674"/>
            <ac:graphicFrameMk id="4" creationId="{EFE4FBF6-0CF0-DC3B-3C9E-5F8BEAC4D7C8}"/>
          </ac:graphicFrameMkLst>
        </pc:graphicFrameChg>
        <pc:graphicFrameChg chg="mod">
          <ac:chgData name="Janati, Kusha D" userId="4373f843-290b-49f5-b397-f12038cc7342" providerId="ADAL" clId="{ACA5C7AB-B332-434C-B08B-D133B2355EB4}" dt="2023-12-06T21:01:34.588" v="209" actId="1036"/>
          <ac:graphicFrameMkLst>
            <pc:docMk/>
            <pc:sldMk cId="3393267679" sldId="2147373674"/>
            <ac:graphicFrameMk id="124" creationId="{901C101D-61A9-4457-A751-2E79FE58464F}"/>
          </ac:graphicFrameMkLst>
        </pc:graphicFrameChg>
        <pc:graphicFrameChg chg="mod">
          <ac:chgData name="Janati, Kusha D" userId="4373f843-290b-49f5-b397-f12038cc7342" providerId="ADAL" clId="{ACA5C7AB-B332-434C-B08B-D133B2355EB4}" dt="2023-12-06T21:01:34.588" v="209" actId="1036"/>
          <ac:graphicFrameMkLst>
            <pc:docMk/>
            <pc:sldMk cId="3393267679" sldId="2147373674"/>
            <ac:graphicFrameMk id="125" creationId="{B7393F1F-B321-4432-BB02-BA45394072DA}"/>
          </ac:graphicFrameMkLst>
        </pc:graphicFrameChg>
        <pc:graphicFrameChg chg="mod">
          <ac:chgData name="Janati, Kusha D" userId="4373f843-290b-49f5-b397-f12038cc7342" providerId="ADAL" clId="{ACA5C7AB-B332-434C-B08B-D133B2355EB4}" dt="2023-12-06T21:01:34.588" v="209" actId="1036"/>
          <ac:graphicFrameMkLst>
            <pc:docMk/>
            <pc:sldMk cId="3393267679" sldId="2147373674"/>
            <ac:graphicFrameMk id="134" creationId="{73D99A09-305B-47C1-B8C7-E31455732D90}"/>
          </ac:graphicFrameMkLst>
        </pc:graphicFrameChg>
        <pc:graphicFrameChg chg="mod">
          <ac:chgData name="Janati, Kusha D" userId="4373f843-290b-49f5-b397-f12038cc7342" providerId="ADAL" clId="{ACA5C7AB-B332-434C-B08B-D133B2355EB4}" dt="2023-12-06T21:01:34.588" v="209" actId="1036"/>
          <ac:graphicFrameMkLst>
            <pc:docMk/>
            <pc:sldMk cId="3393267679" sldId="2147373674"/>
            <ac:graphicFrameMk id="136" creationId="{293E2048-8C8B-4672-B539-3C7A168D8524}"/>
          </ac:graphicFrameMkLst>
        </pc:graphicFrameChg>
        <pc:graphicFrameChg chg="mod">
          <ac:chgData name="Janati, Kusha D" userId="4373f843-290b-49f5-b397-f12038cc7342" providerId="ADAL" clId="{ACA5C7AB-B332-434C-B08B-D133B2355EB4}" dt="2023-12-06T21:01:34.588" v="209" actId="1036"/>
          <ac:graphicFrameMkLst>
            <pc:docMk/>
            <pc:sldMk cId="3393267679" sldId="2147373674"/>
            <ac:graphicFrameMk id="138" creationId="{08B6ACBE-4CC9-4E39-8857-7ED15F84B568}"/>
          </ac:graphicFrameMkLst>
        </pc:graphicFrameChg>
        <pc:graphicFrameChg chg="mod">
          <ac:chgData name="Janati, Kusha D" userId="4373f843-290b-49f5-b397-f12038cc7342" providerId="ADAL" clId="{ACA5C7AB-B332-434C-B08B-D133B2355EB4}" dt="2023-12-06T21:01:34.588" v="209" actId="1036"/>
          <ac:graphicFrameMkLst>
            <pc:docMk/>
            <pc:sldMk cId="3393267679" sldId="2147373674"/>
            <ac:graphicFrameMk id="139" creationId="{1B201D2E-11B0-401A-90CE-AB8D6EE11EFE}"/>
          </ac:graphicFrameMkLst>
        </pc:graphicFrameChg>
        <pc:graphicFrameChg chg="mod">
          <ac:chgData name="Janati, Kusha D" userId="4373f843-290b-49f5-b397-f12038cc7342" providerId="ADAL" clId="{ACA5C7AB-B332-434C-B08B-D133B2355EB4}" dt="2023-12-06T21:01:34.588" v="209" actId="1036"/>
          <ac:graphicFrameMkLst>
            <pc:docMk/>
            <pc:sldMk cId="3393267679" sldId="2147373674"/>
            <ac:graphicFrameMk id="140" creationId="{85302E45-2025-4261-AED1-BE9E8E57A291}"/>
          </ac:graphicFrameMkLst>
        </pc:graphicFrameChg>
        <pc:graphicFrameChg chg="mod">
          <ac:chgData name="Janati, Kusha D" userId="4373f843-290b-49f5-b397-f12038cc7342" providerId="ADAL" clId="{ACA5C7AB-B332-434C-B08B-D133B2355EB4}" dt="2023-12-06T21:02:36.342" v="231" actId="1035"/>
          <ac:graphicFrameMkLst>
            <pc:docMk/>
            <pc:sldMk cId="3393267679" sldId="2147373674"/>
            <ac:graphicFrameMk id="159" creationId="{D7BA0FC3-359D-47CD-876E-81576B86FC55}"/>
          </ac:graphicFrameMkLst>
        </pc:graphicFrameChg>
        <pc:graphicFrameChg chg="mod">
          <ac:chgData name="Janati, Kusha D" userId="4373f843-290b-49f5-b397-f12038cc7342" providerId="ADAL" clId="{ACA5C7AB-B332-434C-B08B-D133B2355EB4}" dt="2023-12-06T21:01:34.588" v="209" actId="1036"/>
          <ac:graphicFrameMkLst>
            <pc:docMk/>
            <pc:sldMk cId="3393267679" sldId="2147373674"/>
            <ac:graphicFrameMk id="166" creationId="{1EF22044-B7F5-41E4-8061-01DC38095185}"/>
          </ac:graphicFrameMkLst>
        </pc:graphicFrameChg>
        <pc:graphicFrameChg chg="mod">
          <ac:chgData name="Janati, Kusha D" userId="4373f843-290b-49f5-b397-f12038cc7342" providerId="ADAL" clId="{ACA5C7AB-B332-434C-B08B-D133B2355EB4}" dt="2023-12-06T21:02:36.342" v="231" actId="1035"/>
          <ac:graphicFrameMkLst>
            <pc:docMk/>
            <pc:sldMk cId="3393267679" sldId="2147373674"/>
            <ac:graphicFrameMk id="172" creationId="{59E60B1B-6CBE-4D7B-8E8C-5AE173484A40}"/>
          </ac:graphicFrameMkLst>
        </pc:graphicFrameChg>
        <pc:graphicFrameChg chg="mod">
          <ac:chgData name="Janati, Kusha D" userId="4373f843-290b-49f5-b397-f12038cc7342" providerId="ADAL" clId="{ACA5C7AB-B332-434C-B08B-D133B2355EB4}" dt="2023-12-06T21:02:36.342" v="231" actId="1035"/>
          <ac:graphicFrameMkLst>
            <pc:docMk/>
            <pc:sldMk cId="3393267679" sldId="2147373674"/>
            <ac:graphicFrameMk id="173" creationId="{E08C6D30-88AD-475C-A67A-CC9264AEDBD1}"/>
          </ac:graphicFrameMkLst>
        </pc:graphicFrameChg>
        <pc:graphicFrameChg chg="mod">
          <ac:chgData name="Janati, Kusha D" userId="4373f843-290b-49f5-b397-f12038cc7342" providerId="ADAL" clId="{ACA5C7AB-B332-434C-B08B-D133B2355EB4}" dt="2023-12-06T21:01:34.588" v="209" actId="1036"/>
          <ac:graphicFrameMkLst>
            <pc:docMk/>
            <pc:sldMk cId="3393267679" sldId="2147373674"/>
            <ac:graphicFrameMk id="177" creationId="{BEC09886-9B48-4C34-BEC3-45CDF45FF2C0}"/>
          </ac:graphicFrameMkLst>
        </pc:graphicFrameChg>
        <pc:graphicFrameChg chg="del">
          <ac:chgData name="Janati, Kusha D" userId="4373f843-290b-49f5-b397-f12038cc7342" providerId="ADAL" clId="{ACA5C7AB-B332-434C-B08B-D133B2355EB4}" dt="2023-12-06T21:00:33.041" v="203" actId="478"/>
          <ac:graphicFrameMkLst>
            <pc:docMk/>
            <pc:sldMk cId="3393267679" sldId="2147373674"/>
            <ac:graphicFrameMk id="197" creationId="{4AB298CB-B141-4530-83C5-70EE3E4AB304}"/>
          </ac:graphicFrameMkLst>
        </pc:graphicFrameChg>
        <pc:cxnChg chg="mod">
          <ac:chgData name="Janati, Kusha D" userId="4373f843-290b-49f5-b397-f12038cc7342" providerId="ADAL" clId="{ACA5C7AB-B332-434C-B08B-D133B2355EB4}" dt="2023-12-06T21:01:34.588" v="209" actId="1036"/>
          <ac:cxnSpMkLst>
            <pc:docMk/>
            <pc:sldMk cId="3393267679" sldId="2147373674"/>
            <ac:cxnSpMk id="120" creationId="{783CDAF4-1B63-4494-B319-B0906B55B74F}"/>
          </ac:cxnSpMkLst>
        </pc:cxnChg>
        <pc:cxnChg chg="mod">
          <ac:chgData name="Janati, Kusha D" userId="4373f843-290b-49f5-b397-f12038cc7342" providerId="ADAL" clId="{ACA5C7AB-B332-434C-B08B-D133B2355EB4}" dt="2023-12-06T21:01:34.588" v="209" actId="1036"/>
          <ac:cxnSpMkLst>
            <pc:docMk/>
            <pc:sldMk cId="3393267679" sldId="2147373674"/>
            <ac:cxnSpMk id="121" creationId="{B4E464DB-D718-40A4-B74D-3CD279AD3706}"/>
          </ac:cxnSpMkLst>
        </pc:cxnChg>
        <pc:cxnChg chg="mod">
          <ac:chgData name="Janati, Kusha D" userId="4373f843-290b-49f5-b397-f12038cc7342" providerId="ADAL" clId="{ACA5C7AB-B332-434C-B08B-D133B2355EB4}" dt="2023-12-06T21:01:34.588" v="209" actId="1036"/>
          <ac:cxnSpMkLst>
            <pc:docMk/>
            <pc:sldMk cId="3393267679" sldId="2147373674"/>
            <ac:cxnSpMk id="122" creationId="{34B0196D-A356-4C97-B452-E1AB494DEE57}"/>
          </ac:cxnSpMkLst>
        </pc:cxnChg>
        <pc:cxnChg chg="mod">
          <ac:chgData name="Janati, Kusha D" userId="4373f843-290b-49f5-b397-f12038cc7342" providerId="ADAL" clId="{ACA5C7AB-B332-434C-B08B-D133B2355EB4}" dt="2023-12-06T21:01:34.588" v="209" actId="1036"/>
          <ac:cxnSpMkLst>
            <pc:docMk/>
            <pc:sldMk cId="3393267679" sldId="2147373674"/>
            <ac:cxnSpMk id="123" creationId="{DFAFC20F-1A7D-4214-8F61-8D0B9E5CC8D6}"/>
          </ac:cxnSpMkLst>
        </pc:cxnChg>
        <pc:cxnChg chg="mod">
          <ac:chgData name="Janati, Kusha D" userId="4373f843-290b-49f5-b397-f12038cc7342" providerId="ADAL" clId="{ACA5C7AB-B332-434C-B08B-D133B2355EB4}" dt="2023-12-06T21:01:34.588" v="209" actId="1036"/>
          <ac:cxnSpMkLst>
            <pc:docMk/>
            <pc:sldMk cId="3393267679" sldId="2147373674"/>
            <ac:cxnSpMk id="155" creationId="{53E2B51B-7BB8-447B-B97E-8C71329AA6BC}"/>
          </ac:cxnSpMkLst>
        </pc:cxnChg>
      </pc:sldChg>
      <pc:sldChg chg="delSp modSp mod">
        <pc:chgData name="Janati, Kusha D" userId="4373f843-290b-49f5-b397-f12038cc7342" providerId="ADAL" clId="{ACA5C7AB-B332-434C-B08B-D133B2355EB4}" dt="2023-12-06T20:54:53.814" v="135" actId="14100"/>
        <pc:sldMkLst>
          <pc:docMk/>
          <pc:sldMk cId="1103823776" sldId="2147373675"/>
        </pc:sldMkLst>
        <pc:spChg chg="mod">
          <ac:chgData name="Janati, Kusha D" userId="4373f843-290b-49f5-b397-f12038cc7342" providerId="ADAL" clId="{ACA5C7AB-B332-434C-B08B-D133B2355EB4}" dt="2023-12-06T20:54:47.708" v="134" actId="1036"/>
          <ac:spMkLst>
            <pc:docMk/>
            <pc:sldMk cId="1103823776" sldId="2147373675"/>
            <ac:spMk id="57" creationId="{00000000-0000-0000-0000-000000000000}"/>
          </ac:spMkLst>
        </pc:spChg>
        <pc:spChg chg="del">
          <ac:chgData name="Janati, Kusha D" userId="4373f843-290b-49f5-b397-f12038cc7342" providerId="ADAL" clId="{ACA5C7AB-B332-434C-B08B-D133B2355EB4}" dt="2023-12-06T20:54:36.679" v="127" actId="478"/>
          <ac:spMkLst>
            <pc:docMk/>
            <pc:sldMk cId="1103823776" sldId="2147373675"/>
            <ac:spMk id="64" creationId="{8DB0550D-99AC-474F-96C7-854ECCECEA9B}"/>
          </ac:spMkLst>
        </pc:spChg>
        <pc:spChg chg="mod">
          <ac:chgData name="Janati, Kusha D" userId="4373f843-290b-49f5-b397-f12038cc7342" providerId="ADAL" clId="{ACA5C7AB-B332-434C-B08B-D133B2355EB4}" dt="2023-12-06T20:54:47.708" v="134" actId="1036"/>
          <ac:spMkLst>
            <pc:docMk/>
            <pc:sldMk cId="1103823776" sldId="2147373675"/>
            <ac:spMk id="66" creationId="{00000000-0000-0000-0000-000000000000}"/>
          </ac:spMkLst>
        </pc:spChg>
        <pc:spChg chg="mod">
          <ac:chgData name="Janati, Kusha D" userId="4373f843-290b-49f5-b397-f12038cc7342" providerId="ADAL" clId="{ACA5C7AB-B332-434C-B08B-D133B2355EB4}" dt="2023-12-06T20:54:47.708" v="134" actId="1036"/>
          <ac:spMkLst>
            <pc:docMk/>
            <pc:sldMk cId="1103823776" sldId="2147373675"/>
            <ac:spMk id="67" creationId="{00000000-0000-0000-0000-000000000000}"/>
          </ac:spMkLst>
        </pc:spChg>
        <pc:spChg chg="mod">
          <ac:chgData name="Janati, Kusha D" userId="4373f843-290b-49f5-b397-f12038cc7342" providerId="ADAL" clId="{ACA5C7AB-B332-434C-B08B-D133B2355EB4}" dt="2023-12-06T20:54:47.708" v="134" actId="1036"/>
          <ac:spMkLst>
            <pc:docMk/>
            <pc:sldMk cId="1103823776" sldId="2147373675"/>
            <ac:spMk id="81" creationId="{C0A21C5C-F4B0-4D3A-9042-D6D9E6671CC5}"/>
          </ac:spMkLst>
        </pc:spChg>
        <pc:spChg chg="mod">
          <ac:chgData name="Janati, Kusha D" userId="4373f843-290b-49f5-b397-f12038cc7342" providerId="ADAL" clId="{ACA5C7AB-B332-434C-B08B-D133B2355EB4}" dt="2023-12-06T20:54:47.708" v="134" actId="1036"/>
          <ac:spMkLst>
            <pc:docMk/>
            <pc:sldMk cId="1103823776" sldId="2147373675"/>
            <ac:spMk id="105" creationId="{5016961D-3262-4769-9B78-760A575AAFAD}"/>
          </ac:spMkLst>
        </pc:spChg>
        <pc:spChg chg="mod">
          <ac:chgData name="Janati, Kusha D" userId="4373f843-290b-49f5-b397-f12038cc7342" providerId="ADAL" clId="{ACA5C7AB-B332-434C-B08B-D133B2355EB4}" dt="2023-12-06T20:54:53.814" v="135" actId="14100"/>
          <ac:spMkLst>
            <pc:docMk/>
            <pc:sldMk cId="1103823776" sldId="2147373675"/>
            <ac:spMk id="106" creationId="{FC53538D-EE88-4E06-BB4A-70BF864335EB}"/>
          </ac:spMkLst>
        </pc:spChg>
        <pc:graphicFrameChg chg="mod">
          <ac:chgData name="Janati, Kusha D" userId="4373f843-290b-49f5-b397-f12038cc7342" providerId="ADAL" clId="{ACA5C7AB-B332-434C-B08B-D133B2355EB4}" dt="2023-12-06T20:54:47.708" v="134" actId="1036"/>
          <ac:graphicFrameMkLst>
            <pc:docMk/>
            <pc:sldMk cId="1103823776" sldId="2147373675"/>
            <ac:graphicFrameMk id="62" creationId="{00000000-0000-0000-0000-000000000000}"/>
          </ac:graphicFrameMkLst>
        </pc:graphicFrameChg>
        <pc:graphicFrameChg chg="del">
          <ac:chgData name="Janati, Kusha D" userId="4373f843-290b-49f5-b397-f12038cc7342" providerId="ADAL" clId="{ACA5C7AB-B332-434C-B08B-D133B2355EB4}" dt="2023-12-06T20:54:36.679" v="127" actId="478"/>
          <ac:graphicFrameMkLst>
            <pc:docMk/>
            <pc:sldMk cId="1103823776" sldId="2147373675"/>
            <ac:graphicFrameMk id="65" creationId="{3BCC91A3-CC57-4B2E-832E-679D6CAFE379}"/>
          </ac:graphicFrameMkLst>
        </pc:graphicFrameChg>
        <pc:graphicFrameChg chg="mod">
          <ac:chgData name="Janati, Kusha D" userId="4373f843-290b-49f5-b397-f12038cc7342" providerId="ADAL" clId="{ACA5C7AB-B332-434C-B08B-D133B2355EB4}" dt="2023-12-06T20:54:47.708" v="134" actId="1036"/>
          <ac:graphicFrameMkLst>
            <pc:docMk/>
            <pc:sldMk cId="1103823776" sldId="2147373675"/>
            <ac:graphicFrameMk id="72" creationId="{00000000-0000-0000-0000-000000000000}"/>
          </ac:graphicFrameMkLst>
        </pc:graphicFrameChg>
        <pc:graphicFrameChg chg="del">
          <ac:chgData name="Janati, Kusha D" userId="4373f843-290b-49f5-b397-f12038cc7342" providerId="ADAL" clId="{ACA5C7AB-B332-434C-B08B-D133B2355EB4}" dt="2023-12-06T20:54:36.679" v="127" actId="478"/>
          <ac:graphicFrameMkLst>
            <pc:docMk/>
            <pc:sldMk cId="1103823776" sldId="2147373675"/>
            <ac:graphicFrameMk id="74" creationId="{18EE48CC-6605-4637-A7C3-7A59F8D52EE9}"/>
          </ac:graphicFrameMkLst>
        </pc:graphicFrameChg>
        <pc:graphicFrameChg chg="mod">
          <ac:chgData name="Janati, Kusha D" userId="4373f843-290b-49f5-b397-f12038cc7342" providerId="ADAL" clId="{ACA5C7AB-B332-434C-B08B-D133B2355EB4}" dt="2023-12-06T20:54:47.708" v="134" actId="1036"/>
          <ac:graphicFrameMkLst>
            <pc:docMk/>
            <pc:sldMk cId="1103823776" sldId="2147373675"/>
            <ac:graphicFrameMk id="80" creationId="{00DE3E42-FAF4-49C5-9060-32C20C5AFB4C}"/>
          </ac:graphicFrameMkLst>
        </pc:graphicFrameChg>
        <pc:graphicFrameChg chg="mod">
          <ac:chgData name="Janati, Kusha D" userId="4373f843-290b-49f5-b397-f12038cc7342" providerId="ADAL" clId="{ACA5C7AB-B332-434C-B08B-D133B2355EB4}" dt="2023-12-06T20:54:47.708" v="134" actId="1036"/>
          <ac:graphicFrameMkLst>
            <pc:docMk/>
            <pc:sldMk cId="1103823776" sldId="2147373675"/>
            <ac:graphicFrameMk id="99" creationId="{00000000-0000-0000-0000-000000000000}"/>
          </ac:graphicFrameMkLst>
        </pc:graphicFrameChg>
        <pc:cxnChg chg="del">
          <ac:chgData name="Janati, Kusha D" userId="4373f843-290b-49f5-b397-f12038cc7342" providerId="ADAL" clId="{ACA5C7AB-B332-434C-B08B-D133B2355EB4}" dt="2023-12-06T20:54:36.679" v="127" actId="478"/>
          <ac:cxnSpMkLst>
            <pc:docMk/>
            <pc:sldMk cId="1103823776" sldId="2147373675"/>
            <ac:cxnSpMk id="76" creationId="{332FA7AB-C5C1-4A73-8645-D7D607CAEE58}"/>
          </ac:cxnSpMkLst>
        </pc:cxnChg>
      </pc:sldChg>
      <pc:sldChg chg="delSp modSp mod">
        <pc:chgData name="Janati, Kusha D" userId="4373f843-290b-49f5-b397-f12038cc7342" providerId="ADAL" clId="{ACA5C7AB-B332-434C-B08B-D133B2355EB4}" dt="2023-12-06T20:59:43.669" v="200" actId="14100"/>
        <pc:sldMkLst>
          <pc:docMk/>
          <pc:sldMk cId="3439242502" sldId="2147373676"/>
        </pc:sldMkLst>
        <pc:spChg chg="mod">
          <ac:chgData name="Janati, Kusha D" userId="4373f843-290b-49f5-b397-f12038cc7342" providerId="ADAL" clId="{ACA5C7AB-B332-434C-B08B-D133B2355EB4}" dt="2023-12-06T20:55:07.008" v="142" actId="1035"/>
          <ac:spMkLst>
            <pc:docMk/>
            <pc:sldMk cId="3439242502" sldId="2147373676"/>
            <ac:spMk id="57" creationId="{00000000-0000-0000-0000-000000000000}"/>
          </ac:spMkLst>
        </pc:spChg>
        <pc:spChg chg="mod">
          <ac:chgData name="Janati, Kusha D" userId="4373f843-290b-49f5-b397-f12038cc7342" providerId="ADAL" clId="{ACA5C7AB-B332-434C-B08B-D133B2355EB4}" dt="2023-12-06T20:55:07.008" v="142" actId="1035"/>
          <ac:spMkLst>
            <pc:docMk/>
            <pc:sldMk cId="3439242502" sldId="2147373676"/>
            <ac:spMk id="66" creationId="{00000000-0000-0000-0000-000000000000}"/>
          </ac:spMkLst>
        </pc:spChg>
        <pc:spChg chg="del">
          <ac:chgData name="Janati, Kusha D" userId="4373f843-290b-49f5-b397-f12038cc7342" providerId="ADAL" clId="{ACA5C7AB-B332-434C-B08B-D133B2355EB4}" dt="2023-12-06T20:55:01.719" v="136" actId="478"/>
          <ac:spMkLst>
            <pc:docMk/>
            <pc:sldMk cId="3439242502" sldId="2147373676"/>
            <ac:spMk id="69" creationId="{78B61A27-03BD-4A3A-87E7-835B20EC2F5C}"/>
          </ac:spMkLst>
        </pc:spChg>
        <pc:spChg chg="mod">
          <ac:chgData name="Janati, Kusha D" userId="4373f843-290b-49f5-b397-f12038cc7342" providerId="ADAL" clId="{ACA5C7AB-B332-434C-B08B-D133B2355EB4}" dt="2023-12-06T20:55:07.008" v="142" actId="1035"/>
          <ac:spMkLst>
            <pc:docMk/>
            <pc:sldMk cId="3439242502" sldId="2147373676"/>
            <ac:spMk id="72" creationId="{00000000-0000-0000-0000-000000000000}"/>
          </ac:spMkLst>
        </pc:spChg>
        <pc:spChg chg="mod">
          <ac:chgData name="Janati, Kusha D" userId="4373f843-290b-49f5-b397-f12038cc7342" providerId="ADAL" clId="{ACA5C7AB-B332-434C-B08B-D133B2355EB4}" dt="2023-12-06T20:55:07.008" v="142" actId="1035"/>
          <ac:spMkLst>
            <pc:docMk/>
            <pc:sldMk cId="3439242502" sldId="2147373676"/>
            <ac:spMk id="79" creationId="{B9F8780D-6B5B-41ED-8CFE-14CE4E6F7789}"/>
          </ac:spMkLst>
        </pc:spChg>
        <pc:spChg chg="mod">
          <ac:chgData name="Janati, Kusha D" userId="4373f843-290b-49f5-b397-f12038cc7342" providerId="ADAL" clId="{ACA5C7AB-B332-434C-B08B-D133B2355EB4}" dt="2023-12-06T20:55:07.008" v="142" actId="1035"/>
          <ac:spMkLst>
            <pc:docMk/>
            <pc:sldMk cId="3439242502" sldId="2147373676"/>
            <ac:spMk id="110" creationId="{B7645067-5A4D-4CEE-884C-75127141F5B1}"/>
          </ac:spMkLst>
        </pc:spChg>
        <pc:spChg chg="mod">
          <ac:chgData name="Janati, Kusha D" userId="4373f843-290b-49f5-b397-f12038cc7342" providerId="ADAL" clId="{ACA5C7AB-B332-434C-B08B-D133B2355EB4}" dt="2023-12-06T20:59:43.669" v="200" actId="14100"/>
          <ac:spMkLst>
            <pc:docMk/>
            <pc:sldMk cId="3439242502" sldId="2147373676"/>
            <ac:spMk id="111" creationId="{5A03F2E0-BB39-4A84-A883-9E4A8D399120}"/>
          </ac:spMkLst>
        </pc:spChg>
        <pc:spChg chg="mod">
          <ac:chgData name="Janati, Kusha D" userId="4373f843-290b-49f5-b397-f12038cc7342" providerId="ADAL" clId="{ACA5C7AB-B332-434C-B08B-D133B2355EB4}" dt="2023-12-06T20:59:43.669" v="200" actId="14100"/>
          <ac:spMkLst>
            <pc:docMk/>
            <pc:sldMk cId="3439242502" sldId="2147373676"/>
            <ac:spMk id="112" creationId="{8704C4DC-C937-498B-BD8D-FF94500AC979}"/>
          </ac:spMkLst>
        </pc:spChg>
        <pc:graphicFrameChg chg="mod">
          <ac:chgData name="Janati, Kusha D" userId="4373f843-290b-49f5-b397-f12038cc7342" providerId="ADAL" clId="{ACA5C7AB-B332-434C-B08B-D133B2355EB4}" dt="2023-12-06T20:55:07.008" v="142" actId="1035"/>
          <ac:graphicFrameMkLst>
            <pc:docMk/>
            <pc:sldMk cId="3439242502" sldId="2147373676"/>
            <ac:graphicFrameMk id="62" creationId="{00000000-0000-0000-0000-000000000000}"/>
          </ac:graphicFrameMkLst>
        </pc:graphicFrameChg>
        <pc:graphicFrameChg chg="mod">
          <ac:chgData name="Janati, Kusha D" userId="4373f843-290b-49f5-b397-f12038cc7342" providerId="ADAL" clId="{ACA5C7AB-B332-434C-B08B-D133B2355EB4}" dt="2023-12-06T20:55:07.008" v="142" actId="1035"/>
          <ac:graphicFrameMkLst>
            <pc:docMk/>
            <pc:sldMk cId="3439242502" sldId="2147373676"/>
            <ac:graphicFrameMk id="73" creationId="{00000000-0000-0000-0000-000000000000}"/>
          </ac:graphicFrameMkLst>
        </pc:graphicFrameChg>
        <pc:graphicFrameChg chg="del">
          <ac:chgData name="Janati, Kusha D" userId="4373f843-290b-49f5-b397-f12038cc7342" providerId="ADAL" clId="{ACA5C7AB-B332-434C-B08B-D133B2355EB4}" dt="2023-12-06T20:55:01.719" v="136" actId="478"/>
          <ac:graphicFrameMkLst>
            <pc:docMk/>
            <pc:sldMk cId="3439242502" sldId="2147373676"/>
            <ac:graphicFrameMk id="74" creationId="{C25128AF-BBB7-4878-9EF9-0D204603E768}"/>
          </ac:graphicFrameMkLst>
        </pc:graphicFrameChg>
        <pc:graphicFrameChg chg="del">
          <ac:chgData name="Janati, Kusha D" userId="4373f843-290b-49f5-b397-f12038cc7342" providerId="ADAL" clId="{ACA5C7AB-B332-434C-B08B-D133B2355EB4}" dt="2023-12-06T20:55:01.719" v="136" actId="478"/>
          <ac:graphicFrameMkLst>
            <pc:docMk/>
            <pc:sldMk cId="3439242502" sldId="2147373676"/>
            <ac:graphicFrameMk id="76" creationId="{8345A8BA-D007-4063-8F10-561900051EC7}"/>
          </ac:graphicFrameMkLst>
        </pc:graphicFrameChg>
        <pc:graphicFrameChg chg="mod">
          <ac:chgData name="Janati, Kusha D" userId="4373f843-290b-49f5-b397-f12038cc7342" providerId="ADAL" clId="{ACA5C7AB-B332-434C-B08B-D133B2355EB4}" dt="2023-12-06T20:55:07.008" v="142" actId="1035"/>
          <ac:graphicFrameMkLst>
            <pc:docMk/>
            <pc:sldMk cId="3439242502" sldId="2147373676"/>
            <ac:graphicFrameMk id="78" creationId="{32FF6EBD-5928-4878-B32F-AEA2E46F00D7}"/>
          </ac:graphicFrameMkLst>
        </pc:graphicFrameChg>
        <pc:graphicFrameChg chg="mod">
          <ac:chgData name="Janati, Kusha D" userId="4373f843-290b-49f5-b397-f12038cc7342" providerId="ADAL" clId="{ACA5C7AB-B332-434C-B08B-D133B2355EB4}" dt="2023-12-06T20:55:07.008" v="142" actId="1035"/>
          <ac:graphicFrameMkLst>
            <pc:docMk/>
            <pc:sldMk cId="3439242502" sldId="2147373676"/>
            <ac:graphicFrameMk id="108" creationId="{00000000-0000-0000-0000-000000000000}"/>
          </ac:graphicFrameMkLst>
        </pc:graphicFrameChg>
        <pc:cxnChg chg="del">
          <ac:chgData name="Janati, Kusha D" userId="4373f843-290b-49f5-b397-f12038cc7342" providerId="ADAL" clId="{ACA5C7AB-B332-434C-B08B-D133B2355EB4}" dt="2023-12-06T20:55:01.719" v="136" actId="478"/>
          <ac:cxnSpMkLst>
            <pc:docMk/>
            <pc:sldMk cId="3439242502" sldId="2147373676"/>
            <ac:cxnSpMk id="77" creationId="{F89C3E3D-3472-421E-9FAC-B996D7126389}"/>
          </ac:cxnSpMkLst>
        </pc:cxnChg>
      </pc:sldChg>
      <pc:sldChg chg="delSp modSp mod">
        <pc:chgData name="Janati, Kusha D" userId="4373f843-290b-49f5-b397-f12038cc7342" providerId="ADAL" clId="{ACA5C7AB-B332-434C-B08B-D133B2355EB4}" dt="2023-12-06T20:55:57.349" v="152" actId="14100"/>
        <pc:sldMkLst>
          <pc:docMk/>
          <pc:sldMk cId="2278541141" sldId="2147373677"/>
        </pc:sldMkLst>
        <pc:spChg chg="mod">
          <ac:chgData name="Janati, Kusha D" userId="4373f843-290b-49f5-b397-f12038cc7342" providerId="ADAL" clId="{ACA5C7AB-B332-434C-B08B-D133B2355EB4}" dt="2023-12-06T20:55:47.029" v="151" actId="1035"/>
          <ac:spMkLst>
            <pc:docMk/>
            <pc:sldMk cId="2278541141" sldId="2147373677"/>
            <ac:spMk id="57" creationId="{00000000-0000-0000-0000-000000000000}"/>
          </ac:spMkLst>
        </pc:spChg>
        <pc:spChg chg="del">
          <ac:chgData name="Janati, Kusha D" userId="4373f843-290b-49f5-b397-f12038cc7342" providerId="ADAL" clId="{ACA5C7AB-B332-434C-B08B-D133B2355EB4}" dt="2023-12-06T20:55:38.524" v="146" actId="478"/>
          <ac:spMkLst>
            <pc:docMk/>
            <pc:sldMk cId="2278541141" sldId="2147373677"/>
            <ac:spMk id="69" creationId="{418B0088-83D8-4758-B8DA-EC4E910729BF}"/>
          </ac:spMkLst>
        </pc:spChg>
        <pc:spChg chg="mod">
          <ac:chgData name="Janati, Kusha D" userId="4373f843-290b-49f5-b397-f12038cc7342" providerId="ADAL" clId="{ACA5C7AB-B332-434C-B08B-D133B2355EB4}" dt="2023-12-06T20:55:47.029" v="151" actId="1035"/>
          <ac:spMkLst>
            <pc:docMk/>
            <pc:sldMk cId="2278541141" sldId="2147373677"/>
            <ac:spMk id="82" creationId="{DABED97A-0370-40D5-BCD9-71E29429D7DD}"/>
          </ac:spMkLst>
        </pc:spChg>
        <pc:spChg chg="mod">
          <ac:chgData name="Janati, Kusha D" userId="4373f843-290b-49f5-b397-f12038cc7342" providerId="ADAL" clId="{ACA5C7AB-B332-434C-B08B-D133B2355EB4}" dt="2023-12-06T20:55:47.029" v="151" actId="1035"/>
          <ac:spMkLst>
            <pc:docMk/>
            <pc:sldMk cId="2278541141" sldId="2147373677"/>
            <ac:spMk id="85" creationId="{00000000-0000-0000-0000-000000000000}"/>
          </ac:spMkLst>
        </pc:spChg>
        <pc:spChg chg="mod">
          <ac:chgData name="Janati, Kusha D" userId="4373f843-290b-49f5-b397-f12038cc7342" providerId="ADAL" clId="{ACA5C7AB-B332-434C-B08B-D133B2355EB4}" dt="2023-12-06T20:55:47.029" v="151" actId="1035"/>
          <ac:spMkLst>
            <pc:docMk/>
            <pc:sldMk cId="2278541141" sldId="2147373677"/>
            <ac:spMk id="91" creationId="{00000000-0000-0000-0000-000000000000}"/>
          </ac:spMkLst>
        </pc:spChg>
        <pc:spChg chg="mod">
          <ac:chgData name="Janati, Kusha D" userId="4373f843-290b-49f5-b397-f12038cc7342" providerId="ADAL" clId="{ACA5C7AB-B332-434C-B08B-D133B2355EB4}" dt="2023-12-06T20:55:47.029" v="151" actId="1035"/>
          <ac:spMkLst>
            <pc:docMk/>
            <pc:sldMk cId="2278541141" sldId="2147373677"/>
            <ac:spMk id="130" creationId="{6FF67BE4-AFD6-4E82-AB92-9481C5973824}"/>
          </ac:spMkLst>
        </pc:spChg>
        <pc:spChg chg="mod">
          <ac:chgData name="Janati, Kusha D" userId="4373f843-290b-49f5-b397-f12038cc7342" providerId="ADAL" clId="{ACA5C7AB-B332-434C-B08B-D133B2355EB4}" dt="2023-12-06T20:55:57.349" v="152" actId="14100"/>
          <ac:spMkLst>
            <pc:docMk/>
            <pc:sldMk cId="2278541141" sldId="2147373677"/>
            <ac:spMk id="136" creationId="{D825002C-DBEC-41FE-B2B3-35A16A4F1499}"/>
          </ac:spMkLst>
        </pc:spChg>
        <pc:spChg chg="mod">
          <ac:chgData name="Janati, Kusha D" userId="4373f843-290b-49f5-b397-f12038cc7342" providerId="ADAL" clId="{ACA5C7AB-B332-434C-B08B-D133B2355EB4}" dt="2023-12-06T20:55:57.349" v="152" actId="14100"/>
          <ac:spMkLst>
            <pc:docMk/>
            <pc:sldMk cId="2278541141" sldId="2147373677"/>
            <ac:spMk id="137" creationId="{64FBBDC5-9D0F-4F3C-87C0-E928D3109621}"/>
          </ac:spMkLst>
        </pc:spChg>
        <pc:spChg chg="mod">
          <ac:chgData name="Janati, Kusha D" userId="4373f843-290b-49f5-b397-f12038cc7342" providerId="ADAL" clId="{ACA5C7AB-B332-434C-B08B-D133B2355EB4}" dt="2023-12-06T20:55:57.349" v="152" actId="14100"/>
          <ac:spMkLst>
            <pc:docMk/>
            <pc:sldMk cId="2278541141" sldId="2147373677"/>
            <ac:spMk id="138" creationId="{53837B3B-6E60-484A-B2C2-455116B330CA}"/>
          </ac:spMkLst>
        </pc:spChg>
        <pc:graphicFrameChg chg="del">
          <ac:chgData name="Janati, Kusha D" userId="4373f843-290b-49f5-b397-f12038cc7342" providerId="ADAL" clId="{ACA5C7AB-B332-434C-B08B-D133B2355EB4}" dt="2023-12-06T20:55:38.524" v="146" actId="478"/>
          <ac:graphicFrameMkLst>
            <pc:docMk/>
            <pc:sldMk cId="2278541141" sldId="2147373677"/>
            <ac:graphicFrameMk id="66" creationId="{5B37ED59-231A-462C-BBA1-25F23579F3BA}"/>
          </ac:graphicFrameMkLst>
        </pc:graphicFrameChg>
        <pc:graphicFrameChg chg="del">
          <ac:chgData name="Janati, Kusha D" userId="4373f843-290b-49f5-b397-f12038cc7342" providerId="ADAL" clId="{ACA5C7AB-B332-434C-B08B-D133B2355EB4}" dt="2023-12-06T20:55:38.524" v="146" actId="478"/>
          <ac:graphicFrameMkLst>
            <pc:docMk/>
            <pc:sldMk cId="2278541141" sldId="2147373677"/>
            <ac:graphicFrameMk id="67" creationId="{09120332-0E77-487C-B499-F19E271B86A0}"/>
          </ac:graphicFrameMkLst>
        </pc:graphicFrameChg>
        <pc:graphicFrameChg chg="mod">
          <ac:chgData name="Janati, Kusha D" userId="4373f843-290b-49f5-b397-f12038cc7342" providerId="ADAL" clId="{ACA5C7AB-B332-434C-B08B-D133B2355EB4}" dt="2023-12-06T20:55:47.029" v="151" actId="1035"/>
          <ac:graphicFrameMkLst>
            <pc:docMk/>
            <pc:sldMk cId="2278541141" sldId="2147373677"/>
            <ac:graphicFrameMk id="78" creationId="{D3D7CD39-445F-4D4B-8792-CAB72050773F}"/>
          </ac:graphicFrameMkLst>
        </pc:graphicFrameChg>
        <pc:graphicFrameChg chg="mod">
          <ac:chgData name="Janati, Kusha D" userId="4373f843-290b-49f5-b397-f12038cc7342" providerId="ADAL" clId="{ACA5C7AB-B332-434C-B08B-D133B2355EB4}" dt="2023-12-06T20:55:47.029" v="151" actId="1035"/>
          <ac:graphicFrameMkLst>
            <pc:docMk/>
            <pc:sldMk cId="2278541141" sldId="2147373677"/>
            <ac:graphicFrameMk id="93" creationId="{00000000-0000-0000-0000-000000000000}"/>
          </ac:graphicFrameMkLst>
        </pc:graphicFrameChg>
        <pc:graphicFrameChg chg="mod">
          <ac:chgData name="Janati, Kusha D" userId="4373f843-290b-49f5-b397-f12038cc7342" providerId="ADAL" clId="{ACA5C7AB-B332-434C-B08B-D133B2355EB4}" dt="2023-12-06T20:55:47.029" v="151" actId="1035"/>
          <ac:graphicFrameMkLst>
            <pc:docMk/>
            <pc:sldMk cId="2278541141" sldId="2147373677"/>
            <ac:graphicFrameMk id="128" creationId="{00000000-0000-0000-0000-000000000000}"/>
          </ac:graphicFrameMkLst>
        </pc:graphicFrameChg>
        <pc:graphicFrameChg chg="mod">
          <ac:chgData name="Janati, Kusha D" userId="4373f843-290b-49f5-b397-f12038cc7342" providerId="ADAL" clId="{ACA5C7AB-B332-434C-B08B-D133B2355EB4}" dt="2023-12-06T20:55:47.029" v="151" actId="1035"/>
          <ac:graphicFrameMkLst>
            <pc:docMk/>
            <pc:sldMk cId="2278541141" sldId="2147373677"/>
            <ac:graphicFrameMk id="434" creationId="{00000000-0000-0000-0000-000000000000}"/>
          </ac:graphicFrameMkLst>
        </pc:graphicFrameChg>
        <pc:cxnChg chg="del">
          <ac:chgData name="Janati, Kusha D" userId="4373f843-290b-49f5-b397-f12038cc7342" providerId="ADAL" clId="{ACA5C7AB-B332-434C-B08B-D133B2355EB4}" dt="2023-12-06T20:55:38.524" v="146" actId="478"/>
          <ac:cxnSpMkLst>
            <pc:docMk/>
            <pc:sldMk cId="2278541141" sldId="2147373677"/>
            <ac:cxnSpMk id="73" creationId="{1562E2EE-2622-4337-A556-53AF8D0DC929}"/>
          </ac:cxnSpMkLst>
        </pc:cxnChg>
      </pc:sldChg>
      <pc:sldChg chg="delSp modSp mod">
        <pc:chgData name="Janati, Kusha D" userId="4373f843-290b-49f5-b397-f12038cc7342" providerId="ADAL" clId="{ACA5C7AB-B332-434C-B08B-D133B2355EB4}" dt="2023-12-06T20:59:12.178" v="199" actId="1035"/>
        <pc:sldMkLst>
          <pc:docMk/>
          <pc:sldMk cId="2489027660" sldId="2147373678"/>
        </pc:sldMkLst>
        <pc:spChg chg="mod">
          <ac:chgData name="Janati, Kusha D" userId="4373f843-290b-49f5-b397-f12038cc7342" providerId="ADAL" clId="{ACA5C7AB-B332-434C-B08B-D133B2355EB4}" dt="2023-12-06T20:57:23.932" v="163" actId="1036"/>
          <ac:spMkLst>
            <pc:docMk/>
            <pc:sldMk cId="2489027660" sldId="2147373678"/>
            <ac:spMk id="3" creationId="{6A08E362-6B28-44A6-CC7F-F8A6CA9F4DDB}"/>
          </ac:spMkLst>
        </pc:spChg>
        <pc:spChg chg="mod">
          <ac:chgData name="Janati, Kusha D" userId="4373f843-290b-49f5-b397-f12038cc7342" providerId="ADAL" clId="{ACA5C7AB-B332-434C-B08B-D133B2355EB4}" dt="2023-12-06T20:57:23.932" v="163" actId="1036"/>
          <ac:spMkLst>
            <pc:docMk/>
            <pc:sldMk cId="2489027660" sldId="2147373678"/>
            <ac:spMk id="4" creationId="{425F6746-1E11-6B04-B1BE-4233ABCBEA82}"/>
          </ac:spMkLst>
        </pc:spChg>
        <pc:spChg chg="mod">
          <ac:chgData name="Janati, Kusha D" userId="4373f843-290b-49f5-b397-f12038cc7342" providerId="ADAL" clId="{ACA5C7AB-B332-434C-B08B-D133B2355EB4}" dt="2023-12-06T20:57:23.932" v="163" actId="1036"/>
          <ac:spMkLst>
            <pc:docMk/>
            <pc:sldMk cId="2489027660" sldId="2147373678"/>
            <ac:spMk id="5" creationId="{90C70E1C-7579-617A-1EFC-5E23F52D01F2}"/>
          </ac:spMkLst>
        </pc:spChg>
        <pc:spChg chg="mod">
          <ac:chgData name="Janati, Kusha D" userId="4373f843-290b-49f5-b397-f12038cc7342" providerId="ADAL" clId="{ACA5C7AB-B332-434C-B08B-D133B2355EB4}" dt="2023-12-06T20:57:23.932" v="163" actId="1036"/>
          <ac:spMkLst>
            <pc:docMk/>
            <pc:sldMk cId="2489027660" sldId="2147373678"/>
            <ac:spMk id="6" creationId="{98942AAF-04B8-B909-569A-4C1D623357A3}"/>
          </ac:spMkLst>
        </pc:spChg>
        <pc:spChg chg="mod">
          <ac:chgData name="Janati, Kusha D" userId="4373f843-290b-49f5-b397-f12038cc7342" providerId="ADAL" clId="{ACA5C7AB-B332-434C-B08B-D133B2355EB4}" dt="2023-12-06T20:57:23.932" v="163" actId="1036"/>
          <ac:spMkLst>
            <pc:docMk/>
            <pc:sldMk cId="2489027660" sldId="2147373678"/>
            <ac:spMk id="7" creationId="{90FB4FEF-BCA4-6840-7ACE-835CB793F48D}"/>
          </ac:spMkLst>
        </pc:spChg>
        <pc:spChg chg="mod">
          <ac:chgData name="Janati, Kusha D" userId="4373f843-290b-49f5-b397-f12038cc7342" providerId="ADAL" clId="{ACA5C7AB-B332-434C-B08B-D133B2355EB4}" dt="2023-12-06T20:57:23.932" v="163" actId="1036"/>
          <ac:spMkLst>
            <pc:docMk/>
            <pc:sldMk cId="2489027660" sldId="2147373678"/>
            <ac:spMk id="141" creationId="{27D00F48-1AAF-467D-B936-C3DECCF08AD0}"/>
          </ac:spMkLst>
        </pc:spChg>
        <pc:spChg chg="mod">
          <ac:chgData name="Janati, Kusha D" userId="4373f843-290b-49f5-b397-f12038cc7342" providerId="ADAL" clId="{ACA5C7AB-B332-434C-B08B-D133B2355EB4}" dt="2023-12-06T20:57:23.932" v="163" actId="1036"/>
          <ac:spMkLst>
            <pc:docMk/>
            <pc:sldMk cId="2489027660" sldId="2147373678"/>
            <ac:spMk id="143" creationId="{7B92EF01-B0EB-4173-91B6-DF184EBE550F}"/>
          </ac:spMkLst>
        </pc:spChg>
        <pc:spChg chg="mod">
          <ac:chgData name="Janati, Kusha D" userId="4373f843-290b-49f5-b397-f12038cc7342" providerId="ADAL" clId="{ACA5C7AB-B332-434C-B08B-D133B2355EB4}" dt="2023-12-06T20:57:23.932" v="163" actId="1036"/>
          <ac:spMkLst>
            <pc:docMk/>
            <pc:sldMk cId="2489027660" sldId="2147373678"/>
            <ac:spMk id="144" creationId="{B0FAA2B3-E1AB-41C4-B394-360D4B209833}"/>
          </ac:spMkLst>
        </pc:spChg>
        <pc:spChg chg="mod">
          <ac:chgData name="Janati, Kusha D" userId="4373f843-290b-49f5-b397-f12038cc7342" providerId="ADAL" clId="{ACA5C7AB-B332-434C-B08B-D133B2355EB4}" dt="2023-12-06T20:57:23.932" v="163" actId="1036"/>
          <ac:spMkLst>
            <pc:docMk/>
            <pc:sldMk cId="2489027660" sldId="2147373678"/>
            <ac:spMk id="148" creationId="{BA798056-8297-42D2-98AF-06A86D032406}"/>
          </ac:spMkLst>
        </pc:spChg>
        <pc:spChg chg="mod">
          <ac:chgData name="Janati, Kusha D" userId="4373f843-290b-49f5-b397-f12038cc7342" providerId="ADAL" clId="{ACA5C7AB-B332-434C-B08B-D133B2355EB4}" dt="2023-12-06T20:57:23.932" v="163" actId="1036"/>
          <ac:spMkLst>
            <pc:docMk/>
            <pc:sldMk cId="2489027660" sldId="2147373678"/>
            <ac:spMk id="151" creationId="{8DA27760-A513-45D7-975D-8F5EE649E6B8}"/>
          </ac:spMkLst>
        </pc:spChg>
        <pc:spChg chg="del">
          <ac:chgData name="Janati, Kusha D" userId="4373f843-290b-49f5-b397-f12038cc7342" providerId="ADAL" clId="{ACA5C7AB-B332-434C-B08B-D133B2355EB4}" dt="2023-12-06T20:56:28.495" v="154" actId="478"/>
          <ac:spMkLst>
            <pc:docMk/>
            <pc:sldMk cId="2489027660" sldId="2147373678"/>
            <ac:spMk id="153" creationId="{CE45E02B-F692-41ED-93E0-B7F1A00682C9}"/>
          </ac:spMkLst>
        </pc:spChg>
        <pc:spChg chg="del">
          <ac:chgData name="Janati, Kusha D" userId="4373f843-290b-49f5-b397-f12038cc7342" providerId="ADAL" clId="{ACA5C7AB-B332-434C-B08B-D133B2355EB4}" dt="2023-12-06T20:56:28.495" v="154" actId="478"/>
          <ac:spMkLst>
            <pc:docMk/>
            <pc:sldMk cId="2489027660" sldId="2147373678"/>
            <ac:spMk id="154" creationId="{6221373A-4DE8-4793-8A61-83BD70A2701B}"/>
          </ac:spMkLst>
        </pc:spChg>
        <pc:spChg chg="mod">
          <ac:chgData name="Janati, Kusha D" userId="4373f843-290b-49f5-b397-f12038cc7342" providerId="ADAL" clId="{ACA5C7AB-B332-434C-B08B-D133B2355EB4}" dt="2023-12-06T20:57:23.932" v="163" actId="1036"/>
          <ac:spMkLst>
            <pc:docMk/>
            <pc:sldMk cId="2489027660" sldId="2147373678"/>
            <ac:spMk id="156" creationId="{34A3B600-7EC6-4C8F-80DA-F2738B420B18}"/>
          </ac:spMkLst>
        </pc:spChg>
        <pc:spChg chg="mod">
          <ac:chgData name="Janati, Kusha D" userId="4373f843-290b-49f5-b397-f12038cc7342" providerId="ADAL" clId="{ACA5C7AB-B332-434C-B08B-D133B2355EB4}" dt="2023-12-06T20:57:23.932" v="163" actId="1036"/>
          <ac:spMkLst>
            <pc:docMk/>
            <pc:sldMk cId="2489027660" sldId="2147373678"/>
            <ac:spMk id="158" creationId="{60052D0D-3531-4455-9FDF-B330B091F5EB}"/>
          </ac:spMkLst>
        </pc:spChg>
        <pc:spChg chg="mod">
          <ac:chgData name="Janati, Kusha D" userId="4373f843-290b-49f5-b397-f12038cc7342" providerId="ADAL" clId="{ACA5C7AB-B332-434C-B08B-D133B2355EB4}" dt="2023-12-06T20:57:23.932" v="163" actId="1036"/>
          <ac:spMkLst>
            <pc:docMk/>
            <pc:sldMk cId="2489027660" sldId="2147373678"/>
            <ac:spMk id="336" creationId="{1B20AE9C-70E9-4E83-80D9-CED95CFB4EA6}"/>
          </ac:spMkLst>
        </pc:spChg>
        <pc:spChg chg="mod">
          <ac:chgData name="Janati, Kusha D" userId="4373f843-290b-49f5-b397-f12038cc7342" providerId="ADAL" clId="{ACA5C7AB-B332-434C-B08B-D133B2355EB4}" dt="2023-12-06T20:57:15.322" v="162" actId="1036"/>
          <ac:spMkLst>
            <pc:docMk/>
            <pc:sldMk cId="2489027660" sldId="2147373678"/>
            <ac:spMk id="337" creationId="{853D35F6-C594-4625-9269-E00AF071FE8B}"/>
          </ac:spMkLst>
        </pc:spChg>
        <pc:spChg chg="mod">
          <ac:chgData name="Janati, Kusha D" userId="4373f843-290b-49f5-b397-f12038cc7342" providerId="ADAL" clId="{ACA5C7AB-B332-434C-B08B-D133B2355EB4}" dt="2023-12-06T20:57:15.322" v="162" actId="1036"/>
          <ac:spMkLst>
            <pc:docMk/>
            <pc:sldMk cId="2489027660" sldId="2147373678"/>
            <ac:spMk id="340" creationId="{C1E85A28-F348-4156-AC9B-67E096146EBF}"/>
          </ac:spMkLst>
        </pc:spChg>
        <pc:spChg chg="mod">
          <ac:chgData name="Janati, Kusha D" userId="4373f843-290b-49f5-b397-f12038cc7342" providerId="ADAL" clId="{ACA5C7AB-B332-434C-B08B-D133B2355EB4}" dt="2023-12-06T20:57:15.322" v="162" actId="1036"/>
          <ac:spMkLst>
            <pc:docMk/>
            <pc:sldMk cId="2489027660" sldId="2147373678"/>
            <ac:spMk id="341" creationId="{6BBA04A5-4090-4EB9-BF5C-873F8AB64038}"/>
          </ac:spMkLst>
        </pc:spChg>
        <pc:spChg chg="mod">
          <ac:chgData name="Janati, Kusha D" userId="4373f843-290b-49f5-b397-f12038cc7342" providerId="ADAL" clId="{ACA5C7AB-B332-434C-B08B-D133B2355EB4}" dt="2023-12-06T20:57:15.322" v="162" actId="1036"/>
          <ac:spMkLst>
            <pc:docMk/>
            <pc:sldMk cId="2489027660" sldId="2147373678"/>
            <ac:spMk id="342" creationId="{1C6D3425-B4DF-410E-937E-32BBD6073BA4}"/>
          </ac:spMkLst>
        </pc:spChg>
        <pc:spChg chg="mod">
          <ac:chgData name="Janati, Kusha D" userId="4373f843-290b-49f5-b397-f12038cc7342" providerId="ADAL" clId="{ACA5C7AB-B332-434C-B08B-D133B2355EB4}" dt="2023-12-06T20:57:23.932" v="163" actId="1036"/>
          <ac:spMkLst>
            <pc:docMk/>
            <pc:sldMk cId="2489027660" sldId="2147373678"/>
            <ac:spMk id="374" creationId="{BE860250-711C-4C59-8B15-D80B93F395F9}"/>
          </ac:spMkLst>
        </pc:spChg>
        <pc:spChg chg="mod">
          <ac:chgData name="Janati, Kusha D" userId="4373f843-290b-49f5-b397-f12038cc7342" providerId="ADAL" clId="{ACA5C7AB-B332-434C-B08B-D133B2355EB4}" dt="2023-12-06T20:59:12.178" v="199" actId="1035"/>
          <ac:spMkLst>
            <pc:docMk/>
            <pc:sldMk cId="2489027660" sldId="2147373678"/>
            <ac:spMk id="388" creationId="{33F9C90C-CA1E-4370-B2BF-DCD9CB475E27}"/>
          </ac:spMkLst>
        </pc:spChg>
        <pc:spChg chg="mod">
          <ac:chgData name="Janati, Kusha D" userId="4373f843-290b-49f5-b397-f12038cc7342" providerId="ADAL" clId="{ACA5C7AB-B332-434C-B08B-D133B2355EB4}" dt="2023-12-06T20:59:12.178" v="199" actId="1035"/>
          <ac:spMkLst>
            <pc:docMk/>
            <pc:sldMk cId="2489027660" sldId="2147373678"/>
            <ac:spMk id="419" creationId="{206C9195-7C5F-4C52-B1DA-3550378FF4A1}"/>
          </ac:spMkLst>
        </pc:spChg>
        <pc:spChg chg="mod">
          <ac:chgData name="Janati, Kusha D" userId="4373f843-290b-49f5-b397-f12038cc7342" providerId="ADAL" clId="{ACA5C7AB-B332-434C-B08B-D133B2355EB4}" dt="2023-12-06T20:59:12.178" v="199" actId="1035"/>
          <ac:spMkLst>
            <pc:docMk/>
            <pc:sldMk cId="2489027660" sldId="2147373678"/>
            <ac:spMk id="420" creationId="{67AAA580-E670-4C1A-B095-EC60F7C87CBF}"/>
          </ac:spMkLst>
        </pc:spChg>
        <pc:spChg chg="mod">
          <ac:chgData name="Janati, Kusha D" userId="4373f843-290b-49f5-b397-f12038cc7342" providerId="ADAL" clId="{ACA5C7AB-B332-434C-B08B-D133B2355EB4}" dt="2023-12-06T20:59:12.178" v="199" actId="1035"/>
          <ac:spMkLst>
            <pc:docMk/>
            <pc:sldMk cId="2489027660" sldId="2147373678"/>
            <ac:spMk id="423" creationId="{3B8C87D8-70DE-4B5B-BEB6-71AB4F4DB819}"/>
          </ac:spMkLst>
        </pc:spChg>
        <pc:grpChg chg="mod">
          <ac:chgData name="Janati, Kusha D" userId="4373f843-290b-49f5-b397-f12038cc7342" providerId="ADAL" clId="{ACA5C7AB-B332-434C-B08B-D133B2355EB4}" dt="2023-12-06T20:57:23.932" v="163" actId="1036"/>
          <ac:grpSpMkLst>
            <pc:docMk/>
            <pc:sldMk cId="2489027660" sldId="2147373678"/>
            <ac:grpSpMk id="407" creationId="{F1BDD762-126D-45E9-A5B0-2E525FCC3343}"/>
          </ac:grpSpMkLst>
        </pc:grpChg>
        <pc:graphicFrameChg chg="mod">
          <ac:chgData name="Janati, Kusha D" userId="4373f843-290b-49f5-b397-f12038cc7342" providerId="ADAL" clId="{ACA5C7AB-B332-434C-B08B-D133B2355EB4}" dt="2023-12-06T20:57:23.932" v="163" actId="1036"/>
          <ac:graphicFrameMkLst>
            <pc:docMk/>
            <pc:sldMk cId="2489027660" sldId="2147373678"/>
            <ac:graphicFrameMk id="142" creationId="{09BE44BD-E5C0-4E36-AFFE-5884D4165753}"/>
          </ac:graphicFrameMkLst>
        </pc:graphicFrameChg>
        <pc:graphicFrameChg chg="del">
          <ac:chgData name="Janati, Kusha D" userId="4373f843-290b-49f5-b397-f12038cc7342" providerId="ADAL" clId="{ACA5C7AB-B332-434C-B08B-D133B2355EB4}" dt="2023-12-06T20:56:28.495" v="154" actId="478"/>
          <ac:graphicFrameMkLst>
            <pc:docMk/>
            <pc:sldMk cId="2489027660" sldId="2147373678"/>
            <ac:graphicFrameMk id="152" creationId="{E107CE15-6856-474B-9CAB-50029410B987}"/>
          </ac:graphicFrameMkLst>
        </pc:graphicFrameChg>
        <pc:graphicFrameChg chg="mod">
          <ac:chgData name="Janati, Kusha D" userId="4373f843-290b-49f5-b397-f12038cc7342" providerId="ADAL" clId="{ACA5C7AB-B332-434C-B08B-D133B2355EB4}" dt="2023-12-06T20:57:15.322" v="162" actId="1036"/>
          <ac:graphicFrameMkLst>
            <pc:docMk/>
            <pc:sldMk cId="2489027660" sldId="2147373678"/>
            <ac:graphicFrameMk id="332" creationId="{9E899730-6C5F-45EB-8E34-A731BF3BDD80}"/>
          </ac:graphicFrameMkLst>
        </pc:graphicFrameChg>
        <pc:graphicFrameChg chg="mod">
          <ac:chgData name="Janati, Kusha D" userId="4373f843-290b-49f5-b397-f12038cc7342" providerId="ADAL" clId="{ACA5C7AB-B332-434C-B08B-D133B2355EB4}" dt="2023-12-06T20:57:23.932" v="163" actId="1036"/>
          <ac:graphicFrameMkLst>
            <pc:docMk/>
            <pc:sldMk cId="2489027660" sldId="2147373678"/>
            <ac:graphicFrameMk id="348" creationId="{6DB72881-C2A0-42F5-A45B-786404C6E45E}"/>
          </ac:graphicFrameMkLst>
        </pc:graphicFrameChg>
        <pc:graphicFrameChg chg="mod modGraphic">
          <ac:chgData name="Janati, Kusha D" userId="4373f843-290b-49f5-b397-f12038cc7342" providerId="ADAL" clId="{ACA5C7AB-B332-434C-B08B-D133B2355EB4}" dt="2023-12-06T20:59:12.178" v="199" actId="1035"/>
          <ac:graphicFrameMkLst>
            <pc:docMk/>
            <pc:sldMk cId="2489027660" sldId="2147373678"/>
            <ac:graphicFrameMk id="372" creationId="{77F31298-A5C0-4BE7-83CE-C7B0A13D71FF}"/>
          </ac:graphicFrameMkLst>
        </pc:graphicFrameChg>
        <pc:graphicFrameChg chg="mod">
          <ac:chgData name="Janati, Kusha D" userId="4373f843-290b-49f5-b397-f12038cc7342" providerId="ADAL" clId="{ACA5C7AB-B332-434C-B08B-D133B2355EB4}" dt="2023-12-06T20:59:12.178" v="199" actId="1035"/>
          <ac:graphicFrameMkLst>
            <pc:docMk/>
            <pc:sldMk cId="2489027660" sldId="2147373678"/>
            <ac:graphicFrameMk id="421" creationId="{A26616D2-FD03-4330-A062-A6F827977B4D}"/>
          </ac:graphicFrameMkLst>
        </pc:graphicFrameChg>
        <pc:graphicFrameChg chg="mod">
          <ac:chgData name="Janati, Kusha D" userId="4373f843-290b-49f5-b397-f12038cc7342" providerId="ADAL" clId="{ACA5C7AB-B332-434C-B08B-D133B2355EB4}" dt="2023-12-06T20:59:12.178" v="199" actId="1035"/>
          <ac:graphicFrameMkLst>
            <pc:docMk/>
            <pc:sldMk cId="2489027660" sldId="2147373678"/>
            <ac:graphicFrameMk id="422" creationId="{BD19BC30-A1C5-45F8-87AD-FACB927C9F73}"/>
          </ac:graphicFrameMkLst>
        </pc:graphicFrameChg>
        <pc:cxnChg chg="mod">
          <ac:chgData name="Janati, Kusha D" userId="4373f843-290b-49f5-b397-f12038cc7342" providerId="ADAL" clId="{ACA5C7AB-B332-434C-B08B-D133B2355EB4}" dt="2023-12-06T20:58:10.839" v="190" actId="14100"/>
          <ac:cxnSpMkLst>
            <pc:docMk/>
            <pc:sldMk cId="2489027660" sldId="2147373678"/>
            <ac:cxnSpMk id="327" creationId="{2EED5A45-50E7-4344-8575-784537DDCF4A}"/>
          </ac:cxnSpMkLst>
        </pc:cxnChg>
        <pc:cxnChg chg="mod">
          <ac:chgData name="Janati, Kusha D" userId="4373f843-290b-49f5-b397-f12038cc7342" providerId="ADAL" clId="{ACA5C7AB-B332-434C-B08B-D133B2355EB4}" dt="2023-12-06T20:58:40.814" v="194" actId="1036"/>
          <ac:cxnSpMkLst>
            <pc:docMk/>
            <pc:sldMk cId="2489027660" sldId="2147373678"/>
            <ac:cxnSpMk id="330" creationId="{A27CBA2B-0B1A-4762-AE91-F847234056C6}"/>
          </ac:cxnSpMkLst>
        </pc:cxnChg>
        <pc:cxnChg chg="mod">
          <ac:chgData name="Janati, Kusha D" userId="4373f843-290b-49f5-b397-f12038cc7342" providerId="ADAL" clId="{ACA5C7AB-B332-434C-B08B-D133B2355EB4}" dt="2023-12-06T20:58:40.814" v="194" actId="1036"/>
          <ac:cxnSpMkLst>
            <pc:docMk/>
            <pc:sldMk cId="2489027660" sldId="2147373678"/>
            <ac:cxnSpMk id="331" creationId="{6BB191DC-A63C-47C4-A3BE-8743FE6E4C7B}"/>
          </ac:cxnSpMkLst>
        </pc:cxnChg>
        <pc:cxnChg chg="mod">
          <ac:chgData name="Janati, Kusha D" userId="4373f843-290b-49f5-b397-f12038cc7342" providerId="ADAL" clId="{ACA5C7AB-B332-434C-B08B-D133B2355EB4}" dt="2023-12-06T20:58:55.687" v="198" actId="14100"/>
          <ac:cxnSpMkLst>
            <pc:docMk/>
            <pc:sldMk cId="2489027660" sldId="2147373678"/>
            <ac:cxnSpMk id="357" creationId="{1391BF26-167B-4BB3-82A4-0F539ECBDE2C}"/>
          </ac:cxnSpMkLst>
        </pc:cxnChg>
      </pc:sldChg>
      <pc:sldChg chg="modSp add del mod">
        <pc:chgData name="Janati, Kusha D" userId="4373f843-290b-49f5-b397-f12038cc7342" providerId="ADAL" clId="{ACA5C7AB-B332-434C-B08B-D133B2355EB4}" dt="2023-12-13T21:20:52.762" v="486" actId="47"/>
        <pc:sldMkLst>
          <pc:docMk/>
          <pc:sldMk cId="1018269871" sldId="2147373680"/>
        </pc:sldMkLst>
        <pc:spChg chg="mod">
          <ac:chgData name="Janati, Kusha D" userId="4373f843-290b-49f5-b397-f12038cc7342" providerId="ADAL" clId="{ACA5C7AB-B332-434C-B08B-D133B2355EB4}" dt="2023-12-13T21:19:32.211" v="485" actId="14100"/>
          <ac:spMkLst>
            <pc:docMk/>
            <pc:sldMk cId="1018269871" sldId="2147373680"/>
            <ac:spMk id="109" creationId="{E29E80E2-ECB3-43B4-97C7-976C4E2674F4}"/>
          </ac:spMkLst>
        </pc:spChg>
        <pc:spChg chg="mod">
          <ac:chgData name="Janati, Kusha D" userId="4373f843-290b-49f5-b397-f12038cc7342" providerId="ADAL" clId="{ACA5C7AB-B332-434C-B08B-D133B2355EB4}" dt="2023-12-13T21:19:18.672" v="484" actId="14100"/>
          <ac:spMkLst>
            <pc:docMk/>
            <pc:sldMk cId="1018269871" sldId="2147373680"/>
            <ac:spMk id="62485" creationId="{00000000-0000-0000-0000-000000000000}"/>
          </ac:spMkLst>
        </pc:spChg>
      </pc:sldChg>
      <pc:sldChg chg="add del">
        <pc:chgData name="Janati, Kusha D" userId="4373f843-290b-49f5-b397-f12038cc7342" providerId="ADAL" clId="{ACA5C7AB-B332-434C-B08B-D133B2355EB4}" dt="2023-12-06T22:18:27.759" v="441" actId="47"/>
        <pc:sldMkLst>
          <pc:docMk/>
          <pc:sldMk cId="1345710238" sldId="2147373680"/>
        </pc:sldMkLst>
      </pc:sldChg>
      <pc:sldChg chg="modSp add mod">
        <pc:chgData name="Janati, Kusha D" userId="4373f843-290b-49f5-b397-f12038cc7342" providerId="ADAL" clId="{ACA5C7AB-B332-434C-B08B-D133B2355EB4}" dt="2023-12-13T21:22:57.549" v="490" actId="14100"/>
        <pc:sldMkLst>
          <pc:docMk/>
          <pc:sldMk cId="1821160080" sldId="2147373680"/>
        </pc:sldMkLst>
        <pc:spChg chg="mod">
          <ac:chgData name="Janati, Kusha D" userId="4373f843-290b-49f5-b397-f12038cc7342" providerId="ADAL" clId="{ACA5C7AB-B332-434C-B08B-D133B2355EB4}" dt="2023-12-13T21:22:57.549" v="490" actId="14100"/>
          <ac:spMkLst>
            <pc:docMk/>
            <pc:sldMk cId="1821160080" sldId="2147373680"/>
            <ac:spMk id="98" creationId="{42756FB9-1C8B-4E32-88D0-58D24EFFA4FD}"/>
          </ac:spMkLst>
        </pc:spChg>
        <pc:spChg chg="mod">
          <ac:chgData name="Janati, Kusha D" userId="4373f843-290b-49f5-b397-f12038cc7342" providerId="ADAL" clId="{ACA5C7AB-B332-434C-B08B-D133B2355EB4}" dt="2023-12-13T21:22:51.435" v="488" actId="14100"/>
          <ac:spMkLst>
            <pc:docMk/>
            <pc:sldMk cId="1821160080" sldId="2147373680"/>
            <ac:spMk id="62485" creationId="{00000000-0000-0000-0000-000000000000}"/>
          </ac:spMkLst>
        </pc:spChg>
      </pc:sldChg>
      <pc:sldChg chg="add del">
        <pc:chgData name="Janati, Kusha D" userId="4373f843-290b-49f5-b397-f12038cc7342" providerId="ADAL" clId="{ACA5C7AB-B332-434C-B08B-D133B2355EB4}" dt="2023-12-06T21:03:33.207" v="233" actId="47"/>
        <pc:sldMkLst>
          <pc:docMk/>
          <pc:sldMk cId="3515087274" sldId="2147373680"/>
        </pc:sldMkLst>
      </pc:sldChg>
      <pc:sldChg chg="modSp add del mod">
        <pc:chgData name="Janati, Kusha D" userId="4373f843-290b-49f5-b397-f12038cc7342" providerId="ADAL" clId="{ACA5C7AB-B332-434C-B08B-D133B2355EB4}" dt="2023-12-06T21:42:31.041" v="356" actId="47"/>
        <pc:sldMkLst>
          <pc:docMk/>
          <pc:sldMk cId="1737135433" sldId="2147373681"/>
        </pc:sldMkLst>
        <pc:spChg chg="mod">
          <ac:chgData name="Janati, Kusha D" userId="4373f843-290b-49f5-b397-f12038cc7342" providerId="ADAL" clId="{ACA5C7AB-B332-434C-B08B-D133B2355EB4}" dt="2023-12-06T21:29:09.947" v="279" actId="1076"/>
          <ac:spMkLst>
            <pc:docMk/>
            <pc:sldMk cId="1737135433" sldId="2147373681"/>
            <ac:spMk id="418" creationId="{99A1DD15-3FA6-4B45-9E95-AF6CDEA21F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F5BE778-0C9A-447E-94F1-98C2565DEA21}" type="datetimeFigureOut">
              <a:rPr lang="en-US" smtClean="0"/>
              <a:t>12/15/2023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DB1CDF0-D5B7-4128-8B45-03638469EF79}" type="slidenum">
              <a:rPr lang="en-US" smtClean="0"/>
              <a:t>‹#›</a:t>
            </a:fld>
            <a:endParaRPr lang="en-US" dirty="0"/>
          </a:p>
        </p:txBody>
      </p:sp>
    </p:spTree>
    <p:extLst>
      <p:ext uri="{BB962C8B-B14F-4D97-AF65-F5344CB8AC3E}">
        <p14:creationId xmlns:p14="http://schemas.microsoft.com/office/powerpoint/2010/main" val="2418314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3C10A63-653F-4632-A71E-984723F2A794}" type="datetimeFigureOut">
              <a:rPr lang="en-US" smtClean="0"/>
              <a:t>12/15/2023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453E631-2680-4FCC-A32E-DE7E52993252}" type="slidenum">
              <a:rPr lang="en-US" smtClean="0"/>
              <a:t>‹#›</a:t>
            </a:fld>
            <a:endParaRPr lang="en-US" dirty="0"/>
          </a:p>
        </p:txBody>
      </p:sp>
    </p:spTree>
    <p:extLst>
      <p:ext uri="{BB962C8B-B14F-4D97-AF65-F5344CB8AC3E}">
        <p14:creationId xmlns:p14="http://schemas.microsoft.com/office/powerpoint/2010/main" val="1408576135"/>
      </p:ext>
    </p:extLst>
  </p:cSld>
  <p:clrMap bg1="lt1" tx1="dk1" bg2="lt2" tx2="dk2" accent1="accent1" accent2="accent2" accent3="accent3" accent4="accent4" accent5="accent5" accent6="accent6" hlink="hlink" folHlink="folHlink"/>
  <p:notesStyle>
    <a:lvl1pPr marL="0" algn="l" defTabSz="905564" rtl="0" eaLnBrk="1" latinLnBrk="0" hangingPunct="1">
      <a:defRPr sz="1200" kern="1200">
        <a:solidFill>
          <a:schemeClr val="tx1"/>
        </a:solidFill>
        <a:latin typeface="+mn-lt"/>
        <a:ea typeface="+mn-ea"/>
        <a:cs typeface="+mn-cs"/>
      </a:defRPr>
    </a:lvl1pPr>
    <a:lvl2pPr marL="452783" algn="l" defTabSz="905564" rtl="0" eaLnBrk="1" latinLnBrk="0" hangingPunct="1">
      <a:defRPr sz="1200" kern="1200">
        <a:solidFill>
          <a:schemeClr val="tx1"/>
        </a:solidFill>
        <a:latin typeface="+mn-lt"/>
        <a:ea typeface="+mn-ea"/>
        <a:cs typeface="+mn-cs"/>
      </a:defRPr>
    </a:lvl2pPr>
    <a:lvl3pPr marL="905564" algn="l" defTabSz="905564" rtl="0" eaLnBrk="1" latinLnBrk="0" hangingPunct="1">
      <a:defRPr sz="1200" kern="1200">
        <a:solidFill>
          <a:schemeClr val="tx1"/>
        </a:solidFill>
        <a:latin typeface="+mn-lt"/>
        <a:ea typeface="+mn-ea"/>
        <a:cs typeface="+mn-cs"/>
      </a:defRPr>
    </a:lvl3pPr>
    <a:lvl4pPr marL="1358345" algn="l" defTabSz="905564" rtl="0" eaLnBrk="1" latinLnBrk="0" hangingPunct="1">
      <a:defRPr sz="1200" kern="1200">
        <a:solidFill>
          <a:schemeClr val="tx1"/>
        </a:solidFill>
        <a:latin typeface="+mn-lt"/>
        <a:ea typeface="+mn-ea"/>
        <a:cs typeface="+mn-cs"/>
      </a:defRPr>
    </a:lvl4pPr>
    <a:lvl5pPr marL="1811126" algn="l" defTabSz="905564" rtl="0" eaLnBrk="1" latinLnBrk="0" hangingPunct="1">
      <a:defRPr sz="1200" kern="1200">
        <a:solidFill>
          <a:schemeClr val="tx1"/>
        </a:solidFill>
        <a:latin typeface="+mn-lt"/>
        <a:ea typeface="+mn-ea"/>
        <a:cs typeface="+mn-cs"/>
      </a:defRPr>
    </a:lvl5pPr>
    <a:lvl6pPr marL="2263909" algn="l" defTabSz="905564" rtl="0" eaLnBrk="1" latinLnBrk="0" hangingPunct="1">
      <a:defRPr sz="1200" kern="1200">
        <a:solidFill>
          <a:schemeClr val="tx1"/>
        </a:solidFill>
        <a:latin typeface="+mn-lt"/>
        <a:ea typeface="+mn-ea"/>
        <a:cs typeface="+mn-cs"/>
      </a:defRPr>
    </a:lvl6pPr>
    <a:lvl7pPr marL="2716688" algn="l" defTabSz="905564" rtl="0" eaLnBrk="1" latinLnBrk="0" hangingPunct="1">
      <a:defRPr sz="1200" kern="1200">
        <a:solidFill>
          <a:schemeClr val="tx1"/>
        </a:solidFill>
        <a:latin typeface="+mn-lt"/>
        <a:ea typeface="+mn-ea"/>
        <a:cs typeface="+mn-cs"/>
      </a:defRPr>
    </a:lvl7pPr>
    <a:lvl8pPr marL="3169472" algn="l" defTabSz="905564" rtl="0" eaLnBrk="1" latinLnBrk="0" hangingPunct="1">
      <a:defRPr sz="1200" kern="1200">
        <a:solidFill>
          <a:schemeClr val="tx1"/>
        </a:solidFill>
        <a:latin typeface="+mn-lt"/>
        <a:ea typeface="+mn-ea"/>
        <a:cs typeface="+mn-cs"/>
      </a:defRPr>
    </a:lvl8pPr>
    <a:lvl9pPr marL="3622255" algn="l" defTabSz="9055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3E631-2680-4FCC-A32E-DE7E52993252}" type="slidenum">
              <a:rPr lang="en-US" smtClean="0"/>
              <a:t>1</a:t>
            </a:fld>
            <a:endParaRPr lang="en-US" dirty="0"/>
          </a:p>
        </p:txBody>
      </p:sp>
    </p:spTree>
    <p:extLst>
      <p:ext uri="{BB962C8B-B14F-4D97-AF65-F5344CB8AC3E}">
        <p14:creationId xmlns:p14="http://schemas.microsoft.com/office/powerpoint/2010/main" val="3680137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2252663" y="336550"/>
            <a:ext cx="14008101" cy="7880350"/>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defTabSz="912569" eaLnBrk="0" fontAlgn="base" hangingPunct="0">
              <a:spcBef>
                <a:spcPts val="200"/>
              </a:spcBef>
              <a:buSzPct val="100000"/>
              <a:buFontTx/>
              <a:buNone/>
            </a:pPr>
            <a:r>
              <a:rPr lang="en-US" sz="1600" b="1" u="sng" baseline="0" noProof="1">
                <a:solidFill>
                  <a:schemeClr val="tx1"/>
                </a:solidFill>
                <a:latin typeface="IntelOne Display Regular" panose="020B0503020203020204" pitchFamily="34" charset="0"/>
              </a:rPr>
              <a:t>Assumptions</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Product complexity range and Pre-Si quality required to enable 2 steppings</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Average 14 weeks of Fab TPT time (base on approximation of 14nm standard TPT &amp; 10nm Priority TPT)</a:t>
            </a:r>
          </a:p>
          <a:p>
            <a:pPr marL="668316" lvl="1"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Wide variation of FAB TPT across projects will drive individual project schedule TPT’s.</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Above example targets CCG Platform Roll Out Model (ROM5). </a:t>
            </a:r>
            <a:r>
              <a:rPr lang="en-US" sz="800" b="1" dirty="0">
                <a:solidFill>
                  <a:srgbClr val="FF0000"/>
                </a:solidFill>
                <a:latin typeface="IntelOne Display Regular" panose="020B0503020203020204" pitchFamily="34" charset="0"/>
              </a:rPr>
              <a:t> </a:t>
            </a:r>
            <a:r>
              <a:rPr lang="en-US" sz="800" b="1" dirty="0">
                <a:solidFill>
                  <a:srgbClr val="000000"/>
                </a:solidFill>
                <a:latin typeface="IntelOne Display Regular" panose="020B0503020203020204" pitchFamily="34" charset="0"/>
              </a:rPr>
              <a:t>Alignment across DPG WIP. </a:t>
            </a:r>
            <a:endParaRPr lang="en-US" sz="800" b="1" strike="dblStrike" dirty="0">
              <a:solidFill>
                <a:srgbClr val="000000"/>
              </a:solidFill>
              <a:latin typeface="IntelOne Display Regular" panose="020B0503020203020204" pitchFamily="34" charset="0"/>
            </a:endParaRPr>
          </a:p>
          <a:p>
            <a:pPr marL="668316" lvl="1"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Assumes single ES sampling milestone. </a:t>
            </a:r>
            <a:endParaRPr lang="en-US" sz="800" b="1" strike="dblStrike" dirty="0">
              <a:solidFill>
                <a:srgbClr val="FF0000"/>
              </a:solidFill>
              <a:latin typeface="IntelOne Display Regular" panose="020B0503020203020204" pitchFamily="34" charset="0"/>
            </a:endParaRP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A0 fully functional and validated in pre-Si (&lt; 100 projected or deferred post-Si RTL bugs)</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Validation TPT assumes full cycle necessary A0 -&gt; B0 </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Detailed SW/FW execution requirements &amp; timing WIP (“CSCO” is Customer Sighting Cutoff”)</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Silicon HW &amp; SW major external milestones defined by Unified QRC: (</a:t>
            </a:r>
            <a:r>
              <a:rPr lang="en-US" sz="800" b="1" i="1" dirty="0">
                <a:solidFill>
                  <a:srgbClr val="0070C0"/>
                </a:solidFill>
                <a:effectLst/>
                <a:latin typeface="IntelOne Display Regular" panose="020B0503020203020204" pitchFamily="34" charset="0"/>
              </a:rPr>
              <a:t>https://goto.intel.com/releasequality</a:t>
            </a:r>
            <a:r>
              <a:rPr lang="en-US" sz="800" b="1" dirty="0">
                <a:solidFill>
                  <a:srgbClr val="000000"/>
                </a:solidFill>
                <a:latin typeface="IntelOne Display Regular" panose="020B0503020203020204" pitchFamily="34" charset="0"/>
              </a:rPr>
              <a:t>) </a:t>
            </a:r>
          </a:p>
        </p:txBody>
      </p:sp>
    </p:spTree>
    <p:extLst>
      <p:ext uri="{BB962C8B-B14F-4D97-AF65-F5344CB8AC3E}">
        <p14:creationId xmlns:p14="http://schemas.microsoft.com/office/powerpoint/2010/main" val="55889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53E631-2680-4FCC-A32E-DE7E52993252}" type="slidenum">
              <a:rPr lang="en-US" smtClean="0"/>
              <a:t>14</a:t>
            </a:fld>
            <a:endParaRPr lang="en-US" dirty="0"/>
          </a:p>
        </p:txBody>
      </p:sp>
    </p:spTree>
    <p:extLst>
      <p:ext uri="{BB962C8B-B14F-4D97-AF65-F5344CB8AC3E}">
        <p14:creationId xmlns:p14="http://schemas.microsoft.com/office/powerpoint/2010/main" val="87576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2207679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314614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4147671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375584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2252663" y="336550"/>
            <a:ext cx="14008101" cy="7880350"/>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defTabSz="912569" eaLnBrk="0" fontAlgn="base" hangingPunct="0">
              <a:spcBef>
                <a:spcPts val="200"/>
              </a:spcBef>
              <a:buSzPct val="100000"/>
              <a:buFontTx/>
              <a:buNone/>
            </a:pPr>
            <a:r>
              <a:rPr lang="en-US" sz="1600" b="1" u="sng" baseline="0" noProof="1">
                <a:solidFill>
                  <a:schemeClr val="tx1"/>
                </a:solidFill>
                <a:latin typeface="IntelOne Display Regular" panose="020B0503020203020204" pitchFamily="34" charset="0"/>
              </a:rPr>
              <a:t>Assumptions</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Product complexity range and Pre-Si quality required to enable 2 steppings</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Average 14 weeks of Fab TPT time (base on approximation of 14nm standard TPT &amp; 10nm Priority TPT)</a:t>
            </a:r>
          </a:p>
          <a:p>
            <a:pPr marL="668316" lvl="1"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Wide variation of FAB TPT across projects will drive individual project schedule TPT’s.</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Above example targets CCG Platform Roll Out Model (ROM5). </a:t>
            </a:r>
            <a:r>
              <a:rPr lang="en-US" sz="800" b="1" dirty="0">
                <a:solidFill>
                  <a:srgbClr val="FF0000"/>
                </a:solidFill>
                <a:latin typeface="IntelOne Display Regular" panose="020B0503020203020204" pitchFamily="34" charset="0"/>
              </a:rPr>
              <a:t> </a:t>
            </a:r>
            <a:r>
              <a:rPr lang="en-US" sz="800" b="1" dirty="0">
                <a:solidFill>
                  <a:srgbClr val="000000"/>
                </a:solidFill>
                <a:latin typeface="IntelOne Display Regular" panose="020B0503020203020204" pitchFamily="34" charset="0"/>
              </a:rPr>
              <a:t>Alignment across DPG WIP. </a:t>
            </a:r>
            <a:endParaRPr lang="en-US" sz="800" b="1" strike="dblStrike" dirty="0">
              <a:solidFill>
                <a:srgbClr val="000000"/>
              </a:solidFill>
              <a:latin typeface="IntelOne Display Regular" panose="020B0503020203020204" pitchFamily="34" charset="0"/>
            </a:endParaRPr>
          </a:p>
          <a:p>
            <a:pPr marL="668316" lvl="1"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Assumes single ES sampling milestone. </a:t>
            </a:r>
            <a:endParaRPr lang="en-US" sz="800" b="1" strike="dblStrike" dirty="0">
              <a:solidFill>
                <a:srgbClr val="FF0000"/>
              </a:solidFill>
              <a:latin typeface="IntelOne Display Regular" panose="020B0503020203020204" pitchFamily="34" charset="0"/>
            </a:endParaRP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A0 fully functional and validated in pre-Si (&lt; 100 projected or deferred post-Si RTL bugs)</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Validation TPT assumes full cycle necessary A0 -&gt; B0 </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Detailed SW/FW execution requirements &amp; timing WIP (“CSCO” is Customer Sighting Cutoff”)</a:t>
            </a:r>
          </a:p>
          <a:p>
            <a:pPr marL="182489" indent="-182489" defTabSz="912569" eaLnBrk="0" fontAlgn="base" hangingPunct="0">
              <a:spcBef>
                <a:spcPts val="200"/>
              </a:spcBef>
              <a:buSzPct val="100000"/>
              <a:buFont typeface="Verdana" panose="020B0604030504040204" pitchFamily="34" charset="0"/>
              <a:buChar char="•"/>
            </a:pPr>
            <a:r>
              <a:rPr lang="en-US" sz="800" b="1" dirty="0">
                <a:solidFill>
                  <a:srgbClr val="000000"/>
                </a:solidFill>
                <a:latin typeface="IntelOne Display Regular" panose="020B0503020203020204" pitchFamily="34" charset="0"/>
              </a:rPr>
              <a:t>Silicon HW &amp; SW major external milestones defined by Unified QRC: (</a:t>
            </a:r>
            <a:r>
              <a:rPr lang="en-US" sz="800" b="1" i="1" dirty="0">
                <a:solidFill>
                  <a:srgbClr val="0070C0"/>
                </a:solidFill>
                <a:effectLst/>
                <a:latin typeface="IntelOne Display Regular" panose="020B0503020203020204" pitchFamily="34" charset="0"/>
              </a:rPr>
              <a:t>https://goto.intel.com/releasequality</a:t>
            </a:r>
            <a:r>
              <a:rPr lang="en-US" sz="800" b="1" dirty="0">
                <a:solidFill>
                  <a:srgbClr val="000000"/>
                </a:solidFill>
                <a:latin typeface="IntelOne Display Regular" panose="020B0503020203020204" pitchFamily="34" charset="0"/>
              </a:rPr>
              <a:t>) </a:t>
            </a:r>
          </a:p>
        </p:txBody>
      </p:sp>
    </p:spTree>
    <p:extLst>
      <p:ext uri="{BB962C8B-B14F-4D97-AF65-F5344CB8AC3E}">
        <p14:creationId xmlns:p14="http://schemas.microsoft.com/office/powerpoint/2010/main" val="513776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39788" y="212725"/>
            <a:ext cx="8845551" cy="497681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160970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39788" y="212725"/>
            <a:ext cx="8845551" cy="497681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3931863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71856" rtl="0" eaLnBrk="1" fontAlgn="auto" latinLnBrk="0" hangingPunct="1">
              <a:lnSpc>
                <a:spcPct val="100000"/>
              </a:lnSpc>
              <a:spcBef>
                <a:spcPts val="0"/>
              </a:spcBef>
              <a:spcAft>
                <a:spcPts val="0"/>
              </a:spcAft>
              <a:buClrTx/>
              <a:buSzTx/>
              <a:buFontTx/>
              <a:buNone/>
              <a:tabLst/>
              <a:defRPr/>
            </a:pPr>
            <a:fld id="{9453E631-2680-4FCC-A32E-DE7E529932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7185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20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53E631-2680-4FCC-A32E-DE7E52993252}" type="slidenum">
              <a:rPr lang="en-US" smtClean="0"/>
              <a:t>4</a:t>
            </a:fld>
            <a:endParaRPr lang="en-US" dirty="0"/>
          </a:p>
        </p:txBody>
      </p:sp>
    </p:spTree>
    <p:extLst>
      <p:ext uri="{BB962C8B-B14F-4D97-AF65-F5344CB8AC3E}">
        <p14:creationId xmlns:p14="http://schemas.microsoft.com/office/powerpoint/2010/main" val="270748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53E631-2680-4FCC-A32E-DE7E52993252}" type="slidenum">
              <a:rPr lang="en-US" smtClean="0"/>
              <a:t>23</a:t>
            </a:fld>
            <a:endParaRPr lang="en-US" dirty="0"/>
          </a:p>
        </p:txBody>
      </p:sp>
    </p:spTree>
    <p:extLst>
      <p:ext uri="{BB962C8B-B14F-4D97-AF65-F5344CB8AC3E}">
        <p14:creationId xmlns:p14="http://schemas.microsoft.com/office/powerpoint/2010/main" val="353271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53E631-2680-4FCC-A32E-DE7E52993252}" type="slidenum">
              <a:rPr lang="en-US" smtClean="0"/>
              <a:t>24</a:t>
            </a:fld>
            <a:endParaRPr lang="en-US" dirty="0"/>
          </a:p>
        </p:txBody>
      </p:sp>
    </p:spTree>
    <p:extLst>
      <p:ext uri="{BB962C8B-B14F-4D97-AF65-F5344CB8AC3E}">
        <p14:creationId xmlns:p14="http://schemas.microsoft.com/office/powerpoint/2010/main" val="3471892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71856" rtl="0" eaLnBrk="1" fontAlgn="auto" latinLnBrk="0" hangingPunct="1">
              <a:lnSpc>
                <a:spcPct val="100000"/>
              </a:lnSpc>
              <a:spcBef>
                <a:spcPts val="0"/>
              </a:spcBef>
              <a:spcAft>
                <a:spcPts val="0"/>
              </a:spcAft>
              <a:buClrTx/>
              <a:buSzTx/>
              <a:buFontTx/>
              <a:buNone/>
              <a:tabLst/>
              <a:defRPr/>
            </a:pPr>
            <a:fld id="{9453E631-2680-4FCC-A32E-DE7E529932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7185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07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57144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71856" rtl="0" eaLnBrk="1" fontAlgn="auto" latinLnBrk="0" hangingPunct="1">
              <a:lnSpc>
                <a:spcPct val="100000"/>
              </a:lnSpc>
              <a:spcBef>
                <a:spcPts val="0"/>
              </a:spcBef>
              <a:spcAft>
                <a:spcPts val="0"/>
              </a:spcAft>
              <a:buClrTx/>
              <a:buSzTx/>
              <a:buFontTx/>
              <a:buNone/>
              <a:tabLst/>
              <a:defRPr/>
            </a:pPr>
            <a:fld id="{9453E631-2680-4FCC-A32E-DE7E529932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71856"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538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71856" rtl="0" eaLnBrk="1" fontAlgn="auto" latinLnBrk="0" hangingPunct="1">
              <a:lnSpc>
                <a:spcPct val="100000"/>
              </a:lnSpc>
              <a:spcBef>
                <a:spcPts val="0"/>
              </a:spcBef>
              <a:spcAft>
                <a:spcPts val="0"/>
              </a:spcAft>
              <a:buClrTx/>
              <a:buSzTx/>
              <a:buFontTx/>
              <a:buNone/>
              <a:tabLst/>
              <a:defRPr/>
            </a:pPr>
            <a:fld id="{9453E631-2680-4FCC-A32E-DE7E529932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71856"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181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256180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71856" rtl="0" eaLnBrk="1" fontAlgn="auto" latinLnBrk="0" hangingPunct="1">
              <a:lnSpc>
                <a:spcPct val="100000"/>
              </a:lnSpc>
              <a:spcBef>
                <a:spcPts val="0"/>
              </a:spcBef>
              <a:spcAft>
                <a:spcPts val="0"/>
              </a:spcAft>
              <a:buClrTx/>
              <a:buSzTx/>
              <a:buFontTx/>
              <a:buNone/>
              <a:tabLst/>
              <a:defRPr/>
            </a:pPr>
            <a:fld id="{9453E631-2680-4FCC-A32E-DE7E529932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71856"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40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016560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356070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189608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3E631-2680-4FCC-A32E-DE7E52993252}" type="slidenum">
              <a:rPr lang="en-US" smtClean="0"/>
              <a:t>7</a:t>
            </a:fld>
            <a:endParaRPr lang="en-US" dirty="0"/>
          </a:p>
        </p:txBody>
      </p:sp>
    </p:spTree>
    <p:extLst>
      <p:ext uri="{BB962C8B-B14F-4D97-AF65-F5344CB8AC3E}">
        <p14:creationId xmlns:p14="http://schemas.microsoft.com/office/powerpoint/2010/main" val="253490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rtl="0" eaLnBrk="1" fontAlgn="t" latinLnBrk="0" hangingPunct="1"/>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303231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rtl="0" eaLnBrk="1" fontAlgn="t" latinLnBrk="0" hangingPunct="1"/>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dirty="0"/>
          </a:p>
        </p:txBody>
      </p:sp>
    </p:spTree>
    <p:extLst>
      <p:ext uri="{BB962C8B-B14F-4D97-AF65-F5344CB8AC3E}">
        <p14:creationId xmlns:p14="http://schemas.microsoft.com/office/powerpoint/2010/main" val="223692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385380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15250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844550" y="209550"/>
            <a:ext cx="8699500" cy="4894263"/>
          </a:xfrm>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noProof="1"/>
          </a:p>
        </p:txBody>
      </p:sp>
    </p:spTree>
    <p:extLst>
      <p:ext uri="{BB962C8B-B14F-4D97-AF65-F5344CB8AC3E}">
        <p14:creationId xmlns:p14="http://schemas.microsoft.com/office/powerpoint/2010/main" val="90540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301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413643" y="240681"/>
            <a:ext cx="11912918" cy="1302585"/>
          </a:xfrm>
        </p:spPr>
        <p:txBody>
          <a:bodyPr>
            <a:normAutofit/>
          </a:bodyPr>
          <a:lstStyle>
            <a:lvl1pPr>
              <a:defRPr sz="3908"/>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413643" y="1614420"/>
            <a:ext cx="11912918" cy="509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4651600"/>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413643" y="240681"/>
            <a:ext cx="11912918" cy="1302585"/>
          </a:xfrm>
        </p:spPr>
        <p:txBody>
          <a:bodyPr>
            <a:normAutofit/>
          </a:bodyPr>
          <a:lstStyle>
            <a:lvl1pPr>
              <a:defRPr sz="3908"/>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413643" y="1614420"/>
            <a:ext cx="11912918" cy="509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2115464"/>
      </p:ext>
    </p:extLst>
  </p:cSld>
  <p:clrMapOvr>
    <a:masterClrMapping/>
  </p:clrMapOvr>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D8E5A8-9477-47F6-9CA7-9A7DC46705CE}"/>
              </a:ext>
              <a:ext uri="{C183D7F6-B498-43B3-948B-1728B52AA6E4}">
                <adec:decorative xmlns:adec="http://schemas.microsoft.com/office/drawing/2017/decorative" val="1"/>
              </a:ext>
            </a:extLst>
          </p:cNvPr>
          <p:cNvGrpSpPr/>
          <p:nvPr/>
        </p:nvGrpSpPr>
        <p:grpSpPr>
          <a:xfrm>
            <a:off x="622965" y="0"/>
            <a:ext cx="4695956" cy="6923695"/>
            <a:chOff x="573803" y="0"/>
            <a:chExt cx="4325371" cy="6377476"/>
          </a:xfrm>
        </p:grpSpPr>
        <p:sp>
          <p:nvSpPr>
            <p:cNvPr id="7" name="Rectangle 6">
              <a:extLst>
                <a:ext uri="{FF2B5EF4-FFF2-40B4-BE49-F238E27FC236}">
                  <a16:creationId xmlns:a16="http://schemas.microsoft.com/office/drawing/2014/main" id="{EF200040-B841-47B7-8555-E0299CDC24FA}"/>
                </a:ext>
              </a:extLst>
            </p:cNvPr>
            <p:cNvSpPr/>
            <p:nvPr/>
          </p:nvSpPr>
          <p:spPr>
            <a:xfrm>
              <a:off x="1468406" y="0"/>
              <a:ext cx="3430768" cy="539087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5A184651-D34A-4937-8369-48ADD8E89C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p:nvPr>
        </p:nvSpPr>
        <p:spPr>
          <a:xfrm>
            <a:off x="1675675" y="1025029"/>
            <a:ext cx="10650885" cy="681461"/>
          </a:xfrm>
        </p:spPr>
        <p:txBody>
          <a:bodyPr anchor="b" anchorCtr="0">
            <a:normAutofit/>
          </a:bodyPr>
          <a:lstStyle>
            <a:lvl1pPr marL="0" indent="0">
              <a:buFontTx/>
              <a:buNone/>
              <a:defRPr sz="1737">
                <a:solidFill>
                  <a:schemeClr val="accent1"/>
                </a:solidFill>
                <a:latin typeface="+mn-lt"/>
              </a:defRPr>
            </a:lvl1pPr>
          </a:lstStyle>
          <a:p>
            <a:pPr lvl="0"/>
            <a:r>
              <a:rPr lang="en-US"/>
              <a:t>Click to edit Master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674696" y="1775155"/>
            <a:ext cx="10627701" cy="2035430"/>
          </a:xfrm>
        </p:spPr>
        <p:txBody>
          <a:bodyPr anchor="b"/>
          <a:lstStyle>
            <a:lvl1pPr algn="l">
              <a:defRPr sz="6514">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674696" y="3910546"/>
            <a:ext cx="10627701" cy="1797575"/>
          </a:xfrm>
        </p:spPr>
        <p:txBody>
          <a:bodyPr/>
          <a:lstStyle>
            <a:lvl1pPr marL="0" indent="0" algn="l">
              <a:buNone/>
              <a:defRPr sz="2605">
                <a:solidFill>
                  <a:schemeClr val="tx1"/>
                </a:solidFill>
              </a:defRPr>
            </a:lvl1pPr>
            <a:lvl2pPr marL="496336" indent="0" algn="ctr">
              <a:buNone/>
              <a:defRPr sz="2171"/>
            </a:lvl2pPr>
            <a:lvl3pPr marL="992673" indent="0" algn="ctr">
              <a:buNone/>
              <a:defRPr sz="1954"/>
            </a:lvl3pPr>
            <a:lvl4pPr marL="1489009" indent="0" algn="ctr">
              <a:buNone/>
              <a:defRPr sz="1737"/>
            </a:lvl4pPr>
            <a:lvl5pPr marL="1985345" indent="0" algn="ctr">
              <a:buNone/>
              <a:defRPr sz="1737"/>
            </a:lvl5pPr>
            <a:lvl6pPr marL="2481682" indent="0" algn="ctr">
              <a:buNone/>
              <a:defRPr sz="1737"/>
            </a:lvl6pPr>
            <a:lvl7pPr marL="2978018" indent="0" algn="ctr">
              <a:buNone/>
              <a:defRPr sz="1737"/>
            </a:lvl7pPr>
            <a:lvl8pPr marL="3474354" indent="0" algn="ctr">
              <a:buNone/>
              <a:defRPr sz="1737"/>
            </a:lvl8pPr>
            <a:lvl9pPr marL="3970691" indent="0" algn="ctr">
              <a:buNone/>
              <a:defRPr sz="1737"/>
            </a:lvl9pPr>
          </a:lstStyle>
          <a:p>
            <a:r>
              <a:rPr lang="en-US"/>
              <a:t>Click to edit Master subtitle style</a:t>
            </a:r>
            <a:endParaRPr lang="en-US" dirty="0"/>
          </a:p>
        </p:txBody>
      </p:sp>
      <p:pic>
        <p:nvPicPr>
          <p:cNvPr id="6" name="Picture 5" descr="Logo&#10;&#10;Description automatically generated">
            <a:extLst>
              <a:ext uri="{FF2B5EF4-FFF2-40B4-BE49-F238E27FC236}">
                <a16:creationId xmlns:a16="http://schemas.microsoft.com/office/drawing/2014/main" id="{0AA6F7B0-D3C4-4B52-9E1B-693AAE0076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81196" y="5779575"/>
            <a:ext cx="1621201" cy="2097969"/>
          </a:xfrm>
          <a:prstGeom prst="rect">
            <a:avLst/>
          </a:prstGeom>
        </p:spPr>
      </p:pic>
      <p:pic>
        <p:nvPicPr>
          <p:cNvPr id="9" name="Picture 8" descr="Text, logo&#10;&#10;Description automatically generated">
            <a:extLst>
              <a:ext uri="{FF2B5EF4-FFF2-40B4-BE49-F238E27FC236}">
                <a16:creationId xmlns:a16="http://schemas.microsoft.com/office/drawing/2014/main" id="{07E838F3-7E07-4452-BEA4-B67E3E92F3C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73891" y="5701296"/>
            <a:ext cx="1870606" cy="2420720"/>
          </a:xfrm>
          <a:prstGeom prst="rect">
            <a:avLst/>
          </a:prstGeom>
        </p:spPr>
      </p:pic>
    </p:spTree>
    <p:extLst>
      <p:ext uri="{BB962C8B-B14F-4D97-AF65-F5344CB8AC3E}">
        <p14:creationId xmlns:p14="http://schemas.microsoft.com/office/powerpoint/2010/main" val="1884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510527" y="1417979"/>
            <a:ext cx="12215746" cy="5533299"/>
          </a:xfrm>
          <a:prstGeom prst="rect">
            <a:avLst/>
          </a:prstGeom>
        </p:spPr>
        <p:txBody>
          <a:bodyPr>
            <a:normAutofit/>
          </a:bodyPr>
          <a:lstStyle>
            <a:lvl1pPr>
              <a:defRPr lang="en-US" altLang="zh-CN" sz="2400" kern="1200" baseline="0" noProof="1" dirty="0" smtClean="0">
                <a:solidFill>
                  <a:schemeClr val="tx1"/>
                </a:solidFill>
                <a:latin typeface="+mn-lt"/>
                <a:ea typeface="+mn-ea"/>
                <a:cs typeface="+mn-cs"/>
              </a:defRPr>
            </a:lvl1pPr>
          </a:lstStyle>
          <a:p>
            <a:pPr marL="268897" lvl="0" indent="-270352" algn="l" defTabSz="977072" rtl="0" eaLnBrk="1" fontAlgn="base" latinLnBrk="0" hangingPunct="1">
              <a:lnSpc>
                <a:spcPct val="150000"/>
              </a:lnSpc>
              <a:spcBef>
                <a:spcPts val="600"/>
              </a:spcBef>
              <a:spcAft>
                <a:spcPct val="0"/>
              </a:spcAft>
              <a:buClr>
                <a:schemeClr val="tx1"/>
              </a:buClr>
              <a:buSzPct val="100000"/>
              <a:buFont typeface="Verdana" pitchFamily="34" charset="0"/>
              <a:buChar char="•"/>
            </a:pPr>
            <a:r>
              <a:rPr lang="en-US" dirty="0"/>
              <a:t>Click icon to add table</a:t>
            </a:r>
          </a:p>
        </p:txBody>
      </p:sp>
      <p:sp>
        <p:nvSpPr>
          <p:cNvPr id="6" name="Title 5"/>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4"/>
          </p:nvPr>
        </p:nvSpPr>
        <p:spPr bwMode="white">
          <a:xfrm>
            <a:off x="12063719" y="7005434"/>
            <a:ext cx="429915" cy="332000"/>
          </a:xfrm>
          <a:prstGeom prst="rect">
            <a:avLst/>
          </a:prstGeom>
          <a:noFill/>
          <a:ln w="9525">
            <a:noFill/>
            <a:miter lim="800000"/>
            <a:headEnd/>
            <a:tailEnd/>
          </a:ln>
          <a:effectLst/>
        </p:spPr>
        <p:txBody>
          <a:bodyPr vert="horz" wrap="none" lIns="0" tIns="43851" rIns="0" bIns="43851" numCol="1" anchor="ctr" anchorCtr="0" compatLnSpc="1">
            <a:prstTxWarp prst="textNoShape">
              <a:avLst/>
            </a:prstTxWarp>
          </a:bodyPr>
          <a:lstStyle>
            <a:lvl1pPr defTabSz="872781">
              <a:defRPr sz="1000" noProof="1">
                <a:solidFill>
                  <a:srgbClr val="FFFFFF"/>
                </a:solidFill>
              </a:defRPr>
            </a:lvl1pPr>
          </a:lstStyle>
          <a:p>
            <a:fld id="{7E3317E7-9B68-4845-9CA3-8E7130A1AE6E}" type="slidenum">
              <a:rPr/>
              <a:pPr/>
              <a:t>‹#›</a:t>
            </a:fld>
            <a:endParaRPr lang="en-US" dirty="0"/>
          </a:p>
        </p:txBody>
      </p:sp>
    </p:spTree>
    <p:extLst>
      <p:ext uri="{BB962C8B-B14F-4D97-AF65-F5344CB8AC3E}">
        <p14:creationId xmlns:p14="http://schemas.microsoft.com/office/powerpoint/2010/main" val="35851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26" name="Rectangle 54"/>
          <p:cNvSpPr>
            <a:spLocks noChangeArrowheads="1"/>
          </p:cNvSpPr>
          <p:nvPr/>
        </p:nvSpPr>
        <p:spPr bwMode="auto">
          <a:xfrm>
            <a:off x="-2158" y="6833962"/>
            <a:ext cx="13236575" cy="611579"/>
          </a:xfrm>
          <a:prstGeom prst="rect">
            <a:avLst/>
          </a:prstGeom>
          <a:solidFill>
            <a:srgbClr val="0860A8"/>
          </a:solidFill>
          <a:ln w="9525">
            <a:noFill/>
            <a:miter lim="800000"/>
            <a:headEnd/>
            <a:tailEnd/>
          </a:ln>
          <a:effectLst/>
        </p:spPr>
        <p:txBody>
          <a:bodyPr wrap="none" lIns="90578" tIns="45334" rIns="90578" bIns="45334" anchor="ctr"/>
          <a:lstStyle/>
          <a:p>
            <a:pPr algn="ctr" defTabSz="910836" eaLnBrk="0" fontAlgn="base" hangingPunct="0">
              <a:spcBef>
                <a:spcPct val="0"/>
              </a:spcBef>
              <a:spcAft>
                <a:spcPct val="0"/>
              </a:spcAft>
            </a:pPr>
            <a:endParaRPr lang="en-US" sz="2400" dirty="0">
              <a:solidFill>
                <a:srgbClr val="FFFFFF"/>
              </a:solidFill>
            </a:endParaRPr>
          </a:p>
        </p:txBody>
      </p:sp>
      <p:sp>
        <p:nvSpPr>
          <p:cNvPr id="3127" name="Text Box 55"/>
          <p:cNvSpPr txBox="1">
            <a:spLocks noChangeArrowheads="1"/>
          </p:cNvSpPr>
          <p:nvPr/>
        </p:nvSpPr>
        <p:spPr bwMode="gray">
          <a:xfrm>
            <a:off x="5923127" y="7010293"/>
            <a:ext cx="1388383" cy="276219"/>
          </a:xfrm>
          <a:prstGeom prst="rect">
            <a:avLst/>
          </a:prstGeom>
          <a:noFill/>
          <a:ln w="9525">
            <a:noFill/>
            <a:miter lim="800000"/>
            <a:headEnd/>
            <a:tailEnd/>
          </a:ln>
          <a:effectLst/>
        </p:spPr>
        <p:txBody>
          <a:bodyPr wrap="none" lIns="90578" tIns="45334" rIns="90578" bIns="45334">
            <a:spAutoFit/>
          </a:bodyPr>
          <a:lstStyle/>
          <a:p>
            <a:pPr algn="ctr" defTabSz="910836" fontAlgn="base">
              <a:spcBef>
                <a:spcPct val="0"/>
              </a:spcBef>
              <a:spcAft>
                <a:spcPct val="0"/>
              </a:spcAft>
            </a:pPr>
            <a:r>
              <a:rPr lang="en-US" sz="1200" dirty="0">
                <a:solidFill>
                  <a:srgbClr val="FFFFFF"/>
                </a:solidFill>
                <a:latin typeface="Intel Clear" panose="020B0604020203020204" pitchFamily="34" charset="0"/>
              </a:rPr>
              <a:t>Intel Confidential</a:t>
            </a:r>
          </a:p>
        </p:txBody>
      </p:sp>
      <p:sp>
        <p:nvSpPr>
          <p:cNvPr id="3074" name="Rectangle 2"/>
          <p:cNvSpPr>
            <a:spLocks noGrp="1" noChangeArrowheads="1"/>
          </p:cNvSpPr>
          <p:nvPr>
            <p:ph type="ctrTitle" sz="quarter"/>
          </p:nvPr>
        </p:nvSpPr>
        <p:spPr>
          <a:xfrm>
            <a:off x="937759" y="4642400"/>
            <a:ext cx="11894986" cy="658597"/>
          </a:xfrm>
        </p:spPr>
        <p:txBody>
          <a:bodyPr lIns="87807" tIns="43851" rIns="87807" bIns="43851" anchor="b">
            <a:spAutoFit/>
          </a:bodyPr>
          <a:lstStyle>
            <a:lvl1pPr>
              <a:defRPr sz="3600" b="1" noProof="1">
                <a:solidFill>
                  <a:schemeClr val="tx1"/>
                </a:solidFill>
                <a:latin typeface="Intel Clear" panose="020B0604020203020204" pitchFamily="34" charset="0"/>
              </a:defRPr>
            </a:lvl1pPr>
          </a:lstStyle>
          <a:p>
            <a:r>
              <a:rPr lang="en-US" noProof="1"/>
              <a:t>Click to edit Master title style</a:t>
            </a:r>
          </a:p>
        </p:txBody>
      </p:sp>
      <p:sp>
        <p:nvSpPr>
          <p:cNvPr id="3075" name="Rectangle 3"/>
          <p:cNvSpPr>
            <a:spLocks noGrp="1" noChangeArrowheads="1"/>
          </p:cNvSpPr>
          <p:nvPr>
            <p:ph type="subTitle" sz="quarter" idx="1"/>
          </p:nvPr>
        </p:nvSpPr>
        <p:spPr>
          <a:xfrm>
            <a:off x="937607" y="5301053"/>
            <a:ext cx="11903627" cy="591769"/>
          </a:xfrm>
        </p:spPr>
        <p:txBody>
          <a:bodyPr lIns="87807" tIns="43851" rIns="87807" bIns="43851">
            <a:spAutoFit/>
          </a:bodyPr>
          <a:lstStyle>
            <a:lvl1pPr marL="0" indent="0">
              <a:spcBef>
                <a:spcPct val="0"/>
              </a:spcBef>
              <a:buFont typeface="Verdana" pitchFamily="34" charset="0"/>
              <a:buNone/>
              <a:defRPr sz="3200" noProof="1">
                <a:latin typeface="Intel Clear" panose="020B0604020203020204" pitchFamily="34" charset="0"/>
              </a:defRPr>
            </a:lvl1pPr>
          </a:lstStyle>
          <a:p>
            <a:r>
              <a:rPr lang="en-US" noProof="1"/>
              <a:t>Click to edit Master subtitle style</a:t>
            </a:r>
          </a:p>
        </p:txBody>
      </p:sp>
      <p:pic>
        <p:nvPicPr>
          <p:cNvPr id="3128" name="Picture 56" descr="intel_rgb_100"/>
          <p:cNvPicPr>
            <a:picLocks noChangeAspect="1" noChangeArrowheads="1"/>
          </p:cNvPicPr>
          <p:nvPr/>
        </p:nvPicPr>
        <p:blipFill>
          <a:blip r:embed="rId2" cstate="print"/>
          <a:srcRect/>
          <a:stretch>
            <a:fillRect/>
          </a:stretch>
        </p:blipFill>
        <p:spPr bwMode="black">
          <a:xfrm>
            <a:off x="10186371" y="387631"/>
            <a:ext cx="2285669" cy="1242220"/>
          </a:xfrm>
          <a:prstGeom prst="rect">
            <a:avLst/>
          </a:prstGeom>
          <a:noFill/>
        </p:spPr>
      </p:pic>
    </p:spTree>
    <p:extLst>
      <p:ext uri="{BB962C8B-B14F-4D97-AF65-F5344CB8AC3E}">
        <p14:creationId xmlns:p14="http://schemas.microsoft.com/office/powerpoint/2010/main" val="395350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ntel Clear" panose="020B06040202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Intel Clear" panose="020B0604020203020204" pitchFamily="34" charset="0"/>
              </a:defRPr>
            </a:lvl1pPr>
            <a:lvl2pPr>
              <a:defRPr>
                <a:latin typeface="Intel Clear" panose="020B0604020203020204" pitchFamily="34" charset="0"/>
              </a:defRPr>
            </a:lvl2pPr>
            <a:lvl3pPr>
              <a:defRPr>
                <a:latin typeface="Intel Clear" panose="020B0604020203020204" pitchFamily="34" charset="0"/>
              </a:defRPr>
            </a:lvl3pPr>
            <a:lvl4pPr>
              <a:defRPr>
                <a:latin typeface="Intel Clear" panose="020B0604020203020204" pitchFamily="34" charset="0"/>
              </a:defRPr>
            </a:lvl4pPr>
            <a:lvl5pPr>
              <a:defRPr>
                <a:latin typeface="Intel Clear" panose="020B0604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9CC60004-A365-4753-8A6E-1C15AA663C13}" type="slidenum">
              <a:rPr lang="en-US"/>
              <a:pPr/>
              <a:t>‹#›</a:t>
            </a:fld>
            <a:endParaRPr lang="en-US" dirty="0"/>
          </a:p>
        </p:txBody>
      </p:sp>
    </p:spTree>
    <p:extLst>
      <p:ext uri="{BB962C8B-B14F-4D97-AF65-F5344CB8AC3E}">
        <p14:creationId xmlns:p14="http://schemas.microsoft.com/office/powerpoint/2010/main" val="170339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Intel Clear" panose="020B0604020203020204"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1FC2FDF-8292-4165-BD9D-F9A1ECE37162}" type="slidenum">
              <a:rPr lang="en-US"/>
              <a:pPr/>
              <a:t>‹#›</a:t>
            </a:fld>
            <a:endParaRPr lang="en-US" dirty="0"/>
          </a:p>
        </p:txBody>
      </p:sp>
    </p:spTree>
    <p:extLst>
      <p:ext uri="{BB962C8B-B14F-4D97-AF65-F5344CB8AC3E}">
        <p14:creationId xmlns:p14="http://schemas.microsoft.com/office/powerpoint/2010/main" val="3892289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413643" y="240681"/>
            <a:ext cx="11912918" cy="13025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413643" y="1619432"/>
            <a:ext cx="11912918" cy="5086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949017"/>
            <a:ext cx="12740203" cy="49635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151" tIns="55151" rIns="55151" bIns="55151"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6021010" y="7068165"/>
            <a:ext cx="1194558" cy="259430"/>
          </a:xfrm>
          <a:prstGeom prst="rect">
            <a:avLst/>
          </a:prstGeom>
        </p:spPr>
        <p:txBody>
          <a:bodyPr wrap="none">
            <a:spAutoFit/>
          </a:bodyPr>
          <a:lstStyle/>
          <a:p>
            <a:pPr marL="0" marR="0" lvl="0" indent="0" algn="ctr" defTabSz="496336" rtl="0" eaLnBrk="1" fontAlgn="auto" latinLnBrk="0" hangingPunct="1">
              <a:lnSpc>
                <a:spcPct val="100000"/>
              </a:lnSpc>
              <a:spcBef>
                <a:spcPts val="0"/>
              </a:spcBef>
              <a:spcAft>
                <a:spcPts val="0"/>
              </a:spcAft>
              <a:buClrTx/>
              <a:buSzTx/>
              <a:buFontTx/>
              <a:buNone/>
              <a:tabLst/>
              <a:defRPr/>
            </a:pPr>
            <a:r>
              <a:rPr kumimoji="0" lang="en-US" sz="1086" b="0" i="0" u="none" strike="noStrike" kern="1200" cap="none" spc="0" normalizeH="0" baseline="0" noProof="0" dirty="0">
                <a:ln>
                  <a:noFill/>
                </a:ln>
                <a:solidFill>
                  <a:srgbClr val="525252"/>
                </a:solidFill>
                <a:effectLst/>
                <a:uLnTx/>
                <a:uFillTx/>
                <a:latin typeface="IntelOne Display Regular"/>
                <a:ea typeface="Intel Clear" panose="020B0604020203020204" pitchFamily="34" charset="0"/>
                <a:cs typeface="Times New Roman" panose="02020603050405020304" pitchFamily="18" charset="0"/>
              </a:rPr>
              <a:t>Intel Confidential</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091692" y="7116136"/>
            <a:ext cx="516873" cy="192729"/>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2917159" y="7114302"/>
            <a:ext cx="157094" cy="167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647060" rtl="0" eaLnBrk="1" fontAlgn="auto" latinLnBrk="0" hangingPunct="0">
              <a:lnSpc>
                <a:spcPct val="100000"/>
              </a:lnSpc>
              <a:spcBef>
                <a:spcPts val="0"/>
              </a:spcBef>
              <a:spcAft>
                <a:spcPts val="0"/>
              </a:spcAft>
              <a:buClrTx/>
              <a:buSzTx/>
              <a:buFontTx/>
              <a:buNone/>
              <a:tabLst/>
              <a:defRPr/>
            </a:pPr>
            <a:fld id="{4F6B73DA-0149-4325-A7B8-AE29BD4BC701}" type="slidenum">
              <a:rPr kumimoji="0" lang="en-US" sz="1086" b="0" i="0" u="none" strike="noStrike" kern="1200" cap="none" spc="0" normalizeH="0" baseline="0" noProof="0" smtClean="0">
                <a:ln>
                  <a:noFill/>
                </a:ln>
                <a:solidFill>
                  <a:srgbClr val="525252"/>
                </a:solidFill>
                <a:effectLst/>
                <a:uLnTx/>
                <a:uFillTx/>
                <a:latin typeface="IntelOne Display Regular"/>
                <a:ea typeface="Intel Clear" panose="020B0604020203020204" pitchFamily="34" charset="0"/>
                <a:cs typeface="Times New Roman" panose="02020603050405020304" pitchFamily="18" charset="0"/>
                <a:sym typeface="Helvetica Neue"/>
              </a:rPr>
              <a:pPr marL="0" marR="0" lvl="0" indent="0" algn="ctr" defTabSz="2647060" rtl="0" eaLnBrk="1" fontAlgn="auto" latinLnBrk="0" hangingPunct="0">
                <a:lnSpc>
                  <a:spcPct val="100000"/>
                </a:lnSpc>
                <a:spcBef>
                  <a:spcPts val="0"/>
                </a:spcBef>
                <a:spcAft>
                  <a:spcPts val="0"/>
                </a:spcAft>
                <a:buClrTx/>
                <a:buSzTx/>
                <a:buFontTx/>
                <a:buNone/>
                <a:tabLst/>
                <a:defRPr/>
              </a:pPr>
              <a:t>‹#›</a:t>
            </a:fld>
            <a:endParaRPr kumimoji="0" lang="en-US" sz="1086" b="0" i="0" u="none" strike="noStrike" kern="1200" cap="none" spc="0" normalizeH="0" baseline="0" noProof="0" dirty="0" err="1">
              <a:ln>
                <a:noFill/>
              </a:ln>
              <a:solidFill>
                <a:srgbClr val="525252"/>
              </a:solidFill>
              <a:effectLst/>
              <a:uLnTx/>
              <a:uFillTx/>
              <a:latin typeface="IntelOne Display Regular"/>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2740203" y="0"/>
            <a:ext cx="496372" cy="6949017"/>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151" tIns="55151" rIns="55151" bIns="55151"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68B7770B-7440-456F-B36C-9DDE60588E1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6157" y="7000291"/>
            <a:ext cx="1602867" cy="382610"/>
          </a:xfrm>
          <a:prstGeom prst="rect">
            <a:avLst/>
          </a:prstGeom>
        </p:spPr>
      </p:pic>
    </p:spTree>
    <p:extLst>
      <p:ext uri="{BB962C8B-B14F-4D97-AF65-F5344CB8AC3E}">
        <p14:creationId xmlns:p14="http://schemas.microsoft.com/office/powerpoint/2010/main" val="1320682613"/>
      </p:ext>
    </p:extLst>
  </p:cSld>
  <p:clrMap bg1="lt1" tx1="dk1" bg2="lt2" tx2="dk2" accent1="accent1" accent2="accent2" accent3="accent3" accent4="accent4" accent5="accent5" accent6="accent6" hlink="hlink" folHlink="folHlink"/>
  <p:sldLayoutIdLst>
    <p:sldLayoutId id="2147484256" r:id="rId1"/>
    <p:sldLayoutId id="2147484262" r:id="rId2"/>
  </p:sldLayoutIdLst>
  <p:txStyles>
    <p:titleStyle>
      <a:lvl1pPr algn="l" defTabSz="992673" rtl="0" eaLnBrk="1" latinLnBrk="0" hangingPunct="1">
        <a:lnSpc>
          <a:spcPct val="90000"/>
        </a:lnSpc>
        <a:spcBef>
          <a:spcPct val="0"/>
        </a:spcBef>
        <a:buNone/>
        <a:defRPr sz="3908" kern="1200">
          <a:solidFill>
            <a:schemeClr val="tx1"/>
          </a:solidFill>
          <a:latin typeface="+mj-lt"/>
          <a:ea typeface="+mj-ea"/>
          <a:cs typeface="+mj-cs"/>
        </a:defRPr>
      </a:lvl1pPr>
    </p:titleStyle>
    <p:bodyStyle>
      <a:lvl1pPr marL="248168" indent="-248168" algn="l" defTabSz="992673" rtl="0" eaLnBrk="1" latinLnBrk="0" hangingPunct="1">
        <a:lnSpc>
          <a:spcPct val="90000"/>
        </a:lnSpc>
        <a:spcBef>
          <a:spcPts val="1086"/>
        </a:spcBef>
        <a:buFont typeface="IntelOne Display Regular" panose="020B0503020203020204" pitchFamily="34" charset="0"/>
        <a:buChar char="•"/>
        <a:defRPr sz="3040" kern="1200">
          <a:solidFill>
            <a:schemeClr val="tx1"/>
          </a:solidFill>
          <a:latin typeface="+mj-lt"/>
          <a:ea typeface="+mn-ea"/>
          <a:cs typeface="+mn-cs"/>
        </a:defRPr>
      </a:lvl1pPr>
      <a:lvl2pPr marL="744504" indent="-248168" algn="l" defTabSz="992673" rtl="0" eaLnBrk="1" latinLnBrk="0" hangingPunct="1">
        <a:lnSpc>
          <a:spcPct val="90000"/>
        </a:lnSpc>
        <a:spcBef>
          <a:spcPts val="543"/>
        </a:spcBef>
        <a:buFont typeface="IntelOne Display Regular" panose="020B0503020203020204" pitchFamily="34" charset="0"/>
        <a:buChar char="•"/>
        <a:defRPr sz="2605" kern="1200">
          <a:solidFill>
            <a:schemeClr val="tx1"/>
          </a:solidFill>
          <a:latin typeface="+mj-lt"/>
          <a:ea typeface="+mn-ea"/>
          <a:cs typeface="+mn-cs"/>
        </a:defRPr>
      </a:lvl2pPr>
      <a:lvl3pPr marL="1240841" indent="-248168" algn="l" defTabSz="992673" rtl="0" eaLnBrk="1" latinLnBrk="0" hangingPunct="1">
        <a:lnSpc>
          <a:spcPct val="90000"/>
        </a:lnSpc>
        <a:spcBef>
          <a:spcPts val="543"/>
        </a:spcBef>
        <a:buFont typeface="IntelOne Display Regular" panose="020B0503020203020204" pitchFamily="34" charset="0"/>
        <a:buChar char="•"/>
        <a:defRPr sz="2171" kern="1200">
          <a:solidFill>
            <a:schemeClr val="tx1"/>
          </a:solidFill>
          <a:latin typeface="+mj-lt"/>
          <a:ea typeface="+mn-ea"/>
          <a:cs typeface="+mn-cs"/>
        </a:defRPr>
      </a:lvl3pPr>
      <a:lvl4pPr marL="1737177" indent="-248168" algn="l" defTabSz="992673" rtl="0" eaLnBrk="1" latinLnBrk="0" hangingPunct="1">
        <a:lnSpc>
          <a:spcPct val="90000"/>
        </a:lnSpc>
        <a:spcBef>
          <a:spcPts val="543"/>
        </a:spcBef>
        <a:buFont typeface="IntelOne Display Regular" panose="020B0503020203020204" pitchFamily="34" charset="0"/>
        <a:buChar char="•"/>
        <a:defRPr sz="1954" kern="1200">
          <a:solidFill>
            <a:schemeClr val="tx1"/>
          </a:solidFill>
          <a:latin typeface="+mj-lt"/>
          <a:ea typeface="+mn-ea"/>
          <a:cs typeface="+mn-cs"/>
        </a:defRPr>
      </a:lvl4pPr>
      <a:lvl5pPr marL="2233513" indent="-248168" algn="l" defTabSz="992673" rtl="0" eaLnBrk="1" latinLnBrk="0" hangingPunct="1">
        <a:lnSpc>
          <a:spcPct val="90000"/>
        </a:lnSpc>
        <a:spcBef>
          <a:spcPts val="543"/>
        </a:spcBef>
        <a:buFont typeface="IntelOne Display Regular" panose="020B0503020203020204" pitchFamily="34" charset="0"/>
        <a:buChar char="•"/>
        <a:defRPr sz="1737" kern="1200">
          <a:solidFill>
            <a:schemeClr val="tx1"/>
          </a:solidFill>
          <a:latin typeface="+mj-lt"/>
          <a:ea typeface="+mn-ea"/>
          <a:cs typeface="+mn-cs"/>
        </a:defRPr>
      </a:lvl5pPr>
      <a:lvl6pPr marL="2729850"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6pPr>
      <a:lvl7pPr marL="3226186"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7pPr>
      <a:lvl8pPr marL="3722522"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8pPr>
      <a:lvl9pPr marL="4218859"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9pPr>
    </p:bodyStyle>
    <p:otherStyle>
      <a:defPPr>
        <a:defRPr lang="en-US"/>
      </a:defPPr>
      <a:lvl1pPr marL="0" algn="l" defTabSz="992673" rtl="0" eaLnBrk="1" latinLnBrk="0" hangingPunct="1">
        <a:defRPr sz="1954" kern="1200">
          <a:solidFill>
            <a:schemeClr val="tx1"/>
          </a:solidFill>
          <a:latin typeface="+mn-lt"/>
          <a:ea typeface="+mn-ea"/>
          <a:cs typeface="+mn-cs"/>
        </a:defRPr>
      </a:lvl1pPr>
      <a:lvl2pPr marL="496336" algn="l" defTabSz="992673" rtl="0" eaLnBrk="1" latinLnBrk="0" hangingPunct="1">
        <a:defRPr sz="1954" kern="1200">
          <a:solidFill>
            <a:schemeClr val="tx1"/>
          </a:solidFill>
          <a:latin typeface="+mn-lt"/>
          <a:ea typeface="+mn-ea"/>
          <a:cs typeface="+mn-cs"/>
        </a:defRPr>
      </a:lvl2pPr>
      <a:lvl3pPr marL="992673" algn="l" defTabSz="992673" rtl="0" eaLnBrk="1" latinLnBrk="0" hangingPunct="1">
        <a:defRPr sz="1954" kern="1200">
          <a:solidFill>
            <a:schemeClr val="tx1"/>
          </a:solidFill>
          <a:latin typeface="+mn-lt"/>
          <a:ea typeface="+mn-ea"/>
          <a:cs typeface="+mn-cs"/>
        </a:defRPr>
      </a:lvl3pPr>
      <a:lvl4pPr marL="1489009" algn="l" defTabSz="992673" rtl="0" eaLnBrk="1" latinLnBrk="0" hangingPunct="1">
        <a:defRPr sz="1954" kern="1200">
          <a:solidFill>
            <a:schemeClr val="tx1"/>
          </a:solidFill>
          <a:latin typeface="+mn-lt"/>
          <a:ea typeface="+mn-ea"/>
          <a:cs typeface="+mn-cs"/>
        </a:defRPr>
      </a:lvl4pPr>
      <a:lvl5pPr marL="1985345" algn="l" defTabSz="992673" rtl="0" eaLnBrk="1" latinLnBrk="0" hangingPunct="1">
        <a:defRPr sz="1954" kern="1200">
          <a:solidFill>
            <a:schemeClr val="tx1"/>
          </a:solidFill>
          <a:latin typeface="+mn-lt"/>
          <a:ea typeface="+mn-ea"/>
          <a:cs typeface="+mn-cs"/>
        </a:defRPr>
      </a:lvl5pPr>
      <a:lvl6pPr marL="2481682" algn="l" defTabSz="992673" rtl="0" eaLnBrk="1" latinLnBrk="0" hangingPunct="1">
        <a:defRPr sz="1954" kern="1200">
          <a:solidFill>
            <a:schemeClr val="tx1"/>
          </a:solidFill>
          <a:latin typeface="+mn-lt"/>
          <a:ea typeface="+mn-ea"/>
          <a:cs typeface="+mn-cs"/>
        </a:defRPr>
      </a:lvl6pPr>
      <a:lvl7pPr marL="2978018" algn="l" defTabSz="992673" rtl="0" eaLnBrk="1" latinLnBrk="0" hangingPunct="1">
        <a:defRPr sz="1954" kern="1200">
          <a:solidFill>
            <a:schemeClr val="tx1"/>
          </a:solidFill>
          <a:latin typeface="+mn-lt"/>
          <a:ea typeface="+mn-ea"/>
          <a:cs typeface="+mn-cs"/>
        </a:defRPr>
      </a:lvl7pPr>
      <a:lvl8pPr marL="3474354" algn="l" defTabSz="992673" rtl="0" eaLnBrk="1" latinLnBrk="0" hangingPunct="1">
        <a:defRPr sz="1954" kern="1200">
          <a:solidFill>
            <a:schemeClr val="tx1"/>
          </a:solidFill>
          <a:latin typeface="+mn-lt"/>
          <a:ea typeface="+mn-ea"/>
          <a:cs typeface="+mn-cs"/>
        </a:defRPr>
      </a:lvl8pPr>
      <a:lvl9pPr marL="3970691" algn="l" defTabSz="992673" rtl="0" eaLnBrk="1" latinLnBrk="0" hangingPunct="1">
        <a:defRPr sz="195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413643" y="240681"/>
            <a:ext cx="11912918" cy="13025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413643" y="1619432"/>
            <a:ext cx="11912918" cy="5086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949017"/>
            <a:ext cx="12740203" cy="49635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151" tIns="55151" rIns="55151" bIns="55151"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6021010" y="7068165"/>
            <a:ext cx="1194558" cy="259430"/>
          </a:xfrm>
          <a:prstGeom prst="rect">
            <a:avLst/>
          </a:prstGeom>
        </p:spPr>
        <p:txBody>
          <a:bodyPr wrap="none">
            <a:spAutoFit/>
          </a:bodyPr>
          <a:lstStyle/>
          <a:p>
            <a:pPr marL="0" marR="0" lvl="0" indent="0" algn="ctr" defTabSz="496336" rtl="0" eaLnBrk="1" fontAlgn="auto" latinLnBrk="0" hangingPunct="1">
              <a:lnSpc>
                <a:spcPct val="100000"/>
              </a:lnSpc>
              <a:spcBef>
                <a:spcPts val="0"/>
              </a:spcBef>
              <a:spcAft>
                <a:spcPts val="0"/>
              </a:spcAft>
              <a:buClrTx/>
              <a:buSzTx/>
              <a:buFontTx/>
              <a:buNone/>
              <a:tabLst/>
              <a:defRPr/>
            </a:pPr>
            <a:r>
              <a:rPr kumimoji="0" lang="en-US" sz="1086" b="0" i="0" u="none" strike="noStrike" kern="1200" cap="none" spc="0" normalizeH="0" baseline="0" noProof="0" dirty="0">
                <a:ln>
                  <a:noFill/>
                </a:ln>
                <a:solidFill>
                  <a:srgbClr val="525252"/>
                </a:solidFill>
                <a:effectLst/>
                <a:uLnTx/>
                <a:uFillTx/>
                <a:latin typeface="IntelOne Display Regular"/>
                <a:ea typeface="Intel Clear" panose="020B0604020203020204" pitchFamily="34" charset="0"/>
                <a:cs typeface="Times New Roman" panose="02020603050405020304" pitchFamily="18" charset="0"/>
              </a:rPr>
              <a:t>Intel Confidential</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91692" y="7116136"/>
            <a:ext cx="516873" cy="192729"/>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2917159" y="7114302"/>
            <a:ext cx="157094" cy="167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647060" rtl="0" eaLnBrk="1" fontAlgn="auto" latinLnBrk="0" hangingPunct="0">
              <a:lnSpc>
                <a:spcPct val="100000"/>
              </a:lnSpc>
              <a:spcBef>
                <a:spcPts val="0"/>
              </a:spcBef>
              <a:spcAft>
                <a:spcPts val="0"/>
              </a:spcAft>
              <a:buClrTx/>
              <a:buSzTx/>
              <a:buFontTx/>
              <a:buNone/>
              <a:tabLst/>
              <a:defRPr/>
            </a:pPr>
            <a:fld id="{4F6B73DA-0149-4325-A7B8-AE29BD4BC701}" type="slidenum">
              <a:rPr kumimoji="0" lang="en-US" sz="1086" b="0" i="0" u="none" strike="noStrike" kern="1200" cap="none" spc="0" normalizeH="0" baseline="0" noProof="0" smtClean="0">
                <a:ln>
                  <a:noFill/>
                </a:ln>
                <a:solidFill>
                  <a:srgbClr val="525252"/>
                </a:solidFill>
                <a:effectLst/>
                <a:uLnTx/>
                <a:uFillTx/>
                <a:latin typeface="IntelOne Display Regular"/>
                <a:ea typeface="Intel Clear" panose="020B0604020203020204" pitchFamily="34" charset="0"/>
                <a:cs typeface="Times New Roman" panose="02020603050405020304" pitchFamily="18" charset="0"/>
                <a:sym typeface="Helvetica Neue"/>
              </a:rPr>
              <a:pPr marL="0" marR="0" lvl="0" indent="0" algn="ctr" defTabSz="2647060" rtl="0" eaLnBrk="1" fontAlgn="auto" latinLnBrk="0" hangingPunct="0">
                <a:lnSpc>
                  <a:spcPct val="100000"/>
                </a:lnSpc>
                <a:spcBef>
                  <a:spcPts val="0"/>
                </a:spcBef>
                <a:spcAft>
                  <a:spcPts val="0"/>
                </a:spcAft>
                <a:buClrTx/>
                <a:buSzTx/>
                <a:buFontTx/>
                <a:buNone/>
                <a:tabLst/>
                <a:defRPr/>
              </a:pPr>
              <a:t>‹#›</a:t>
            </a:fld>
            <a:endParaRPr kumimoji="0" lang="en-US" sz="1086" b="0" i="0" u="none" strike="noStrike" kern="1200" cap="none" spc="0" normalizeH="0" baseline="0" noProof="0" dirty="0" err="1">
              <a:ln>
                <a:noFill/>
              </a:ln>
              <a:solidFill>
                <a:srgbClr val="525252"/>
              </a:solidFill>
              <a:effectLst/>
              <a:uLnTx/>
              <a:uFillTx/>
              <a:latin typeface="IntelOne Display Regular"/>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2740203" y="0"/>
            <a:ext cx="496372" cy="6949017"/>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151" tIns="55151" rIns="55151" bIns="55151"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68B7770B-7440-456F-B36C-9DDE60588E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157" y="7000291"/>
            <a:ext cx="1602867" cy="382610"/>
          </a:xfrm>
          <a:prstGeom prst="rect">
            <a:avLst/>
          </a:prstGeom>
        </p:spPr>
      </p:pic>
    </p:spTree>
    <p:extLst>
      <p:ext uri="{BB962C8B-B14F-4D97-AF65-F5344CB8AC3E}">
        <p14:creationId xmlns:p14="http://schemas.microsoft.com/office/powerpoint/2010/main" val="477467518"/>
      </p:ext>
    </p:extLst>
  </p:cSld>
  <p:clrMap bg1="lt1" tx1="dk1" bg2="lt2" tx2="dk2" accent1="accent1" accent2="accent2" accent3="accent3" accent4="accent4" accent5="accent5" accent6="accent6" hlink="hlink" folHlink="folHlink"/>
  <p:sldLayoutIdLst>
    <p:sldLayoutId id="2147484254" r:id="rId1"/>
  </p:sldLayoutIdLst>
  <p:txStyles>
    <p:titleStyle>
      <a:lvl1pPr algn="l" defTabSz="992673" rtl="0" eaLnBrk="1" latinLnBrk="0" hangingPunct="1">
        <a:lnSpc>
          <a:spcPct val="90000"/>
        </a:lnSpc>
        <a:spcBef>
          <a:spcPct val="0"/>
        </a:spcBef>
        <a:buNone/>
        <a:defRPr sz="3908" kern="1200">
          <a:solidFill>
            <a:schemeClr val="tx1"/>
          </a:solidFill>
          <a:latin typeface="+mj-lt"/>
          <a:ea typeface="+mj-ea"/>
          <a:cs typeface="+mj-cs"/>
        </a:defRPr>
      </a:lvl1pPr>
    </p:titleStyle>
    <p:bodyStyle>
      <a:lvl1pPr marL="248168" indent="-248168" algn="l" defTabSz="992673" rtl="0" eaLnBrk="1" latinLnBrk="0" hangingPunct="1">
        <a:lnSpc>
          <a:spcPct val="90000"/>
        </a:lnSpc>
        <a:spcBef>
          <a:spcPts val="1086"/>
        </a:spcBef>
        <a:buFont typeface="IntelOne Display Regular" panose="020B0503020203020204" pitchFamily="34" charset="0"/>
        <a:buChar char="•"/>
        <a:defRPr sz="3040" kern="1200">
          <a:solidFill>
            <a:schemeClr val="tx1"/>
          </a:solidFill>
          <a:latin typeface="+mj-lt"/>
          <a:ea typeface="+mn-ea"/>
          <a:cs typeface="+mn-cs"/>
        </a:defRPr>
      </a:lvl1pPr>
      <a:lvl2pPr marL="744504" indent="-248168" algn="l" defTabSz="992673" rtl="0" eaLnBrk="1" latinLnBrk="0" hangingPunct="1">
        <a:lnSpc>
          <a:spcPct val="90000"/>
        </a:lnSpc>
        <a:spcBef>
          <a:spcPts val="543"/>
        </a:spcBef>
        <a:buFont typeface="IntelOne Display Regular" panose="020B0503020203020204" pitchFamily="34" charset="0"/>
        <a:buChar char="•"/>
        <a:defRPr sz="2605" kern="1200">
          <a:solidFill>
            <a:schemeClr val="tx1"/>
          </a:solidFill>
          <a:latin typeface="+mj-lt"/>
          <a:ea typeface="+mn-ea"/>
          <a:cs typeface="+mn-cs"/>
        </a:defRPr>
      </a:lvl2pPr>
      <a:lvl3pPr marL="1240841" indent="-248168" algn="l" defTabSz="992673" rtl="0" eaLnBrk="1" latinLnBrk="0" hangingPunct="1">
        <a:lnSpc>
          <a:spcPct val="90000"/>
        </a:lnSpc>
        <a:spcBef>
          <a:spcPts val="543"/>
        </a:spcBef>
        <a:buFont typeface="IntelOne Display Regular" panose="020B0503020203020204" pitchFamily="34" charset="0"/>
        <a:buChar char="•"/>
        <a:defRPr sz="2171" kern="1200">
          <a:solidFill>
            <a:schemeClr val="tx1"/>
          </a:solidFill>
          <a:latin typeface="+mj-lt"/>
          <a:ea typeface="+mn-ea"/>
          <a:cs typeface="+mn-cs"/>
        </a:defRPr>
      </a:lvl3pPr>
      <a:lvl4pPr marL="1737177" indent="-248168" algn="l" defTabSz="992673" rtl="0" eaLnBrk="1" latinLnBrk="0" hangingPunct="1">
        <a:lnSpc>
          <a:spcPct val="90000"/>
        </a:lnSpc>
        <a:spcBef>
          <a:spcPts val="543"/>
        </a:spcBef>
        <a:buFont typeface="IntelOne Display Regular" panose="020B0503020203020204" pitchFamily="34" charset="0"/>
        <a:buChar char="•"/>
        <a:defRPr sz="1954" kern="1200">
          <a:solidFill>
            <a:schemeClr val="tx1"/>
          </a:solidFill>
          <a:latin typeface="+mj-lt"/>
          <a:ea typeface="+mn-ea"/>
          <a:cs typeface="+mn-cs"/>
        </a:defRPr>
      </a:lvl4pPr>
      <a:lvl5pPr marL="2233513" indent="-248168" algn="l" defTabSz="992673" rtl="0" eaLnBrk="1" latinLnBrk="0" hangingPunct="1">
        <a:lnSpc>
          <a:spcPct val="90000"/>
        </a:lnSpc>
        <a:spcBef>
          <a:spcPts val="543"/>
        </a:spcBef>
        <a:buFont typeface="IntelOne Display Regular" panose="020B0503020203020204" pitchFamily="34" charset="0"/>
        <a:buChar char="•"/>
        <a:defRPr sz="1737" kern="1200">
          <a:solidFill>
            <a:schemeClr val="tx1"/>
          </a:solidFill>
          <a:latin typeface="+mj-lt"/>
          <a:ea typeface="+mn-ea"/>
          <a:cs typeface="+mn-cs"/>
        </a:defRPr>
      </a:lvl5pPr>
      <a:lvl6pPr marL="2729850"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6pPr>
      <a:lvl7pPr marL="3226186"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7pPr>
      <a:lvl8pPr marL="3722522"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8pPr>
      <a:lvl9pPr marL="4218859"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9pPr>
    </p:bodyStyle>
    <p:otherStyle>
      <a:defPPr>
        <a:defRPr lang="en-US"/>
      </a:defPPr>
      <a:lvl1pPr marL="0" algn="l" defTabSz="992673" rtl="0" eaLnBrk="1" latinLnBrk="0" hangingPunct="1">
        <a:defRPr sz="1954" kern="1200">
          <a:solidFill>
            <a:schemeClr val="tx1"/>
          </a:solidFill>
          <a:latin typeface="+mn-lt"/>
          <a:ea typeface="+mn-ea"/>
          <a:cs typeface="+mn-cs"/>
        </a:defRPr>
      </a:lvl1pPr>
      <a:lvl2pPr marL="496336" algn="l" defTabSz="992673" rtl="0" eaLnBrk="1" latinLnBrk="0" hangingPunct="1">
        <a:defRPr sz="1954" kern="1200">
          <a:solidFill>
            <a:schemeClr val="tx1"/>
          </a:solidFill>
          <a:latin typeface="+mn-lt"/>
          <a:ea typeface="+mn-ea"/>
          <a:cs typeface="+mn-cs"/>
        </a:defRPr>
      </a:lvl2pPr>
      <a:lvl3pPr marL="992673" algn="l" defTabSz="992673" rtl="0" eaLnBrk="1" latinLnBrk="0" hangingPunct="1">
        <a:defRPr sz="1954" kern="1200">
          <a:solidFill>
            <a:schemeClr val="tx1"/>
          </a:solidFill>
          <a:latin typeface="+mn-lt"/>
          <a:ea typeface="+mn-ea"/>
          <a:cs typeface="+mn-cs"/>
        </a:defRPr>
      </a:lvl3pPr>
      <a:lvl4pPr marL="1489009" algn="l" defTabSz="992673" rtl="0" eaLnBrk="1" latinLnBrk="0" hangingPunct="1">
        <a:defRPr sz="1954" kern="1200">
          <a:solidFill>
            <a:schemeClr val="tx1"/>
          </a:solidFill>
          <a:latin typeface="+mn-lt"/>
          <a:ea typeface="+mn-ea"/>
          <a:cs typeface="+mn-cs"/>
        </a:defRPr>
      </a:lvl4pPr>
      <a:lvl5pPr marL="1985345" algn="l" defTabSz="992673" rtl="0" eaLnBrk="1" latinLnBrk="0" hangingPunct="1">
        <a:defRPr sz="1954" kern="1200">
          <a:solidFill>
            <a:schemeClr val="tx1"/>
          </a:solidFill>
          <a:latin typeface="+mn-lt"/>
          <a:ea typeface="+mn-ea"/>
          <a:cs typeface="+mn-cs"/>
        </a:defRPr>
      </a:lvl5pPr>
      <a:lvl6pPr marL="2481682" algn="l" defTabSz="992673" rtl="0" eaLnBrk="1" latinLnBrk="0" hangingPunct="1">
        <a:defRPr sz="1954" kern="1200">
          <a:solidFill>
            <a:schemeClr val="tx1"/>
          </a:solidFill>
          <a:latin typeface="+mn-lt"/>
          <a:ea typeface="+mn-ea"/>
          <a:cs typeface="+mn-cs"/>
        </a:defRPr>
      </a:lvl6pPr>
      <a:lvl7pPr marL="2978018" algn="l" defTabSz="992673" rtl="0" eaLnBrk="1" latinLnBrk="0" hangingPunct="1">
        <a:defRPr sz="1954" kern="1200">
          <a:solidFill>
            <a:schemeClr val="tx1"/>
          </a:solidFill>
          <a:latin typeface="+mn-lt"/>
          <a:ea typeface="+mn-ea"/>
          <a:cs typeface="+mn-cs"/>
        </a:defRPr>
      </a:lvl7pPr>
      <a:lvl8pPr marL="3474354" algn="l" defTabSz="992673" rtl="0" eaLnBrk="1" latinLnBrk="0" hangingPunct="1">
        <a:defRPr sz="1954" kern="1200">
          <a:solidFill>
            <a:schemeClr val="tx1"/>
          </a:solidFill>
          <a:latin typeface="+mn-lt"/>
          <a:ea typeface="+mn-ea"/>
          <a:cs typeface="+mn-cs"/>
        </a:defRPr>
      </a:lvl8pPr>
      <a:lvl9pPr marL="3970691" algn="l" defTabSz="992673" rtl="0" eaLnBrk="1" latinLnBrk="0" hangingPunct="1">
        <a:defRPr sz="195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413643" y="240681"/>
            <a:ext cx="11912918" cy="13025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413643" y="1619432"/>
            <a:ext cx="11912918" cy="5086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5BF41EA-3085-473A-967C-3157944804D0}"/>
              </a:ext>
              <a:ext uri="{C183D7F6-B498-43B3-948B-1728B52AA6E4}">
                <adec:decorative xmlns:adec="http://schemas.microsoft.com/office/drawing/2017/decorative" val="1"/>
              </a:ext>
            </a:extLst>
          </p:cNvPr>
          <p:cNvSpPr/>
          <p:nvPr/>
        </p:nvSpPr>
        <p:spPr>
          <a:xfrm>
            <a:off x="0" y="6949017"/>
            <a:ext cx="12740203" cy="496358"/>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151" tIns="55151" rIns="55151" bIns="55151"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sp>
        <p:nvSpPr>
          <p:cNvPr id="8" name="Rectangle 7" descr="Intel Confidential">
            <a:extLst>
              <a:ext uri="{FF2B5EF4-FFF2-40B4-BE49-F238E27FC236}">
                <a16:creationId xmlns:a16="http://schemas.microsoft.com/office/drawing/2014/main" id="{D272B893-3411-4154-A13D-8DB1F4E167A4}"/>
              </a:ext>
            </a:extLst>
          </p:cNvPr>
          <p:cNvSpPr/>
          <p:nvPr/>
        </p:nvSpPr>
        <p:spPr>
          <a:xfrm>
            <a:off x="6021010" y="7068165"/>
            <a:ext cx="1194558" cy="259430"/>
          </a:xfrm>
          <a:prstGeom prst="rect">
            <a:avLst/>
          </a:prstGeom>
        </p:spPr>
        <p:txBody>
          <a:bodyPr wrap="none">
            <a:spAutoFit/>
          </a:bodyPr>
          <a:lstStyle/>
          <a:p>
            <a:pPr marL="0" marR="0" lvl="0" indent="0" algn="ctr" defTabSz="496336" rtl="0" eaLnBrk="1" fontAlgn="auto" latinLnBrk="0" hangingPunct="1">
              <a:lnSpc>
                <a:spcPct val="100000"/>
              </a:lnSpc>
              <a:spcBef>
                <a:spcPts val="0"/>
              </a:spcBef>
              <a:spcAft>
                <a:spcPts val="0"/>
              </a:spcAft>
              <a:buClrTx/>
              <a:buSzTx/>
              <a:buFontTx/>
              <a:buNone/>
              <a:tabLst/>
              <a:defRPr/>
            </a:pPr>
            <a:r>
              <a:rPr kumimoji="0" lang="en-US" sz="1086" b="0" i="0" u="none" strike="noStrike" kern="1200" cap="none" spc="0" normalizeH="0" baseline="0" noProof="0" dirty="0">
                <a:ln>
                  <a:noFill/>
                </a:ln>
                <a:solidFill>
                  <a:srgbClr val="525252"/>
                </a:solidFill>
                <a:effectLst/>
                <a:uLnTx/>
                <a:uFillTx/>
                <a:latin typeface="IntelOne Display Regular"/>
                <a:ea typeface="Intel Clear" panose="020B0604020203020204" pitchFamily="34" charset="0"/>
                <a:cs typeface="Times New Roman" panose="02020603050405020304" pitchFamily="18" charset="0"/>
              </a:rPr>
              <a:t>Intel Confidential</a:t>
            </a:r>
          </a:p>
        </p:txBody>
      </p:sp>
      <p:pic>
        <p:nvPicPr>
          <p:cNvPr id="10" name="Graphic 9">
            <a:extLst>
              <a:ext uri="{FF2B5EF4-FFF2-40B4-BE49-F238E27FC236}">
                <a16:creationId xmlns:a16="http://schemas.microsoft.com/office/drawing/2014/main" id="{A984EC55-415E-440F-AE6F-DDB70FA6D37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91692" y="7116136"/>
            <a:ext cx="516873" cy="192729"/>
          </a:xfrm>
          <a:prstGeom prst="rect">
            <a:avLst/>
          </a:prstGeom>
        </p:spPr>
      </p:pic>
      <p:sp>
        <p:nvSpPr>
          <p:cNvPr id="11" name="TextBox 10" descr="page number">
            <a:extLst>
              <a:ext uri="{FF2B5EF4-FFF2-40B4-BE49-F238E27FC236}">
                <a16:creationId xmlns:a16="http://schemas.microsoft.com/office/drawing/2014/main" id="{02FB4E28-8FF4-469D-9172-AA2B2441695C}"/>
              </a:ext>
            </a:extLst>
          </p:cNvPr>
          <p:cNvSpPr txBox="1"/>
          <p:nvPr/>
        </p:nvSpPr>
        <p:spPr>
          <a:xfrm>
            <a:off x="12917159" y="7114302"/>
            <a:ext cx="157094" cy="167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ctr" defTabSz="2647060" rtl="0" eaLnBrk="1" fontAlgn="auto" latinLnBrk="0" hangingPunct="0">
              <a:lnSpc>
                <a:spcPct val="100000"/>
              </a:lnSpc>
              <a:spcBef>
                <a:spcPts val="0"/>
              </a:spcBef>
              <a:spcAft>
                <a:spcPts val="0"/>
              </a:spcAft>
              <a:buClrTx/>
              <a:buSzTx/>
              <a:buFontTx/>
              <a:buNone/>
              <a:tabLst/>
              <a:defRPr/>
            </a:pPr>
            <a:fld id="{4F6B73DA-0149-4325-A7B8-AE29BD4BC701}" type="slidenum">
              <a:rPr kumimoji="0" lang="en-US" sz="1086" b="0" i="0" u="none" strike="noStrike" kern="1200" cap="none" spc="0" normalizeH="0" baseline="0" noProof="0" smtClean="0">
                <a:ln>
                  <a:noFill/>
                </a:ln>
                <a:solidFill>
                  <a:srgbClr val="525252"/>
                </a:solidFill>
                <a:effectLst/>
                <a:uLnTx/>
                <a:uFillTx/>
                <a:latin typeface="IntelOne Display Regular"/>
                <a:ea typeface="Intel Clear" panose="020B0604020203020204" pitchFamily="34" charset="0"/>
                <a:cs typeface="Times New Roman" panose="02020603050405020304" pitchFamily="18" charset="0"/>
                <a:sym typeface="Helvetica Neue"/>
              </a:rPr>
              <a:pPr marL="0" marR="0" lvl="0" indent="0" algn="ctr" defTabSz="2647060" rtl="0" eaLnBrk="1" fontAlgn="auto" latinLnBrk="0" hangingPunct="0">
                <a:lnSpc>
                  <a:spcPct val="100000"/>
                </a:lnSpc>
                <a:spcBef>
                  <a:spcPts val="0"/>
                </a:spcBef>
                <a:spcAft>
                  <a:spcPts val="0"/>
                </a:spcAft>
                <a:buClrTx/>
                <a:buSzTx/>
                <a:buFontTx/>
                <a:buNone/>
                <a:tabLst/>
                <a:defRPr/>
              </a:pPr>
              <a:t>‹#›</a:t>
            </a:fld>
            <a:endParaRPr kumimoji="0" lang="en-US" sz="1086" b="0" i="0" u="none" strike="noStrike" kern="1200" cap="none" spc="0" normalizeH="0" baseline="0" noProof="0" dirty="0" err="1">
              <a:ln>
                <a:noFill/>
              </a:ln>
              <a:solidFill>
                <a:srgbClr val="525252"/>
              </a:solidFill>
              <a:effectLst/>
              <a:uLnTx/>
              <a:uFillTx/>
              <a:latin typeface="IntelOne Display Regular"/>
              <a:ea typeface="Intel Clear" panose="020B0604020203020204" pitchFamily="34" charset="0"/>
              <a:cs typeface="Times New Roman" panose="02020603050405020304" pitchFamily="18" charset="0"/>
              <a:sym typeface="Helvetica Neue"/>
            </a:endParaRPr>
          </a:p>
        </p:txBody>
      </p:sp>
      <p:sp>
        <p:nvSpPr>
          <p:cNvPr id="12" name="Rectangle 11">
            <a:extLst>
              <a:ext uri="{FF2B5EF4-FFF2-40B4-BE49-F238E27FC236}">
                <a16:creationId xmlns:a16="http://schemas.microsoft.com/office/drawing/2014/main" id="{462C4174-C58D-4EF7-A490-8F73147A264E}"/>
              </a:ext>
              <a:ext uri="{C183D7F6-B498-43B3-948B-1728B52AA6E4}">
                <adec:decorative xmlns:adec="http://schemas.microsoft.com/office/drawing/2017/decorative" val="1"/>
              </a:ext>
            </a:extLst>
          </p:cNvPr>
          <p:cNvSpPr/>
          <p:nvPr/>
        </p:nvSpPr>
        <p:spPr>
          <a:xfrm>
            <a:off x="12740203" y="0"/>
            <a:ext cx="496372" cy="6949017"/>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5151" tIns="55151" rIns="55151" bIns="55151" numCol="1" spcCol="38100" rtlCol="0" anchor="ctr">
            <a:noAutofit/>
          </a:bodyPr>
          <a:lstStyle/>
          <a:p>
            <a:pPr marL="0" marR="0" lvl="0" indent="0" algn="ctr" defTabSz="896163" rtl="0" eaLnBrk="1" fontAlgn="auto" latinLnBrk="0" hangingPunct="0">
              <a:lnSpc>
                <a:spcPct val="100000"/>
              </a:lnSpc>
              <a:spcBef>
                <a:spcPts val="0"/>
              </a:spcBef>
              <a:spcAft>
                <a:spcPts val="0"/>
              </a:spcAft>
              <a:buClrTx/>
              <a:buSzTx/>
              <a:buFontTx/>
              <a:buNone/>
              <a:tabLst/>
              <a:defRPr/>
            </a:pPr>
            <a:endParaRPr kumimoji="0" lang="en-US" sz="3474" b="0" i="0" u="none" strike="noStrike" kern="1200" cap="none" spc="0" normalizeH="0" baseline="0" noProof="0" dirty="0">
              <a:ln>
                <a:noFill/>
              </a:ln>
              <a:solidFill>
                <a:srgbClr val="FFFFFF"/>
              </a:solidFill>
              <a:effectLst/>
              <a:uLnTx/>
              <a:uFillTx/>
              <a:latin typeface="IntelOne Display Regular"/>
              <a:ea typeface="Helvetica Neue Medium"/>
              <a:cs typeface="Helvetica Neue Medium"/>
              <a:sym typeface="Helvetica Neue Medium"/>
            </a:endParaRPr>
          </a:p>
        </p:txBody>
      </p:sp>
      <p:pic>
        <p:nvPicPr>
          <p:cNvPr id="6" name="Graphic 5">
            <a:extLst>
              <a:ext uri="{FF2B5EF4-FFF2-40B4-BE49-F238E27FC236}">
                <a16:creationId xmlns:a16="http://schemas.microsoft.com/office/drawing/2014/main" id="{68B7770B-7440-456F-B36C-9DDE60588E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157" y="7000291"/>
            <a:ext cx="1602867" cy="382610"/>
          </a:xfrm>
          <a:prstGeom prst="rect">
            <a:avLst/>
          </a:prstGeom>
        </p:spPr>
      </p:pic>
    </p:spTree>
    <p:extLst>
      <p:ext uri="{BB962C8B-B14F-4D97-AF65-F5344CB8AC3E}">
        <p14:creationId xmlns:p14="http://schemas.microsoft.com/office/powerpoint/2010/main" val="3154403754"/>
      </p:ext>
    </p:extLst>
  </p:cSld>
  <p:clrMap bg1="lt1" tx1="dk1" bg2="lt2" tx2="dk2" accent1="accent1" accent2="accent2" accent3="accent3" accent4="accent4" accent5="accent5" accent6="accent6" hlink="hlink" folHlink="folHlink"/>
  <p:sldLayoutIdLst>
    <p:sldLayoutId id="2147484252" r:id="rId1"/>
  </p:sldLayoutIdLst>
  <p:txStyles>
    <p:titleStyle>
      <a:lvl1pPr algn="l" defTabSz="992673" rtl="0" eaLnBrk="1" latinLnBrk="0" hangingPunct="1">
        <a:lnSpc>
          <a:spcPct val="90000"/>
        </a:lnSpc>
        <a:spcBef>
          <a:spcPct val="0"/>
        </a:spcBef>
        <a:buNone/>
        <a:defRPr sz="3908" kern="1200">
          <a:solidFill>
            <a:schemeClr val="tx1"/>
          </a:solidFill>
          <a:latin typeface="+mj-lt"/>
          <a:ea typeface="+mj-ea"/>
          <a:cs typeface="+mj-cs"/>
        </a:defRPr>
      </a:lvl1pPr>
    </p:titleStyle>
    <p:bodyStyle>
      <a:lvl1pPr marL="248168" indent="-248168" algn="l" defTabSz="992673" rtl="0" eaLnBrk="1" latinLnBrk="0" hangingPunct="1">
        <a:lnSpc>
          <a:spcPct val="90000"/>
        </a:lnSpc>
        <a:spcBef>
          <a:spcPts val="1086"/>
        </a:spcBef>
        <a:buFont typeface="IntelOne Display Regular" panose="020B0503020203020204" pitchFamily="34" charset="0"/>
        <a:buChar char="•"/>
        <a:defRPr sz="3040" kern="1200">
          <a:solidFill>
            <a:schemeClr val="tx1"/>
          </a:solidFill>
          <a:latin typeface="+mj-lt"/>
          <a:ea typeface="+mn-ea"/>
          <a:cs typeface="+mn-cs"/>
        </a:defRPr>
      </a:lvl1pPr>
      <a:lvl2pPr marL="744504" indent="-248168" algn="l" defTabSz="992673" rtl="0" eaLnBrk="1" latinLnBrk="0" hangingPunct="1">
        <a:lnSpc>
          <a:spcPct val="90000"/>
        </a:lnSpc>
        <a:spcBef>
          <a:spcPts val="543"/>
        </a:spcBef>
        <a:buFont typeface="IntelOne Display Regular" panose="020B0503020203020204" pitchFamily="34" charset="0"/>
        <a:buChar char="•"/>
        <a:defRPr sz="2605" kern="1200">
          <a:solidFill>
            <a:schemeClr val="tx1"/>
          </a:solidFill>
          <a:latin typeface="+mj-lt"/>
          <a:ea typeface="+mn-ea"/>
          <a:cs typeface="+mn-cs"/>
        </a:defRPr>
      </a:lvl2pPr>
      <a:lvl3pPr marL="1240841" indent="-248168" algn="l" defTabSz="992673" rtl="0" eaLnBrk="1" latinLnBrk="0" hangingPunct="1">
        <a:lnSpc>
          <a:spcPct val="90000"/>
        </a:lnSpc>
        <a:spcBef>
          <a:spcPts val="543"/>
        </a:spcBef>
        <a:buFont typeface="IntelOne Display Regular" panose="020B0503020203020204" pitchFamily="34" charset="0"/>
        <a:buChar char="•"/>
        <a:defRPr sz="2171" kern="1200">
          <a:solidFill>
            <a:schemeClr val="tx1"/>
          </a:solidFill>
          <a:latin typeface="+mj-lt"/>
          <a:ea typeface="+mn-ea"/>
          <a:cs typeface="+mn-cs"/>
        </a:defRPr>
      </a:lvl3pPr>
      <a:lvl4pPr marL="1737177" indent="-248168" algn="l" defTabSz="992673" rtl="0" eaLnBrk="1" latinLnBrk="0" hangingPunct="1">
        <a:lnSpc>
          <a:spcPct val="90000"/>
        </a:lnSpc>
        <a:spcBef>
          <a:spcPts val="543"/>
        </a:spcBef>
        <a:buFont typeface="IntelOne Display Regular" panose="020B0503020203020204" pitchFamily="34" charset="0"/>
        <a:buChar char="•"/>
        <a:defRPr sz="1954" kern="1200">
          <a:solidFill>
            <a:schemeClr val="tx1"/>
          </a:solidFill>
          <a:latin typeface="+mj-lt"/>
          <a:ea typeface="+mn-ea"/>
          <a:cs typeface="+mn-cs"/>
        </a:defRPr>
      </a:lvl4pPr>
      <a:lvl5pPr marL="2233513" indent="-248168" algn="l" defTabSz="992673" rtl="0" eaLnBrk="1" latinLnBrk="0" hangingPunct="1">
        <a:lnSpc>
          <a:spcPct val="90000"/>
        </a:lnSpc>
        <a:spcBef>
          <a:spcPts val="543"/>
        </a:spcBef>
        <a:buFont typeface="IntelOne Display Regular" panose="020B0503020203020204" pitchFamily="34" charset="0"/>
        <a:buChar char="•"/>
        <a:defRPr sz="1737" kern="1200">
          <a:solidFill>
            <a:schemeClr val="tx1"/>
          </a:solidFill>
          <a:latin typeface="+mj-lt"/>
          <a:ea typeface="+mn-ea"/>
          <a:cs typeface="+mn-cs"/>
        </a:defRPr>
      </a:lvl5pPr>
      <a:lvl6pPr marL="2729850"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6pPr>
      <a:lvl7pPr marL="3226186"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7pPr>
      <a:lvl8pPr marL="3722522"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8pPr>
      <a:lvl9pPr marL="4218859" indent="-248168" algn="l" defTabSz="992673" rtl="0" eaLnBrk="1" latinLnBrk="0" hangingPunct="1">
        <a:lnSpc>
          <a:spcPct val="90000"/>
        </a:lnSpc>
        <a:spcBef>
          <a:spcPts val="543"/>
        </a:spcBef>
        <a:buFont typeface="Arial" panose="020B0604020202020204" pitchFamily="34" charset="0"/>
        <a:buChar char="•"/>
        <a:defRPr sz="1954" kern="1200">
          <a:solidFill>
            <a:schemeClr val="tx1"/>
          </a:solidFill>
          <a:latin typeface="+mn-lt"/>
          <a:ea typeface="+mn-ea"/>
          <a:cs typeface="+mn-cs"/>
        </a:defRPr>
      </a:lvl9pPr>
    </p:bodyStyle>
    <p:otherStyle>
      <a:defPPr>
        <a:defRPr lang="en-US"/>
      </a:defPPr>
      <a:lvl1pPr marL="0" algn="l" defTabSz="992673" rtl="0" eaLnBrk="1" latinLnBrk="0" hangingPunct="1">
        <a:defRPr sz="1954" kern="1200">
          <a:solidFill>
            <a:schemeClr val="tx1"/>
          </a:solidFill>
          <a:latin typeface="+mn-lt"/>
          <a:ea typeface="+mn-ea"/>
          <a:cs typeface="+mn-cs"/>
        </a:defRPr>
      </a:lvl1pPr>
      <a:lvl2pPr marL="496336" algn="l" defTabSz="992673" rtl="0" eaLnBrk="1" latinLnBrk="0" hangingPunct="1">
        <a:defRPr sz="1954" kern="1200">
          <a:solidFill>
            <a:schemeClr val="tx1"/>
          </a:solidFill>
          <a:latin typeface="+mn-lt"/>
          <a:ea typeface="+mn-ea"/>
          <a:cs typeface="+mn-cs"/>
        </a:defRPr>
      </a:lvl2pPr>
      <a:lvl3pPr marL="992673" algn="l" defTabSz="992673" rtl="0" eaLnBrk="1" latinLnBrk="0" hangingPunct="1">
        <a:defRPr sz="1954" kern="1200">
          <a:solidFill>
            <a:schemeClr val="tx1"/>
          </a:solidFill>
          <a:latin typeface="+mn-lt"/>
          <a:ea typeface="+mn-ea"/>
          <a:cs typeface="+mn-cs"/>
        </a:defRPr>
      </a:lvl3pPr>
      <a:lvl4pPr marL="1489009" algn="l" defTabSz="992673" rtl="0" eaLnBrk="1" latinLnBrk="0" hangingPunct="1">
        <a:defRPr sz="1954" kern="1200">
          <a:solidFill>
            <a:schemeClr val="tx1"/>
          </a:solidFill>
          <a:latin typeface="+mn-lt"/>
          <a:ea typeface="+mn-ea"/>
          <a:cs typeface="+mn-cs"/>
        </a:defRPr>
      </a:lvl4pPr>
      <a:lvl5pPr marL="1985345" algn="l" defTabSz="992673" rtl="0" eaLnBrk="1" latinLnBrk="0" hangingPunct="1">
        <a:defRPr sz="1954" kern="1200">
          <a:solidFill>
            <a:schemeClr val="tx1"/>
          </a:solidFill>
          <a:latin typeface="+mn-lt"/>
          <a:ea typeface="+mn-ea"/>
          <a:cs typeface="+mn-cs"/>
        </a:defRPr>
      </a:lvl5pPr>
      <a:lvl6pPr marL="2481682" algn="l" defTabSz="992673" rtl="0" eaLnBrk="1" latinLnBrk="0" hangingPunct="1">
        <a:defRPr sz="1954" kern="1200">
          <a:solidFill>
            <a:schemeClr val="tx1"/>
          </a:solidFill>
          <a:latin typeface="+mn-lt"/>
          <a:ea typeface="+mn-ea"/>
          <a:cs typeface="+mn-cs"/>
        </a:defRPr>
      </a:lvl6pPr>
      <a:lvl7pPr marL="2978018" algn="l" defTabSz="992673" rtl="0" eaLnBrk="1" latinLnBrk="0" hangingPunct="1">
        <a:defRPr sz="1954" kern="1200">
          <a:solidFill>
            <a:schemeClr val="tx1"/>
          </a:solidFill>
          <a:latin typeface="+mn-lt"/>
          <a:ea typeface="+mn-ea"/>
          <a:cs typeface="+mn-cs"/>
        </a:defRPr>
      </a:lvl7pPr>
      <a:lvl8pPr marL="3474354" algn="l" defTabSz="992673" rtl="0" eaLnBrk="1" latinLnBrk="0" hangingPunct="1">
        <a:defRPr sz="1954" kern="1200">
          <a:solidFill>
            <a:schemeClr val="tx1"/>
          </a:solidFill>
          <a:latin typeface="+mn-lt"/>
          <a:ea typeface="+mn-ea"/>
          <a:cs typeface="+mn-cs"/>
        </a:defRPr>
      </a:lvl8pPr>
      <a:lvl9pPr marL="3970691" algn="l" defTabSz="992673" rtl="0" eaLnBrk="1" latinLnBrk="0" hangingPunct="1">
        <a:defRPr sz="1954"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3" name="Rectangle 59"/>
          <p:cNvSpPr>
            <a:spLocks noChangeArrowheads="1"/>
          </p:cNvSpPr>
          <p:nvPr/>
        </p:nvSpPr>
        <p:spPr bwMode="gray">
          <a:xfrm>
            <a:off x="-2158" y="6833962"/>
            <a:ext cx="13236575" cy="611579"/>
          </a:xfrm>
          <a:prstGeom prst="rect">
            <a:avLst/>
          </a:prstGeom>
          <a:solidFill>
            <a:srgbClr val="0860A8"/>
          </a:solidFill>
          <a:ln w="9525">
            <a:noFill/>
            <a:miter lim="800000"/>
            <a:headEnd/>
            <a:tailEnd/>
          </a:ln>
          <a:effectLst/>
        </p:spPr>
        <p:txBody>
          <a:bodyPr wrap="none" lIns="90578" tIns="45334" rIns="90578" bIns="45334" anchor="ctr"/>
          <a:lstStyle/>
          <a:p>
            <a:pPr algn="ctr" defTabSz="910836" eaLnBrk="0" fontAlgn="base" hangingPunct="0">
              <a:spcBef>
                <a:spcPct val="0"/>
              </a:spcBef>
              <a:spcAft>
                <a:spcPct val="0"/>
              </a:spcAft>
            </a:pPr>
            <a:endParaRPr lang="en-US" sz="2400" dirty="0">
              <a:solidFill>
                <a:srgbClr val="FFFFFF"/>
              </a:solidFill>
            </a:endParaRPr>
          </a:p>
        </p:txBody>
      </p:sp>
      <p:pic>
        <p:nvPicPr>
          <p:cNvPr id="1084" name="Picture 60" descr="intellogo"/>
          <p:cNvPicPr>
            <a:picLocks noChangeAspect="1" noChangeArrowheads="1"/>
          </p:cNvPicPr>
          <p:nvPr/>
        </p:nvPicPr>
        <p:blipFill>
          <a:blip r:embed="rId6" cstate="print"/>
          <a:srcRect/>
          <a:stretch>
            <a:fillRect/>
          </a:stretch>
        </p:blipFill>
        <p:spPr bwMode="gray">
          <a:xfrm>
            <a:off x="12329379" y="6876870"/>
            <a:ext cx="773412" cy="409837"/>
          </a:xfrm>
          <a:prstGeom prst="rect">
            <a:avLst/>
          </a:prstGeom>
          <a:noFill/>
        </p:spPr>
      </p:pic>
      <p:sp>
        <p:nvSpPr>
          <p:cNvPr id="1026" name="Rectangle 2"/>
          <p:cNvSpPr>
            <a:spLocks noGrp="1" noChangeArrowheads="1"/>
          </p:cNvSpPr>
          <p:nvPr>
            <p:ph type="title"/>
          </p:nvPr>
        </p:nvSpPr>
        <p:spPr bwMode="auto">
          <a:xfrm>
            <a:off x="406387" y="316286"/>
            <a:ext cx="12789378" cy="497205"/>
          </a:xfrm>
          <a:prstGeom prst="rect">
            <a:avLst/>
          </a:prstGeom>
          <a:noFill/>
          <a:ln w="9525">
            <a:noFill/>
            <a:miter lim="800000"/>
            <a:headEnd/>
            <a:tailEnd/>
          </a:ln>
          <a:effectLst/>
        </p:spPr>
        <p:txBody>
          <a:bodyPr vert="horz" wrap="square" lIns="0" tIns="0" rIns="71285" bIns="0" numCol="1" anchor="ctr" anchorCtr="0" compatLnSpc="1">
            <a:prstTxWarp prst="textNoShape">
              <a:avLst/>
            </a:prstTxWarp>
          </a:bodyPr>
          <a:lstStyle/>
          <a:p>
            <a:pPr lvl="0"/>
            <a:r>
              <a:rPr lang="en-US" noProof="1"/>
              <a:t>{name = Title1, text = Action Title: , height = 1, order = 1, multi-line = false, fill = true, optional = false, indented = false, caption height = </a:t>
            </a:r>
            <a:r>
              <a:rPr lang="en-CA" altLang="zh-CN" dirty="0"/>
              <a:t>2</a:t>
            </a:r>
            <a:r>
              <a:rPr lang="en-CA" noProof="1"/>
              <a:t>}</a:t>
            </a:r>
          </a:p>
        </p:txBody>
      </p:sp>
      <p:sp>
        <p:nvSpPr>
          <p:cNvPr id="1027" name="Rectangle 3"/>
          <p:cNvSpPr>
            <a:spLocks noGrp="1" noChangeArrowheads="1"/>
          </p:cNvSpPr>
          <p:nvPr>
            <p:ph type="body" idx="1"/>
          </p:nvPr>
        </p:nvSpPr>
        <p:spPr bwMode="auto">
          <a:xfrm>
            <a:off x="512117" y="1404413"/>
            <a:ext cx="12219041" cy="5399366"/>
          </a:xfrm>
          <a:prstGeom prst="rect">
            <a:avLst/>
          </a:prstGeom>
          <a:noFill/>
          <a:ln w="9525">
            <a:noFill/>
            <a:miter lim="800000"/>
            <a:headEnd/>
            <a:tailEnd/>
          </a:ln>
          <a:effectLst/>
        </p:spPr>
        <p:txBody>
          <a:bodyPr vert="horz" wrap="square" lIns="46330" tIns="46330" rIns="46330" bIns="46330" numCol="1" anchor="t" anchorCtr="0" compatLnSpc="1">
            <a:prstTxWarp prst="textNoShape">
              <a:avLst/>
            </a:prstTxWarp>
          </a:bodyPr>
          <a:lstStyle/>
          <a:p>
            <a:pPr lvl="0"/>
            <a:r>
              <a:rPr lang="en-US" noProof="1"/>
              <a:t>Click to edit master</a:t>
            </a:r>
            <a:r>
              <a:rPr lang="en-CA" noProof="1"/>
              <a:t>text styles</a:t>
            </a:r>
          </a:p>
          <a:p>
            <a:pPr lvl="1"/>
            <a:r>
              <a:rPr lang="en-CA" noProof="1"/>
              <a:t>Second level</a:t>
            </a:r>
          </a:p>
          <a:p>
            <a:pPr lvl="2"/>
            <a:r>
              <a:rPr lang="en-CA" noProof="1"/>
              <a:t>Third level</a:t>
            </a:r>
            <a:endParaRPr lang="en-CA" altLang="zh-CN"/>
          </a:p>
          <a:p>
            <a:pPr lvl="3"/>
            <a:r>
              <a:rPr lang="en-CA" altLang="zh-CN"/>
              <a:t>Fourth level</a:t>
            </a:r>
            <a:endParaRPr lang="en-CA" noProof="1"/>
          </a:p>
        </p:txBody>
      </p:sp>
      <p:sp>
        <p:nvSpPr>
          <p:cNvPr id="1030" name="Rectangle 6"/>
          <p:cNvSpPr>
            <a:spLocks noGrp="1" noChangeArrowheads="1"/>
          </p:cNvSpPr>
          <p:nvPr>
            <p:ph type="sldNum" sz="quarter" idx="4"/>
          </p:nvPr>
        </p:nvSpPr>
        <p:spPr bwMode="white">
          <a:xfrm>
            <a:off x="12063719" y="7005434"/>
            <a:ext cx="429915" cy="332000"/>
          </a:xfrm>
          <a:prstGeom prst="rect">
            <a:avLst/>
          </a:prstGeom>
          <a:noFill/>
          <a:ln w="9525">
            <a:noFill/>
            <a:miter lim="800000"/>
            <a:headEnd/>
            <a:tailEnd/>
          </a:ln>
          <a:effectLst/>
        </p:spPr>
        <p:txBody>
          <a:bodyPr vert="horz" wrap="none" lIns="0" tIns="43851" rIns="0" bIns="43851" numCol="1" anchor="ctr" anchorCtr="0" compatLnSpc="1">
            <a:prstTxWarp prst="textNoShape">
              <a:avLst/>
            </a:prstTxWarp>
          </a:bodyPr>
          <a:lstStyle>
            <a:lvl1pPr defTabSz="872781">
              <a:defRPr sz="1000" noProof="1">
                <a:solidFill>
                  <a:srgbClr val="FFFFFF"/>
                </a:solidFill>
              </a:defRPr>
            </a:lvl1pPr>
          </a:lstStyle>
          <a:p>
            <a:pPr eaLnBrk="0" fontAlgn="base" hangingPunct="0">
              <a:spcBef>
                <a:spcPct val="0"/>
              </a:spcBef>
              <a:spcAft>
                <a:spcPct val="0"/>
              </a:spcAft>
            </a:pPr>
            <a:fld id="{7E3317E7-9B68-4845-9CA3-8E7130A1AE6E}" type="slidenum">
              <a:rPr/>
              <a:pPr eaLnBrk="0" fontAlgn="base" hangingPunct="0">
                <a:spcBef>
                  <a:spcPct val="0"/>
                </a:spcBef>
                <a:spcAft>
                  <a:spcPct val="0"/>
                </a:spcAft>
              </a:pPr>
              <a:t>‹#›</a:t>
            </a:fld>
            <a:endParaRPr lang="en-US" dirty="0"/>
          </a:p>
        </p:txBody>
      </p:sp>
      <p:sp>
        <p:nvSpPr>
          <p:cNvPr id="1085" name="Text Box 61"/>
          <p:cNvSpPr txBox="1">
            <a:spLocks noChangeArrowheads="1"/>
          </p:cNvSpPr>
          <p:nvPr/>
        </p:nvSpPr>
        <p:spPr bwMode="gray">
          <a:xfrm>
            <a:off x="10715268" y="6812042"/>
            <a:ext cx="1510212" cy="276219"/>
          </a:xfrm>
          <a:prstGeom prst="rect">
            <a:avLst/>
          </a:prstGeom>
          <a:noFill/>
          <a:ln w="9525">
            <a:noFill/>
            <a:miter lim="800000"/>
            <a:headEnd/>
            <a:tailEnd/>
          </a:ln>
          <a:effectLst/>
        </p:spPr>
        <p:txBody>
          <a:bodyPr wrap="none" lIns="90578" tIns="45334" rIns="90578" bIns="45334">
            <a:spAutoFit/>
          </a:bodyPr>
          <a:lstStyle/>
          <a:p>
            <a:pPr algn="ctr" defTabSz="910836" fontAlgn="base">
              <a:spcBef>
                <a:spcPct val="0"/>
              </a:spcBef>
              <a:spcAft>
                <a:spcPct val="0"/>
              </a:spcAft>
            </a:pPr>
            <a:r>
              <a:rPr lang="en-US" sz="1200" dirty="0">
                <a:solidFill>
                  <a:srgbClr val="FFFFFF"/>
                </a:solidFill>
              </a:rPr>
              <a:t>Intel Confidential</a:t>
            </a:r>
          </a:p>
        </p:txBody>
      </p:sp>
    </p:spTree>
    <p:extLst>
      <p:ext uri="{BB962C8B-B14F-4D97-AF65-F5344CB8AC3E}">
        <p14:creationId xmlns:p14="http://schemas.microsoft.com/office/powerpoint/2010/main" val="3996914441"/>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Lst>
  <p:hf hdr="0" ftr="0" dt="0"/>
  <p:txStyles>
    <p:titleStyle>
      <a:lvl1pPr algn="l" defTabSz="872781" rtl="0" eaLnBrk="1" fontAlgn="base" hangingPunct="1">
        <a:spcBef>
          <a:spcPct val="0"/>
        </a:spcBef>
        <a:spcAft>
          <a:spcPct val="0"/>
        </a:spcAft>
        <a:defRPr sz="3200" b="1">
          <a:solidFill>
            <a:schemeClr val="bg2"/>
          </a:solidFill>
          <a:latin typeface="+mj-lt"/>
          <a:ea typeface="+mj-ea"/>
          <a:cs typeface="+mj-cs"/>
        </a:defRPr>
      </a:lvl1pPr>
      <a:lvl2pPr algn="l" defTabSz="872781" rtl="0" eaLnBrk="1" fontAlgn="base" hangingPunct="1">
        <a:spcBef>
          <a:spcPct val="0"/>
        </a:spcBef>
        <a:spcAft>
          <a:spcPct val="0"/>
        </a:spcAft>
        <a:defRPr sz="3200">
          <a:solidFill>
            <a:schemeClr val="bg2"/>
          </a:solidFill>
          <a:latin typeface="Verdana" pitchFamily="34" charset="0"/>
        </a:defRPr>
      </a:lvl2pPr>
      <a:lvl3pPr algn="l" defTabSz="872781" rtl="0" eaLnBrk="1" fontAlgn="base" hangingPunct="1">
        <a:spcBef>
          <a:spcPct val="0"/>
        </a:spcBef>
        <a:spcAft>
          <a:spcPct val="0"/>
        </a:spcAft>
        <a:defRPr sz="3200">
          <a:solidFill>
            <a:schemeClr val="bg2"/>
          </a:solidFill>
          <a:latin typeface="Verdana" pitchFamily="34" charset="0"/>
        </a:defRPr>
      </a:lvl3pPr>
      <a:lvl4pPr algn="l" defTabSz="872781" rtl="0" eaLnBrk="1" fontAlgn="base" hangingPunct="1">
        <a:spcBef>
          <a:spcPct val="0"/>
        </a:spcBef>
        <a:spcAft>
          <a:spcPct val="0"/>
        </a:spcAft>
        <a:defRPr sz="3200">
          <a:solidFill>
            <a:schemeClr val="bg2"/>
          </a:solidFill>
          <a:latin typeface="Verdana" pitchFamily="34" charset="0"/>
        </a:defRPr>
      </a:lvl4pPr>
      <a:lvl5pPr algn="l" defTabSz="872781" rtl="0" eaLnBrk="1" fontAlgn="base" hangingPunct="1">
        <a:spcBef>
          <a:spcPct val="0"/>
        </a:spcBef>
        <a:spcAft>
          <a:spcPct val="0"/>
        </a:spcAft>
        <a:defRPr sz="3200">
          <a:solidFill>
            <a:schemeClr val="bg2"/>
          </a:solidFill>
          <a:latin typeface="Verdana" pitchFamily="34" charset="0"/>
        </a:defRPr>
      </a:lvl5pPr>
      <a:lvl6pPr marL="452904" algn="l" defTabSz="872781" rtl="0" eaLnBrk="1" fontAlgn="base" hangingPunct="1">
        <a:spcBef>
          <a:spcPct val="0"/>
        </a:spcBef>
        <a:spcAft>
          <a:spcPct val="0"/>
        </a:spcAft>
        <a:defRPr sz="3200">
          <a:solidFill>
            <a:schemeClr val="bg2"/>
          </a:solidFill>
          <a:latin typeface="Verdana" pitchFamily="34" charset="0"/>
        </a:defRPr>
      </a:lvl6pPr>
      <a:lvl7pPr marL="905808" algn="l" defTabSz="872781" rtl="0" eaLnBrk="1" fontAlgn="base" hangingPunct="1">
        <a:spcBef>
          <a:spcPct val="0"/>
        </a:spcBef>
        <a:spcAft>
          <a:spcPct val="0"/>
        </a:spcAft>
        <a:defRPr sz="3200">
          <a:solidFill>
            <a:schemeClr val="bg2"/>
          </a:solidFill>
          <a:latin typeface="Verdana" pitchFamily="34" charset="0"/>
        </a:defRPr>
      </a:lvl7pPr>
      <a:lvl8pPr marL="1358708" algn="l" defTabSz="872781" rtl="0" eaLnBrk="1" fontAlgn="base" hangingPunct="1">
        <a:spcBef>
          <a:spcPct val="0"/>
        </a:spcBef>
        <a:spcAft>
          <a:spcPct val="0"/>
        </a:spcAft>
        <a:defRPr sz="3200">
          <a:solidFill>
            <a:schemeClr val="bg2"/>
          </a:solidFill>
          <a:latin typeface="Verdana" pitchFamily="34" charset="0"/>
        </a:defRPr>
      </a:lvl8pPr>
      <a:lvl9pPr marL="1811609" algn="l" defTabSz="872781" rtl="0" eaLnBrk="1" fontAlgn="base" hangingPunct="1">
        <a:spcBef>
          <a:spcPct val="0"/>
        </a:spcBef>
        <a:spcAft>
          <a:spcPct val="0"/>
        </a:spcAft>
        <a:defRPr sz="3200">
          <a:solidFill>
            <a:schemeClr val="bg2"/>
          </a:solidFill>
          <a:latin typeface="Verdana" pitchFamily="34" charset="0"/>
        </a:defRPr>
      </a:lvl9pPr>
    </p:titleStyle>
    <p:bodyStyle>
      <a:lvl1pPr marL="268911" indent="-268911" algn="l" defTabSz="971851" rtl="0" eaLnBrk="1" fontAlgn="base" hangingPunct="1">
        <a:spcBef>
          <a:spcPct val="40000"/>
        </a:spcBef>
        <a:spcAft>
          <a:spcPct val="0"/>
        </a:spcAft>
        <a:buClr>
          <a:schemeClr val="tx1"/>
        </a:buClr>
        <a:buFont typeface="Verdana" pitchFamily="34" charset="0"/>
        <a:buChar char="•"/>
        <a:defRPr sz="2400">
          <a:solidFill>
            <a:schemeClr val="tx1"/>
          </a:solidFill>
          <a:latin typeface="+mn-lt"/>
          <a:ea typeface="+mn-ea"/>
          <a:cs typeface="+mn-cs"/>
        </a:defRPr>
      </a:lvl1pPr>
      <a:lvl2pPr marL="569278" indent="-116347" algn="l" defTabSz="971851" rtl="0" eaLnBrk="1" fontAlgn="base" hangingPunct="1">
        <a:spcBef>
          <a:spcPct val="20000"/>
        </a:spcBef>
        <a:spcAft>
          <a:spcPct val="0"/>
        </a:spcAft>
        <a:buClr>
          <a:schemeClr val="tx1"/>
        </a:buClr>
        <a:buChar char="-"/>
        <a:defRPr sz="2000">
          <a:solidFill>
            <a:schemeClr val="tx1"/>
          </a:solidFill>
          <a:latin typeface="+mn-lt"/>
        </a:defRPr>
      </a:lvl2pPr>
      <a:lvl3pPr marL="1042620" indent="-284644" algn="l" defTabSz="971851" rtl="0" eaLnBrk="1" fontAlgn="base" hangingPunct="1">
        <a:spcBef>
          <a:spcPct val="20000"/>
        </a:spcBef>
        <a:spcAft>
          <a:spcPct val="0"/>
        </a:spcAft>
        <a:buClr>
          <a:schemeClr val="tx1"/>
        </a:buClr>
        <a:buFont typeface="Marlett" pitchFamily="2" charset="2"/>
        <a:buChar char="8"/>
        <a:defRPr sz="2000">
          <a:solidFill>
            <a:schemeClr val="tx1"/>
          </a:solidFill>
          <a:latin typeface="+mn-lt"/>
        </a:defRPr>
      </a:lvl3pPr>
      <a:lvl4pPr marL="1435761" indent="-204456" algn="l" defTabSz="971851" rtl="0" eaLnBrk="1" fontAlgn="base" hangingPunct="1">
        <a:spcBef>
          <a:spcPct val="20000"/>
        </a:spcBef>
        <a:spcAft>
          <a:spcPct val="0"/>
        </a:spcAft>
        <a:buClr>
          <a:schemeClr val="tx1"/>
        </a:buClr>
        <a:buChar char="-"/>
        <a:defRPr sz="2000">
          <a:solidFill>
            <a:schemeClr val="tx1"/>
          </a:solidFill>
          <a:latin typeface="+mn-lt"/>
        </a:defRPr>
      </a:lvl4pPr>
      <a:lvl5pPr marL="2137128"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5pPr>
      <a:lvl6pPr marL="2590028"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6pPr>
      <a:lvl7pPr marL="3042933"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7pPr>
      <a:lvl8pPr marL="3495831"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8pPr>
      <a:lvl9pPr marL="3948736"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9pPr>
    </p:bodyStyle>
    <p:otherStyle>
      <a:defPPr>
        <a:defRPr lang="en-US"/>
      </a:defPPr>
      <a:lvl1pPr marL="0" algn="l" defTabSz="905808" rtl="0" eaLnBrk="1" latinLnBrk="0" hangingPunct="1">
        <a:defRPr sz="1800" kern="1200">
          <a:solidFill>
            <a:schemeClr val="tx1"/>
          </a:solidFill>
          <a:latin typeface="+mn-lt"/>
          <a:ea typeface="+mn-ea"/>
          <a:cs typeface="+mn-cs"/>
        </a:defRPr>
      </a:lvl1pPr>
      <a:lvl2pPr marL="452904" algn="l" defTabSz="905808" rtl="0" eaLnBrk="1" latinLnBrk="0" hangingPunct="1">
        <a:defRPr sz="1800" kern="1200">
          <a:solidFill>
            <a:schemeClr val="tx1"/>
          </a:solidFill>
          <a:latin typeface="+mn-lt"/>
          <a:ea typeface="+mn-ea"/>
          <a:cs typeface="+mn-cs"/>
        </a:defRPr>
      </a:lvl2pPr>
      <a:lvl3pPr marL="905808" algn="l" defTabSz="905808" rtl="0" eaLnBrk="1" latinLnBrk="0" hangingPunct="1">
        <a:defRPr sz="1800" kern="1200">
          <a:solidFill>
            <a:schemeClr val="tx1"/>
          </a:solidFill>
          <a:latin typeface="+mn-lt"/>
          <a:ea typeface="+mn-ea"/>
          <a:cs typeface="+mn-cs"/>
        </a:defRPr>
      </a:lvl3pPr>
      <a:lvl4pPr marL="1358708" algn="l" defTabSz="905808" rtl="0" eaLnBrk="1" latinLnBrk="0" hangingPunct="1">
        <a:defRPr sz="1800" kern="1200">
          <a:solidFill>
            <a:schemeClr val="tx1"/>
          </a:solidFill>
          <a:latin typeface="+mn-lt"/>
          <a:ea typeface="+mn-ea"/>
          <a:cs typeface="+mn-cs"/>
        </a:defRPr>
      </a:lvl4pPr>
      <a:lvl5pPr marL="1811609" algn="l" defTabSz="905808" rtl="0" eaLnBrk="1" latinLnBrk="0" hangingPunct="1">
        <a:defRPr sz="1800" kern="1200">
          <a:solidFill>
            <a:schemeClr val="tx1"/>
          </a:solidFill>
          <a:latin typeface="+mn-lt"/>
          <a:ea typeface="+mn-ea"/>
          <a:cs typeface="+mn-cs"/>
        </a:defRPr>
      </a:lvl5pPr>
      <a:lvl6pPr marL="2264507" algn="l" defTabSz="905808" rtl="0" eaLnBrk="1" latinLnBrk="0" hangingPunct="1">
        <a:defRPr sz="1800" kern="1200">
          <a:solidFill>
            <a:schemeClr val="tx1"/>
          </a:solidFill>
          <a:latin typeface="+mn-lt"/>
          <a:ea typeface="+mn-ea"/>
          <a:cs typeface="+mn-cs"/>
        </a:defRPr>
      </a:lvl6pPr>
      <a:lvl7pPr marL="2717416" algn="l" defTabSz="905808" rtl="0" eaLnBrk="1" latinLnBrk="0" hangingPunct="1">
        <a:defRPr sz="1800" kern="1200">
          <a:solidFill>
            <a:schemeClr val="tx1"/>
          </a:solidFill>
          <a:latin typeface="+mn-lt"/>
          <a:ea typeface="+mn-ea"/>
          <a:cs typeface="+mn-cs"/>
        </a:defRPr>
      </a:lvl7pPr>
      <a:lvl8pPr marL="3170311" algn="l" defTabSz="905808" rtl="0" eaLnBrk="1" latinLnBrk="0" hangingPunct="1">
        <a:defRPr sz="1800" kern="1200">
          <a:solidFill>
            <a:schemeClr val="tx1"/>
          </a:solidFill>
          <a:latin typeface="+mn-lt"/>
          <a:ea typeface="+mn-ea"/>
          <a:cs typeface="+mn-cs"/>
        </a:defRPr>
      </a:lvl8pPr>
      <a:lvl9pPr marL="3623212" algn="l" defTabSz="9058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hyperlink" Target="http://goto.intel.com/IPGovernanc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hyperlink" Target="http://goto.intel.com/PlanningGovernanc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hyperlink" Target="http://goto.intel.com/PLCReport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hyperlink" Target="http://goto.intel.com/PPOE" TargetMode="Externa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hyperlink" Target="http://goto.intel.com/PLCRevisionContro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hyperlink" Target="http://goto.intel.com/PPOE" TargetMode="Externa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goto.intel.com/releasequality" TargetMode="External"/><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hyperlink" Target="http://goto.intel.com/PPOE" TargetMode="External"/><Relationship Id="rId5" Type="http://schemas.openxmlformats.org/officeDocument/2006/relationships/hyperlink" Target="http://goto.intel.com/releasequality" TargetMode="External"/><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hyperlink" Target="http://goto.intel.com/LTRChecklists" TargetMode="External"/><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goto.intel.com/PLCRevisionContro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17.png"/><Relationship Id="rId4" Type="http://schemas.openxmlformats.org/officeDocument/2006/relationships/hyperlink" Target="http://goto.intel.com/SDLe"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23.png"/><Relationship Id="rId4" Type="http://schemas.openxmlformats.org/officeDocument/2006/relationships/hyperlink" Target="http://goto.intel.com/SDL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goto.intel.com/PLCGantt" TargetMode="Externa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s://goto.intel.com/ReleaseQuality" TargetMode="External"/><Relationship Id="rId5" Type="http://schemas.openxmlformats.org/officeDocument/2006/relationships/hyperlink" Target="https://goto.intel.com/PlatformSW" TargetMode="External"/><Relationship Id="rId4" Type="http://schemas.openxmlformats.org/officeDocument/2006/relationships/hyperlink" Target="https://goto.intel.com/PlatformExecution"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b="1" dirty="0"/>
              <a:t>Planning &amp; Execution Unified Product Lifecycle (UPLC) Overview</a:t>
            </a:r>
          </a:p>
        </p:txBody>
      </p:sp>
      <p:sp>
        <p:nvSpPr>
          <p:cNvPr id="3" name="Subtitle 2"/>
          <p:cNvSpPr>
            <a:spLocks noGrp="1"/>
          </p:cNvSpPr>
          <p:nvPr>
            <p:ph type="subTitle" idx="1"/>
          </p:nvPr>
        </p:nvSpPr>
        <p:spPr>
          <a:xfrm>
            <a:off x="1674696" y="5018087"/>
            <a:ext cx="10627701" cy="690034"/>
          </a:xfrm>
        </p:spPr>
        <p:txBody>
          <a:bodyPr/>
          <a:lstStyle/>
          <a:p>
            <a:r>
              <a:rPr lang="en-US" sz="2800" b="1" dirty="0"/>
              <a:t>UPLC 3.0.0, December 2023</a:t>
            </a:r>
          </a:p>
        </p:txBody>
      </p:sp>
      <p:sp>
        <p:nvSpPr>
          <p:cNvPr id="8" name="BainBulletsConfiguration" hidden="1"/>
          <p:cNvSpPr txBox="1"/>
          <p:nvPr/>
        </p:nvSpPr>
        <p:spPr>
          <a:xfrm>
            <a:off x="1766887" y="12703"/>
            <a:ext cx="8890000" cy="110101"/>
          </a:xfrm>
          <a:prstGeom prst="rect">
            <a:avLst/>
          </a:prstGeom>
          <a:noFill/>
        </p:spPr>
        <p:txBody>
          <a:bodyPr vert="horz" lIns="91422" tIns="45711" rIns="91422" bIns="45711" rtlCol="0">
            <a:spAutoFit/>
          </a:bodyPr>
          <a:lstStyle/>
          <a:p>
            <a:endParaRPr lang="en-US" sz="100" dirty="0">
              <a:solidFill>
                <a:srgbClr val="FFFFFF"/>
              </a:solidFill>
            </a:endParaRPr>
          </a:p>
        </p:txBody>
      </p:sp>
    </p:spTree>
    <p:extLst>
      <p:ext uri="{BB962C8B-B14F-4D97-AF65-F5344CB8AC3E}">
        <p14:creationId xmlns:p14="http://schemas.microsoft.com/office/powerpoint/2010/main" val="2064494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5" name="Title 32"/>
          <p:cNvSpPr>
            <a:spLocks noGrp="1"/>
          </p:cNvSpPr>
          <p:nvPr>
            <p:ph type="title"/>
          </p:nvPr>
        </p:nvSpPr>
        <p:spPr bwMode="gray">
          <a:xfrm>
            <a:off x="413643" y="17023"/>
            <a:ext cx="11912918" cy="517007"/>
          </a:xfrm>
        </p:spPr>
        <p:txBody>
          <a:bodyPr/>
          <a:lstStyle/>
          <a:p>
            <a:r>
              <a:rPr lang="en-US" sz="2800" dirty="0"/>
              <a:t>IP Governance Review Checkpoints</a:t>
            </a:r>
            <a:endParaRPr lang="en-CA" sz="2800" dirty="0"/>
          </a:p>
        </p:txBody>
      </p:sp>
      <p:sp>
        <p:nvSpPr>
          <p:cNvPr id="2" name="BainBulletsConfiguration" hidden="1"/>
          <p:cNvSpPr txBox="1"/>
          <p:nvPr/>
        </p:nvSpPr>
        <p:spPr>
          <a:xfrm>
            <a:off x="1767021" y="12786"/>
            <a:ext cx="8888549" cy="109669"/>
          </a:xfrm>
          <a:prstGeom prst="rect">
            <a:avLst/>
          </a:prstGeom>
          <a:noFill/>
        </p:spPr>
        <p:txBody>
          <a:bodyPr vert="horz" wrap="square" lIns="45499" tIns="45499" rIns="45499" bIns="45499" rtlCol="0">
            <a:spAutoFit/>
          </a:bodyPr>
          <a:lstStyle/>
          <a:p>
            <a:pPr marL="0" marR="0" lvl="0" indent="0" algn="l" defTabSz="979178" rtl="0" eaLnBrk="0" fontAlgn="base" latinLnBrk="0" hangingPunct="0">
              <a:lnSpc>
                <a:spcPct val="100000"/>
              </a:lnSpc>
              <a:spcBef>
                <a:spcPct val="0"/>
              </a:spcBef>
              <a:spcAft>
                <a:spcPct val="0"/>
              </a:spcAft>
              <a:buClrTx/>
              <a:buSzTx/>
              <a:buFontTx/>
              <a:buNone/>
              <a:tabLst/>
              <a:defRPr/>
            </a:pPr>
            <a:r>
              <a:rPr kumimoji="0" lang="en-CA" sz="100" b="0" i="0" u="none" strike="noStrike" kern="1200" cap="none" spc="0" normalizeH="0" baseline="0" noProof="0" dirty="0">
                <a:ln>
                  <a:noFill/>
                </a:ln>
                <a:solidFill>
                  <a:srgbClr val="FFFFFF"/>
                </a:solidFill>
                <a:effectLst/>
                <a:uLnTx/>
                <a:uFillTx/>
                <a:latin typeface="IntelOne Display Regular"/>
              </a:rPr>
              <a:t>99_84 106_84 113_84 123_84</a:t>
            </a:r>
          </a:p>
        </p:txBody>
      </p:sp>
      <p:grpSp>
        <p:nvGrpSpPr>
          <p:cNvPr id="106" name="Sticker79465"/>
          <p:cNvGrpSpPr/>
          <p:nvPr>
            <p:custDataLst>
              <p:tags r:id="rId1"/>
            </p:custDataLst>
          </p:nvPr>
        </p:nvGrpSpPr>
        <p:grpSpPr>
          <a:xfrm>
            <a:off x="9620357" y="74803"/>
            <a:ext cx="1681793" cy="240475"/>
            <a:chOff x="8169483" y="1306784"/>
            <a:chExt cx="1441099" cy="247652"/>
          </a:xfrm>
        </p:grpSpPr>
        <p:sp>
          <p:nvSpPr>
            <p:cNvPr id="107" name="StickerText79465"/>
            <p:cNvSpPr txBox="1"/>
            <p:nvPr/>
          </p:nvSpPr>
          <p:spPr>
            <a:xfrm>
              <a:off x="8486476" y="1319674"/>
              <a:ext cx="807119" cy="221874"/>
            </a:xfrm>
            <a:prstGeom prst="rect">
              <a:avLst/>
            </a:prstGeom>
            <a:noFill/>
          </p:spPr>
          <p:txBody>
            <a:bodyPr vert="horz" wrap="none" lIns="0" tIns="0" rIns="0" bIns="0" rtlCol="0" anchor="ctr" anchorCtr="0">
              <a:spAutoFit/>
            </a:bodyPr>
            <a:lstStyle/>
            <a:p>
              <a:pPr marL="0" marR="0" lvl="0" indent="0" algn="ctr" defTabSz="97019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525252"/>
                  </a:solidFill>
                  <a:effectLst/>
                  <a:uLnTx/>
                  <a:uFillTx/>
                  <a:latin typeface="IntelOne Display Light" panose="020B0403020203020204" pitchFamily="34" charset="0"/>
                </a:rPr>
                <a:t>UPLC 3.0.0</a:t>
              </a:r>
            </a:p>
          </p:txBody>
        </p:sp>
        <p:cxnSp>
          <p:nvCxnSpPr>
            <p:cNvPr id="108" name="StickerLineTop79465"/>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13" name="StickerLineBottom79465"/>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152" name="Rectangle 151">
            <a:extLst>
              <a:ext uri="{FF2B5EF4-FFF2-40B4-BE49-F238E27FC236}">
                <a16:creationId xmlns:a16="http://schemas.microsoft.com/office/drawing/2014/main" id="{83E433C9-0343-44D3-AE01-46DB8BB55557}"/>
              </a:ext>
            </a:extLst>
          </p:cNvPr>
          <p:cNvSpPr/>
          <p:nvPr/>
        </p:nvSpPr>
        <p:spPr bwMode="auto">
          <a:xfrm>
            <a:off x="1805046" y="7255105"/>
            <a:ext cx="9232841" cy="181210"/>
          </a:xfrm>
          <a:prstGeom prst="rect">
            <a:avLst/>
          </a:prstGeom>
          <a:noFill/>
          <a:ln w="9525" cap="flat" cmpd="sng" algn="ctr">
            <a:noFill/>
            <a:prstDash val="dash"/>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algn="ctr"/>
            <a:r>
              <a:rPr lang="en-US" sz="1200" b="1" i="1" dirty="0">
                <a:solidFill>
                  <a:srgbClr val="00B2EA"/>
                </a:solidFill>
              </a:rPr>
              <a:t>IP Governance Checklists and other collateral can be found at</a:t>
            </a:r>
            <a:r>
              <a:rPr lang="en-US" sz="1200" i="1" dirty="0">
                <a:solidFill>
                  <a:srgbClr val="00B2EA"/>
                </a:solidFill>
              </a:rPr>
              <a:t>:</a:t>
            </a:r>
            <a:r>
              <a:rPr lang="en-US" sz="1200" b="1" i="1" dirty="0">
                <a:solidFill>
                  <a:srgbClr val="00B2EA"/>
                </a:solidFill>
              </a:rPr>
              <a:t> </a:t>
            </a:r>
            <a:r>
              <a:rPr lang="en-US" sz="1200" b="1" i="1" u="sng" dirty="0">
                <a:solidFill>
                  <a:srgbClr val="FFFF00"/>
                </a:solidFill>
                <a:hlinkClick r:id="rId4"/>
              </a:rPr>
              <a:t>http://goto.intel.com/IPGovernance</a:t>
            </a:r>
            <a:endParaRPr lang="en-US" sz="1200" b="1" i="1" u="sng" dirty="0">
              <a:solidFill>
                <a:srgbClr val="FFFF00"/>
              </a:solidFill>
            </a:endParaRPr>
          </a:p>
        </p:txBody>
      </p:sp>
      <p:pic>
        <p:nvPicPr>
          <p:cNvPr id="8" name="Picture 7">
            <a:extLst>
              <a:ext uri="{FF2B5EF4-FFF2-40B4-BE49-F238E27FC236}">
                <a16:creationId xmlns:a16="http://schemas.microsoft.com/office/drawing/2014/main" id="{1A872591-7FC3-90D3-65CC-D9FE21F1F49E}"/>
              </a:ext>
            </a:extLst>
          </p:cNvPr>
          <p:cNvPicPr>
            <a:picLocks noChangeAspect="1"/>
          </p:cNvPicPr>
          <p:nvPr/>
        </p:nvPicPr>
        <p:blipFill>
          <a:blip r:embed="rId5"/>
          <a:stretch>
            <a:fillRect/>
          </a:stretch>
        </p:blipFill>
        <p:spPr>
          <a:xfrm>
            <a:off x="1817687" y="560057"/>
            <a:ext cx="9232841" cy="6494964"/>
          </a:xfrm>
          <a:prstGeom prst="rect">
            <a:avLst/>
          </a:prstGeom>
        </p:spPr>
      </p:pic>
    </p:spTree>
    <p:extLst>
      <p:ext uri="{BB962C8B-B14F-4D97-AF65-F5344CB8AC3E}">
        <p14:creationId xmlns:p14="http://schemas.microsoft.com/office/powerpoint/2010/main" val="36800781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199">
            <a:extLst>
              <a:ext uri="{FF2B5EF4-FFF2-40B4-BE49-F238E27FC236}">
                <a16:creationId xmlns:a16="http://schemas.microsoft.com/office/drawing/2014/main" id="{54CD07AC-394F-4649-BFB1-8C8A807FA1EC}"/>
              </a:ext>
            </a:extLst>
          </p:cNvPr>
          <p:cNvSpPr txBox="1"/>
          <p:nvPr/>
        </p:nvSpPr>
        <p:spPr>
          <a:xfrm>
            <a:off x="4073089" y="465942"/>
            <a:ext cx="621149"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TR Assess</a:t>
            </a:r>
          </a:p>
        </p:txBody>
      </p:sp>
      <p:sp>
        <p:nvSpPr>
          <p:cNvPr id="62485" name="Title 32"/>
          <p:cNvSpPr>
            <a:spLocks noGrp="1"/>
          </p:cNvSpPr>
          <p:nvPr>
            <p:ph type="title"/>
          </p:nvPr>
        </p:nvSpPr>
        <p:spPr bwMode="gray">
          <a:xfrm>
            <a:off x="413643" y="17023"/>
            <a:ext cx="11912918" cy="517007"/>
          </a:xfrm>
        </p:spPr>
        <p:txBody>
          <a:bodyPr/>
          <a:lstStyle/>
          <a:p>
            <a:r>
              <a:rPr lang="en-US" sz="2800" dirty="0"/>
              <a:t>Planning Governance Review Checkpoints</a:t>
            </a:r>
            <a:endParaRPr lang="en-CA" sz="2800" dirty="0">
              <a:solidFill>
                <a:schemeClr val="tx1"/>
              </a:solidFill>
            </a:endParaRPr>
          </a:p>
        </p:txBody>
      </p:sp>
      <p:sp>
        <p:nvSpPr>
          <p:cNvPr id="2" name="BainBulletsConfiguration" hidden="1"/>
          <p:cNvSpPr txBox="1"/>
          <p:nvPr/>
        </p:nvSpPr>
        <p:spPr>
          <a:xfrm>
            <a:off x="1767021" y="12786"/>
            <a:ext cx="8888549" cy="109669"/>
          </a:xfrm>
          <a:prstGeom prst="rect">
            <a:avLst/>
          </a:prstGeom>
          <a:noFill/>
        </p:spPr>
        <p:txBody>
          <a:bodyPr vert="horz" wrap="square" lIns="45499" tIns="45499" rIns="45499" bIns="45499" rtlCol="0">
            <a:spAutoFit/>
          </a:bodyPr>
          <a:lstStyle/>
          <a:p>
            <a:pPr defTabSz="979178" eaLnBrk="0" fontAlgn="base" hangingPunct="0">
              <a:spcBef>
                <a:spcPct val="0"/>
              </a:spcBef>
              <a:spcAft>
                <a:spcPct val="0"/>
              </a:spcAft>
            </a:pPr>
            <a:r>
              <a:rPr lang="en-CA" sz="100" dirty="0">
                <a:solidFill>
                  <a:srgbClr val="FFFFFF"/>
                </a:solidFill>
              </a:rPr>
              <a:t>99_84 106_84 113_84 123_84</a:t>
            </a:r>
          </a:p>
        </p:txBody>
      </p:sp>
      <p:sp>
        <p:nvSpPr>
          <p:cNvPr id="34" name="TextBox 33"/>
          <p:cNvSpPr txBox="1"/>
          <p:nvPr/>
        </p:nvSpPr>
        <p:spPr>
          <a:xfrm>
            <a:off x="10639516" y="672337"/>
            <a:ext cx="696589" cy="415052"/>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endParaRPr lang="en-US" sz="500" b="1" dirty="0">
              <a:solidFill>
                <a:srgbClr val="002060"/>
              </a:solidFill>
            </a:endParaRPr>
          </a:p>
          <a:p>
            <a:pPr algn="ctr" defTabSz="979178" eaLnBrk="0" fontAlgn="base" hangingPunct="0">
              <a:spcBef>
                <a:spcPct val="0"/>
              </a:spcBef>
              <a:spcAft>
                <a:spcPct val="0"/>
              </a:spcAft>
            </a:pPr>
            <a:endParaRPr lang="en-US" sz="500" b="1" dirty="0">
              <a:solidFill>
                <a:srgbClr val="002060"/>
              </a:solidFill>
            </a:endParaRPr>
          </a:p>
          <a:p>
            <a:pPr algn="ctr" defTabSz="979178" eaLnBrk="0" fontAlgn="base" hangingPunct="0">
              <a:spcBef>
                <a:spcPct val="0"/>
              </a:spcBef>
              <a:spcAft>
                <a:spcPct val="0"/>
              </a:spcAft>
            </a:pPr>
            <a:r>
              <a:rPr lang="en-US" sz="1100" b="1" dirty="0">
                <a:solidFill>
                  <a:srgbClr val="002060"/>
                </a:solidFill>
              </a:rPr>
              <a:t>Tape-in</a:t>
            </a:r>
          </a:p>
        </p:txBody>
      </p:sp>
      <p:sp>
        <p:nvSpPr>
          <p:cNvPr id="137" name="Rectangle 136"/>
          <p:cNvSpPr/>
          <p:nvPr/>
        </p:nvSpPr>
        <p:spPr>
          <a:xfrm>
            <a:off x="1678443" y="870017"/>
            <a:ext cx="771329" cy="230814"/>
          </a:xfrm>
          <a:prstGeom prst="rect">
            <a:avLst/>
          </a:prstGeom>
        </p:spPr>
        <p:txBody>
          <a:bodyPr wrap="none" lIns="91422" tIns="45711" rIns="91422" bIns="45711">
            <a:spAutoFit/>
          </a:bodyPr>
          <a:lstStyle/>
          <a:p>
            <a:pPr defTabSz="913222" fontAlgn="ctr">
              <a:defRPr/>
            </a:pPr>
            <a:r>
              <a:rPr lang="en-US" sz="900" b="1" dirty="0">
                <a:solidFill>
                  <a:srgbClr val="002060"/>
                </a:solidFill>
                <a:latin typeface="IntelOne Display Light" panose="020B0403020203020204" pitchFamily="34" charset="0"/>
              </a:rPr>
              <a:t>IP Planning</a:t>
            </a:r>
            <a:endParaRPr lang="en-US" sz="900" b="1" baseline="30000" dirty="0">
              <a:solidFill>
                <a:srgbClr val="002060"/>
              </a:solidFill>
              <a:latin typeface="IntelOne Display Light" panose="020B0403020203020204" pitchFamily="34" charset="0"/>
            </a:endParaRPr>
          </a:p>
        </p:txBody>
      </p:sp>
      <p:cxnSp>
        <p:nvCxnSpPr>
          <p:cNvPr id="145" name="Straight Connector 144"/>
          <p:cNvCxnSpPr/>
          <p:nvPr/>
        </p:nvCxnSpPr>
        <p:spPr bwMode="auto">
          <a:xfrm>
            <a:off x="2065417" y="841441"/>
            <a:ext cx="917107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06" name="Sticker79465"/>
          <p:cNvGrpSpPr/>
          <p:nvPr>
            <p:custDataLst>
              <p:tags r:id="rId1"/>
            </p:custDataLst>
          </p:nvPr>
        </p:nvGrpSpPr>
        <p:grpSpPr>
          <a:xfrm>
            <a:off x="9620357" y="74803"/>
            <a:ext cx="1681793" cy="240475"/>
            <a:chOff x="8169483" y="1306784"/>
            <a:chExt cx="1441099" cy="247652"/>
          </a:xfrm>
        </p:grpSpPr>
        <p:sp>
          <p:nvSpPr>
            <p:cNvPr id="107" name="StickerText79465"/>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108" name="StickerLineTop79465"/>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13" name="StickerLineBottom79465"/>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149" name="TextBox 148"/>
          <p:cNvSpPr txBox="1"/>
          <p:nvPr/>
        </p:nvSpPr>
        <p:spPr>
          <a:xfrm>
            <a:off x="5147494" y="448728"/>
            <a:ext cx="990429"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Execution Commit (EC)</a:t>
            </a:r>
          </a:p>
        </p:txBody>
      </p:sp>
      <p:cxnSp>
        <p:nvCxnSpPr>
          <p:cNvPr id="169" name="Straight Arrow Connector 168"/>
          <p:cNvCxnSpPr/>
          <p:nvPr/>
        </p:nvCxnSpPr>
        <p:spPr bwMode="auto">
          <a:xfrm>
            <a:off x="6096560" y="433319"/>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50" name="TextBox 149"/>
          <p:cNvSpPr txBox="1"/>
          <p:nvPr/>
        </p:nvSpPr>
        <p:spPr>
          <a:xfrm>
            <a:off x="4016899" y="816975"/>
            <a:ext cx="1084912"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IP Execution Commit (IE)</a:t>
            </a:r>
          </a:p>
        </p:txBody>
      </p:sp>
      <p:sp>
        <p:nvSpPr>
          <p:cNvPr id="127" name="TextBox 126"/>
          <p:cNvSpPr txBox="1"/>
          <p:nvPr/>
        </p:nvSpPr>
        <p:spPr>
          <a:xfrm>
            <a:off x="3016381" y="819116"/>
            <a:ext cx="795172"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IP Concept (IC)</a:t>
            </a:r>
          </a:p>
        </p:txBody>
      </p:sp>
      <p:cxnSp>
        <p:nvCxnSpPr>
          <p:cNvPr id="168" name="Straight Arrow Connector 167"/>
          <p:cNvCxnSpPr/>
          <p:nvPr/>
        </p:nvCxnSpPr>
        <p:spPr bwMode="auto">
          <a:xfrm>
            <a:off x="5065712" y="844741"/>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57" name="TextBox 156"/>
          <p:cNvSpPr txBox="1"/>
          <p:nvPr/>
        </p:nvSpPr>
        <p:spPr>
          <a:xfrm>
            <a:off x="4511239" y="461894"/>
            <a:ext cx="621149"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IP Ready</a:t>
            </a:r>
          </a:p>
        </p:txBody>
      </p:sp>
      <p:cxnSp>
        <p:nvCxnSpPr>
          <p:cNvPr id="175" name="Straight Arrow Connector 174"/>
          <p:cNvCxnSpPr/>
          <p:nvPr/>
        </p:nvCxnSpPr>
        <p:spPr bwMode="auto">
          <a:xfrm>
            <a:off x="5071292" y="519044"/>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cxnSp>
        <p:nvCxnSpPr>
          <p:cNvPr id="179" name="Straight Arrow Connector 178"/>
          <p:cNvCxnSpPr/>
          <p:nvPr/>
        </p:nvCxnSpPr>
        <p:spPr bwMode="auto">
          <a:xfrm>
            <a:off x="3788883" y="844741"/>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29" name="TextBox 128"/>
          <p:cNvSpPr txBox="1"/>
          <p:nvPr/>
        </p:nvSpPr>
        <p:spPr>
          <a:xfrm>
            <a:off x="3199757" y="436167"/>
            <a:ext cx="1037280"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Concept (PC)</a:t>
            </a:r>
          </a:p>
        </p:txBody>
      </p:sp>
      <p:cxnSp>
        <p:nvCxnSpPr>
          <p:cNvPr id="146" name="Straight Arrow Connector 145"/>
          <p:cNvCxnSpPr/>
          <p:nvPr/>
        </p:nvCxnSpPr>
        <p:spPr bwMode="auto">
          <a:xfrm>
            <a:off x="4191830" y="431867"/>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cxnSp>
        <p:nvCxnSpPr>
          <p:cNvPr id="147" name="Straight Arrow Connector 146"/>
          <p:cNvCxnSpPr/>
          <p:nvPr/>
        </p:nvCxnSpPr>
        <p:spPr bwMode="auto">
          <a:xfrm>
            <a:off x="4635182" y="507431"/>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41" name="Rectangle 140">
            <a:extLst>
              <a:ext uri="{FF2B5EF4-FFF2-40B4-BE49-F238E27FC236}">
                <a16:creationId xmlns:a16="http://schemas.microsoft.com/office/drawing/2014/main" id="{05442C7F-70CF-49B1-93E5-F09B20ED68D8}"/>
              </a:ext>
            </a:extLst>
          </p:cNvPr>
          <p:cNvSpPr/>
          <p:nvPr/>
        </p:nvSpPr>
        <p:spPr bwMode="auto">
          <a:xfrm>
            <a:off x="2008284" y="6948887"/>
            <a:ext cx="9228211" cy="381000"/>
          </a:xfrm>
          <a:prstGeom prst="rect">
            <a:avLst/>
          </a:prstGeom>
          <a:noFill/>
          <a:ln w="9525" cap="flat" cmpd="sng" algn="ctr">
            <a:noFill/>
            <a:prstDash val="dash"/>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r>
              <a:rPr lang="en-US" sz="1200" i="1" dirty="0">
                <a:solidFill>
                  <a:srgbClr val="00B2EA"/>
                </a:solidFill>
              </a:rPr>
              <a:t>Planning Governance Checklists and other collateral including the Product Roadmap Addition Without Stepping Checklist can be found at</a:t>
            </a:r>
            <a:r>
              <a:rPr lang="en-US" sz="1200" dirty="0">
                <a:solidFill>
                  <a:srgbClr val="00B2EA"/>
                </a:solidFill>
              </a:rPr>
              <a:t>: </a:t>
            </a:r>
            <a:r>
              <a:rPr lang="en-US" sz="1200" i="1" u="sng" dirty="0">
                <a:solidFill>
                  <a:srgbClr val="FFFF00"/>
                </a:solidFill>
                <a:hlinkClick r:id="rId4"/>
              </a:rPr>
              <a:t>http://goto.intel.com/PlanningGovernance</a:t>
            </a:r>
            <a:endParaRPr lang="en-US" sz="1200" i="1" u="sng" dirty="0">
              <a:solidFill>
                <a:srgbClr val="FFFF00"/>
              </a:solidFill>
            </a:endParaRPr>
          </a:p>
        </p:txBody>
      </p:sp>
      <p:cxnSp>
        <p:nvCxnSpPr>
          <p:cNvPr id="138" name="Straight Arrow Connector 137">
            <a:extLst>
              <a:ext uri="{FF2B5EF4-FFF2-40B4-BE49-F238E27FC236}">
                <a16:creationId xmlns:a16="http://schemas.microsoft.com/office/drawing/2014/main" id="{094FBC5D-3A8C-43ED-AAB7-E3037F78C0B5}"/>
              </a:ext>
            </a:extLst>
          </p:cNvPr>
          <p:cNvCxnSpPr/>
          <p:nvPr/>
        </p:nvCxnSpPr>
        <p:spPr bwMode="auto">
          <a:xfrm>
            <a:off x="11164131" y="3264884"/>
            <a:ext cx="249267"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cxnSp>
        <p:nvCxnSpPr>
          <p:cNvPr id="139" name="Straight Arrow Connector 138">
            <a:extLst>
              <a:ext uri="{FF2B5EF4-FFF2-40B4-BE49-F238E27FC236}">
                <a16:creationId xmlns:a16="http://schemas.microsoft.com/office/drawing/2014/main" id="{5156274F-7255-49B2-9401-9171F9DB7325}"/>
              </a:ext>
            </a:extLst>
          </p:cNvPr>
          <p:cNvCxnSpPr>
            <a:stCxn id="234" idx="2"/>
          </p:cNvCxnSpPr>
          <p:nvPr/>
        </p:nvCxnSpPr>
        <p:spPr bwMode="auto">
          <a:xfrm>
            <a:off x="6532483" y="3863333"/>
            <a:ext cx="0" cy="96012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cxnSp>
        <p:nvCxnSpPr>
          <p:cNvPr id="140" name="Straight Arrow Connector 139">
            <a:extLst>
              <a:ext uri="{FF2B5EF4-FFF2-40B4-BE49-F238E27FC236}">
                <a16:creationId xmlns:a16="http://schemas.microsoft.com/office/drawing/2014/main" id="{6660AD68-A42C-44FD-B635-2ED8B028671C}"/>
              </a:ext>
            </a:extLst>
          </p:cNvPr>
          <p:cNvCxnSpPr/>
          <p:nvPr/>
        </p:nvCxnSpPr>
        <p:spPr bwMode="auto">
          <a:xfrm>
            <a:off x="7188529" y="3814039"/>
            <a:ext cx="0" cy="59436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cxnSp>
        <p:nvCxnSpPr>
          <p:cNvPr id="148" name="Straight Arrow Connector 147">
            <a:extLst>
              <a:ext uri="{FF2B5EF4-FFF2-40B4-BE49-F238E27FC236}">
                <a16:creationId xmlns:a16="http://schemas.microsoft.com/office/drawing/2014/main" id="{55567125-BFF0-4065-AF2D-A21D18DB1BAA}"/>
              </a:ext>
            </a:extLst>
          </p:cNvPr>
          <p:cNvCxnSpPr/>
          <p:nvPr/>
        </p:nvCxnSpPr>
        <p:spPr bwMode="auto">
          <a:xfrm>
            <a:off x="8470061" y="3809195"/>
            <a:ext cx="0" cy="59436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graphicFrame>
        <p:nvGraphicFramePr>
          <p:cNvPr id="154" name="Table 153">
            <a:extLst>
              <a:ext uri="{FF2B5EF4-FFF2-40B4-BE49-F238E27FC236}">
                <a16:creationId xmlns:a16="http://schemas.microsoft.com/office/drawing/2014/main" id="{7CB4C8AA-176A-40C6-ABE6-24389C63FD3A}"/>
              </a:ext>
            </a:extLst>
          </p:cNvPr>
          <p:cNvGraphicFramePr>
            <a:graphicFrameLocks noGrp="1"/>
          </p:cNvGraphicFramePr>
          <p:nvPr>
            <p:extLst>
              <p:ext uri="{D42A27DB-BD31-4B8C-83A1-F6EECF244321}">
                <p14:modId xmlns:p14="http://schemas.microsoft.com/office/powerpoint/2010/main" val="764865898"/>
              </p:ext>
            </p:extLst>
          </p:nvPr>
        </p:nvGraphicFramePr>
        <p:xfrm>
          <a:off x="3770312" y="4435682"/>
          <a:ext cx="7424928" cy="249060"/>
        </p:xfrm>
        <a:graphic>
          <a:graphicData uri="http://schemas.openxmlformats.org/drawingml/2006/table">
            <a:tbl>
              <a:tblPr/>
              <a:tblGrid>
                <a:gridCol w="2505456">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82880">
                  <a:extLst>
                    <a:ext uri="{9D8B030D-6E8A-4147-A177-3AD203B41FA5}">
                      <a16:colId xmlns:a16="http://schemas.microsoft.com/office/drawing/2014/main" val="20004"/>
                    </a:ext>
                  </a:extLst>
                </a:gridCol>
                <a:gridCol w="1344168">
                  <a:extLst>
                    <a:ext uri="{9D8B030D-6E8A-4147-A177-3AD203B41FA5}">
                      <a16:colId xmlns:a16="http://schemas.microsoft.com/office/drawing/2014/main" val="20005"/>
                    </a:ext>
                  </a:extLst>
                </a:gridCol>
                <a:gridCol w="960120">
                  <a:extLst>
                    <a:ext uri="{9D8B030D-6E8A-4147-A177-3AD203B41FA5}">
                      <a16:colId xmlns:a16="http://schemas.microsoft.com/office/drawing/2014/main" val="20006"/>
                    </a:ext>
                  </a:extLst>
                </a:gridCol>
                <a:gridCol w="420624">
                  <a:extLst>
                    <a:ext uri="{9D8B030D-6E8A-4147-A177-3AD203B41FA5}">
                      <a16:colId xmlns:a16="http://schemas.microsoft.com/office/drawing/2014/main" val="20007"/>
                    </a:ext>
                  </a:extLst>
                </a:gridCol>
              </a:tblGrid>
              <a:tr h="124530">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SD TR</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SD 0.0</a:t>
                      </a: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200" b="0" i="0" u="none" strike="noStrike" dirty="0">
                        <a:solidFill>
                          <a:srgbClr val="FFFFFF"/>
                        </a:solidFill>
                        <a:effectLst/>
                        <a:latin typeface="Intel Clear" panose="020B0604020203020204" pitchFamily="34" charset="0"/>
                      </a:endParaRPr>
                    </a:p>
                  </a:txBody>
                  <a:tcPr marL="45720" marR="4572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FFFFFF"/>
                          </a:solidFill>
                          <a:effectLst/>
                          <a:latin typeface="Intel Clear" panose="020B0604020203020204" pitchFamily="34" charset="0"/>
                          <a:ea typeface="+mn-ea"/>
                          <a:cs typeface="+mn-cs"/>
                        </a:rPr>
                        <a:t> SD 0.5</a:t>
                      </a:r>
                    </a:p>
                  </a:txBody>
                  <a:tcPr marL="45720" marR="45720" anchor="ctr">
                    <a:lnL w="1905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200" b="0" i="0" u="none" strike="noStrike" kern="1200" dirty="0">
                        <a:solidFill>
                          <a:srgbClr val="FFFFFF"/>
                        </a:solidFill>
                        <a:effectLst/>
                        <a:latin typeface="Intel Clear" panose="020B0604020203020204" pitchFamily="34" charset="0"/>
                        <a:ea typeface="+mn-ea"/>
                        <a:cs typeface="+mn-cs"/>
                      </a:endParaRPr>
                    </a:p>
                  </a:txBody>
                  <a:tcPr marL="45720" marR="45720" anchor="ctr">
                    <a:lnL w="28575"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 SD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dirty="0">
                          <a:solidFill>
                            <a:srgbClr val="000000"/>
                          </a:solidFill>
                          <a:latin typeface="Intel Clear" panose="020B0604020203020204" pitchFamily="34" charset="0"/>
                        </a:rPr>
                        <a:t>SD</a:t>
                      </a:r>
                      <a:r>
                        <a:rPr lang="en-US" sz="1000" baseline="0" dirty="0">
                          <a:solidFill>
                            <a:srgbClr val="000000"/>
                          </a:solidFill>
                          <a:latin typeface="Intel Clear" panose="020B0604020203020204" pitchFamily="34" charset="0"/>
                        </a:rPr>
                        <a:t> 1.0</a:t>
                      </a:r>
                      <a:endParaRPr lang="en-US" sz="1000" dirty="0">
                        <a:solidFill>
                          <a:srgbClr val="000000"/>
                        </a:solidFill>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endParaRPr lang="en-US" sz="1000" dirty="0">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433">
                        <a:lumMod val="75000"/>
                      </a:srgbClr>
                    </a:solidFill>
                  </a:tcPr>
                </a:tc>
                <a:extLst>
                  <a:ext uri="{0D108BD9-81ED-4DB2-BD59-A6C34878D82A}">
                    <a16:rowId xmlns:a16="http://schemas.microsoft.com/office/drawing/2014/main" val="10000"/>
                  </a:ext>
                </a:extLst>
              </a:tr>
              <a:tr h="124530">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200" b="0" i="0" u="none" strike="noStrike" dirty="0">
                        <a:solidFill>
                          <a:srgbClr val="FFFFFF"/>
                        </a:solidFill>
                        <a:effectLst/>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0" b="0" i="0" u="none" strike="noStrike" kern="1200" dirty="0">
                        <a:solidFill>
                          <a:srgbClr val="FFFFFF"/>
                        </a:solidFill>
                        <a:effectLst/>
                        <a:latin typeface="+mn-lt"/>
                        <a:ea typeface="+mn-ea"/>
                        <a:cs typeface="+mn-cs"/>
                      </a:endParaRPr>
                    </a:p>
                  </a:txBody>
                  <a:tcPr marL="45720" marR="4572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200" b="0" i="0" u="none" strike="noStrike" kern="1200" dirty="0">
                        <a:solidFill>
                          <a:srgbClr val="FFFFFF"/>
                        </a:solidFill>
                        <a:effectLst/>
                        <a:latin typeface="Intel Clear" panose="020B0604020203020204" pitchFamily="34" charset="0"/>
                        <a:ea typeface="+mn-ea"/>
                        <a:cs typeface="+mn-cs"/>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FFFFFF">
                          <a:lumMod val="65000"/>
                        </a:srgb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155" name="Table 154">
            <a:extLst>
              <a:ext uri="{FF2B5EF4-FFF2-40B4-BE49-F238E27FC236}">
                <a16:creationId xmlns:a16="http://schemas.microsoft.com/office/drawing/2014/main" id="{874052EE-AAFF-4FF3-91F9-C1875D930B7B}"/>
              </a:ext>
            </a:extLst>
          </p:cNvPr>
          <p:cNvGraphicFramePr>
            <a:graphicFrameLocks noGrp="1"/>
          </p:cNvGraphicFramePr>
          <p:nvPr>
            <p:extLst>
              <p:ext uri="{D42A27DB-BD31-4B8C-83A1-F6EECF244321}">
                <p14:modId xmlns:p14="http://schemas.microsoft.com/office/powerpoint/2010/main" val="3351375608"/>
              </p:ext>
            </p:extLst>
          </p:nvPr>
        </p:nvGraphicFramePr>
        <p:xfrm>
          <a:off x="5997647" y="3651021"/>
          <a:ext cx="219456" cy="247154"/>
        </p:xfrm>
        <a:graphic>
          <a:graphicData uri="http://schemas.openxmlformats.org/drawingml/2006/table">
            <a:tbl>
              <a:tblPr/>
              <a:tblGrid>
                <a:gridCol w="219456">
                  <a:extLst>
                    <a:ext uri="{9D8B030D-6E8A-4147-A177-3AD203B41FA5}">
                      <a16:colId xmlns:a16="http://schemas.microsoft.com/office/drawing/2014/main" val="20000"/>
                    </a:ext>
                  </a:extLst>
                </a:gridCol>
              </a:tblGrid>
              <a:tr h="24715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FFFFFF"/>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extLst>
                  <a:ext uri="{0D108BD9-81ED-4DB2-BD59-A6C34878D82A}">
                    <a16:rowId xmlns:a16="http://schemas.microsoft.com/office/drawing/2014/main" val="10000"/>
                  </a:ext>
                </a:extLst>
              </a:tr>
            </a:tbl>
          </a:graphicData>
        </a:graphic>
      </p:graphicFrame>
      <p:sp>
        <p:nvSpPr>
          <p:cNvPr id="182" name="Rectangle 181">
            <a:extLst>
              <a:ext uri="{FF2B5EF4-FFF2-40B4-BE49-F238E27FC236}">
                <a16:creationId xmlns:a16="http://schemas.microsoft.com/office/drawing/2014/main" id="{B39D3B04-18C1-4B94-8BA0-B568D3408902}"/>
              </a:ext>
            </a:extLst>
          </p:cNvPr>
          <p:cNvSpPr/>
          <p:nvPr/>
        </p:nvSpPr>
        <p:spPr>
          <a:xfrm>
            <a:off x="1682822" y="1482733"/>
            <a:ext cx="1462714" cy="430869"/>
          </a:xfrm>
          <a:prstGeom prst="rect">
            <a:avLst/>
          </a:prstGeom>
        </p:spPr>
        <p:txBody>
          <a:bodyPr wrap="square" lIns="91422" tIns="45711" rIns="91422" bIns="45711">
            <a:spAutoFit/>
          </a:bodyPr>
          <a:lstStyle/>
          <a:p>
            <a:pPr defTabSz="913222" fontAlgn="ctr">
              <a:defRPr/>
            </a:pPr>
            <a:r>
              <a:rPr lang="en-US" sz="1100" b="1" dirty="0">
                <a:solidFill>
                  <a:schemeClr val="bg1">
                    <a:lumMod val="50000"/>
                  </a:schemeClr>
                </a:solidFill>
              </a:rPr>
              <a:t>Product HAS/Die Overview HAS</a:t>
            </a:r>
          </a:p>
        </p:txBody>
      </p:sp>
      <p:sp>
        <p:nvSpPr>
          <p:cNvPr id="183" name="Rectangle 182">
            <a:extLst>
              <a:ext uri="{FF2B5EF4-FFF2-40B4-BE49-F238E27FC236}">
                <a16:creationId xmlns:a16="http://schemas.microsoft.com/office/drawing/2014/main" id="{42FCB22C-1301-44F9-9562-3407E75995E5}"/>
              </a:ext>
            </a:extLst>
          </p:cNvPr>
          <p:cNvSpPr/>
          <p:nvPr/>
        </p:nvSpPr>
        <p:spPr>
          <a:xfrm>
            <a:off x="1676324" y="3597671"/>
            <a:ext cx="1469212"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SOC RTL Handoff</a:t>
            </a:r>
            <a:endParaRPr lang="en-US" sz="1200" i="1" strike="sngStrike" dirty="0">
              <a:solidFill>
                <a:srgbClr val="000000"/>
              </a:solidFill>
            </a:endParaRPr>
          </a:p>
        </p:txBody>
      </p:sp>
      <p:sp>
        <p:nvSpPr>
          <p:cNvPr id="184" name="Rectangle 183">
            <a:extLst>
              <a:ext uri="{FF2B5EF4-FFF2-40B4-BE49-F238E27FC236}">
                <a16:creationId xmlns:a16="http://schemas.microsoft.com/office/drawing/2014/main" id="{2CC0708F-183E-47EF-98D2-583EBFB82D02}"/>
              </a:ext>
            </a:extLst>
          </p:cNvPr>
          <p:cNvSpPr/>
          <p:nvPr/>
        </p:nvSpPr>
        <p:spPr>
          <a:xfrm>
            <a:off x="1676243" y="4834116"/>
            <a:ext cx="872703"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SOC VAL</a:t>
            </a:r>
          </a:p>
        </p:txBody>
      </p:sp>
      <p:sp>
        <p:nvSpPr>
          <p:cNvPr id="185" name="Rectangle 184">
            <a:extLst>
              <a:ext uri="{FF2B5EF4-FFF2-40B4-BE49-F238E27FC236}">
                <a16:creationId xmlns:a16="http://schemas.microsoft.com/office/drawing/2014/main" id="{56AAB614-1BB9-457D-8707-1283FAB884C5}"/>
              </a:ext>
            </a:extLst>
          </p:cNvPr>
          <p:cNvSpPr/>
          <p:nvPr/>
        </p:nvSpPr>
        <p:spPr>
          <a:xfrm>
            <a:off x="1676242" y="4415640"/>
            <a:ext cx="407447"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SD</a:t>
            </a:r>
          </a:p>
        </p:txBody>
      </p:sp>
      <p:sp>
        <p:nvSpPr>
          <p:cNvPr id="186" name="Diamond 185">
            <a:extLst>
              <a:ext uri="{FF2B5EF4-FFF2-40B4-BE49-F238E27FC236}">
                <a16:creationId xmlns:a16="http://schemas.microsoft.com/office/drawing/2014/main" id="{5F396FFC-89E7-4B78-9E7C-2A2404845CAD}"/>
              </a:ext>
            </a:extLst>
          </p:cNvPr>
          <p:cNvSpPr/>
          <p:nvPr/>
        </p:nvSpPr>
        <p:spPr>
          <a:xfrm>
            <a:off x="10700983" y="4341170"/>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187" name="Text Box 61">
            <a:extLst>
              <a:ext uri="{FF2B5EF4-FFF2-40B4-BE49-F238E27FC236}">
                <a16:creationId xmlns:a16="http://schemas.microsoft.com/office/drawing/2014/main" id="{78C7D909-59C8-4FE0-B114-B457AA87C3B4}"/>
              </a:ext>
            </a:extLst>
          </p:cNvPr>
          <p:cNvSpPr txBox="1">
            <a:spLocks noChangeArrowheads="1"/>
          </p:cNvSpPr>
          <p:nvPr/>
        </p:nvSpPr>
        <p:spPr bwMode="auto">
          <a:xfrm>
            <a:off x="10211311" y="4168789"/>
            <a:ext cx="902776" cy="225621"/>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000" b="1" i="1" dirty="0">
                <a:solidFill>
                  <a:prstClr val="black"/>
                </a:solidFill>
                <a:latin typeface="Intel Clear" panose="020B0604020203020204" pitchFamily="34" charset="0"/>
              </a:rPr>
              <a:t>Hard Freeze</a:t>
            </a:r>
          </a:p>
        </p:txBody>
      </p:sp>
      <p:sp>
        <p:nvSpPr>
          <p:cNvPr id="188" name="Text Box 61">
            <a:extLst>
              <a:ext uri="{FF2B5EF4-FFF2-40B4-BE49-F238E27FC236}">
                <a16:creationId xmlns:a16="http://schemas.microsoft.com/office/drawing/2014/main" id="{413A8EC3-598D-4D26-9FB0-4E2E50AA7571}"/>
              </a:ext>
            </a:extLst>
          </p:cNvPr>
          <p:cNvSpPr txBox="1">
            <a:spLocks noChangeArrowheads="1"/>
          </p:cNvSpPr>
          <p:nvPr/>
        </p:nvSpPr>
        <p:spPr bwMode="auto">
          <a:xfrm>
            <a:off x="10713490" y="4422222"/>
            <a:ext cx="548640" cy="301603"/>
          </a:xfrm>
          <a:prstGeom prst="rect">
            <a:avLst/>
          </a:prstGeom>
          <a:noFill/>
          <a:ln w="9525">
            <a:noFill/>
            <a:miter lim="800000"/>
            <a:headEnd/>
            <a:tailEnd/>
          </a:ln>
        </p:spPr>
        <p:txBody>
          <a:bodyPr wrap="square" lIns="45720" tIns="45711" rIns="45720" bIns="45711">
            <a:spAutoFit/>
          </a:bodyPr>
          <a:lstStyle/>
          <a:p>
            <a:pPr algn="ctr" defTabSz="970004">
              <a:lnSpc>
                <a:spcPct val="85000"/>
              </a:lnSpc>
              <a:defRPr/>
            </a:pPr>
            <a:r>
              <a:rPr lang="en-US" sz="800" b="1" dirty="0">
                <a:solidFill>
                  <a:prstClr val="black"/>
                </a:solidFill>
                <a:latin typeface="Intel Clear" panose="020B0604020203020204" pitchFamily="34" charset="0"/>
              </a:rPr>
              <a:t>SD Cleanup</a:t>
            </a:r>
          </a:p>
        </p:txBody>
      </p:sp>
      <p:graphicFrame>
        <p:nvGraphicFramePr>
          <p:cNvPr id="189" name="Table 188">
            <a:extLst>
              <a:ext uri="{FF2B5EF4-FFF2-40B4-BE49-F238E27FC236}">
                <a16:creationId xmlns:a16="http://schemas.microsoft.com/office/drawing/2014/main" id="{48B89F14-F09B-4C2E-A93E-16B3D1821A2C}"/>
              </a:ext>
            </a:extLst>
          </p:cNvPr>
          <p:cNvGraphicFramePr>
            <a:graphicFrameLocks noGrp="1"/>
          </p:cNvGraphicFramePr>
          <p:nvPr>
            <p:extLst>
              <p:ext uri="{D42A27DB-BD31-4B8C-83A1-F6EECF244321}">
                <p14:modId xmlns:p14="http://schemas.microsoft.com/office/powerpoint/2010/main" val="278962406"/>
              </p:ext>
            </p:extLst>
          </p:nvPr>
        </p:nvGraphicFramePr>
        <p:xfrm>
          <a:off x="6118384" y="3981914"/>
          <a:ext cx="3685032" cy="243938"/>
        </p:xfrm>
        <a:graphic>
          <a:graphicData uri="http://schemas.openxmlformats.org/drawingml/2006/table">
            <a:tbl>
              <a:tblPr/>
              <a:tblGrid>
                <a:gridCol w="603504">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069848">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tblGrid>
              <a:tr h="2439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RTL 0.0</a:t>
                      </a:r>
                      <a:endParaRPr lang="en-US" sz="1000" b="0" i="0" u="none" strike="sngStrike" dirty="0">
                        <a:solidFill>
                          <a:srgbClr val="FF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 SOC RTL</a:t>
                      </a:r>
                      <a:r>
                        <a:rPr lang="en-US" sz="1000" b="0" i="0" u="none" strike="noStrike" baseline="0" dirty="0">
                          <a:solidFill>
                            <a:schemeClr val="bg1"/>
                          </a:solidFill>
                          <a:effectLst/>
                          <a:latin typeface="Intel Clear" panose="020B0604020203020204" pitchFamily="34" charset="0"/>
                        </a:rPr>
                        <a:t> </a:t>
                      </a:r>
                      <a:r>
                        <a:rPr lang="en-US" sz="1000" b="0" i="0" u="none" strike="noStrike" dirty="0">
                          <a:solidFill>
                            <a:schemeClr val="bg1"/>
                          </a:solidFill>
                          <a:effectLst/>
                          <a:latin typeface="Intel Clear" panose="020B0604020203020204" pitchFamily="34" charset="0"/>
                        </a:rPr>
                        <a:t>0.5</a:t>
                      </a:r>
                      <a:endParaRPr lang="en-US" sz="1000" b="0" i="0" u="none" strike="sngStrike" dirty="0">
                        <a:solidFill>
                          <a:srgbClr val="FF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SOC RTL 0.8</a:t>
                      </a:r>
                      <a:endParaRPr lang="en-US" sz="1000" b="0" i="0" u="none" strike="sngStrike" kern="1200" dirty="0">
                        <a:solidFill>
                          <a:srgbClr val="FF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RTL 1.0</a:t>
                      </a:r>
                      <a:endParaRPr lang="en-US" sz="1000" b="0" i="0" u="none" strike="sngStrike" dirty="0">
                        <a:solidFill>
                          <a:srgbClr val="FF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190" name="Rectangle 189">
            <a:extLst>
              <a:ext uri="{FF2B5EF4-FFF2-40B4-BE49-F238E27FC236}">
                <a16:creationId xmlns:a16="http://schemas.microsoft.com/office/drawing/2014/main" id="{9EA4FA2E-A23D-4B6C-A7A7-596AB9E6982D}"/>
              </a:ext>
            </a:extLst>
          </p:cNvPr>
          <p:cNvSpPr/>
          <p:nvPr/>
        </p:nvSpPr>
        <p:spPr>
          <a:xfrm>
            <a:off x="1676242" y="3849214"/>
            <a:ext cx="1720465" cy="276981"/>
          </a:xfrm>
          <a:prstGeom prst="rect">
            <a:avLst/>
          </a:prstGeom>
        </p:spPr>
        <p:txBody>
          <a:bodyPr wrap="square" lIns="91422" tIns="45711" rIns="91422" bIns="45711">
            <a:spAutoFit/>
          </a:bodyPr>
          <a:lstStyle/>
          <a:p>
            <a:pPr defTabSz="913222" fontAlgn="ctr">
              <a:defRPr/>
            </a:pPr>
            <a:r>
              <a:rPr lang="en-US" sz="1200" b="1" dirty="0">
                <a:solidFill>
                  <a:srgbClr val="000000"/>
                </a:solidFill>
              </a:rPr>
              <a:t>SOC RTL</a:t>
            </a:r>
            <a:endParaRPr lang="en-US" sz="1200" i="1" strike="sngStrike" dirty="0">
              <a:solidFill>
                <a:srgbClr val="FF0000"/>
              </a:solidFill>
            </a:endParaRPr>
          </a:p>
        </p:txBody>
      </p:sp>
      <p:graphicFrame>
        <p:nvGraphicFramePr>
          <p:cNvPr id="206" name="Table 205">
            <a:extLst>
              <a:ext uri="{FF2B5EF4-FFF2-40B4-BE49-F238E27FC236}">
                <a16:creationId xmlns:a16="http://schemas.microsoft.com/office/drawing/2014/main" id="{CCE80480-AFE8-478B-B3BC-959959C83E1D}"/>
              </a:ext>
            </a:extLst>
          </p:cNvPr>
          <p:cNvGraphicFramePr>
            <a:graphicFrameLocks noGrp="1"/>
          </p:cNvGraphicFramePr>
          <p:nvPr>
            <p:extLst>
              <p:ext uri="{D42A27DB-BD31-4B8C-83A1-F6EECF244321}">
                <p14:modId xmlns:p14="http://schemas.microsoft.com/office/powerpoint/2010/main" val="3872970061"/>
              </p:ext>
            </p:extLst>
          </p:nvPr>
        </p:nvGraphicFramePr>
        <p:xfrm>
          <a:off x="6721388" y="3654335"/>
          <a:ext cx="466525" cy="243840"/>
        </p:xfrm>
        <a:graphic>
          <a:graphicData uri="http://schemas.openxmlformats.org/drawingml/2006/table">
            <a:tbl>
              <a:tblPr/>
              <a:tblGrid>
                <a:gridCol w="466525">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extLst>
                  <a:ext uri="{0D108BD9-81ED-4DB2-BD59-A6C34878D82A}">
                    <a16:rowId xmlns:a16="http://schemas.microsoft.com/office/drawing/2014/main" val="10000"/>
                  </a:ext>
                </a:extLst>
              </a:tr>
            </a:tbl>
          </a:graphicData>
        </a:graphic>
      </p:graphicFrame>
      <p:graphicFrame>
        <p:nvGraphicFramePr>
          <p:cNvPr id="207" name="Table 206">
            <a:extLst>
              <a:ext uri="{FF2B5EF4-FFF2-40B4-BE49-F238E27FC236}">
                <a16:creationId xmlns:a16="http://schemas.microsoft.com/office/drawing/2014/main" id="{1873C8BD-4C16-47E9-80C2-2F487416B75D}"/>
              </a:ext>
            </a:extLst>
          </p:cNvPr>
          <p:cNvGraphicFramePr>
            <a:graphicFrameLocks noGrp="1"/>
          </p:cNvGraphicFramePr>
          <p:nvPr>
            <p:extLst>
              <p:ext uri="{D42A27DB-BD31-4B8C-83A1-F6EECF244321}">
                <p14:modId xmlns:p14="http://schemas.microsoft.com/office/powerpoint/2010/main" val="1596425868"/>
              </p:ext>
            </p:extLst>
          </p:nvPr>
        </p:nvGraphicFramePr>
        <p:xfrm>
          <a:off x="9074277" y="3651189"/>
          <a:ext cx="466344" cy="243840"/>
        </p:xfrm>
        <a:graphic>
          <a:graphicData uri="http://schemas.openxmlformats.org/drawingml/2006/table">
            <a:tbl>
              <a:tblPr/>
              <a:tblGrid>
                <a:gridCol w="466344">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208" name="Table 207">
            <a:extLst>
              <a:ext uri="{FF2B5EF4-FFF2-40B4-BE49-F238E27FC236}">
                <a16:creationId xmlns:a16="http://schemas.microsoft.com/office/drawing/2014/main" id="{0E6108FD-034A-44B0-8406-0EB4F6391139}"/>
              </a:ext>
            </a:extLst>
          </p:cNvPr>
          <p:cNvGraphicFramePr>
            <a:graphicFrameLocks noGrp="1"/>
          </p:cNvGraphicFramePr>
          <p:nvPr>
            <p:extLst>
              <p:ext uri="{D42A27DB-BD31-4B8C-83A1-F6EECF244321}">
                <p14:modId xmlns:p14="http://schemas.microsoft.com/office/powerpoint/2010/main" val="3901348101"/>
              </p:ext>
            </p:extLst>
          </p:nvPr>
        </p:nvGraphicFramePr>
        <p:xfrm>
          <a:off x="8006439" y="3651189"/>
          <a:ext cx="466344" cy="243840"/>
        </p:xfrm>
        <a:graphic>
          <a:graphicData uri="http://schemas.openxmlformats.org/drawingml/2006/table">
            <a:tbl>
              <a:tblPr/>
              <a:tblGrid>
                <a:gridCol w="466344">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0.8</a:t>
                      </a:r>
                      <a:r>
                        <a:rPr lang="en-US" sz="1000" b="0" i="0" u="none" strike="noStrike" kern="1200" dirty="0">
                          <a:solidFill>
                            <a:srgbClr val="000000"/>
                          </a:solidFill>
                          <a:effectLst/>
                          <a:latin typeface="Intel Clear" panose="020B0604020203020204" pitchFamily="34" charset="0"/>
                          <a:ea typeface="+mn-ea"/>
                          <a:cs typeface="+mn-cs"/>
                        </a:rPr>
                        <a:t>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extLst>
                  <a:ext uri="{0D108BD9-81ED-4DB2-BD59-A6C34878D82A}">
                    <a16:rowId xmlns:a16="http://schemas.microsoft.com/office/drawing/2014/main" val="10000"/>
                  </a:ext>
                </a:extLst>
              </a:tr>
            </a:tbl>
          </a:graphicData>
        </a:graphic>
      </p:graphicFrame>
      <p:graphicFrame>
        <p:nvGraphicFramePr>
          <p:cNvPr id="209" name="Table 208">
            <a:extLst>
              <a:ext uri="{FF2B5EF4-FFF2-40B4-BE49-F238E27FC236}">
                <a16:creationId xmlns:a16="http://schemas.microsoft.com/office/drawing/2014/main" id="{35156334-AD09-4093-A010-25143806D76E}"/>
              </a:ext>
            </a:extLst>
          </p:cNvPr>
          <p:cNvGraphicFramePr>
            <a:graphicFrameLocks noGrp="1"/>
          </p:cNvGraphicFramePr>
          <p:nvPr>
            <p:extLst>
              <p:ext uri="{D42A27DB-BD31-4B8C-83A1-F6EECF244321}">
                <p14:modId xmlns:p14="http://schemas.microsoft.com/office/powerpoint/2010/main" val="3730250287"/>
              </p:ext>
            </p:extLst>
          </p:nvPr>
        </p:nvGraphicFramePr>
        <p:xfrm>
          <a:off x="6084889" y="4861068"/>
          <a:ext cx="4680308" cy="243938"/>
        </p:xfrm>
        <a:graphic>
          <a:graphicData uri="http://schemas.openxmlformats.org/drawingml/2006/table">
            <a:tbl>
              <a:tblPr/>
              <a:tblGrid>
                <a:gridCol w="455780">
                  <a:extLst>
                    <a:ext uri="{9D8B030D-6E8A-4147-A177-3AD203B41FA5}">
                      <a16:colId xmlns:a16="http://schemas.microsoft.com/office/drawing/2014/main" val="20000"/>
                    </a:ext>
                  </a:extLst>
                </a:gridCol>
                <a:gridCol w="658368">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325880">
                  <a:extLst>
                    <a:ext uri="{9D8B030D-6E8A-4147-A177-3AD203B41FA5}">
                      <a16:colId xmlns:a16="http://schemas.microsoft.com/office/drawing/2014/main" val="20004"/>
                    </a:ext>
                  </a:extLst>
                </a:gridCol>
                <a:gridCol w="960120">
                  <a:extLst>
                    <a:ext uri="{9D8B030D-6E8A-4147-A177-3AD203B41FA5}">
                      <a16:colId xmlns:a16="http://schemas.microsoft.com/office/drawing/2014/main" val="20005"/>
                    </a:ext>
                  </a:extLst>
                </a:gridCol>
              </a:tblGrid>
              <a:tr h="121969">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0.0</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VA</a:t>
                      </a:r>
                      <a:r>
                        <a:rPr lang="en-US" sz="1000" b="0" i="0" u="none" strike="noStrike" baseline="0" dirty="0">
                          <a:solidFill>
                            <a:srgbClr val="000000"/>
                          </a:solidFill>
                          <a:effectLst/>
                          <a:latin typeface="Intel Clear" panose="020B0604020203020204" pitchFamily="34" charset="0"/>
                        </a:rPr>
                        <a:t>L </a:t>
                      </a:r>
                      <a:r>
                        <a:rPr lang="en-US" sz="1000" b="0" i="0" u="none" strike="noStrike" dirty="0">
                          <a:solidFill>
                            <a:srgbClr val="000000"/>
                          </a:solidFill>
                          <a:effectLst/>
                          <a:latin typeface="Intel Clear" panose="020B0604020203020204" pitchFamily="34" charset="0"/>
                        </a:rPr>
                        <a:t>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400" b="0" i="0" u="none" strike="noStrike" dirty="0">
                        <a:solidFill>
                          <a:srgbClr val="FFFFFF"/>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SOC VAL 0.5</a:t>
                      </a:r>
                    </a:p>
                  </a:txBody>
                  <a:tcPr marL="0" marR="0" marT="0" marB="0" anchor="ctr">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SOC VAL 0.8</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baseline="0" dirty="0">
                          <a:latin typeface="Intel Clear" panose="020B0604020203020204" pitchFamily="34" charset="0"/>
                        </a:rPr>
                        <a:t> </a:t>
                      </a:r>
                      <a:r>
                        <a:rPr lang="en-US" sz="1000" baseline="0" dirty="0">
                          <a:solidFill>
                            <a:srgbClr val="000000"/>
                          </a:solidFill>
                          <a:latin typeface="Intel Clear" panose="020B0604020203020204" pitchFamily="34" charset="0"/>
                        </a:rPr>
                        <a:t>SOC VAL 1.0</a:t>
                      </a:r>
                      <a:endParaRPr lang="en-US" sz="1000" dirty="0">
                        <a:solidFill>
                          <a:srgbClr val="000000"/>
                        </a:solidFill>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21969">
                <a:tc vMerge="1">
                  <a:txBody>
                    <a:bodyPr/>
                    <a:lstStyle/>
                    <a:p>
                      <a:pPr algn="ctr" fontAlgn="b">
                        <a:buClrTx/>
                      </a:pPr>
                      <a:endParaRPr lang="en-US" sz="1000" b="0" i="0" u="none" strike="noStrike" dirty="0">
                        <a:solidFill>
                          <a:srgbClr val="FFFFFF"/>
                        </a:solidFill>
                        <a:effectLst/>
                        <a:latin typeface="+mj-lt"/>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6393"/>
                    </a:solidFill>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400" b="0" i="0" u="none" strike="noStrike" dirty="0">
                        <a:solidFill>
                          <a:srgbClr val="FFFFFF"/>
                        </a:solidFill>
                        <a:effectLst/>
                        <a:latin typeface="Intel Clear" panose="020B0604020203020204" pitchFamily="34" charset="0"/>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18" name="Diamond 217">
            <a:extLst>
              <a:ext uri="{FF2B5EF4-FFF2-40B4-BE49-F238E27FC236}">
                <a16:creationId xmlns:a16="http://schemas.microsoft.com/office/drawing/2014/main" id="{00F3E990-BF9E-4641-8F74-15C7B43FD8B4}"/>
              </a:ext>
            </a:extLst>
          </p:cNvPr>
          <p:cNvSpPr/>
          <p:nvPr/>
        </p:nvSpPr>
        <p:spPr>
          <a:xfrm>
            <a:off x="9740203" y="3889196"/>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19" name="Text Box 61">
            <a:extLst>
              <a:ext uri="{FF2B5EF4-FFF2-40B4-BE49-F238E27FC236}">
                <a16:creationId xmlns:a16="http://schemas.microsoft.com/office/drawing/2014/main" id="{9DBE765C-EEDE-4DC2-979F-FB2F5F6A20DB}"/>
              </a:ext>
            </a:extLst>
          </p:cNvPr>
          <p:cNvSpPr txBox="1">
            <a:spLocks noChangeArrowheads="1"/>
          </p:cNvSpPr>
          <p:nvPr/>
        </p:nvSpPr>
        <p:spPr bwMode="auto">
          <a:xfrm>
            <a:off x="9596045" y="3714718"/>
            <a:ext cx="832243" cy="225621"/>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000" b="1" i="1" dirty="0">
                <a:solidFill>
                  <a:prstClr val="black"/>
                </a:solidFill>
                <a:latin typeface="Intel Clear" panose="020B0604020203020204" pitchFamily="34" charset="0"/>
              </a:rPr>
              <a:t>RTL Freeze</a:t>
            </a:r>
          </a:p>
        </p:txBody>
      </p:sp>
      <p:cxnSp>
        <p:nvCxnSpPr>
          <p:cNvPr id="220" name="Straight Arrow Connector 219">
            <a:extLst>
              <a:ext uri="{FF2B5EF4-FFF2-40B4-BE49-F238E27FC236}">
                <a16:creationId xmlns:a16="http://schemas.microsoft.com/office/drawing/2014/main" id="{49BD3482-D05A-4E57-8C0B-66312793623F}"/>
              </a:ext>
            </a:extLst>
          </p:cNvPr>
          <p:cNvCxnSpPr/>
          <p:nvPr/>
        </p:nvCxnSpPr>
        <p:spPr bwMode="auto">
          <a:xfrm>
            <a:off x="9803152" y="4064503"/>
            <a:ext cx="4905" cy="32004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sp>
        <p:nvSpPr>
          <p:cNvPr id="221" name="Text Box 61">
            <a:extLst>
              <a:ext uri="{FF2B5EF4-FFF2-40B4-BE49-F238E27FC236}">
                <a16:creationId xmlns:a16="http://schemas.microsoft.com/office/drawing/2014/main" id="{C2AEC31D-04B6-4A33-A358-7C87DF50E0BB}"/>
              </a:ext>
            </a:extLst>
          </p:cNvPr>
          <p:cNvSpPr txBox="1">
            <a:spLocks noChangeArrowheads="1"/>
          </p:cNvSpPr>
          <p:nvPr/>
        </p:nvSpPr>
        <p:spPr bwMode="auto">
          <a:xfrm>
            <a:off x="6130324" y="3463933"/>
            <a:ext cx="841861" cy="212284"/>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900" b="1" i="1" dirty="0">
                <a:solidFill>
                  <a:prstClr val="black"/>
                </a:solidFill>
                <a:latin typeface="Intel Clear" panose="020B0604020203020204" pitchFamily="34" charset="0"/>
              </a:rPr>
              <a:t>SOC RTL 0.3</a:t>
            </a:r>
          </a:p>
        </p:txBody>
      </p:sp>
      <p:sp>
        <p:nvSpPr>
          <p:cNvPr id="234" name="Diamond 233">
            <a:extLst>
              <a:ext uri="{FF2B5EF4-FFF2-40B4-BE49-F238E27FC236}">
                <a16:creationId xmlns:a16="http://schemas.microsoft.com/office/drawing/2014/main" id="{7014F590-A3E6-4784-9EFF-79E8F4E066B2}"/>
              </a:ext>
            </a:extLst>
          </p:cNvPr>
          <p:cNvSpPr/>
          <p:nvPr/>
        </p:nvSpPr>
        <p:spPr>
          <a:xfrm>
            <a:off x="6469537" y="3680795"/>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graphicFrame>
        <p:nvGraphicFramePr>
          <p:cNvPr id="242" name="Table 241">
            <a:extLst>
              <a:ext uri="{FF2B5EF4-FFF2-40B4-BE49-F238E27FC236}">
                <a16:creationId xmlns:a16="http://schemas.microsoft.com/office/drawing/2014/main" id="{C79DEBF2-D480-4D8C-9030-D0EA63A15F7F}"/>
              </a:ext>
            </a:extLst>
          </p:cNvPr>
          <p:cNvGraphicFramePr>
            <a:graphicFrameLocks noGrp="1"/>
          </p:cNvGraphicFramePr>
          <p:nvPr>
            <p:extLst>
              <p:ext uri="{D42A27DB-BD31-4B8C-83A1-F6EECF244321}">
                <p14:modId xmlns:p14="http://schemas.microsoft.com/office/powerpoint/2010/main" val="3655471928"/>
              </p:ext>
            </p:extLst>
          </p:nvPr>
        </p:nvGraphicFramePr>
        <p:xfrm>
          <a:off x="3779836" y="6221791"/>
          <a:ext cx="7409688" cy="246888"/>
        </p:xfrm>
        <a:graphic>
          <a:graphicData uri="http://schemas.openxmlformats.org/drawingml/2006/table">
            <a:tbl>
              <a:tblPr/>
              <a:tblGrid>
                <a:gridCol w="2331720">
                  <a:extLst>
                    <a:ext uri="{9D8B030D-6E8A-4147-A177-3AD203B41FA5}">
                      <a16:colId xmlns:a16="http://schemas.microsoft.com/office/drawing/2014/main" val="20000"/>
                    </a:ext>
                  </a:extLst>
                </a:gridCol>
                <a:gridCol w="1563624">
                  <a:extLst>
                    <a:ext uri="{9D8B030D-6E8A-4147-A177-3AD203B41FA5}">
                      <a16:colId xmlns:a16="http://schemas.microsoft.com/office/drawing/2014/main" val="20001"/>
                    </a:ext>
                  </a:extLst>
                </a:gridCol>
                <a:gridCol w="1380744">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 TR</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err="1">
                          <a:solidFill>
                            <a:srgbClr val="FFFFFF"/>
                          </a:solidFill>
                          <a:effectLst/>
                          <a:latin typeface="Intel Clear" panose="020B0604020203020204" pitchFamily="34" charset="0"/>
                        </a:rPr>
                        <a:t>SiE</a:t>
                      </a:r>
                      <a:r>
                        <a:rPr lang="en-US" sz="1000" b="0" i="0" u="none" strike="noStrike" dirty="0">
                          <a:solidFill>
                            <a:srgbClr val="FFFFFF"/>
                          </a:solidFill>
                          <a:effectLst/>
                          <a:latin typeface="Intel Clear" panose="020B0604020203020204" pitchFamily="34" charset="0"/>
                        </a:rPr>
                        <a:t> MFG 0.0</a:t>
                      </a:r>
                    </a:p>
                  </a:txBody>
                  <a:tcPr marL="42113" marR="42113" marT="42113" marB="42113"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SiE MFG 0.5</a:t>
                      </a:r>
                    </a:p>
                  </a:txBody>
                  <a:tcPr marL="42113" marR="42113" marT="42113" marB="42113"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baseline="0" dirty="0">
                          <a:solidFill>
                            <a:srgbClr val="000000"/>
                          </a:solidFill>
                          <a:effectLst/>
                          <a:latin typeface="Intel Clear" panose="020B0604020203020204" pitchFamily="34" charset="0"/>
                        </a:rPr>
                        <a:t> MFG </a:t>
                      </a:r>
                      <a:r>
                        <a:rPr lang="en-US" sz="1000" b="0" i="0" u="none" strike="noStrike" dirty="0">
                          <a:solidFill>
                            <a:srgbClr val="000000"/>
                          </a:solidFill>
                          <a:effectLst/>
                          <a:latin typeface="Intel Clear" panose="020B0604020203020204" pitchFamily="34" charset="0"/>
                        </a:rPr>
                        <a:t> 0.8</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1.0</a:t>
                      </a:r>
                    </a:p>
                  </a:txBody>
                  <a:tcPr marL="27432" marR="27432"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243" name="Rectangle 242">
            <a:extLst>
              <a:ext uri="{FF2B5EF4-FFF2-40B4-BE49-F238E27FC236}">
                <a16:creationId xmlns:a16="http://schemas.microsoft.com/office/drawing/2014/main" id="{2A089391-DD68-4861-A115-7E374B6FB4AC}"/>
              </a:ext>
            </a:extLst>
          </p:cNvPr>
          <p:cNvSpPr/>
          <p:nvPr/>
        </p:nvSpPr>
        <p:spPr bwMode="auto">
          <a:xfrm>
            <a:off x="3763028" y="3979360"/>
            <a:ext cx="2359152" cy="247520"/>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SOC RTL TR</a:t>
            </a:r>
          </a:p>
        </p:txBody>
      </p:sp>
      <p:sp>
        <p:nvSpPr>
          <p:cNvPr id="244" name="Rectangle 243">
            <a:extLst>
              <a:ext uri="{FF2B5EF4-FFF2-40B4-BE49-F238E27FC236}">
                <a16:creationId xmlns:a16="http://schemas.microsoft.com/office/drawing/2014/main" id="{70ABDB1B-4EB5-4B16-AE1D-784854E1D304}"/>
              </a:ext>
            </a:extLst>
          </p:cNvPr>
          <p:cNvSpPr/>
          <p:nvPr/>
        </p:nvSpPr>
        <p:spPr bwMode="auto">
          <a:xfrm>
            <a:off x="3766191" y="4861810"/>
            <a:ext cx="2340864" cy="246221"/>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SOC VAL TR</a:t>
            </a:r>
          </a:p>
        </p:txBody>
      </p:sp>
      <p:sp>
        <p:nvSpPr>
          <p:cNvPr id="245" name="Rectangle 244">
            <a:extLst>
              <a:ext uri="{FF2B5EF4-FFF2-40B4-BE49-F238E27FC236}">
                <a16:creationId xmlns:a16="http://schemas.microsoft.com/office/drawing/2014/main" id="{90D63156-672E-43D1-857E-0DC63B7FC985}"/>
              </a:ext>
            </a:extLst>
          </p:cNvPr>
          <p:cNvSpPr/>
          <p:nvPr/>
        </p:nvSpPr>
        <p:spPr>
          <a:xfrm>
            <a:off x="1680643" y="6212129"/>
            <a:ext cx="1694658"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Silicon Enabling MFG</a:t>
            </a:r>
          </a:p>
        </p:txBody>
      </p:sp>
      <p:grpSp>
        <p:nvGrpSpPr>
          <p:cNvPr id="249" name="Group 248">
            <a:extLst>
              <a:ext uri="{FF2B5EF4-FFF2-40B4-BE49-F238E27FC236}">
                <a16:creationId xmlns:a16="http://schemas.microsoft.com/office/drawing/2014/main" id="{F75AF412-FFA4-4DD6-AEB1-38951068BCD5}"/>
              </a:ext>
            </a:extLst>
          </p:cNvPr>
          <p:cNvGrpSpPr/>
          <p:nvPr/>
        </p:nvGrpSpPr>
        <p:grpSpPr>
          <a:xfrm>
            <a:off x="10785740" y="4787946"/>
            <a:ext cx="365760" cy="225621"/>
            <a:chOff x="9059546" y="4836626"/>
            <a:chExt cx="365760" cy="225621"/>
          </a:xfrm>
        </p:grpSpPr>
        <p:cxnSp>
          <p:nvCxnSpPr>
            <p:cNvPr id="250" name="Straight Arrow Connector 249">
              <a:extLst>
                <a:ext uri="{FF2B5EF4-FFF2-40B4-BE49-F238E27FC236}">
                  <a16:creationId xmlns:a16="http://schemas.microsoft.com/office/drawing/2014/main" id="{D7C51EB7-CC64-4486-A0BD-9865A2439531}"/>
                </a:ext>
              </a:extLst>
            </p:cNvPr>
            <p:cNvCxnSpPr/>
            <p:nvPr/>
          </p:nvCxnSpPr>
          <p:spPr bwMode="auto">
            <a:xfrm>
              <a:off x="9115347" y="5046080"/>
              <a:ext cx="249267"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251" name="Text Box 61">
              <a:extLst>
                <a:ext uri="{FF2B5EF4-FFF2-40B4-BE49-F238E27FC236}">
                  <a16:creationId xmlns:a16="http://schemas.microsoft.com/office/drawing/2014/main" id="{B7FD0901-9DF1-459D-9D4D-B1D56C7B1A7C}"/>
                </a:ext>
              </a:extLst>
            </p:cNvPr>
            <p:cNvSpPr txBox="1">
              <a:spLocks noChangeArrowheads="1"/>
            </p:cNvSpPr>
            <p:nvPr/>
          </p:nvSpPr>
          <p:spPr bwMode="auto">
            <a:xfrm>
              <a:off x="9059546" y="4836626"/>
              <a:ext cx="365760" cy="225621"/>
            </a:xfrm>
            <a:prstGeom prst="rect">
              <a:avLst/>
            </a:prstGeom>
            <a:noFill/>
            <a:ln w="9525">
              <a:noFill/>
              <a:miter lim="800000"/>
              <a:headEnd/>
              <a:tailEnd/>
            </a:ln>
          </p:spPr>
          <p:txBody>
            <a:bodyPr wrap="square" lIns="45720" tIns="45711" rIns="45720" bIns="45711">
              <a:spAutoFit/>
            </a:bodyPr>
            <a:lstStyle/>
            <a:p>
              <a:pPr marL="0" marR="0" lvl="0" indent="0" defTabSz="970004" eaLnBrk="1" fontAlgn="auto" latinLnBrk="0" hangingPunct="1">
                <a:lnSpc>
                  <a:spcPct val="85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Intel Clear" panose="020B0604020203020204" pitchFamily="34" charset="0"/>
                </a:rPr>
                <a:t>GLS</a:t>
              </a:r>
            </a:p>
          </p:txBody>
        </p:sp>
      </p:grpSp>
      <p:graphicFrame>
        <p:nvGraphicFramePr>
          <p:cNvPr id="252" name="Table 251">
            <a:extLst>
              <a:ext uri="{FF2B5EF4-FFF2-40B4-BE49-F238E27FC236}">
                <a16:creationId xmlns:a16="http://schemas.microsoft.com/office/drawing/2014/main" id="{AFE50C16-EEF4-40AF-AF24-4EBEBEB10A64}"/>
              </a:ext>
            </a:extLst>
          </p:cNvPr>
          <p:cNvGraphicFramePr>
            <a:graphicFrameLocks noGrp="1"/>
          </p:cNvGraphicFramePr>
          <p:nvPr>
            <p:extLst>
              <p:ext uri="{D42A27DB-BD31-4B8C-83A1-F6EECF244321}">
                <p14:modId xmlns:p14="http://schemas.microsoft.com/office/powerpoint/2010/main" val="1491255701"/>
              </p:ext>
            </p:extLst>
          </p:nvPr>
        </p:nvGraphicFramePr>
        <p:xfrm>
          <a:off x="5080839" y="3149316"/>
          <a:ext cx="6109448" cy="246888"/>
        </p:xfrm>
        <a:graphic>
          <a:graphicData uri="http://schemas.openxmlformats.org/drawingml/2006/table">
            <a:tbl>
              <a:tblPr/>
              <a:tblGrid>
                <a:gridCol w="850392">
                  <a:extLst>
                    <a:ext uri="{9D8B030D-6E8A-4147-A177-3AD203B41FA5}">
                      <a16:colId xmlns:a16="http://schemas.microsoft.com/office/drawing/2014/main" val="20001"/>
                    </a:ext>
                  </a:extLst>
                </a:gridCol>
                <a:gridCol w="1033272">
                  <a:extLst>
                    <a:ext uri="{9D8B030D-6E8A-4147-A177-3AD203B41FA5}">
                      <a16:colId xmlns:a16="http://schemas.microsoft.com/office/drawing/2014/main" val="20002"/>
                    </a:ext>
                  </a:extLst>
                </a:gridCol>
                <a:gridCol w="1271016">
                  <a:extLst>
                    <a:ext uri="{9D8B030D-6E8A-4147-A177-3AD203B41FA5}">
                      <a16:colId xmlns:a16="http://schemas.microsoft.com/office/drawing/2014/main" val="20003"/>
                    </a:ext>
                  </a:extLst>
                </a:gridCol>
                <a:gridCol w="1289304">
                  <a:extLst>
                    <a:ext uri="{9D8B030D-6E8A-4147-A177-3AD203B41FA5}">
                      <a16:colId xmlns:a16="http://schemas.microsoft.com/office/drawing/2014/main" val="20004"/>
                    </a:ext>
                  </a:extLst>
                </a:gridCol>
                <a:gridCol w="1665464">
                  <a:extLst>
                    <a:ext uri="{9D8B030D-6E8A-4147-A177-3AD203B41FA5}">
                      <a16:colId xmlns:a16="http://schemas.microsoft.com/office/drawing/2014/main" val="1942914349"/>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rgbClr val="000000"/>
                          </a:solidFill>
                          <a:effectLst/>
                          <a:latin typeface="Intel Clear" panose="020B0604020203020204" pitchFamily="34" charset="0"/>
                        </a:rPr>
                        <a:t>IP FW/DRV 0.3</a:t>
                      </a:r>
                    </a:p>
                  </a:txBody>
                  <a:tcPr marL="45720" marR="45720" marT="18288" marB="18288"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FFFFFF"/>
                          </a:solidFill>
                          <a:effectLst/>
                          <a:latin typeface="Intel Clear" panose="020B0604020203020204" pitchFamily="34" charset="0"/>
                        </a:rPr>
                        <a:t>IP FW/DRV 0.5</a:t>
                      </a:r>
                    </a:p>
                  </a:txBody>
                  <a:tcPr marL="45720" marR="45720" marT="18288" marB="18288"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0.8</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1.0</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r>
                        <a:rPr lang="en-US" sz="900" b="0" i="0" u="none" strike="noStrike" dirty="0">
                          <a:solidFill>
                            <a:srgbClr val="000000"/>
                          </a:solidFill>
                          <a:effectLst/>
                          <a:latin typeface="Intel Clear" panose="020B0604020203020204" pitchFamily="34" charset="0"/>
                        </a:rPr>
                        <a:t>IP FW/DRV 1.1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253" name="Rectangle 252">
            <a:extLst>
              <a:ext uri="{FF2B5EF4-FFF2-40B4-BE49-F238E27FC236}">
                <a16:creationId xmlns:a16="http://schemas.microsoft.com/office/drawing/2014/main" id="{4FED4482-C3A0-4202-ACAA-0429F9138C3B}"/>
              </a:ext>
            </a:extLst>
          </p:cNvPr>
          <p:cNvSpPr/>
          <p:nvPr/>
        </p:nvSpPr>
        <p:spPr>
          <a:xfrm>
            <a:off x="1670482" y="3137714"/>
            <a:ext cx="939644"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FW/DRV</a:t>
            </a:r>
          </a:p>
        </p:txBody>
      </p:sp>
      <p:sp>
        <p:nvSpPr>
          <p:cNvPr id="254" name="Rectangle 253">
            <a:extLst>
              <a:ext uri="{FF2B5EF4-FFF2-40B4-BE49-F238E27FC236}">
                <a16:creationId xmlns:a16="http://schemas.microsoft.com/office/drawing/2014/main" id="{89F25FD8-E4B2-45D5-8AC9-02432251DB84}"/>
              </a:ext>
            </a:extLst>
          </p:cNvPr>
          <p:cNvSpPr/>
          <p:nvPr/>
        </p:nvSpPr>
        <p:spPr>
          <a:xfrm>
            <a:off x="1680641" y="6597252"/>
            <a:ext cx="534918"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Fuse</a:t>
            </a:r>
          </a:p>
        </p:txBody>
      </p:sp>
      <p:sp>
        <p:nvSpPr>
          <p:cNvPr id="255" name="Rectangle 254">
            <a:extLst>
              <a:ext uri="{FF2B5EF4-FFF2-40B4-BE49-F238E27FC236}">
                <a16:creationId xmlns:a16="http://schemas.microsoft.com/office/drawing/2014/main" id="{095F3AF5-C63E-4BF2-887D-6147EAF5336A}"/>
              </a:ext>
            </a:extLst>
          </p:cNvPr>
          <p:cNvSpPr/>
          <p:nvPr/>
        </p:nvSpPr>
        <p:spPr bwMode="auto">
          <a:xfrm>
            <a:off x="3763028" y="6619526"/>
            <a:ext cx="3845939" cy="246888"/>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Fuse TR</a:t>
            </a:r>
          </a:p>
        </p:txBody>
      </p:sp>
      <p:graphicFrame>
        <p:nvGraphicFramePr>
          <p:cNvPr id="256" name="Table 255">
            <a:extLst>
              <a:ext uri="{FF2B5EF4-FFF2-40B4-BE49-F238E27FC236}">
                <a16:creationId xmlns:a16="http://schemas.microsoft.com/office/drawing/2014/main" id="{9B577D3C-80D5-4AF0-91EB-B4E2F4F0E486}"/>
              </a:ext>
            </a:extLst>
          </p:cNvPr>
          <p:cNvGraphicFramePr>
            <a:graphicFrameLocks noGrp="1"/>
          </p:cNvGraphicFramePr>
          <p:nvPr>
            <p:extLst>
              <p:ext uri="{D42A27DB-BD31-4B8C-83A1-F6EECF244321}">
                <p14:modId xmlns:p14="http://schemas.microsoft.com/office/powerpoint/2010/main" val="780277072"/>
              </p:ext>
            </p:extLst>
          </p:nvPr>
        </p:nvGraphicFramePr>
        <p:xfrm>
          <a:off x="7608889" y="6620112"/>
          <a:ext cx="3163824" cy="246888"/>
        </p:xfrm>
        <a:graphic>
          <a:graphicData uri="http://schemas.openxmlformats.org/drawingml/2006/table">
            <a:tbl>
              <a:tblPr/>
              <a:tblGrid>
                <a:gridCol w="1133856">
                  <a:extLst>
                    <a:ext uri="{9D8B030D-6E8A-4147-A177-3AD203B41FA5}">
                      <a16:colId xmlns:a16="http://schemas.microsoft.com/office/drawing/2014/main" val="20000"/>
                    </a:ext>
                  </a:extLst>
                </a:gridCol>
                <a:gridCol w="1075942">
                  <a:extLst>
                    <a:ext uri="{9D8B030D-6E8A-4147-A177-3AD203B41FA5}">
                      <a16:colId xmlns:a16="http://schemas.microsoft.com/office/drawing/2014/main" val="20001"/>
                    </a:ext>
                  </a:extLst>
                </a:gridCol>
                <a:gridCol w="954026">
                  <a:extLst>
                    <a:ext uri="{9D8B030D-6E8A-4147-A177-3AD203B41FA5}">
                      <a16:colId xmlns:a16="http://schemas.microsoft.com/office/drawing/2014/main" val="20002"/>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Fuse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Fuse 0.8</a:t>
                      </a:r>
                      <a:endParaRPr lang="en-US" sz="1000" b="0" i="0" u="none" strike="noStrike" kern="1200" dirty="0">
                        <a:solidFill>
                          <a:srgbClr val="00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Fuse 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257" name="Table 256">
            <a:extLst>
              <a:ext uri="{FF2B5EF4-FFF2-40B4-BE49-F238E27FC236}">
                <a16:creationId xmlns:a16="http://schemas.microsoft.com/office/drawing/2014/main" id="{FF5F2084-8F37-4064-B994-EB5EDDF17489}"/>
              </a:ext>
            </a:extLst>
          </p:cNvPr>
          <p:cNvGraphicFramePr>
            <a:graphicFrameLocks noGrp="1"/>
          </p:cNvGraphicFramePr>
          <p:nvPr>
            <p:extLst>
              <p:ext uri="{D42A27DB-BD31-4B8C-83A1-F6EECF244321}">
                <p14:modId xmlns:p14="http://schemas.microsoft.com/office/powerpoint/2010/main" val="3352188998"/>
              </p:ext>
            </p:extLst>
          </p:nvPr>
        </p:nvGraphicFramePr>
        <p:xfrm>
          <a:off x="3779837" y="5801323"/>
          <a:ext cx="7407402" cy="246888"/>
        </p:xfrm>
        <a:graphic>
          <a:graphicData uri="http://schemas.openxmlformats.org/drawingml/2006/table">
            <a:tbl>
              <a:tblPr/>
              <a:tblGrid>
                <a:gridCol w="2331720">
                  <a:extLst>
                    <a:ext uri="{9D8B030D-6E8A-4147-A177-3AD203B41FA5}">
                      <a16:colId xmlns:a16="http://schemas.microsoft.com/office/drawing/2014/main" val="20000"/>
                    </a:ext>
                  </a:extLst>
                </a:gridCol>
                <a:gridCol w="430530">
                  <a:extLst>
                    <a:ext uri="{9D8B030D-6E8A-4147-A177-3AD203B41FA5}">
                      <a16:colId xmlns:a16="http://schemas.microsoft.com/office/drawing/2014/main" val="20001"/>
                    </a:ext>
                  </a:extLst>
                </a:gridCol>
                <a:gridCol w="1133856">
                  <a:extLst>
                    <a:ext uri="{9D8B030D-6E8A-4147-A177-3AD203B41FA5}">
                      <a16:colId xmlns:a16="http://schemas.microsoft.com/office/drawing/2014/main" val="20002"/>
                    </a:ext>
                  </a:extLst>
                </a:gridCol>
                <a:gridCol w="1380744">
                  <a:extLst>
                    <a:ext uri="{9D8B030D-6E8A-4147-A177-3AD203B41FA5}">
                      <a16:colId xmlns:a16="http://schemas.microsoft.com/office/drawing/2014/main" val="20003"/>
                    </a:ext>
                  </a:extLst>
                </a:gridCol>
                <a:gridCol w="1216152">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109728">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Pre-Si Sys Val TR</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0.0</a:t>
                      </a:r>
                    </a:p>
                  </a:txBody>
                  <a:tcPr marL="42113" marR="42113" marT="42113" marB="42113"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400" b="0" i="0" u="none" strike="noStrike" dirty="0">
                        <a:solidFill>
                          <a:srgbClr val="FFFFFF"/>
                        </a:solidFill>
                        <a:effectLst/>
                        <a:latin typeface="Intel Clear" panose="020B0604020203020204" pitchFamily="34" charset="0"/>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974"/>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Pre-Si Sys Val 0.5</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Pre-Si </a:t>
                      </a:r>
                      <a:r>
                        <a:rPr lang="en-US" sz="1000" b="0" i="0" u="none" strike="noStrike" baseline="0" dirty="0">
                          <a:solidFill>
                            <a:srgbClr val="000000"/>
                          </a:solidFill>
                          <a:effectLst/>
                          <a:latin typeface="Intel Clear" panose="020B0604020203020204" pitchFamily="34" charset="0"/>
                        </a:rPr>
                        <a:t>Sys Val </a:t>
                      </a:r>
                      <a:r>
                        <a:rPr lang="en-US" sz="1000" b="0" i="0" u="none" strike="noStrike" dirty="0">
                          <a:solidFill>
                            <a:srgbClr val="000000"/>
                          </a:solidFill>
                          <a:effectLst/>
                          <a:latin typeface="Intel Clear" panose="020B0604020203020204" pitchFamily="34" charset="0"/>
                        </a:rPr>
                        <a:t> 0.8</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Sys</a:t>
                      </a:r>
                      <a:r>
                        <a:rPr lang="en-US" sz="1000" b="0" i="0" u="none" strike="noStrike" baseline="0" dirty="0">
                          <a:solidFill>
                            <a:srgbClr val="000000"/>
                          </a:solidFill>
                          <a:effectLst/>
                          <a:latin typeface="Intel Clear" panose="020B0604020203020204" pitchFamily="34" charset="0"/>
                        </a:rPr>
                        <a:t> Val </a:t>
                      </a:r>
                      <a:r>
                        <a:rPr lang="en-US" sz="1000" b="0" i="0" u="none" strike="noStrike" dirty="0">
                          <a:solidFill>
                            <a:srgbClr val="000000"/>
                          </a:solidFill>
                          <a:effectLst/>
                          <a:latin typeface="Intel Clear" panose="020B0604020203020204" pitchFamily="34" charset="0"/>
                        </a:rPr>
                        <a:t>1.0</a:t>
                      </a:r>
                    </a:p>
                  </a:txBody>
                  <a:tcPr marL="27432" marR="27432"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37160">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Pre-Si Sys Val 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58" name="Rectangle 257">
            <a:extLst>
              <a:ext uri="{FF2B5EF4-FFF2-40B4-BE49-F238E27FC236}">
                <a16:creationId xmlns:a16="http://schemas.microsoft.com/office/drawing/2014/main" id="{6C293FDA-4A98-44BE-82C5-CB43C970AC12}"/>
              </a:ext>
            </a:extLst>
          </p:cNvPr>
          <p:cNvSpPr/>
          <p:nvPr/>
        </p:nvSpPr>
        <p:spPr>
          <a:xfrm>
            <a:off x="1680643" y="5791661"/>
            <a:ext cx="1175927"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Pre-Si Sys Val</a:t>
            </a:r>
          </a:p>
        </p:txBody>
      </p:sp>
      <p:sp>
        <p:nvSpPr>
          <p:cNvPr id="259" name="Rectangle 258">
            <a:extLst>
              <a:ext uri="{FF2B5EF4-FFF2-40B4-BE49-F238E27FC236}">
                <a16:creationId xmlns:a16="http://schemas.microsoft.com/office/drawing/2014/main" id="{AD78704E-414B-444B-8D46-D31F352FE826}"/>
              </a:ext>
            </a:extLst>
          </p:cNvPr>
          <p:cNvSpPr/>
          <p:nvPr/>
        </p:nvSpPr>
        <p:spPr>
          <a:xfrm>
            <a:off x="1676241" y="5367516"/>
            <a:ext cx="497279"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PSS</a:t>
            </a:r>
          </a:p>
        </p:txBody>
      </p:sp>
      <p:graphicFrame>
        <p:nvGraphicFramePr>
          <p:cNvPr id="260" name="Table 259">
            <a:extLst>
              <a:ext uri="{FF2B5EF4-FFF2-40B4-BE49-F238E27FC236}">
                <a16:creationId xmlns:a16="http://schemas.microsoft.com/office/drawing/2014/main" id="{FBE40D47-64F3-42AF-AAC3-15C8159BCD4B}"/>
              </a:ext>
            </a:extLst>
          </p:cNvPr>
          <p:cNvGraphicFramePr>
            <a:graphicFrameLocks noGrp="1"/>
          </p:cNvGraphicFramePr>
          <p:nvPr>
            <p:extLst>
              <p:ext uri="{D42A27DB-BD31-4B8C-83A1-F6EECF244321}">
                <p14:modId xmlns:p14="http://schemas.microsoft.com/office/powerpoint/2010/main" val="1135806905"/>
              </p:ext>
            </p:extLst>
          </p:nvPr>
        </p:nvGraphicFramePr>
        <p:xfrm>
          <a:off x="6084887" y="5385059"/>
          <a:ext cx="5105400" cy="246888"/>
        </p:xfrm>
        <a:graphic>
          <a:graphicData uri="http://schemas.openxmlformats.org/drawingml/2006/table">
            <a:tbl>
              <a:tblPr/>
              <a:tblGrid>
                <a:gridCol w="685800">
                  <a:extLst>
                    <a:ext uri="{9D8B030D-6E8A-4147-A177-3AD203B41FA5}">
                      <a16:colId xmlns:a16="http://schemas.microsoft.com/office/drawing/2014/main" val="20000"/>
                    </a:ext>
                  </a:extLst>
                </a:gridCol>
                <a:gridCol w="823039">
                  <a:extLst>
                    <a:ext uri="{9D8B030D-6E8A-4147-A177-3AD203B41FA5}">
                      <a16:colId xmlns:a16="http://schemas.microsoft.com/office/drawing/2014/main" val="20001"/>
                    </a:ext>
                  </a:extLst>
                </a:gridCol>
                <a:gridCol w="978408">
                  <a:extLst>
                    <a:ext uri="{9D8B030D-6E8A-4147-A177-3AD203B41FA5}">
                      <a16:colId xmlns:a16="http://schemas.microsoft.com/office/drawing/2014/main" val="20002"/>
                    </a:ext>
                  </a:extLst>
                </a:gridCol>
                <a:gridCol w="1225296">
                  <a:extLst>
                    <a:ext uri="{9D8B030D-6E8A-4147-A177-3AD203B41FA5}">
                      <a16:colId xmlns:a16="http://schemas.microsoft.com/office/drawing/2014/main" val="20003"/>
                    </a:ext>
                  </a:extLst>
                </a:gridCol>
                <a:gridCol w="1392857">
                  <a:extLst>
                    <a:ext uri="{9D8B030D-6E8A-4147-A177-3AD203B41FA5}">
                      <a16:colId xmlns:a16="http://schemas.microsoft.com/office/drawing/2014/main" val="20004"/>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0.0</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0.3</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0.5</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0.8</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PSS 1.0</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261" name="Diamond 260">
            <a:extLst>
              <a:ext uri="{FF2B5EF4-FFF2-40B4-BE49-F238E27FC236}">
                <a16:creationId xmlns:a16="http://schemas.microsoft.com/office/drawing/2014/main" id="{713F02BC-9E0F-45A5-B5F0-99F6EBE18CBA}"/>
              </a:ext>
            </a:extLst>
          </p:cNvPr>
          <p:cNvSpPr/>
          <p:nvPr/>
        </p:nvSpPr>
        <p:spPr>
          <a:xfrm>
            <a:off x="9731971" y="5290061"/>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Intel Clear" panose="020B0604020203020204" pitchFamily="34" charset="0"/>
              <a:ea typeface="+mn-ea"/>
              <a:cs typeface="+mn-cs"/>
            </a:endParaRPr>
          </a:p>
        </p:txBody>
      </p:sp>
      <p:sp>
        <p:nvSpPr>
          <p:cNvPr id="262" name="Diamond 261">
            <a:extLst>
              <a:ext uri="{FF2B5EF4-FFF2-40B4-BE49-F238E27FC236}">
                <a16:creationId xmlns:a16="http://schemas.microsoft.com/office/drawing/2014/main" id="{37565362-4297-4DD1-87AE-0913444927B3}"/>
              </a:ext>
            </a:extLst>
          </p:cNvPr>
          <p:cNvSpPr/>
          <p:nvPr/>
        </p:nvSpPr>
        <p:spPr>
          <a:xfrm>
            <a:off x="8504149" y="5290061"/>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Intel Clear" panose="020B0604020203020204" pitchFamily="34" charset="0"/>
              <a:ea typeface="+mn-ea"/>
              <a:cs typeface="+mn-cs"/>
            </a:endParaRPr>
          </a:p>
        </p:txBody>
      </p:sp>
      <p:sp>
        <p:nvSpPr>
          <p:cNvPr id="263" name="Text Box 61">
            <a:extLst>
              <a:ext uri="{FF2B5EF4-FFF2-40B4-BE49-F238E27FC236}">
                <a16:creationId xmlns:a16="http://schemas.microsoft.com/office/drawing/2014/main" id="{9539CB93-7476-4A5F-BA32-78218CEEDF12}"/>
              </a:ext>
            </a:extLst>
          </p:cNvPr>
          <p:cNvSpPr txBox="1">
            <a:spLocks noChangeArrowheads="1"/>
          </p:cNvSpPr>
          <p:nvPr/>
        </p:nvSpPr>
        <p:spPr bwMode="auto">
          <a:xfrm>
            <a:off x="8570585" y="5138916"/>
            <a:ext cx="965375" cy="277174"/>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700" b="1" i="1" dirty="0">
                <a:solidFill>
                  <a:srgbClr val="000000"/>
                </a:solidFill>
                <a:latin typeface="Intel Clear" panose="020B0604020203020204" pitchFamily="34" charset="0"/>
              </a:rPr>
              <a:t>Basic boot to OS with Slim FW*</a:t>
            </a:r>
          </a:p>
        </p:txBody>
      </p:sp>
      <p:sp>
        <p:nvSpPr>
          <p:cNvPr id="264" name="Text Box 61">
            <a:extLst>
              <a:ext uri="{FF2B5EF4-FFF2-40B4-BE49-F238E27FC236}">
                <a16:creationId xmlns:a16="http://schemas.microsoft.com/office/drawing/2014/main" id="{37C752D0-3990-40E1-9F7F-7103DF4B60FB}"/>
              </a:ext>
            </a:extLst>
          </p:cNvPr>
          <p:cNvSpPr txBox="1">
            <a:spLocks noChangeArrowheads="1"/>
          </p:cNvSpPr>
          <p:nvPr/>
        </p:nvSpPr>
        <p:spPr bwMode="auto">
          <a:xfrm>
            <a:off x="9798205" y="5139683"/>
            <a:ext cx="960483" cy="277174"/>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700" b="1" i="1" dirty="0">
                <a:solidFill>
                  <a:srgbClr val="000000"/>
                </a:solidFill>
                <a:latin typeface="Intel Clear" panose="020B0604020203020204" pitchFamily="34" charset="0"/>
              </a:rPr>
              <a:t>Basic boot with Prod-Lite FW**</a:t>
            </a:r>
          </a:p>
        </p:txBody>
      </p:sp>
      <p:sp>
        <p:nvSpPr>
          <p:cNvPr id="268" name="Rectangle 267">
            <a:extLst>
              <a:ext uri="{FF2B5EF4-FFF2-40B4-BE49-F238E27FC236}">
                <a16:creationId xmlns:a16="http://schemas.microsoft.com/office/drawing/2014/main" id="{18F819B2-5F82-44C7-B0F1-C2D8F3B9375D}"/>
              </a:ext>
            </a:extLst>
          </p:cNvPr>
          <p:cNvSpPr/>
          <p:nvPr/>
        </p:nvSpPr>
        <p:spPr bwMode="auto">
          <a:xfrm>
            <a:off x="4191830" y="5385868"/>
            <a:ext cx="1911153" cy="246888"/>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PSS TR</a:t>
            </a:r>
          </a:p>
        </p:txBody>
      </p:sp>
      <p:sp>
        <p:nvSpPr>
          <p:cNvPr id="269" name="Diamond 268">
            <a:extLst>
              <a:ext uri="{FF2B5EF4-FFF2-40B4-BE49-F238E27FC236}">
                <a16:creationId xmlns:a16="http://schemas.microsoft.com/office/drawing/2014/main" id="{734DC9C3-4B8C-42D8-A9C4-CB4E545B6C67}"/>
              </a:ext>
            </a:extLst>
          </p:cNvPr>
          <p:cNvSpPr/>
          <p:nvPr/>
        </p:nvSpPr>
        <p:spPr>
          <a:xfrm>
            <a:off x="6700495" y="5276558"/>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70" name="Text Box 61">
            <a:extLst>
              <a:ext uri="{FF2B5EF4-FFF2-40B4-BE49-F238E27FC236}">
                <a16:creationId xmlns:a16="http://schemas.microsoft.com/office/drawing/2014/main" id="{0468A361-2B4B-4905-A0E6-CAF248B93F25}"/>
              </a:ext>
            </a:extLst>
          </p:cNvPr>
          <p:cNvSpPr txBox="1">
            <a:spLocks noChangeArrowheads="1"/>
          </p:cNvSpPr>
          <p:nvPr/>
        </p:nvSpPr>
        <p:spPr bwMode="auto">
          <a:xfrm>
            <a:off x="6758575" y="5163229"/>
            <a:ext cx="469312"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prstClr val="black"/>
                </a:solidFill>
                <a:latin typeface="Intel Clear" panose="020B0604020203020204" pitchFamily="34" charset="0"/>
              </a:rPr>
              <a:t>D2I</a:t>
            </a:r>
          </a:p>
        </p:txBody>
      </p:sp>
      <p:sp>
        <p:nvSpPr>
          <p:cNvPr id="271" name="Rectangle 270">
            <a:extLst>
              <a:ext uri="{FF2B5EF4-FFF2-40B4-BE49-F238E27FC236}">
                <a16:creationId xmlns:a16="http://schemas.microsoft.com/office/drawing/2014/main" id="{C949A4D9-F7A2-4432-859E-A28280273158}"/>
              </a:ext>
            </a:extLst>
          </p:cNvPr>
          <p:cNvSpPr/>
          <p:nvPr/>
        </p:nvSpPr>
        <p:spPr>
          <a:xfrm>
            <a:off x="1667674" y="2741401"/>
            <a:ext cx="1205743"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Design – SIP</a:t>
            </a:r>
            <a:endParaRPr lang="en-US" sz="1100" i="1" dirty="0">
              <a:solidFill>
                <a:srgbClr val="000000"/>
              </a:solidFill>
            </a:endParaRPr>
          </a:p>
        </p:txBody>
      </p:sp>
      <p:sp>
        <p:nvSpPr>
          <p:cNvPr id="272" name="Rectangle 271">
            <a:extLst>
              <a:ext uri="{FF2B5EF4-FFF2-40B4-BE49-F238E27FC236}">
                <a16:creationId xmlns:a16="http://schemas.microsoft.com/office/drawing/2014/main" id="{30AC48EF-FF53-4E94-BDBF-4D437283C539}"/>
              </a:ext>
            </a:extLst>
          </p:cNvPr>
          <p:cNvSpPr/>
          <p:nvPr/>
        </p:nvSpPr>
        <p:spPr>
          <a:xfrm>
            <a:off x="1672076" y="2383977"/>
            <a:ext cx="1218567"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Design – HIP</a:t>
            </a:r>
            <a:endParaRPr lang="en-US" sz="1100" i="1" dirty="0">
              <a:solidFill>
                <a:srgbClr val="000000"/>
              </a:solidFill>
            </a:endParaRPr>
          </a:p>
        </p:txBody>
      </p:sp>
      <p:sp>
        <p:nvSpPr>
          <p:cNvPr id="277" name="Rectangle 276">
            <a:extLst>
              <a:ext uri="{FF2B5EF4-FFF2-40B4-BE49-F238E27FC236}">
                <a16:creationId xmlns:a16="http://schemas.microsoft.com/office/drawing/2014/main" id="{FB06064A-8D33-45D8-B58D-4A43650BEC9F}"/>
              </a:ext>
            </a:extLst>
          </p:cNvPr>
          <p:cNvSpPr/>
          <p:nvPr/>
        </p:nvSpPr>
        <p:spPr>
          <a:xfrm>
            <a:off x="1687219" y="1970087"/>
            <a:ext cx="1462714" cy="261592"/>
          </a:xfrm>
          <a:prstGeom prst="rect">
            <a:avLst/>
          </a:prstGeom>
        </p:spPr>
        <p:txBody>
          <a:bodyPr wrap="square" lIns="91422" tIns="45711" rIns="91422" bIns="45711">
            <a:spAutoFit/>
          </a:bodyPr>
          <a:lstStyle/>
          <a:p>
            <a:pPr defTabSz="913222" fontAlgn="ctr">
              <a:defRPr/>
            </a:pPr>
            <a:r>
              <a:rPr lang="en-US" sz="1100" b="1" dirty="0">
                <a:solidFill>
                  <a:schemeClr val="bg1">
                    <a:lumMod val="50000"/>
                  </a:schemeClr>
                </a:solidFill>
              </a:rPr>
              <a:t>All Other HAS</a:t>
            </a:r>
          </a:p>
        </p:txBody>
      </p:sp>
      <p:sp>
        <p:nvSpPr>
          <p:cNvPr id="102" name="TextBox 101">
            <a:extLst>
              <a:ext uri="{FF2B5EF4-FFF2-40B4-BE49-F238E27FC236}">
                <a16:creationId xmlns:a16="http://schemas.microsoft.com/office/drawing/2014/main" id="{A343D5A3-98DA-4705-B30E-5FCA19260B09}"/>
              </a:ext>
            </a:extLst>
          </p:cNvPr>
          <p:cNvSpPr txBox="1"/>
          <p:nvPr/>
        </p:nvSpPr>
        <p:spPr>
          <a:xfrm>
            <a:off x="1685021" y="430523"/>
            <a:ext cx="993437" cy="415052"/>
          </a:xfrm>
          <a:prstGeom prst="rect">
            <a:avLst/>
          </a:prstGeom>
          <a:noFill/>
        </p:spPr>
        <p:txBody>
          <a:bodyPr wrap="square" lIns="90926" tIns="45499" rIns="90926" bIns="45499" rtlCol="0">
            <a:spAutoFit/>
          </a:bodyPr>
          <a:lstStyle/>
          <a:p>
            <a:pP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Planning</a:t>
            </a:r>
            <a:endParaRPr lang="en-US" sz="1050" b="1" baseline="30000" dirty="0">
              <a:solidFill>
                <a:srgbClr val="002060"/>
              </a:solidFill>
              <a:latin typeface="IntelOne Display Light" panose="020B0403020203020204" pitchFamily="34" charset="0"/>
            </a:endParaRPr>
          </a:p>
        </p:txBody>
      </p:sp>
      <p:sp>
        <p:nvSpPr>
          <p:cNvPr id="103" name="TextBox 102">
            <a:extLst>
              <a:ext uri="{FF2B5EF4-FFF2-40B4-BE49-F238E27FC236}">
                <a16:creationId xmlns:a16="http://schemas.microsoft.com/office/drawing/2014/main" id="{14C01D85-1B33-49F0-883C-EDB8CA15F39C}"/>
              </a:ext>
            </a:extLst>
          </p:cNvPr>
          <p:cNvSpPr txBox="1"/>
          <p:nvPr/>
        </p:nvSpPr>
        <p:spPr>
          <a:xfrm>
            <a:off x="2284673" y="432931"/>
            <a:ext cx="1037280"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Kickoff (PK)</a:t>
            </a:r>
          </a:p>
        </p:txBody>
      </p:sp>
      <p:cxnSp>
        <p:nvCxnSpPr>
          <p:cNvPr id="104" name="Straight Arrow Connector 103">
            <a:extLst>
              <a:ext uri="{FF2B5EF4-FFF2-40B4-BE49-F238E27FC236}">
                <a16:creationId xmlns:a16="http://schemas.microsoft.com/office/drawing/2014/main" id="{87BC7726-D385-494C-8554-44A79739E1BE}"/>
              </a:ext>
            </a:extLst>
          </p:cNvPr>
          <p:cNvCxnSpPr/>
          <p:nvPr/>
        </p:nvCxnSpPr>
        <p:spPr bwMode="auto">
          <a:xfrm>
            <a:off x="3265487" y="428763"/>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graphicFrame>
        <p:nvGraphicFramePr>
          <p:cNvPr id="105" name="Table 104">
            <a:extLst>
              <a:ext uri="{FF2B5EF4-FFF2-40B4-BE49-F238E27FC236}">
                <a16:creationId xmlns:a16="http://schemas.microsoft.com/office/drawing/2014/main" id="{E0C1F125-F577-4927-8355-39302EDE584D}"/>
              </a:ext>
            </a:extLst>
          </p:cNvPr>
          <p:cNvGraphicFramePr>
            <a:graphicFrameLocks noGrp="1"/>
          </p:cNvGraphicFramePr>
          <p:nvPr>
            <p:extLst>
              <p:ext uri="{D42A27DB-BD31-4B8C-83A1-F6EECF244321}">
                <p14:modId xmlns:p14="http://schemas.microsoft.com/office/powerpoint/2010/main" val="2496107474"/>
              </p:ext>
            </p:extLst>
          </p:nvPr>
        </p:nvGraphicFramePr>
        <p:xfrm>
          <a:off x="6479043" y="444515"/>
          <a:ext cx="4246324" cy="999744"/>
        </p:xfrm>
        <a:graphic>
          <a:graphicData uri="http://schemas.openxmlformats.org/drawingml/2006/table">
            <a:tbl>
              <a:tblPr firstRow="1" bandRow="1"/>
              <a:tblGrid>
                <a:gridCol w="549807">
                  <a:extLst>
                    <a:ext uri="{9D8B030D-6E8A-4147-A177-3AD203B41FA5}">
                      <a16:colId xmlns:a16="http://schemas.microsoft.com/office/drawing/2014/main" val="20000"/>
                    </a:ext>
                  </a:extLst>
                </a:gridCol>
                <a:gridCol w="1123087">
                  <a:extLst>
                    <a:ext uri="{9D8B030D-6E8A-4147-A177-3AD203B41FA5}">
                      <a16:colId xmlns:a16="http://schemas.microsoft.com/office/drawing/2014/main" val="20001"/>
                    </a:ext>
                  </a:extLst>
                </a:gridCol>
                <a:gridCol w="1016064">
                  <a:extLst>
                    <a:ext uri="{9D8B030D-6E8A-4147-A177-3AD203B41FA5}">
                      <a16:colId xmlns:a16="http://schemas.microsoft.com/office/drawing/2014/main" val="2797275357"/>
                    </a:ext>
                  </a:extLst>
                </a:gridCol>
                <a:gridCol w="1557366">
                  <a:extLst>
                    <a:ext uri="{9D8B030D-6E8A-4147-A177-3AD203B41FA5}">
                      <a16:colId xmlns:a16="http://schemas.microsoft.com/office/drawing/2014/main" val="20003"/>
                    </a:ext>
                  </a:extLst>
                </a:gridCol>
              </a:tblGrid>
              <a:tr h="152559">
                <a:tc>
                  <a:txBody>
                    <a:bodyPr/>
                    <a:lstStyle/>
                    <a:p>
                      <a:pPr marL="0" marR="0" algn="ctr">
                        <a:spcBef>
                          <a:spcPts val="0"/>
                        </a:spcBef>
                        <a:spcAft>
                          <a:spcPts val="0"/>
                        </a:spcAft>
                      </a:pPr>
                      <a:r>
                        <a:rPr lang="en-US" sz="800" b="1" kern="1200" dirty="0">
                          <a:solidFill>
                            <a:srgbClr val="002060"/>
                          </a:solidFill>
                          <a:effectLst/>
                          <a:latin typeface="+mn-lt"/>
                          <a:ea typeface="Intel Clear" panose="020B0604020203020204" pitchFamily="34" charset="0"/>
                          <a:cs typeface="Intel Clear" panose="020B0604020203020204" pitchFamily="34" charset="0"/>
                        </a:rPr>
                        <a:t>PLC CP #</a:t>
                      </a:r>
                      <a:endParaRPr lang="en-US" sz="700" dirty="0">
                        <a:effectLst/>
                        <a:latin typeface="+mn-lt"/>
                        <a:ea typeface="Intel Clear" panose="020B0604020203020204" pitchFamily="34" charset="0"/>
                        <a:cs typeface="Intel Clear" panose="020B0604020203020204" pitchFamily="34" charset="0"/>
                      </a:endParaRPr>
                    </a:p>
                  </a:txBody>
                  <a:tcPr marL="45720" marR="4572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800" b="1" kern="1200" dirty="0">
                          <a:solidFill>
                            <a:srgbClr val="002060"/>
                          </a:solidFill>
                          <a:effectLst/>
                          <a:latin typeface="+mn-lt"/>
                          <a:ea typeface="Intel Clear" panose="020B0604020203020204" pitchFamily="34" charset="0"/>
                          <a:cs typeface="Intel Clear" panose="020B0604020203020204" pitchFamily="34" charset="0"/>
                        </a:rPr>
                        <a:t>Primary Anchor Milestone</a:t>
                      </a:r>
                      <a:endParaRPr lang="en-US" sz="700" dirty="0">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800" b="1" dirty="0">
                          <a:solidFill>
                            <a:srgbClr val="002060"/>
                          </a:solidFill>
                          <a:effectLst/>
                          <a:latin typeface="+mn-lt"/>
                          <a:ea typeface="Intel Clear" panose="020B0604020203020204" pitchFamily="34" charset="0"/>
                          <a:cs typeface="Intel Clear" panose="020B0604020203020204" pitchFamily="34" charset="0"/>
                        </a:rPr>
                        <a:t>IP Gov Milestones*</a:t>
                      </a:r>
                    </a:p>
                    <a:p>
                      <a:pPr marL="0" marR="0" algn="ctr">
                        <a:spcBef>
                          <a:spcPts val="0"/>
                        </a:spcBef>
                        <a:spcAft>
                          <a:spcPts val="0"/>
                        </a:spcAft>
                      </a:pPr>
                      <a:r>
                        <a:rPr lang="en-US" sz="600" b="1" i="1" dirty="0">
                          <a:solidFill>
                            <a:srgbClr val="002060"/>
                          </a:solidFill>
                          <a:effectLst/>
                          <a:latin typeface="+mn-lt"/>
                          <a:ea typeface="Intel Clear" panose="020B0604020203020204" pitchFamily="34" charset="0"/>
                          <a:cs typeface="Intel Clear" panose="020B0604020203020204" pitchFamily="34" charset="0"/>
                        </a:rPr>
                        <a:t>*For select programs only</a:t>
                      </a: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800" b="1" kern="1200" dirty="0">
                          <a:solidFill>
                            <a:srgbClr val="002060"/>
                          </a:solidFill>
                          <a:effectLst/>
                          <a:latin typeface="+mn-lt"/>
                          <a:ea typeface="Intel Clear" panose="020B0604020203020204" pitchFamily="34" charset="0"/>
                          <a:cs typeface="Intel Clear" panose="020B0604020203020204" pitchFamily="34" charset="0"/>
                        </a:rPr>
                        <a:t>Other Key Milestones**</a:t>
                      </a:r>
                    </a:p>
                    <a:p>
                      <a:pPr marL="0" marR="0">
                        <a:spcBef>
                          <a:spcPts val="0"/>
                        </a:spcBef>
                        <a:spcAft>
                          <a:spcPts val="0"/>
                        </a:spcAft>
                      </a:pPr>
                      <a:r>
                        <a:rPr lang="en-US" sz="700" b="1" i="1" kern="1200" dirty="0">
                          <a:solidFill>
                            <a:srgbClr val="002060"/>
                          </a:solidFill>
                          <a:effectLst/>
                          <a:latin typeface="+mn-lt"/>
                          <a:ea typeface="Intel Clear" panose="020B0604020203020204" pitchFamily="34" charset="0"/>
                          <a:cs typeface="Intel Clear" panose="020B0604020203020204" pitchFamily="34" charset="0"/>
                        </a:rPr>
                        <a:t>**EC-Gating TR Requirements Only</a:t>
                      </a:r>
                      <a:endParaRPr lang="en-US" sz="600" i="1" dirty="0">
                        <a:effectLst/>
                        <a:latin typeface="+mn-lt"/>
                        <a:ea typeface="Intel Clear" panose="020B0604020203020204" pitchFamily="34" charset="0"/>
                        <a:cs typeface="Intel Clear" panose="020B0604020203020204" pitchFamily="34" charset="0"/>
                      </a:endParaRPr>
                    </a:p>
                  </a:txBody>
                  <a:tcPr marL="45720" marR="4572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152559">
                <a:tc>
                  <a:txBody>
                    <a:bodyPr/>
                    <a:lstStyle/>
                    <a:p>
                      <a:pPr marL="0" marR="0" algn="ctr">
                        <a:spcBef>
                          <a:spcPts val="0"/>
                        </a:spcBef>
                        <a:spcAft>
                          <a:spcPts val="0"/>
                        </a:spcAft>
                      </a:pPr>
                      <a:r>
                        <a:rPr lang="en-US" sz="800" strike="noStrike" dirty="0">
                          <a:solidFill>
                            <a:srgbClr val="000000"/>
                          </a:solidFill>
                          <a:effectLst/>
                          <a:latin typeface="+mn-lt"/>
                          <a:ea typeface="Intel Clear" panose="020B0604020203020204" pitchFamily="34" charset="0"/>
                          <a:cs typeface="Intel Clear" panose="020B0604020203020204" pitchFamily="34" charset="0"/>
                        </a:rPr>
                        <a:t>PLC CP PK</a:t>
                      </a: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800" b="1" dirty="0">
                          <a:solidFill>
                            <a:srgbClr val="000000"/>
                          </a:solidFill>
                          <a:effectLst/>
                          <a:latin typeface="+mn-lt"/>
                          <a:ea typeface="Intel Clear" panose="020B0604020203020204" pitchFamily="34" charset="0"/>
                          <a:cs typeface="Intel Clear" panose="020B0604020203020204" pitchFamily="34" charset="0"/>
                        </a:rPr>
                        <a:t>Product Kickoff (PK)</a:t>
                      </a: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EECFF"/>
                    </a:solidFill>
                  </a:tcPr>
                </a:tc>
                <a:tc>
                  <a:txBody>
                    <a:bodyPr/>
                    <a:lstStyle/>
                    <a:p>
                      <a:pPr marL="0" marR="0" lvl="0" indent="0" algn="ctr" defTabSz="992673" rtl="0" eaLnBrk="1" fontAlgn="auto" latinLnBrk="0" hangingPunct="1">
                        <a:lnSpc>
                          <a:spcPct val="100000"/>
                        </a:lnSpc>
                        <a:spcBef>
                          <a:spcPts val="0"/>
                        </a:spcBef>
                        <a:spcAft>
                          <a:spcPts val="0"/>
                        </a:spcAft>
                        <a:buClrTx/>
                        <a:buSzTx/>
                        <a:buFontTx/>
                        <a:buNone/>
                        <a:tabLst/>
                        <a:defRPr/>
                      </a:pPr>
                      <a:endParaRPr lang="en-US" sz="800" b="0" i="0" strike="noStrike" dirty="0">
                        <a:solidFill>
                          <a:srgbClr val="00000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endParaRPr lang="en-US" sz="800" b="0" i="0" dirty="0">
                        <a:solidFill>
                          <a:srgbClr val="00206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EECFF"/>
                    </a:solidFill>
                  </a:tcPr>
                </a:tc>
                <a:extLst>
                  <a:ext uri="{0D108BD9-81ED-4DB2-BD59-A6C34878D82A}">
                    <a16:rowId xmlns:a16="http://schemas.microsoft.com/office/drawing/2014/main" val="3587579900"/>
                  </a:ext>
                </a:extLst>
              </a:tr>
              <a:tr h="152559">
                <a:tc>
                  <a:txBody>
                    <a:bodyPr/>
                    <a:lstStyle/>
                    <a:p>
                      <a:pPr marL="0" marR="0" algn="ctr">
                        <a:spcBef>
                          <a:spcPts val="0"/>
                        </a:spcBef>
                        <a:spcAft>
                          <a:spcPts val="0"/>
                        </a:spcAft>
                      </a:pPr>
                      <a:r>
                        <a:rPr lang="en-US" sz="800" b="1" kern="1200" dirty="0">
                          <a:solidFill>
                            <a:srgbClr val="000000"/>
                          </a:solidFill>
                          <a:effectLst/>
                          <a:latin typeface="+mn-lt"/>
                          <a:ea typeface="Intel Clear" panose="020B0604020203020204" pitchFamily="34" charset="0"/>
                          <a:cs typeface="Intel Clear" panose="020B0604020203020204" pitchFamily="34" charset="0"/>
                        </a:rPr>
                        <a:t>PLC</a:t>
                      </a:r>
                      <a:r>
                        <a:rPr lang="en-US" sz="800" b="1" kern="1200" baseline="0" dirty="0">
                          <a:solidFill>
                            <a:srgbClr val="000000"/>
                          </a:solidFill>
                          <a:effectLst/>
                          <a:latin typeface="+mn-lt"/>
                          <a:ea typeface="Intel Clear" panose="020B0604020203020204" pitchFamily="34" charset="0"/>
                          <a:cs typeface="Intel Clear" panose="020B0604020203020204" pitchFamily="34" charset="0"/>
                        </a:rPr>
                        <a:t> CP PC</a:t>
                      </a:r>
                      <a:endParaRPr lang="en-US" sz="800" strike="sngStrike" dirty="0">
                        <a:solidFill>
                          <a:srgbClr val="000000"/>
                        </a:solidFill>
                        <a:effectLst/>
                        <a:latin typeface="+mn-lt"/>
                        <a:ea typeface="Intel Clear" panose="020B0604020203020204" pitchFamily="34" charset="0"/>
                        <a:cs typeface="Intel Clear" panose="020B0604020203020204" pitchFamily="34" charset="0"/>
                      </a:endParaRP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800" b="1" kern="1200" dirty="0">
                          <a:solidFill>
                            <a:srgbClr val="000000"/>
                          </a:solidFill>
                          <a:effectLst/>
                          <a:latin typeface="+mn-lt"/>
                          <a:ea typeface="Intel Clear" panose="020B0604020203020204" pitchFamily="34" charset="0"/>
                          <a:cs typeface="Intel Clear" panose="020B0604020203020204" pitchFamily="34" charset="0"/>
                        </a:rPr>
                        <a:t>Product Concept (PC)</a:t>
                      </a:r>
                      <a:endParaRPr lang="en-US" sz="800" b="1" dirty="0">
                        <a:solidFill>
                          <a:srgbClr val="00000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lvl="0" indent="0" algn="ctr" defTabSz="992673" rtl="0" eaLnBrk="1" fontAlgn="auto" latinLnBrk="0" hangingPunct="1">
                        <a:lnSpc>
                          <a:spcPct val="100000"/>
                        </a:lnSpc>
                        <a:spcBef>
                          <a:spcPts val="0"/>
                        </a:spcBef>
                        <a:spcAft>
                          <a:spcPts val="0"/>
                        </a:spcAft>
                        <a:buClrTx/>
                        <a:buSzTx/>
                        <a:buFontTx/>
                        <a:buNone/>
                        <a:tabLst/>
                        <a:defRPr/>
                      </a:pPr>
                      <a:r>
                        <a:rPr lang="en-US" sz="800" b="0" i="0" strike="noStrike" dirty="0">
                          <a:solidFill>
                            <a:srgbClr val="000000"/>
                          </a:solidFill>
                          <a:effectLst/>
                          <a:latin typeface="+mn-lt"/>
                          <a:ea typeface="Intel Clear" panose="020B0604020203020204" pitchFamily="34" charset="0"/>
                          <a:cs typeface="Intel Clear" panose="020B0604020203020204" pitchFamily="34" charset="0"/>
                        </a:rPr>
                        <a:t>IP Concept (IC)</a:t>
                      </a: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800" b="0" i="0" dirty="0">
                          <a:solidFill>
                            <a:srgbClr val="002060"/>
                          </a:solidFill>
                          <a:effectLst/>
                          <a:latin typeface="+mn-lt"/>
                          <a:ea typeface="Intel Clear" panose="020B0604020203020204" pitchFamily="34" charset="0"/>
                          <a:cs typeface="Intel Clear" panose="020B0604020203020204" pitchFamily="34" charset="0"/>
                        </a:rPr>
                        <a:t>PSS TR PC</a:t>
                      </a: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extLst>
                  <a:ext uri="{0D108BD9-81ED-4DB2-BD59-A6C34878D82A}">
                    <a16:rowId xmlns:a16="http://schemas.microsoft.com/office/drawing/2014/main" val="10004"/>
                  </a:ext>
                </a:extLst>
              </a:tr>
              <a:tr h="152559">
                <a:tc>
                  <a:txBody>
                    <a:bodyPr/>
                    <a:lstStyle/>
                    <a:p>
                      <a:pPr marL="0" marR="0" lvl="0" indent="0" algn="ctr" defTabSz="992673" rtl="0" eaLnBrk="1" fontAlgn="auto" latinLnBrk="0" hangingPunct="1">
                        <a:lnSpc>
                          <a:spcPct val="100000"/>
                        </a:lnSpc>
                        <a:spcBef>
                          <a:spcPts val="0"/>
                        </a:spcBef>
                        <a:spcAft>
                          <a:spcPts val="0"/>
                        </a:spcAft>
                        <a:buClrTx/>
                        <a:buSzTx/>
                        <a:buFontTx/>
                        <a:buNone/>
                        <a:tabLst/>
                        <a:defRPr/>
                      </a:pPr>
                      <a:r>
                        <a:rPr lang="en-US" sz="800" b="1" strike="noStrike" kern="1200" dirty="0">
                          <a:solidFill>
                            <a:srgbClr val="000000"/>
                          </a:solidFill>
                          <a:effectLst/>
                          <a:latin typeface="+mn-lt"/>
                          <a:ea typeface="Intel Clear" panose="020B0604020203020204" pitchFamily="34" charset="0"/>
                          <a:cs typeface="Intel Clear" panose="020B0604020203020204" pitchFamily="34" charset="0"/>
                        </a:rPr>
                        <a:t>PLC CP TR</a:t>
                      </a:r>
                      <a:endParaRPr lang="en-US" sz="800" strike="noStrike" dirty="0">
                        <a:solidFill>
                          <a:srgbClr val="000000"/>
                        </a:solidFill>
                        <a:effectLst/>
                        <a:latin typeface="+mn-lt"/>
                        <a:ea typeface="Intel Clear" panose="020B0604020203020204" pitchFamily="34" charset="0"/>
                        <a:cs typeface="Intel Clear" panose="020B0604020203020204" pitchFamily="34" charset="0"/>
                      </a:endParaRPr>
                    </a:p>
                    <a:p>
                      <a:pPr marL="0" marR="0" algn="ctr">
                        <a:spcBef>
                          <a:spcPts val="0"/>
                        </a:spcBef>
                        <a:spcAft>
                          <a:spcPts val="0"/>
                        </a:spcAft>
                      </a:pPr>
                      <a:r>
                        <a:rPr lang="en-US" sz="800" b="1" kern="1200" dirty="0">
                          <a:solidFill>
                            <a:srgbClr val="000000"/>
                          </a:solidFill>
                          <a:effectLst/>
                          <a:latin typeface="+mn-lt"/>
                          <a:ea typeface="Intel Clear" panose="020B0604020203020204" pitchFamily="34" charset="0"/>
                          <a:cs typeface="Intel Clear" panose="020B0604020203020204" pitchFamily="34" charset="0"/>
                        </a:rPr>
                        <a:t>PLC CP EC</a:t>
                      </a: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800" b="1" u="sng" kern="1200" dirty="0">
                          <a:solidFill>
                            <a:srgbClr val="000000"/>
                          </a:solidFill>
                          <a:effectLst/>
                          <a:latin typeface="+mn-lt"/>
                          <a:ea typeface="Intel Clear" panose="020B0604020203020204" pitchFamily="34" charset="0"/>
                          <a:cs typeface="Intel Clear" panose="020B0604020203020204" pitchFamily="34" charset="0"/>
                        </a:rPr>
                        <a:t>PLC CP EC</a:t>
                      </a:r>
                      <a:r>
                        <a:rPr lang="en-US" sz="800" b="1" kern="1200" dirty="0">
                          <a:solidFill>
                            <a:srgbClr val="000000"/>
                          </a:solidFill>
                          <a:effectLst/>
                          <a:latin typeface="+mn-lt"/>
                          <a:ea typeface="Intel Clear" panose="020B0604020203020204" pitchFamily="34" charset="0"/>
                          <a:cs typeface="Intel Clear" panose="020B0604020203020204" pitchFamily="34" charset="0"/>
                        </a:rPr>
                        <a:t>: Execution Commit (EC)</a:t>
                      </a:r>
                      <a:endParaRPr lang="en-US" sz="800" b="1" dirty="0">
                        <a:solidFill>
                          <a:srgbClr val="00000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lvl="0" indent="0" algn="ctr" defTabSz="992673" rtl="0" eaLnBrk="1" fontAlgn="auto" latinLnBrk="0" hangingPunct="1">
                        <a:lnSpc>
                          <a:spcPct val="100000"/>
                        </a:lnSpc>
                        <a:spcBef>
                          <a:spcPts val="0"/>
                        </a:spcBef>
                        <a:spcAft>
                          <a:spcPts val="0"/>
                        </a:spcAft>
                        <a:buClrTx/>
                        <a:buSzTx/>
                        <a:buFontTx/>
                        <a:buNone/>
                        <a:tabLst/>
                        <a:defRPr/>
                      </a:pPr>
                      <a:r>
                        <a:rPr lang="en-US" sz="800" b="0" dirty="0">
                          <a:solidFill>
                            <a:srgbClr val="000000"/>
                          </a:solidFill>
                          <a:effectLst/>
                          <a:latin typeface="+mn-lt"/>
                          <a:ea typeface="Intel Clear" panose="020B0604020203020204" pitchFamily="34" charset="0"/>
                          <a:cs typeface="Intel Clear" panose="020B0604020203020204" pitchFamily="34" charset="0"/>
                        </a:rPr>
                        <a:t>IP Execution Commit (IE)</a:t>
                      </a: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lvl="0" indent="0" algn="l" defTabSz="992673" rtl="0" eaLnBrk="1" fontAlgn="auto" latinLnBrk="0" hangingPunct="1">
                        <a:lnSpc>
                          <a:spcPct val="100000"/>
                        </a:lnSpc>
                        <a:spcBef>
                          <a:spcPts val="0"/>
                        </a:spcBef>
                        <a:spcAft>
                          <a:spcPts val="0"/>
                        </a:spcAft>
                        <a:buClrTx/>
                        <a:buSzTx/>
                        <a:buFontTx/>
                        <a:buNone/>
                        <a:tabLst/>
                        <a:defRPr/>
                      </a:pPr>
                      <a:r>
                        <a:rPr lang="en-US" sz="800" b="1" u="sng" dirty="0">
                          <a:solidFill>
                            <a:srgbClr val="002060"/>
                          </a:solidFill>
                          <a:effectLst/>
                          <a:latin typeface="+mn-lt"/>
                          <a:ea typeface="Intel Clear" panose="020B0604020203020204" pitchFamily="34" charset="0"/>
                          <a:cs typeface="Intel Clear" panose="020B0604020203020204" pitchFamily="34" charset="0"/>
                        </a:rPr>
                        <a:t>PLC CP TR</a:t>
                      </a:r>
                      <a:r>
                        <a:rPr lang="en-US" sz="800" b="1" dirty="0">
                          <a:solidFill>
                            <a:srgbClr val="002060"/>
                          </a:solidFill>
                          <a:effectLst/>
                          <a:latin typeface="+mn-lt"/>
                          <a:ea typeface="Intel Clear" panose="020B0604020203020204" pitchFamily="34" charset="0"/>
                          <a:cs typeface="Intel Clear" panose="020B0604020203020204" pitchFamily="34" charset="0"/>
                        </a:rPr>
                        <a:t>: </a:t>
                      </a:r>
                      <a:r>
                        <a:rPr lang="en-US" sz="800" b="0" dirty="0">
                          <a:solidFill>
                            <a:srgbClr val="002060"/>
                          </a:solidFill>
                          <a:effectLst/>
                          <a:latin typeface="+mn-lt"/>
                          <a:ea typeface="Intel Clear" panose="020B0604020203020204" pitchFamily="34" charset="0"/>
                          <a:cs typeface="Intel Clear" panose="020B0604020203020204" pitchFamily="34" charset="0"/>
                        </a:rPr>
                        <a:t>SOC RTL TR, SD TR, SOC VAL TR, PSS TR EC, </a:t>
                      </a:r>
                      <a:r>
                        <a:rPr lang="en-US" sz="800" b="0" dirty="0" err="1">
                          <a:solidFill>
                            <a:srgbClr val="002060"/>
                          </a:solidFill>
                          <a:effectLst/>
                          <a:latin typeface="+mn-lt"/>
                          <a:ea typeface="Intel Clear" panose="020B0604020203020204" pitchFamily="34" charset="0"/>
                          <a:cs typeface="Intel Clear" panose="020B0604020203020204" pitchFamily="34" charset="0"/>
                        </a:rPr>
                        <a:t>SiE</a:t>
                      </a:r>
                      <a:r>
                        <a:rPr lang="en-US" sz="800" b="0" dirty="0">
                          <a:solidFill>
                            <a:srgbClr val="002060"/>
                          </a:solidFill>
                          <a:effectLst/>
                          <a:latin typeface="+mn-lt"/>
                          <a:ea typeface="Intel Clear" panose="020B0604020203020204" pitchFamily="34" charset="0"/>
                          <a:cs typeface="Intel Clear" panose="020B0604020203020204" pitchFamily="34" charset="0"/>
                        </a:rPr>
                        <a:t> MFG TR, Pre-Si Sys Val TR</a:t>
                      </a: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extLst>
                  <a:ext uri="{0D108BD9-81ED-4DB2-BD59-A6C34878D82A}">
                    <a16:rowId xmlns:a16="http://schemas.microsoft.com/office/drawing/2014/main" val="10005"/>
                  </a:ext>
                </a:extLst>
              </a:tr>
            </a:tbl>
          </a:graphicData>
        </a:graphic>
      </p:graphicFrame>
      <p:graphicFrame>
        <p:nvGraphicFramePr>
          <p:cNvPr id="3" name="Table 2">
            <a:extLst>
              <a:ext uri="{FF2B5EF4-FFF2-40B4-BE49-F238E27FC236}">
                <a16:creationId xmlns:a16="http://schemas.microsoft.com/office/drawing/2014/main" id="{9D00575B-292E-E301-CA37-667AB7E66636}"/>
              </a:ext>
            </a:extLst>
          </p:cNvPr>
          <p:cNvGraphicFramePr>
            <a:graphicFrameLocks noGrp="1"/>
          </p:cNvGraphicFramePr>
          <p:nvPr>
            <p:extLst>
              <p:ext uri="{D42A27DB-BD31-4B8C-83A1-F6EECF244321}">
                <p14:modId xmlns:p14="http://schemas.microsoft.com/office/powerpoint/2010/main" val="1804445493"/>
              </p:ext>
            </p:extLst>
          </p:nvPr>
        </p:nvGraphicFramePr>
        <p:xfrm>
          <a:off x="3265765" y="2749263"/>
          <a:ext cx="5785223" cy="246888"/>
        </p:xfrm>
        <a:graphic>
          <a:graphicData uri="http://schemas.openxmlformats.org/drawingml/2006/table">
            <a:tbl>
              <a:tblPr/>
              <a:tblGrid>
                <a:gridCol w="530352">
                  <a:extLst>
                    <a:ext uri="{9D8B030D-6E8A-4147-A177-3AD203B41FA5}">
                      <a16:colId xmlns:a16="http://schemas.microsoft.com/office/drawing/2014/main" val="1546870424"/>
                    </a:ext>
                  </a:extLst>
                </a:gridCol>
                <a:gridCol w="1280160">
                  <a:extLst>
                    <a:ext uri="{9D8B030D-6E8A-4147-A177-3AD203B41FA5}">
                      <a16:colId xmlns:a16="http://schemas.microsoft.com/office/drawing/2014/main" val="2373244557"/>
                    </a:ext>
                  </a:extLst>
                </a:gridCol>
                <a:gridCol w="1024128">
                  <a:extLst>
                    <a:ext uri="{9D8B030D-6E8A-4147-A177-3AD203B41FA5}">
                      <a16:colId xmlns:a16="http://schemas.microsoft.com/office/drawing/2014/main" val="20000"/>
                    </a:ext>
                  </a:extLst>
                </a:gridCol>
                <a:gridCol w="603504">
                  <a:extLst>
                    <a:ext uri="{9D8B030D-6E8A-4147-A177-3AD203B41FA5}">
                      <a16:colId xmlns:a16="http://schemas.microsoft.com/office/drawing/2014/main" val="20002"/>
                    </a:ext>
                  </a:extLst>
                </a:gridCol>
                <a:gridCol w="1280160">
                  <a:extLst>
                    <a:ext uri="{9D8B030D-6E8A-4147-A177-3AD203B41FA5}">
                      <a16:colId xmlns:a16="http://schemas.microsoft.com/office/drawing/2014/main" val="2644556625"/>
                    </a:ext>
                  </a:extLst>
                </a:gridCol>
                <a:gridCol w="1066919">
                  <a:extLst>
                    <a:ext uri="{9D8B030D-6E8A-4147-A177-3AD203B41FA5}">
                      <a16:colId xmlns:a16="http://schemas.microsoft.com/office/drawing/2014/main" val="20004"/>
                    </a:ext>
                  </a:extLst>
                </a:gridCol>
              </a:tblGrid>
              <a:tr h="246888">
                <a:tc>
                  <a:txBody>
                    <a:bodyPr/>
                    <a:lstStyle/>
                    <a:p>
                      <a:pPr algn="ctr" fontAlgn="b">
                        <a:buClrTx/>
                      </a:pPr>
                      <a:r>
                        <a:rPr lang="en-US" sz="1000" b="0" i="0" u="none" strike="noStrike" dirty="0">
                          <a:solidFill>
                            <a:srgbClr val="000000"/>
                          </a:solidFill>
                          <a:effectLst/>
                          <a:latin typeface="Intel Clear" panose="020B0604020203020204" pitchFamily="34" charset="0"/>
                        </a:rPr>
                        <a:t>IC</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IE</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chemeClr val="bg1"/>
                          </a:solidFill>
                          <a:effectLst/>
                          <a:latin typeface="Intel Clear" panose="020B0604020203020204" pitchFamily="34" charset="0"/>
                        </a:rPr>
                        <a:t>EV1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472"/>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UV/EV2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E382"/>
                    </a:solidFill>
                  </a:tcPr>
                </a:tc>
                <a:tc>
                  <a:txBody>
                    <a:bodyPr/>
                    <a:lstStyle/>
                    <a:p>
                      <a:pPr algn="ctr" fontAlgn="b">
                        <a:buClrTx/>
                      </a:pPr>
                      <a:r>
                        <a:rPr lang="en-US" sz="1000" b="0" i="0" u="none" strike="noStrike" dirty="0">
                          <a:solidFill>
                            <a:schemeClr val="bg1"/>
                          </a:solidFill>
                          <a:effectLst/>
                          <a:latin typeface="Intel Clear" panose="020B0604020203020204" pitchFamily="34" charset="0"/>
                        </a:rPr>
                        <a:t>UV</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900" b="0" i="0" u="none" strike="noStrike" dirty="0">
                          <a:solidFill>
                            <a:srgbClr val="000000"/>
                          </a:solidFill>
                          <a:effectLst/>
                          <a:latin typeface="Intel Clear" panose="020B0604020203020204" pitchFamily="34" charset="0"/>
                        </a:rPr>
                        <a:t>FV</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6D12C96-0545-6014-C137-8F4078DEC5EF}"/>
              </a:ext>
            </a:extLst>
          </p:cNvPr>
          <p:cNvGraphicFramePr>
            <a:graphicFrameLocks noGrp="1"/>
          </p:cNvGraphicFramePr>
          <p:nvPr>
            <p:extLst>
              <p:ext uri="{D42A27DB-BD31-4B8C-83A1-F6EECF244321}">
                <p14:modId xmlns:p14="http://schemas.microsoft.com/office/powerpoint/2010/main" val="1669158042"/>
              </p:ext>
            </p:extLst>
          </p:nvPr>
        </p:nvGraphicFramePr>
        <p:xfrm>
          <a:off x="3265487" y="2364998"/>
          <a:ext cx="7405981" cy="246888"/>
        </p:xfrm>
        <a:graphic>
          <a:graphicData uri="http://schemas.openxmlformats.org/drawingml/2006/table">
            <a:tbl>
              <a:tblPr/>
              <a:tblGrid>
                <a:gridCol w="530352">
                  <a:extLst>
                    <a:ext uri="{9D8B030D-6E8A-4147-A177-3AD203B41FA5}">
                      <a16:colId xmlns:a16="http://schemas.microsoft.com/office/drawing/2014/main" val="2752728216"/>
                    </a:ext>
                  </a:extLst>
                </a:gridCol>
                <a:gridCol w="1280160">
                  <a:extLst>
                    <a:ext uri="{9D8B030D-6E8A-4147-A177-3AD203B41FA5}">
                      <a16:colId xmlns:a16="http://schemas.microsoft.com/office/drawing/2014/main" val="769828494"/>
                    </a:ext>
                  </a:extLst>
                </a:gridCol>
                <a:gridCol w="1024128">
                  <a:extLst>
                    <a:ext uri="{9D8B030D-6E8A-4147-A177-3AD203B41FA5}">
                      <a16:colId xmlns:a16="http://schemas.microsoft.com/office/drawing/2014/main" val="20000"/>
                    </a:ext>
                  </a:extLst>
                </a:gridCol>
                <a:gridCol w="603504">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620877">
                  <a:extLst>
                    <a:ext uri="{9D8B030D-6E8A-4147-A177-3AD203B41FA5}">
                      <a16:colId xmlns:a16="http://schemas.microsoft.com/office/drawing/2014/main" val="20004"/>
                    </a:ext>
                  </a:extLst>
                </a:gridCol>
              </a:tblGrid>
              <a:tr h="246888">
                <a:tc>
                  <a:txBody>
                    <a:bodyPr/>
                    <a:lstStyle/>
                    <a:p>
                      <a:pPr algn="ctr" fontAlgn="b">
                        <a:buClrTx/>
                      </a:pPr>
                      <a:r>
                        <a:rPr lang="en-US" sz="1000" b="0" i="0" u="none" strike="noStrike" dirty="0">
                          <a:solidFill>
                            <a:srgbClr val="000000"/>
                          </a:solidFill>
                          <a:effectLst/>
                          <a:latin typeface="Intel Clear" panose="020B0604020203020204" pitchFamily="34" charset="0"/>
                        </a:rPr>
                        <a:t>IC</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IE</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chemeClr val="bg1"/>
                          </a:solidFill>
                          <a:effectLst/>
                          <a:latin typeface="Intel Clear" panose="020B0604020203020204" pitchFamily="34" charset="0"/>
                        </a:rPr>
                        <a:t>EV1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472"/>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EV2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E382"/>
                    </a:solidFill>
                  </a:tcPr>
                </a:tc>
                <a:tc>
                  <a:txBody>
                    <a:bodyPr/>
                    <a:lstStyle/>
                    <a:p>
                      <a:pPr algn="ctr" fontAlgn="b">
                        <a:buClrTx/>
                      </a:pPr>
                      <a:r>
                        <a:rPr lang="en-US" sz="1000" b="0" i="0" u="none" strike="noStrike" dirty="0">
                          <a:solidFill>
                            <a:srgbClr val="FFFFFF"/>
                          </a:solidFill>
                          <a:effectLst/>
                          <a:latin typeface="Intel Clear" panose="020B0604020203020204" pitchFamily="34" charset="0"/>
                        </a:rPr>
                        <a:t>UV1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dirty="0">
                          <a:solidFill>
                            <a:srgbClr val="000000"/>
                          </a:solidFill>
                          <a:effectLst/>
                          <a:latin typeface="Intel Clear" panose="020B0604020203020204" pitchFamily="34" charset="0"/>
                        </a:rPr>
                        <a:t>UV2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000" b="0" i="0" u="none" strike="noStrike" dirty="0" err="1">
                          <a:solidFill>
                            <a:srgbClr val="000000"/>
                          </a:solidFill>
                          <a:effectLst/>
                          <a:latin typeface="Intel Clear" panose="020B0604020203020204" pitchFamily="34" charset="0"/>
                        </a:rPr>
                        <a:t>eFV</a:t>
                      </a:r>
                      <a:r>
                        <a:rPr lang="en-US" sz="1000" b="0" i="0" u="none" strike="noStrike" dirty="0">
                          <a:solidFill>
                            <a:srgbClr val="000000"/>
                          </a:solidFill>
                          <a:effectLst/>
                          <a:latin typeface="Intel Clear" panose="020B0604020203020204" pitchFamily="34" charset="0"/>
                        </a:rPr>
                        <a:t>/FV</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
        <p:nvSpPr>
          <p:cNvPr id="20" name="Rectangular Callout 236">
            <a:extLst>
              <a:ext uri="{FF2B5EF4-FFF2-40B4-BE49-F238E27FC236}">
                <a16:creationId xmlns:a16="http://schemas.microsoft.com/office/drawing/2014/main" id="{B0674DFC-4432-DBFF-6C93-C5F5738CCA1C}"/>
              </a:ext>
            </a:extLst>
          </p:cNvPr>
          <p:cNvSpPr/>
          <p:nvPr/>
        </p:nvSpPr>
        <p:spPr bwMode="auto">
          <a:xfrm>
            <a:off x="8905206" y="2257876"/>
            <a:ext cx="2035009" cy="1341740"/>
          </a:xfrm>
          <a:prstGeom prst="wedgeRectCallout">
            <a:avLst>
              <a:gd name="adj1" fmla="val -170870"/>
              <a:gd name="adj2" fmla="val -107276"/>
            </a:avLst>
          </a:prstGeom>
          <a:solidFill>
            <a:srgbClr val="CC0000"/>
          </a:solidFill>
          <a:ln w="28575" cap="flat" cmpd="sng" algn="ctr">
            <a:solidFill>
              <a:schemeClr val="accent4"/>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algn="ctr" eaLnBrk="0" fontAlgn="base" hangingPunct="0">
              <a:spcBef>
                <a:spcPct val="0"/>
              </a:spcBef>
              <a:spcAft>
                <a:spcPct val="0"/>
              </a:spcAft>
            </a:pPr>
            <a:r>
              <a:rPr lang="en-US" sz="1100" b="1" dirty="0">
                <a:solidFill>
                  <a:srgbClr val="FFFFFF"/>
                </a:solidFill>
                <a:latin typeface="IntelOne Display Light" panose="020B0403020203020204" pitchFamily="34" charset="0"/>
                <a:ea typeface="Intel Clear" panose="020B0604020203020204" pitchFamily="34" charset="0"/>
                <a:cs typeface="Intel Clear" panose="020B0604020203020204" pitchFamily="34" charset="0"/>
              </a:rPr>
              <a:t>Product Definition validated externally. LZ requirements frozen and under change control. Established initial POR w/full engineering response. Product value, financial sanity check completed.</a:t>
            </a:r>
          </a:p>
        </p:txBody>
      </p:sp>
      <p:sp>
        <p:nvSpPr>
          <p:cNvPr id="21" name="Rectangular Callout 234">
            <a:extLst>
              <a:ext uri="{FF2B5EF4-FFF2-40B4-BE49-F238E27FC236}">
                <a16:creationId xmlns:a16="http://schemas.microsoft.com/office/drawing/2014/main" id="{CAE224FF-C524-36FF-3CEE-3B0880C878FE}"/>
              </a:ext>
            </a:extLst>
          </p:cNvPr>
          <p:cNvSpPr/>
          <p:nvPr/>
        </p:nvSpPr>
        <p:spPr bwMode="auto">
          <a:xfrm>
            <a:off x="6635439" y="2271452"/>
            <a:ext cx="1583048" cy="1271834"/>
          </a:xfrm>
          <a:prstGeom prst="wedgeRectCallout">
            <a:avLst>
              <a:gd name="adj1" fmla="val -188670"/>
              <a:gd name="adj2" fmla="val -115888"/>
            </a:avLst>
          </a:prstGeom>
          <a:solidFill>
            <a:srgbClr val="CC0000"/>
          </a:solidFill>
          <a:ln w="28575" cap="flat" cmpd="sng" algn="ctr">
            <a:solidFill>
              <a:schemeClr val="accent4"/>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algn="ctr" eaLnBrk="0" fontAlgn="base" hangingPunct="0">
              <a:spcBef>
                <a:spcPct val="0"/>
              </a:spcBef>
              <a:spcAft>
                <a:spcPct val="0"/>
              </a:spcAft>
            </a:pPr>
            <a:r>
              <a:rPr lang="en-US" sz="1400" b="1" dirty="0">
                <a:solidFill>
                  <a:srgbClr val="FFFFFF"/>
                </a:solidFill>
                <a:latin typeface="IntelOne Display Light" panose="020B0403020203020204" pitchFamily="34" charset="0"/>
                <a:ea typeface="Intel Clear" panose="020B0604020203020204" pitchFamily="34" charset="0"/>
                <a:cs typeface="Intel Clear" panose="020B0604020203020204" pitchFamily="34" charset="0"/>
              </a:rPr>
              <a:t>Setting product requirements and initial prioritized technology opportunities.</a:t>
            </a:r>
          </a:p>
        </p:txBody>
      </p:sp>
      <p:sp>
        <p:nvSpPr>
          <p:cNvPr id="22" name="Rectangular Callout 234">
            <a:extLst>
              <a:ext uri="{FF2B5EF4-FFF2-40B4-BE49-F238E27FC236}">
                <a16:creationId xmlns:a16="http://schemas.microsoft.com/office/drawing/2014/main" id="{DF5F712A-33DE-60D3-A2C4-B5A153F47550}"/>
              </a:ext>
            </a:extLst>
          </p:cNvPr>
          <p:cNvSpPr/>
          <p:nvPr/>
        </p:nvSpPr>
        <p:spPr bwMode="auto">
          <a:xfrm>
            <a:off x="4408487" y="2252165"/>
            <a:ext cx="1583048" cy="1709634"/>
          </a:xfrm>
          <a:prstGeom prst="wedgeRectCallout">
            <a:avLst>
              <a:gd name="adj1" fmla="val -109298"/>
              <a:gd name="adj2" fmla="val -94213"/>
            </a:avLst>
          </a:prstGeom>
          <a:solidFill>
            <a:srgbClr val="CC0000"/>
          </a:solidFill>
          <a:ln w="28575" cap="flat" cmpd="sng" algn="ctr">
            <a:solidFill>
              <a:schemeClr val="accent4"/>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algn="ctr" eaLnBrk="0" fontAlgn="base" hangingPunct="0">
              <a:spcBef>
                <a:spcPct val="0"/>
              </a:spcBef>
              <a:spcAft>
                <a:spcPct val="0"/>
              </a:spcAft>
            </a:pPr>
            <a:r>
              <a:rPr lang="en-US" sz="1100" b="1" dirty="0">
                <a:solidFill>
                  <a:srgbClr val="FFFFFF"/>
                </a:solidFill>
                <a:latin typeface="IntelOne Display Light" panose="020B0403020203020204" pitchFamily="34" charset="0"/>
                <a:ea typeface="Intel Clear" panose="020B0604020203020204" pitchFamily="34" charset="0"/>
                <a:cs typeface="Intel Clear" panose="020B0604020203020204" pitchFamily="34" charset="0"/>
              </a:rPr>
              <a:t>Initial product direction and frame including program goals &amp; segmentation strategy. Long-lead features &amp; technologies identified to enable Pathfinding. Investment budget &amp; initial development plan provided.</a:t>
            </a:r>
          </a:p>
        </p:txBody>
      </p:sp>
      <p:graphicFrame>
        <p:nvGraphicFramePr>
          <p:cNvPr id="276" name="Table 275">
            <a:extLst>
              <a:ext uri="{FF2B5EF4-FFF2-40B4-BE49-F238E27FC236}">
                <a16:creationId xmlns:a16="http://schemas.microsoft.com/office/drawing/2014/main" id="{A7AE3FF7-B222-473E-8332-EA1F89BB7332}"/>
              </a:ext>
            </a:extLst>
          </p:cNvPr>
          <p:cNvGraphicFramePr>
            <a:graphicFrameLocks noGrp="1"/>
          </p:cNvGraphicFramePr>
          <p:nvPr>
            <p:extLst>
              <p:ext uri="{D42A27DB-BD31-4B8C-83A1-F6EECF244321}">
                <p14:modId xmlns:p14="http://schemas.microsoft.com/office/powerpoint/2010/main" val="184473309"/>
              </p:ext>
            </p:extLst>
          </p:nvPr>
        </p:nvGraphicFramePr>
        <p:xfrm>
          <a:off x="3267571" y="1979177"/>
          <a:ext cx="7927848" cy="246888"/>
        </p:xfrm>
        <a:graphic>
          <a:graphicData uri="http://schemas.openxmlformats.org/drawingml/2006/table">
            <a:tbl>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3703320">
                  <a:extLst>
                    <a:ext uri="{9D8B030D-6E8A-4147-A177-3AD203B41FA5}">
                      <a16:colId xmlns:a16="http://schemas.microsoft.com/office/drawing/2014/main" val="20003"/>
                    </a:ext>
                  </a:extLst>
                </a:gridCol>
                <a:gridCol w="1389888">
                  <a:extLst>
                    <a:ext uri="{9D8B030D-6E8A-4147-A177-3AD203B41FA5}">
                      <a16:colId xmlns:a16="http://schemas.microsoft.com/office/drawing/2014/main" val="2067476526"/>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chemeClr val="bg1"/>
                          </a:solidFill>
                          <a:effectLst/>
                          <a:latin typeface="Intel Clear" panose="020B0604020203020204" pitchFamily="34" charset="0"/>
                        </a:rPr>
                        <a:t>HAS 0.2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FFFFFF"/>
                          </a:solidFill>
                          <a:effectLst/>
                          <a:latin typeface="Intel Clear" panose="020B0604020203020204" pitchFamily="34" charset="0"/>
                          <a:ea typeface="+mn-ea"/>
                          <a:cs typeface="+mn-cs"/>
                        </a:rPr>
                        <a:t>HAS 0.5</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000000"/>
                          </a:solidFill>
                          <a:effectLst/>
                          <a:latin typeface="Intel Clear" panose="020B0604020203020204" pitchFamily="34" charset="0"/>
                          <a:ea typeface="+mn-ea"/>
                          <a:cs typeface="+mn-cs"/>
                        </a:rPr>
                        <a:t>HAS </a:t>
                      </a:r>
                      <a:r>
                        <a:rPr lang="en-US" sz="900" b="0" i="0" u="none" strike="noStrike" dirty="0">
                          <a:solidFill>
                            <a:srgbClr val="000000"/>
                          </a:solidFill>
                          <a:effectLst/>
                          <a:latin typeface="Intel Clear" panose="020B0604020203020204" pitchFamily="34" charset="0"/>
                        </a:rPr>
                        <a:t>0.8</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000000"/>
                          </a:solidFill>
                          <a:effectLst/>
                          <a:latin typeface="Intel Clear" panose="020B0604020203020204" pitchFamily="34" charset="0"/>
                          <a:ea typeface="+mn-ea"/>
                          <a:cs typeface="+mn-cs"/>
                        </a:rPr>
                        <a:t>HAS 1.</a:t>
                      </a:r>
                      <a:r>
                        <a:rPr lang="en-US" sz="900" b="0" i="0" u="none" strike="noStrike" dirty="0">
                          <a:solidFill>
                            <a:srgbClr val="000000"/>
                          </a:solidFill>
                          <a:effectLst/>
                          <a:latin typeface="Intel Clear" panose="020B0604020203020204" pitchFamily="34" charset="0"/>
                        </a:rPr>
                        <a:t>0</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HAS 1.1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2A7E8155-6B56-AF7C-F56D-1730B601F99D}"/>
              </a:ext>
            </a:extLst>
          </p:cNvPr>
          <p:cNvGraphicFramePr>
            <a:graphicFrameLocks noGrp="1"/>
          </p:cNvGraphicFramePr>
          <p:nvPr/>
        </p:nvGraphicFramePr>
        <p:xfrm>
          <a:off x="3265487" y="1610267"/>
          <a:ext cx="7924800" cy="246888"/>
        </p:xfrm>
        <a:graphic>
          <a:graphicData uri="http://schemas.openxmlformats.org/drawingml/2006/table">
            <a:tbl>
              <a:tblPr/>
              <a:tblGrid>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gridCol w="5090160">
                  <a:extLst>
                    <a:ext uri="{9D8B030D-6E8A-4147-A177-3AD203B41FA5}">
                      <a16:colId xmlns:a16="http://schemas.microsoft.com/office/drawing/2014/main" val="3325233789"/>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FFFFFF"/>
                          </a:solidFill>
                          <a:effectLst/>
                          <a:latin typeface="Intel Clear" panose="020B0604020203020204" pitchFamily="34" charset="0"/>
                          <a:ea typeface="+mn-ea"/>
                          <a:cs typeface="+mn-cs"/>
                        </a:rPr>
                        <a:t>HAS 0.5</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000000"/>
                          </a:solidFill>
                          <a:effectLst/>
                          <a:latin typeface="Intel Clear" panose="020B0604020203020204" pitchFamily="34" charset="0"/>
                          <a:ea typeface="+mn-ea"/>
                          <a:cs typeface="+mn-cs"/>
                        </a:rPr>
                        <a:t>HAS </a:t>
                      </a:r>
                      <a:r>
                        <a:rPr lang="en-US" sz="900" b="0" i="0" u="none" strike="noStrike" dirty="0">
                          <a:solidFill>
                            <a:srgbClr val="000000"/>
                          </a:solidFill>
                          <a:effectLst/>
                          <a:latin typeface="Intel Clear" panose="020B0604020203020204" pitchFamily="34" charset="0"/>
                        </a:rPr>
                        <a:t>0.8</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000000"/>
                          </a:solidFill>
                          <a:effectLst/>
                          <a:latin typeface="Intel Clear" panose="020B0604020203020204" pitchFamily="34" charset="0"/>
                          <a:ea typeface="+mn-ea"/>
                          <a:cs typeface="+mn-cs"/>
                        </a:rPr>
                        <a:t>HAS 1.</a:t>
                      </a:r>
                      <a:r>
                        <a:rPr lang="en-US" sz="900" b="0" i="0" u="none" strike="noStrike" dirty="0">
                          <a:solidFill>
                            <a:srgbClr val="000000"/>
                          </a:solidFill>
                          <a:effectLst/>
                          <a:latin typeface="Intel Clear" panose="020B0604020203020204" pitchFamily="34" charset="0"/>
                        </a:rPr>
                        <a:t>0</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HAS 1.1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15" name="Diamond 14">
            <a:extLst>
              <a:ext uri="{FF2B5EF4-FFF2-40B4-BE49-F238E27FC236}">
                <a16:creationId xmlns:a16="http://schemas.microsoft.com/office/drawing/2014/main" id="{157CE88A-F852-5746-CD34-B19EB6057608}"/>
              </a:ext>
            </a:extLst>
          </p:cNvPr>
          <p:cNvSpPr/>
          <p:nvPr/>
        </p:nvSpPr>
        <p:spPr>
          <a:xfrm>
            <a:off x="4129913" y="5296567"/>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16" name="Text Box 61">
            <a:extLst>
              <a:ext uri="{FF2B5EF4-FFF2-40B4-BE49-F238E27FC236}">
                <a16:creationId xmlns:a16="http://schemas.microsoft.com/office/drawing/2014/main" id="{B66209BB-1750-0B7A-EA54-BFA476AF4886}"/>
              </a:ext>
            </a:extLst>
          </p:cNvPr>
          <p:cNvSpPr txBox="1">
            <a:spLocks noChangeArrowheads="1"/>
          </p:cNvSpPr>
          <p:nvPr/>
        </p:nvSpPr>
        <p:spPr bwMode="auto">
          <a:xfrm>
            <a:off x="4140132" y="5183238"/>
            <a:ext cx="1258955"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srgbClr val="000000"/>
                </a:solidFill>
                <a:latin typeface="Intel Clear" panose="020B0604020203020204" pitchFamily="34" charset="0"/>
              </a:rPr>
              <a:t>PSS TR PC</a:t>
            </a:r>
          </a:p>
        </p:txBody>
      </p:sp>
      <p:sp>
        <p:nvSpPr>
          <p:cNvPr id="17" name="Diamond 16">
            <a:extLst>
              <a:ext uri="{FF2B5EF4-FFF2-40B4-BE49-F238E27FC236}">
                <a16:creationId xmlns:a16="http://schemas.microsoft.com/office/drawing/2014/main" id="{1E84B9E7-E443-F92F-4B04-E4F01BBE0462}"/>
              </a:ext>
            </a:extLst>
          </p:cNvPr>
          <p:cNvSpPr/>
          <p:nvPr/>
        </p:nvSpPr>
        <p:spPr>
          <a:xfrm>
            <a:off x="6043519" y="5295752"/>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18" name="Text Box 61">
            <a:extLst>
              <a:ext uri="{FF2B5EF4-FFF2-40B4-BE49-F238E27FC236}">
                <a16:creationId xmlns:a16="http://schemas.microsoft.com/office/drawing/2014/main" id="{49193B9F-187B-3957-8FA3-A2525A25FA81}"/>
              </a:ext>
            </a:extLst>
          </p:cNvPr>
          <p:cNvSpPr txBox="1">
            <a:spLocks noChangeArrowheads="1"/>
          </p:cNvSpPr>
          <p:nvPr/>
        </p:nvSpPr>
        <p:spPr bwMode="auto">
          <a:xfrm>
            <a:off x="5329038" y="5182132"/>
            <a:ext cx="892734"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srgbClr val="000000"/>
                </a:solidFill>
                <a:latin typeface="Intel Clear" panose="020B0604020203020204" pitchFamily="34" charset="0"/>
              </a:rPr>
              <a:t>PSS TR EC</a:t>
            </a:r>
          </a:p>
        </p:txBody>
      </p:sp>
      <p:sp>
        <p:nvSpPr>
          <p:cNvPr id="19" name="TextBox 18">
            <a:extLst>
              <a:ext uri="{FF2B5EF4-FFF2-40B4-BE49-F238E27FC236}">
                <a16:creationId xmlns:a16="http://schemas.microsoft.com/office/drawing/2014/main" id="{0F7700A9-AD98-4995-C5F2-7742B563747D}"/>
              </a:ext>
            </a:extLst>
          </p:cNvPr>
          <p:cNvSpPr txBox="1"/>
          <p:nvPr/>
        </p:nvSpPr>
        <p:spPr>
          <a:xfrm>
            <a:off x="6745042" y="4918689"/>
            <a:ext cx="3835864" cy="1754308"/>
          </a:xfrm>
          <a:prstGeom prst="rect">
            <a:avLst/>
          </a:prstGeom>
          <a:solidFill>
            <a:srgbClr val="9CC9FF"/>
          </a:solidFill>
          <a:ln w="38100">
            <a:solidFill>
              <a:schemeClr val="tx1"/>
            </a:solidFill>
          </a:ln>
        </p:spPr>
        <p:txBody>
          <a:bodyPr wrap="square" lIns="91422" tIns="45711" rIns="91422" bIns="45711" rtlCol="0">
            <a:spAutoFit/>
          </a:bodyPr>
          <a:lstStyle/>
          <a:p>
            <a:pPr algn="ctr"/>
            <a:r>
              <a:rPr lang="en-US" sz="1800" dirty="0">
                <a:solidFill>
                  <a:srgbClr val="002060"/>
                </a:solidFill>
                <a:latin typeface="IntelOne Display Light" panose="020B0403020203020204" pitchFamily="34" charset="0"/>
                <a:ea typeface="Intel Clear" panose="020B0604020203020204" pitchFamily="34" charset="0"/>
                <a:cs typeface="Intel Clear" panose="020B0604020203020204" pitchFamily="34" charset="0"/>
              </a:rPr>
              <a:t>UPLC’s </a:t>
            </a:r>
            <a:r>
              <a:rPr lang="en-US" sz="1800" b="1" dirty="0">
                <a:solidFill>
                  <a:srgbClr val="002060"/>
                </a:solidFill>
                <a:latin typeface="IntelOne Display Regular" panose="020B0503020203020204" pitchFamily="34" charset="0"/>
                <a:ea typeface="Intel Clear" panose="020B0604020203020204" pitchFamily="34" charset="0"/>
                <a:cs typeface="Intel Clear" panose="020B0604020203020204" pitchFamily="34" charset="0"/>
              </a:rPr>
              <a:t>Planning Governance Program </a:t>
            </a:r>
            <a:r>
              <a:rPr lang="en-US" sz="1800" dirty="0">
                <a:solidFill>
                  <a:srgbClr val="002060"/>
                </a:solidFill>
                <a:latin typeface="IntelOne Display Light" panose="020B0403020203020204" pitchFamily="34" charset="0"/>
                <a:ea typeface="Intel Clear" panose="020B0604020203020204" pitchFamily="34" charset="0"/>
                <a:cs typeface="Intel Clear" panose="020B0604020203020204" pitchFamily="34" charset="0"/>
              </a:rPr>
              <a:t>uses standardized Checklists to drive disciplined Planning Milestone closure and to establish transparency around Planning Waiver requests &amp; approvals</a:t>
            </a:r>
          </a:p>
        </p:txBody>
      </p:sp>
      <p:sp>
        <p:nvSpPr>
          <p:cNvPr id="23" name="Rectangle 22">
            <a:extLst>
              <a:ext uri="{FF2B5EF4-FFF2-40B4-BE49-F238E27FC236}">
                <a16:creationId xmlns:a16="http://schemas.microsoft.com/office/drawing/2014/main" id="{D145E121-4713-46C3-92FA-7D3D9B8E8C2C}"/>
              </a:ext>
            </a:extLst>
          </p:cNvPr>
          <p:cNvSpPr/>
          <p:nvPr/>
        </p:nvSpPr>
        <p:spPr bwMode="auto">
          <a:xfrm>
            <a:off x="3188161" y="1473961"/>
            <a:ext cx="159689" cy="5303520"/>
          </a:xfrm>
          <a:prstGeom prst="rect">
            <a:avLst/>
          </a:prstGeom>
          <a:solidFill>
            <a:srgbClr val="333333">
              <a:alpha val="75000"/>
            </a:srgbClr>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algn="ctr" defTabSz="914217" eaLnBrk="0" fontAlgn="base" hangingPunct="0">
              <a:spcBef>
                <a:spcPct val="0"/>
              </a:spcBef>
              <a:spcAft>
                <a:spcPct val="0"/>
              </a:spcAft>
            </a:pPr>
            <a:r>
              <a:rPr lang="en-US" sz="1000" b="1" dirty="0">
                <a:solidFill>
                  <a:srgbClr val="FFFF00"/>
                </a:solidFill>
                <a:latin typeface="+mj-lt"/>
              </a:rPr>
              <a:t>Product Kickoff (PK)</a:t>
            </a:r>
            <a:endParaRPr lang="en-US" sz="1000" b="1" i="1" dirty="0">
              <a:solidFill>
                <a:srgbClr val="FFFF00"/>
              </a:solidFill>
              <a:latin typeface="+mj-lt"/>
            </a:endParaRPr>
          </a:p>
        </p:txBody>
      </p:sp>
      <p:sp>
        <p:nvSpPr>
          <p:cNvPr id="24" name="Oval 23">
            <a:extLst>
              <a:ext uri="{FF2B5EF4-FFF2-40B4-BE49-F238E27FC236}">
                <a16:creationId xmlns:a16="http://schemas.microsoft.com/office/drawing/2014/main" id="{943393B1-5592-4038-2C65-5DBF2CA862C6}"/>
              </a:ext>
            </a:extLst>
          </p:cNvPr>
          <p:cNvSpPr/>
          <p:nvPr/>
        </p:nvSpPr>
        <p:spPr bwMode="auto">
          <a:xfrm>
            <a:off x="3036887" y="1208087"/>
            <a:ext cx="457200" cy="329184"/>
          </a:xfrm>
          <a:prstGeom prst="ellipse">
            <a:avLst/>
          </a:prstGeom>
          <a:solidFill>
            <a:srgbClr val="CC0000"/>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defTabSz="914217" eaLnBrk="0" fontAlgn="base" hangingPunct="0">
              <a:spcBef>
                <a:spcPct val="0"/>
              </a:spcBef>
              <a:spcAft>
                <a:spcPct val="0"/>
              </a:spcAft>
            </a:pPr>
            <a:r>
              <a:rPr lang="en-US" sz="1600" b="1" dirty="0">
                <a:solidFill>
                  <a:schemeClr val="bg1"/>
                </a:solidFill>
                <a:latin typeface="+mj-lt"/>
                <a:ea typeface="Intel Clear" panose="020B0604020203020204" pitchFamily="34" charset="0"/>
                <a:cs typeface="Intel Clear" panose="020B0604020203020204" pitchFamily="34" charset="0"/>
              </a:rPr>
              <a:t>PK</a:t>
            </a:r>
          </a:p>
        </p:txBody>
      </p:sp>
      <p:sp>
        <p:nvSpPr>
          <p:cNvPr id="25" name="Rectangle 24">
            <a:extLst>
              <a:ext uri="{FF2B5EF4-FFF2-40B4-BE49-F238E27FC236}">
                <a16:creationId xmlns:a16="http://schemas.microsoft.com/office/drawing/2014/main" id="{1713AD87-12F1-D55C-FEEF-8BBACB92F122}"/>
              </a:ext>
            </a:extLst>
          </p:cNvPr>
          <p:cNvSpPr/>
          <p:nvPr/>
        </p:nvSpPr>
        <p:spPr bwMode="auto">
          <a:xfrm>
            <a:off x="4125202" y="1479405"/>
            <a:ext cx="159689" cy="5303520"/>
          </a:xfrm>
          <a:prstGeom prst="rect">
            <a:avLst/>
          </a:prstGeom>
          <a:solidFill>
            <a:srgbClr val="333333">
              <a:alpha val="75000"/>
            </a:srgbClr>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algn="ctr" defTabSz="914217" eaLnBrk="0" fontAlgn="base" hangingPunct="0">
              <a:spcBef>
                <a:spcPct val="0"/>
              </a:spcBef>
              <a:spcAft>
                <a:spcPct val="0"/>
              </a:spcAft>
            </a:pPr>
            <a:r>
              <a:rPr lang="en-US" sz="1000" b="1" dirty="0">
                <a:solidFill>
                  <a:srgbClr val="FFFF00"/>
                </a:solidFill>
                <a:latin typeface="+mj-lt"/>
              </a:rPr>
              <a:t>Product Concept (PC)</a:t>
            </a:r>
            <a:endParaRPr lang="en-US" sz="1000" b="1" i="1" dirty="0">
              <a:solidFill>
                <a:srgbClr val="FFFF00"/>
              </a:solidFill>
              <a:latin typeface="+mj-lt"/>
            </a:endParaRPr>
          </a:p>
        </p:txBody>
      </p:sp>
      <p:sp>
        <p:nvSpPr>
          <p:cNvPr id="26" name="Oval 25">
            <a:extLst>
              <a:ext uri="{FF2B5EF4-FFF2-40B4-BE49-F238E27FC236}">
                <a16:creationId xmlns:a16="http://schemas.microsoft.com/office/drawing/2014/main" id="{4E480ABF-7BB5-483B-65B5-8BFA794719A3}"/>
              </a:ext>
            </a:extLst>
          </p:cNvPr>
          <p:cNvSpPr/>
          <p:nvPr/>
        </p:nvSpPr>
        <p:spPr bwMode="auto">
          <a:xfrm>
            <a:off x="3973928" y="1213531"/>
            <a:ext cx="457200" cy="329184"/>
          </a:xfrm>
          <a:prstGeom prst="ellipse">
            <a:avLst/>
          </a:prstGeom>
          <a:solidFill>
            <a:srgbClr val="CC0000"/>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defTabSz="914217" eaLnBrk="0" fontAlgn="base" hangingPunct="0">
              <a:spcBef>
                <a:spcPct val="0"/>
              </a:spcBef>
              <a:spcAft>
                <a:spcPct val="0"/>
              </a:spcAft>
            </a:pPr>
            <a:r>
              <a:rPr lang="en-US" sz="1600" b="1" dirty="0">
                <a:solidFill>
                  <a:schemeClr val="bg1"/>
                </a:solidFill>
                <a:latin typeface="+mj-lt"/>
                <a:ea typeface="Intel Clear" panose="020B0604020203020204" pitchFamily="34" charset="0"/>
                <a:cs typeface="Intel Clear" panose="020B0604020203020204" pitchFamily="34" charset="0"/>
              </a:rPr>
              <a:t>PC</a:t>
            </a:r>
          </a:p>
        </p:txBody>
      </p:sp>
      <p:sp>
        <p:nvSpPr>
          <p:cNvPr id="27" name="Rectangle 26">
            <a:extLst>
              <a:ext uri="{FF2B5EF4-FFF2-40B4-BE49-F238E27FC236}">
                <a16:creationId xmlns:a16="http://schemas.microsoft.com/office/drawing/2014/main" id="{9DF6EAB2-CEA9-013A-3E9F-47C288C98038}"/>
              </a:ext>
            </a:extLst>
          </p:cNvPr>
          <p:cNvSpPr/>
          <p:nvPr/>
        </p:nvSpPr>
        <p:spPr bwMode="auto">
          <a:xfrm>
            <a:off x="6036382" y="1476141"/>
            <a:ext cx="159689" cy="5303520"/>
          </a:xfrm>
          <a:prstGeom prst="rect">
            <a:avLst/>
          </a:prstGeom>
          <a:solidFill>
            <a:srgbClr val="333333">
              <a:alpha val="75000"/>
            </a:srgbClr>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algn="ctr" defTabSz="914217" eaLnBrk="0" fontAlgn="base" hangingPunct="0">
              <a:spcBef>
                <a:spcPct val="0"/>
              </a:spcBef>
              <a:spcAft>
                <a:spcPct val="0"/>
              </a:spcAft>
            </a:pPr>
            <a:r>
              <a:rPr lang="en-US" sz="1000" b="1" dirty="0">
                <a:solidFill>
                  <a:srgbClr val="FFFF00"/>
                </a:solidFill>
                <a:latin typeface="+mj-lt"/>
              </a:rPr>
              <a:t>Execution Commit (EC)</a:t>
            </a:r>
            <a:endParaRPr lang="en-US" sz="1000" b="1" i="1" dirty="0">
              <a:solidFill>
                <a:srgbClr val="FFFF00"/>
              </a:solidFill>
              <a:latin typeface="+mj-lt"/>
            </a:endParaRPr>
          </a:p>
        </p:txBody>
      </p:sp>
      <p:sp>
        <p:nvSpPr>
          <p:cNvPr id="28" name="Oval 27">
            <a:extLst>
              <a:ext uri="{FF2B5EF4-FFF2-40B4-BE49-F238E27FC236}">
                <a16:creationId xmlns:a16="http://schemas.microsoft.com/office/drawing/2014/main" id="{0565D8C7-BE9B-164D-4364-6F929896681D}"/>
              </a:ext>
            </a:extLst>
          </p:cNvPr>
          <p:cNvSpPr/>
          <p:nvPr/>
        </p:nvSpPr>
        <p:spPr bwMode="auto">
          <a:xfrm>
            <a:off x="5539830" y="1205189"/>
            <a:ext cx="956211" cy="331274"/>
          </a:xfrm>
          <a:prstGeom prst="ellipse">
            <a:avLst/>
          </a:prstGeom>
          <a:solidFill>
            <a:srgbClr val="CC0000"/>
          </a:solidFill>
          <a:ln w="190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sz="1600" b="1" dirty="0">
                <a:solidFill>
                  <a:srgbClr val="FFFFFF"/>
                </a:solidFill>
                <a:latin typeface="+mj-lt"/>
                <a:ea typeface="Intel Clear" panose="020B0604020203020204" pitchFamily="34" charset="0"/>
                <a:cs typeface="Intel Clear" panose="020B0604020203020204" pitchFamily="34" charset="0"/>
              </a:rPr>
              <a:t>EC/TR</a:t>
            </a:r>
          </a:p>
        </p:txBody>
      </p:sp>
    </p:spTree>
    <p:extLst>
      <p:ext uri="{BB962C8B-B14F-4D97-AF65-F5344CB8AC3E}">
        <p14:creationId xmlns:p14="http://schemas.microsoft.com/office/powerpoint/2010/main" val="16351328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Box 199">
            <a:extLst>
              <a:ext uri="{FF2B5EF4-FFF2-40B4-BE49-F238E27FC236}">
                <a16:creationId xmlns:a16="http://schemas.microsoft.com/office/drawing/2014/main" id="{54CD07AC-394F-4649-BFB1-8C8A807FA1EC}"/>
              </a:ext>
            </a:extLst>
          </p:cNvPr>
          <p:cNvSpPr txBox="1"/>
          <p:nvPr/>
        </p:nvSpPr>
        <p:spPr>
          <a:xfrm>
            <a:off x="4073089" y="465942"/>
            <a:ext cx="621149"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TR Assess</a:t>
            </a:r>
          </a:p>
        </p:txBody>
      </p:sp>
      <p:sp>
        <p:nvSpPr>
          <p:cNvPr id="62485" name="Title 32"/>
          <p:cNvSpPr>
            <a:spLocks noGrp="1"/>
          </p:cNvSpPr>
          <p:nvPr>
            <p:ph type="title"/>
          </p:nvPr>
        </p:nvSpPr>
        <p:spPr bwMode="gray">
          <a:xfrm>
            <a:off x="413643" y="17023"/>
            <a:ext cx="11912918" cy="517007"/>
          </a:xfrm>
        </p:spPr>
        <p:txBody>
          <a:bodyPr/>
          <a:lstStyle/>
          <a:p>
            <a:r>
              <a:rPr lang="en-US" sz="2800" dirty="0">
                <a:ea typeface="Intel Clear" panose="020B0604020203020204" pitchFamily="34" charset="0"/>
                <a:cs typeface="Intel Clear" panose="020B0604020203020204" pitchFamily="34" charset="0"/>
              </a:rPr>
              <a:t>Pre-Si Governance Review Checkpoints</a:t>
            </a:r>
            <a:endParaRPr lang="en-CA" sz="2800" dirty="0">
              <a:solidFill>
                <a:schemeClr val="tx1"/>
              </a:solidFill>
            </a:endParaRPr>
          </a:p>
        </p:txBody>
      </p:sp>
      <p:sp>
        <p:nvSpPr>
          <p:cNvPr id="2" name="BainBulletsConfiguration" hidden="1"/>
          <p:cNvSpPr txBox="1"/>
          <p:nvPr/>
        </p:nvSpPr>
        <p:spPr>
          <a:xfrm>
            <a:off x="1767021" y="12786"/>
            <a:ext cx="8888549" cy="109669"/>
          </a:xfrm>
          <a:prstGeom prst="rect">
            <a:avLst/>
          </a:prstGeom>
          <a:noFill/>
        </p:spPr>
        <p:txBody>
          <a:bodyPr vert="horz" wrap="square" lIns="45499" tIns="45499" rIns="45499" bIns="45499" rtlCol="0">
            <a:spAutoFit/>
          </a:bodyPr>
          <a:lstStyle/>
          <a:p>
            <a:pPr defTabSz="979178" eaLnBrk="0" fontAlgn="base" hangingPunct="0">
              <a:spcBef>
                <a:spcPct val="0"/>
              </a:spcBef>
              <a:spcAft>
                <a:spcPct val="0"/>
              </a:spcAft>
            </a:pPr>
            <a:r>
              <a:rPr lang="en-CA" sz="100" dirty="0">
                <a:solidFill>
                  <a:srgbClr val="FFFFFF"/>
                </a:solidFill>
              </a:rPr>
              <a:t>99_84 106_84 113_84 123_84</a:t>
            </a:r>
          </a:p>
        </p:txBody>
      </p:sp>
      <p:sp>
        <p:nvSpPr>
          <p:cNvPr id="34" name="TextBox 33"/>
          <p:cNvSpPr txBox="1"/>
          <p:nvPr/>
        </p:nvSpPr>
        <p:spPr>
          <a:xfrm>
            <a:off x="10639516" y="459535"/>
            <a:ext cx="696589" cy="415052"/>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endParaRPr lang="en-US" sz="500" b="1" dirty="0">
              <a:solidFill>
                <a:srgbClr val="002060"/>
              </a:solidFill>
            </a:endParaRPr>
          </a:p>
          <a:p>
            <a:pPr algn="ctr" defTabSz="979178" eaLnBrk="0" fontAlgn="base" hangingPunct="0">
              <a:spcBef>
                <a:spcPct val="0"/>
              </a:spcBef>
              <a:spcAft>
                <a:spcPct val="0"/>
              </a:spcAft>
            </a:pPr>
            <a:endParaRPr lang="en-US" sz="500" b="1" dirty="0">
              <a:solidFill>
                <a:srgbClr val="002060"/>
              </a:solidFill>
            </a:endParaRPr>
          </a:p>
          <a:p>
            <a:pPr algn="ctr" defTabSz="979178" eaLnBrk="0" fontAlgn="base" hangingPunct="0">
              <a:spcBef>
                <a:spcPct val="0"/>
              </a:spcBef>
              <a:spcAft>
                <a:spcPct val="0"/>
              </a:spcAft>
            </a:pPr>
            <a:r>
              <a:rPr lang="en-US" sz="1100" b="1" dirty="0">
                <a:solidFill>
                  <a:srgbClr val="002060"/>
                </a:solidFill>
              </a:rPr>
              <a:t>Tape-in</a:t>
            </a:r>
          </a:p>
        </p:txBody>
      </p:sp>
      <p:sp>
        <p:nvSpPr>
          <p:cNvPr id="137" name="Rectangle 136"/>
          <p:cNvSpPr/>
          <p:nvPr/>
        </p:nvSpPr>
        <p:spPr>
          <a:xfrm>
            <a:off x="1970850" y="870017"/>
            <a:ext cx="771329" cy="230814"/>
          </a:xfrm>
          <a:prstGeom prst="rect">
            <a:avLst/>
          </a:prstGeom>
        </p:spPr>
        <p:txBody>
          <a:bodyPr wrap="none" lIns="91422" tIns="45711" rIns="91422" bIns="45711">
            <a:spAutoFit/>
          </a:bodyPr>
          <a:lstStyle/>
          <a:p>
            <a:pPr defTabSz="913222" fontAlgn="ctr">
              <a:defRPr/>
            </a:pPr>
            <a:r>
              <a:rPr lang="en-US" sz="900" b="1" dirty="0">
                <a:solidFill>
                  <a:srgbClr val="002060"/>
                </a:solidFill>
                <a:latin typeface="IntelOne Display Light" panose="020B0403020203020204" pitchFamily="34" charset="0"/>
              </a:rPr>
              <a:t>IP Planning</a:t>
            </a:r>
            <a:endParaRPr lang="en-US" sz="900" b="1" baseline="30000" dirty="0">
              <a:solidFill>
                <a:srgbClr val="002060"/>
              </a:solidFill>
              <a:latin typeface="IntelOne Display Light" panose="020B0403020203020204" pitchFamily="34" charset="0"/>
            </a:endParaRPr>
          </a:p>
        </p:txBody>
      </p:sp>
      <p:cxnSp>
        <p:nvCxnSpPr>
          <p:cNvPr id="145" name="Straight Connector 144"/>
          <p:cNvCxnSpPr/>
          <p:nvPr/>
        </p:nvCxnSpPr>
        <p:spPr bwMode="auto">
          <a:xfrm>
            <a:off x="2065417" y="841441"/>
            <a:ext cx="917107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06" name="Sticker79465"/>
          <p:cNvGrpSpPr/>
          <p:nvPr>
            <p:custDataLst>
              <p:tags r:id="rId1"/>
            </p:custDataLst>
          </p:nvPr>
        </p:nvGrpSpPr>
        <p:grpSpPr>
          <a:xfrm>
            <a:off x="9620357" y="74803"/>
            <a:ext cx="1681793" cy="240475"/>
            <a:chOff x="8169483" y="1306784"/>
            <a:chExt cx="1441099" cy="247652"/>
          </a:xfrm>
        </p:grpSpPr>
        <p:sp>
          <p:nvSpPr>
            <p:cNvPr id="107" name="StickerText79465"/>
            <p:cNvSpPr txBox="1"/>
            <p:nvPr/>
          </p:nvSpPr>
          <p:spPr>
            <a:xfrm>
              <a:off x="8490350" y="1319674"/>
              <a:ext cx="799372"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108" name="StickerLineTop79465"/>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13" name="StickerLineBottom79465"/>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149" name="TextBox 148"/>
          <p:cNvSpPr txBox="1"/>
          <p:nvPr/>
        </p:nvSpPr>
        <p:spPr>
          <a:xfrm>
            <a:off x="5147494" y="448728"/>
            <a:ext cx="990429"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Execution Commit (EC)</a:t>
            </a:r>
          </a:p>
        </p:txBody>
      </p:sp>
      <p:cxnSp>
        <p:nvCxnSpPr>
          <p:cNvPr id="169" name="Straight Arrow Connector 168"/>
          <p:cNvCxnSpPr/>
          <p:nvPr/>
        </p:nvCxnSpPr>
        <p:spPr bwMode="auto">
          <a:xfrm>
            <a:off x="6096560" y="433319"/>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50" name="TextBox 149"/>
          <p:cNvSpPr txBox="1"/>
          <p:nvPr/>
        </p:nvSpPr>
        <p:spPr>
          <a:xfrm>
            <a:off x="4016899" y="816975"/>
            <a:ext cx="1084912"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IP Execution Commit (IE)</a:t>
            </a:r>
          </a:p>
        </p:txBody>
      </p:sp>
      <p:sp>
        <p:nvSpPr>
          <p:cNvPr id="127" name="TextBox 126"/>
          <p:cNvSpPr txBox="1"/>
          <p:nvPr/>
        </p:nvSpPr>
        <p:spPr>
          <a:xfrm>
            <a:off x="3016381" y="819116"/>
            <a:ext cx="795172"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IP Concept (IC)</a:t>
            </a:r>
          </a:p>
        </p:txBody>
      </p:sp>
      <p:cxnSp>
        <p:nvCxnSpPr>
          <p:cNvPr id="168" name="Straight Arrow Connector 167"/>
          <p:cNvCxnSpPr/>
          <p:nvPr/>
        </p:nvCxnSpPr>
        <p:spPr bwMode="auto">
          <a:xfrm>
            <a:off x="5065712" y="844741"/>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57" name="TextBox 156"/>
          <p:cNvSpPr txBox="1"/>
          <p:nvPr/>
        </p:nvSpPr>
        <p:spPr>
          <a:xfrm>
            <a:off x="4511239" y="461894"/>
            <a:ext cx="621149"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IP Ready</a:t>
            </a:r>
          </a:p>
        </p:txBody>
      </p:sp>
      <p:cxnSp>
        <p:nvCxnSpPr>
          <p:cNvPr id="175" name="Straight Arrow Connector 174"/>
          <p:cNvCxnSpPr/>
          <p:nvPr/>
        </p:nvCxnSpPr>
        <p:spPr bwMode="auto">
          <a:xfrm>
            <a:off x="5071292" y="519044"/>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cxnSp>
        <p:nvCxnSpPr>
          <p:cNvPr id="179" name="Straight Arrow Connector 178"/>
          <p:cNvCxnSpPr/>
          <p:nvPr/>
        </p:nvCxnSpPr>
        <p:spPr bwMode="auto">
          <a:xfrm>
            <a:off x="3788883" y="844741"/>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29" name="TextBox 128"/>
          <p:cNvSpPr txBox="1"/>
          <p:nvPr/>
        </p:nvSpPr>
        <p:spPr>
          <a:xfrm>
            <a:off x="3199757" y="436167"/>
            <a:ext cx="1037280"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Concept (PC)</a:t>
            </a:r>
          </a:p>
        </p:txBody>
      </p:sp>
      <p:cxnSp>
        <p:nvCxnSpPr>
          <p:cNvPr id="146" name="Straight Arrow Connector 145"/>
          <p:cNvCxnSpPr/>
          <p:nvPr/>
        </p:nvCxnSpPr>
        <p:spPr bwMode="auto">
          <a:xfrm>
            <a:off x="4191830" y="431867"/>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cxnSp>
        <p:nvCxnSpPr>
          <p:cNvPr id="147" name="Straight Arrow Connector 146"/>
          <p:cNvCxnSpPr/>
          <p:nvPr/>
        </p:nvCxnSpPr>
        <p:spPr bwMode="auto">
          <a:xfrm>
            <a:off x="4635182" y="507431"/>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41" name="Rectangle 140">
            <a:extLst>
              <a:ext uri="{FF2B5EF4-FFF2-40B4-BE49-F238E27FC236}">
                <a16:creationId xmlns:a16="http://schemas.microsoft.com/office/drawing/2014/main" id="{2BB8AE03-0B3E-41AB-8E8D-977462BDF43E}"/>
              </a:ext>
            </a:extLst>
          </p:cNvPr>
          <p:cNvSpPr/>
          <p:nvPr/>
        </p:nvSpPr>
        <p:spPr bwMode="auto">
          <a:xfrm>
            <a:off x="2190676" y="7261829"/>
            <a:ext cx="9228211" cy="181210"/>
          </a:xfrm>
          <a:prstGeom prst="rect">
            <a:avLst/>
          </a:prstGeom>
          <a:noFill/>
          <a:ln w="9525" cap="flat" cmpd="sng" algn="ctr">
            <a:noFill/>
            <a:prstDash val="dash"/>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algn="ctr"/>
            <a:r>
              <a:rPr lang="en-US" sz="1200" b="1" i="1" dirty="0">
                <a:solidFill>
                  <a:srgbClr val="00B2EA"/>
                </a:solidFill>
              </a:rPr>
              <a:t>Checkpoint to Milestone Map Report can be found here </a:t>
            </a:r>
            <a:r>
              <a:rPr lang="en-US" sz="1200" i="1" dirty="0">
                <a:solidFill>
                  <a:srgbClr val="00B2EA"/>
                </a:solidFill>
              </a:rPr>
              <a:t>(bottom row):</a:t>
            </a:r>
            <a:r>
              <a:rPr lang="en-US" sz="1200" b="1" i="1" dirty="0">
                <a:solidFill>
                  <a:srgbClr val="00B2EA"/>
                </a:solidFill>
              </a:rPr>
              <a:t> </a:t>
            </a:r>
            <a:r>
              <a:rPr lang="en-US" sz="1200" b="1" i="1" u="sng" dirty="0">
                <a:solidFill>
                  <a:srgbClr val="FFFF00"/>
                </a:solidFill>
                <a:hlinkClick r:id="rId4"/>
              </a:rPr>
              <a:t>http://goto.intel.com/PLCReports</a:t>
            </a:r>
            <a:endParaRPr lang="en-US" sz="1200" b="1" i="1" u="sng" dirty="0">
              <a:solidFill>
                <a:srgbClr val="FFFF00"/>
              </a:solidFill>
            </a:endParaRPr>
          </a:p>
        </p:txBody>
      </p:sp>
      <p:graphicFrame>
        <p:nvGraphicFramePr>
          <p:cNvPr id="142" name="Table 141">
            <a:extLst>
              <a:ext uri="{FF2B5EF4-FFF2-40B4-BE49-F238E27FC236}">
                <a16:creationId xmlns:a16="http://schemas.microsoft.com/office/drawing/2014/main" id="{7752C3EF-24B8-4A6E-A6FB-8440B79484DA}"/>
              </a:ext>
            </a:extLst>
          </p:cNvPr>
          <p:cNvGraphicFramePr>
            <a:graphicFrameLocks noGrp="1"/>
          </p:cNvGraphicFramePr>
          <p:nvPr>
            <p:extLst>
              <p:ext uri="{D42A27DB-BD31-4B8C-83A1-F6EECF244321}">
                <p14:modId xmlns:p14="http://schemas.microsoft.com/office/powerpoint/2010/main" val="2410533270"/>
              </p:ext>
            </p:extLst>
          </p:nvPr>
        </p:nvGraphicFramePr>
        <p:xfrm>
          <a:off x="1589087" y="5703887"/>
          <a:ext cx="10439400" cy="1347216"/>
        </p:xfrm>
        <a:graphic>
          <a:graphicData uri="http://schemas.openxmlformats.org/drawingml/2006/table">
            <a:tbl>
              <a:tblPr firstRow="1" bandRow="1"/>
              <a:tblGrid>
                <a:gridCol w="1066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295400">
                  <a:extLst>
                    <a:ext uri="{9D8B030D-6E8A-4147-A177-3AD203B41FA5}">
                      <a16:colId xmlns:a16="http://schemas.microsoft.com/office/drawing/2014/main" val="1634147619"/>
                    </a:ext>
                  </a:extLst>
                </a:gridCol>
                <a:gridCol w="4572000">
                  <a:extLst>
                    <a:ext uri="{9D8B030D-6E8A-4147-A177-3AD203B41FA5}">
                      <a16:colId xmlns:a16="http://schemas.microsoft.com/office/drawing/2014/main" val="20003"/>
                    </a:ext>
                  </a:extLst>
                </a:gridCol>
              </a:tblGrid>
              <a:tr h="152559">
                <a:tc>
                  <a:txBody>
                    <a:bodyPr/>
                    <a:lstStyle/>
                    <a:p>
                      <a:pPr marL="0" marR="0" algn="ctr">
                        <a:spcBef>
                          <a:spcPts val="0"/>
                        </a:spcBef>
                        <a:spcAft>
                          <a:spcPts val="0"/>
                        </a:spcAft>
                      </a:pPr>
                      <a:r>
                        <a:rPr lang="en-US" sz="1100" b="1" kern="1200" dirty="0">
                          <a:solidFill>
                            <a:srgbClr val="002060"/>
                          </a:solidFill>
                          <a:effectLst/>
                          <a:latin typeface="+mn-lt"/>
                          <a:ea typeface="Intel Clear" panose="020B0604020203020204" pitchFamily="34" charset="0"/>
                          <a:cs typeface="Intel Clear" panose="020B0604020203020204" pitchFamily="34" charset="0"/>
                        </a:rPr>
                        <a:t>PLC CP #</a:t>
                      </a:r>
                      <a:endParaRPr lang="en-US" sz="1100" b="1" dirty="0">
                        <a:solidFill>
                          <a:srgbClr val="002060"/>
                        </a:solidFill>
                        <a:effectLst/>
                        <a:latin typeface="+mn-lt"/>
                        <a:ea typeface="Intel Clear" panose="020B0604020203020204" pitchFamily="34" charset="0"/>
                        <a:cs typeface="Intel Clear" panose="020B0604020203020204" pitchFamily="34" charset="0"/>
                      </a:endParaRPr>
                    </a:p>
                  </a:txBody>
                  <a:tcPr marL="45720" marR="4572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9CCFF"/>
                    </a:solidFill>
                  </a:tcPr>
                </a:tc>
                <a:tc>
                  <a:txBody>
                    <a:bodyPr/>
                    <a:lstStyle/>
                    <a:p>
                      <a:pPr marL="0" marR="0">
                        <a:spcBef>
                          <a:spcPts val="0"/>
                        </a:spcBef>
                        <a:spcAft>
                          <a:spcPts val="0"/>
                        </a:spcAft>
                      </a:pPr>
                      <a:r>
                        <a:rPr lang="en-US" sz="1100" b="1" kern="1200" dirty="0">
                          <a:solidFill>
                            <a:srgbClr val="002060"/>
                          </a:solidFill>
                          <a:effectLst/>
                          <a:latin typeface="+mn-lt"/>
                          <a:ea typeface="Intel Clear" panose="020B0604020203020204" pitchFamily="34" charset="0"/>
                          <a:cs typeface="Intel Clear" panose="020B0604020203020204" pitchFamily="34" charset="0"/>
                        </a:rPr>
                        <a:t>Primary Anchor Milestone</a:t>
                      </a:r>
                      <a:endParaRPr lang="en-US" sz="1100" b="1" dirty="0">
                        <a:solidFill>
                          <a:srgbClr val="00206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100" b="1" kern="1200" dirty="0">
                          <a:solidFill>
                            <a:srgbClr val="002060"/>
                          </a:solidFill>
                          <a:effectLst/>
                          <a:latin typeface="+mn-lt"/>
                          <a:ea typeface="Intel Clear" panose="020B0604020203020204" pitchFamily="34" charset="0"/>
                          <a:cs typeface="Intel Clear" panose="020B0604020203020204" pitchFamily="34" charset="0"/>
                        </a:rPr>
                        <a:t>Other Anchor Milestones</a:t>
                      </a:r>
                      <a:endParaRPr lang="en-US" sz="1100" b="1" dirty="0">
                        <a:solidFill>
                          <a:srgbClr val="00206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9CCFF"/>
                    </a:solidFill>
                  </a:tcPr>
                </a:tc>
                <a:tc>
                  <a:txBody>
                    <a:bodyPr/>
                    <a:lstStyle/>
                    <a:p>
                      <a:pPr marL="0" marR="0" algn="ctr">
                        <a:spcBef>
                          <a:spcPts val="0"/>
                        </a:spcBef>
                        <a:spcAft>
                          <a:spcPts val="0"/>
                        </a:spcAft>
                      </a:pPr>
                      <a:r>
                        <a:rPr lang="en-US" sz="1100" b="1" dirty="0">
                          <a:solidFill>
                            <a:srgbClr val="002060"/>
                          </a:solidFill>
                          <a:effectLst/>
                          <a:latin typeface="+mn-lt"/>
                          <a:ea typeface="Intel Clear" panose="020B0604020203020204" pitchFamily="34" charset="0"/>
                          <a:cs typeface="Intel Clear" panose="020B0604020203020204" pitchFamily="34" charset="0"/>
                        </a:rPr>
                        <a:t>IP Gov Milestones*</a:t>
                      </a:r>
                    </a:p>
                    <a:p>
                      <a:pPr marL="0" marR="0" lvl="0" indent="0" algn="ctr" defTabSz="992673" rtl="0" eaLnBrk="1" fontAlgn="auto" latinLnBrk="0" hangingPunct="1">
                        <a:lnSpc>
                          <a:spcPct val="100000"/>
                        </a:lnSpc>
                        <a:spcBef>
                          <a:spcPts val="0"/>
                        </a:spcBef>
                        <a:spcAft>
                          <a:spcPts val="0"/>
                        </a:spcAft>
                        <a:buClrTx/>
                        <a:buSzTx/>
                        <a:buFontTx/>
                        <a:buNone/>
                        <a:tabLst/>
                        <a:defRPr/>
                      </a:pPr>
                      <a:r>
                        <a:rPr lang="en-US" sz="800" b="1" i="1" dirty="0">
                          <a:solidFill>
                            <a:srgbClr val="002060"/>
                          </a:solidFill>
                          <a:effectLst/>
                          <a:latin typeface="+mn-lt"/>
                          <a:ea typeface="Intel Clear" panose="020B0604020203020204" pitchFamily="34" charset="0"/>
                          <a:cs typeface="Intel Clear" panose="020B0604020203020204" pitchFamily="34" charset="0"/>
                        </a:rPr>
                        <a:t>*For select programs only</a:t>
                      </a: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1100" b="1" kern="1200" dirty="0">
                          <a:solidFill>
                            <a:srgbClr val="002060"/>
                          </a:solidFill>
                          <a:effectLst/>
                          <a:latin typeface="+mn-lt"/>
                          <a:ea typeface="Intel Clear" panose="020B0604020203020204" pitchFamily="34" charset="0"/>
                          <a:cs typeface="Intel Clear" panose="020B0604020203020204" pitchFamily="34" charset="0"/>
                        </a:rPr>
                        <a:t>Other Key Milestones</a:t>
                      </a:r>
                      <a:endParaRPr lang="en-US" sz="1100" b="1" dirty="0">
                        <a:solidFill>
                          <a:srgbClr val="002060"/>
                        </a:solidFill>
                        <a:effectLst/>
                        <a:latin typeface="+mn-lt"/>
                        <a:ea typeface="Intel Clear" panose="020B0604020203020204" pitchFamily="34" charset="0"/>
                        <a:cs typeface="Intel Clear" panose="020B0604020203020204" pitchFamily="34" charset="0"/>
                      </a:endParaRPr>
                    </a:p>
                  </a:txBody>
                  <a:tcPr marL="45720" marR="4572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152559">
                <a:tc>
                  <a:txBody>
                    <a:bodyPr/>
                    <a:lstStyle/>
                    <a:p>
                      <a:pPr marL="0" marR="0" algn="ctr">
                        <a:spcBef>
                          <a:spcPts val="0"/>
                        </a:spcBef>
                        <a:spcAft>
                          <a:spcPts val="0"/>
                        </a:spcAft>
                      </a:pPr>
                      <a:r>
                        <a:rPr lang="en-US" sz="1100" b="1" kern="1200" dirty="0">
                          <a:solidFill>
                            <a:srgbClr val="000000"/>
                          </a:solidFill>
                          <a:effectLst/>
                          <a:latin typeface="+mn-lt"/>
                          <a:ea typeface="Intel Clear" panose="020B0604020203020204" pitchFamily="34" charset="0"/>
                          <a:cs typeface="Intel Clear" panose="020B0604020203020204" pitchFamily="34" charset="0"/>
                        </a:rPr>
                        <a:t>PLC CP 0.3</a:t>
                      </a:r>
                      <a:endParaRPr lang="en-US" sz="1100" dirty="0">
                        <a:solidFill>
                          <a:srgbClr val="000000"/>
                        </a:solidFill>
                        <a:effectLst/>
                        <a:latin typeface="+mn-lt"/>
                        <a:ea typeface="Intel Clear" panose="020B0604020203020204" pitchFamily="34" charset="0"/>
                        <a:cs typeface="Intel Clear" panose="020B0604020203020204" pitchFamily="34" charset="0"/>
                      </a:endParaRP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a:spcBef>
                          <a:spcPts val="0"/>
                        </a:spcBef>
                        <a:spcAft>
                          <a:spcPts val="0"/>
                        </a:spcAft>
                      </a:pPr>
                      <a:r>
                        <a:rPr lang="en-US" sz="1100" b="1" kern="1200" dirty="0">
                          <a:solidFill>
                            <a:srgbClr val="000000"/>
                          </a:solidFill>
                          <a:effectLst/>
                          <a:latin typeface="+mn-lt"/>
                          <a:ea typeface="Intel Clear" panose="020B0604020203020204" pitchFamily="34" charset="0"/>
                          <a:cs typeface="Intel Clear" panose="020B0604020203020204" pitchFamily="34" charset="0"/>
                        </a:rPr>
                        <a:t>SOC VAL 0.3</a:t>
                      </a:r>
                      <a:endParaRPr lang="en-US" sz="1100" b="1" dirty="0">
                        <a:solidFill>
                          <a:srgbClr val="00000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100" b="0" dirty="0">
                          <a:solidFill>
                            <a:srgbClr val="000000"/>
                          </a:solidFill>
                          <a:effectLst/>
                          <a:latin typeface="+mn-lt"/>
                          <a:ea typeface="Intel Clear" panose="020B0604020203020204" pitchFamily="34" charset="0"/>
                          <a:cs typeface="Intel Clear" panose="020B0604020203020204" pitchFamily="34" charset="0"/>
                        </a:rPr>
                        <a:t>None</a:t>
                      </a:r>
                    </a:p>
                  </a:txBody>
                  <a:tcPr marL="45720" marR="4572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100" b="0" strike="noStrike" dirty="0">
                          <a:solidFill>
                            <a:srgbClr val="000000"/>
                          </a:solidFill>
                          <a:effectLst/>
                          <a:latin typeface="+mn-lt"/>
                          <a:ea typeface="Intel Clear" panose="020B0604020203020204" pitchFamily="34" charset="0"/>
                          <a:cs typeface="Intel Clear" panose="020B0604020203020204" pitchFamily="34" charset="0"/>
                        </a:rPr>
                        <a:t>EV2 (HIP)/UV (SIP)</a:t>
                      </a:r>
                    </a:p>
                  </a:txBody>
                  <a:tcPr marL="45720" marR="0" marT="1828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lvl="0" indent="0" algn="l" defTabSz="904268" rtl="0" eaLnBrk="1" fontAlgn="auto" latinLnBrk="0" hangingPunct="1">
                        <a:lnSpc>
                          <a:spcPct val="100000"/>
                        </a:lnSpc>
                        <a:spcBef>
                          <a:spcPts val="0"/>
                        </a:spcBef>
                        <a:spcAft>
                          <a:spcPts val="0"/>
                        </a:spcAft>
                        <a:buClrTx/>
                        <a:buSzTx/>
                        <a:buFontTx/>
                        <a:buNone/>
                        <a:tabLst/>
                        <a:defRPr/>
                      </a:pPr>
                      <a:r>
                        <a:rPr lang="en-US" sz="1050" b="0" kern="1200" dirty="0">
                          <a:solidFill>
                            <a:srgbClr val="002060"/>
                          </a:solidFill>
                          <a:effectLst/>
                          <a:latin typeface="+mn-lt"/>
                          <a:ea typeface="Intel Clear" panose="020B0604020203020204" pitchFamily="34" charset="0"/>
                          <a:cs typeface="Intel Clear" panose="020B0604020203020204" pitchFamily="34" charset="0"/>
                        </a:rPr>
                        <a:t>SOC</a:t>
                      </a:r>
                      <a:r>
                        <a:rPr lang="en-US" sz="1050" b="0" kern="1200" baseline="0" dirty="0">
                          <a:solidFill>
                            <a:srgbClr val="002060"/>
                          </a:solidFill>
                          <a:effectLst/>
                          <a:latin typeface="+mn-lt"/>
                          <a:ea typeface="Intel Clear" panose="020B0604020203020204" pitchFamily="34" charset="0"/>
                          <a:cs typeface="Intel Clear" panose="020B0604020203020204" pitchFamily="34" charset="0"/>
                        </a:rPr>
                        <a:t> RTL 0.0/0.3, SOC VAL 0.0, PSS 0.0, </a:t>
                      </a:r>
                      <a:r>
                        <a:rPr lang="en-US" sz="1050" kern="1200" dirty="0">
                          <a:solidFill>
                            <a:srgbClr val="002060"/>
                          </a:solidFill>
                          <a:effectLst/>
                          <a:latin typeface="+mn-lt"/>
                          <a:ea typeface="Intel Clear" panose="020B0604020203020204" pitchFamily="34" charset="0"/>
                          <a:cs typeface="Intel Clear" panose="020B0604020203020204" pitchFamily="34" charset="0"/>
                        </a:rPr>
                        <a:t>IP FW/DRV 0.3; </a:t>
                      </a:r>
                      <a:r>
                        <a:rPr lang="en-US" sz="1050" i="1" kern="1200" dirty="0">
                          <a:solidFill>
                            <a:srgbClr val="002060"/>
                          </a:solidFill>
                          <a:effectLst/>
                          <a:latin typeface="+mn-lt"/>
                          <a:ea typeface="Intel Clear" panose="020B0604020203020204" pitchFamily="34" charset="0"/>
                          <a:cs typeface="Intel Clear" panose="020B0604020203020204" pitchFamily="34" charset="0"/>
                        </a:rPr>
                        <a:t>Optional: SD 0.0</a:t>
                      </a:r>
                      <a:endParaRPr lang="en-US" sz="1050" i="1" dirty="0">
                        <a:solidFill>
                          <a:srgbClr val="00206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152559">
                <a:tc>
                  <a:txBody>
                    <a:bodyPr/>
                    <a:lstStyle/>
                    <a:p>
                      <a:pPr marL="0" marR="0" algn="ctr">
                        <a:spcBef>
                          <a:spcPts val="0"/>
                        </a:spcBef>
                        <a:spcAft>
                          <a:spcPts val="0"/>
                        </a:spcAft>
                      </a:pPr>
                      <a:r>
                        <a:rPr lang="en-US" sz="1100" b="1" kern="1200" dirty="0">
                          <a:solidFill>
                            <a:srgbClr val="000000"/>
                          </a:solidFill>
                          <a:effectLst/>
                          <a:latin typeface="+mn-lt"/>
                          <a:ea typeface="Intel Clear" panose="020B0604020203020204" pitchFamily="34" charset="0"/>
                          <a:cs typeface="Intel Clear" panose="020B0604020203020204" pitchFamily="34" charset="0"/>
                        </a:rPr>
                        <a:t>PLC CP 0.5</a:t>
                      </a:r>
                      <a:endParaRPr lang="en-US" sz="1100" dirty="0">
                        <a:solidFill>
                          <a:srgbClr val="000000"/>
                        </a:solidFill>
                        <a:effectLst/>
                        <a:latin typeface="+mn-lt"/>
                        <a:ea typeface="Intel Clear" panose="020B0604020203020204" pitchFamily="34" charset="0"/>
                        <a:cs typeface="Intel Clear" panose="020B0604020203020204" pitchFamily="34" charset="0"/>
                      </a:endParaRP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1100" b="1" kern="1200" dirty="0">
                          <a:solidFill>
                            <a:srgbClr val="000000"/>
                          </a:solidFill>
                          <a:effectLst/>
                          <a:latin typeface="+mn-lt"/>
                          <a:ea typeface="Intel Clear" panose="020B0604020203020204" pitchFamily="34" charset="0"/>
                          <a:cs typeface="Intel Clear" panose="020B0604020203020204" pitchFamily="34" charset="0"/>
                        </a:rPr>
                        <a:t>SOC RTL 0.5</a:t>
                      </a:r>
                      <a:endParaRPr lang="en-US" sz="1100" b="1" dirty="0">
                        <a:solidFill>
                          <a:srgbClr val="00000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lgn="ctr">
                        <a:spcBef>
                          <a:spcPts val="0"/>
                        </a:spcBef>
                        <a:spcAft>
                          <a:spcPts val="0"/>
                        </a:spcAft>
                      </a:pPr>
                      <a:r>
                        <a:rPr lang="en-US" sz="1100" kern="1200" dirty="0">
                          <a:solidFill>
                            <a:srgbClr val="000000"/>
                          </a:solidFill>
                          <a:effectLst/>
                          <a:latin typeface="+mn-lt"/>
                          <a:ea typeface="Intel Clear" panose="020B0604020203020204" pitchFamily="34" charset="0"/>
                          <a:cs typeface="Intel Clear" panose="020B0604020203020204" pitchFamily="34" charset="0"/>
                        </a:rPr>
                        <a:t>None</a:t>
                      </a:r>
                      <a:endParaRPr lang="en-US" sz="1100" dirty="0">
                        <a:solidFill>
                          <a:srgbClr val="000000"/>
                        </a:solidFill>
                        <a:effectLst/>
                        <a:latin typeface="+mn-lt"/>
                        <a:ea typeface="Intel Clear" panose="020B0604020203020204" pitchFamily="34" charset="0"/>
                        <a:cs typeface="Intel Clear" panose="020B0604020203020204" pitchFamily="34" charset="0"/>
                      </a:endParaRPr>
                    </a:p>
                  </a:txBody>
                  <a:tcPr marL="45720" marR="4572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lgn="ctr">
                        <a:spcBef>
                          <a:spcPts val="0"/>
                        </a:spcBef>
                        <a:spcAft>
                          <a:spcPts val="0"/>
                        </a:spcAft>
                      </a:pPr>
                      <a:r>
                        <a:rPr lang="en-US" sz="1100" b="0" dirty="0">
                          <a:solidFill>
                            <a:srgbClr val="000000"/>
                          </a:solidFill>
                          <a:effectLst/>
                          <a:latin typeface="+mn-lt"/>
                          <a:ea typeface="Intel Clear" panose="020B0604020203020204" pitchFamily="34" charset="0"/>
                          <a:cs typeface="Intel Clear" panose="020B0604020203020204" pitchFamily="34" charset="0"/>
                        </a:rPr>
                        <a:t>UV1 (HIP)/UV (SIP)</a:t>
                      </a:r>
                    </a:p>
                  </a:txBody>
                  <a:tcPr marL="45720" marR="0" marT="18288" marB="1828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1100" b="0" dirty="0">
                          <a:solidFill>
                            <a:srgbClr val="002060"/>
                          </a:solidFill>
                          <a:effectLst/>
                          <a:latin typeface="+mn-lt"/>
                          <a:ea typeface="Intel Clear" panose="020B0604020203020204" pitchFamily="34" charset="0"/>
                          <a:cs typeface="Intel Clear" panose="020B0604020203020204" pitchFamily="34" charset="0"/>
                        </a:rPr>
                        <a:t>PSS 0.3, </a:t>
                      </a:r>
                      <a:r>
                        <a:rPr lang="en-US" sz="1100" kern="1200" dirty="0">
                          <a:solidFill>
                            <a:srgbClr val="002060"/>
                          </a:solidFill>
                          <a:effectLst/>
                          <a:latin typeface="+mn-lt"/>
                          <a:ea typeface="Intel Clear" panose="020B0604020203020204" pitchFamily="34" charset="0"/>
                          <a:cs typeface="Intel Clear" panose="020B0604020203020204" pitchFamily="34" charset="0"/>
                        </a:rPr>
                        <a:t>Pre-Si</a:t>
                      </a:r>
                      <a:r>
                        <a:rPr lang="en-US" sz="1100" kern="1200" baseline="0" dirty="0">
                          <a:solidFill>
                            <a:srgbClr val="002060"/>
                          </a:solidFill>
                          <a:effectLst/>
                          <a:latin typeface="+mn-lt"/>
                          <a:ea typeface="Intel Clear" panose="020B0604020203020204" pitchFamily="34" charset="0"/>
                          <a:cs typeface="Intel Clear" panose="020B0604020203020204" pitchFamily="34" charset="0"/>
                        </a:rPr>
                        <a:t> Sys Val </a:t>
                      </a:r>
                      <a:r>
                        <a:rPr lang="en-US" sz="1100" b="0" dirty="0">
                          <a:solidFill>
                            <a:srgbClr val="002060"/>
                          </a:solidFill>
                          <a:effectLst/>
                          <a:latin typeface="+mn-lt"/>
                          <a:ea typeface="Intel Clear" panose="020B0604020203020204" pitchFamily="34" charset="0"/>
                          <a:cs typeface="Intel Clear" panose="020B0604020203020204" pitchFamily="34" charset="0"/>
                        </a:rPr>
                        <a:t>0.0/0.3, </a:t>
                      </a:r>
                      <a:r>
                        <a:rPr lang="en-US" sz="1100" b="0" dirty="0" err="1">
                          <a:solidFill>
                            <a:srgbClr val="002060"/>
                          </a:solidFill>
                          <a:effectLst/>
                          <a:latin typeface="+mn-lt"/>
                          <a:ea typeface="Intel Clear" panose="020B0604020203020204" pitchFamily="34" charset="0"/>
                          <a:cs typeface="Intel Clear" panose="020B0604020203020204" pitchFamily="34" charset="0"/>
                        </a:rPr>
                        <a:t>SiE</a:t>
                      </a:r>
                      <a:r>
                        <a:rPr lang="en-US" sz="1100" b="0" dirty="0">
                          <a:solidFill>
                            <a:srgbClr val="002060"/>
                          </a:solidFill>
                          <a:effectLst/>
                          <a:latin typeface="+mn-lt"/>
                          <a:ea typeface="Intel Clear" panose="020B0604020203020204" pitchFamily="34" charset="0"/>
                          <a:cs typeface="Intel Clear" panose="020B0604020203020204" pitchFamily="34" charset="0"/>
                        </a:rPr>
                        <a:t> </a:t>
                      </a:r>
                      <a:r>
                        <a:rPr lang="en-US" sz="1100" kern="1200" dirty="0">
                          <a:solidFill>
                            <a:srgbClr val="002060"/>
                          </a:solidFill>
                          <a:effectLst/>
                          <a:latin typeface="+mn-lt"/>
                          <a:ea typeface="Intel Clear" panose="020B0604020203020204" pitchFamily="34" charset="0"/>
                          <a:cs typeface="Intel Clear" panose="020B0604020203020204" pitchFamily="34" charset="0"/>
                        </a:rPr>
                        <a:t>MFG 0.0, Fuse TR, IP FW/DRV 0.5</a:t>
                      </a:r>
                      <a:endParaRPr lang="en-US" sz="1100" b="0" dirty="0">
                        <a:solidFill>
                          <a:srgbClr val="00206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extLst>
                  <a:ext uri="{0D108BD9-81ED-4DB2-BD59-A6C34878D82A}">
                    <a16:rowId xmlns:a16="http://schemas.microsoft.com/office/drawing/2014/main" val="10003"/>
                  </a:ext>
                </a:extLst>
              </a:tr>
              <a:tr h="152559">
                <a:tc>
                  <a:txBody>
                    <a:bodyPr/>
                    <a:lstStyle/>
                    <a:p>
                      <a:pPr marL="0" marR="0" algn="ctr">
                        <a:spcBef>
                          <a:spcPts val="0"/>
                        </a:spcBef>
                        <a:spcAft>
                          <a:spcPts val="0"/>
                        </a:spcAft>
                      </a:pPr>
                      <a:r>
                        <a:rPr lang="en-US" sz="1100" b="1" kern="1200" dirty="0">
                          <a:solidFill>
                            <a:srgbClr val="000000"/>
                          </a:solidFill>
                          <a:effectLst/>
                          <a:latin typeface="+mn-lt"/>
                          <a:ea typeface="Intel Clear" panose="020B0604020203020204" pitchFamily="34" charset="0"/>
                          <a:cs typeface="Intel Clear" panose="020B0604020203020204" pitchFamily="34" charset="0"/>
                        </a:rPr>
                        <a:t>PLC</a:t>
                      </a:r>
                      <a:r>
                        <a:rPr lang="en-US" sz="1100" b="1" kern="1200" baseline="0" dirty="0">
                          <a:solidFill>
                            <a:srgbClr val="000000"/>
                          </a:solidFill>
                          <a:effectLst/>
                          <a:latin typeface="+mn-lt"/>
                          <a:ea typeface="Intel Clear" panose="020B0604020203020204" pitchFamily="34" charset="0"/>
                          <a:cs typeface="Intel Clear" panose="020B0604020203020204" pitchFamily="34" charset="0"/>
                        </a:rPr>
                        <a:t> CP 0.8</a:t>
                      </a:r>
                      <a:endParaRPr lang="en-US" sz="1100" dirty="0">
                        <a:solidFill>
                          <a:srgbClr val="000000"/>
                        </a:solidFill>
                        <a:effectLst/>
                        <a:latin typeface="+mn-lt"/>
                        <a:ea typeface="Intel Clear" panose="020B0604020203020204" pitchFamily="34" charset="0"/>
                        <a:cs typeface="Intel Clear" panose="020B0604020203020204" pitchFamily="34" charset="0"/>
                      </a:endParaRP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1100" b="1" kern="1200" dirty="0">
                          <a:solidFill>
                            <a:srgbClr val="000000"/>
                          </a:solidFill>
                          <a:effectLst/>
                          <a:latin typeface="+mn-lt"/>
                          <a:ea typeface="Intel Clear" panose="020B0604020203020204" pitchFamily="34" charset="0"/>
                          <a:cs typeface="Intel Clear" panose="020B0604020203020204" pitchFamily="34" charset="0"/>
                        </a:rPr>
                        <a:t>SOC RTL 0.8</a:t>
                      </a:r>
                      <a:endParaRPr lang="en-US" sz="1100" b="1" dirty="0">
                        <a:solidFill>
                          <a:srgbClr val="00000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lgn="ctr">
                        <a:spcBef>
                          <a:spcPts val="0"/>
                        </a:spcBef>
                        <a:spcAft>
                          <a:spcPts val="0"/>
                        </a:spcAft>
                      </a:pPr>
                      <a:r>
                        <a:rPr lang="en-US" sz="1100" kern="1200" dirty="0">
                          <a:solidFill>
                            <a:srgbClr val="000000"/>
                          </a:solidFill>
                          <a:effectLst/>
                          <a:latin typeface="+mn-lt"/>
                          <a:ea typeface="Intel Clear" panose="020B0604020203020204" pitchFamily="34" charset="0"/>
                          <a:cs typeface="Intel Clear" panose="020B0604020203020204" pitchFamily="34" charset="0"/>
                        </a:rPr>
                        <a:t>SD 0.5, SOC VAL 0.5</a:t>
                      </a:r>
                      <a:endParaRPr lang="en-US" sz="1100" dirty="0">
                        <a:solidFill>
                          <a:srgbClr val="000000"/>
                        </a:solidFill>
                        <a:effectLst/>
                        <a:latin typeface="+mn-lt"/>
                        <a:ea typeface="Intel Clear" panose="020B0604020203020204" pitchFamily="34" charset="0"/>
                        <a:cs typeface="Intel Clear" panose="020B0604020203020204" pitchFamily="34" charset="0"/>
                      </a:endParaRPr>
                    </a:p>
                  </a:txBody>
                  <a:tcPr marL="45720" marR="4572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lgn="ctr">
                        <a:spcBef>
                          <a:spcPts val="0"/>
                        </a:spcBef>
                        <a:spcAft>
                          <a:spcPts val="0"/>
                        </a:spcAft>
                      </a:pPr>
                      <a:r>
                        <a:rPr lang="en-US" sz="1100" b="0" dirty="0">
                          <a:solidFill>
                            <a:srgbClr val="000000"/>
                          </a:solidFill>
                          <a:effectLst/>
                          <a:latin typeface="+mn-lt"/>
                          <a:ea typeface="Intel Clear" panose="020B0604020203020204" pitchFamily="34" charset="0"/>
                          <a:cs typeface="Intel Clear" panose="020B0604020203020204" pitchFamily="34" charset="0"/>
                        </a:rPr>
                        <a:t>UV2 (HIP)/FV (SIP)</a:t>
                      </a: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1100" b="0" dirty="0">
                          <a:solidFill>
                            <a:srgbClr val="002060"/>
                          </a:solidFill>
                          <a:effectLst/>
                          <a:latin typeface="+mn-lt"/>
                          <a:ea typeface="Intel Clear" panose="020B0604020203020204" pitchFamily="34" charset="0"/>
                          <a:cs typeface="Intel Clear" panose="020B0604020203020204" pitchFamily="34" charset="0"/>
                        </a:rPr>
                        <a:t>PSS 0.5, </a:t>
                      </a:r>
                      <a:r>
                        <a:rPr lang="en-US" sz="1100" kern="1200" dirty="0">
                          <a:solidFill>
                            <a:srgbClr val="002060"/>
                          </a:solidFill>
                          <a:effectLst/>
                          <a:latin typeface="+mn-lt"/>
                          <a:ea typeface="Intel Clear" panose="020B0604020203020204" pitchFamily="34" charset="0"/>
                          <a:cs typeface="Intel Clear" panose="020B0604020203020204" pitchFamily="34" charset="0"/>
                        </a:rPr>
                        <a:t>Pre-Si</a:t>
                      </a:r>
                      <a:r>
                        <a:rPr lang="en-US" sz="1100" kern="1200" baseline="0" dirty="0">
                          <a:solidFill>
                            <a:srgbClr val="002060"/>
                          </a:solidFill>
                          <a:effectLst/>
                          <a:latin typeface="+mn-lt"/>
                          <a:ea typeface="Intel Clear" panose="020B0604020203020204" pitchFamily="34" charset="0"/>
                          <a:cs typeface="Intel Clear" panose="020B0604020203020204" pitchFamily="34" charset="0"/>
                        </a:rPr>
                        <a:t> Sys Val </a:t>
                      </a:r>
                      <a:r>
                        <a:rPr lang="en-US" sz="1100" b="0" dirty="0">
                          <a:solidFill>
                            <a:srgbClr val="002060"/>
                          </a:solidFill>
                          <a:effectLst/>
                          <a:latin typeface="+mn-lt"/>
                          <a:ea typeface="Intel Clear" panose="020B0604020203020204" pitchFamily="34" charset="0"/>
                          <a:cs typeface="Intel Clear" panose="020B0604020203020204" pitchFamily="34" charset="0"/>
                        </a:rPr>
                        <a:t>0.5, </a:t>
                      </a:r>
                      <a:r>
                        <a:rPr lang="en-US" sz="1100" b="0" dirty="0" err="1">
                          <a:solidFill>
                            <a:srgbClr val="002060"/>
                          </a:solidFill>
                          <a:effectLst/>
                          <a:latin typeface="+mn-lt"/>
                          <a:ea typeface="Intel Clear" panose="020B0604020203020204" pitchFamily="34" charset="0"/>
                          <a:cs typeface="Intel Clear" panose="020B0604020203020204" pitchFamily="34" charset="0"/>
                        </a:rPr>
                        <a:t>SiE</a:t>
                      </a:r>
                      <a:r>
                        <a:rPr lang="en-US" sz="1100" b="0" dirty="0">
                          <a:solidFill>
                            <a:srgbClr val="002060"/>
                          </a:solidFill>
                          <a:effectLst/>
                          <a:latin typeface="+mn-lt"/>
                          <a:ea typeface="Intel Clear" panose="020B0604020203020204" pitchFamily="34" charset="0"/>
                          <a:cs typeface="Intel Clear" panose="020B0604020203020204" pitchFamily="34" charset="0"/>
                        </a:rPr>
                        <a:t> </a:t>
                      </a:r>
                      <a:r>
                        <a:rPr lang="en-US" sz="1100" kern="1200" dirty="0">
                          <a:solidFill>
                            <a:srgbClr val="002060"/>
                          </a:solidFill>
                          <a:effectLst/>
                          <a:latin typeface="+mn-lt"/>
                          <a:ea typeface="Intel Clear" panose="020B0604020203020204" pitchFamily="34" charset="0"/>
                          <a:cs typeface="Intel Clear" panose="020B0604020203020204" pitchFamily="34" charset="0"/>
                        </a:rPr>
                        <a:t>MFG 0.5, Fuse 0.5, IP FW/DRV 0.8</a:t>
                      </a:r>
                      <a:endParaRPr lang="en-US" sz="1100" b="0" dirty="0">
                        <a:solidFill>
                          <a:srgbClr val="00206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extLst>
                  <a:ext uri="{0D108BD9-81ED-4DB2-BD59-A6C34878D82A}">
                    <a16:rowId xmlns:a16="http://schemas.microsoft.com/office/drawing/2014/main" val="10004"/>
                  </a:ext>
                </a:extLst>
              </a:tr>
              <a:tr h="152559">
                <a:tc>
                  <a:txBody>
                    <a:bodyPr/>
                    <a:lstStyle/>
                    <a:p>
                      <a:pPr marL="0" marR="0" algn="ctr">
                        <a:spcBef>
                          <a:spcPts val="0"/>
                        </a:spcBef>
                        <a:spcAft>
                          <a:spcPts val="0"/>
                        </a:spcAft>
                      </a:pPr>
                      <a:r>
                        <a:rPr lang="en-US" sz="1100" b="1" kern="1200" dirty="0">
                          <a:solidFill>
                            <a:srgbClr val="000000"/>
                          </a:solidFill>
                          <a:effectLst/>
                          <a:latin typeface="+mn-lt"/>
                          <a:ea typeface="Intel Clear" panose="020B0604020203020204" pitchFamily="34" charset="0"/>
                          <a:cs typeface="Intel Clear" panose="020B0604020203020204" pitchFamily="34" charset="0"/>
                        </a:rPr>
                        <a:t>PLC CP 1.0</a:t>
                      </a:r>
                      <a:endParaRPr lang="en-US" sz="1100" dirty="0">
                        <a:solidFill>
                          <a:srgbClr val="000000"/>
                        </a:solidFill>
                        <a:effectLst/>
                        <a:latin typeface="+mn-lt"/>
                        <a:ea typeface="Intel Clear" panose="020B0604020203020204" pitchFamily="34" charset="0"/>
                        <a:cs typeface="Intel Clear" panose="020B0604020203020204" pitchFamily="34" charset="0"/>
                      </a:endParaRP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1100" b="1" kern="1200" dirty="0">
                          <a:solidFill>
                            <a:srgbClr val="000000"/>
                          </a:solidFill>
                          <a:effectLst/>
                          <a:latin typeface="+mn-lt"/>
                          <a:ea typeface="Intel Clear" panose="020B0604020203020204" pitchFamily="34" charset="0"/>
                          <a:cs typeface="Intel Clear" panose="020B0604020203020204" pitchFamily="34" charset="0"/>
                        </a:rPr>
                        <a:t>SOC RTL 1.0 (inc. Freeze)</a:t>
                      </a:r>
                      <a:endParaRPr lang="en-US" sz="1100" b="1" dirty="0">
                        <a:solidFill>
                          <a:srgbClr val="00000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lgn="ctr">
                        <a:spcBef>
                          <a:spcPts val="0"/>
                        </a:spcBef>
                        <a:spcAft>
                          <a:spcPts val="0"/>
                        </a:spcAft>
                      </a:pPr>
                      <a:r>
                        <a:rPr lang="en-US" sz="1100" kern="1200" dirty="0">
                          <a:solidFill>
                            <a:srgbClr val="000000"/>
                          </a:solidFill>
                          <a:effectLst/>
                          <a:latin typeface="+mn-lt"/>
                          <a:ea typeface="Intel Clear" panose="020B0604020203020204" pitchFamily="34" charset="0"/>
                          <a:cs typeface="Intel Clear" panose="020B0604020203020204" pitchFamily="34" charset="0"/>
                        </a:rPr>
                        <a:t>SD 0.8, SOC VAL 0.8</a:t>
                      </a:r>
                      <a:endParaRPr lang="en-US" sz="1100" dirty="0">
                        <a:solidFill>
                          <a:srgbClr val="000000"/>
                        </a:solidFill>
                        <a:effectLst/>
                        <a:latin typeface="+mn-lt"/>
                        <a:ea typeface="Intel Clear" panose="020B0604020203020204" pitchFamily="34" charset="0"/>
                        <a:cs typeface="Intel Clear" panose="020B0604020203020204" pitchFamily="34" charset="0"/>
                      </a:endParaRPr>
                    </a:p>
                  </a:txBody>
                  <a:tcPr marL="45720" marR="4572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lgn="ctr">
                        <a:spcBef>
                          <a:spcPts val="0"/>
                        </a:spcBef>
                        <a:spcAft>
                          <a:spcPts val="0"/>
                        </a:spcAft>
                      </a:pPr>
                      <a:endParaRPr lang="en-US" sz="1100" b="0" dirty="0">
                        <a:solidFill>
                          <a:srgbClr val="00000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1100" b="0" dirty="0">
                          <a:solidFill>
                            <a:srgbClr val="002060"/>
                          </a:solidFill>
                          <a:effectLst/>
                          <a:latin typeface="+mn-lt"/>
                          <a:ea typeface="Intel Clear" panose="020B0604020203020204" pitchFamily="34" charset="0"/>
                          <a:cs typeface="Intel Clear" panose="020B0604020203020204" pitchFamily="34" charset="0"/>
                        </a:rPr>
                        <a:t>PSS 0.8, </a:t>
                      </a:r>
                      <a:r>
                        <a:rPr lang="en-US" sz="1100" kern="1200" dirty="0">
                          <a:solidFill>
                            <a:srgbClr val="002060"/>
                          </a:solidFill>
                          <a:effectLst/>
                          <a:latin typeface="+mn-lt"/>
                          <a:ea typeface="Intel Clear" panose="020B0604020203020204" pitchFamily="34" charset="0"/>
                          <a:cs typeface="Intel Clear" panose="020B0604020203020204" pitchFamily="34" charset="0"/>
                        </a:rPr>
                        <a:t>Pre-Si</a:t>
                      </a:r>
                      <a:r>
                        <a:rPr lang="en-US" sz="1100" kern="1200" baseline="0" dirty="0">
                          <a:solidFill>
                            <a:srgbClr val="002060"/>
                          </a:solidFill>
                          <a:effectLst/>
                          <a:latin typeface="+mn-lt"/>
                          <a:ea typeface="Intel Clear" panose="020B0604020203020204" pitchFamily="34" charset="0"/>
                          <a:cs typeface="Intel Clear" panose="020B0604020203020204" pitchFamily="34" charset="0"/>
                        </a:rPr>
                        <a:t> Sys Val </a:t>
                      </a:r>
                      <a:r>
                        <a:rPr lang="en-US" sz="1100" b="0" dirty="0">
                          <a:solidFill>
                            <a:srgbClr val="002060"/>
                          </a:solidFill>
                          <a:effectLst/>
                          <a:latin typeface="+mn-lt"/>
                          <a:ea typeface="Intel Clear" panose="020B0604020203020204" pitchFamily="34" charset="0"/>
                          <a:cs typeface="Intel Clear" panose="020B0604020203020204" pitchFamily="34" charset="0"/>
                        </a:rPr>
                        <a:t>0.8, </a:t>
                      </a:r>
                      <a:r>
                        <a:rPr lang="en-US" sz="1100" b="0" dirty="0" err="1">
                          <a:solidFill>
                            <a:srgbClr val="002060"/>
                          </a:solidFill>
                          <a:effectLst/>
                          <a:latin typeface="+mn-lt"/>
                          <a:ea typeface="Intel Clear" panose="020B0604020203020204" pitchFamily="34" charset="0"/>
                          <a:cs typeface="Intel Clear" panose="020B0604020203020204" pitchFamily="34" charset="0"/>
                        </a:rPr>
                        <a:t>SiE</a:t>
                      </a:r>
                      <a:r>
                        <a:rPr lang="en-US" sz="1100" b="0" dirty="0">
                          <a:solidFill>
                            <a:srgbClr val="002060"/>
                          </a:solidFill>
                          <a:effectLst/>
                          <a:latin typeface="+mn-lt"/>
                          <a:ea typeface="Intel Clear" panose="020B0604020203020204" pitchFamily="34" charset="0"/>
                          <a:cs typeface="Intel Clear" panose="020B0604020203020204" pitchFamily="34" charset="0"/>
                        </a:rPr>
                        <a:t> </a:t>
                      </a:r>
                      <a:r>
                        <a:rPr lang="en-US" sz="1100" kern="1200" dirty="0">
                          <a:solidFill>
                            <a:srgbClr val="002060"/>
                          </a:solidFill>
                          <a:effectLst/>
                          <a:latin typeface="+mn-lt"/>
                          <a:ea typeface="Intel Clear" panose="020B0604020203020204" pitchFamily="34" charset="0"/>
                          <a:cs typeface="Intel Clear" panose="020B0604020203020204" pitchFamily="34" charset="0"/>
                        </a:rPr>
                        <a:t>MFG 0.8, Fuse 0.8, IP FW/DRV 1.0</a:t>
                      </a:r>
                      <a:endParaRPr lang="en-US" sz="1100" b="0" dirty="0">
                        <a:solidFill>
                          <a:srgbClr val="00206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extLst>
                  <a:ext uri="{0D108BD9-81ED-4DB2-BD59-A6C34878D82A}">
                    <a16:rowId xmlns:a16="http://schemas.microsoft.com/office/drawing/2014/main" val="10005"/>
                  </a:ext>
                </a:extLst>
              </a:tr>
              <a:tr h="152559">
                <a:tc>
                  <a:txBody>
                    <a:bodyPr/>
                    <a:lstStyle/>
                    <a:p>
                      <a:pPr marL="0" marR="0" algn="ctr">
                        <a:spcBef>
                          <a:spcPts val="0"/>
                        </a:spcBef>
                        <a:spcAft>
                          <a:spcPts val="0"/>
                        </a:spcAft>
                      </a:pPr>
                      <a:r>
                        <a:rPr lang="en-US" sz="1100" b="1" kern="1200" dirty="0">
                          <a:solidFill>
                            <a:srgbClr val="000000"/>
                          </a:solidFill>
                          <a:effectLst/>
                          <a:latin typeface="+mn-lt"/>
                          <a:ea typeface="Intel Clear" panose="020B0604020203020204" pitchFamily="34" charset="0"/>
                          <a:cs typeface="Intel Clear" panose="020B0604020203020204" pitchFamily="34" charset="0"/>
                        </a:rPr>
                        <a:t>PLC CP A0 TI</a:t>
                      </a:r>
                      <a:endParaRPr lang="en-US" sz="1100" dirty="0">
                        <a:solidFill>
                          <a:srgbClr val="000000"/>
                        </a:solidFill>
                        <a:effectLst/>
                        <a:latin typeface="+mn-lt"/>
                        <a:ea typeface="Intel Clear" panose="020B0604020203020204" pitchFamily="34" charset="0"/>
                        <a:cs typeface="Intel Clear" panose="020B0604020203020204" pitchFamily="34" charset="0"/>
                      </a:endParaRPr>
                    </a:p>
                  </a:txBody>
                  <a:tcPr marL="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lvl="0" indent="0" algn="l" defTabSz="905808"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mn-lt"/>
                          <a:ea typeface="Intel Clear" panose="020B0604020203020204" pitchFamily="34" charset="0"/>
                          <a:cs typeface="Intel Clear" panose="020B0604020203020204" pitchFamily="34" charset="0"/>
                        </a:rPr>
                        <a:t>A0 TI </a:t>
                      </a:r>
                      <a:r>
                        <a:rPr lang="en-US" sz="1100" b="1" i="1" baseline="0" dirty="0">
                          <a:solidFill>
                            <a:srgbClr val="000000"/>
                          </a:solidFill>
                          <a:latin typeface="+mn-lt"/>
                          <a:ea typeface="Intel Clear" panose="020B0604020203020204" pitchFamily="34" charset="0"/>
                          <a:cs typeface="Intel Clear" panose="020B0604020203020204" pitchFamily="34" charset="0"/>
                        </a:rPr>
                        <a:t>(@ A0 TI – 2wks)</a:t>
                      </a:r>
                      <a:endParaRPr lang="en-US" sz="1100" b="1" i="1" dirty="0">
                        <a:solidFill>
                          <a:srgbClr val="000000"/>
                        </a:solidFill>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lgn="ctr">
                        <a:spcBef>
                          <a:spcPts val="0"/>
                        </a:spcBef>
                        <a:spcAft>
                          <a:spcPts val="0"/>
                        </a:spcAft>
                      </a:pPr>
                      <a:r>
                        <a:rPr lang="en-US" sz="1100" kern="1200" dirty="0">
                          <a:solidFill>
                            <a:srgbClr val="000000"/>
                          </a:solidFill>
                          <a:effectLst/>
                          <a:latin typeface="+mn-lt"/>
                          <a:ea typeface="Intel Clear" panose="020B0604020203020204" pitchFamily="34" charset="0"/>
                          <a:cs typeface="Intel Clear" panose="020B0604020203020204" pitchFamily="34" charset="0"/>
                        </a:rPr>
                        <a:t>None</a:t>
                      </a:r>
                      <a:endParaRPr lang="en-US" sz="1100" dirty="0">
                        <a:solidFill>
                          <a:srgbClr val="000000"/>
                        </a:solidFill>
                        <a:effectLst/>
                        <a:latin typeface="+mn-lt"/>
                        <a:ea typeface="Intel Clear" panose="020B0604020203020204" pitchFamily="34" charset="0"/>
                        <a:cs typeface="Intel Clear" panose="020B0604020203020204" pitchFamily="34" charset="0"/>
                      </a:endParaRPr>
                    </a:p>
                  </a:txBody>
                  <a:tcPr marL="45720" marR="4572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lgn="ctr">
                        <a:spcBef>
                          <a:spcPts val="0"/>
                        </a:spcBef>
                        <a:spcAft>
                          <a:spcPts val="0"/>
                        </a:spcAft>
                      </a:pPr>
                      <a:r>
                        <a:rPr lang="en-US" sz="1100" b="0" dirty="0" err="1">
                          <a:solidFill>
                            <a:srgbClr val="000000"/>
                          </a:solidFill>
                          <a:effectLst/>
                          <a:latin typeface="+mn-lt"/>
                          <a:ea typeface="Intel Clear" panose="020B0604020203020204" pitchFamily="34" charset="0"/>
                          <a:cs typeface="Intel Clear" panose="020B0604020203020204" pitchFamily="34" charset="0"/>
                        </a:rPr>
                        <a:t>eFV</a:t>
                      </a:r>
                      <a:r>
                        <a:rPr lang="en-US" sz="1100" b="0" dirty="0">
                          <a:solidFill>
                            <a:srgbClr val="000000"/>
                          </a:solidFill>
                          <a:effectLst/>
                          <a:latin typeface="+mn-lt"/>
                          <a:ea typeface="Intel Clear" panose="020B0604020203020204" pitchFamily="34" charset="0"/>
                          <a:cs typeface="Intel Clear" panose="020B0604020203020204" pitchFamily="34" charset="0"/>
                        </a:rPr>
                        <a:t>/FV (HIP)</a:t>
                      </a: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tc>
                  <a:txBody>
                    <a:bodyPr/>
                    <a:lstStyle/>
                    <a:p>
                      <a:pPr marL="0" marR="0">
                        <a:spcBef>
                          <a:spcPts val="0"/>
                        </a:spcBef>
                        <a:spcAft>
                          <a:spcPts val="0"/>
                        </a:spcAft>
                      </a:pPr>
                      <a:r>
                        <a:rPr lang="en-US" sz="1100" b="0" dirty="0">
                          <a:solidFill>
                            <a:srgbClr val="002060"/>
                          </a:solidFill>
                          <a:effectLst/>
                          <a:latin typeface="+mn-lt"/>
                          <a:ea typeface="Intel Clear" panose="020B0604020203020204" pitchFamily="34" charset="0"/>
                          <a:cs typeface="Intel Clear" panose="020B0604020203020204" pitchFamily="34" charset="0"/>
                        </a:rPr>
                        <a:t>SD 1.0, SOC VAL 1.0,</a:t>
                      </a:r>
                      <a:r>
                        <a:rPr lang="en-US" sz="1100" b="0" baseline="0" dirty="0">
                          <a:solidFill>
                            <a:srgbClr val="002060"/>
                          </a:solidFill>
                          <a:effectLst/>
                          <a:latin typeface="+mn-lt"/>
                          <a:ea typeface="Intel Clear" panose="020B0604020203020204" pitchFamily="34" charset="0"/>
                          <a:cs typeface="Intel Clear" panose="020B0604020203020204" pitchFamily="34" charset="0"/>
                        </a:rPr>
                        <a:t> </a:t>
                      </a:r>
                      <a:r>
                        <a:rPr lang="en-US" sz="1100" b="0" dirty="0">
                          <a:solidFill>
                            <a:srgbClr val="002060"/>
                          </a:solidFill>
                          <a:effectLst/>
                          <a:latin typeface="+mn-lt"/>
                          <a:ea typeface="Intel Clear" panose="020B0604020203020204" pitchFamily="34" charset="0"/>
                          <a:cs typeface="Intel Clear" panose="020B0604020203020204" pitchFamily="34" charset="0"/>
                        </a:rPr>
                        <a:t>PSS 1.0, Sys Val/MFG 1.0</a:t>
                      </a:r>
                      <a:r>
                        <a:rPr lang="en-US" sz="1100" kern="1200" dirty="0">
                          <a:solidFill>
                            <a:srgbClr val="002060"/>
                          </a:solidFill>
                          <a:effectLst/>
                          <a:latin typeface="+mn-lt"/>
                          <a:ea typeface="Intel Clear" panose="020B0604020203020204" pitchFamily="34" charset="0"/>
                          <a:cs typeface="Intel Clear" panose="020B0604020203020204" pitchFamily="34" charset="0"/>
                        </a:rPr>
                        <a:t>, Fuse 1.0, Hard Freeze</a:t>
                      </a:r>
                      <a:endParaRPr lang="en-US" sz="1100" b="0" dirty="0">
                        <a:solidFill>
                          <a:srgbClr val="002060"/>
                        </a:solidFill>
                        <a:effectLst/>
                        <a:latin typeface="+mn-lt"/>
                        <a:ea typeface="Intel Clear" panose="020B0604020203020204" pitchFamily="34" charset="0"/>
                        <a:cs typeface="Intel Clear" panose="020B0604020203020204" pitchFamily="34" charset="0"/>
                      </a:endParaRPr>
                    </a:p>
                  </a:txBody>
                  <a:tcPr marL="45720" marR="0" marT="18288" marB="1828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CFF"/>
                    </a:solidFill>
                  </a:tcPr>
                </a:tc>
                <a:extLst>
                  <a:ext uri="{0D108BD9-81ED-4DB2-BD59-A6C34878D82A}">
                    <a16:rowId xmlns:a16="http://schemas.microsoft.com/office/drawing/2014/main" val="10006"/>
                  </a:ext>
                </a:extLst>
              </a:tr>
            </a:tbl>
          </a:graphicData>
        </a:graphic>
      </p:graphicFrame>
      <p:sp>
        <p:nvSpPr>
          <p:cNvPr id="188" name="Rectangle 187">
            <a:extLst>
              <a:ext uri="{FF2B5EF4-FFF2-40B4-BE49-F238E27FC236}">
                <a16:creationId xmlns:a16="http://schemas.microsoft.com/office/drawing/2014/main" id="{EE38D8B2-340B-432C-B243-AA2E718F1C5A}"/>
              </a:ext>
            </a:extLst>
          </p:cNvPr>
          <p:cNvSpPr/>
          <p:nvPr/>
        </p:nvSpPr>
        <p:spPr>
          <a:xfrm>
            <a:off x="1817688" y="1089307"/>
            <a:ext cx="2260789" cy="307758"/>
          </a:xfrm>
          <a:prstGeom prst="rect">
            <a:avLst/>
          </a:prstGeom>
        </p:spPr>
        <p:txBody>
          <a:bodyPr wrap="square" lIns="91422" tIns="45711" rIns="91422" bIns="45711">
            <a:spAutoFit/>
          </a:bodyPr>
          <a:lstStyle/>
          <a:p>
            <a:pPr defTabSz="913222" fontAlgn="ctr">
              <a:defRPr/>
            </a:pPr>
            <a:r>
              <a:rPr lang="en-US" sz="1400" b="1" u="sng" dirty="0">
                <a:solidFill>
                  <a:srgbClr val="000000"/>
                </a:solidFill>
              </a:rPr>
              <a:t>Governance Swimlanes</a:t>
            </a:r>
            <a:endParaRPr lang="en-US" sz="1400" i="1" u="sng" dirty="0">
              <a:solidFill>
                <a:srgbClr val="000000"/>
              </a:solidFill>
            </a:endParaRPr>
          </a:p>
        </p:txBody>
      </p:sp>
      <p:sp>
        <p:nvSpPr>
          <p:cNvPr id="189" name="TextBox 188">
            <a:extLst>
              <a:ext uri="{FF2B5EF4-FFF2-40B4-BE49-F238E27FC236}">
                <a16:creationId xmlns:a16="http://schemas.microsoft.com/office/drawing/2014/main" id="{AAB7AC9C-A5D2-4CAC-9304-87659C52D58C}"/>
              </a:ext>
            </a:extLst>
          </p:cNvPr>
          <p:cNvSpPr txBox="1"/>
          <p:nvPr/>
        </p:nvSpPr>
        <p:spPr>
          <a:xfrm>
            <a:off x="9008177" y="369887"/>
            <a:ext cx="2304815" cy="246221"/>
          </a:xfrm>
          <a:prstGeom prst="rect">
            <a:avLst/>
          </a:prstGeom>
          <a:solidFill>
            <a:schemeClr val="bg1">
              <a:lumMod val="75000"/>
            </a:schemeClr>
          </a:solidFill>
          <a:ln>
            <a:solidFill>
              <a:schemeClr val="tx1">
                <a:lumMod val="75000"/>
                <a:lumOff val="25000"/>
              </a:schemeClr>
            </a:solidFill>
            <a:prstDash val="solid"/>
          </a:ln>
        </p:spPr>
        <p:txBody>
          <a:bodyPr wrap="square" lIns="45720" rIns="45720" rtlCol="0" anchor="ctr" anchorCtr="0">
            <a:spAutoFit/>
          </a:bodyPr>
          <a:lstStyle/>
          <a:p>
            <a:pPr algn="ctr"/>
            <a:r>
              <a:rPr lang="en-US" sz="1000" b="1" i="1" dirty="0"/>
              <a:t>Key: Lead Arch Products Only</a:t>
            </a:r>
          </a:p>
        </p:txBody>
      </p:sp>
      <p:cxnSp>
        <p:nvCxnSpPr>
          <p:cNvPr id="120" name="Straight Arrow Connector 119">
            <a:extLst>
              <a:ext uri="{FF2B5EF4-FFF2-40B4-BE49-F238E27FC236}">
                <a16:creationId xmlns:a16="http://schemas.microsoft.com/office/drawing/2014/main" id="{783CDAF4-1B63-4494-B319-B0906B55B74F}"/>
              </a:ext>
            </a:extLst>
          </p:cNvPr>
          <p:cNvCxnSpPr/>
          <p:nvPr/>
        </p:nvCxnSpPr>
        <p:spPr bwMode="auto">
          <a:xfrm>
            <a:off x="11164131" y="2330915"/>
            <a:ext cx="249267"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cxnSp>
        <p:nvCxnSpPr>
          <p:cNvPr id="121" name="Straight Arrow Connector 120">
            <a:extLst>
              <a:ext uri="{FF2B5EF4-FFF2-40B4-BE49-F238E27FC236}">
                <a16:creationId xmlns:a16="http://schemas.microsoft.com/office/drawing/2014/main" id="{B4E464DB-D718-40A4-B74D-3CD279AD3706}"/>
              </a:ext>
            </a:extLst>
          </p:cNvPr>
          <p:cNvCxnSpPr>
            <a:stCxn id="158" idx="2"/>
          </p:cNvCxnSpPr>
          <p:nvPr/>
        </p:nvCxnSpPr>
        <p:spPr bwMode="auto">
          <a:xfrm>
            <a:off x="6532483" y="2866343"/>
            <a:ext cx="0" cy="86868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cxnSp>
        <p:nvCxnSpPr>
          <p:cNvPr id="122" name="Straight Arrow Connector 121">
            <a:extLst>
              <a:ext uri="{FF2B5EF4-FFF2-40B4-BE49-F238E27FC236}">
                <a16:creationId xmlns:a16="http://schemas.microsoft.com/office/drawing/2014/main" id="{34B0196D-A356-4C97-B452-E1AB494DEE57}"/>
              </a:ext>
            </a:extLst>
          </p:cNvPr>
          <p:cNvCxnSpPr/>
          <p:nvPr/>
        </p:nvCxnSpPr>
        <p:spPr bwMode="auto">
          <a:xfrm>
            <a:off x="7188529" y="2843362"/>
            <a:ext cx="0" cy="497129"/>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cxnSp>
        <p:nvCxnSpPr>
          <p:cNvPr id="123" name="Straight Arrow Connector 122">
            <a:extLst>
              <a:ext uri="{FF2B5EF4-FFF2-40B4-BE49-F238E27FC236}">
                <a16:creationId xmlns:a16="http://schemas.microsoft.com/office/drawing/2014/main" id="{DFAFC20F-1A7D-4214-8F61-8D0B9E5CC8D6}"/>
              </a:ext>
            </a:extLst>
          </p:cNvPr>
          <p:cNvCxnSpPr/>
          <p:nvPr/>
        </p:nvCxnSpPr>
        <p:spPr bwMode="auto">
          <a:xfrm>
            <a:off x="8470061" y="2838517"/>
            <a:ext cx="0" cy="49713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graphicFrame>
        <p:nvGraphicFramePr>
          <p:cNvPr id="124" name="Table 123">
            <a:extLst>
              <a:ext uri="{FF2B5EF4-FFF2-40B4-BE49-F238E27FC236}">
                <a16:creationId xmlns:a16="http://schemas.microsoft.com/office/drawing/2014/main" id="{901C101D-61A9-4457-A751-2E79FE58464F}"/>
              </a:ext>
            </a:extLst>
          </p:cNvPr>
          <p:cNvGraphicFramePr>
            <a:graphicFrameLocks noGrp="1"/>
          </p:cNvGraphicFramePr>
          <p:nvPr>
            <p:extLst>
              <p:ext uri="{D42A27DB-BD31-4B8C-83A1-F6EECF244321}">
                <p14:modId xmlns:p14="http://schemas.microsoft.com/office/powerpoint/2010/main" val="1889248936"/>
              </p:ext>
            </p:extLst>
          </p:nvPr>
        </p:nvGraphicFramePr>
        <p:xfrm>
          <a:off x="3770312" y="3353178"/>
          <a:ext cx="7424928" cy="249060"/>
        </p:xfrm>
        <a:graphic>
          <a:graphicData uri="http://schemas.openxmlformats.org/drawingml/2006/table">
            <a:tbl>
              <a:tblPr/>
              <a:tblGrid>
                <a:gridCol w="2505456">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82880">
                  <a:extLst>
                    <a:ext uri="{9D8B030D-6E8A-4147-A177-3AD203B41FA5}">
                      <a16:colId xmlns:a16="http://schemas.microsoft.com/office/drawing/2014/main" val="20004"/>
                    </a:ext>
                  </a:extLst>
                </a:gridCol>
                <a:gridCol w="1344168">
                  <a:extLst>
                    <a:ext uri="{9D8B030D-6E8A-4147-A177-3AD203B41FA5}">
                      <a16:colId xmlns:a16="http://schemas.microsoft.com/office/drawing/2014/main" val="20005"/>
                    </a:ext>
                  </a:extLst>
                </a:gridCol>
                <a:gridCol w="960120">
                  <a:extLst>
                    <a:ext uri="{9D8B030D-6E8A-4147-A177-3AD203B41FA5}">
                      <a16:colId xmlns:a16="http://schemas.microsoft.com/office/drawing/2014/main" val="20006"/>
                    </a:ext>
                  </a:extLst>
                </a:gridCol>
                <a:gridCol w="420624">
                  <a:extLst>
                    <a:ext uri="{9D8B030D-6E8A-4147-A177-3AD203B41FA5}">
                      <a16:colId xmlns:a16="http://schemas.microsoft.com/office/drawing/2014/main" val="20007"/>
                    </a:ext>
                  </a:extLst>
                </a:gridCol>
              </a:tblGrid>
              <a:tr h="124530">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SD TR</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SD 0.0</a:t>
                      </a: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200" b="0" i="0" u="none" strike="noStrike" dirty="0">
                        <a:solidFill>
                          <a:srgbClr val="FFFFFF"/>
                        </a:solidFill>
                        <a:effectLst/>
                        <a:latin typeface="Intel Clear" panose="020B0604020203020204" pitchFamily="34" charset="0"/>
                      </a:endParaRPr>
                    </a:p>
                  </a:txBody>
                  <a:tcPr marL="45720" marR="4572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FFFFFF"/>
                          </a:solidFill>
                          <a:effectLst/>
                          <a:latin typeface="Intel Clear" panose="020B0604020203020204" pitchFamily="34" charset="0"/>
                          <a:ea typeface="+mn-ea"/>
                          <a:cs typeface="+mn-cs"/>
                        </a:rPr>
                        <a:t> SD 0.5</a:t>
                      </a:r>
                    </a:p>
                  </a:txBody>
                  <a:tcPr marL="45720" marR="45720" anchor="ctr">
                    <a:lnL w="1905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200" b="0" i="0" u="none" strike="noStrike" kern="1200" dirty="0">
                        <a:solidFill>
                          <a:srgbClr val="FFFFFF"/>
                        </a:solidFill>
                        <a:effectLst/>
                        <a:latin typeface="Intel Clear" panose="020B0604020203020204" pitchFamily="34" charset="0"/>
                        <a:ea typeface="+mn-ea"/>
                        <a:cs typeface="+mn-cs"/>
                      </a:endParaRPr>
                    </a:p>
                  </a:txBody>
                  <a:tcPr marL="45720" marR="45720" anchor="ctr">
                    <a:lnL w="28575"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 SD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dirty="0">
                          <a:solidFill>
                            <a:srgbClr val="000000"/>
                          </a:solidFill>
                          <a:latin typeface="Intel Clear" panose="020B0604020203020204" pitchFamily="34" charset="0"/>
                        </a:rPr>
                        <a:t>SD</a:t>
                      </a:r>
                      <a:r>
                        <a:rPr lang="en-US" sz="1000" baseline="0" dirty="0">
                          <a:solidFill>
                            <a:srgbClr val="000000"/>
                          </a:solidFill>
                          <a:latin typeface="Intel Clear" panose="020B0604020203020204" pitchFamily="34" charset="0"/>
                        </a:rPr>
                        <a:t> 1.0</a:t>
                      </a:r>
                      <a:endParaRPr lang="en-US" sz="1000" dirty="0">
                        <a:solidFill>
                          <a:srgbClr val="000000"/>
                        </a:solidFill>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endParaRPr lang="en-US" sz="1000" dirty="0">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433">
                        <a:lumMod val="75000"/>
                      </a:srgbClr>
                    </a:solidFill>
                  </a:tcPr>
                </a:tc>
                <a:extLst>
                  <a:ext uri="{0D108BD9-81ED-4DB2-BD59-A6C34878D82A}">
                    <a16:rowId xmlns:a16="http://schemas.microsoft.com/office/drawing/2014/main" val="10000"/>
                  </a:ext>
                </a:extLst>
              </a:tr>
              <a:tr h="124530">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200" b="0" i="0" u="none" strike="noStrike" dirty="0">
                        <a:solidFill>
                          <a:srgbClr val="FFFFFF"/>
                        </a:solidFill>
                        <a:effectLst/>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0" b="0" i="0" u="none" strike="noStrike" kern="1200" dirty="0">
                        <a:solidFill>
                          <a:srgbClr val="FFFFFF"/>
                        </a:solidFill>
                        <a:effectLst/>
                        <a:latin typeface="+mn-lt"/>
                        <a:ea typeface="+mn-ea"/>
                        <a:cs typeface="+mn-cs"/>
                      </a:endParaRPr>
                    </a:p>
                  </a:txBody>
                  <a:tcPr marL="45720" marR="4572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200" b="0" i="0" u="none" strike="noStrike" kern="1200" dirty="0">
                        <a:solidFill>
                          <a:srgbClr val="FFFFFF"/>
                        </a:solidFill>
                        <a:effectLst/>
                        <a:latin typeface="Intel Clear" panose="020B0604020203020204" pitchFamily="34" charset="0"/>
                        <a:ea typeface="+mn-ea"/>
                        <a:cs typeface="+mn-cs"/>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FFFFFF">
                          <a:lumMod val="65000"/>
                        </a:srgb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125" name="Table 124">
            <a:extLst>
              <a:ext uri="{FF2B5EF4-FFF2-40B4-BE49-F238E27FC236}">
                <a16:creationId xmlns:a16="http://schemas.microsoft.com/office/drawing/2014/main" id="{B7393F1F-B321-4432-BB02-BA45394072DA}"/>
              </a:ext>
            </a:extLst>
          </p:cNvPr>
          <p:cNvGraphicFramePr>
            <a:graphicFrameLocks noGrp="1"/>
          </p:cNvGraphicFramePr>
          <p:nvPr>
            <p:extLst>
              <p:ext uri="{D42A27DB-BD31-4B8C-83A1-F6EECF244321}">
                <p14:modId xmlns:p14="http://schemas.microsoft.com/office/powerpoint/2010/main" val="565094008"/>
              </p:ext>
            </p:extLst>
          </p:nvPr>
        </p:nvGraphicFramePr>
        <p:xfrm>
          <a:off x="5997647" y="2654031"/>
          <a:ext cx="219456" cy="247154"/>
        </p:xfrm>
        <a:graphic>
          <a:graphicData uri="http://schemas.openxmlformats.org/drawingml/2006/table">
            <a:tbl>
              <a:tblPr/>
              <a:tblGrid>
                <a:gridCol w="219456">
                  <a:extLst>
                    <a:ext uri="{9D8B030D-6E8A-4147-A177-3AD203B41FA5}">
                      <a16:colId xmlns:a16="http://schemas.microsoft.com/office/drawing/2014/main" val="20000"/>
                    </a:ext>
                  </a:extLst>
                </a:gridCol>
              </a:tblGrid>
              <a:tr h="24715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FFFFFF"/>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extLst>
                  <a:ext uri="{0D108BD9-81ED-4DB2-BD59-A6C34878D82A}">
                    <a16:rowId xmlns:a16="http://schemas.microsoft.com/office/drawing/2014/main" val="10000"/>
                  </a:ext>
                </a:extLst>
              </a:tr>
            </a:tbl>
          </a:graphicData>
        </a:graphic>
      </p:graphicFrame>
      <p:sp>
        <p:nvSpPr>
          <p:cNvPr id="126" name="Rectangle 125">
            <a:extLst>
              <a:ext uri="{FF2B5EF4-FFF2-40B4-BE49-F238E27FC236}">
                <a16:creationId xmlns:a16="http://schemas.microsoft.com/office/drawing/2014/main" id="{BA63CDCF-0C73-4784-9EE9-63DD7C04C07B}"/>
              </a:ext>
            </a:extLst>
          </p:cNvPr>
          <p:cNvSpPr/>
          <p:nvPr/>
        </p:nvSpPr>
        <p:spPr>
          <a:xfrm>
            <a:off x="1965770" y="2600681"/>
            <a:ext cx="1469212"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SOC RTL Handoff</a:t>
            </a:r>
            <a:endParaRPr lang="en-US" sz="1200" i="1" strike="sngStrike" dirty="0">
              <a:solidFill>
                <a:srgbClr val="000000"/>
              </a:solidFill>
            </a:endParaRPr>
          </a:p>
        </p:txBody>
      </p:sp>
      <p:sp>
        <p:nvSpPr>
          <p:cNvPr id="128" name="Rectangle 127">
            <a:extLst>
              <a:ext uri="{FF2B5EF4-FFF2-40B4-BE49-F238E27FC236}">
                <a16:creationId xmlns:a16="http://schemas.microsoft.com/office/drawing/2014/main" id="{56958639-A505-4B69-AF78-6E71F8847AD9}"/>
              </a:ext>
            </a:extLst>
          </p:cNvPr>
          <p:cNvSpPr/>
          <p:nvPr/>
        </p:nvSpPr>
        <p:spPr>
          <a:xfrm>
            <a:off x="1965689" y="3704805"/>
            <a:ext cx="872703"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SOC VAL</a:t>
            </a:r>
          </a:p>
        </p:txBody>
      </p:sp>
      <p:sp>
        <p:nvSpPr>
          <p:cNvPr id="130" name="Rectangle 129">
            <a:extLst>
              <a:ext uri="{FF2B5EF4-FFF2-40B4-BE49-F238E27FC236}">
                <a16:creationId xmlns:a16="http://schemas.microsoft.com/office/drawing/2014/main" id="{9C2270FD-1CE0-4B13-AE58-C05EC5FC17B5}"/>
              </a:ext>
            </a:extLst>
          </p:cNvPr>
          <p:cNvSpPr/>
          <p:nvPr/>
        </p:nvSpPr>
        <p:spPr>
          <a:xfrm>
            <a:off x="1965688" y="3333136"/>
            <a:ext cx="407447"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SD</a:t>
            </a:r>
          </a:p>
        </p:txBody>
      </p:sp>
      <p:sp>
        <p:nvSpPr>
          <p:cNvPr id="131" name="Diamond 130">
            <a:extLst>
              <a:ext uri="{FF2B5EF4-FFF2-40B4-BE49-F238E27FC236}">
                <a16:creationId xmlns:a16="http://schemas.microsoft.com/office/drawing/2014/main" id="{2997A449-1D40-405E-BCA1-AFF48D0C6483}"/>
              </a:ext>
            </a:extLst>
          </p:cNvPr>
          <p:cNvSpPr/>
          <p:nvPr/>
        </p:nvSpPr>
        <p:spPr>
          <a:xfrm>
            <a:off x="10700983" y="3258666"/>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132" name="Text Box 61">
            <a:extLst>
              <a:ext uri="{FF2B5EF4-FFF2-40B4-BE49-F238E27FC236}">
                <a16:creationId xmlns:a16="http://schemas.microsoft.com/office/drawing/2014/main" id="{A7525537-0F2A-4782-BA1C-5EB5E3231DF3}"/>
              </a:ext>
            </a:extLst>
          </p:cNvPr>
          <p:cNvSpPr txBox="1">
            <a:spLocks noChangeArrowheads="1"/>
          </p:cNvSpPr>
          <p:nvPr/>
        </p:nvSpPr>
        <p:spPr bwMode="auto">
          <a:xfrm>
            <a:off x="10211311" y="3086285"/>
            <a:ext cx="902776" cy="225621"/>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000" b="1" i="1" dirty="0">
                <a:solidFill>
                  <a:prstClr val="black"/>
                </a:solidFill>
                <a:latin typeface="Intel Clear" panose="020B0604020203020204" pitchFamily="34" charset="0"/>
              </a:rPr>
              <a:t>Hard Freeze</a:t>
            </a:r>
          </a:p>
        </p:txBody>
      </p:sp>
      <p:sp>
        <p:nvSpPr>
          <p:cNvPr id="133" name="Text Box 61">
            <a:extLst>
              <a:ext uri="{FF2B5EF4-FFF2-40B4-BE49-F238E27FC236}">
                <a16:creationId xmlns:a16="http://schemas.microsoft.com/office/drawing/2014/main" id="{2D53BE1A-7E11-4902-88E5-32C06C3048A3}"/>
              </a:ext>
            </a:extLst>
          </p:cNvPr>
          <p:cNvSpPr txBox="1">
            <a:spLocks noChangeArrowheads="1"/>
          </p:cNvSpPr>
          <p:nvPr/>
        </p:nvSpPr>
        <p:spPr bwMode="auto">
          <a:xfrm>
            <a:off x="10713490" y="3339718"/>
            <a:ext cx="548640" cy="301603"/>
          </a:xfrm>
          <a:prstGeom prst="rect">
            <a:avLst/>
          </a:prstGeom>
          <a:noFill/>
          <a:ln w="9525">
            <a:noFill/>
            <a:miter lim="800000"/>
            <a:headEnd/>
            <a:tailEnd/>
          </a:ln>
        </p:spPr>
        <p:txBody>
          <a:bodyPr wrap="square" lIns="45720" tIns="45711" rIns="45720" bIns="45711">
            <a:spAutoFit/>
          </a:bodyPr>
          <a:lstStyle/>
          <a:p>
            <a:pPr algn="ctr" defTabSz="970004">
              <a:lnSpc>
                <a:spcPct val="85000"/>
              </a:lnSpc>
              <a:defRPr/>
            </a:pPr>
            <a:r>
              <a:rPr lang="en-US" sz="800" b="1" dirty="0">
                <a:solidFill>
                  <a:prstClr val="black"/>
                </a:solidFill>
                <a:latin typeface="Intel Clear" panose="020B0604020203020204" pitchFamily="34" charset="0"/>
              </a:rPr>
              <a:t>SD Cleanup</a:t>
            </a:r>
          </a:p>
        </p:txBody>
      </p:sp>
      <p:graphicFrame>
        <p:nvGraphicFramePr>
          <p:cNvPr id="134" name="Table 133">
            <a:extLst>
              <a:ext uri="{FF2B5EF4-FFF2-40B4-BE49-F238E27FC236}">
                <a16:creationId xmlns:a16="http://schemas.microsoft.com/office/drawing/2014/main" id="{73D99A09-305B-47C1-B8C7-E31455732D90}"/>
              </a:ext>
            </a:extLst>
          </p:cNvPr>
          <p:cNvGraphicFramePr>
            <a:graphicFrameLocks noGrp="1"/>
          </p:cNvGraphicFramePr>
          <p:nvPr>
            <p:extLst>
              <p:ext uri="{D42A27DB-BD31-4B8C-83A1-F6EECF244321}">
                <p14:modId xmlns:p14="http://schemas.microsoft.com/office/powerpoint/2010/main" val="3224503624"/>
              </p:ext>
            </p:extLst>
          </p:nvPr>
        </p:nvGraphicFramePr>
        <p:xfrm>
          <a:off x="6118384" y="2984924"/>
          <a:ext cx="3685032" cy="243938"/>
        </p:xfrm>
        <a:graphic>
          <a:graphicData uri="http://schemas.openxmlformats.org/drawingml/2006/table">
            <a:tbl>
              <a:tblPr/>
              <a:tblGrid>
                <a:gridCol w="603504">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069848">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tblGrid>
              <a:tr h="2439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RTL 0.0</a:t>
                      </a:r>
                      <a:endParaRPr lang="en-US" sz="1000" b="0" i="0" u="none" strike="sngStrike" dirty="0">
                        <a:solidFill>
                          <a:srgbClr val="FF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 SOC RTL</a:t>
                      </a:r>
                      <a:r>
                        <a:rPr lang="en-US" sz="1000" b="0" i="0" u="none" strike="noStrike" baseline="0" dirty="0">
                          <a:solidFill>
                            <a:schemeClr val="bg1"/>
                          </a:solidFill>
                          <a:effectLst/>
                          <a:latin typeface="Intel Clear" panose="020B0604020203020204" pitchFamily="34" charset="0"/>
                        </a:rPr>
                        <a:t> </a:t>
                      </a:r>
                      <a:r>
                        <a:rPr lang="en-US" sz="1000" b="0" i="0" u="none" strike="noStrike" dirty="0">
                          <a:solidFill>
                            <a:schemeClr val="bg1"/>
                          </a:solidFill>
                          <a:effectLst/>
                          <a:latin typeface="Intel Clear" panose="020B0604020203020204" pitchFamily="34" charset="0"/>
                        </a:rPr>
                        <a:t>0.5</a:t>
                      </a:r>
                      <a:endParaRPr lang="en-US" sz="1000" b="0" i="0" u="none" strike="sngStrike" dirty="0">
                        <a:solidFill>
                          <a:srgbClr val="FF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SOC RTL 0.8</a:t>
                      </a:r>
                      <a:endParaRPr lang="en-US" sz="1000" b="0" i="0" u="none" strike="sngStrike" kern="1200" dirty="0">
                        <a:solidFill>
                          <a:srgbClr val="FF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RTL 1.0</a:t>
                      </a:r>
                      <a:endParaRPr lang="en-US" sz="1000" b="0" i="0" u="none" strike="sngStrike" dirty="0">
                        <a:solidFill>
                          <a:srgbClr val="FF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135" name="Rectangle 134">
            <a:extLst>
              <a:ext uri="{FF2B5EF4-FFF2-40B4-BE49-F238E27FC236}">
                <a16:creationId xmlns:a16="http://schemas.microsoft.com/office/drawing/2014/main" id="{5AC6F527-641D-4EB6-8550-259F53B7E961}"/>
              </a:ext>
            </a:extLst>
          </p:cNvPr>
          <p:cNvSpPr/>
          <p:nvPr/>
        </p:nvSpPr>
        <p:spPr>
          <a:xfrm>
            <a:off x="1965688" y="2852224"/>
            <a:ext cx="1720465" cy="276981"/>
          </a:xfrm>
          <a:prstGeom prst="rect">
            <a:avLst/>
          </a:prstGeom>
        </p:spPr>
        <p:txBody>
          <a:bodyPr wrap="square" lIns="91422" tIns="45711" rIns="91422" bIns="45711">
            <a:spAutoFit/>
          </a:bodyPr>
          <a:lstStyle/>
          <a:p>
            <a:pPr defTabSz="913222" fontAlgn="ctr">
              <a:defRPr/>
            </a:pPr>
            <a:r>
              <a:rPr lang="en-US" sz="1200" b="1" dirty="0">
                <a:solidFill>
                  <a:srgbClr val="000000"/>
                </a:solidFill>
              </a:rPr>
              <a:t>SOC RTL</a:t>
            </a:r>
            <a:endParaRPr lang="en-US" sz="1200" i="1" strike="sngStrike" dirty="0">
              <a:solidFill>
                <a:srgbClr val="FF0000"/>
              </a:solidFill>
            </a:endParaRPr>
          </a:p>
        </p:txBody>
      </p:sp>
      <p:graphicFrame>
        <p:nvGraphicFramePr>
          <p:cNvPr id="136" name="Table 135">
            <a:extLst>
              <a:ext uri="{FF2B5EF4-FFF2-40B4-BE49-F238E27FC236}">
                <a16:creationId xmlns:a16="http://schemas.microsoft.com/office/drawing/2014/main" id="{293E2048-8C8B-4672-B539-3C7A168D8524}"/>
              </a:ext>
            </a:extLst>
          </p:cNvPr>
          <p:cNvGraphicFramePr>
            <a:graphicFrameLocks noGrp="1"/>
          </p:cNvGraphicFramePr>
          <p:nvPr>
            <p:extLst>
              <p:ext uri="{D42A27DB-BD31-4B8C-83A1-F6EECF244321}">
                <p14:modId xmlns:p14="http://schemas.microsoft.com/office/powerpoint/2010/main" val="1057638234"/>
              </p:ext>
            </p:extLst>
          </p:nvPr>
        </p:nvGraphicFramePr>
        <p:xfrm>
          <a:off x="6721388" y="2657345"/>
          <a:ext cx="466525" cy="243840"/>
        </p:xfrm>
        <a:graphic>
          <a:graphicData uri="http://schemas.openxmlformats.org/drawingml/2006/table">
            <a:tbl>
              <a:tblPr/>
              <a:tblGrid>
                <a:gridCol w="466525">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extLst>
                  <a:ext uri="{0D108BD9-81ED-4DB2-BD59-A6C34878D82A}">
                    <a16:rowId xmlns:a16="http://schemas.microsoft.com/office/drawing/2014/main" val="10000"/>
                  </a:ext>
                </a:extLst>
              </a:tr>
            </a:tbl>
          </a:graphicData>
        </a:graphic>
      </p:graphicFrame>
      <p:graphicFrame>
        <p:nvGraphicFramePr>
          <p:cNvPr id="138" name="Table 137">
            <a:extLst>
              <a:ext uri="{FF2B5EF4-FFF2-40B4-BE49-F238E27FC236}">
                <a16:creationId xmlns:a16="http://schemas.microsoft.com/office/drawing/2014/main" id="{08B6ACBE-4CC9-4E39-8857-7ED15F84B568}"/>
              </a:ext>
            </a:extLst>
          </p:cNvPr>
          <p:cNvGraphicFramePr>
            <a:graphicFrameLocks noGrp="1"/>
          </p:cNvGraphicFramePr>
          <p:nvPr>
            <p:extLst>
              <p:ext uri="{D42A27DB-BD31-4B8C-83A1-F6EECF244321}">
                <p14:modId xmlns:p14="http://schemas.microsoft.com/office/powerpoint/2010/main" val="3797135421"/>
              </p:ext>
            </p:extLst>
          </p:nvPr>
        </p:nvGraphicFramePr>
        <p:xfrm>
          <a:off x="9074277" y="2654199"/>
          <a:ext cx="466344" cy="243840"/>
        </p:xfrm>
        <a:graphic>
          <a:graphicData uri="http://schemas.openxmlformats.org/drawingml/2006/table">
            <a:tbl>
              <a:tblPr/>
              <a:tblGrid>
                <a:gridCol w="466344">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139" name="Table 138">
            <a:extLst>
              <a:ext uri="{FF2B5EF4-FFF2-40B4-BE49-F238E27FC236}">
                <a16:creationId xmlns:a16="http://schemas.microsoft.com/office/drawing/2014/main" id="{1B201D2E-11B0-401A-90CE-AB8D6EE11EFE}"/>
              </a:ext>
            </a:extLst>
          </p:cNvPr>
          <p:cNvGraphicFramePr>
            <a:graphicFrameLocks noGrp="1"/>
          </p:cNvGraphicFramePr>
          <p:nvPr>
            <p:extLst>
              <p:ext uri="{D42A27DB-BD31-4B8C-83A1-F6EECF244321}">
                <p14:modId xmlns:p14="http://schemas.microsoft.com/office/powerpoint/2010/main" val="3748136298"/>
              </p:ext>
            </p:extLst>
          </p:nvPr>
        </p:nvGraphicFramePr>
        <p:xfrm>
          <a:off x="8006439" y="2654199"/>
          <a:ext cx="466344" cy="243840"/>
        </p:xfrm>
        <a:graphic>
          <a:graphicData uri="http://schemas.openxmlformats.org/drawingml/2006/table">
            <a:tbl>
              <a:tblPr/>
              <a:tblGrid>
                <a:gridCol w="466344">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0.8</a:t>
                      </a:r>
                      <a:r>
                        <a:rPr lang="en-US" sz="1000" b="0" i="0" u="none" strike="noStrike" kern="1200" dirty="0">
                          <a:solidFill>
                            <a:srgbClr val="000000"/>
                          </a:solidFill>
                          <a:effectLst/>
                          <a:latin typeface="Intel Clear" panose="020B0604020203020204" pitchFamily="34" charset="0"/>
                          <a:ea typeface="+mn-ea"/>
                          <a:cs typeface="+mn-cs"/>
                        </a:rPr>
                        <a:t>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extLst>
                  <a:ext uri="{0D108BD9-81ED-4DB2-BD59-A6C34878D82A}">
                    <a16:rowId xmlns:a16="http://schemas.microsoft.com/office/drawing/2014/main" val="10000"/>
                  </a:ext>
                </a:extLst>
              </a:tr>
            </a:tbl>
          </a:graphicData>
        </a:graphic>
      </p:graphicFrame>
      <p:graphicFrame>
        <p:nvGraphicFramePr>
          <p:cNvPr id="140" name="Table 139">
            <a:extLst>
              <a:ext uri="{FF2B5EF4-FFF2-40B4-BE49-F238E27FC236}">
                <a16:creationId xmlns:a16="http://schemas.microsoft.com/office/drawing/2014/main" id="{85302E45-2025-4261-AED1-BE9E8E57A291}"/>
              </a:ext>
            </a:extLst>
          </p:cNvPr>
          <p:cNvGraphicFramePr>
            <a:graphicFrameLocks noGrp="1"/>
          </p:cNvGraphicFramePr>
          <p:nvPr>
            <p:extLst>
              <p:ext uri="{D42A27DB-BD31-4B8C-83A1-F6EECF244321}">
                <p14:modId xmlns:p14="http://schemas.microsoft.com/office/powerpoint/2010/main" val="1483316378"/>
              </p:ext>
            </p:extLst>
          </p:nvPr>
        </p:nvGraphicFramePr>
        <p:xfrm>
          <a:off x="6084889" y="3731757"/>
          <a:ext cx="4680308" cy="243938"/>
        </p:xfrm>
        <a:graphic>
          <a:graphicData uri="http://schemas.openxmlformats.org/drawingml/2006/table">
            <a:tbl>
              <a:tblPr/>
              <a:tblGrid>
                <a:gridCol w="455780">
                  <a:extLst>
                    <a:ext uri="{9D8B030D-6E8A-4147-A177-3AD203B41FA5}">
                      <a16:colId xmlns:a16="http://schemas.microsoft.com/office/drawing/2014/main" val="20000"/>
                    </a:ext>
                  </a:extLst>
                </a:gridCol>
                <a:gridCol w="658368">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325880">
                  <a:extLst>
                    <a:ext uri="{9D8B030D-6E8A-4147-A177-3AD203B41FA5}">
                      <a16:colId xmlns:a16="http://schemas.microsoft.com/office/drawing/2014/main" val="20004"/>
                    </a:ext>
                  </a:extLst>
                </a:gridCol>
                <a:gridCol w="960120">
                  <a:extLst>
                    <a:ext uri="{9D8B030D-6E8A-4147-A177-3AD203B41FA5}">
                      <a16:colId xmlns:a16="http://schemas.microsoft.com/office/drawing/2014/main" val="20005"/>
                    </a:ext>
                  </a:extLst>
                </a:gridCol>
              </a:tblGrid>
              <a:tr h="121969">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0.0</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VA</a:t>
                      </a:r>
                      <a:r>
                        <a:rPr lang="en-US" sz="1000" b="0" i="0" u="none" strike="noStrike" baseline="0" dirty="0">
                          <a:solidFill>
                            <a:srgbClr val="000000"/>
                          </a:solidFill>
                          <a:effectLst/>
                          <a:latin typeface="Intel Clear" panose="020B0604020203020204" pitchFamily="34" charset="0"/>
                        </a:rPr>
                        <a:t>L </a:t>
                      </a:r>
                      <a:r>
                        <a:rPr lang="en-US" sz="1000" b="0" i="0" u="none" strike="noStrike" dirty="0">
                          <a:solidFill>
                            <a:srgbClr val="000000"/>
                          </a:solidFill>
                          <a:effectLst/>
                          <a:latin typeface="Intel Clear" panose="020B0604020203020204" pitchFamily="34" charset="0"/>
                        </a:rPr>
                        <a:t>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400" b="0" i="0" u="none" strike="noStrike" dirty="0">
                        <a:solidFill>
                          <a:srgbClr val="FFFFFF"/>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SOC VAL 0.5</a:t>
                      </a:r>
                    </a:p>
                  </a:txBody>
                  <a:tcPr marL="0" marR="0" marT="0" marB="0" anchor="ctr">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SOC VAL 0.8</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baseline="0" dirty="0">
                          <a:latin typeface="Intel Clear" panose="020B0604020203020204" pitchFamily="34" charset="0"/>
                        </a:rPr>
                        <a:t> </a:t>
                      </a:r>
                      <a:r>
                        <a:rPr lang="en-US" sz="1000" baseline="0" dirty="0">
                          <a:solidFill>
                            <a:srgbClr val="000000"/>
                          </a:solidFill>
                          <a:latin typeface="Intel Clear" panose="020B0604020203020204" pitchFamily="34" charset="0"/>
                        </a:rPr>
                        <a:t>SOC VAL 1.0</a:t>
                      </a:r>
                      <a:endParaRPr lang="en-US" sz="1000" dirty="0">
                        <a:solidFill>
                          <a:srgbClr val="000000"/>
                        </a:solidFill>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21969">
                <a:tc vMerge="1">
                  <a:txBody>
                    <a:bodyPr/>
                    <a:lstStyle/>
                    <a:p>
                      <a:pPr algn="ctr" fontAlgn="b">
                        <a:buClrTx/>
                      </a:pPr>
                      <a:endParaRPr lang="en-US" sz="1000" b="0" i="0" u="none" strike="noStrike" dirty="0">
                        <a:solidFill>
                          <a:srgbClr val="FFFFFF"/>
                        </a:solidFill>
                        <a:effectLst/>
                        <a:latin typeface="+mj-lt"/>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6393"/>
                    </a:solidFill>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400" b="0" i="0" u="none" strike="noStrike" dirty="0">
                        <a:solidFill>
                          <a:srgbClr val="FFFFFF"/>
                        </a:solidFill>
                        <a:effectLst/>
                        <a:latin typeface="Intel Clear" panose="020B0604020203020204" pitchFamily="34" charset="0"/>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148" name="Diamond 147">
            <a:extLst>
              <a:ext uri="{FF2B5EF4-FFF2-40B4-BE49-F238E27FC236}">
                <a16:creationId xmlns:a16="http://schemas.microsoft.com/office/drawing/2014/main" id="{7AE78FE0-E1B4-46F6-B98F-DBDA68A644D8}"/>
              </a:ext>
            </a:extLst>
          </p:cNvPr>
          <p:cNvSpPr/>
          <p:nvPr/>
        </p:nvSpPr>
        <p:spPr>
          <a:xfrm>
            <a:off x="9740203" y="2892206"/>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154" name="Text Box 61">
            <a:extLst>
              <a:ext uri="{FF2B5EF4-FFF2-40B4-BE49-F238E27FC236}">
                <a16:creationId xmlns:a16="http://schemas.microsoft.com/office/drawing/2014/main" id="{2810ECCA-EB52-4EDB-8151-0984E556143A}"/>
              </a:ext>
            </a:extLst>
          </p:cNvPr>
          <p:cNvSpPr txBox="1">
            <a:spLocks noChangeArrowheads="1"/>
          </p:cNvSpPr>
          <p:nvPr/>
        </p:nvSpPr>
        <p:spPr bwMode="auto">
          <a:xfrm>
            <a:off x="9596045" y="2717728"/>
            <a:ext cx="832243" cy="225621"/>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000" b="1" i="1" dirty="0">
                <a:solidFill>
                  <a:prstClr val="black"/>
                </a:solidFill>
                <a:latin typeface="Intel Clear" panose="020B0604020203020204" pitchFamily="34" charset="0"/>
              </a:rPr>
              <a:t>RTL Freeze</a:t>
            </a:r>
          </a:p>
        </p:txBody>
      </p:sp>
      <p:cxnSp>
        <p:nvCxnSpPr>
          <p:cNvPr id="155" name="Straight Arrow Connector 154">
            <a:extLst>
              <a:ext uri="{FF2B5EF4-FFF2-40B4-BE49-F238E27FC236}">
                <a16:creationId xmlns:a16="http://schemas.microsoft.com/office/drawing/2014/main" id="{53E2B51B-7BB8-447B-B97E-8C71329AA6BC}"/>
              </a:ext>
            </a:extLst>
          </p:cNvPr>
          <p:cNvCxnSpPr/>
          <p:nvPr/>
        </p:nvCxnSpPr>
        <p:spPr bwMode="auto">
          <a:xfrm>
            <a:off x="9803152" y="3080669"/>
            <a:ext cx="4905" cy="256032"/>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sp>
        <p:nvSpPr>
          <p:cNvPr id="156" name="Text Box 61">
            <a:extLst>
              <a:ext uri="{FF2B5EF4-FFF2-40B4-BE49-F238E27FC236}">
                <a16:creationId xmlns:a16="http://schemas.microsoft.com/office/drawing/2014/main" id="{7E8291BC-1304-45A9-BB4F-B6B84A24B935}"/>
              </a:ext>
            </a:extLst>
          </p:cNvPr>
          <p:cNvSpPr txBox="1">
            <a:spLocks noChangeArrowheads="1"/>
          </p:cNvSpPr>
          <p:nvPr/>
        </p:nvSpPr>
        <p:spPr bwMode="auto">
          <a:xfrm>
            <a:off x="6130324" y="2466943"/>
            <a:ext cx="841861" cy="212284"/>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900" b="1" i="1" dirty="0">
                <a:solidFill>
                  <a:prstClr val="black"/>
                </a:solidFill>
                <a:latin typeface="Intel Clear" panose="020B0604020203020204" pitchFamily="34" charset="0"/>
              </a:rPr>
              <a:t>SOC RTL 0.3</a:t>
            </a:r>
          </a:p>
        </p:txBody>
      </p:sp>
      <p:sp>
        <p:nvSpPr>
          <p:cNvPr id="158" name="Diamond 157">
            <a:extLst>
              <a:ext uri="{FF2B5EF4-FFF2-40B4-BE49-F238E27FC236}">
                <a16:creationId xmlns:a16="http://schemas.microsoft.com/office/drawing/2014/main" id="{8E2E2B5D-0132-46BB-9385-153D655133B5}"/>
              </a:ext>
            </a:extLst>
          </p:cNvPr>
          <p:cNvSpPr/>
          <p:nvPr/>
        </p:nvSpPr>
        <p:spPr>
          <a:xfrm>
            <a:off x="6469537" y="2683805"/>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graphicFrame>
        <p:nvGraphicFramePr>
          <p:cNvPr id="159" name="Table 158">
            <a:extLst>
              <a:ext uri="{FF2B5EF4-FFF2-40B4-BE49-F238E27FC236}">
                <a16:creationId xmlns:a16="http://schemas.microsoft.com/office/drawing/2014/main" id="{D7BA0FC3-359D-47CD-876E-81576B86FC55}"/>
              </a:ext>
            </a:extLst>
          </p:cNvPr>
          <p:cNvGraphicFramePr>
            <a:graphicFrameLocks noGrp="1"/>
          </p:cNvGraphicFramePr>
          <p:nvPr>
            <p:extLst>
              <p:ext uri="{D42A27DB-BD31-4B8C-83A1-F6EECF244321}">
                <p14:modId xmlns:p14="http://schemas.microsoft.com/office/powerpoint/2010/main" val="2489600459"/>
              </p:ext>
            </p:extLst>
          </p:nvPr>
        </p:nvGraphicFramePr>
        <p:xfrm>
          <a:off x="3779836" y="4997595"/>
          <a:ext cx="7409688" cy="246888"/>
        </p:xfrm>
        <a:graphic>
          <a:graphicData uri="http://schemas.openxmlformats.org/drawingml/2006/table">
            <a:tbl>
              <a:tblPr/>
              <a:tblGrid>
                <a:gridCol w="2331720">
                  <a:extLst>
                    <a:ext uri="{9D8B030D-6E8A-4147-A177-3AD203B41FA5}">
                      <a16:colId xmlns:a16="http://schemas.microsoft.com/office/drawing/2014/main" val="20000"/>
                    </a:ext>
                  </a:extLst>
                </a:gridCol>
                <a:gridCol w="1563624">
                  <a:extLst>
                    <a:ext uri="{9D8B030D-6E8A-4147-A177-3AD203B41FA5}">
                      <a16:colId xmlns:a16="http://schemas.microsoft.com/office/drawing/2014/main" val="20001"/>
                    </a:ext>
                  </a:extLst>
                </a:gridCol>
                <a:gridCol w="1380744">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 TR</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err="1">
                          <a:solidFill>
                            <a:srgbClr val="FFFFFF"/>
                          </a:solidFill>
                          <a:effectLst/>
                          <a:latin typeface="Intel Clear" panose="020B0604020203020204" pitchFamily="34" charset="0"/>
                        </a:rPr>
                        <a:t>SiE</a:t>
                      </a:r>
                      <a:r>
                        <a:rPr lang="en-US" sz="1000" b="0" i="0" u="none" strike="noStrike" dirty="0">
                          <a:solidFill>
                            <a:srgbClr val="FFFFFF"/>
                          </a:solidFill>
                          <a:effectLst/>
                          <a:latin typeface="Intel Clear" panose="020B0604020203020204" pitchFamily="34" charset="0"/>
                        </a:rPr>
                        <a:t> MFG 0.0</a:t>
                      </a:r>
                    </a:p>
                  </a:txBody>
                  <a:tcPr marL="42113" marR="42113" marT="42113" marB="42113"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SiE MFG 0.5</a:t>
                      </a:r>
                    </a:p>
                  </a:txBody>
                  <a:tcPr marL="42113" marR="42113" marT="42113" marB="42113"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baseline="0" dirty="0">
                          <a:solidFill>
                            <a:srgbClr val="000000"/>
                          </a:solidFill>
                          <a:effectLst/>
                          <a:latin typeface="Intel Clear" panose="020B0604020203020204" pitchFamily="34" charset="0"/>
                        </a:rPr>
                        <a:t> MFG </a:t>
                      </a:r>
                      <a:r>
                        <a:rPr lang="en-US" sz="1000" b="0" i="0" u="none" strike="noStrike" dirty="0">
                          <a:solidFill>
                            <a:srgbClr val="000000"/>
                          </a:solidFill>
                          <a:effectLst/>
                          <a:latin typeface="Intel Clear" panose="020B0604020203020204" pitchFamily="34" charset="0"/>
                        </a:rPr>
                        <a:t> 0.8</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1.0</a:t>
                      </a:r>
                    </a:p>
                  </a:txBody>
                  <a:tcPr marL="27432" marR="27432"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160" name="Rectangle 159">
            <a:extLst>
              <a:ext uri="{FF2B5EF4-FFF2-40B4-BE49-F238E27FC236}">
                <a16:creationId xmlns:a16="http://schemas.microsoft.com/office/drawing/2014/main" id="{8DB50D50-27B0-4E89-A959-2C0FEC810952}"/>
              </a:ext>
            </a:extLst>
          </p:cNvPr>
          <p:cNvSpPr/>
          <p:nvPr/>
        </p:nvSpPr>
        <p:spPr bwMode="auto">
          <a:xfrm>
            <a:off x="3763028" y="2982370"/>
            <a:ext cx="2359152" cy="247520"/>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SOC RTL TR</a:t>
            </a:r>
          </a:p>
        </p:txBody>
      </p:sp>
      <p:sp>
        <p:nvSpPr>
          <p:cNvPr id="161" name="Rectangle 160">
            <a:extLst>
              <a:ext uri="{FF2B5EF4-FFF2-40B4-BE49-F238E27FC236}">
                <a16:creationId xmlns:a16="http://schemas.microsoft.com/office/drawing/2014/main" id="{45657A95-B07E-4176-BF2C-D82995960908}"/>
              </a:ext>
            </a:extLst>
          </p:cNvPr>
          <p:cNvSpPr/>
          <p:nvPr/>
        </p:nvSpPr>
        <p:spPr bwMode="auto">
          <a:xfrm>
            <a:off x="3766191" y="3730118"/>
            <a:ext cx="2340864" cy="246221"/>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SOC VAL TR</a:t>
            </a:r>
          </a:p>
        </p:txBody>
      </p:sp>
      <p:sp>
        <p:nvSpPr>
          <p:cNvPr id="162" name="Rectangle 161">
            <a:extLst>
              <a:ext uri="{FF2B5EF4-FFF2-40B4-BE49-F238E27FC236}">
                <a16:creationId xmlns:a16="http://schemas.microsoft.com/office/drawing/2014/main" id="{18884291-DCA4-4DE4-9EEA-B90602542638}"/>
              </a:ext>
            </a:extLst>
          </p:cNvPr>
          <p:cNvSpPr/>
          <p:nvPr/>
        </p:nvSpPr>
        <p:spPr>
          <a:xfrm>
            <a:off x="1970089" y="4987933"/>
            <a:ext cx="1694658"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Silicon Enabling MFG</a:t>
            </a:r>
          </a:p>
        </p:txBody>
      </p:sp>
      <p:grpSp>
        <p:nvGrpSpPr>
          <p:cNvPr id="163" name="Group 162">
            <a:extLst>
              <a:ext uri="{FF2B5EF4-FFF2-40B4-BE49-F238E27FC236}">
                <a16:creationId xmlns:a16="http://schemas.microsoft.com/office/drawing/2014/main" id="{0A389B1C-0F9A-4620-BC6A-645CE76FB4FB}"/>
              </a:ext>
            </a:extLst>
          </p:cNvPr>
          <p:cNvGrpSpPr/>
          <p:nvPr/>
        </p:nvGrpSpPr>
        <p:grpSpPr>
          <a:xfrm>
            <a:off x="10785740" y="3658635"/>
            <a:ext cx="365760" cy="225621"/>
            <a:chOff x="9059546" y="4836626"/>
            <a:chExt cx="365760" cy="225621"/>
          </a:xfrm>
        </p:grpSpPr>
        <p:cxnSp>
          <p:nvCxnSpPr>
            <p:cNvPr id="164" name="Straight Arrow Connector 163">
              <a:extLst>
                <a:ext uri="{FF2B5EF4-FFF2-40B4-BE49-F238E27FC236}">
                  <a16:creationId xmlns:a16="http://schemas.microsoft.com/office/drawing/2014/main" id="{6CE559C3-7D32-44C6-80D4-E7E570B9B763}"/>
                </a:ext>
              </a:extLst>
            </p:cNvPr>
            <p:cNvCxnSpPr/>
            <p:nvPr/>
          </p:nvCxnSpPr>
          <p:spPr bwMode="auto">
            <a:xfrm>
              <a:off x="9115347" y="5046080"/>
              <a:ext cx="249267"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165" name="Text Box 61">
              <a:extLst>
                <a:ext uri="{FF2B5EF4-FFF2-40B4-BE49-F238E27FC236}">
                  <a16:creationId xmlns:a16="http://schemas.microsoft.com/office/drawing/2014/main" id="{3134393E-DF64-4806-9D2C-F3474AE562A9}"/>
                </a:ext>
              </a:extLst>
            </p:cNvPr>
            <p:cNvSpPr txBox="1">
              <a:spLocks noChangeArrowheads="1"/>
            </p:cNvSpPr>
            <p:nvPr/>
          </p:nvSpPr>
          <p:spPr bwMode="auto">
            <a:xfrm>
              <a:off x="9059546" y="4836626"/>
              <a:ext cx="365760" cy="225621"/>
            </a:xfrm>
            <a:prstGeom prst="rect">
              <a:avLst/>
            </a:prstGeom>
            <a:noFill/>
            <a:ln w="9525">
              <a:noFill/>
              <a:miter lim="800000"/>
              <a:headEnd/>
              <a:tailEnd/>
            </a:ln>
          </p:spPr>
          <p:txBody>
            <a:bodyPr wrap="square" lIns="45720" tIns="45711" rIns="45720" bIns="45711">
              <a:spAutoFit/>
            </a:bodyPr>
            <a:lstStyle/>
            <a:p>
              <a:pPr marL="0" marR="0" lvl="0" indent="0" defTabSz="970004" eaLnBrk="1" fontAlgn="auto" latinLnBrk="0" hangingPunct="1">
                <a:lnSpc>
                  <a:spcPct val="85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Intel Clear" panose="020B0604020203020204" pitchFamily="34" charset="0"/>
                </a:rPr>
                <a:t>GLS</a:t>
              </a:r>
            </a:p>
          </p:txBody>
        </p:sp>
      </p:grpSp>
      <p:graphicFrame>
        <p:nvGraphicFramePr>
          <p:cNvPr id="166" name="Table 165">
            <a:extLst>
              <a:ext uri="{FF2B5EF4-FFF2-40B4-BE49-F238E27FC236}">
                <a16:creationId xmlns:a16="http://schemas.microsoft.com/office/drawing/2014/main" id="{1EF22044-B7F5-41E4-8061-01DC38095185}"/>
              </a:ext>
            </a:extLst>
          </p:cNvPr>
          <p:cNvGraphicFramePr>
            <a:graphicFrameLocks noGrp="1"/>
          </p:cNvGraphicFramePr>
          <p:nvPr>
            <p:extLst>
              <p:ext uri="{D42A27DB-BD31-4B8C-83A1-F6EECF244321}">
                <p14:modId xmlns:p14="http://schemas.microsoft.com/office/powerpoint/2010/main" val="3966800722"/>
              </p:ext>
            </p:extLst>
          </p:nvPr>
        </p:nvGraphicFramePr>
        <p:xfrm>
          <a:off x="5080839" y="2215347"/>
          <a:ext cx="6109448" cy="246888"/>
        </p:xfrm>
        <a:graphic>
          <a:graphicData uri="http://schemas.openxmlformats.org/drawingml/2006/table">
            <a:tbl>
              <a:tblPr/>
              <a:tblGrid>
                <a:gridCol w="850392">
                  <a:extLst>
                    <a:ext uri="{9D8B030D-6E8A-4147-A177-3AD203B41FA5}">
                      <a16:colId xmlns:a16="http://schemas.microsoft.com/office/drawing/2014/main" val="20001"/>
                    </a:ext>
                  </a:extLst>
                </a:gridCol>
                <a:gridCol w="1033272">
                  <a:extLst>
                    <a:ext uri="{9D8B030D-6E8A-4147-A177-3AD203B41FA5}">
                      <a16:colId xmlns:a16="http://schemas.microsoft.com/office/drawing/2014/main" val="20002"/>
                    </a:ext>
                  </a:extLst>
                </a:gridCol>
                <a:gridCol w="1271016">
                  <a:extLst>
                    <a:ext uri="{9D8B030D-6E8A-4147-A177-3AD203B41FA5}">
                      <a16:colId xmlns:a16="http://schemas.microsoft.com/office/drawing/2014/main" val="20003"/>
                    </a:ext>
                  </a:extLst>
                </a:gridCol>
                <a:gridCol w="1289304">
                  <a:extLst>
                    <a:ext uri="{9D8B030D-6E8A-4147-A177-3AD203B41FA5}">
                      <a16:colId xmlns:a16="http://schemas.microsoft.com/office/drawing/2014/main" val="20004"/>
                    </a:ext>
                  </a:extLst>
                </a:gridCol>
                <a:gridCol w="1665464">
                  <a:extLst>
                    <a:ext uri="{9D8B030D-6E8A-4147-A177-3AD203B41FA5}">
                      <a16:colId xmlns:a16="http://schemas.microsoft.com/office/drawing/2014/main" val="1942914349"/>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rgbClr val="000000"/>
                          </a:solidFill>
                          <a:effectLst/>
                          <a:latin typeface="Intel Clear" panose="020B0604020203020204" pitchFamily="34" charset="0"/>
                        </a:rPr>
                        <a:t>IP FW/DRV 0.3</a:t>
                      </a:r>
                    </a:p>
                  </a:txBody>
                  <a:tcPr marL="45720" marR="45720" marT="18288" marB="18288"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FFFFFF"/>
                          </a:solidFill>
                          <a:effectLst/>
                          <a:latin typeface="Intel Clear" panose="020B0604020203020204" pitchFamily="34" charset="0"/>
                        </a:rPr>
                        <a:t>IP FW/DRV 0.5</a:t>
                      </a:r>
                    </a:p>
                  </a:txBody>
                  <a:tcPr marL="45720" marR="45720" marT="18288" marB="18288"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0.8</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1.0</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r>
                        <a:rPr lang="en-US" sz="900" b="0" i="0" u="none" strike="noStrike" dirty="0">
                          <a:solidFill>
                            <a:srgbClr val="000000"/>
                          </a:solidFill>
                          <a:effectLst/>
                          <a:latin typeface="Intel Clear" panose="020B0604020203020204" pitchFamily="34" charset="0"/>
                        </a:rPr>
                        <a:t>IP FW/DRV 1.1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167" name="Rectangle 166">
            <a:extLst>
              <a:ext uri="{FF2B5EF4-FFF2-40B4-BE49-F238E27FC236}">
                <a16:creationId xmlns:a16="http://schemas.microsoft.com/office/drawing/2014/main" id="{8C025AEE-01E3-4418-A38F-AF790A0BC24E}"/>
              </a:ext>
            </a:extLst>
          </p:cNvPr>
          <p:cNvSpPr/>
          <p:nvPr/>
        </p:nvSpPr>
        <p:spPr>
          <a:xfrm>
            <a:off x="1959928" y="2203745"/>
            <a:ext cx="939644"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FW/DRV</a:t>
            </a:r>
          </a:p>
        </p:txBody>
      </p:sp>
      <p:sp>
        <p:nvSpPr>
          <p:cNvPr id="170" name="Rectangle 169">
            <a:extLst>
              <a:ext uri="{FF2B5EF4-FFF2-40B4-BE49-F238E27FC236}">
                <a16:creationId xmlns:a16="http://schemas.microsoft.com/office/drawing/2014/main" id="{85C8CA96-F03D-4FA0-B31E-BC2F2F582C2B}"/>
              </a:ext>
            </a:extLst>
          </p:cNvPr>
          <p:cNvSpPr/>
          <p:nvPr/>
        </p:nvSpPr>
        <p:spPr>
          <a:xfrm>
            <a:off x="1970087" y="5327010"/>
            <a:ext cx="534918"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Fuse</a:t>
            </a:r>
          </a:p>
        </p:txBody>
      </p:sp>
      <p:sp>
        <p:nvSpPr>
          <p:cNvPr id="171" name="Rectangle 170">
            <a:extLst>
              <a:ext uri="{FF2B5EF4-FFF2-40B4-BE49-F238E27FC236}">
                <a16:creationId xmlns:a16="http://schemas.microsoft.com/office/drawing/2014/main" id="{8BC96C56-7C91-4C10-B9C3-E266D8E3D828}"/>
              </a:ext>
            </a:extLst>
          </p:cNvPr>
          <p:cNvSpPr/>
          <p:nvPr/>
        </p:nvSpPr>
        <p:spPr bwMode="auto">
          <a:xfrm>
            <a:off x="3763028" y="5349284"/>
            <a:ext cx="3845939" cy="246888"/>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Fuse TR</a:t>
            </a:r>
          </a:p>
        </p:txBody>
      </p:sp>
      <p:graphicFrame>
        <p:nvGraphicFramePr>
          <p:cNvPr id="172" name="Table 171">
            <a:extLst>
              <a:ext uri="{FF2B5EF4-FFF2-40B4-BE49-F238E27FC236}">
                <a16:creationId xmlns:a16="http://schemas.microsoft.com/office/drawing/2014/main" id="{59E60B1B-6CBE-4D7B-8E8C-5AE173484A40}"/>
              </a:ext>
            </a:extLst>
          </p:cNvPr>
          <p:cNvGraphicFramePr>
            <a:graphicFrameLocks noGrp="1"/>
          </p:cNvGraphicFramePr>
          <p:nvPr>
            <p:extLst>
              <p:ext uri="{D42A27DB-BD31-4B8C-83A1-F6EECF244321}">
                <p14:modId xmlns:p14="http://schemas.microsoft.com/office/powerpoint/2010/main" val="444994145"/>
              </p:ext>
            </p:extLst>
          </p:nvPr>
        </p:nvGraphicFramePr>
        <p:xfrm>
          <a:off x="7608889" y="5349870"/>
          <a:ext cx="3163824" cy="246888"/>
        </p:xfrm>
        <a:graphic>
          <a:graphicData uri="http://schemas.openxmlformats.org/drawingml/2006/table">
            <a:tbl>
              <a:tblPr/>
              <a:tblGrid>
                <a:gridCol w="1133856">
                  <a:extLst>
                    <a:ext uri="{9D8B030D-6E8A-4147-A177-3AD203B41FA5}">
                      <a16:colId xmlns:a16="http://schemas.microsoft.com/office/drawing/2014/main" val="20000"/>
                    </a:ext>
                  </a:extLst>
                </a:gridCol>
                <a:gridCol w="1075942">
                  <a:extLst>
                    <a:ext uri="{9D8B030D-6E8A-4147-A177-3AD203B41FA5}">
                      <a16:colId xmlns:a16="http://schemas.microsoft.com/office/drawing/2014/main" val="20001"/>
                    </a:ext>
                  </a:extLst>
                </a:gridCol>
                <a:gridCol w="954026">
                  <a:extLst>
                    <a:ext uri="{9D8B030D-6E8A-4147-A177-3AD203B41FA5}">
                      <a16:colId xmlns:a16="http://schemas.microsoft.com/office/drawing/2014/main" val="20002"/>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Fuse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Fuse 0.8</a:t>
                      </a:r>
                      <a:endParaRPr lang="en-US" sz="1000" b="0" i="0" u="none" strike="noStrike" kern="1200" dirty="0">
                        <a:solidFill>
                          <a:srgbClr val="00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Fuse 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173" name="Table 172">
            <a:extLst>
              <a:ext uri="{FF2B5EF4-FFF2-40B4-BE49-F238E27FC236}">
                <a16:creationId xmlns:a16="http://schemas.microsoft.com/office/drawing/2014/main" id="{E08C6D30-88AD-475C-A67A-CC9264AEDBD1}"/>
              </a:ext>
            </a:extLst>
          </p:cNvPr>
          <p:cNvGraphicFramePr>
            <a:graphicFrameLocks noGrp="1"/>
          </p:cNvGraphicFramePr>
          <p:nvPr>
            <p:extLst>
              <p:ext uri="{D42A27DB-BD31-4B8C-83A1-F6EECF244321}">
                <p14:modId xmlns:p14="http://schemas.microsoft.com/office/powerpoint/2010/main" val="1136188660"/>
              </p:ext>
            </p:extLst>
          </p:nvPr>
        </p:nvGraphicFramePr>
        <p:xfrm>
          <a:off x="3779837" y="4616595"/>
          <a:ext cx="7407402" cy="246888"/>
        </p:xfrm>
        <a:graphic>
          <a:graphicData uri="http://schemas.openxmlformats.org/drawingml/2006/table">
            <a:tbl>
              <a:tblPr/>
              <a:tblGrid>
                <a:gridCol w="2331720">
                  <a:extLst>
                    <a:ext uri="{9D8B030D-6E8A-4147-A177-3AD203B41FA5}">
                      <a16:colId xmlns:a16="http://schemas.microsoft.com/office/drawing/2014/main" val="20000"/>
                    </a:ext>
                  </a:extLst>
                </a:gridCol>
                <a:gridCol w="430530">
                  <a:extLst>
                    <a:ext uri="{9D8B030D-6E8A-4147-A177-3AD203B41FA5}">
                      <a16:colId xmlns:a16="http://schemas.microsoft.com/office/drawing/2014/main" val="20001"/>
                    </a:ext>
                  </a:extLst>
                </a:gridCol>
                <a:gridCol w="1133856">
                  <a:extLst>
                    <a:ext uri="{9D8B030D-6E8A-4147-A177-3AD203B41FA5}">
                      <a16:colId xmlns:a16="http://schemas.microsoft.com/office/drawing/2014/main" val="20002"/>
                    </a:ext>
                  </a:extLst>
                </a:gridCol>
                <a:gridCol w="1380744">
                  <a:extLst>
                    <a:ext uri="{9D8B030D-6E8A-4147-A177-3AD203B41FA5}">
                      <a16:colId xmlns:a16="http://schemas.microsoft.com/office/drawing/2014/main" val="20003"/>
                    </a:ext>
                  </a:extLst>
                </a:gridCol>
                <a:gridCol w="1216152">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109728">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Pre-Si Sys Val TR</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0.0</a:t>
                      </a:r>
                    </a:p>
                  </a:txBody>
                  <a:tcPr marL="42113" marR="42113" marT="42113" marB="42113"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400" b="0" i="0" u="none" strike="noStrike" dirty="0">
                        <a:solidFill>
                          <a:srgbClr val="FFFFFF"/>
                        </a:solidFill>
                        <a:effectLst/>
                        <a:latin typeface="Intel Clear" panose="020B0604020203020204" pitchFamily="34" charset="0"/>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974"/>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Pre-Si Sys Val 0.5</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Pre-Si </a:t>
                      </a:r>
                      <a:r>
                        <a:rPr lang="en-US" sz="1000" b="0" i="0" u="none" strike="noStrike" baseline="0" dirty="0">
                          <a:solidFill>
                            <a:srgbClr val="000000"/>
                          </a:solidFill>
                          <a:effectLst/>
                          <a:latin typeface="Intel Clear" panose="020B0604020203020204" pitchFamily="34" charset="0"/>
                        </a:rPr>
                        <a:t>Sys Val </a:t>
                      </a:r>
                      <a:r>
                        <a:rPr lang="en-US" sz="1000" b="0" i="0" u="none" strike="noStrike" dirty="0">
                          <a:solidFill>
                            <a:srgbClr val="000000"/>
                          </a:solidFill>
                          <a:effectLst/>
                          <a:latin typeface="Intel Clear" panose="020B0604020203020204" pitchFamily="34" charset="0"/>
                        </a:rPr>
                        <a:t> 0.8</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Sys</a:t>
                      </a:r>
                      <a:r>
                        <a:rPr lang="en-US" sz="1000" b="0" i="0" u="none" strike="noStrike" baseline="0" dirty="0">
                          <a:solidFill>
                            <a:srgbClr val="000000"/>
                          </a:solidFill>
                          <a:effectLst/>
                          <a:latin typeface="Intel Clear" panose="020B0604020203020204" pitchFamily="34" charset="0"/>
                        </a:rPr>
                        <a:t> Val </a:t>
                      </a:r>
                      <a:r>
                        <a:rPr lang="en-US" sz="1000" b="0" i="0" u="none" strike="noStrike" dirty="0">
                          <a:solidFill>
                            <a:srgbClr val="000000"/>
                          </a:solidFill>
                          <a:effectLst/>
                          <a:latin typeface="Intel Clear" panose="020B0604020203020204" pitchFamily="34" charset="0"/>
                        </a:rPr>
                        <a:t>1.0</a:t>
                      </a:r>
                    </a:p>
                  </a:txBody>
                  <a:tcPr marL="27432" marR="27432"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37160">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Pre-Si Sys Val 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174" name="Rectangle 173">
            <a:extLst>
              <a:ext uri="{FF2B5EF4-FFF2-40B4-BE49-F238E27FC236}">
                <a16:creationId xmlns:a16="http://schemas.microsoft.com/office/drawing/2014/main" id="{EE72CA53-C47B-4991-BC51-A28FD0B7211D}"/>
              </a:ext>
            </a:extLst>
          </p:cNvPr>
          <p:cNvSpPr/>
          <p:nvPr/>
        </p:nvSpPr>
        <p:spPr>
          <a:xfrm>
            <a:off x="1970089" y="4606933"/>
            <a:ext cx="1175927"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Pre-Si Sys Val</a:t>
            </a:r>
          </a:p>
        </p:txBody>
      </p:sp>
      <p:sp>
        <p:nvSpPr>
          <p:cNvPr id="176" name="Rectangle 175">
            <a:extLst>
              <a:ext uri="{FF2B5EF4-FFF2-40B4-BE49-F238E27FC236}">
                <a16:creationId xmlns:a16="http://schemas.microsoft.com/office/drawing/2014/main" id="{9FCFF4D6-B904-4706-9104-F2A85B7C4BB5}"/>
              </a:ext>
            </a:extLst>
          </p:cNvPr>
          <p:cNvSpPr/>
          <p:nvPr/>
        </p:nvSpPr>
        <p:spPr>
          <a:xfrm>
            <a:off x="1965687" y="4207706"/>
            <a:ext cx="497279"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PSS</a:t>
            </a:r>
          </a:p>
        </p:txBody>
      </p:sp>
      <p:graphicFrame>
        <p:nvGraphicFramePr>
          <p:cNvPr id="177" name="Table 176">
            <a:extLst>
              <a:ext uri="{FF2B5EF4-FFF2-40B4-BE49-F238E27FC236}">
                <a16:creationId xmlns:a16="http://schemas.microsoft.com/office/drawing/2014/main" id="{BEC09886-9B48-4C34-BEC3-45CDF45FF2C0}"/>
              </a:ext>
            </a:extLst>
          </p:cNvPr>
          <p:cNvGraphicFramePr>
            <a:graphicFrameLocks noGrp="1"/>
          </p:cNvGraphicFramePr>
          <p:nvPr>
            <p:extLst>
              <p:ext uri="{D42A27DB-BD31-4B8C-83A1-F6EECF244321}">
                <p14:modId xmlns:p14="http://schemas.microsoft.com/office/powerpoint/2010/main" val="1993277600"/>
              </p:ext>
            </p:extLst>
          </p:nvPr>
        </p:nvGraphicFramePr>
        <p:xfrm>
          <a:off x="6084887" y="4225249"/>
          <a:ext cx="5105400" cy="246888"/>
        </p:xfrm>
        <a:graphic>
          <a:graphicData uri="http://schemas.openxmlformats.org/drawingml/2006/table">
            <a:tbl>
              <a:tblPr/>
              <a:tblGrid>
                <a:gridCol w="685800">
                  <a:extLst>
                    <a:ext uri="{9D8B030D-6E8A-4147-A177-3AD203B41FA5}">
                      <a16:colId xmlns:a16="http://schemas.microsoft.com/office/drawing/2014/main" val="20000"/>
                    </a:ext>
                  </a:extLst>
                </a:gridCol>
                <a:gridCol w="823039">
                  <a:extLst>
                    <a:ext uri="{9D8B030D-6E8A-4147-A177-3AD203B41FA5}">
                      <a16:colId xmlns:a16="http://schemas.microsoft.com/office/drawing/2014/main" val="20001"/>
                    </a:ext>
                  </a:extLst>
                </a:gridCol>
                <a:gridCol w="978408">
                  <a:extLst>
                    <a:ext uri="{9D8B030D-6E8A-4147-A177-3AD203B41FA5}">
                      <a16:colId xmlns:a16="http://schemas.microsoft.com/office/drawing/2014/main" val="20002"/>
                    </a:ext>
                  </a:extLst>
                </a:gridCol>
                <a:gridCol w="1225296">
                  <a:extLst>
                    <a:ext uri="{9D8B030D-6E8A-4147-A177-3AD203B41FA5}">
                      <a16:colId xmlns:a16="http://schemas.microsoft.com/office/drawing/2014/main" val="20003"/>
                    </a:ext>
                  </a:extLst>
                </a:gridCol>
                <a:gridCol w="1392857">
                  <a:extLst>
                    <a:ext uri="{9D8B030D-6E8A-4147-A177-3AD203B41FA5}">
                      <a16:colId xmlns:a16="http://schemas.microsoft.com/office/drawing/2014/main" val="20004"/>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0.0</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0.3</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0.5</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0.8</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PSS 1.0</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178" name="Diamond 177">
            <a:extLst>
              <a:ext uri="{FF2B5EF4-FFF2-40B4-BE49-F238E27FC236}">
                <a16:creationId xmlns:a16="http://schemas.microsoft.com/office/drawing/2014/main" id="{5F4C7EBA-50BC-476B-A258-2E6D1603E59E}"/>
              </a:ext>
            </a:extLst>
          </p:cNvPr>
          <p:cNvSpPr/>
          <p:nvPr/>
        </p:nvSpPr>
        <p:spPr>
          <a:xfrm>
            <a:off x="9731971" y="4130251"/>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Intel Clear" panose="020B0604020203020204" pitchFamily="34" charset="0"/>
              <a:ea typeface="+mn-ea"/>
              <a:cs typeface="+mn-cs"/>
            </a:endParaRPr>
          </a:p>
        </p:txBody>
      </p:sp>
      <p:sp>
        <p:nvSpPr>
          <p:cNvPr id="181" name="Diamond 180">
            <a:extLst>
              <a:ext uri="{FF2B5EF4-FFF2-40B4-BE49-F238E27FC236}">
                <a16:creationId xmlns:a16="http://schemas.microsoft.com/office/drawing/2014/main" id="{A4543909-B0EB-4801-A19B-4AC1F8C16833}"/>
              </a:ext>
            </a:extLst>
          </p:cNvPr>
          <p:cNvSpPr/>
          <p:nvPr/>
        </p:nvSpPr>
        <p:spPr>
          <a:xfrm>
            <a:off x="8504149" y="4130251"/>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Intel Clear" panose="020B0604020203020204" pitchFamily="34" charset="0"/>
              <a:ea typeface="+mn-ea"/>
              <a:cs typeface="+mn-cs"/>
            </a:endParaRPr>
          </a:p>
        </p:txBody>
      </p:sp>
      <p:sp>
        <p:nvSpPr>
          <p:cNvPr id="182" name="Text Box 61">
            <a:extLst>
              <a:ext uri="{FF2B5EF4-FFF2-40B4-BE49-F238E27FC236}">
                <a16:creationId xmlns:a16="http://schemas.microsoft.com/office/drawing/2014/main" id="{770C2471-A330-4CB7-B4C8-B8A3246A753C}"/>
              </a:ext>
            </a:extLst>
          </p:cNvPr>
          <p:cNvSpPr txBox="1">
            <a:spLocks noChangeArrowheads="1"/>
          </p:cNvSpPr>
          <p:nvPr/>
        </p:nvSpPr>
        <p:spPr bwMode="auto">
          <a:xfrm>
            <a:off x="8570585" y="3979106"/>
            <a:ext cx="965375" cy="277174"/>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700" b="1" i="1" dirty="0">
                <a:solidFill>
                  <a:srgbClr val="000000"/>
                </a:solidFill>
                <a:latin typeface="Intel Clear" panose="020B0604020203020204" pitchFamily="34" charset="0"/>
              </a:rPr>
              <a:t>Basic boot to OS with Slim FW*</a:t>
            </a:r>
          </a:p>
        </p:txBody>
      </p:sp>
      <p:sp>
        <p:nvSpPr>
          <p:cNvPr id="183" name="Text Box 61">
            <a:extLst>
              <a:ext uri="{FF2B5EF4-FFF2-40B4-BE49-F238E27FC236}">
                <a16:creationId xmlns:a16="http://schemas.microsoft.com/office/drawing/2014/main" id="{A51DC680-59F7-4A24-87CB-F2FEC7B0A6DB}"/>
              </a:ext>
            </a:extLst>
          </p:cNvPr>
          <p:cNvSpPr txBox="1">
            <a:spLocks noChangeArrowheads="1"/>
          </p:cNvSpPr>
          <p:nvPr/>
        </p:nvSpPr>
        <p:spPr bwMode="auto">
          <a:xfrm>
            <a:off x="9798205" y="3979873"/>
            <a:ext cx="960483" cy="277174"/>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700" b="1" i="1" dirty="0">
                <a:solidFill>
                  <a:srgbClr val="000000"/>
                </a:solidFill>
                <a:latin typeface="Intel Clear" panose="020B0604020203020204" pitchFamily="34" charset="0"/>
              </a:rPr>
              <a:t>Basic boot with Prod-Lite FW**</a:t>
            </a:r>
          </a:p>
        </p:txBody>
      </p:sp>
      <p:sp>
        <p:nvSpPr>
          <p:cNvPr id="218" name="Rectangle 217">
            <a:extLst>
              <a:ext uri="{FF2B5EF4-FFF2-40B4-BE49-F238E27FC236}">
                <a16:creationId xmlns:a16="http://schemas.microsoft.com/office/drawing/2014/main" id="{EF50A614-AB16-46E4-9205-3C87B23DC936}"/>
              </a:ext>
            </a:extLst>
          </p:cNvPr>
          <p:cNvSpPr/>
          <p:nvPr/>
        </p:nvSpPr>
        <p:spPr bwMode="auto">
          <a:xfrm>
            <a:off x="4191830" y="4226058"/>
            <a:ext cx="1911153" cy="246888"/>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PSS TR</a:t>
            </a:r>
          </a:p>
        </p:txBody>
      </p:sp>
      <p:sp>
        <p:nvSpPr>
          <p:cNvPr id="219" name="Diamond 218">
            <a:extLst>
              <a:ext uri="{FF2B5EF4-FFF2-40B4-BE49-F238E27FC236}">
                <a16:creationId xmlns:a16="http://schemas.microsoft.com/office/drawing/2014/main" id="{96A510EE-032D-4F3D-AA6F-51F1705FDE31}"/>
              </a:ext>
            </a:extLst>
          </p:cNvPr>
          <p:cNvSpPr/>
          <p:nvPr/>
        </p:nvSpPr>
        <p:spPr>
          <a:xfrm>
            <a:off x="6700495" y="4116748"/>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20" name="Text Box 61">
            <a:extLst>
              <a:ext uri="{FF2B5EF4-FFF2-40B4-BE49-F238E27FC236}">
                <a16:creationId xmlns:a16="http://schemas.microsoft.com/office/drawing/2014/main" id="{9548B368-56CF-46C7-B1C8-30A0E29F20D0}"/>
              </a:ext>
            </a:extLst>
          </p:cNvPr>
          <p:cNvSpPr txBox="1">
            <a:spLocks noChangeArrowheads="1"/>
          </p:cNvSpPr>
          <p:nvPr/>
        </p:nvSpPr>
        <p:spPr bwMode="auto">
          <a:xfrm>
            <a:off x="6758575" y="4003419"/>
            <a:ext cx="469312"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prstClr val="black"/>
                </a:solidFill>
                <a:latin typeface="Intel Clear" panose="020B0604020203020204" pitchFamily="34" charset="0"/>
              </a:rPr>
              <a:t>D2I</a:t>
            </a:r>
          </a:p>
        </p:txBody>
      </p:sp>
      <p:sp>
        <p:nvSpPr>
          <p:cNvPr id="221" name="Rectangle 220">
            <a:extLst>
              <a:ext uri="{FF2B5EF4-FFF2-40B4-BE49-F238E27FC236}">
                <a16:creationId xmlns:a16="http://schemas.microsoft.com/office/drawing/2014/main" id="{009AAC61-F033-42CB-BA65-711DC244705D}"/>
              </a:ext>
            </a:extLst>
          </p:cNvPr>
          <p:cNvSpPr/>
          <p:nvPr/>
        </p:nvSpPr>
        <p:spPr>
          <a:xfrm>
            <a:off x="1957120" y="1784695"/>
            <a:ext cx="1205743"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Design – SIP</a:t>
            </a:r>
            <a:endParaRPr lang="en-US" sz="1100" i="1" dirty="0">
              <a:solidFill>
                <a:srgbClr val="000000"/>
              </a:solidFill>
            </a:endParaRPr>
          </a:p>
        </p:txBody>
      </p:sp>
      <p:sp>
        <p:nvSpPr>
          <p:cNvPr id="241" name="Rectangle 240">
            <a:extLst>
              <a:ext uri="{FF2B5EF4-FFF2-40B4-BE49-F238E27FC236}">
                <a16:creationId xmlns:a16="http://schemas.microsoft.com/office/drawing/2014/main" id="{CDA17263-C068-4D27-8A79-E60B8D4214AA}"/>
              </a:ext>
            </a:extLst>
          </p:cNvPr>
          <p:cNvSpPr/>
          <p:nvPr/>
        </p:nvSpPr>
        <p:spPr>
          <a:xfrm>
            <a:off x="1961522" y="1416479"/>
            <a:ext cx="1218567"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Design – HIP</a:t>
            </a:r>
            <a:endParaRPr lang="en-US" sz="1100" i="1" dirty="0">
              <a:solidFill>
                <a:srgbClr val="000000"/>
              </a:solidFill>
            </a:endParaRPr>
          </a:p>
        </p:txBody>
      </p:sp>
      <p:sp>
        <p:nvSpPr>
          <p:cNvPr id="98" name="TextBox 97">
            <a:extLst>
              <a:ext uri="{FF2B5EF4-FFF2-40B4-BE49-F238E27FC236}">
                <a16:creationId xmlns:a16="http://schemas.microsoft.com/office/drawing/2014/main" id="{42756FB9-1C8B-4E32-88D0-58D24EFFA4FD}"/>
              </a:ext>
            </a:extLst>
          </p:cNvPr>
          <p:cNvSpPr txBox="1"/>
          <p:nvPr/>
        </p:nvSpPr>
        <p:spPr>
          <a:xfrm>
            <a:off x="1685021" y="430523"/>
            <a:ext cx="993437" cy="415052"/>
          </a:xfrm>
          <a:prstGeom prst="rect">
            <a:avLst/>
          </a:prstGeom>
          <a:noFill/>
        </p:spPr>
        <p:txBody>
          <a:bodyPr wrap="square" lIns="90926" tIns="45499" rIns="90926" bIns="45499" rtlCol="0">
            <a:spAutoFit/>
          </a:bodyPr>
          <a:lstStyle/>
          <a:p>
            <a:pP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Planning</a:t>
            </a:r>
            <a:endParaRPr lang="en-US" sz="1050" b="1" baseline="30000" dirty="0">
              <a:solidFill>
                <a:srgbClr val="002060"/>
              </a:solidFill>
              <a:latin typeface="IntelOne Display Light" panose="020B0403020203020204" pitchFamily="34" charset="0"/>
            </a:endParaRPr>
          </a:p>
        </p:txBody>
      </p:sp>
      <p:sp>
        <p:nvSpPr>
          <p:cNvPr id="99" name="TextBox 98">
            <a:extLst>
              <a:ext uri="{FF2B5EF4-FFF2-40B4-BE49-F238E27FC236}">
                <a16:creationId xmlns:a16="http://schemas.microsoft.com/office/drawing/2014/main" id="{B8636489-94F5-4A2A-8AD1-9E9E212F5FD3}"/>
              </a:ext>
            </a:extLst>
          </p:cNvPr>
          <p:cNvSpPr txBox="1"/>
          <p:nvPr/>
        </p:nvSpPr>
        <p:spPr>
          <a:xfrm>
            <a:off x="2284673" y="432931"/>
            <a:ext cx="1037280"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Kickoff (PK)</a:t>
            </a:r>
          </a:p>
        </p:txBody>
      </p:sp>
      <p:cxnSp>
        <p:nvCxnSpPr>
          <p:cNvPr id="100" name="Straight Arrow Connector 99">
            <a:extLst>
              <a:ext uri="{FF2B5EF4-FFF2-40B4-BE49-F238E27FC236}">
                <a16:creationId xmlns:a16="http://schemas.microsoft.com/office/drawing/2014/main" id="{92680A8B-7926-4A0C-AF69-3B162637ED65}"/>
              </a:ext>
            </a:extLst>
          </p:cNvPr>
          <p:cNvCxnSpPr/>
          <p:nvPr/>
        </p:nvCxnSpPr>
        <p:spPr bwMode="auto">
          <a:xfrm>
            <a:off x="3265487" y="428763"/>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graphicFrame>
        <p:nvGraphicFramePr>
          <p:cNvPr id="3" name="Table 2">
            <a:extLst>
              <a:ext uri="{FF2B5EF4-FFF2-40B4-BE49-F238E27FC236}">
                <a16:creationId xmlns:a16="http://schemas.microsoft.com/office/drawing/2014/main" id="{E4E4F983-7846-D3AC-979F-002CD737B881}"/>
              </a:ext>
            </a:extLst>
          </p:cNvPr>
          <p:cNvGraphicFramePr>
            <a:graphicFrameLocks noGrp="1"/>
          </p:cNvGraphicFramePr>
          <p:nvPr>
            <p:extLst>
              <p:ext uri="{D42A27DB-BD31-4B8C-83A1-F6EECF244321}">
                <p14:modId xmlns:p14="http://schemas.microsoft.com/office/powerpoint/2010/main" val="2166366489"/>
              </p:ext>
            </p:extLst>
          </p:nvPr>
        </p:nvGraphicFramePr>
        <p:xfrm>
          <a:off x="3265765" y="1817687"/>
          <a:ext cx="5785223" cy="246888"/>
        </p:xfrm>
        <a:graphic>
          <a:graphicData uri="http://schemas.openxmlformats.org/drawingml/2006/table">
            <a:tbl>
              <a:tblPr/>
              <a:tblGrid>
                <a:gridCol w="530352">
                  <a:extLst>
                    <a:ext uri="{9D8B030D-6E8A-4147-A177-3AD203B41FA5}">
                      <a16:colId xmlns:a16="http://schemas.microsoft.com/office/drawing/2014/main" val="1546870424"/>
                    </a:ext>
                  </a:extLst>
                </a:gridCol>
                <a:gridCol w="1280160">
                  <a:extLst>
                    <a:ext uri="{9D8B030D-6E8A-4147-A177-3AD203B41FA5}">
                      <a16:colId xmlns:a16="http://schemas.microsoft.com/office/drawing/2014/main" val="2373244557"/>
                    </a:ext>
                  </a:extLst>
                </a:gridCol>
                <a:gridCol w="1024128">
                  <a:extLst>
                    <a:ext uri="{9D8B030D-6E8A-4147-A177-3AD203B41FA5}">
                      <a16:colId xmlns:a16="http://schemas.microsoft.com/office/drawing/2014/main" val="20000"/>
                    </a:ext>
                  </a:extLst>
                </a:gridCol>
                <a:gridCol w="603504">
                  <a:extLst>
                    <a:ext uri="{9D8B030D-6E8A-4147-A177-3AD203B41FA5}">
                      <a16:colId xmlns:a16="http://schemas.microsoft.com/office/drawing/2014/main" val="20002"/>
                    </a:ext>
                  </a:extLst>
                </a:gridCol>
                <a:gridCol w="1280160">
                  <a:extLst>
                    <a:ext uri="{9D8B030D-6E8A-4147-A177-3AD203B41FA5}">
                      <a16:colId xmlns:a16="http://schemas.microsoft.com/office/drawing/2014/main" val="2644556625"/>
                    </a:ext>
                  </a:extLst>
                </a:gridCol>
                <a:gridCol w="1066919">
                  <a:extLst>
                    <a:ext uri="{9D8B030D-6E8A-4147-A177-3AD203B41FA5}">
                      <a16:colId xmlns:a16="http://schemas.microsoft.com/office/drawing/2014/main" val="20004"/>
                    </a:ext>
                  </a:extLst>
                </a:gridCol>
              </a:tblGrid>
              <a:tr h="246888">
                <a:tc>
                  <a:txBody>
                    <a:bodyPr/>
                    <a:lstStyle/>
                    <a:p>
                      <a:pPr algn="ctr" fontAlgn="b">
                        <a:buClrTx/>
                      </a:pPr>
                      <a:r>
                        <a:rPr lang="en-US" sz="900" b="0" i="0" u="none" strike="noStrike" dirty="0">
                          <a:solidFill>
                            <a:srgbClr val="000000"/>
                          </a:solidFill>
                          <a:effectLst/>
                          <a:latin typeface="Intel Clear" panose="020B0604020203020204" pitchFamily="34" charset="0"/>
                        </a:rPr>
                        <a:t>IC</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IE</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900" b="0" i="0" u="none" strike="noStrike" dirty="0">
                          <a:solidFill>
                            <a:schemeClr val="bg1"/>
                          </a:solidFill>
                          <a:effectLst/>
                          <a:latin typeface="Intel Clear" panose="020B0604020203020204" pitchFamily="34" charset="0"/>
                        </a:rPr>
                        <a:t>EV1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472"/>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UV/EV2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E382"/>
                    </a:solidFill>
                  </a:tcPr>
                </a:tc>
                <a:tc>
                  <a:txBody>
                    <a:bodyPr/>
                    <a:lstStyle/>
                    <a:p>
                      <a:pPr algn="ctr" fontAlgn="b">
                        <a:buClrTx/>
                      </a:pPr>
                      <a:r>
                        <a:rPr lang="en-US" sz="900" b="0" i="0" u="none" strike="noStrike" dirty="0">
                          <a:solidFill>
                            <a:schemeClr val="bg1"/>
                          </a:solidFill>
                          <a:effectLst/>
                          <a:latin typeface="Intel Clear" panose="020B0604020203020204" pitchFamily="34" charset="0"/>
                        </a:rPr>
                        <a:t>UV</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900" b="0" i="0" u="none" strike="noStrike" dirty="0">
                          <a:solidFill>
                            <a:srgbClr val="000000"/>
                          </a:solidFill>
                          <a:effectLst/>
                          <a:latin typeface="Intel Clear" panose="020B0604020203020204" pitchFamily="34" charset="0"/>
                        </a:rPr>
                        <a:t>FV</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EFE4FBF6-0CF0-DC3B-3C9E-5F8BEAC4D7C8}"/>
              </a:ext>
            </a:extLst>
          </p:cNvPr>
          <p:cNvGraphicFramePr>
            <a:graphicFrameLocks noGrp="1"/>
          </p:cNvGraphicFramePr>
          <p:nvPr>
            <p:extLst>
              <p:ext uri="{D42A27DB-BD31-4B8C-83A1-F6EECF244321}">
                <p14:modId xmlns:p14="http://schemas.microsoft.com/office/powerpoint/2010/main" val="1038603843"/>
              </p:ext>
            </p:extLst>
          </p:nvPr>
        </p:nvGraphicFramePr>
        <p:xfrm>
          <a:off x="3265487" y="1429015"/>
          <a:ext cx="7405981" cy="246888"/>
        </p:xfrm>
        <a:graphic>
          <a:graphicData uri="http://schemas.openxmlformats.org/drawingml/2006/table">
            <a:tbl>
              <a:tblPr/>
              <a:tblGrid>
                <a:gridCol w="530352">
                  <a:extLst>
                    <a:ext uri="{9D8B030D-6E8A-4147-A177-3AD203B41FA5}">
                      <a16:colId xmlns:a16="http://schemas.microsoft.com/office/drawing/2014/main" val="2752728216"/>
                    </a:ext>
                  </a:extLst>
                </a:gridCol>
                <a:gridCol w="1280160">
                  <a:extLst>
                    <a:ext uri="{9D8B030D-6E8A-4147-A177-3AD203B41FA5}">
                      <a16:colId xmlns:a16="http://schemas.microsoft.com/office/drawing/2014/main" val="769828494"/>
                    </a:ext>
                  </a:extLst>
                </a:gridCol>
                <a:gridCol w="1024128">
                  <a:extLst>
                    <a:ext uri="{9D8B030D-6E8A-4147-A177-3AD203B41FA5}">
                      <a16:colId xmlns:a16="http://schemas.microsoft.com/office/drawing/2014/main" val="20000"/>
                    </a:ext>
                  </a:extLst>
                </a:gridCol>
                <a:gridCol w="603504">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620877">
                  <a:extLst>
                    <a:ext uri="{9D8B030D-6E8A-4147-A177-3AD203B41FA5}">
                      <a16:colId xmlns:a16="http://schemas.microsoft.com/office/drawing/2014/main" val="20004"/>
                    </a:ext>
                  </a:extLst>
                </a:gridCol>
              </a:tblGrid>
              <a:tr h="246888">
                <a:tc>
                  <a:txBody>
                    <a:bodyPr/>
                    <a:lstStyle/>
                    <a:p>
                      <a:pPr algn="ctr" fontAlgn="b">
                        <a:buClrTx/>
                      </a:pPr>
                      <a:r>
                        <a:rPr lang="en-US" sz="900" b="0" i="0" u="none" strike="noStrike" dirty="0">
                          <a:solidFill>
                            <a:srgbClr val="000000"/>
                          </a:solidFill>
                          <a:effectLst/>
                          <a:latin typeface="Intel Clear" panose="020B0604020203020204" pitchFamily="34" charset="0"/>
                        </a:rPr>
                        <a:t>IC</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IE</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900" b="0" i="0" u="none" strike="noStrike" dirty="0">
                          <a:solidFill>
                            <a:schemeClr val="bg1"/>
                          </a:solidFill>
                          <a:effectLst/>
                          <a:latin typeface="Intel Clear" panose="020B0604020203020204" pitchFamily="34" charset="0"/>
                        </a:rPr>
                        <a:t>EV1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472"/>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EV2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E382"/>
                    </a:solidFill>
                  </a:tcPr>
                </a:tc>
                <a:tc>
                  <a:txBody>
                    <a:bodyPr/>
                    <a:lstStyle/>
                    <a:p>
                      <a:pPr algn="ctr" fontAlgn="b">
                        <a:buClrTx/>
                      </a:pPr>
                      <a:r>
                        <a:rPr lang="en-US" sz="900" b="0" i="0" u="none" strike="noStrike" dirty="0">
                          <a:solidFill>
                            <a:srgbClr val="FFFFFF"/>
                          </a:solidFill>
                          <a:effectLst/>
                          <a:latin typeface="Intel Clear" panose="020B0604020203020204" pitchFamily="34" charset="0"/>
                        </a:rPr>
                        <a:t>UV1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900" b="0" i="0" u="none" strike="noStrike" dirty="0">
                          <a:solidFill>
                            <a:srgbClr val="000000"/>
                          </a:solidFill>
                          <a:effectLst/>
                          <a:latin typeface="Intel Clear" panose="020B0604020203020204" pitchFamily="34" charset="0"/>
                        </a:rPr>
                        <a:t>UV2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900" b="0" i="0" u="none" strike="noStrike" dirty="0" err="1">
                          <a:solidFill>
                            <a:srgbClr val="000000"/>
                          </a:solidFill>
                          <a:effectLst/>
                          <a:latin typeface="Intel Clear" panose="020B0604020203020204" pitchFamily="34" charset="0"/>
                        </a:rPr>
                        <a:t>eFV</a:t>
                      </a:r>
                      <a:r>
                        <a:rPr lang="en-US" sz="900" b="0" i="0" u="none" strike="noStrike" dirty="0">
                          <a:solidFill>
                            <a:srgbClr val="000000"/>
                          </a:solidFill>
                          <a:effectLst/>
                          <a:latin typeface="Intel Clear" panose="020B0604020203020204" pitchFamily="34" charset="0"/>
                        </a:rPr>
                        <a:t>/FV</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
        <p:nvSpPr>
          <p:cNvPr id="26" name="Diamond 25">
            <a:extLst>
              <a:ext uri="{FF2B5EF4-FFF2-40B4-BE49-F238E27FC236}">
                <a16:creationId xmlns:a16="http://schemas.microsoft.com/office/drawing/2014/main" id="{9D62914C-A49D-6E3F-6717-815338B22BE9}"/>
              </a:ext>
            </a:extLst>
          </p:cNvPr>
          <p:cNvSpPr/>
          <p:nvPr/>
        </p:nvSpPr>
        <p:spPr>
          <a:xfrm>
            <a:off x="4129913" y="4136731"/>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7" name="Text Box 61">
            <a:extLst>
              <a:ext uri="{FF2B5EF4-FFF2-40B4-BE49-F238E27FC236}">
                <a16:creationId xmlns:a16="http://schemas.microsoft.com/office/drawing/2014/main" id="{B7469F7A-16EE-D5C6-E0D3-D46C5F351DE6}"/>
              </a:ext>
            </a:extLst>
          </p:cNvPr>
          <p:cNvSpPr txBox="1">
            <a:spLocks noChangeArrowheads="1"/>
          </p:cNvSpPr>
          <p:nvPr/>
        </p:nvSpPr>
        <p:spPr bwMode="auto">
          <a:xfrm>
            <a:off x="4140132" y="4023402"/>
            <a:ext cx="1258955"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srgbClr val="000000"/>
                </a:solidFill>
                <a:latin typeface="Intel Clear" panose="020B0604020203020204" pitchFamily="34" charset="0"/>
              </a:rPr>
              <a:t>PSS TR PC</a:t>
            </a:r>
          </a:p>
        </p:txBody>
      </p:sp>
      <p:sp>
        <p:nvSpPr>
          <p:cNvPr id="28" name="Diamond 27">
            <a:extLst>
              <a:ext uri="{FF2B5EF4-FFF2-40B4-BE49-F238E27FC236}">
                <a16:creationId xmlns:a16="http://schemas.microsoft.com/office/drawing/2014/main" id="{4B4C85DE-2AE6-3FC1-2353-48589C4F5CF2}"/>
              </a:ext>
            </a:extLst>
          </p:cNvPr>
          <p:cNvSpPr/>
          <p:nvPr/>
        </p:nvSpPr>
        <p:spPr>
          <a:xfrm>
            <a:off x="6043519" y="4135916"/>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9" name="Text Box 61">
            <a:extLst>
              <a:ext uri="{FF2B5EF4-FFF2-40B4-BE49-F238E27FC236}">
                <a16:creationId xmlns:a16="http://schemas.microsoft.com/office/drawing/2014/main" id="{FD911CA5-9832-E8D7-1DA8-BD00C68E2DCD}"/>
              </a:ext>
            </a:extLst>
          </p:cNvPr>
          <p:cNvSpPr txBox="1">
            <a:spLocks noChangeArrowheads="1"/>
          </p:cNvSpPr>
          <p:nvPr/>
        </p:nvSpPr>
        <p:spPr bwMode="auto">
          <a:xfrm>
            <a:off x="5329038" y="4022296"/>
            <a:ext cx="892734"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srgbClr val="000000"/>
                </a:solidFill>
                <a:latin typeface="Intel Clear" panose="020B0604020203020204" pitchFamily="34" charset="0"/>
              </a:rPr>
              <a:t>PSS TR EC</a:t>
            </a:r>
          </a:p>
        </p:txBody>
      </p:sp>
      <p:sp>
        <p:nvSpPr>
          <p:cNvPr id="22" name="Oval 21">
            <a:extLst>
              <a:ext uri="{FF2B5EF4-FFF2-40B4-BE49-F238E27FC236}">
                <a16:creationId xmlns:a16="http://schemas.microsoft.com/office/drawing/2014/main" id="{B2D9CE66-6A7D-D357-E05B-04A305D6B193}"/>
              </a:ext>
            </a:extLst>
          </p:cNvPr>
          <p:cNvSpPr/>
          <p:nvPr/>
        </p:nvSpPr>
        <p:spPr bwMode="auto">
          <a:xfrm>
            <a:off x="7780743" y="976469"/>
            <a:ext cx="457200" cy="292011"/>
          </a:xfrm>
          <a:prstGeom prst="ellipse">
            <a:avLst/>
          </a:prstGeom>
          <a:solidFill>
            <a:srgbClr val="CC0000"/>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0.5</a:t>
            </a:r>
          </a:p>
        </p:txBody>
      </p:sp>
      <p:sp>
        <p:nvSpPr>
          <p:cNvPr id="23" name="Oval 22">
            <a:extLst>
              <a:ext uri="{FF2B5EF4-FFF2-40B4-BE49-F238E27FC236}">
                <a16:creationId xmlns:a16="http://schemas.microsoft.com/office/drawing/2014/main" id="{BD0DBDD5-E656-E29F-1408-590D15074360}"/>
              </a:ext>
            </a:extLst>
          </p:cNvPr>
          <p:cNvSpPr/>
          <p:nvPr/>
        </p:nvSpPr>
        <p:spPr bwMode="auto">
          <a:xfrm>
            <a:off x="9621103" y="976469"/>
            <a:ext cx="457200" cy="292011"/>
          </a:xfrm>
          <a:prstGeom prst="ellipse">
            <a:avLst/>
          </a:prstGeom>
          <a:solidFill>
            <a:srgbClr val="CC0000"/>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1.0</a:t>
            </a:r>
          </a:p>
        </p:txBody>
      </p:sp>
      <p:sp>
        <p:nvSpPr>
          <p:cNvPr id="24" name="Oval 23">
            <a:extLst>
              <a:ext uri="{FF2B5EF4-FFF2-40B4-BE49-F238E27FC236}">
                <a16:creationId xmlns:a16="http://schemas.microsoft.com/office/drawing/2014/main" id="{B5CF3868-7935-A1E8-4859-A5D42D21351E}"/>
              </a:ext>
            </a:extLst>
          </p:cNvPr>
          <p:cNvSpPr/>
          <p:nvPr/>
        </p:nvSpPr>
        <p:spPr bwMode="auto">
          <a:xfrm>
            <a:off x="8872388" y="941315"/>
            <a:ext cx="457200" cy="331274"/>
          </a:xfrm>
          <a:prstGeom prst="ellipse">
            <a:avLst/>
          </a:prstGeom>
          <a:solidFill>
            <a:srgbClr val="CC0000"/>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0.8</a:t>
            </a:r>
          </a:p>
        </p:txBody>
      </p:sp>
      <p:sp>
        <p:nvSpPr>
          <p:cNvPr id="25" name="Oval 24">
            <a:extLst>
              <a:ext uri="{FF2B5EF4-FFF2-40B4-BE49-F238E27FC236}">
                <a16:creationId xmlns:a16="http://schemas.microsoft.com/office/drawing/2014/main" id="{320AF369-2017-8057-7D67-CF167FE483C4}"/>
              </a:ext>
            </a:extLst>
          </p:cNvPr>
          <p:cNvSpPr/>
          <p:nvPr/>
        </p:nvSpPr>
        <p:spPr bwMode="auto">
          <a:xfrm>
            <a:off x="7057275" y="976716"/>
            <a:ext cx="457200" cy="292011"/>
          </a:xfrm>
          <a:prstGeom prst="ellipse">
            <a:avLst/>
          </a:prstGeom>
          <a:solidFill>
            <a:srgbClr val="D9D9D9"/>
          </a:solidFill>
          <a:ln w="19050" cap="flat" cmpd="sng" algn="ctr">
            <a:solidFill>
              <a:srgbClr val="000000"/>
            </a:solidFill>
            <a:prstDash val="sysDash"/>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j-lt"/>
                <a:ea typeface="Intel Clear" panose="020B0604020203020204" pitchFamily="34" charset="0"/>
                <a:cs typeface="Intel Clear" panose="020B0604020203020204" pitchFamily="34" charset="0"/>
              </a:rPr>
              <a:t>0.3</a:t>
            </a:r>
          </a:p>
        </p:txBody>
      </p:sp>
      <p:sp>
        <p:nvSpPr>
          <p:cNvPr id="30" name="Rectangular Callout 208">
            <a:extLst>
              <a:ext uri="{FF2B5EF4-FFF2-40B4-BE49-F238E27FC236}">
                <a16:creationId xmlns:a16="http://schemas.microsoft.com/office/drawing/2014/main" id="{460F8213-4C13-5ADE-9A9B-921A277D14AC}"/>
              </a:ext>
            </a:extLst>
          </p:cNvPr>
          <p:cNvSpPr/>
          <p:nvPr/>
        </p:nvSpPr>
        <p:spPr bwMode="auto">
          <a:xfrm>
            <a:off x="10068223" y="1284287"/>
            <a:ext cx="1022757" cy="283888"/>
          </a:xfrm>
          <a:prstGeom prst="wedgeRectCallout">
            <a:avLst>
              <a:gd name="adj1" fmla="val 42980"/>
              <a:gd name="adj2" fmla="val -201715"/>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A0 Tape-In</a:t>
            </a:r>
          </a:p>
        </p:txBody>
      </p:sp>
      <p:sp>
        <p:nvSpPr>
          <p:cNvPr id="31" name="Oval 30">
            <a:extLst>
              <a:ext uri="{FF2B5EF4-FFF2-40B4-BE49-F238E27FC236}">
                <a16:creationId xmlns:a16="http://schemas.microsoft.com/office/drawing/2014/main" id="{5F877B71-9351-5620-5419-D0E690C697AD}"/>
              </a:ext>
            </a:extLst>
          </p:cNvPr>
          <p:cNvSpPr/>
          <p:nvPr/>
        </p:nvSpPr>
        <p:spPr bwMode="auto">
          <a:xfrm>
            <a:off x="10781071" y="976467"/>
            <a:ext cx="685800" cy="274320"/>
          </a:xfrm>
          <a:prstGeom prst="ellipse">
            <a:avLst/>
          </a:prstGeom>
          <a:solidFill>
            <a:srgbClr val="CC0000"/>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A0 TI</a:t>
            </a:r>
            <a:endParaRPr kumimoji="0" lang="en-US" sz="16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endParaRPr>
          </a:p>
        </p:txBody>
      </p:sp>
      <p:sp>
        <p:nvSpPr>
          <p:cNvPr id="32" name="Rectangle 31">
            <a:extLst>
              <a:ext uri="{FF2B5EF4-FFF2-40B4-BE49-F238E27FC236}">
                <a16:creationId xmlns:a16="http://schemas.microsoft.com/office/drawing/2014/main" id="{3ADF0D65-C992-A4E6-BED0-EC43429C32E9}"/>
              </a:ext>
            </a:extLst>
          </p:cNvPr>
          <p:cNvSpPr/>
          <p:nvPr/>
        </p:nvSpPr>
        <p:spPr bwMode="auto">
          <a:xfrm>
            <a:off x="11132358" y="1254172"/>
            <a:ext cx="159689" cy="4389120"/>
          </a:xfrm>
          <a:prstGeom prst="rect">
            <a:avLst/>
          </a:prstGeom>
          <a:solidFill>
            <a:srgbClr val="333333">
              <a:alpha val="75000"/>
            </a:srgbClr>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algn="r" defTabSz="914217" eaLnBrk="0" fontAlgn="base" hangingPunct="0">
              <a:spcBef>
                <a:spcPct val="0"/>
              </a:spcBef>
              <a:spcAft>
                <a:spcPct val="0"/>
              </a:spcAft>
            </a:pPr>
            <a:r>
              <a:rPr lang="en-US" sz="1000" b="1" dirty="0">
                <a:solidFill>
                  <a:srgbClr val="FFFF00"/>
                </a:solidFill>
                <a:latin typeface="+mj-lt"/>
              </a:rPr>
              <a:t>A0 Tape-In</a:t>
            </a:r>
            <a:endParaRPr lang="en-US" sz="1000" b="1" i="1" dirty="0">
              <a:solidFill>
                <a:srgbClr val="FFFF00"/>
              </a:solidFill>
              <a:latin typeface="+mj-lt"/>
            </a:endParaRPr>
          </a:p>
        </p:txBody>
      </p:sp>
      <p:sp>
        <p:nvSpPr>
          <p:cNvPr id="33" name="Rectangle 32">
            <a:extLst>
              <a:ext uri="{FF2B5EF4-FFF2-40B4-BE49-F238E27FC236}">
                <a16:creationId xmlns:a16="http://schemas.microsoft.com/office/drawing/2014/main" id="{5547B713-EE4B-6BFB-00A1-6D7DB28E00A5}"/>
              </a:ext>
            </a:extLst>
          </p:cNvPr>
          <p:cNvSpPr/>
          <p:nvPr/>
        </p:nvSpPr>
        <p:spPr bwMode="auto">
          <a:xfrm>
            <a:off x="7942618" y="1253321"/>
            <a:ext cx="165019" cy="4389120"/>
          </a:xfrm>
          <a:prstGeom prst="rect">
            <a:avLst/>
          </a:prstGeom>
          <a:solidFill>
            <a:srgbClr val="333333">
              <a:alpha val="75000"/>
            </a:srgbClr>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algn="r" defTabSz="914217" eaLnBrk="0" fontAlgn="base" hangingPunct="0">
              <a:spcBef>
                <a:spcPct val="0"/>
              </a:spcBef>
              <a:spcAft>
                <a:spcPct val="0"/>
              </a:spcAft>
            </a:pPr>
            <a:r>
              <a:rPr lang="en-US" sz="1000" b="1" dirty="0">
                <a:solidFill>
                  <a:srgbClr val="FFFF00"/>
                </a:solidFill>
                <a:latin typeface="+mj-lt"/>
              </a:rPr>
              <a:t>Full Chip Design Enablement</a:t>
            </a:r>
            <a:endParaRPr lang="en-US" sz="1000" b="1" i="1" dirty="0">
              <a:solidFill>
                <a:srgbClr val="FFFF00"/>
              </a:solidFill>
              <a:latin typeface="+mj-lt"/>
            </a:endParaRPr>
          </a:p>
        </p:txBody>
      </p:sp>
      <p:sp>
        <p:nvSpPr>
          <p:cNvPr id="35" name="Rectangle 34">
            <a:extLst>
              <a:ext uri="{FF2B5EF4-FFF2-40B4-BE49-F238E27FC236}">
                <a16:creationId xmlns:a16="http://schemas.microsoft.com/office/drawing/2014/main" id="{ECE84ED5-84E5-B1AC-0475-F2CBAF75427A}"/>
              </a:ext>
            </a:extLst>
          </p:cNvPr>
          <p:cNvSpPr/>
          <p:nvPr/>
        </p:nvSpPr>
        <p:spPr bwMode="auto">
          <a:xfrm>
            <a:off x="9753534" y="1254172"/>
            <a:ext cx="159689" cy="4389120"/>
          </a:xfrm>
          <a:prstGeom prst="rect">
            <a:avLst/>
          </a:prstGeom>
          <a:solidFill>
            <a:srgbClr val="333333">
              <a:alpha val="75000"/>
            </a:srgbClr>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algn="r" defTabSz="914217" eaLnBrk="0" fontAlgn="base" hangingPunct="0">
              <a:spcBef>
                <a:spcPct val="0"/>
              </a:spcBef>
              <a:spcAft>
                <a:spcPct val="0"/>
              </a:spcAft>
            </a:pPr>
            <a:r>
              <a:rPr lang="en-US" sz="1000" b="1" dirty="0">
                <a:solidFill>
                  <a:srgbClr val="FFFF00"/>
                </a:solidFill>
                <a:latin typeface="+mj-lt"/>
              </a:rPr>
              <a:t>RTL Freeze</a:t>
            </a:r>
            <a:endParaRPr lang="en-US" sz="1000" b="1" i="1" dirty="0">
              <a:solidFill>
                <a:srgbClr val="FFFF00"/>
              </a:solidFill>
              <a:latin typeface="+mj-lt"/>
            </a:endParaRPr>
          </a:p>
        </p:txBody>
      </p:sp>
      <p:sp>
        <p:nvSpPr>
          <p:cNvPr id="36" name="Rectangle 35">
            <a:extLst>
              <a:ext uri="{FF2B5EF4-FFF2-40B4-BE49-F238E27FC236}">
                <a16:creationId xmlns:a16="http://schemas.microsoft.com/office/drawing/2014/main" id="{51EA1E4E-9E4E-E3E0-0EB3-1BC277CFD8B8}"/>
              </a:ext>
            </a:extLst>
          </p:cNvPr>
          <p:cNvSpPr/>
          <p:nvPr/>
        </p:nvSpPr>
        <p:spPr bwMode="auto">
          <a:xfrm>
            <a:off x="9020940" y="1269047"/>
            <a:ext cx="159715" cy="4389120"/>
          </a:xfrm>
          <a:prstGeom prst="rect">
            <a:avLst/>
          </a:prstGeom>
          <a:solidFill>
            <a:srgbClr val="333333">
              <a:alpha val="75000"/>
            </a:srgbClr>
          </a:solidFill>
          <a:ln w="9525" cap="flat" cmpd="sng" algn="ctr">
            <a:noFill/>
            <a:prstDash val="solid"/>
            <a:round/>
            <a:headEnd type="none" w="med" len="med"/>
            <a:tailEnd type="none" w="med" len="med"/>
          </a:ln>
          <a:effectLst/>
        </p:spPr>
        <p:txBody>
          <a:bodyPr vert="vert270" wrap="square" lIns="46800" tIns="46800" rIns="46800" bIns="46800" numCol="1" rtlCol="0" anchor="ctr" anchorCtr="0" compatLnSpc="1">
            <a:prstTxWarp prst="textNoShape">
              <a:avLst/>
            </a:prstTxWarp>
          </a:bodyPr>
          <a:lstStyle/>
          <a:p>
            <a:pPr algn="r" eaLnBrk="0" fontAlgn="base" hangingPunct="0">
              <a:spcBef>
                <a:spcPct val="0"/>
              </a:spcBef>
              <a:spcAft>
                <a:spcPct val="0"/>
              </a:spcAft>
            </a:pPr>
            <a:r>
              <a:rPr lang="en-US" sz="1000" b="1" dirty="0">
                <a:solidFill>
                  <a:srgbClr val="FFFF00"/>
                </a:solidFill>
                <a:latin typeface="+mj-lt"/>
              </a:rPr>
              <a:t>Full Chip Design Enablement</a:t>
            </a:r>
            <a:endParaRPr lang="en-US" sz="1000" b="1" i="1" dirty="0">
              <a:solidFill>
                <a:srgbClr val="FFFF00"/>
              </a:solidFill>
              <a:latin typeface="+mj-lt"/>
            </a:endParaRPr>
          </a:p>
        </p:txBody>
      </p:sp>
      <p:sp>
        <p:nvSpPr>
          <p:cNvPr id="37" name="Rectangle 36">
            <a:extLst>
              <a:ext uri="{FF2B5EF4-FFF2-40B4-BE49-F238E27FC236}">
                <a16:creationId xmlns:a16="http://schemas.microsoft.com/office/drawing/2014/main" id="{A0AD15D3-4076-9AF6-5557-522F1464CE50}"/>
              </a:ext>
            </a:extLst>
          </p:cNvPr>
          <p:cNvSpPr/>
          <p:nvPr/>
        </p:nvSpPr>
        <p:spPr bwMode="auto">
          <a:xfrm>
            <a:off x="7203996" y="1253321"/>
            <a:ext cx="159689" cy="4389120"/>
          </a:xfrm>
          <a:prstGeom prst="rect">
            <a:avLst/>
          </a:prstGeom>
          <a:solidFill>
            <a:srgbClr val="FFFFFF">
              <a:lumMod val="75000"/>
              <a:alpha val="75000"/>
            </a:srgbClr>
          </a:solidFill>
          <a:ln w="9525" cap="flat" cmpd="sng" algn="ctr">
            <a:solidFill>
              <a:srgbClr val="000000">
                <a:lumMod val="75000"/>
                <a:lumOff val="25000"/>
              </a:srgbClr>
            </a:solidFill>
            <a:prstDash val="sysDash"/>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marL="0" marR="0" lvl="0" indent="0" algn="r" defTabSz="914217"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lumMod val="75000"/>
                    <a:lumOff val="25000"/>
                  </a:srgbClr>
                </a:solidFill>
                <a:effectLst/>
                <a:uLnTx/>
                <a:uFillTx/>
                <a:latin typeface="+mj-lt"/>
              </a:rPr>
              <a:t>Basic Boot Complete</a:t>
            </a:r>
            <a:endParaRPr kumimoji="0" lang="en-US" sz="1000" b="1" i="1" u="none" strike="noStrike" kern="0" cap="none" spc="0" normalizeH="0" baseline="0" noProof="0" dirty="0">
              <a:ln>
                <a:noFill/>
              </a:ln>
              <a:solidFill>
                <a:srgbClr val="000000">
                  <a:lumMod val="75000"/>
                  <a:lumOff val="25000"/>
                </a:srgbClr>
              </a:solidFill>
              <a:effectLst/>
              <a:uLnTx/>
              <a:uFillTx/>
              <a:latin typeface="+mj-lt"/>
            </a:endParaRPr>
          </a:p>
        </p:txBody>
      </p:sp>
      <p:sp>
        <p:nvSpPr>
          <p:cNvPr id="38" name="Rectangular Callout 211">
            <a:extLst>
              <a:ext uri="{FF2B5EF4-FFF2-40B4-BE49-F238E27FC236}">
                <a16:creationId xmlns:a16="http://schemas.microsoft.com/office/drawing/2014/main" id="{8683AC0E-BF43-2380-5491-B8EB34BAC180}"/>
              </a:ext>
            </a:extLst>
          </p:cNvPr>
          <p:cNvSpPr/>
          <p:nvPr/>
        </p:nvSpPr>
        <p:spPr bwMode="auto">
          <a:xfrm>
            <a:off x="10044800" y="3690946"/>
            <a:ext cx="1036176" cy="1022341"/>
          </a:xfrm>
          <a:prstGeom prst="wedgeRectCallout">
            <a:avLst>
              <a:gd name="adj1" fmla="val -71071"/>
              <a:gd name="adj2" fmla="val -116481"/>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TI-gating SD milestone leading to final synthesis</a:t>
            </a:r>
          </a:p>
        </p:txBody>
      </p:sp>
      <p:sp>
        <p:nvSpPr>
          <p:cNvPr id="39" name="Rectangular Callout 212">
            <a:extLst>
              <a:ext uri="{FF2B5EF4-FFF2-40B4-BE49-F238E27FC236}">
                <a16:creationId xmlns:a16="http://schemas.microsoft.com/office/drawing/2014/main" id="{7E80C24F-93CB-6318-E643-A806E5217B11}"/>
              </a:ext>
            </a:extLst>
          </p:cNvPr>
          <p:cNvSpPr/>
          <p:nvPr/>
        </p:nvSpPr>
        <p:spPr bwMode="auto">
          <a:xfrm>
            <a:off x="9228751" y="4984752"/>
            <a:ext cx="1761626" cy="642935"/>
          </a:xfrm>
          <a:prstGeom prst="wedgeRectCallout">
            <a:avLst>
              <a:gd name="adj1" fmla="val -17277"/>
              <a:gd name="adj2" fmla="val -286071"/>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TI-gating Validation milestone leading to final synthesis</a:t>
            </a:r>
          </a:p>
        </p:txBody>
      </p:sp>
      <p:sp>
        <p:nvSpPr>
          <p:cNvPr id="40" name="Rectangular Callout 213">
            <a:extLst>
              <a:ext uri="{FF2B5EF4-FFF2-40B4-BE49-F238E27FC236}">
                <a16:creationId xmlns:a16="http://schemas.microsoft.com/office/drawing/2014/main" id="{F0C9AA90-3569-B1B0-F8F2-98B45043D40B}"/>
              </a:ext>
            </a:extLst>
          </p:cNvPr>
          <p:cNvSpPr/>
          <p:nvPr/>
        </p:nvSpPr>
        <p:spPr bwMode="auto">
          <a:xfrm>
            <a:off x="7526593" y="4197984"/>
            <a:ext cx="1046261" cy="1201103"/>
          </a:xfrm>
          <a:prstGeom prst="wedgeRectCallout">
            <a:avLst>
              <a:gd name="adj1" fmla="val -9753"/>
              <a:gd name="adj2" fmla="val -181867"/>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Primary integration milestone enabling SD, SOC VAL &amp; PSS</a:t>
            </a:r>
          </a:p>
        </p:txBody>
      </p:sp>
      <p:sp>
        <p:nvSpPr>
          <p:cNvPr id="41" name="Rectangular Callout 214">
            <a:extLst>
              <a:ext uri="{FF2B5EF4-FFF2-40B4-BE49-F238E27FC236}">
                <a16:creationId xmlns:a16="http://schemas.microsoft.com/office/drawing/2014/main" id="{2B4CC86D-43DC-15FC-20A8-E443625C3F2A}"/>
              </a:ext>
            </a:extLst>
          </p:cNvPr>
          <p:cNvSpPr/>
          <p:nvPr/>
        </p:nvSpPr>
        <p:spPr bwMode="auto">
          <a:xfrm>
            <a:off x="8617504" y="4061480"/>
            <a:ext cx="1036858" cy="401269"/>
          </a:xfrm>
          <a:prstGeom prst="wedgeRectCallout">
            <a:avLst>
              <a:gd name="adj1" fmla="val -10148"/>
              <a:gd name="adj2" fmla="val -405415"/>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RTL Code Complete</a:t>
            </a:r>
          </a:p>
        </p:txBody>
      </p:sp>
      <p:sp>
        <p:nvSpPr>
          <p:cNvPr id="42" name="Rectangular Callout 215">
            <a:extLst>
              <a:ext uri="{FF2B5EF4-FFF2-40B4-BE49-F238E27FC236}">
                <a16:creationId xmlns:a16="http://schemas.microsoft.com/office/drawing/2014/main" id="{58016F58-4587-C699-8532-319B4388D0C1}"/>
              </a:ext>
            </a:extLst>
          </p:cNvPr>
          <p:cNvSpPr/>
          <p:nvPr/>
        </p:nvSpPr>
        <p:spPr bwMode="auto">
          <a:xfrm>
            <a:off x="5446393" y="4532869"/>
            <a:ext cx="1647023" cy="681185"/>
          </a:xfrm>
          <a:prstGeom prst="wedgeRectCallout">
            <a:avLst>
              <a:gd name="adj1" fmla="val 61076"/>
              <a:gd name="adj2" fmla="val -200570"/>
            </a:avLst>
          </a:prstGeom>
          <a:solidFill>
            <a:srgbClr val="FFFFFF">
              <a:lumMod val="85000"/>
            </a:srgbClr>
          </a:solidFill>
          <a:ln w="28575" cap="flat" cmpd="sng" algn="ctr">
            <a:solidFill>
              <a:srgbClr val="000000">
                <a:lumMod val="75000"/>
                <a:lumOff val="25000"/>
              </a:srgbClr>
            </a:solidFill>
            <a:prstDash val="lgDash"/>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lumMod val="75000"/>
                    <a:lumOff val="25000"/>
                  </a:srgbClr>
                </a:solidFill>
                <a:effectLst/>
                <a:uLnTx/>
                <a:uFillTx/>
                <a:latin typeface="+mj-lt"/>
                <a:ea typeface="Intel Clear" panose="020B0604020203020204" pitchFamily="34" charset="0"/>
                <a:cs typeface="Intel Clear" panose="020B0604020203020204" pitchFamily="34" charset="0"/>
              </a:rPr>
              <a:t>Basic boot complete ensuring subsequent completion of boot</a:t>
            </a:r>
          </a:p>
        </p:txBody>
      </p:sp>
      <p:sp>
        <p:nvSpPr>
          <p:cNvPr id="43" name="Rectangular Callout 214">
            <a:extLst>
              <a:ext uri="{FF2B5EF4-FFF2-40B4-BE49-F238E27FC236}">
                <a16:creationId xmlns:a16="http://schemas.microsoft.com/office/drawing/2014/main" id="{D0086FA5-7D89-71C7-4B42-D81FE7D2B73F}"/>
              </a:ext>
            </a:extLst>
          </p:cNvPr>
          <p:cNvSpPr/>
          <p:nvPr/>
        </p:nvSpPr>
        <p:spPr bwMode="auto">
          <a:xfrm>
            <a:off x="9991047" y="2028880"/>
            <a:ext cx="1036858" cy="246007"/>
          </a:xfrm>
          <a:prstGeom prst="wedgeRectCallout">
            <a:avLst>
              <a:gd name="adj1" fmla="val -60748"/>
              <a:gd name="adj2" fmla="val 128356"/>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RTL Freeze</a:t>
            </a:r>
          </a:p>
        </p:txBody>
      </p:sp>
    </p:spTree>
    <p:extLst>
      <p:ext uri="{BB962C8B-B14F-4D97-AF65-F5344CB8AC3E}">
        <p14:creationId xmlns:p14="http://schemas.microsoft.com/office/powerpoint/2010/main" val="3393267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1" name="Table 320">
            <a:extLst>
              <a:ext uri="{FF2B5EF4-FFF2-40B4-BE49-F238E27FC236}">
                <a16:creationId xmlns:a16="http://schemas.microsoft.com/office/drawing/2014/main" id="{8418AC30-E37C-469D-83A0-62D9F50ED47D}"/>
              </a:ext>
            </a:extLst>
          </p:cNvPr>
          <p:cNvGraphicFramePr>
            <a:graphicFrameLocks noGrp="1"/>
          </p:cNvGraphicFramePr>
          <p:nvPr/>
        </p:nvGraphicFramePr>
        <p:xfrm>
          <a:off x="3401836" y="1764000"/>
          <a:ext cx="7796469" cy="365760"/>
        </p:xfrm>
        <a:graphic>
          <a:graphicData uri="http://schemas.openxmlformats.org/drawingml/2006/table">
            <a:tbl>
              <a:tblPr/>
              <a:tblGrid>
                <a:gridCol w="1828800">
                  <a:extLst>
                    <a:ext uri="{9D8B030D-6E8A-4147-A177-3AD203B41FA5}">
                      <a16:colId xmlns:a16="http://schemas.microsoft.com/office/drawing/2014/main" val="20000"/>
                    </a:ext>
                  </a:extLst>
                </a:gridCol>
                <a:gridCol w="549452">
                  <a:extLst>
                    <a:ext uri="{9D8B030D-6E8A-4147-A177-3AD203B41FA5}">
                      <a16:colId xmlns:a16="http://schemas.microsoft.com/office/drawing/2014/main" val="20001"/>
                    </a:ext>
                  </a:extLst>
                </a:gridCol>
                <a:gridCol w="1869949">
                  <a:extLst>
                    <a:ext uri="{9D8B030D-6E8A-4147-A177-3AD203B41FA5}">
                      <a16:colId xmlns:a16="http://schemas.microsoft.com/office/drawing/2014/main" val="20002"/>
                    </a:ext>
                  </a:extLst>
                </a:gridCol>
                <a:gridCol w="1711058">
                  <a:extLst>
                    <a:ext uri="{9D8B030D-6E8A-4147-A177-3AD203B41FA5}">
                      <a16:colId xmlns:a16="http://schemas.microsoft.com/office/drawing/2014/main" val="20003"/>
                    </a:ext>
                  </a:extLst>
                </a:gridCol>
                <a:gridCol w="266779">
                  <a:extLst>
                    <a:ext uri="{9D8B030D-6E8A-4147-A177-3AD203B41FA5}">
                      <a16:colId xmlns:a16="http://schemas.microsoft.com/office/drawing/2014/main" val="20004"/>
                    </a:ext>
                  </a:extLst>
                </a:gridCol>
                <a:gridCol w="1570431">
                  <a:extLst>
                    <a:ext uri="{9D8B030D-6E8A-4147-A177-3AD203B41FA5}">
                      <a16:colId xmlns:a16="http://schemas.microsoft.com/office/drawing/2014/main" val="20005"/>
                    </a:ext>
                  </a:extLst>
                </a:gridCol>
              </a:tblGrid>
              <a:tr h="36576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rgbClr val="FFFFFF"/>
                          </a:solidFill>
                          <a:effectLst/>
                          <a:latin typeface="Intel Clear" panose="020B0604020203020204" pitchFamily="34" charset="0"/>
                          <a:ea typeface="+mn-ea"/>
                          <a:cs typeface="+mn-cs"/>
                        </a:rPr>
                        <a:t>A0 Fab TPT</a:t>
                      </a: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1" i="0" u="none" strike="noStrike" dirty="0">
                          <a:solidFill>
                            <a:srgbClr val="000000"/>
                          </a:solidFill>
                          <a:effectLst/>
                          <a:latin typeface="Intel Clear" panose="020B0604020203020204" pitchFamily="34" charset="0"/>
                        </a:rPr>
                        <a:t>Volume</a:t>
                      </a:r>
                      <a:r>
                        <a:rPr lang="en-US" sz="800" b="1" i="0" u="none" strike="noStrike" baseline="0" dirty="0">
                          <a:solidFill>
                            <a:srgbClr val="000000"/>
                          </a:solidFill>
                          <a:effectLst/>
                          <a:latin typeface="Intel Clear" panose="020B0604020203020204" pitchFamily="34" charset="0"/>
                        </a:rPr>
                        <a:t> Samples</a:t>
                      </a:r>
                      <a:endParaRPr lang="en-US" sz="800" b="1" i="0" u="none" strike="noStrike" dirty="0">
                        <a:solidFill>
                          <a:srgbClr val="000000"/>
                        </a:solidFill>
                        <a:effectLst/>
                        <a:latin typeface="Intel Clear" panose="020B0604020203020204" pitchFamily="34" charset="0"/>
                      </a:endParaRP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rgbClr val="000000"/>
                        </a:solidFill>
                        <a:effectLst/>
                        <a:latin typeface="Intel Clear" panose="020B0604020203020204" pitchFamily="34" charset="0"/>
                      </a:endParaRP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da-DK" sz="1000" b="0" i="0" u="none" strike="noStrike" dirty="0">
                          <a:solidFill>
                            <a:srgbClr val="FFFFFF"/>
                          </a:solidFill>
                          <a:effectLst/>
                          <a:latin typeface="Intel Clear" panose="020B0604020203020204" pitchFamily="34" charset="0"/>
                        </a:rPr>
                        <a:t>B0 Fab</a:t>
                      </a:r>
                      <a:r>
                        <a:rPr lang="da-DK" sz="1000" b="0" i="0" u="none" strike="noStrike" baseline="0" dirty="0">
                          <a:solidFill>
                            <a:srgbClr val="FFFFFF"/>
                          </a:solidFill>
                          <a:effectLst/>
                          <a:latin typeface="Intel Clear" panose="020B0604020203020204" pitchFamily="34" charset="0"/>
                        </a:rPr>
                        <a:t> </a:t>
                      </a:r>
                      <a:r>
                        <a:rPr lang="da-DK" sz="1000" b="0" i="0" u="none" strike="noStrike" dirty="0">
                          <a:solidFill>
                            <a:srgbClr val="FFFFFF"/>
                          </a:solidFill>
                          <a:effectLst/>
                          <a:latin typeface="Intel Clear" panose="020B0604020203020204" pitchFamily="34" charset="0"/>
                        </a:rPr>
                        <a:t>TPT</a:t>
                      </a: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rgbClr val="000000"/>
                        </a:solidFill>
                        <a:effectLst/>
                        <a:latin typeface="Intel Clear" panose="020B0604020203020204" pitchFamily="34" charset="0"/>
                      </a:endParaRP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rgbClr val="000000"/>
                        </a:solidFill>
                        <a:effectLst/>
                        <a:latin typeface="Intel Clear" panose="020B0604020203020204" pitchFamily="34" charset="0"/>
                      </a:endParaRP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sp>
        <p:nvSpPr>
          <p:cNvPr id="2" name="BainBulletsConfiguration" hidden="1"/>
          <p:cNvSpPr txBox="1"/>
          <p:nvPr/>
        </p:nvSpPr>
        <p:spPr>
          <a:xfrm>
            <a:off x="1865965" y="87069"/>
            <a:ext cx="8707121" cy="111890"/>
          </a:xfrm>
          <a:prstGeom prst="rect">
            <a:avLst/>
          </a:prstGeom>
          <a:noFill/>
        </p:spPr>
        <p:txBody>
          <a:bodyPr vert="horz" wrap="square" lIns="44577" tIns="44577" rIns="44577" bIns="44577" rtlCol="0">
            <a:spAutoFit/>
          </a:bodyPr>
          <a:lstStyle/>
          <a:p>
            <a:pPr marL="0" marR="0" lvl="0" indent="0" algn="l" defTabSz="959305" rtl="0" eaLnBrk="0" fontAlgn="base" latinLnBrk="0" hangingPunct="0">
              <a:lnSpc>
                <a:spcPct val="100000"/>
              </a:lnSpc>
              <a:spcBef>
                <a:spcPct val="0"/>
              </a:spcBef>
              <a:spcAft>
                <a:spcPct val="0"/>
              </a:spcAft>
              <a:buClrTx/>
              <a:buSzTx/>
              <a:buFontTx/>
              <a:buNone/>
              <a:tabLst/>
              <a:defRPr/>
            </a:pPr>
            <a:r>
              <a:rPr kumimoji="0" lang="en-CA" sz="142" b="0" i="0" u="none" strike="noStrike" kern="1200" cap="none" spc="0" normalizeH="0" baseline="0" noProof="0" dirty="0">
                <a:ln>
                  <a:noFill/>
                </a:ln>
                <a:solidFill>
                  <a:srgbClr val="FFFFFF"/>
                </a:solidFill>
                <a:effectLst/>
                <a:uLnTx/>
                <a:uFillTx/>
                <a:latin typeface="IntelOne Display Regular"/>
              </a:rPr>
              <a:t>98_85 88_84</a:t>
            </a:r>
          </a:p>
        </p:txBody>
      </p:sp>
      <p:sp>
        <p:nvSpPr>
          <p:cNvPr id="72" name="Title 32"/>
          <p:cNvSpPr>
            <a:spLocks noGrp="1"/>
          </p:cNvSpPr>
          <p:nvPr>
            <p:ph type="title"/>
          </p:nvPr>
        </p:nvSpPr>
        <p:spPr bwMode="gray">
          <a:xfrm>
            <a:off x="1945650" y="219741"/>
            <a:ext cx="8601255" cy="487240"/>
          </a:xfrm>
        </p:spPr>
        <p:txBody>
          <a:bodyPr>
            <a:noAutofit/>
          </a:bodyPr>
          <a:lstStyle/>
          <a:p>
            <a:r>
              <a:rPr lang="en-US" sz="3200" dirty="0">
                <a:ea typeface="Intel Clear" panose="020B0604020203020204" pitchFamily="34" charset="0"/>
                <a:cs typeface="Intel Clear" panose="020B0604020203020204" pitchFamily="34" charset="0"/>
              </a:rPr>
              <a:t>Post-Si Governance Review Checkpoints</a:t>
            </a:r>
            <a:endParaRPr lang="en-CA" sz="3200" dirty="0">
              <a:solidFill>
                <a:schemeClr val="tx1"/>
              </a:solidFill>
              <a:ea typeface="Intel Clear" panose="020B0604020203020204" pitchFamily="34" charset="0"/>
              <a:cs typeface="Intel Clear" panose="020B0604020203020204" pitchFamily="34" charset="0"/>
            </a:endParaRPr>
          </a:p>
        </p:txBody>
      </p:sp>
      <p:sp>
        <p:nvSpPr>
          <p:cNvPr id="83" name="TextBox 82"/>
          <p:cNvSpPr txBox="1"/>
          <p:nvPr/>
        </p:nvSpPr>
        <p:spPr>
          <a:xfrm>
            <a:off x="1945650" y="7062812"/>
            <a:ext cx="7344205" cy="244353"/>
          </a:xfrm>
          <a:prstGeom prst="rect">
            <a:avLst/>
          </a:prstGeom>
          <a:noFill/>
        </p:spPr>
        <p:txBody>
          <a:bodyPr wrap="square" lIns="89589" tIns="44795" rIns="89589" bIns="44795" rtlCol="0">
            <a:spAutoFit/>
          </a:bodyPr>
          <a:lstStyle/>
          <a:p>
            <a:pPr lvl="0" defTabSz="895841"/>
            <a:r>
              <a:rPr lang="en-US" sz="1000" i="1" dirty="0">
                <a:solidFill>
                  <a:srgbClr val="00B2EA"/>
                </a:solidFill>
              </a:rPr>
              <a:t>Please Note: See Post-Si 2 Stepping Model for a more details</a:t>
            </a:r>
          </a:p>
        </p:txBody>
      </p:sp>
      <p:cxnSp>
        <p:nvCxnSpPr>
          <p:cNvPr id="171" name="Straight Connector 170"/>
          <p:cNvCxnSpPr/>
          <p:nvPr/>
        </p:nvCxnSpPr>
        <p:spPr bwMode="auto">
          <a:xfrm flipV="1">
            <a:off x="5119114" y="5447070"/>
            <a:ext cx="1051560" cy="3687"/>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74" name="Straight Connector 173"/>
          <p:cNvCxnSpPr/>
          <p:nvPr/>
        </p:nvCxnSpPr>
        <p:spPr bwMode="auto">
          <a:xfrm>
            <a:off x="3362420" y="6374632"/>
            <a:ext cx="4289788" cy="17391"/>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77" name="Straight Connector 176"/>
          <p:cNvCxnSpPr/>
          <p:nvPr/>
        </p:nvCxnSpPr>
        <p:spPr bwMode="auto">
          <a:xfrm flipV="1">
            <a:off x="3447734" y="5995698"/>
            <a:ext cx="3751657" cy="285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78" name="Straight Connector 177"/>
          <p:cNvCxnSpPr/>
          <p:nvPr/>
        </p:nvCxnSpPr>
        <p:spPr bwMode="auto">
          <a:xfrm>
            <a:off x="3426852" y="6527998"/>
            <a:ext cx="4225357" cy="41411"/>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1" name="Straight Connector 190"/>
          <p:cNvCxnSpPr/>
          <p:nvPr/>
        </p:nvCxnSpPr>
        <p:spPr bwMode="auto">
          <a:xfrm>
            <a:off x="4076045" y="5807575"/>
            <a:ext cx="2811057" cy="7975"/>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2" name="Straight Connector 191"/>
          <p:cNvCxnSpPr/>
          <p:nvPr/>
        </p:nvCxnSpPr>
        <p:spPr bwMode="auto">
          <a:xfrm>
            <a:off x="4254710" y="6171049"/>
            <a:ext cx="3181095"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8" name="Straight Connector 197"/>
          <p:cNvCxnSpPr/>
          <p:nvPr/>
        </p:nvCxnSpPr>
        <p:spPr bwMode="auto">
          <a:xfrm>
            <a:off x="4808149" y="5627687"/>
            <a:ext cx="1828800"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grpSp>
        <p:nvGrpSpPr>
          <p:cNvPr id="111" name="Sticker79465">
            <a:extLst>
              <a:ext uri="{FF2B5EF4-FFF2-40B4-BE49-F238E27FC236}">
                <a16:creationId xmlns:a16="http://schemas.microsoft.com/office/drawing/2014/main" id="{4CD125B8-A21D-4330-88D3-5106FF4DE75A}"/>
              </a:ext>
            </a:extLst>
          </p:cNvPr>
          <p:cNvGrpSpPr/>
          <p:nvPr>
            <p:custDataLst>
              <p:tags r:id="rId1"/>
            </p:custDataLst>
          </p:nvPr>
        </p:nvGrpSpPr>
        <p:grpSpPr>
          <a:xfrm>
            <a:off x="9740946" y="74803"/>
            <a:ext cx="1681793" cy="240475"/>
            <a:chOff x="8169483" y="1306784"/>
            <a:chExt cx="1441099" cy="247652"/>
          </a:xfrm>
        </p:grpSpPr>
        <p:sp>
          <p:nvSpPr>
            <p:cNvPr id="113" name="StickerText79465">
              <a:extLst>
                <a:ext uri="{FF2B5EF4-FFF2-40B4-BE49-F238E27FC236}">
                  <a16:creationId xmlns:a16="http://schemas.microsoft.com/office/drawing/2014/main" id="{761EF435-2046-432C-95E4-79F4A7BD7A6B}"/>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marL="0" marR="0" lvl="0" indent="0" algn="ctr" defTabSz="970197"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525252"/>
                  </a:solidFill>
                  <a:effectLst/>
                  <a:uLnTx/>
                  <a:uFillTx/>
                  <a:latin typeface="IntelOne Display Light" panose="020B0403020203020204" pitchFamily="34" charset="0"/>
                </a:rPr>
                <a:t>UPLC 3.0.0</a:t>
              </a:r>
            </a:p>
          </p:txBody>
        </p:sp>
        <p:cxnSp>
          <p:nvCxnSpPr>
            <p:cNvPr id="114" name="StickerLineTop79465">
              <a:extLst>
                <a:ext uri="{FF2B5EF4-FFF2-40B4-BE49-F238E27FC236}">
                  <a16:creationId xmlns:a16="http://schemas.microsoft.com/office/drawing/2014/main" id="{765C1866-8DF6-4FE2-B4A1-2E97DC401379}"/>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15" name="StickerLineBottom79465">
              <a:extLst>
                <a:ext uri="{FF2B5EF4-FFF2-40B4-BE49-F238E27FC236}">
                  <a16:creationId xmlns:a16="http://schemas.microsoft.com/office/drawing/2014/main" id="{42EB760C-A448-4186-B027-7BDDB3219066}"/>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280" name="Rectangle 279">
            <a:extLst>
              <a:ext uri="{FF2B5EF4-FFF2-40B4-BE49-F238E27FC236}">
                <a16:creationId xmlns:a16="http://schemas.microsoft.com/office/drawing/2014/main" id="{B81674C8-B9F2-4A75-9E90-27498722D5E0}"/>
              </a:ext>
            </a:extLst>
          </p:cNvPr>
          <p:cNvSpPr/>
          <p:nvPr/>
        </p:nvSpPr>
        <p:spPr>
          <a:xfrm>
            <a:off x="1952996" y="1773791"/>
            <a:ext cx="671447" cy="275131"/>
          </a:xfrm>
          <a:prstGeom prst="rect">
            <a:avLst/>
          </a:prstGeom>
        </p:spPr>
        <p:txBody>
          <a:bodyPr wrap="none" lIns="89589" tIns="44795" rIns="89589" bIns="44795">
            <a:spAutoFit/>
          </a:bodyPr>
          <a:lstStyle/>
          <a:p>
            <a:pPr marL="0" marR="0" lvl="0" indent="0" algn="l" defTabSz="894686"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IntelOne Display Regular"/>
              </a:rPr>
              <a:t>Silicon</a:t>
            </a:r>
          </a:p>
        </p:txBody>
      </p:sp>
      <p:sp>
        <p:nvSpPr>
          <p:cNvPr id="281" name="Rectangle 280">
            <a:extLst>
              <a:ext uri="{FF2B5EF4-FFF2-40B4-BE49-F238E27FC236}">
                <a16:creationId xmlns:a16="http://schemas.microsoft.com/office/drawing/2014/main" id="{70FB2361-40CF-4943-8845-6F086B84D47F}"/>
              </a:ext>
            </a:extLst>
          </p:cNvPr>
          <p:cNvSpPr/>
          <p:nvPr/>
        </p:nvSpPr>
        <p:spPr>
          <a:xfrm>
            <a:off x="1952995" y="2903944"/>
            <a:ext cx="1082347" cy="459797"/>
          </a:xfrm>
          <a:prstGeom prst="rect">
            <a:avLst/>
          </a:prstGeom>
        </p:spPr>
        <p:txBody>
          <a:bodyPr wrap="square" lIns="89589" tIns="44795" rIns="89589" bIns="44795">
            <a:spAutoFit/>
          </a:bodyPr>
          <a:lstStyle/>
          <a:p>
            <a:pPr marL="0" marR="0" lvl="0" indent="0" algn="l" defTabSz="895841"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IntelOne Display Regular"/>
              </a:rPr>
              <a:t>Post-Si </a:t>
            </a:r>
          </a:p>
          <a:p>
            <a:pPr marL="0" marR="0" lvl="0" indent="0" algn="l" defTabSz="895841"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IntelOne Display Regular"/>
              </a:rPr>
              <a:t>Sys Val</a:t>
            </a:r>
            <a:endParaRPr kumimoji="0" lang="en-US" sz="1200" b="0" i="1" u="none" strike="noStrike" kern="1200" cap="none" spc="0" normalizeH="0" baseline="0" noProof="0" dirty="0">
              <a:ln>
                <a:noFill/>
              </a:ln>
              <a:solidFill>
                <a:srgbClr val="000000"/>
              </a:solidFill>
              <a:effectLst/>
              <a:uLnTx/>
              <a:uFillTx/>
              <a:latin typeface="IntelOne Display Regular"/>
            </a:endParaRPr>
          </a:p>
        </p:txBody>
      </p:sp>
      <p:sp>
        <p:nvSpPr>
          <p:cNvPr id="282" name="Rectangle 281">
            <a:extLst>
              <a:ext uri="{FF2B5EF4-FFF2-40B4-BE49-F238E27FC236}">
                <a16:creationId xmlns:a16="http://schemas.microsoft.com/office/drawing/2014/main" id="{4FA4052D-0CBA-4A50-8992-2DC170863131}"/>
              </a:ext>
            </a:extLst>
          </p:cNvPr>
          <p:cNvSpPr/>
          <p:nvPr/>
        </p:nvSpPr>
        <p:spPr>
          <a:xfrm>
            <a:off x="1952994" y="4361956"/>
            <a:ext cx="1130402" cy="459797"/>
          </a:xfrm>
          <a:prstGeom prst="rect">
            <a:avLst/>
          </a:prstGeom>
        </p:spPr>
        <p:txBody>
          <a:bodyPr wrap="square" lIns="89589" tIns="44795" rIns="89589" bIns="44795">
            <a:spAutoFit/>
          </a:bodyPr>
          <a:lstStyle/>
          <a:p>
            <a:pPr marL="0" marR="0" lvl="0" indent="0" algn="l" defTabSz="950317"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IntelOne Display Regular"/>
              </a:rPr>
              <a:t>PSS/</a:t>
            </a:r>
          </a:p>
          <a:p>
            <a:pPr marL="0" marR="0" lvl="0" indent="0" algn="l" defTabSz="950317"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IntelOne Display Regular"/>
              </a:rPr>
              <a:t>IP FW/DRV</a:t>
            </a:r>
            <a:endParaRPr kumimoji="0" lang="en-US" sz="1200" b="0" i="1" u="none" strike="noStrike" kern="1200" cap="none" spc="0" normalizeH="0" baseline="0" noProof="0" dirty="0">
              <a:ln>
                <a:noFill/>
              </a:ln>
              <a:solidFill>
                <a:srgbClr val="000000"/>
              </a:solidFill>
              <a:effectLst/>
              <a:uLnTx/>
              <a:uFillTx/>
              <a:latin typeface="IntelOne Display Regular"/>
            </a:endParaRPr>
          </a:p>
        </p:txBody>
      </p:sp>
      <p:cxnSp>
        <p:nvCxnSpPr>
          <p:cNvPr id="283" name="Straight Arrow Connector 282">
            <a:extLst>
              <a:ext uri="{FF2B5EF4-FFF2-40B4-BE49-F238E27FC236}">
                <a16:creationId xmlns:a16="http://schemas.microsoft.com/office/drawing/2014/main" id="{CD855AB6-1DE5-4889-A06F-46674C18BFC7}"/>
              </a:ext>
            </a:extLst>
          </p:cNvPr>
          <p:cNvCxnSpPr/>
          <p:nvPr/>
        </p:nvCxnSpPr>
        <p:spPr bwMode="auto">
          <a:xfrm flipH="1">
            <a:off x="4310593" y="4418493"/>
            <a:ext cx="326851"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284" name="Rectangle 283">
            <a:extLst>
              <a:ext uri="{FF2B5EF4-FFF2-40B4-BE49-F238E27FC236}">
                <a16:creationId xmlns:a16="http://schemas.microsoft.com/office/drawing/2014/main" id="{EACE673F-F43D-48E7-801C-4B26C74DC7F3}"/>
              </a:ext>
            </a:extLst>
          </p:cNvPr>
          <p:cNvSpPr/>
          <p:nvPr/>
        </p:nvSpPr>
        <p:spPr bwMode="auto">
          <a:xfrm>
            <a:off x="3406166" y="4362491"/>
            <a:ext cx="1828800" cy="286744"/>
          </a:xfrm>
          <a:prstGeom prst="rect">
            <a:avLst/>
          </a:prstGeom>
          <a:solidFill>
            <a:srgbClr val="FFE433">
              <a:lumMod val="75000"/>
            </a:srgbClr>
          </a:solidFill>
          <a:ln w="2540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rtl="0" eaLnBrk="0" fontAlgn="base" latinLnBrk="0" hangingPunct="0">
              <a:lnSpc>
                <a:spcPct val="100000"/>
              </a:lnSpc>
              <a:spcBef>
                <a:spcPct val="0"/>
              </a:spcBef>
              <a:spcAft>
                <a:spcPct val="0"/>
              </a:spcAft>
              <a:buClrTx/>
              <a:buSzTx/>
              <a:buFontTx/>
              <a:buNone/>
              <a:tabLst/>
              <a:defRPr/>
            </a:pPr>
            <a:r>
              <a:rPr kumimoji="0" lang="en-US" sz="980" b="1" i="0" u="none" strike="noStrike" kern="0" cap="none" spc="0" normalizeH="0" baseline="0" noProof="0" dirty="0">
                <a:ln>
                  <a:noFill/>
                </a:ln>
                <a:solidFill>
                  <a:srgbClr val="000000"/>
                </a:solidFill>
                <a:effectLst/>
                <a:uLnTx/>
                <a:uFillTx/>
                <a:latin typeface="Intel Clear" panose="020B0604020203020204" pitchFamily="34" charset="0"/>
              </a:rPr>
              <a:t>PSS / IP FW/DRV 1.1</a:t>
            </a:r>
          </a:p>
        </p:txBody>
      </p:sp>
      <p:sp>
        <p:nvSpPr>
          <p:cNvPr id="285" name="TextBox 183">
            <a:extLst>
              <a:ext uri="{FF2B5EF4-FFF2-40B4-BE49-F238E27FC236}">
                <a16:creationId xmlns:a16="http://schemas.microsoft.com/office/drawing/2014/main" id="{F747D19C-8B33-401F-B3C7-4DAF7CA08E6D}"/>
              </a:ext>
            </a:extLst>
          </p:cNvPr>
          <p:cNvSpPr txBox="1"/>
          <p:nvPr/>
        </p:nvSpPr>
        <p:spPr>
          <a:xfrm>
            <a:off x="3906856" y="4053429"/>
            <a:ext cx="1358380" cy="313084"/>
          </a:xfrm>
          <a:prstGeom prst="rect">
            <a:avLst/>
          </a:prstGeom>
          <a:noFill/>
          <a:ln w="9525" cmpd="sng">
            <a:noFill/>
          </a:ln>
          <a:effectLst/>
        </p:spPr>
        <p:txBody>
          <a:bodyPr wrap="square" lIns="89589" tIns="44795" rIns="89589" bIns="44795"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895841" rtl="0" eaLnBrk="1" fontAlgn="auto" latinLnBrk="0" hangingPunct="1">
              <a:lnSpc>
                <a:spcPct val="100000"/>
              </a:lnSpc>
              <a:spcBef>
                <a:spcPts val="0"/>
              </a:spcBef>
              <a:spcAft>
                <a:spcPts val="0"/>
              </a:spcAft>
              <a:buClrTx/>
              <a:buSzTx/>
              <a:buFontTx/>
              <a:buNone/>
              <a:tabLst/>
              <a:defRPr/>
            </a:pPr>
            <a:r>
              <a:rPr lang="en-US" sz="900" b="1" i="1" kern="0" dirty="0">
                <a:solidFill>
                  <a:srgbClr val="000000"/>
                </a:solidFill>
                <a:latin typeface="Intel Clear" panose="020B0604020203020204" pitchFamily="34" charset="0"/>
                <a:ea typeface="Intel Clear" panose="020B0604020203020204" pitchFamily="34" charset="0"/>
                <a:cs typeface="Intel Clear" panose="020B0604020203020204" pitchFamily="34" charset="0"/>
              </a:rPr>
              <a:t>FW Code Complete</a:t>
            </a:r>
            <a:endParaRPr kumimoji="0" lang="en-US" sz="900" b="1" i="1"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sp>
        <p:nvSpPr>
          <p:cNvPr id="286" name="TextBox 285">
            <a:extLst>
              <a:ext uri="{FF2B5EF4-FFF2-40B4-BE49-F238E27FC236}">
                <a16:creationId xmlns:a16="http://schemas.microsoft.com/office/drawing/2014/main" id="{6BBE8C95-5B54-4EED-990B-8BEA5BE96000}"/>
              </a:ext>
            </a:extLst>
          </p:cNvPr>
          <p:cNvSpPr txBox="1"/>
          <p:nvPr/>
        </p:nvSpPr>
        <p:spPr>
          <a:xfrm>
            <a:off x="3036567" y="1072620"/>
            <a:ext cx="679313" cy="251510"/>
          </a:xfrm>
          <a:prstGeom prst="rect">
            <a:avLst/>
          </a:prstGeom>
          <a:noFill/>
        </p:spPr>
        <p:txBody>
          <a:bodyPr wrap="square" lIns="88987" tIns="44529" rIns="88987" bIns="44529" rtlCol="0">
            <a:spAutoFit/>
          </a:bodyPr>
          <a:lstStyle/>
          <a:p>
            <a:pPr marL="0" marR="0" lvl="0" indent="0" algn="ctr" defTabSz="958252" rtl="0" eaLnBrk="0" fontAlgn="base" latinLnBrk="0" hangingPunct="0">
              <a:lnSpc>
                <a:spcPct val="100000"/>
              </a:lnSpc>
              <a:spcBef>
                <a:spcPct val="0"/>
              </a:spcBef>
              <a:spcAft>
                <a:spcPct val="0"/>
              </a:spcAft>
              <a:buClrTx/>
              <a:buSzTx/>
              <a:buFontTx/>
              <a:buNone/>
              <a:tabLst/>
              <a:defRPr/>
            </a:pPr>
            <a:r>
              <a:rPr kumimoji="0" lang="en-US" sz="1050" b="1" u="none" strike="noStrike" kern="1200" cap="none" spc="0" normalizeH="0" baseline="0" noProof="0" dirty="0">
                <a:ln>
                  <a:noFill/>
                </a:ln>
                <a:solidFill>
                  <a:srgbClr val="000000"/>
                </a:solidFill>
                <a:effectLst/>
                <a:uLnTx/>
                <a:uFillTx/>
              </a:rPr>
              <a:t>A0 TI</a:t>
            </a:r>
          </a:p>
        </p:txBody>
      </p:sp>
      <p:sp>
        <p:nvSpPr>
          <p:cNvPr id="287" name="TextBox 286">
            <a:extLst>
              <a:ext uri="{FF2B5EF4-FFF2-40B4-BE49-F238E27FC236}">
                <a16:creationId xmlns:a16="http://schemas.microsoft.com/office/drawing/2014/main" id="{1F02CBED-B6C5-49F9-9D82-C715B8EA0E03}"/>
              </a:ext>
            </a:extLst>
          </p:cNvPr>
          <p:cNvSpPr txBox="1"/>
          <p:nvPr/>
        </p:nvSpPr>
        <p:spPr>
          <a:xfrm>
            <a:off x="6974948" y="804177"/>
            <a:ext cx="1356758" cy="251510"/>
          </a:xfrm>
          <a:prstGeom prst="rect">
            <a:avLst/>
          </a:prstGeom>
          <a:noFill/>
        </p:spPr>
        <p:txBody>
          <a:bodyPr wrap="square" lIns="88987" tIns="44529" rIns="88987" bIns="44529" rtlCol="0">
            <a:spAutoFit/>
          </a:bodyPr>
          <a:lstStyle/>
          <a:p>
            <a:pPr marL="0" marR="0" lvl="0" indent="0" algn="ctr" defTabSz="958252" rtl="0" eaLnBrk="0" fontAlgn="base" latinLnBrk="0" hangingPunct="0">
              <a:lnSpc>
                <a:spcPct val="100000"/>
              </a:lnSpc>
              <a:spcBef>
                <a:spcPct val="0"/>
              </a:spcBef>
              <a:spcAft>
                <a:spcPct val="0"/>
              </a:spcAft>
              <a:buClrTx/>
              <a:buSzTx/>
              <a:buFontTx/>
              <a:buNone/>
              <a:tabLst/>
              <a:defRPr/>
            </a:pPr>
            <a:r>
              <a:rPr lang="en-US" sz="1050" b="1" dirty="0">
                <a:solidFill>
                  <a:srgbClr val="000000"/>
                </a:solidFill>
              </a:rPr>
              <a:t>PROD</a:t>
            </a:r>
            <a:r>
              <a:rPr kumimoji="0" lang="en-US" sz="1050" b="1" u="none" strike="noStrike" kern="1200" cap="none" spc="0" normalizeH="0" baseline="0" noProof="0" dirty="0">
                <a:ln>
                  <a:noFill/>
                </a:ln>
                <a:solidFill>
                  <a:srgbClr val="000000"/>
                </a:solidFill>
                <a:effectLst/>
                <a:uLnTx/>
                <a:uFillTx/>
              </a:rPr>
              <a:t> TI</a:t>
            </a:r>
          </a:p>
        </p:txBody>
      </p:sp>
      <p:sp>
        <p:nvSpPr>
          <p:cNvPr id="288" name="Rectangle 287">
            <a:extLst>
              <a:ext uri="{FF2B5EF4-FFF2-40B4-BE49-F238E27FC236}">
                <a16:creationId xmlns:a16="http://schemas.microsoft.com/office/drawing/2014/main" id="{B8494F1C-4589-46E0-A3CC-79CF99F33F92}"/>
              </a:ext>
            </a:extLst>
          </p:cNvPr>
          <p:cNvSpPr/>
          <p:nvPr/>
        </p:nvSpPr>
        <p:spPr>
          <a:xfrm>
            <a:off x="1935854" y="3615204"/>
            <a:ext cx="531216" cy="275131"/>
          </a:xfrm>
          <a:prstGeom prst="rect">
            <a:avLst/>
          </a:prstGeom>
        </p:spPr>
        <p:txBody>
          <a:bodyPr wrap="none" lIns="89589" tIns="44795" rIns="89589" bIns="44795">
            <a:spAutoFit/>
          </a:bodyPr>
          <a:lstStyle/>
          <a:p>
            <a:pPr marL="0" marR="0" lvl="0" indent="0" algn="l" defTabSz="894686"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IntelOne Display Regular"/>
              </a:rPr>
              <a:t>Fuse</a:t>
            </a:r>
          </a:p>
        </p:txBody>
      </p:sp>
      <p:sp>
        <p:nvSpPr>
          <p:cNvPr id="289" name="Rectangle 288">
            <a:extLst>
              <a:ext uri="{FF2B5EF4-FFF2-40B4-BE49-F238E27FC236}">
                <a16:creationId xmlns:a16="http://schemas.microsoft.com/office/drawing/2014/main" id="{B5B1D4FB-9020-43A0-913A-8BADBB4695C4}"/>
              </a:ext>
            </a:extLst>
          </p:cNvPr>
          <p:cNvSpPr/>
          <p:nvPr/>
        </p:nvSpPr>
        <p:spPr bwMode="auto">
          <a:xfrm>
            <a:off x="3408556" y="3454398"/>
            <a:ext cx="1828800" cy="152333"/>
          </a:xfrm>
          <a:prstGeom prst="rect">
            <a:avLst/>
          </a:prstGeom>
          <a:solidFill>
            <a:srgbClr val="000000">
              <a:lumMod val="75000"/>
              <a:lumOff val="25000"/>
            </a:srgbClr>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A0 Readiness</a:t>
            </a:r>
          </a:p>
        </p:txBody>
      </p:sp>
      <p:sp>
        <p:nvSpPr>
          <p:cNvPr id="290" name="Rectangle 289">
            <a:extLst>
              <a:ext uri="{FF2B5EF4-FFF2-40B4-BE49-F238E27FC236}">
                <a16:creationId xmlns:a16="http://schemas.microsoft.com/office/drawing/2014/main" id="{B27CFA0E-D249-418D-A255-988271CBF1EE}"/>
              </a:ext>
            </a:extLst>
          </p:cNvPr>
          <p:cNvSpPr/>
          <p:nvPr/>
        </p:nvSpPr>
        <p:spPr bwMode="auto">
          <a:xfrm>
            <a:off x="7960452" y="3454397"/>
            <a:ext cx="1399032" cy="155448"/>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rtl="0" eaLnBrk="0" fontAlgn="base" latinLnBrk="0" hangingPunct="0">
              <a:lnSpc>
                <a:spcPct val="100000"/>
              </a:lnSpc>
              <a:spcBef>
                <a:spcPct val="0"/>
              </a:spcBef>
              <a:spcAft>
                <a:spcPct val="0"/>
              </a:spcAft>
              <a:buClrTx/>
              <a:buSzTx/>
              <a:buFontTx/>
              <a:buNone/>
              <a:tabLst/>
              <a:defRPr/>
            </a:pPr>
            <a:r>
              <a:rPr lang="en-US" sz="800" kern="0" dirty="0">
                <a:solidFill>
                  <a:srgbClr val="FFFFFF"/>
                </a:solidFill>
                <a:latin typeface="Intel Clear" panose="020B0604020203020204" pitchFamily="34" charset="0"/>
              </a:rPr>
              <a:t>PROD Stepping</a:t>
            </a: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 Readiness</a:t>
            </a:r>
          </a:p>
        </p:txBody>
      </p:sp>
      <p:sp>
        <p:nvSpPr>
          <p:cNvPr id="291" name="Rectangle 290">
            <a:extLst>
              <a:ext uri="{FF2B5EF4-FFF2-40B4-BE49-F238E27FC236}">
                <a16:creationId xmlns:a16="http://schemas.microsoft.com/office/drawing/2014/main" id="{2FED7B41-A9EA-4613-B787-ED9DF050FA87}"/>
              </a:ext>
            </a:extLst>
          </p:cNvPr>
          <p:cNvSpPr/>
          <p:nvPr/>
        </p:nvSpPr>
        <p:spPr bwMode="auto">
          <a:xfrm>
            <a:off x="9494941" y="3454398"/>
            <a:ext cx="1691640" cy="155448"/>
          </a:xfrm>
          <a:prstGeom prst="rect">
            <a:avLst/>
          </a:prstGeom>
          <a:solidFill>
            <a:srgbClr val="DDDDDD"/>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rtl="0" eaLnBrk="0" fontAlgn="base" latinLnBrk="0" hangingPunct="0">
              <a:lnSpc>
                <a:spcPct val="100000"/>
              </a:lnSpc>
              <a:spcBef>
                <a:spcPct val="0"/>
              </a:spcBef>
              <a:spcAft>
                <a:spcPct val="0"/>
              </a:spcAft>
              <a:buClrTx/>
              <a:buSzTx/>
              <a:buFontTx/>
              <a:buNone/>
              <a:tabLst/>
              <a:defRPr/>
            </a:pPr>
            <a:r>
              <a:rPr lang="en-US" sz="800" kern="0" dirty="0">
                <a:solidFill>
                  <a:srgbClr val="000000"/>
                </a:solidFill>
                <a:latin typeface="Intel Clear" panose="020B0604020203020204" pitchFamily="34" charset="0"/>
              </a:rPr>
              <a:t>PROD</a:t>
            </a:r>
            <a:r>
              <a:rPr kumimoji="0" lang="en-US" sz="800" b="0" i="0" u="none" strike="noStrike" kern="0" cap="none" spc="0" normalizeH="0" baseline="0" noProof="0" dirty="0">
                <a:ln>
                  <a:noFill/>
                </a:ln>
                <a:solidFill>
                  <a:srgbClr val="000000"/>
                </a:solidFill>
                <a:effectLst/>
                <a:uLnTx/>
                <a:uFillTx/>
                <a:latin typeface="Intel Clear" panose="020B0604020203020204" pitchFamily="34" charset="0"/>
              </a:rPr>
              <a:t> Stepping Validation</a:t>
            </a:r>
          </a:p>
        </p:txBody>
      </p:sp>
      <p:sp>
        <p:nvSpPr>
          <p:cNvPr id="292" name="Text Box 6145">
            <a:extLst>
              <a:ext uri="{FF2B5EF4-FFF2-40B4-BE49-F238E27FC236}">
                <a16:creationId xmlns:a16="http://schemas.microsoft.com/office/drawing/2014/main" id="{EA1DC27F-20EA-4CFE-8119-40ED8CA8611B}"/>
              </a:ext>
            </a:extLst>
          </p:cNvPr>
          <p:cNvSpPr txBox="1">
            <a:spLocks noChangeArrowheads="1"/>
          </p:cNvSpPr>
          <p:nvPr/>
        </p:nvSpPr>
        <p:spPr bwMode="auto">
          <a:xfrm>
            <a:off x="9710789" y="1805900"/>
            <a:ext cx="657020" cy="295649"/>
          </a:xfrm>
          <a:prstGeom prst="rect">
            <a:avLst/>
          </a:prstGeom>
          <a:noFill/>
          <a:ln w="9525">
            <a:noFill/>
            <a:miter lim="800000"/>
            <a:headEnd/>
            <a:tailEnd/>
          </a:ln>
        </p:spPr>
        <p:txBody>
          <a:bodyPr wrap="none" lIns="89589" tIns="44795" rIns="89589" bIns="44795">
            <a:spAutoFit/>
          </a:bodyPr>
          <a:lstStyle/>
          <a:p>
            <a:pPr marL="0" marR="0" lvl="0" indent="0" algn="ctr" defTabSz="950317" rtl="0" eaLnBrk="1" fontAlgn="auto" latinLnBrk="0" hangingPunct="1">
              <a:lnSpc>
                <a:spcPct val="85000"/>
              </a:lnSpc>
              <a:spcBef>
                <a:spcPts val="0"/>
              </a:spcBef>
              <a:spcAft>
                <a:spcPts val="0"/>
              </a:spcAft>
              <a:buClrTx/>
              <a:buSzTx/>
              <a:buFontTx/>
              <a:buNone/>
              <a:tabLst/>
              <a:defRPr/>
            </a:pPr>
            <a:r>
              <a:rPr kumimoji="0" lang="en-US" sz="784" b="1" i="1" u="none" strike="noStrike" kern="1200" cap="none" spc="0" normalizeH="0" baseline="0" noProof="0" dirty="0">
                <a:ln>
                  <a:noFill/>
                </a:ln>
                <a:solidFill>
                  <a:prstClr val="black"/>
                </a:solidFill>
                <a:effectLst/>
                <a:uLnTx/>
                <a:uFillTx/>
                <a:latin typeface="Verdana"/>
              </a:rPr>
              <a:t>Volume </a:t>
            </a:r>
          </a:p>
          <a:p>
            <a:pPr marL="0" marR="0" lvl="0" indent="0" algn="ctr" defTabSz="950317" rtl="0" eaLnBrk="1" fontAlgn="auto" latinLnBrk="0" hangingPunct="1">
              <a:lnSpc>
                <a:spcPct val="85000"/>
              </a:lnSpc>
              <a:spcBef>
                <a:spcPts val="0"/>
              </a:spcBef>
              <a:spcAft>
                <a:spcPts val="0"/>
              </a:spcAft>
              <a:buClrTx/>
              <a:buSzTx/>
              <a:buFontTx/>
              <a:buNone/>
              <a:tabLst/>
              <a:defRPr/>
            </a:pPr>
            <a:r>
              <a:rPr kumimoji="0" lang="en-US" sz="784" b="1" i="1" u="none" strike="noStrike" kern="1200" cap="none" spc="0" normalizeH="0" baseline="0" noProof="0" dirty="0">
                <a:ln>
                  <a:noFill/>
                </a:ln>
                <a:solidFill>
                  <a:prstClr val="black"/>
                </a:solidFill>
                <a:effectLst/>
                <a:uLnTx/>
                <a:uFillTx/>
                <a:latin typeface="Verdana"/>
              </a:rPr>
              <a:t>Samples</a:t>
            </a:r>
          </a:p>
        </p:txBody>
      </p:sp>
      <p:cxnSp>
        <p:nvCxnSpPr>
          <p:cNvPr id="293" name="Straight Arrow Connector 292">
            <a:extLst>
              <a:ext uri="{FF2B5EF4-FFF2-40B4-BE49-F238E27FC236}">
                <a16:creationId xmlns:a16="http://schemas.microsoft.com/office/drawing/2014/main" id="{BD02DD71-CC93-4774-A1EB-CE32D914346B}"/>
              </a:ext>
            </a:extLst>
          </p:cNvPr>
          <p:cNvCxnSpPr/>
          <p:nvPr/>
        </p:nvCxnSpPr>
        <p:spPr bwMode="auto">
          <a:xfrm flipH="1">
            <a:off x="3046219" y="4512887"/>
            <a:ext cx="326851"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294" name="Rectangle 293">
            <a:extLst>
              <a:ext uri="{FF2B5EF4-FFF2-40B4-BE49-F238E27FC236}">
                <a16:creationId xmlns:a16="http://schemas.microsoft.com/office/drawing/2014/main" id="{33E28690-4F8D-430A-813F-D813849E1CFB}"/>
              </a:ext>
            </a:extLst>
          </p:cNvPr>
          <p:cNvSpPr/>
          <p:nvPr/>
        </p:nvSpPr>
        <p:spPr>
          <a:xfrm>
            <a:off x="1952996" y="2274888"/>
            <a:ext cx="1528207" cy="459797"/>
          </a:xfrm>
          <a:prstGeom prst="rect">
            <a:avLst/>
          </a:prstGeom>
        </p:spPr>
        <p:txBody>
          <a:bodyPr wrap="square" lIns="89589" tIns="44795" rIns="89589" bIns="44795">
            <a:spAutoFit/>
          </a:bodyPr>
          <a:lstStyle/>
          <a:p>
            <a:pPr marL="0" marR="0" lvl="0" indent="0" algn="l" defTabSz="895841"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IntelOne Display Regular"/>
              </a:rPr>
              <a:t>Silicon Enabling/ Execution</a:t>
            </a:r>
          </a:p>
        </p:txBody>
      </p:sp>
      <p:sp>
        <p:nvSpPr>
          <p:cNvPr id="296" name="Rectangle 295">
            <a:extLst>
              <a:ext uri="{FF2B5EF4-FFF2-40B4-BE49-F238E27FC236}">
                <a16:creationId xmlns:a16="http://schemas.microsoft.com/office/drawing/2014/main" id="{B8786407-5182-4465-89AE-C9BADB809C7D}"/>
              </a:ext>
            </a:extLst>
          </p:cNvPr>
          <p:cNvSpPr/>
          <p:nvPr/>
        </p:nvSpPr>
        <p:spPr bwMode="auto">
          <a:xfrm>
            <a:off x="5653197" y="3454397"/>
            <a:ext cx="2313432" cy="155448"/>
          </a:xfrm>
          <a:prstGeom prst="rect">
            <a:avLst/>
          </a:prstGeom>
          <a:solidFill>
            <a:srgbClr val="FFFFFF">
              <a:lumMod val="65000"/>
            </a:srgbClr>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Intel Clear" panose="020B0604020203020204" pitchFamily="34" charset="0"/>
              </a:rPr>
              <a:t>A0 Validation</a:t>
            </a:r>
          </a:p>
        </p:txBody>
      </p:sp>
      <p:graphicFrame>
        <p:nvGraphicFramePr>
          <p:cNvPr id="298" name="Table 297">
            <a:extLst>
              <a:ext uri="{FF2B5EF4-FFF2-40B4-BE49-F238E27FC236}">
                <a16:creationId xmlns:a16="http://schemas.microsoft.com/office/drawing/2014/main" id="{3E14A8A2-1E46-4ABD-B8C8-563EF727CBD6}"/>
              </a:ext>
            </a:extLst>
          </p:cNvPr>
          <p:cNvGraphicFramePr>
            <a:graphicFrameLocks noGrp="1"/>
          </p:cNvGraphicFramePr>
          <p:nvPr/>
        </p:nvGraphicFramePr>
        <p:xfrm>
          <a:off x="5238728" y="4366177"/>
          <a:ext cx="5948097" cy="286744"/>
        </p:xfrm>
        <a:graphic>
          <a:graphicData uri="http://schemas.openxmlformats.org/drawingml/2006/table">
            <a:tbl>
              <a:tblPr/>
              <a:tblGrid>
                <a:gridCol w="5948097">
                  <a:extLst>
                    <a:ext uri="{9D8B030D-6E8A-4147-A177-3AD203B41FA5}">
                      <a16:colId xmlns:a16="http://schemas.microsoft.com/office/drawing/2014/main" val="20000"/>
                    </a:ext>
                  </a:extLst>
                </a:gridCol>
              </a:tblGrid>
              <a:tr h="28674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chemeClr val="tx1"/>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graphicFrame>
        <p:nvGraphicFramePr>
          <p:cNvPr id="299" name="Table 298">
            <a:extLst>
              <a:ext uri="{FF2B5EF4-FFF2-40B4-BE49-F238E27FC236}">
                <a16:creationId xmlns:a16="http://schemas.microsoft.com/office/drawing/2014/main" id="{AF8DF28C-C606-4F31-ACBC-3C38EFC1A9DB}"/>
              </a:ext>
            </a:extLst>
          </p:cNvPr>
          <p:cNvGraphicFramePr>
            <a:graphicFrameLocks noGrp="1"/>
          </p:cNvGraphicFramePr>
          <p:nvPr/>
        </p:nvGraphicFramePr>
        <p:xfrm>
          <a:off x="3405277" y="2287684"/>
          <a:ext cx="7797829" cy="365760"/>
        </p:xfrm>
        <a:graphic>
          <a:graphicData uri="http://schemas.openxmlformats.org/drawingml/2006/table">
            <a:tbl>
              <a:tblPr/>
              <a:tblGrid>
                <a:gridCol w="1828800">
                  <a:extLst>
                    <a:ext uri="{9D8B030D-6E8A-4147-A177-3AD203B41FA5}">
                      <a16:colId xmlns:a16="http://schemas.microsoft.com/office/drawing/2014/main" val="20000"/>
                    </a:ext>
                  </a:extLst>
                </a:gridCol>
                <a:gridCol w="542755">
                  <a:extLst>
                    <a:ext uri="{9D8B030D-6E8A-4147-A177-3AD203B41FA5}">
                      <a16:colId xmlns:a16="http://schemas.microsoft.com/office/drawing/2014/main" val="20001"/>
                    </a:ext>
                  </a:extLst>
                </a:gridCol>
                <a:gridCol w="1870243">
                  <a:extLst>
                    <a:ext uri="{9D8B030D-6E8A-4147-A177-3AD203B41FA5}">
                      <a16:colId xmlns:a16="http://schemas.microsoft.com/office/drawing/2014/main" val="20002"/>
                    </a:ext>
                  </a:extLst>
                </a:gridCol>
                <a:gridCol w="1718087">
                  <a:extLst>
                    <a:ext uri="{9D8B030D-6E8A-4147-A177-3AD203B41FA5}">
                      <a16:colId xmlns:a16="http://schemas.microsoft.com/office/drawing/2014/main" val="20003"/>
                    </a:ext>
                  </a:extLst>
                </a:gridCol>
                <a:gridCol w="448056">
                  <a:extLst>
                    <a:ext uri="{9D8B030D-6E8A-4147-A177-3AD203B41FA5}">
                      <a16:colId xmlns:a16="http://schemas.microsoft.com/office/drawing/2014/main" val="20004"/>
                    </a:ext>
                  </a:extLst>
                </a:gridCol>
                <a:gridCol w="1389888">
                  <a:extLst>
                    <a:ext uri="{9D8B030D-6E8A-4147-A177-3AD203B41FA5}">
                      <a16:colId xmlns:a16="http://schemas.microsoft.com/office/drawing/2014/main" val="20005"/>
                    </a:ext>
                  </a:extLst>
                </a:gridCol>
              </a:tblGrid>
              <a:tr h="182880">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chemeClr val="bg1"/>
                          </a:solidFill>
                          <a:effectLst/>
                          <a:latin typeface="Intel Clear" panose="020B0604020203020204" pitchFamily="34" charset="0"/>
                          <a:ea typeface="+mn-ea"/>
                          <a:cs typeface="+mn-cs"/>
                        </a:rPr>
                        <a:t>A0</a:t>
                      </a:r>
                      <a:r>
                        <a:rPr lang="en-US" sz="1000" b="0" i="0" u="none" strike="noStrike" kern="1200" baseline="0" dirty="0">
                          <a:solidFill>
                            <a:schemeClr val="bg1"/>
                          </a:solidFill>
                          <a:effectLst/>
                          <a:latin typeface="Intel Clear" panose="020B0604020203020204" pitchFamily="34" charset="0"/>
                          <a:ea typeface="+mn-ea"/>
                          <a:cs typeface="+mn-cs"/>
                        </a:rPr>
                        <a:t> Si Readiness</a:t>
                      </a:r>
                      <a:endParaRPr lang="en-US" sz="1000" b="0" i="0" u="none" strike="noStrike" kern="1200" dirty="0">
                        <a:solidFill>
                          <a:schemeClr val="bg1"/>
                        </a:solidFill>
                        <a:effectLst/>
                        <a:latin typeface="Intel Clear" panose="020B0604020203020204" pitchFamily="34" charset="0"/>
                        <a:ea typeface="+mn-ea"/>
                        <a:cs typeface="+mn-cs"/>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r" fontAlgn="b">
                        <a:buClrTx/>
                      </a:pPr>
                      <a:r>
                        <a:rPr lang="en-US" sz="1050" b="0" i="0" u="none" strike="noStrike" dirty="0">
                          <a:solidFill>
                            <a:srgbClr val="000000"/>
                          </a:solidFill>
                          <a:effectLst/>
                          <a:latin typeface="Intel Clear" panose="020B0604020203020204" pitchFamily="34" charset="0"/>
                        </a:rPr>
                        <a:t>A0 Execution MFG</a:t>
                      </a:r>
                    </a:p>
                  </a:txBody>
                  <a:tcPr marL="0" marR="0" marT="27432" marB="0" anchor="ctr">
                    <a:lnL w="1905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da-DK" sz="1000" b="0" i="0" u="none" strike="noStrike" dirty="0">
                        <a:solidFill>
                          <a:srgbClr val="000000"/>
                        </a:solidFill>
                        <a:effectLst/>
                        <a:latin typeface="Intel Clear" panose="020B0604020203020204" pitchFamily="34" charset="0"/>
                      </a:endParaRPr>
                    </a:p>
                  </a:txBody>
                  <a:tcPr marL="0" marR="0" marT="0" marB="0" anchor="ctr">
                    <a:lnL w="381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900" b="0" i="0" u="none" strike="noStrike" kern="1200" baseline="0" dirty="0">
                          <a:solidFill>
                            <a:srgbClr val="000000"/>
                          </a:solidFill>
                          <a:effectLst/>
                          <a:latin typeface="Intel Clear" panose="020B0604020203020204" pitchFamily="34" charset="0"/>
                          <a:ea typeface="+mn-ea"/>
                          <a:cs typeface="+mn-cs"/>
                        </a:rPr>
                        <a:t>PROD Step CE</a:t>
                      </a:r>
                      <a:endParaRPr lang="en-US" sz="900" b="0" i="0" u="none" strike="noStrike" kern="1200" dirty="0">
                        <a:solidFill>
                          <a:srgbClr val="000000"/>
                        </a:solidFill>
                        <a:effectLst/>
                        <a:latin typeface="Intel Clear" panose="020B0604020203020204" pitchFamily="34" charset="0"/>
                        <a:ea typeface="+mn-ea"/>
                        <a:cs typeface="+mn-cs"/>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50" b="0" i="0" u="none" strike="noStrike" dirty="0">
                          <a:solidFill>
                            <a:srgbClr val="000000"/>
                          </a:solidFill>
                          <a:effectLst/>
                          <a:latin typeface="Intel Clear" panose="020B0604020203020204" pitchFamily="34" charset="0"/>
                        </a:rPr>
                        <a:t>PROD Stepping Execution</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lvl="0" indent="0" algn="ctr" defTabSz="905988" rtl="0" eaLnBrk="1" fontAlgn="b" latinLnBrk="0" hangingPunct="1">
                        <a:lnSpc>
                          <a:spcPct val="100000"/>
                        </a:lnSpc>
                        <a:spcBef>
                          <a:spcPts val="0"/>
                        </a:spcBef>
                        <a:spcAft>
                          <a:spcPts val="0"/>
                        </a:spcAft>
                        <a:buClrTx/>
                        <a:buSzTx/>
                        <a:buFontTx/>
                        <a:buNone/>
                        <a:tabLst/>
                        <a:defRPr/>
                      </a:pPr>
                      <a:endParaRPr lang="da-DK" sz="1000" b="0" i="0" u="none" strike="sngStrike" kern="1200" dirty="0">
                        <a:solidFill>
                          <a:srgbClr val="FF0000"/>
                        </a:solidFill>
                        <a:effectLst/>
                        <a:latin typeface="Intel Clear" panose="020B0604020203020204" pitchFamily="34" charset="0"/>
                        <a:ea typeface="+mn-ea"/>
                        <a:cs typeface="+mn-cs"/>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00" name="Table 299">
            <a:extLst>
              <a:ext uri="{FF2B5EF4-FFF2-40B4-BE49-F238E27FC236}">
                <a16:creationId xmlns:a16="http://schemas.microsoft.com/office/drawing/2014/main" id="{1F6E705C-7CD5-49E4-A43A-015F4FFA00F1}"/>
              </a:ext>
            </a:extLst>
          </p:cNvPr>
          <p:cNvGraphicFramePr>
            <a:graphicFrameLocks noGrp="1"/>
          </p:cNvGraphicFramePr>
          <p:nvPr/>
        </p:nvGraphicFramePr>
        <p:xfrm>
          <a:off x="3409607" y="2896057"/>
          <a:ext cx="7782428" cy="364547"/>
        </p:xfrm>
        <a:graphic>
          <a:graphicData uri="http://schemas.openxmlformats.org/drawingml/2006/table">
            <a:tbl>
              <a:tblPr/>
              <a:tblGrid>
                <a:gridCol w="1828800">
                  <a:extLst>
                    <a:ext uri="{9D8B030D-6E8A-4147-A177-3AD203B41FA5}">
                      <a16:colId xmlns:a16="http://schemas.microsoft.com/office/drawing/2014/main" val="20000"/>
                    </a:ext>
                  </a:extLst>
                </a:gridCol>
                <a:gridCol w="541680">
                  <a:extLst>
                    <a:ext uri="{9D8B030D-6E8A-4147-A177-3AD203B41FA5}">
                      <a16:colId xmlns:a16="http://schemas.microsoft.com/office/drawing/2014/main" val="20001"/>
                    </a:ext>
                  </a:extLst>
                </a:gridCol>
                <a:gridCol w="1872336">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gridCol w="147188">
                  <a:extLst>
                    <a:ext uri="{9D8B030D-6E8A-4147-A177-3AD203B41FA5}">
                      <a16:colId xmlns:a16="http://schemas.microsoft.com/office/drawing/2014/main" val="20004"/>
                    </a:ext>
                  </a:extLst>
                </a:gridCol>
                <a:gridCol w="1700784">
                  <a:extLst>
                    <a:ext uri="{9D8B030D-6E8A-4147-A177-3AD203B41FA5}">
                      <a16:colId xmlns:a16="http://schemas.microsoft.com/office/drawing/2014/main" val="20005"/>
                    </a:ext>
                  </a:extLst>
                </a:gridCol>
              </a:tblGrid>
              <a:tr h="181667">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A0</a:t>
                      </a:r>
                      <a:r>
                        <a:rPr lang="en-US" sz="1000" b="0" i="0" u="none" strike="noStrike" dirty="0">
                          <a:solidFill>
                            <a:schemeClr val="bg1"/>
                          </a:solidFill>
                          <a:effectLst/>
                          <a:latin typeface="Intel Clear" panose="020B0604020203020204" pitchFamily="34" charset="0"/>
                        </a:rPr>
                        <a:t> PO </a:t>
                      </a:r>
                      <a:r>
                        <a:rPr lang="en-US" sz="1000" b="0" i="0" u="none" strike="noStrike" dirty="0">
                          <a:solidFill>
                            <a:srgbClr val="FFFFFF"/>
                          </a:solidFill>
                          <a:effectLst/>
                          <a:latin typeface="Intel Clear" panose="020B0604020203020204" pitchFamily="34" charset="0"/>
                        </a:rPr>
                        <a:t>Readiness</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50" b="0" i="0" u="none" strike="noStrike" dirty="0">
                          <a:solidFill>
                            <a:srgbClr val="000000"/>
                          </a:solidFill>
                          <a:effectLst/>
                          <a:latin typeface="Intel Clear" panose="020B0604020203020204" pitchFamily="34" charset="0"/>
                        </a:rPr>
                        <a:t>                   Pre-PROD Stepping</a:t>
                      </a:r>
                    </a:p>
                  </a:txBody>
                  <a:tcPr marL="0" marR="0" marT="0" marB="0">
                    <a:lnL w="1905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l" fontAlgn="b">
                        <a:buClrTx/>
                      </a:pPr>
                      <a:r>
                        <a:rPr lang="en-US" sz="1050" b="0" i="0" u="none" strike="noStrike" dirty="0">
                          <a:solidFill>
                            <a:srgbClr val="000000"/>
                          </a:solidFill>
                          <a:effectLst/>
                          <a:latin typeface="Intel Clear" panose="020B0604020203020204" pitchFamily="34" charset="0"/>
                        </a:rPr>
                        <a:t>Validation</a:t>
                      </a:r>
                    </a:p>
                  </a:txBody>
                  <a:tcPr marL="0" marR="0" marT="0" marB="0" anchor="ctr">
                    <a:lnL w="381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0" i="0" u="none" strike="noStrike" kern="1200" dirty="0">
                          <a:solidFill>
                            <a:srgbClr val="000000"/>
                          </a:solidFill>
                          <a:effectLst/>
                          <a:latin typeface="Intel Clear" panose="020B0604020203020204" pitchFamily="34" charset="0"/>
                          <a:ea typeface="+mn-ea"/>
                          <a:cs typeface="+mn-cs"/>
                        </a:rPr>
                        <a:t>POE</a:t>
                      </a:r>
                      <a:r>
                        <a:rPr lang="en-US" sz="700" b="0" i="0" u="none" strike="noStrike" kern="1200" dirty="0">
                          <a:solidFill>
                            <a:schemeClr val="tx1"/>
                          </a:solidFill>
                          <a:effectLst/>
                          <a:latin typeface="Intel Clear" panose="020B0604020203020204" pitchFamily="34" charset="0"/>
                          <a:ea typeface="+mn-ea"/>
                          <a:cs typeface="+mn-cs"/>
                        </a:rPr>
                        <a:t> </a:t>
                      </a: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Intel Clear" panose="020B0604020203020204" pitchFamily="34" charset="0"/>
                        </a:rPr>
                        <a:t>PROD Stepping</a:t>
                      </a:r>
                    </a:p>
                    <a:p>
                      <a:pPr marL="0" marR="0" indent="0" algn="ctr" defTabSz="905988"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Intel Clear" panose="020B0604020203020204" pitchFamily="34" charset="0"/>
                        </a:rPr>
                        <a:t>Validation</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bg1"/>
                          </a:solidFill>
                          <a:effectLst/>
                          <a:latin typeface="Intel Clear" panose="020B0604020203020204" pitchFamily="34" charset="0"/>
                          <a:ea typeface="+mn-ea"/>
                          <a:cs typeface="+mn-cs"/>
                        </a:rPr>
                        <a:t>PROD Step PO Readiness</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301" name="Rectangle 300">
            <a:extLst>
              <a:ext uri="{FF2B5EF4-FFF2-40B4-BE49-F238E27FC236}">
                <a16:creationId xmlns:a16="http://schemas.microsoft.com/office/drawing/2014/main" id="{439A78F1-F560-49B4-80EA-F11AB1ABFE9C}"/>
              </a:ext>
            </a:extLst>
          </p:cNvPr>
          <p:cNvSpPr/>
          <p:nvPr/>
        </p:nvSpPr>
        <p:spPr bwMode="auto">
          <a:xfrm>
            <a:off x="3475425" y="3611259"/>
            <a:ext cx="4114800" cy="155448"/>
          </a:xfrm>
          <a:prstGeom prst="rect">
            <a:avLst/>
          </a:prstGeom>
          <a:solidFill>
            <a:srgbClr val="000000">
              <a:lumMod val="75000"/>
              <a:lumOff val="25000"/>
            </a:srgbClr>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A0 POR SKU Validation (started RTL 0.8 exit)</a:t>
            </a:r>
          </a:p>
        </p:txBody>
      </p:sp>
      <p:sp>
        <p:nvSpPr>
          <p:cNvPr id="302" name="Rectangle 301">
            <a:extLst>
              <a:ext uri="{FF2B5EF4-FFF2-40B4-BE49-F238E27FC236}">
                <a16:creationId xmlns:a16="http://schemas.microsoft.com/office/drawing/2014/main" id="{1FBA4F14-A40D-4602-92E3-6B37AA6E397E}"/>
              </a:ext>
            </a:extLst>
          </p:cNvPr>
          <p:cNvSpPr/>
          <p:nvPr/>
        </p:nvSpPr>
        <p:spPr bwMode="auto">
          <a:xfrm>
            <a:off x="5673339" y="3770366"/>
            <a:ext cx="4811906" cy="155448"/>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       B0 POR SKU Validation</a:t>
            </a:r>
          </a:p>
        </p:txBody>
      </p:sp>
      <p:sp>
        <p:nvSpPr>
          <p:cNvPr id="313" name="Diamond 312">
            <a:extLst>
              <a:ext uri="{FF2B5EF4-FFF2-40B4-BE49-F238E27FC236}">
                <a16:creationId xmlns:a16="http://schemas.microsoft.com/office/drawing/2014/main" id="{8DBBBB01-079A-45A1-BFE7-AAA7B708FA6A}"/>
              </a:ext>
            </a:extLst>
          </p:cNvPr>
          <p:cNvSpPr/>
          <p:nvPr/>
        </p:nvSpPr>
        <p:spPr>
          <a:xfrm>
            <a:off x="7354105" y="4268287"/>
            <a:ext cx="123322" cy="178881"/>
          </a:xfrm>
          <a:prstGeom prst="diamond">
            <a:avLst/>
          </a:prstGeom>
          <a:solidFill>
            <a:srgbClr val="8EA9DB"/>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rtl="0" eaLnBrk="1" fontAlgn="auto" latinLnBrk="0" hangingPunct="1">
              <a:lnSpc>
                <a:spcPct val="100000"/>
              </a:lnSpc>
              <a:spcBef>
                <a:spcPts val="0"/>
              </a:spcBef>
              <a:spcAft>
                <a:spcPts val="0"/>
              </a:spcAft>
              <a:buClrTx/>
              <a:buSzTx/>
              <a:buFontTx/>
              <a:buNone/>
              <a:tabLst/>
              <a:defRPr/>
            </a:pPr>
            <a:endParaRPr kumimoji="0" lang="en-US" sz="1763"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314" name="TextBox 183">
            <a:extLst>
              <a:ext uri="{FF2B5EF4-FFF2-40B4-BE49-F238E27FC236}">
                <a16:creationId xmlns:a16="http://schemas.microsoft.com/office/drawing/2014/main" id="{CA5C2F3E-A3D1-4BD3-87B4-308201A31220}"/>
              </a:ext>
            </a:extLst>
          </p:cNvPr>
          <p:cNvSpPr txBox="1"/>
          <p:nvPr/>
        </p:nvSpPr>
        <p:spPr>
          <a:xfrm>
            <a:off x="6851431" y="4348913"/>
            <a:ext cx="842401" cy="313084"/>
          </a:xfrm>
          <a:prstGeom prst="rect">
            <a:avLst/>
          </a:prstGeom>
          <a:noFill/>
          <a:ln w="9525" cmpd="sng">
            <a:noFill/>
          </a:ln>
          <a:effectLst/>
        </p:spPr>
        <p:txBody>
          <a:bodyPr wrap="square" lIns="89589" tIns="44795" rIns="89589" bIns="44795"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895841" rtl="0" eaLnBrk="1" fontAlgn="auto" latinLnBrk="0" hangingPunct="1">
              <a:lnSpc>
                <a:spcPct val="100000"/>
              </a:lnSpc>
              <a:spcBef>
                <a:spcPts val="0"/>
              </a:spcBef>
              <a:spcAft>
                <a:spcPts val="0"/>
              </a:spcAft>
              <a:buClrTx/>
              <a:buSzTx/>
              <a:buFontTx/>
              <a:buNone/>
              <a:tabLst/>
              <a:defRPr/>
            </a:pPr>
            <a:r>
              <a:rPr kumimoji="0" lang="en-US" sz="800" b="1" i="1"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Platform PROD TI Gate</a:t>
            </a:r>
          </a:p>
        </p:txBody>
      </p:sp>
      <p:sp>
        <p:nvSpPr>
          <p:cNvPr id="320" name="Diamond 319">
            <a:extLst>
              <a:ext uri="{FF2B5EF4-FFF2-40B4-BE49-F238E27FC236}">
                <a16:creationId xmlns:a16="http://schemas.microsoft.com/office/drawing/2014/main" id="{7B588D7A-33D8-4DB2-B31D-2C92D64C481A}"/>
              </a:ext>
            </a:extLst>
          </p:cNvPr>
          <p:cNvSpPr/>
          <p:nvPr/>
        </p:nvSpPr>
        <p:spPr>
          <a:xfrm>
            <a:off x="5170487" y="4265518"/>
            <a:ext cx="123322" cy="178881"/>
          </a:xfrm>
          <a:prstGeom prst="diamond">
            <a:avLst/>
          </a:prstGeom>
          <a:solidFill>
            <a:srgbClr val="8EA9DB"/>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rtl="0" eaLnBrk="1" fontAlgn="auto" latinLnBrk="0" hangingPunct="1">
              <a:lnSpc>
                <a:spcPct val="100000"/>
              </a:lnSpc>
              <a:spcBef>
                <a:spcPts val="0"/>
              </a:spcBef>
              <a:spcAft>
                <a:spcPts val="0"/>
              </a:spcAft>
              <a:buClrTx/>
              <a:buSzTx/>
              <a:buFontTx/>
              <a:buNone/>
              <a:tabLst/>
              <a:defRPr/>
            </a:pPr>
            <a:endParaRPr kumimoji="0" lang="en-US" sz="1763" b="0" i="0" u="none" strike="noStrike" kern="0" cap="none" spc="0" normalizeH="0" baseline="0" noProof="0" dirty="0">
              <a:ln>
                <a:noFill/>
              </a:ln>
              <a:solidFill>
                <a:srgbClr val="FF0000"/>
              </a:solidFill>
              <a:effectLst/>
              <a:uLnTx/>
              <a:uFillTx/>
              <a:latin typeface="Intel Clear" panose="020B0604020203020204" pitchFamily="34" charset="0"/>
              <a:ea typeface="+mn-ea"/>
              <a:cs typeface="+mn-cs"/>
            </a:endParaRPr>
          </a:p>
        </p:txBody>
      </p:sp>
      <p:sp>
        <p:nvSpPr>
          <p:cNvPr id="322" name="Text Box 61">
            <a:extLst>
              <a:ext uri="{FF2B5EF4-FFF2-40B4-BE49-F238E27FC236}">
                <a16:creationId xmlns:a16="http://schemas.microsoft.com/office/drawing/2014/main" id="{5E1080E6-C64C-4DA6-804B-B1E601C8CF3E}"/>
              </a:ext>
            </a:extLst>
          </p:cNvPr>
          <p:cNvSpPr txBox="1">
            <a:spLocks noChangeArrowheads="1"/>
          </p:cNvSpPr>
          <p:nvPr/>
        </p:nvSpPr>
        <p:spPr bwMode="auto">
          <a:xfrm>
            <a:off x="3234624" y="1393986"/>
            <a:ext cx="343365" cy="321169"/>
          </a:xfrm>
          <a:prstGeom prst="rect">
            <a:avLst/>
          </a:prstGeom>
          <a:noFill/>
          <a:ln w="9525">
            <a:noFill/>
            <a:miter lim="800000"/>
            <a:headEnd/>
            <a:tailEnd/>
          </a:ln>
        </p:spPr>
        <p:txBody>
          <a:bodyPr wrap="square" lIns="89589" tIns="44795" rIns="89589" bIns="44795">
            <a:spAutoFit/>
          </a:bodyPr>
          <a:lstStyle/>
          <a:p>
            <a:pPr marL="0" marR="0" lvl="0" indent="0" algn="ctr" defTabSz="950317" rtl="0" eaLnBrk="1" fontAlgn="auto" latinLnBrk="0" hangingPunct="1">
              <a:lnSpc>
                <a:spcPct val="85000"/>
              </a:lnSpc>
              <a:spcBef>
                <a:spcPts val="0"/>
              </a:spcBef>
              <a:spcAft>
                <a:spcPts val="0"/>
              </a:spcAft>
              <a:buClrTx/>
              <a:buSzTx/>
              <a:buFontTx/>
              <a:buNone/>
              <a:tabLst/>
              <a:defRPr/>
            </a:pPr>
            <a:r>
              <a:rPr kumimoji="0" lang="en-US" sz="882" b="1" i="1" u="none" strike="noStrike" kern="1200" cap="none" spc="0" normalizeH="0" baseline="0" noProof="0" dirty="0">
                <a:ln>
                  <a:noFill/>
                </a:ln>
                <a:solidFill>
                  <a:prstClr val="black"/>
                </a:solidFill>
                <a:effectLst/>
                <a:uLnTx/>
                <a:uFillTx/>
                <a:latin typeface="Intel Clear" panose="020B0604020203020204" pitchFamily="34" charset="0"/>
              </a:rPr>
              <a:t>A0 </a:t>
            </a:r>
          </a:p>
          <a:p>
            <a:pPr marL="0" marR="0" lvl="0" indent="0" algn="ctr" defTabSz="950317" rtl="0" eaLnBrk="1" fontAlgn="auto" latinLnBrk="0" hangingPunct="1">
              <a:lnSpc>
                <a:spcPct val="85000"/>
              </a:lnSpc>
              <a:spcBef>
                <a:spcPts val="0"/>
              </a:spcBef>
              <a:spcAft>
                <a:spcPts val="0"/>
              </a:spcAft>
              <a:buClrTx/>
              <a:buSzTx/>
              <a:buFontTx/>
              <a:buNone/>
              <a:tabLst/>
              <a:defRPr/>
            </a:pPr>
            <a:r>
              <a:rPr kumimoji="0" lang="en-US" sz="882" b="1" i="1" u="none" strike="noStrike" kern="1200" cap="none" spc="0" normalizeH="0" baseline="0" noProof="0" dirty="0">
                <a:ln>
                  <a:noFill/>
                </a:ln>
                <a:solidFill>
                  <a:prstClr val="black"/>
                </a:solidFill>
                <a:effectLst/>
                <a:uLnTx/>
                <a:uFillTx/>
                <a:latin typeface="Intel Clear" panose="020B0604020203020204" pitchFamily="34" charset="0"/>
              </a:rPr>
              <a:t>TI</a:t>
            </a:r>
          </a:p>
        </p:txBody>
      </p:sp>
      <p:sp>
        <p:nvSpPr>
          <p:cNvPr id="323" name="Diamond 322">
            <a:extLst>
              <a:ext uri="{FF2B5EF4-FFF2-40B4-BE49-F238E27FC236}">
                <a16:creationId xmlns:a16="http://schemas.microsoft.com/office/drawing/2014/main" id="{0AB01C17-12CF-4503-8F93-9CD6B4179EC7}"/>
              </a:ext>
            </a:extLst>
          </p:cNvPr>
          <p:cNvSpPr/>
          <p:nvPr/>
        </p:nvSpPr>
        <p:spPr>
          <a:xfrm>
            <a:off x="3353549" y="1682382"/>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rtl="0"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4" name="Text Box 6136">
            <a:extLst>
              <a:ext uri="{FF2B5EF4-FFF2-40B4-BE49-F238E27FC236}">
                <a16:creationId xmlns:a16="http://schemas.microsoft.com/office/drawing/2014/main" id="{3877E43A-8844-41F3-A171-7C3E2BC8C2CD}"/>
              </a:ext>
            </a:extLst>
          </p:cNvPr>
          <p:cNvSpPr txBox="1">
            <a:spLocks noChangeArrowheads="1"/>
          </p:cNvSpPr>
          <p:nvPr/>
        </p:nvSpPr>
        <p:spPr bwMode="auto">
          <a:xfrm>
            <a:off x="7410263" y="1378258"/>
            <a:ext cx="483896" cy="323414"/>
          </a:xfrm>
          <a:prstGeom prst="rect">
            <a:avLst/>
          </a:prstGeom>
          <a:noFill/>
          <a:ln w="9525">
            <a:noFill/>
            <a:miter lim="800000"/>
            <a:headEnd/>
            <a:tailEnd/>
          </a:ln>
        </p:spPr>
        <p:txBody>
          <a:bodyPr wrap="none" lIns="89589" tIns="44795" rIns="89589" bIns="44795">
            <a:spAutoFit/>
          </a:bodyPr>
          <a:lstStyle/>
          <a:p>
            <a:pPr marL="0" marR="0" lvl="0" indent="0" algn="ctr" defTabSz="950317" rtl="0" eaLnBrk="1" fontAlgn="auto" latinLnBrk="0" hangingPunct="1">
              <a:lnSpc>
                <a:spcPct val="85000"/>
              </a:lnSpc>
              <a:spcBef>
                <a:spcPts val="0"/>
              </a:spcBef>
              <a:spcAft>
                <a:spcPts val="0"/>
              </a:spcAft>
              <a:buClrTx/>
              <a:buSzTx/>
              <a:buFontTx/>
              <a:buNone/>
              <a:tabLst/>
              <a:defRPr/>
            </a:pPr>
            <a:r>
              <a:rPr lang="en-US" sz="882" b="1" i="1" dirty="0">
                <a:solidFill>
                  <a:prstClr val="black"/>
                </a:solidFill>
                <a:latin typeface="Intel Clear" panose="020B0604020203020204" pitchFamily="34" charset="0"/>
              </a:rPr>
              <a:t>PROD</a:t>
            </a:r>
            <a:br>
              <a:rPr kumimoji="0" lang="en-US" sz="882" b="1" i="1" u="none" strike="noStrike" kern="1200" cap="none" spc="0" normalizeH="0" baseline="0" noProof="0" dirty="0">
                <a:ln>
                  <a:noFill/>
                </a:ln>
                <a:solidFill>
                  <a:prstClr val="black"/>
                </a:solidFill>
                <a:effectLst/>
                <a:uLnTx/>
                <a:uFillTx/>
                <a:latin typeface="Intel Clear" panose="020B0604020203020204" pitchFamily="34" charset="0"/>
              </a:rPr>
            </a:br>
            <a:r>
              <a:rPr kumimoji="0" lang="en-US" sz="882" b="1" i="1" u="none" strike="noStrike" kern="1200" cap="none" spc="0" normalizeH="0" baseline="0" noProof="0" dirty="0">
                <a:ln>
                  <a:noFill/>
                </a:ln>
                <a:solidFill>
                  <a:prstClr val="black"/>
                </a:solidFill>
                <a:effectLst/>
                <a:uLnTx/>
                <a:uFillTx/>
                <a:latin typeface="Intel Clear" panose="020B0604020203020204" pitchFamily="34" charset="0"/>
              </a:rPr>
              <a:t>TI</a:t>
            </a:r>
          </a:p>
        </p:txBody>
      </p:sp>
      <p:sp>
        <p:nvSpPr>
          <p:cNvPr id="325" name="Diamond 324">
            <a:extLst>
              <a:ext uri="{FF2B5EF4-FFF2-40B4-BE49-F238E27FC236}">
                <a16:creationId xmlns:a16="http://schemas.microsoft.com/office/drawing/2014/main" id="{CC69976B-871E-473C-A798-5BC272105E1E}"/>
              </a:ext>
            </a:extLst>
          </p:cNvPr>
          <p:cNvSpPr/>
          <p:nvPr/>
        </p:nvSpPr>
        <p:spPr>
          <a:xfrm>
            <a:off x="7581216" y="1666884"/>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rtl="0"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cxnSp>
        <p:nvCxnSpPr>
          <p:cNvPr id="335" name="Straight Arrow Connector 334">
            <a:extLst>
              <a:ext uri="{FF2B5EF4-FFF2-40B4-BE49-F238E27FC236}">
                <a16:creationId xmlns:a16="http://schemas.microsoft.com/office/drawing/2014/main" id="{F085BD48-33BA-42B0-B299-6F8DBFF27E34}"/>
              </a:ext>
            </a:extLst>
          </p:cNvPr>
          <p:cNvCxnSpPr/>
          <p:nvPr/>
        </p:nvCxnSpPr>
        <p:spPr bwMode="auto">
          <a:xfrm flipH="1">
            <a:off x="9641316" y="1921952"/>
            <a:ext cx="147933" cy="7590"/>
          </a:xfrm>
          <a:prstGeom prst="straightConnector1">
            <a:avLst/>
          </a:prstGeom>
          <a:solidFill>
            <a:srgbClr val="99CCFF"/>
          </a:solidFill>
          <a:ln w="19050" cap="flat" cmpd="sng" algn="ctr">
            <a:solidFill>
              <a:srgbClr val="000000"/>
            </a:solidFill>
            <a:prstDash val="solid"/>
            <a:round/>
            <a:headEnd type="none" w="med" len="med"/>
            <a:tailEnd type="triangle"/>
          </a:ln>
          <a:effectLst/>
        </p:spPr>
      </p:cxnSp>
      <p:sp>
        <p:nvSpPr>
          <p:cNvPr id="336" name="Text Box 6136">
            <a:extLst>
              <a:ext uri="{FF2B5EF4-FFF2-40B4-BE49-F238E27FC236}">
                <a16:creationId xmlns:a16="http://schemas.microsoft.com/office/drawing/2014/main" id="{C4C05046-668A-4D47-A26D-240315E29673}"/>
              </a:ext>
            </a:extLst>
          </p:cNvPr>
          <p:cNvSpPr txBox="1">
            <a:spLocks noChangeArrowheads="1"/>
          </p:cNvSpPr>
          <p:nvPr/>
        </p:nvSpPr>
        <p:spPr bwMode="auto">
          <a:xfrm>
            <a:off x="6686856" y="1378258"/>
            <a:ext cx="754803" cy="321169"/>
          </a:xfrm>
          <a:prstGeom prst="rect">
            <a:avLst/>
          </a:prstGeom>
          <a:noFill/>
          <a:ln w="9525">
            <a:noFill/>
            <a:miter lim="800000"/>
            <a:headEnd/>
            <a:tailEnd/>
          </a:ln>
        </p:spPr>
        <p:txBody>
          <a:bodyPr wrap="none" lIns="89589" tIns="44795" rIns="89589" bIns="44795">
            <a:spAutoFit/>
          </a:bodyPr>
          <a:lstStyle/>
          <a:p>
            <a:pPr marL="0" marR="0" lvl="0" indent="0" algn="ctr" defTabSz="950317" rtl="0" eaLnBrk="1" fontAlgn="auto" latinLnBrk="0" hangingPunct="1">
              <a:lnSpc>
                <a:spcPct val="85000"/>
              </a:lnSpc>
              <a:spcBef>
                <a:spcPts val="0"/>
              </a:spcBef>
              <a:spcAft>
                <a:spcPts val="0"/>
              </a:spcAft>
              <a:buClrTx/>
              <a:buSzTx/>
              <a:buFontTx/>
              <a:buNone/>
              <a:tabLst/>
              <a:defRPr/>
            </a:pPr>
            <a:r>
              <a:rPr lang="en-US" sz="882" b="1" i="1" dirty="0">
                <a:solidFill>
                  <a:srgbClr val="000000"/>
                </a:solidFill>
                <a:latin typeface="Intel Clear" panose="020B0604020203020204" pitchFamily="34" charset="0"/>
              </a:rPr>
              <a:t>PROD TI</a:t>
            </a:r>
            <a:br>
              <a:rPr kumimoji="0" lang="en-US" sz="882" b="1" i="1" u="none" strike="noStrike" kern="1200" cap="none" spc="0" normalizeH="0" baseline="0" noProof="0" dirty="0">
                <a:ln>
                  <a:noFill/>
                </a:ln>
                <a:solidFill>
                  <a:srgbClr val="000000"/>
                </a:solidFill>
                <a:effectLst/>
                <a:uLnTx/>
                <a:uFillTx/>
                <a:latin typeface="Intel Clear" panose="020B0604020203020204" pitchFamily="34" charset="0"/>
              </a:rPr>
            </a:br>
            <a:r>
              <a:rPr kumimoji="0" lang="en-US" sz="882" b="1" i="1" u="none" strike="noStrike" kern="1200" cap="none" spc="0" normalizeH="0" baseline="0" noProof="0" dirty="0">
                <a:ln>
                  <a:noFill/>
                </a:ln>
                <a:solidFill>
                  <a:srgbClr val="000000"/>
                </a:solidFill>
                <a:effectLst/>
                <a:uLnTx/>
                <a:uFillTx/>
                <a:latin typeface="Intel Clear" panose="020B0604020203020204" pitchFamily="34" charset="0"/>
              </a:rPr>
              <a:t>ECO Cutoff</a:t>
            </a:r>
          </a:p>
        </p:txBody>
      </p:sp>
      <p:sp>
        <p:nvSpPr>
          <p:cNvPr id="337" name="Diamond 336">
            <a:extLst>
              <a:ext uri="{FF2B5EF4-FFF2-40B4-BE49-F238E27FC236}">
                <a16:creationId xmlns:a16="http://schemas.microsoft.com/office/drawing/2014/main" id="{39B92E33-1D18-41E8-AB85-79F04011B8C8}"/>
              </a:ext>
            </a:extLst>
          </p:cNvPr>
          <p:cNvSpPr/>
          <p:nvPr/>
        </p:nvSpPr>
        <p:spPr>
          <a:xfrm>
            <a:off x="7099585" y="1659074"/>
            <a:ext cx="123322" cy="178881"/>
          </a:xfrm>
          <a:prstGeom prst="diamond">
            <a:avLst/>
          </a:prstGeom>
          <a:solidFill>
            <a:srgbClr val="F7E382"/>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rtl="0"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1" name="Diamond 340">
            <a:extLst>
              <a:ext uri="{FF2B5EF4-FFF2-40B4-BE49-F238E27FC236}">
                <a16:creationId xmlns:a16="http://schemas.microsoft.com/office/drawing/2014/main" id="{A3FE0D41-6A84-4B0B-B61E-2FA653ECCE9E}"/>
              </a:ext>
            </a:extLst>
          </p:cNvPr>
          <p:cNvSpPr/>
          <p:nvPr/>
        </p:nvSpPr>
        <p:spPr>
          <a:xfrm>
            <a:off x="5175297" y="1661014"/>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rtl="0"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2" name="Text Box 6149">
            <a:extLst>
              <a:ext uri="{FF2B5EF4-FFF2-40B4-BE49-F238E27FC236}">
                <a16:creationId xmlns:a16="http://schemas.microsoft.com/office/drawing/2014/main" id="{81534A97-D2AF-4987-A317-39715F8B4CFF}"/>
              </a:ext>
            </a:extLst>
          </p:cNvPr>
          <p:cNvSpPr txBox="1">
            <a:spLocks noChangeArrowheads="1"/>
          </p:cNvSpPr>
          <p:nvPr/>
        </p:nvSpPr>
        <p:spPr bwMode="auto">
          <a:xfrm>
            <a:off x="4610047" y="1191567"/>
            <a:ext cx="735546" cy="482880"/>
          </a:xfrm>
          <a:prstGeom prst="rect">
            <a:avLst/>
          </a:prstGeom>
          <a:noFill/>
          <a:ln w="9525">
            <a:noFill/>
            <a:miter lim="800000"/>
            <a:headEnd/>
            <a:tailEnd/>
          </a:ln>
        </p:spPr>
        <p:txBody>
          <a:bodyPr wrap="square" lIns="89589" tIns="44795" rIns="89589" bIns="44795">
            <a:spAutoFit/>
          </a:bodyPr>
          <a:lstStyle/>
          <a:p>
            <a:pPr marL="0" marR="0" lvl="0" indent="0" algn="ctr" defTabSz="950317" rtl="0" eaLnBrk="1" fontAlgn="auto" latinLnBrk="0" hangingPunct="1">
              <a:lnSpc>
                <a:spcPct val="85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Intel Clear" panose="020B0604020203020204" pitchFamily="34" charset="0"/>
              </a:rPr>
              <a:t>A0</a:t>
            </a:r>
          </a:p>
          <a:p>
            <a:pPr marL="0" marR="0" lvl="0" indent="0" algn="ctr" defTabSz="950317" rtl="0" eaLnBrk="1" fontAlgn="auto" latinLnBrk="0" hangingPunct="1">
              <a:lnSpc>
                <a:spcPct val="85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Intel Clear" panose="020B0604020203020204" pitchFamily="34" charset="0"/>
              </a:rPr>
              <a:t>Power-On Start</a:t>
            </a:r>
          </a:p>
        </p:txBody>
      </p:sp>
      <p:sp>
        <p:nvSpPr>
          <p:cNvPr id="343" name="Text Box 6145">
            <a:extLst>
              <a:ext uri="{FF2B5EF4-FFF2-40B4-BE49-F238E27FC236}">
                <a16:creationId xmlns:a16="http://schemas.microsoft.com/office/drawing/2014/main" id="{8973B6A9-36BA-465C-B37F-322AC846F089}"/>
              </a:ext>
            </a:extLst>
          </p:cNvPr>
          <p:cNvSpPr txBox="1">
            <a:spLocks noChangeArrowheads="1"/>
          </p:cNvSpPr>
          <p:nvPr/>
        </p:nvSpPr>
        <p:spPr bwMode="auto">
          <a:xfrm>
            <a:off x="5443748" y="1058831"/>
            <a:ext cx="1057771" cy="482880"/>
          </a:xfrm>
          <a:prstGeom prst="rect">
            <a:avLst/>
          </a:prstGeom>
          <a:noFill/>
          <a:ln w="9525">
            <a:noFill/>
            <a:miter lim="800000"/>
            <a:headEnd/>
            <a:tailEnd/>
          </a:ln>
        </p:spPr>
        <p:txBody>
          <a:bodyPr wrap="none" lIns="89589" tIns="44795" rIns="89589" bIns="44795">
            <a:spAutoFit/>
          </a:bodyPr>
          <a:lstStyle/>
          <a:p>
            <a:pPr marL="0" marR="0" lvl="0" indent="0" algn="ctr" defTabSz="950317" rtl="0" eaLnBrk="1" fontAlgn="auto" latinLnBrk="0" hangingPunct="1">
              <a:lnSpc>
                <a:spcPct val="85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Intel Clear" panose="020B0604020203020204" pitchFamily="34" charset="0"/>
              </a:rPr>
              <a:t>A0 Platform</a:t>
            </a:r>
          </a:p>
          <a:p>
            <a:pPr marL="0" marR="0" lvl="0" indent="0" algn="ctr" defTabSz="950317" rtl="0" eaLnBrk="1" fontAlgn="auto" latinLnBrk="0" hangingPunct="1">
              <a:lnSpc>
                <a:spcPct val="85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Intel Clear" panose="020B0604020203020204" pitchFamily="34" charset="0"/>
              </a:rPr>
              <a:t>Power-On Exit </a:t>
            </a:r>
          </a:p>
          <a:p>
            <a:pPr marL="0" marR="0" lvl="0" indent="0" algn="ctr" defTabSz="950317" rtl="0" eaLnBrk="1" fontAlgn="auto" latinLnBrk="0" hangingPunct="1">
              <a:lnSpc>
                <a:spcPct val="85000"/>
              </a:lnSpc>
              <a:spcBef>
                <a:spcPts val="0"/>
              </a:spcBef>
              <a:spcAft>
                <a:spcPts val="0"/>
              </a:spcAft>
              <a:buClrTx/>
              <a:buSzTx/>
              <a:buFontTx/>
              <a:buNone/>
              <a:tabLst/>
              <a:defRPr/>
            </a:pPr>
            <a:r>
              <a:rPr kumimoji="0" lang="en-US" sz="1000" b="1" i="1" u="none" strike="noStrike" kern="1200" cap="none" spc="0" normalizeH="0" baseline="0" noProof="0" dirty="0">
                <a:ln>
                  <a:noFill/>
                </a:ln>
                <a:solidFill>
                  <a:srgbClr val="000000"/>
                </a:solidFill>
                <a:effectLst/>
                <a:uLnTx/>
                <a:uFillTx/>
                <a:latin typeface="Intel Clear" panose="020B0604020203020204" pitchFamily="34" charset="0"/>
              </a:rPr>
              <a:t>(PPOE)</a:t>
            </a:r>
          </a:p>
        </p:txBody>
      </p:sp>
      <p:sp>
        <p:nvSpPr>
          <p:cNvPr id="344" name="Diamond 343">
            <a:extLst>
              <a:ext uri="{FF2B5EF4-FFF2-40B4-BE49-F238E27FC236}">
                <a16:creationId xmlns:a16="http://schemas.microsoft.com/office/drawing/2014/main" id="{61772A18-C130-4252-B507-97B74630C384}"/>
              </a:ext>
            </a:extLst>
          </p:cNvPr>
          <p:cNvSpPr/>
          <p:nvPr/>
        </p:nvSpPr>
        <p:spPr>
          <a:xfrm>
            <a:off x="5703886" y="1643429"/>
            <a:ext cx="150130" cy="212896"/>
          </a:xfrm>
          <a:prstGeom prst="diamond">
            <a:avLst/>
          </a:prstGeom>
          <a:solidFill>
            <a:srgbClr val="99CCFF"/>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5" name="Diamond 344">
            <a:extLst>
              <a:ext uri="{FF2B5EF4-FFF2-40B4-BE49-F238E27FC236}">
                <a16:creationId xmlns:a16="http://schemas.microsoft.com/office/drawing/2014/main" id="{B41A044B-D999-4D1A-BB63-2B0FFF6E5DE9}"/>
              </a:ext>
            </a:extLst>
          </p:cNvPr>
          <p:cNvSpPr/>
          <p:nvPr/>
        </p:nvSpPr>
        <p:spPr>
          <a:xfrm>
            <a:off x="6100086" y="1652760"/>
            <a:ext cx="150130" cy="212896"/>
          </a:xfrm>
          <a:prstGeom prst="diamond">
            <a:avLst/>
          </a:prstGeom>
          <a:solidFill>
            <a:srgbClr val="99CCFF"/>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6" name="Left Brace 345">
            <a:extLst>
              <a:ext uri="{FF2B5EF4-FFF2-40B4-BE49-F238E27FC236}">
                <a16:creationId xmlns:a16="http://schemas.microsoft.com/office/drawing/2014/main" id="{A0CA27AB-5396-4749-9DCB-59E09C167AB6}"/>
              </a:ext>
            </a:extLst>
          </p:cNvPr>
          <p:cNvSpPr/>
          <p:nvPr/>
        </p:nvSpPr>
        <p:spPr bwMode="auto">
          <a:xfrm rot="5400000">
            <a:off x="5887910" y="1350763"/>
            <a:ext cx="156218" cy="384554"/>
          </a:xfrm>
          <a:prstGeom prst="leftBrace">
            <a:avLst>
              <a:gd name="adj1" fmla="val 35600"/>
              <a:gd name="adj2" fmla="val 51333"/>
            </a:avLst>
          </a:prstGeom>
          <a:noFill/>
          <a:ln w="19050" cap="flat" cmpd="sng" algn="ctr">
            <a:solidFill>
              <a:srgbClr val="000000"/>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47" name="Rectangle 346">
            <a:extLst>
              <a:ext uri="{FF2B5EF4-FFF2-40B4-BE49-F238E27FC236}">
                <a16:creationId xmlns:a16="http://schemas.microsoft.com/office/drawing/2014/main" id="{3DC20A01-F0B3-4645-83F4-84993D36EA97}"/>
              </a:ext>
            </a:extLst>
          </p:cNvPr>
          <p:cNvSpPr/>
          <p:nvPr/>
        </p:nvSpPr>
        <p:spPr bwMode="auto">
          <a:xfrm>
            <a:off x="5242490" y="2282841"/>
            <a:ext cx="539496" cy="972919"/>
          </a:xfrm>
          <a:prstGeom prst="rect">
            <a:avLst/>
          </a:prstGeom>
          <a:solidFill>
            <a:srgbClr val="99CCFF"/>
          </a:solidFill>
          <a:ln w="19050" cap="flat" cmpd="sng" algn="ctr">
            <a:solidFill>
              <a:srgbClr val="000000"/>
            </a:solidFill>
            <a:prstDash val="solid"/>
            <a:round/>
            <a:headEnd type="none" w="med" len="med"/>
            <a:tailEnd type="none" w="med" len="med"/>
          </a:ln>
          <a:effectLst/>
        </p:spPr>
        <p:txBody>
          <a:bodyPr vert="vert270" wrap="square" lIns="46800" tIns="0" rIns="4680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Platform PO Exit</a:t>
            </a:r>
          </a:p>
        </p:txBody>
      </p:sp>
      <p:sp>
        <p:nvSpPr>
          <p:cNvPr id="348" name="Rectangle 347">
            <a:extLst>
              <a:ext uri="{FF2B5EF4-FFF2-40B4-BE49-F238E27FC236}">
                <a16:creationId xmlns:a16="http://schemas.microsoft.com/office/drawing/2014/main" id="{42CD6D12-77BF-4E0D-ACE7-C9E4601AFB00}"/>
              </a:ext>
            </a:extLst>
          </p:cNvPr>
          <p:cNvSpPr/>
          <p:nvPr/>
        </p:nvSpPr>
        <p:spPr bwMode="auto">
          <a:xfrm>
            <a:off x="5779206" y="2284793"/>
            <a:ext cx="400491" cy="972919"/>
          </a:xfrm>
          <a:prstGeom prst="rect">
            <a:avLst/>
          </a:prstGeom>
          <a:gradFill flip="none" rotWithShape="1">
            <a:gsLst>
              <a:gs pos="19000">
                <a:srgbClr val="99CCFF"/>
              </a:gs>
              <a:gs pos="40000">
                <a:srgbClr val="99CCFF">
                  <a:alpha val="75000"/>
                </a:srgbClr>
              </a:gs>
              <a:gs pos="100000">
                <a:srgbClr val="99CCFF">
                  <a:alpha val="20000"/>
                </a:srgbClr>
              </a:gs>
            </a:gsLst>
            <a:lin ang="0" scaled="1"/>
            <a:tileRect/>
          </a:gradFill>
          <a:ln w="15875" cap="flat" cmpd="sng" algn="ctr">
            <a:solidFill>
              <a:srgbClr val="000000"/>
            </a:solidFill>
            <a:prstDash val="sysDot"/>
            <a:round/>
            <a:headEnd type="none" w="med" len="med"/>
            <a:tailEnd type="none" w="med" len="med"/>
          </a:ln>
          <a:effectLst/>
        </p:spPr>
        <p:txBody>
          <a:bodyPr vert="vert270" wrap="square" lIns="46800" tIns="0" rIns="46800" bIns="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0000"/>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graphicFrame>
        <p:nvGraphicFramePr>
          <p:cNvPr id="103" name="Table 102">
            <a:extLst>
              <a:ext uri="{FF2B5EF4-FFF2-40B4-BE49-F238E27FC236}">
                <a16:creationId xmlns:a16="http://schemas.microsoft.com/office/drawing/2014/main" id="{4D1200FA-83FA-426B-B620-E69BEDF40B75}"/>
              </a:ext>
            </a:extLst>
          </p:cNvPr>
          <p:cNvGraphicFramePr>
            <a:graphicFrameLocks noGrp="1"/>
          </p:cNvGraphicFramePr>
          <p:nvPr>
            <p:extLst>
              <p:ext uri="{D42A27DB-BD31-4B8C-83A1-F6EECF244321}">
                <p14:modId xmlns:p14="http://schemas.microsoft.com/office/powerpoint/2010/main" val="3748236470"/>
              </p:ext>
            </p:extLst>
          </p:nvPr>
        </p:nvGraphicFramePr>
        <p:xfrm>
          <a:off x="2149357" y="5170487"/>
          <a:ext cx="9574330" cy="1715283"/>
        </p:xfrm>
        <a:graphic>
          <a:graphicData uri="http://schemas.openxmlformats.org/drawingml/2006/table">
            <a:tbl>
              <a:tblPr firstRow="1" bandRow="1"/>
              <a:tblGrid>
                <a:gridCol w="1828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2"/>
                    </a:ext>
                  </a:extLst>
                </a:gridCol>
                <a:gridCol w="4011730">
                  <a:extLst>
                    <a:ext uri="{9D8B030D-6E8A-4147-A177-3AD203B41FA5}">
                      <a16:colId xmlns:a16="http://schemas.microsoft.com/office/drawing/2014/main" val="20003"/>
                    </a:ext>
                  </a:extLst>
                </a:gridCol>
              </a:tblGrid>
              <a:tr h="434679">
                <a:tc>
                  <a:txBody>
                    <a:bodyPr/>
                    <a:lstStyle>
                      <a:lvl1pPr marL="0" algn="l" defTabSz="992673" rtl="0" eaLnBrk="1" latinLnBrk="0" hangingPunct="1">
                        <a:defRPr sz="1954" b="1" kern="1200">
                          <a:solidFill>
                            <a:schemeClr val="lt1"/>
                          </a:solidFill>
                          <a:latin typeface="Verdana"/>
                        </a:defRPr>
                      </a:lvl1pPr>
                      <a:lvl2pPr marL="496336" algn="l" defTabSz="992673" rtl="0" eaLnBrk="1" latinLnBrk="0" hangingPunct="1">
                        <a:defRPr sz="1954" b="1" kern="1200">
                          <a:solidFill>
                            <a:schemeClr val="lt1"/>
                          </a:solidFill>
                          <a:latin typeface="Verdana"/>
                        </a:defRPr>
                      </a:lvl2pPr>
                      <a:lvl3pPr marL="992673" algn="l" defTabSz="992673" rtl="0" eaLnBrk="1" latinLnBrk="0" hangingPunct="1">
                        <a:defRPr sz="1954" b="1" kern="1200">
                          <a:solidFill>
                            <a:schemeClr val="lt1"/>
                          </a:solidFill>
                          <a:latin typeface="Verdana"/>
                        </a:defRPr>
                      </a:lvl3pPr>
                      <a:lvl4pPr marL="1489009" algn="l" defTabSz="992673" rtl="0" eaLnBrk="1" latinLnBrk="0" hangingPunct="1">
                        <a:defRPr sz="1954" b="1" kern="1200">
                          <a:solidFill>
                            <a:schemeClr val="lt1"/>
                          </a:solidFill>
                          <a:latin typeface="Verdana"/>
                        </a:defRPr>
                      </a:lvl4pPr>
                      <a:lvl5pPr marL="1985345" algn="l" defTabSz="992673" rtl="0" eaLnBrk="1" latinLnBrk="0" hangingPunct="1">
                        <a:defRPr sz="1954" b="1" kern="1200">
                          <a:solidFill>
                            <a:schemeClr val="lt1"/>
                          </a:solidFill>
                          <a:latin typeface="Verdana"/>
                        </a:defRPr>
                      </a:lvl5pPr>
                      <a:lvl6pPr marL="2481682" algn="l" defTabSz="992673" rtl="0" eaLnBrk="1" latinLnBrk="0" hangingPunct="1">
                        <a:defRPr sz="1954" b="1" kern="1200">
                          <a:solidFill>
                            <a:schemeClr val="lt1"/>
                          </a:solidFill>
                          <a:latin typeface="Verdana"/>
                        </a:defRPr>
                      </a:lvl6pPr>
                      <a:lvl7pPr marL="2978018" algn="l" defTabSz="992673" rtl="0" eaLnBrk="1" latinLnBrk="0" hangingPunct="1">
                        <a:defRPr sz="1954" b="1" kern="1200">
                          <a:solidFill>
                            <a:schemeClr val="lt1"/>
                          </a:solidFill>
                          <a:latin typeface="Verdana"/>
                        </a:defRPr>
                      </a:lvl7pPr>
                      <a:lvl8pPr marL="3474354" algn="l" defTabSz="992673" rtl="0" eaLnBrk="1" latinLnBrk="0" hangingPunct="1">
                        <a:defRPr sz="1954" b="1" kern="1200">
                          <a:solidFill>
                            <a:schemeClr val="lt1"/>
                          </a:solidFill>
                          <a:latin typeface="Verdana"/>
                        </a:defRPr>
                      </a:lvl8pPr>
                      <a:lvl9pPr marL="3970691" algn="l" defTabSz="992673" rtl="0" eaLnBrk="1" latinLnBrk="0" hangingPunct="1">
                        <a:defRPr sz="1954" b="1" kern="1200">
                          <a:solidFill>
                            <a:schemeClr val="lt1"/>
                          </a:solidFill>
                          <a:latin typeface="Verdana"/>
                        </a:defRPr>
                      </a:lvl9pPr>
                    </a:lstStyle>
                    <a:p>
                      <a:pPr algn="ctr"/>
                      <a:r>
                        <a:rPr lang="en-US" sz="1600" dirty="0">
                          <a:solidFill>
                            <a:srgbClr val="002060"/>
                          </a:solidFill>
                          <a:latin typeface="+mn-lt"/>
                          <a:ea typeface="Intel Clear" panose="020B0604020203020204" pitchFamily="34" charset="0"/>
                          <a:cs typeface="Intel Clear" panose="020B0604020203020204" pitchFamily="34" charset="0"/>
                        </a:rPr>
                        <a:t>Post-Si</a:t>
                      </a:r>
                      <a:r>
                        <a:rPr lang="en-US" sz="1600" baseline="0" dirty="0">
                          <a:solidFill>
                            <a:srgbClr val="002060"/>
                          </a:solidFill>
                          <a:latin typeface="+mn-lt"/>
                          <a:ea typeface="Intel Clear" panose="020B0604020203020204" pitchFamily="34" charset="0"/>
                          <a:cs typeface="Intel Clear" panose="020B0604020203020204" pitchFamily="34" charset="0"/>
                        </a:rPr>
                        <a:t> PLC CP #</a:t>
                      </a:r>
                      <a:endParaRPr lang="en-US" sz="1600" dirty="0">
                        <a:solidFill>
                          <a:srgbClr val="002060"/>
                        </a:solidFill>
                        <a:latin typeface="+mn-lt"/>
                        <a:ea typeface="Intel Clear" panose="020B0604020203020204" pitchFamily="34" charset="0"/>
                        <a:cs typeface="Intel Clear" panose="020B0604020203020204" pitchFamily="34" charset="0"/>
                      </a:endParaRPr>
                    </a:p>
                  </a:txBody>
                  <a:tcPr marL="91425" marR="45720" marT="45730" marB="4573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CCFF"/>
                    </a:solidFill>
                  </a:tcPr>
                </a:tc>
                <a:tc>
                  <a:txBody>
                    <a:bodyPr/>
                    <a:lstStyle>
                      <a:lvl1pPr marL="0" algn="l" defTabSz="992673" rtl="0" eaLnBrk="1" latinLnBrk="0" hangingPunct="1">
                        <a:defRPr sz="1954" b="1" kern="1200">
                          <a:solidFill>
                            <a:schemeClr val="lt1"/>
                          </a:solidFill>
                          <a:latin typeface="Verdana"/>
                        </a:defRPr>
                      </a:lvl1pPr>
                      <a:lvl2pPr marL="496336" algn="l" defTabSz="992673" rtl="0" eaLnBrk="1" latinLnBrk="0" hangingPunct="1">
                        <a:defRPr sz="1954" b="1" kern="1200">
                          <a:solidFill>
                            <a:schemeClr val="lt1"/>
                          </a:solidFill>
                          <a:latin typeface="Verdana"/>
                        </a:defRPr>
                      </a:lvl2pPr>
                      <a:lvl3pPr marL="992673" algn="l" defTabSz="992673" rtl="0" eaLnBrk="1" latinLnBrk="0" hangingPunct="1">
                        <a:defRPr sz="1954" b="1" kern="1200">
                          <a:solidFill>
                            <a:schemeClr val="lt1"/>
                          </a:solidFill>
                          <a:latin typeface="Verdana"/>
                        </a:defRPr>
                      </a:lvl3pPr>
                      <a:lvl4pPr marL="1489009" algn="l" defTabSz="992673" rtl="0" eaLnBrk="1" latinLnBrk="0" hangingPunct="1">
                        <a:defRPr sz="1954" b="1" kern="1200">
                          <a:solidFill>
                            <a:schemeClr val="lt1"/>
                          </a:solidFill>
                          <a:latin typeface="Verdana"/>
                        </a:defRPr>
                      </a:lvl4pPr>
                      <a:lvl5pPr marL="1985345" algn="l" defTabSz="992673" rtl="0" eaLnBrk="1" latinLnBrk="0" hangingPunct="1">
                        <a:defRPr sz="1954" b="1" kern="1200">
                          <a:solidFill>
                            <a:schemeClr val="lt1"/>
                          </a:solidFill>
                          <a:latin typeface="Verdana"/>
                        </a:defRPr>
                      </a:lvl5pPr>
                      <a:lvl6pPr marL="2481682" algn="l" defTabSz="992673" rtl="0" eaLnBrk="1" latinLnBrk="0" hangingPunct="1">
                        <a:defRPr sz="1954" b="1" kern="1200">
                          <a:solidFill>
                            <a:schemeClr val="lt1"/>
                          </a:solidFill>
                          <a:latin typeface="Verdana"/>
                        </a:defRPr>
                      </a:lvl6pPr>
                      <a:lvl7pPr marL="2978018" algn="l" defTabSz="992673" rtl="0" eaLnBrk="1" latinLnBrk="0" hangingPunct="1">
                        <a:defRPr sz="1954" b="1" kern="1200">
                          <a:solidFill>
                            <a:schemeClr val="lt1"/>
                          </a:solidFill>
                          <a:latin typeface="Verdana"/>
                        </a:defRPr>
                      </a:lvl7pPr>
                      <a:lvl8pPr marL="3474354" algn="l" defTabSz="992673" rtl="0" eaLnBrk="1" latinLnBrk="0" hangingPunct="1">
                        <a:defRPr sz="1954" b="1" kern="1200">
                          <a:solidFill>
                            <a:schemeClr val="lt1"/>
                          </a:solidFill>
                          <a:latin typeface="Verdana"/>
                        </a:defRPr>
                      </a:lvl8pPr>
                      <a:lvl9pPr marL="3970691" algn="l" defTabSz="992673" rtl="0" eaLnBrk="1" latinLnBrk="0" hangingPunct="1">
                        <a:defRPr sz="1954" b="1" kern="1200">
                          <a:solidFill>
                            <a:schemeClr val="lt1"/>
                          </a:solidFill>
                          <a:latin typeface="Verdana"/>
                        </a:defRPr>
                      </a:lvl9pPr>
                    </a:lstStyle>
                    <a:p>
                      <a:r>
                        <a:rPr lang="en-US" sz="1600" dirty="0">
                          <a:solidFill>
                            <a:srgbClr val="002060"/>
                          </a:solidFill>
                          <a:latin typeface="+mn-lt"/>
                          <a:ea typeface="Intel Clear" panose="020B0604020203020204" pitchFamily="34" charset="0"/>
                          <a:cs typeface="Intel Clear" panose="020B0604020203020204" pitchFamily="34" charset="0"/>
                        </a:rPr>
                        <a:t>Anchor Milestone(s)</a:t>
                      </a:r>
                    </a:p>
                  </a:txBody>
                  <a:tcPr marL="91425" marR="91425" marT="45730" marB="45730">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lvl1pPr marL="0" algn="l" defTabSz="992673" rtl="0" eaLnBrk="1" latinLnBrk="0" hangingPunct="1">
                        <a:defRPr sz="1954" b="1" kern="1200">
                          <a:solidFill>
                            <a:schemeClr val="lt1"/>
                          </a:solidFill>
                          <a:latin typeface="Verdana"/>
                        </a:defRPr>
                      </a:lvl1pPr>
                      <a:lvl2pPr marL="496336" algn="l" defTabSz="992673" rtl="0" eaLnBrk="1" latinLnBrk="0" hangingPunct="1">
                        <a:defRPr sz="1954" b="1" kern="1200">
                          <a:solidFill>
                            <a:schemeClr val="lt1"/>
                          </a:solidFill>
                          <a:latin typeface="Verdana"/>
                        </a:defRPr>
                      </a:lvl2pPr>
                      <a:lvl3pPr marL="992673" algn="l" defTabSz="992673" rtl="0" eaLnBrk="1" latinLnBrk="0" hangingPunct="1">
                        <a:defRPr sz="1954" b="1" kern="1200">
                          <a:solidFill>
                            <a:schemeClr val="lt1"/>
                          </a:solidFill>
                          <a:latin typeface="Verdana"/>
                        </a:defRPr>
                      </a:lvl3pPr>
                      <a:lvl4pPr marL="1489009" algn="l" defTabSz="992673" rtl="0" eaLnBrk="1" latinLnBrk="0" hangingPunct="1">
                        <a:defRPr sz="1954" b="1" kern="1200">
                          <a:solidFill>
                            <a:schemeClr val="lt1"/>
                          </a:solidFill>
                          <a:latin typeface="Verdana"/>
                        </a:defRPr>
                      </a:lvl4pPr>
                      <a:lvl5pPr marL="1985345" algn="l" defTabSz="992673" rtl="0" eaLnBrk="1" latinLnBrk="0" hangingPunct="1">
                        <a:defRPr sz="1954" b="1" kern="1200">
                          <a:solidFill>
                            <a:schemeClr val="lt1"/>
                          </a:solidFill>
                          <a:latin typeface="Verdana"/>
                        </a:defRPr>
                      </a:lvl5pPr>
                      <a:lvl6pPr marL="2481682" algn="l" defTabSz="992673" rtl="0" eaLnBrk="1" latinLnBrk="0" hangingPunct="1">
                        <a:defRPr sz="1954" b="1" kern="1200">
                          <a:solidFill>
                            <a:schemeClr val="lt1"/>
                          </a:solidFill>
                          <a:latin typeface="Verdana"/>
                        </a:defRPr>
                      </a:lvl6pPr>
                      <a:lvl7pPr marL="2978018" algn="l" defTabSz="992673" rtl="0" eaLnBrk="1" latinLnBrk="0" hangingPunct="1">
                        <a:defRPr sz="1954" b="1" kern="1200">
                          <a:solidFill>
                            <a:schemeClr val="lt1"/>
                          </a:solidFill>
                          <a:latin typeface="Verdana"/>
                        </a:defRPr>
                      </a:lvl7pPr>
                      <a:lvl8pPr marL="3474354" algn="l" defTabSz="992673" rtl="0" eaLnBrk="1" latinLnBrk="0" hangingPunct="1">
                        <a:defRPr sz="1954" b="1" kern="1200">
                          <a:solidFill>
                            <a:schemeClr val="lt1"/>
                          </a:solidFill>
                          <a:latin typeface="Verdana"/>
                        </a:defRPr>
                      </a:lvl8pPr>
                      <a:lvl9pPr marL="3970691" algn="l" defTabSz="992673" rtl="0" eaLnBrk="1" latinLnBrk="0" hangingPunct="1">
                        <a:defRPr sz="1954" b="1" kern="1200">
                          <a:solidFill>
                            <a:schemeClr val="lt1"/>
                          </a:solidFill>
                          <a:latin typeface="Verdana"/>
                        </a:defRPr>
                      </a:lvl9pPr>
                    </a:lstStyle>
                    <a:p>
                      <a:r>
                        <a:rPr lang="en-US" sz="1600" dirty="0">
                          <a:solidFill>
                            <a:srgbClr val="002060"/>
                          </a:solidFill>
                          <a:latin typeface="+mn-lt"/>
                          <a:ea typeface="Intel Clear" panose="020B0604020203020204" pitchFamily="34" charset="0"/>
                          <a:cs typeface="Intel Clear" panose="020B0604020203020204" pitchFamily="34" charset="0"/>
                        </a:rPr>
                        <a:t>Other Key Milestones</a:t>
                      </a:r>
                    </a:p>
                  </a:txBody>
                  <a:tcPr marL="91425" marR="91425" marT="45730" marB="4573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10000"/>
                  </a:ext>
                </a:extLst>
              </a:tr>
              <a:tr h="549064">
                <a:tc>
                  <a:txBody>
                    <a:bodyPr/>
                    <a:lstStyle>
                      <a:lvl1pPr marL="0" algn="l" defTabSz="992673" rtl="0" eaLnBrk="1" latinLnBrk="0" hangingPunct="1">
                        <a:defRPr sz="1954" kern="1200">
                          <a:solidFill>
                            <a:schemeClr val="dk1"/>
                          </a:solidFill>
                          <a:latin typeface="Verdana"/>
                        </a:defRPr>
                      </a:lvl1pPr>
                      <a:lvl2pPr marL="496336" algn="l" defTabSz="992673" rtl="0" eaLnBrk="1" latinLnBrk="0" hangingPunct="1">
                        <a:defRPr sz="1954" kern="1200">
                          <a:solidFill>
                            <a:schemeClr val="dk1"/>
                          </a:solidFill>
                          <a:latin typeface="Verdana"/>
                        </a:defRPr>
                      </a:lvl2pPr>
                      <a:lvl3pPr marL="992673" algn="l" defTabSz="992673" rtl="0" eaLnBrk="1" latinLnBrk="0" hangingPunct="1">
                        <a:defRPr sz="1954" kern="1200">
                          <a:solidFill>
                            <a:schemeClr val="dk1"/>
                          </a:solidFill>
                          <a:latin typeface="Verdana"/>
                        </a:defRPr>
                      </a:lvl3pPr>
                      <a:lvl4pPr marL="1489009" algn="l" defTabSz="992673" rtl="0" eaLnBrk="1" latinLnBrk="0" hangingPunct="1">
                        <a:defRPr sz="1954" kern="1200">
                          <a:solidFill>
                            <a:schemeClr val="dk1"/>
                          </a:solidFill>
                          <a:latin typeface="Verdana"/>
                        </a:defRPr>
                      </a:lvl4pPr>
                      <a:lvl5pPr marL="1985345" algn="l" defTabSz="992673" rtl="0" eaLnBrk="1" latinLnBrk="0" hangingPunct="1">
                        <a:defRPr sz="1954" kern="1200">
                          <a:solidFill>
                            <a:schemeClr val="dk1"/>
                          </a:solidFill>
                          <a:latin typeface="Verdana"/>
                        </a:defRPr>
                      </a:lvl5pPr>
                      <a:lvl6pPr marL="2481682" algn="l" defTabSz="992673" rtl="0" eaLnBrk="1" latinLnBrk="0" hangingPunct="1">
                        <a:defRPr sz="1954" kern="1200">
                          <a:solidFill>
                            <a:schemeClr val="dk1"/>
                          </a:solidFill>
                          <a:latin typeface="Verdana"/>
                        </a:defRPr>
                      </a:lvl6pPr>
                      <a:lvl7pPr marL="2978018" algn="l" defTabSz="992673" rtl="0" eaLnBrk="1" latinLnBrk="0" hangingPunct="1">
                        <a:defRPr sz="1954" kern="1200">
                          <a:solidFill>
                            <a:schemeClr val="dk1"/>
                          </a:solidFill>
                          <a:latin typeface="Verdana"/>
                        </a:defRPr>
                      </a:lvl7pPr>
                      <a:lvl8pPr marL="3474354" algn="l" defTabSz="992673" rtl="0" eaLnBrk="1" latinLnBrk="0" hangingPunct="1">
                        <a:defRPr sz="1954" kern="1200">
                          <a:solidFill>
                            <a:schemeClr val="dk1"/>
                          </a:solidFill>
                          <a:latin typeface="Verdana"/>
                        </a:defRPr>
                      </a:lvl8pPr>
                      <a:lvl9pPr marL="3970691" algn="l" defTabSz="992673" rtl="0" eaLnBrk="1" latinLnBrk="0" hangingPunct="1">
                        <a:defRPr sz="1954" kern="1200">
                          <a:solidFill>
                            <a:schemeClr val="dk1"/>
                          </a:solidFill>
                          <a:latin typeface="Verdana"/>
                        </a:defRPr>
                      </a:lvl9pPr>
                    </a:lstStyle>
                    <a:p>
                      <a:pPr algn="ctr"/>
                      <a:r>
                        <a:rPr lang="en-US" sz="1400" b="1" dirty="0">
                          <a:solidFill>
                            <a:srgbClr val="000000"/>
                          </a:solidFill>
                          <a:latin typeface="+mn-lt"/>
                          <a:ea typeface="Intel Clear" panose="020B0604020203020204" pitchFamily="34" charset="0"/>
                          <a:cs typeface="Intel Clear" panose="020B0604020203020204" pitchFamily="34" charset="0"/>
                        </a:rPr>
                        <a:t>PLC CP A0 PO</a:t>
                      </a:r>
                    </a:p>
                  </a:txBody>
                  <a:tcPr marL="91425" marR="91425" marT="45730" marB="4573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CCFF">
                        <a:tint val="40000"/>
                      </a:srgbClr>
                    </a:solidFill>
                  </a:tcPr>
                </a:tc>
                <a:tc>
                  <a:txBody>
                    <a:bodyPr/>
                    <a:lstStyle>
                      <a:lvl1pPr marL="0" algn="l" defTabSz="992673" rtl="0" eaLnBrk="1" latinLnBrk="0" hangingPunct="1">
                        <a:defRPr sz="1954" kern="1200">
                          <a:solidFill>
                            <a:schemeClr val="dk1"/>
                          </a:solidFill>
                          <a:latin typeface="Verdana"/>
                        </a:defRPr>
                      </a:lvl1pPr>
                      <a:lvl2pPr marL="496336" algn="l" defTabSz="992673" rtl="0" eaLnBrk="1" latinLnBrk="0" hangingPunct="1">
                        <a:defRPr sz="1954" kern="1200">
                          <a:solidFill>
                            <a:schemeClr val="dk1"/>
                          </a:solidFill>
                          <a:latin typeface="Verdana"/>
                        </a:defRPr>
                      </a:lvl2pPr>
                      <a:lvl3pPr marL="992673" algn="l" defTabSz="992673" rtl="0" eaLnBrk="1" latinLnBrk="0" hangingPunct="1">
                        <a:defRPr sz="1954" kern="1200">
                          <a:solidFill>
                            <a:schemeClr val="dk1"/>
                          </a:solidFill>
                          <a:latin typeface="Verdana"/>
                        </a:defRPr>
                      </a:lvl3pPr>
                      <a:lvl4pPr marL="1489009" algn="l" defTabSz="992673" rtl="0" eaLnBrk="1" latinLnBrk="0" hangingPunct="1">
                        <a:defRPr sz="1954" kern="1200">
                          <a:solidFill>
                            <a:schemeClr val="dk1"/>
                          </a:solidFill>
                          <a:latin typeface="Verdana"/>
                        </a:defRPr>
                      </a:lvl4pPr>
                      <a:lvl5pPr marL="1985345" algn="l" defTabSz="992673" rtl="0" eaLnBrk="1" latinLnBrk="0" hangingPunct="1">
                        <a:defRPr sz="1954" kern="1200">
                          <a:solidFill>
                            <a:schemeClr val="dk1"/>
                          </a:solidFill>
                          <a:latin typeface="Verdana"/>
                        </a:defRPr>
                      </a:lvl5pPr>
                      <a:lvl6pPr marL="2481682" algn="l" defTabSz="992673" rtl="0" eaLnBrk="1" latinLnBrk="0" hangingPunct="1">
                        <a:defRPr sz="1954" kern="1200">
                          <a:solidFill>
                            <a:schemeClr val="dk1"/>
                          </a:solidFill>
                          <a:latin typeface="Verdana"/>
                        </a:defRPr>
                      </a:lvl6pPr>
                      <a:lvl7pPr marL="2978018" algn="l" defTabSz="992673" rtl="0" eaLnBrk="1" latinLnBrk="0" hangingPunct="1">
                        <a:defRPr sz="1954" kern="1200">
                          <a:solidFill>
                            <a:schemeClr val="dk1"/>
                          </a:solidFill>
                          <a:latin typeface="Verdana"/>
                        </a:defRPr>
                      </a:lvl7pPr>
                      <a:lvl8pPr marL="3474354" algn="l" defTabSz="992673" rtl="0" eaLnBrk="1" latinLnBrk="0" hangingPunct="1">
                        <a:defRPr sz="1954" kern="1200">
                          <a:solidFill>
                            <a:schemeClr val="dk1"/>
                          </a:solidFill>
                          <a:latin typeface="Verdana"/>
                        </a:defRPr>
                      </a:lvl8pPr>
                      <a:lvl9pPr marL="3970691" algn="l" defTabSz="992673" rtl="0" eaLnBrk="1" latinLnBrk="0" hangingPunct="1">
                        <a:defRPr sz="1954" kern="1200">
                          <a:solidFill>
                            <a:schemeClr val="dk1"/>
                          </a:solidFill>
                          <a:latin typeface="Verdana"/>
                        </a:defRPr>
                      </a:lvl9pPr>
                    </a:lstStyle>
                    <a:p>
                      <a:r>
                        <a:rPr lang="en-US" sz="1400" i="0" kern="1200" dirty="0">
                          <a:solidFill>
                            <a:srgbClr val="000000"/>
                          </a:solidFill>
                          <a:latin typeface="Verdana"/>
                          <a:ea typeface="Intel Clear" panose="020B0604020203020204" pitchFamily="34" charset="0"/>
                          <a:cs typeface="Intel Clear" panose="020B0604020203020204" pitchFamily="34" charset="0"/>
                        </a:rPr>
                        <a:t>A0 Si Readiness,</a:t>
                      </a:r>
                      <a:r>
                        <a:rPr lang="en-US" sz="1400" i="0" kern="1200" baseline="0" dirty="0">
                          <a:solidFill>
                            <a:srgbClr val="000000"/>
                          </a:solidFill>
                          <a:latin typeface="Verdana"/>
                          <a:ea typeface="Intel Clear" panose="020B0604020203020204" pitchFamily="34" charset="0"/>
                          <a:cs typeface="Intel Clear" panose="020B0604020203020204" pitchFamily="34" charset="0"/>
                        </a:rPr>
                        <a:t> A0 PO Readiness</a:t>
                      </a:r>
                      <a:endParaRPr lang="en-US" sz="1400" baseline="0" dirty="0">
                        <a:solidFill>
                          <a:srgbClr val="000000"/>
                        </a:solidFill>
                        <a:latin typeface="+mn-lt"/>
                        <a:ea typeface="Intel Clear" panose="020B0604020203020204" pitchFamily="34" charset="0"/>
                        <a:cs typeface="Intel Clear" panose="020B0604020203020204" pitchFamily="34" charset="0"/>
                      </a:endParaRPr>
                    </a:p>
                    <a:p>
                      <a:r>
                        <a:rPr lang="en-US" sz="1400" b="1" i="1" baseline="0" dirty="0">
                          <a:solidFill>
                            <a:srgbClr val="000000"/>
                          </a:solidFill>
                          <a:latin typeface="+mn-lt"/>
                          <a:ea typeface="Intel Clear" panose="020B0604020203020204" pitchFamily="34" charset="0"/>
                          <a:cs typeface="Intel Clear" panose="020B0604020203020204" pitchFamily="34" charset="0"/>
                        </a:rPr>
                        <a:t>(occurs @ A0 PO Start – 2wks)</a:t>
                      </a:r>
                      <a:endParaRPr lang="en-US" sz="1800" b="1" baseline="0" dirty="0">
                        <a:solidFill>
                          <a:srgbClr val="000000"/>
                        </a:solidFill>
                        <a:latin typeface="+mn-lt"/>
                        <a:ea typeface="Intel Clear" panose="020B0604020203020204" pitchFamily="34" charset="0"/>
                        <a:cs typeface="Intel Clear" panose="020B0604020203020204" pitchFamily="34" charset="0"/>
                      </a:endParaRPr>
                    </a:p>
                  </a:txBody>
                  <a:tcPr marL="91425" marR="45720" marT="45730" marB="45730">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9CCFF">
                        <a:tint val="40000"/>
                      </a:srgbClr>
                    </a:solidFill>
                  </a:tcPr>
                </a:tc>
                <a:tc>
                  <a:txBody>
                    <a:bodyPr/>
                    <a:lstStyle>
                      <a:lvl1pPr marL="0" algn="l" defTabSz="992673" rtl="0" eaLnBrk="1" latinLnBrk="0" hangingPunct="1">
                        <a:defRPr sz="1954" kern="1200">
                          <a:solidFill>
                            <a:schemeClr val="dk1"/>
                          </a:solidFill>
                          <a:latin typeface="Verdana"/>
                        </a:defRPr>
                      </a:lvl1pPr>
                      <a:lvl2pPr marL="496336" algn="l" defTabSz="992673" rtl="0" eaLnBrk="1" latinLnBrk="0" hangingPunct="1">
                        <a:defRPr sz="1954" kern="1200">
                          <a:solidFill>
                            <a:schemeClr val="dk1"/>
                          </a:solidFill>
                          <a:latin typeface="Verdana"/>
                        </a:defRPr>
                      </a:lvl2pPr>
                      <a:lvl3pPr marL="992673" algn="l" defTabSz="992673" rtl="0" eaLnBrk="1" latinLnBrk="0" hangingPunct="1">
                        <a:defRPr sz="1954" kern="1200">
                          <a:solidFill>
                            <a:schemeClr val="dk1"/>
                          </a:solidFill>
                          <a:latin typeface="Verdana"/>
                        </a:defRPr>
                      </a:lvl3pPr>
                      <a:lvl4pPr marL="1489009" algn="l" defTabSz="992673" rtl="0" eaLnBrk="1" latinLnBrk="0" hangingPunct="1">
                        <a:defRPr sz="1954" kern="1200">
                          <a:solidFill>
                            <a:schemeClr val="dk1"/>
                          </a:solidFill>
                          <a:latin typeface="Verdana"/>
                        </a:defRPr>
                      </a:lvl4pPr>
                      <a:lvl5pPr marL="1985345" algn="l" defTabSz="992673" rtl="0" eaLnBrk="1" latinLnBrk="0" hangingPunct="1">
                        <a:defRPr sz="1954" kern="1200">
                          <a:solidFill>
                            <a:schemeClr val="dk1"/>
                          </a:solidFill>
                          <a:latin typeface="Verdana"/>
                        </a:defRPr>
                      </a:lvl5pPr>
                      <a:lvl6pPr marL="2481682" algn="l" defTabSz="992673" rtl="0" eaLnBrk="1" latinLnBrk="0" hangingPunct="1">
                        <a:defRPr sz="1954" kern="1200">
                          <a:solidFill>
                            <a:schemeClr val="dk1"/>
                          </a:solidFill>
                          <a:latin typeface="Verdana"/>
                        </a:defRPr>
                      </a:lvl6pPr>
                      <a:lvl7pPr marL="2978018" algn="l" defTabSz="992673" rtl="0" eaLnBrk="1" latinLnBrk="0" hangingPunct="1">
                        <a:defRPr sz="1954" kern="1200">
                          <a:solidFill>
                            <a:schemeClr val="dk1"/>
                          </a:solidFill>
                          <a:latin typeface="Verdana"/>
                        </a:defRPr>
                      </a:lvl7pPr>
                      <a:lvl8pPr marL="3474354" algn="l" defTabSz="992673" rtl="0" eaLnBrk="1" latinLnBrk="0" hangingPunct="1">
                        <a:defRPr sz="1954" kern="1200">
                          <a:solidFill>
                            <a:schemeClr val="dk1"/>
                          </a:solidFill>
                          <a:latin typeface="Verdana"/>
                        </a:defRPr>
                      </a:lvl8pPr>
                      <a:lvl9pPr marL="3970691" algn="l" defTabSz="992673" rtl="0" eaLnBrk="1" latinLnBrk="0" hangingPunct="1">
                        <a:defRPr sz="1954" kern="1200">
                          <a:solidFill>
                            <a:schemeClr val="dk1"/>
                          </a:solidFill>
                          <a:latin typeface="Verdana"/>
                        </a:defRPr>
                      </a:lvl9pPr>
                    </a:lstStyle>
                    <a:p>
                      <a:r>
                        <a:rPr lang="en-US" sz="1400" dirty="0">
                          <a:solidFill>
                            <a:srgbClr val="002060"/>
                          </a:solidFill>
                          <a:latin typeface="+mn-lt"/>
                          <a:ea typeface="Intel Clear" panose="020B0604020203020204" pitchFamily="34" charset="0"/>
                          <a:cs typeface="Intel Clear" panose="020B0604020203020204" pitchFamily="34" charset="0"/>
                        </a:rPr>
                        <a:t>PSS </a:t>
                      </a:r>
                      <a:r>
                        <a:rPr lang="en-US" sz="1400" b="0" dirty="0">
                          <a:solidFill>
                            <a:srgbClr val="002060"/>
                          </a:solidFill>
                          <a:latin typeface="+mn-lt"/>
                          <a:ea typeface="Intel Clear" panose="020B0604020203020204" pitchFamily="34" charset="0"/>
                          <a:cs typeface="Intel Clear" panose="020B0604020203020204" pitchFamily="34" charset="0"/>
                        </a:rPr>
                        <a:t>1.1</a:t>
                      </a:r>
                      <a:r>
                        <a:rPr lang="en-US" sz="1400" b="0" baseline="0" dirty="0">
                          <a:solidFill>
                            <a:srgbClr val="002060"/>
                          </a:solidFill>
                          <a:latin typeface="+mn-lt"/>
                          <a:ea typeface="Intel Clear" panose="020B0604020203020204" pitchFamily="34" charset="0"/>
                          <a:cs typeface="Intel Clear" panose="020B0604020203020204" pitchFamily="34" charset="0"/>
                        </a:rPr>
                        <a:t>, </a:t>
                      </a:r>
                      <a:r>
                        <a:rPr lang="en-US" sz="1400" b="0" dirty="0">
                          <a:solidFill>
                            <a:srgbClr val="002060"/>
                          </a:solidFill>
                          <a:latin typeface="+mn-lt"/>
                          <a:ea typeface="Intel Clear" panose="020B0604020203020204" pitchFamily="34" charset="0"/>
                          <a:cs typeface="Intel Clear" panose="020B0604020203020204" pitchFamily="34" charset="0"/>
                        </a:rPr>
                        <a:t>IP FW/DRV 1.1 </a:t>
                      </a:r>
                      <a:r>
                        <a:rPr lang="en-US" sz="1400" i="1" dirty="0">
                          <a:solidFill>
                            <a:srgbClr val="002060"/>
                          </a:solidFill>
                          <a:latin typeface="+mn-lt"/>
                          <a:ea typeface="Intel Clear" panose="020B0604020203020204" pitchFamily="34" charset="0"/>
                          <a:cs typeface="Intel Clear" panose="020B0604020203020204" pitchFamily="34" charset="0"/>
                        </a:rPr>
                        <a:t>(i.e.,</a:t>
                      </a:r>
                      <a:r>
                        <a:rPr lang="en-US" sz="1400" i="1" baseline="0" dirty="0">
                          <a:solidFill>
                            <a:srgbClr val="002060"/>
                          </a:solidFill>
                          <a:latin typeface="+mn-lt"/>
                          <a:ea typeface="Intel Clear" panose="020B0604020203020204" pitchFamily="34" charset="0"/>
                          <a:cs typeface="Intel Clear" panose="020B0604020203020204" pitchFamily="34" charset="0"/>
                        </a:rPr>
                        <a:t> </a:t>
                      </a:r>
                      <a:r>
                        <a:rPr lang="en-US" sz="1400" i="1" dirty="0">
                          <a:solidFill>
                            <a:srgbClr val="002060"/>
                          </a:solidFill>
                          <a:latin typeface="+mn-lt"/>
                          <a:ea typeface="Intel Clear" panose="020B0604020203020204" pitchFamily="34" charset="0"/>
                          <a:cs typeface="Intel Clear" panose="020B0604020203020204" pitchFamily="34" charset="0"/>
                        </a:rPr>
                        <a:t>FW Code Complete)</a:t>
                      </a:r>
                      <a:r>
                        <a:rPr lang="en-US" sz="1400" i="0" dirty="0">
                          <a:solidFill>
                            <a:srgbClr val="002060"/>
                          </a:solidFill>
                          <a:latin typeface="+mn-lt"/>
                          <a:ea typeface="Intel Clear" panose="020B0604020203020204" pitchFamily="34" charset="0"/>
                          <a:cs typeface="Intel Clear" panose="020B0604020203020204" pitchFamily="34" charset="0"/>
                        </a:rPr>
                        <a:t>, Fuse A0 Readiness</a:t>
                      </a:r>
                    </a:p>
                  </a:txBody>
                  <a:tcPr marL="91425" marR="45720" marT="45730" marB="4573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CCFF">
                        <a:tint val="40000"/>
                      </a:srgbClr>
                    </a:solidFill>
                  </a:tcPr>
                </a:tc>
                <a:extLst>
                  <a:ext uri="{0D108BD9-81ED-4DB2-BD59-A6C34878D82A}">
                    <a16:rowId xmlns:a16="http://schemas.microsoft.com/office/drawing/2014/main" val="10002"/>
                  </a:ext>
                </a:extLst>
              </a:tr>
              <a:tr h="388925">
                <a:tc>
                  <a:txBody>
                    <a:bodyPr/>
                    <a:lstStyle>
                      <a:lvl1pPr marL="0" algn="l" defTabSz="992673" rtl="0" eaLnBrk="1" latinLnBrk="0" hangingPunct="1">
                        <a:defRPr sz="1954" kern="1200">
                          <a:solidFill>
                            <a:schemeClr val="dk1"/>
                          </a:solidFill>
                          <a:latin typeface="Verdana"/>
                        </a:defRPr>
                      </a:lvl1pPr>
                      <a:lvl2pPr marL="496336" algn="l" defTabSz="992673" rtl="0" eaLnBrk="1" latinLnBrk="0" hangingPunct="1">
                        <a:defRPr sz="1954" kern="1200">
                          <a:solidFill>
                            <a:schemeClr val="dk1"/>
                          </a:solidFill>
                          <a:latin typeface="Verdana"/>
                        </a:defRPr>
                      </a:lvl2pPr>
                      <a:lvl3pPr marL="992673" algn="l" defTabSz="992673" rtl="0" eaLnBrk="1" latinLnBrk="0" hangingPunct="1">
                        <a:defRPr sz="1954" kern="1200">
                          <a:solidFill>
                            <a:schemeClr val="dk1"/>
                          </a:solidFill>
                          <a:latin typeface="Verdana"/>
                        </a:defRPr>
                      </a:lvl3pPr>
                      <a:lvl4pPr marL="1489009" algn="l" defTabSz="992673" rtl="0" eaLnBrk="1" latinLnBrk="0" hangingPunct="1">
                        <a:defRPr sz="1954" kern="1200">
                          <a:solidFill>
                            <a:schemeClr val="dk1"/>
                          </a:solidFill>
                          <a:latin typeface="Verdana"/>
                        </a:defRPr>
                      </a:lvl4pPr>
                      <a:lvl5pPr marL="1985345" algn="l" defTabSz="992673" rtl="0" eaLnBrk="1" latinLnBrk="0" hangingPunct="1">
                        <a:defRPr sz="1954" kern="1200">
                          <a:solidFill>
                            <a:schemeClr val="dk1"/>
                          </a:solidFill>
                          <a:latin typeface="Verdana"/>
                        </a:defRPr>
                      </a:lvl5pPr>
                      <a:lvl6pPr marL="2481682" algn="l" defTabSz="992673" rtl="0" eaLnBrk="1" latinLnBrk="0" hangingPunct="1">
                        <a:defRPr sz="1954" kern="1200">
                          <a:solidFill>
                            <a:schemeClr val="dk1"/>
                          </a:solidFill>
                          <a:latin typeface="Verdana"/>
                        </a:defRPr>
                      </a:lvl6pPr>
                      <a:lvl7pPr marL="2978018" algn="l" defTabSz="992673" rtl="0" eaLnBrk="1" latinLnBrk="0" hangingPunct="1">
                        <a:defRPr sz="1954" kern="1200">
                          <a:solidFill>
                            <a:schemeClr val="dk1"/>
                          </a:solidFill>
                          <a:latin typeface="Verdana"/>
                        </a:defRPr>
                      </a:lvl7pPr>
                      <a:lvl8pPr marL="3474354" algn="l" defTabSz="992673" rtl="0" eaLnBrk="1" latinLnBrk="0" hangingPunct="1">
                        <a:defRPr sz="1954" kern="1200">
                          <a:solidFill>
                            <a:schemeClr val="dk1"/>
                          </a:solidFill>
                          <a:latin typeface="Verdana"/>
                        </a:defRPr>
                      </a:lvl8pPr>
                      <a:lvl9pPr marL="3970691" algn="l" defTabSz="992673" rtl="0" eaLnBrk="1" latinLnBrk="0" hangingPunct="1">
                        <a:defRPr sz="1954" kern="1200">
                          <a:solidFill>
                            <a:schemeClr val="dk1"/>
                          </a:solidFill>
                          <a:latin typeface="Verdana"/>
                        </a:defRPr>
                      </a:lvl9pPr>
                    </a:lstStyle>
                    <a:p>
                      <a:pPr algn="ctr"/>
                      <a:r>
                        <a:rPr lang="en-US" sz="1400" b="1" dirty="0">
                          <a:solidFill>
                            <a:srgbClr val="000000"/>
                          </a:solidFill>
                          <a:latin typeface="+mn-lt"/>
                          <a:ea typeface="Intel Clear" panose="020B0604020203020204" pitchFamily="34" charset="0"/>
                          <a:cs typeface="Intel Clear" panose="020B0604020203020204" pitchFamily="34" charset="0"/>
                        </a:rPr>
                        <a:t>PLC CP</a:t>
                      </a:r>
                      <a:r>
                        <a:rPr lang="en-US" sz="1400" b="1" baseline="0" dirty="0">
                          <a:solidFill>
                            <a:srgbClr val="000000"/>
                          </a:solidFill>
                          <a:latin typeface="+mn-lt"/>
                          <a:ea typeface="Intel Clear" panose="020B0604020203020204" pitchFamily="34" charset="0"/>
                          <a:cs typeface="Intel Clear" panose="020B0604020203020204" pitchFamily="34" charset="0"/>
                        </a:rPr>
                        <a:t> PROD TI</a:t>
                      </a:r>
                      <a:endParaRPr lang="en-US" sz="1400" b="1" dirty="0">
                        <a:solidFill>
                          <a:srgbClr val="000000"/>
                        </a:solidFill>
                        <a:latin typeface="+mn-lt"/>
                        <a:ea typeface="Intel Clear" panose="020B0604020203020204" pitchFamily="34" charset="0"/>
                        <a:cs typeface="Intel Clear" panose="020B0604020203020204" pitchFamily="34" charset="0"/>
                      </a:endParaRPr>
                    </a:p>
                  </a:txBody>
                  <a:tcPr marL="91425" marR="91425" marT="45730" marB="4573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CCFF">
                        <a:tint val="20000"/>
                      </a:srgbClr>
                    </a:solidFill>
                  </a:tcPr>
                </a:tc>
                <a:tc>
                  <a:txBody>
                    <a:bodyPr/>
                    <a:lstStyle>
                      <a:lvl1pPr marL="0" algn="l" defTabSz="992673" rtl="0" eaLnBrk="1" latinLnBrk="0" hangingPunct="1">
                        <a:defRPr sz="1954" kern="1200">
                          <a:solidFill>
                            <a:schemeClr val="dk1"/>
                          </a:solidFill>
                          <a:latin typeface="Verdana"/>
                        </a:defRPr>
                      </a:lvl1pPr>
                      <a:lvl2pPr marL="496336" algn="l" defTabSz="992673" rtl="0" eaLnBrk="1" latinLnBrk="0" hangingPunct="1">
                        <a:defRPr sz="1954" kern="1200">
                          <a:solidFill>
                            <a:schemeClr val="dk1"/>
                          </a:solidFill>
                          <a:latin typeface="Verdana"/>
                        </a:defRPr>
                      </a:lvl2pPr>
                      <a:lvl3pPr marL="992673" algn="l" defTabSz="992673" rtl="0" eaLnBrk="1" latinLnBrk="0" hangingPunct="1">
                        <a:defRPr sz="1954" kern="1200">
                          <a:solidFill>
                            <a:schemeClr val="dk1"/>
                          </a:solidFill>
                          <a:latin typeface="Verdana"/>
                        </a:defRPr>
                      </a:lvl3pPr>
                      <a:lvl4pPr marL="1489009" algn="l" defTabSz="992673" rtl="0" eaLnBrk="1" latinLnBrk="0" hangingPunct="1">
                        <a:defRPr sz="1954" kern="1200">
                          <a:solidFill>
                            <a:schemeClr val="dk1"/>
                          </a:solidFill>
                          <a:latin typeface="Verdana"/>
                        </a:defRPr>
                      </a:lvl4pPr>
                      <a:lvl5pPr marL="1985345" algn="l" defTabSz="992673" rtl="0" eaLnBrk="1" latinLnBrk="0" hangingPunct="1">
                        <a:defRPr sz="1954" kern="1200">
                          <a:solidFill>
                            <a:schemeClr val="dk1"/>
                          </a:solidFill>
                          <a:latin typeface="Verdana"/>
                        </a:defRPr>
                      </a:lvl5pPr>
                      <a:lvl6pPr marL="2481682" algn="l" defTabSz="992673" rtl="0" eaLnBrk="1" latinLnBrk="0" hangingPunct="1">
                        <a:defRPr sz="1954" kern="1200">
                          <a:solidFill>
                            <a:schemeClr val="dk1"/>
                          </a:solidFill>
                          <a:latin typeface="Verdana"/>
                        </a:defRPr>
                      </a:lvl6pPr>
                      <a:lvl7pPr marL="2978018" algn="l" defTabSz="992673" rtl="0" eaLnBrk="1" latinLnBrk="0" hangingPunct="1">
                        <a:defRPr sz="1954" kern="1200">
                          <a:solidFill>
                            <a:schemeClr val="dk1"/>
                          </a:solidFill>
                          <a:latin typeface="Verdana"/>
                        </a:defRPr>
                      </a:lvl7pPr>
                      <a:lvl8pPr marL="3474354" algn="l" defTabSz="992673" rtl="0" eaLnBrk="1" latinLnBrk="0" hangingPunct="1">
                        <a:defRPr sz="1954" kern="1200">
                          <a:solidFill>
                            <a:schemeClr val="dk1"/>
                          </a:solidFill>
                          <a:latin typeface="Verdana"/>
                        </a:defRPr>
                      </a:lvl8pPr>
                      <a:lvl9pPr marL="3970691" algn="l" defTabSz="992673" rtl="0" eaLnBrk="1" latinLnBrk="0" hangingPunct="1">
                        <a:defRPr sz="1954" kern="1200">
                          <a:solidFill>
                            <a:schemeClr val="dk1"/>
                          </a:solidFill>
                          <a:latin typeface="Verdana"/>
                        </a:defRPr>
                      </a:lvl9pPr>
                    </a:lstStyle>
                    <a:p>
                      <a:r>
                        <a:rPr lang="en-US" sz="1400" dirty="0">
                          <a:solidFill>
                            <a:srgbClr val="000000"/>
                          </a:solidFill>
                          <a:latin typeface="+mn-lt"/>
                          <a:ea typeface="Intel Clear" panose="020B0604020203020204" pitchFamily="34" charset="0"/>
                          <a:cs typeface="Intel Clear" panose="020B0604020203020204" pitchFamily="34" charset="0"/>
                        </a:rPr>
                        <a:t>PROD TI ECO Cutoff MFG, </a:t>
                      </a:r>
                      <a:r>
                        <a:rPr lang="en-US" sz="1400" kern="1200" dirty="0">
                          <a:solidFill>
                            <a:srgbClr val="000000"/>
                          </a:solidFill>
                          <a:latin typeface="Verdana"/>
                          <a:ea typeface="Intel Clear" panose="020B0604020203020204" pitchFamily="34" charset="0"/>
                          <a:cs typeface="Intel Clear" panose="020B0604020203020204" pitchFamily="34" charset="0"/>
                        </a:rPr>
                        <a:t>PROD TI ECO Cutoff Sys Val</a:t>
                      </a:r>
                      <a:endParaRPr lang="en-US" sz="1400" baseline="0" dirty="0">
                        <a:solidFill>
                          <a:srgbClr val="000000"/>
                        </a:solidFill>
                        <a:latin typeface="+mn-lt"/>
                        <a:ea typeface="Intel Clear" panose="020B0604020203020204" pitchFamily="34" charset="0"/>
                        <a:cs typeface="Intel Clear" panose="020B0604020203020204" pitchFamily="34" charset="0"/>
                      </a:endParaRPr>
                    </a:p>
                    <a:p>
                      <a:r>
                        <a:rPr lang="en-US" sz="1400" b="1" i="1" baseline="0" dirty="0">
                          <a:solidFill>
                            <a:srgbClr val="000000"/>
                          </a:solidFill>
                          <a:latin typeface="+mn-lt"/>
                          <a:ea typeface="Intel Clear" panose="020B0604020203020204" pitchFamily="34" charset="0"/>
                          <a:cs typeface="Intel Clear" panose="020B0604020203020204" pitchFamily="34" charset="0"/>
                        </a:rPr>
                        <a:t>(occurs @ PROD TI – 2wks)</a:t>
                      </a:r>
                      <a:endParaRPr lang="en-US" sz="1400" b="1" i="1" dirty="0">
                        <a:solidFill>
                          <a:srgbClr val="000000"/>
                        </a:solidFill>
                        <a:latin typeface="+mn-lt"/>
                        <a:ea typeface="Intel Clear" panose="020B0604020203020204" pitchFamily="34" charset="0"/>
                        <a:cs typeface="Intel Clear" panose="020B0604020203020204" pitchFamily="34" charset="0"/>
                      </a:endParaRPr>
                    </a:p>
                  </a:txBody>
                  <a:tcPr marL="91425" marR="45720" marT="45730" marB="4573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CCFF">
                        <a:tint val="20000"/>
                      </a:srgbClr>
                    </a:solidFill>
                  </a:tcPr>
                </a:tc>
                <a:tc>
                  <a:txBody>
                    <a:bodyPr/>
                    <a:lstStyle>
                      <a:lvl1pPr marL="0" algn="l" defTabSz="992673" rtl="0" eaLnBrk="1" latinLnBrk="0" hangingPunct="1">
                        <a:defRPr sz="1954" kern="1200">
                          <a:solidFill>
                            <a:schemeClr val="dk1"/>
                          </a:solidFill>
                          <a:latin typeface="Verdana"/>
                        </a:defRPr>
                      </a:lvl1pPr>
                      <a:lvl2pPr marL="496336" algn="l" defTabSz="992673" rtl="0" eaLnBrk="1" latinLnBrk="0" hangingPunct="1">
                        <a:defRPr sz="1954" kern="1200">
                          <a:solidFill>
                            <a:schemeClr val="dk1"/>
                          </a:solidFill>
                          <a:latin typeface="Verdana"/>
                        </a:defRPr>
                      </a:lvl2pPr>
                      <a:lvl3pPr marL="992673" algn="l" defTabSz="992673" rtl="0" eaLnBrk="1" latinLnBrk="0" hangingPunct="1">
                        <a:defRPr sz="1954" kern="1200">
                          <a:solidFill>
                            <a:schemeClr val="dk1"/>
                          </a:solidFill>
                          <a:latin typeface="Verdana"/>
                        </a:defRPr>
                      </a:lvl3pPr>
                      <a:lvl4pPr marL="1489009" algn="l" defTabSz="992673" rtl="0" eaLnBrk="1" latinLnBrk="0" hangingPunct="1">
                        <a:defRPr sz="1954" kern="1200">
                          <a:solidFill>
                            <a:schemeClr val="dk1"/>
                          </a:solidFill>
                          <a:latin typeface="Verdana"/>
                        </a:defRPr>
                      </a:lvl4pPr>
                      <a:lvl5pPr marL="1985345" algn="l" defTabSz="992673" rtl="0" eaLnBrk="1" latinLnBrk="0" hangingPunct="1">
                        <a:defRPr sz="1954" kern="1200">
                          <a:solidFill>
                            <a:schemeClr val="dk1"/>
                          </a:solidFill>
                          <a:latin typeface="Verdana"/>
                        </a:defRPr>
                      </a:lvl5pPr>
                      <a:lvl6pPr marL="2481682" algn="l" defTabSz="992673" rtl="0" eaLnBrk="1" latinLnBrk="0" hangingPunct="1">
                        <a:defRPr sz="1954" kern="1200">
                          <a:solidFill>
                            <a:schemeClr val="dk1"/>
                          </a:solidFill>
                          <a:latin typeface="Verdana"/>
                        </a:defRPr>
                      </a:lvl6pPr>
                      <a:lvl7pPr marL="2978018" algn="l" defTabSz="992673" rtl="0" eaLnBrk="1" latinLnBrk="0" hangingPunct="1">
                        <a:defRPr sz="1954" kern="1200">
                          <a:solidFill>
                            <a:schemeClr val="dk1"/>
                          </a:solidFill>
                          <a:latin typeface="Verdana"/>
                        </a:defRPr>
                      </a:lvl7pPr>
                      <a:lvl8pPr marL="3474354" algn="l" defTabSz="992673" rtl="0" eaLnBrk="1" latinLnBrk="0" hangingPunct="1">
                        <a:defRPr sz="1954" kern="1200">
                          <a:solidFill>
                            <a:schemeClr val="dk1"/>
                          </a:solidFill>
                          <a:latin typeface="Verdana"/>
                        </a:defRPr>
                      </a:lvl8pPr>
                      <a:lvl9pPr marL="3970691" algn="l" defTabSz="992673" rtl="0" eaLnBrk="1" latinLnBrk="0" hangingPunct="1">
                        <a:defRPr sz="1954" kern="1200">
                          <a:solidFill>
                            <a:schemeClr val="dk1"/>
                          </a:solidFill>
                          <a:latin typeface="Verdana"/>
                        </a:defRPr>
                      </a:lvl9pPr>
                    </a:lstStyle>
                    <a:p>
                      <a:r>
                        <a:rPr lang="en-US" sz="1400" dirty="0">
                          <a:solidFill>
                            <a:srgbClr val="002060"/>
                          </a:solidFill>
                          <a:latin typeface="+mn-lt"/>
                          <a:ea typeface="Intel Clear" panose="020B0604020203020204" pitchFamily="34" charset="0"/>
                          <a:cs typeface="Intel Clear" panose="020B0604020203020204" pitchFamily="34" charset="0"/>
                        </a:rPr>
                        <a:t>Platform PROD TI Gate, Fuse A0 Validation, B0/C0/D0 TI</a:t>
                      </a:r>
                    </a:p>
                  </a:txBody>
                  <a:tcPr marL="91425" marR="45720" marT="45730" marB="4573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CCFF">
                        <a:tint val="20000"/>
                      </a:srgbClr>
                    </a:solidFill>
                  </a:tcPr>
                </a:tc>
                <a:extLst>
                  <a:ext uri="{0D108BD9-81ED-4DB2-BD59-A6C34878D82A}">
                    <a16:rowId xmlns:a16="http://schemas.microsoft.com/office/drawing/2014/main" val="10003"/>
                  </a:ext>
                </a:extLst>
              </a:tr>
            </a:tbl>
          </a:graphicData>
        </a:graphic>
      </p:graphicFrame>
      <p:sp>
        <p:nvSpPr>
          <p:cNvPr id="104" name="TextBox 103">
            <a:extLst>
              <a:ext uri="{FF2B5EF4-FFF2-40B4-BE49-F238E27FC236}">
                <a16:creationId xmlns:a16="http://schemas.microsoft.com/office/drawing/2014/main" id="{0ACD8835-1FDA-46C9-AC5E-52CD64F67E80}"/>
              </a:ext>
            </a:extLst>
          </p:cNvPr>
          <p:cNvSpPr txBox="1"/>
          <p:nvPr/>
        </p:nvSpPr>
        <p:spPr>
          <a:xfrm>
            <a:off x="9985929" y="1070087"/>
            <a:ext cx="1356758" cy="251510"/>
          </a:xfrm>
          <a:prstGeom prst="rect">
            <a:avLst/>
          </a:prstGeom>
          <a:noFill/>
        </p:spPr>
        <p:txBody>
          <a:bodyPr wrap="square" lIns="88987" tIns="44529" rIns="88987" bIns="44529" rtlCol="0">
            <a:spAutoFit/>
          </a:bodyPr>
          <a:lstStyle/>
          <a:p>
            <a:pPr marL="0" marR="0" lvl="0" indent="0" algn="r" defTabSz="958252" rtl="0" eaLnBrk="0" fontAlgn="base" latinLnBrk="0" hangingPunct="0">
              <a:lnSpc>
                <a:spcPct val="100000"/>
              </a:lnSpc>
              <a:spcBef>
                <a:spcPct val="0"/>
              </a:spcBef>
              <a:spcAft>
                <a:spcPct val="0"/>
              </a:spcAft>
              <a:buClrTx/>
              <a:buSzTx/>
              <a:buFontTx/>
              <a:buNone/>
              <a:tabLst/>
              <a:defRPr/>
            </a:pPr>
            <a:r>
              <a:rPr lang="en-US" sz="1050" b="1" dirty="0">
                <a:solidFill>
                  <a:srgbClr val="000000"/>
                </a:solidFill>
              </a:rPr>
              <a:t>PRQ</a:t>
            </a:r>
            <a:endParaRPr kumimoji="0" lang="en-US" sz="1050" b="1" u="none" strike="noStrike" kern="1200" cap="none" spc="0" normalizeH="0" baseline="0" noProof="0" dirty="0">
              <a:ln>
                <a:noFill/>
              </a:ln>
              <a:solidFill>
                <a:srgbClr val="000000"/>
              </a:solidFill>
              <a:effectLst/>
              <a:uLnTx/>
              <a:uFillTx/>
            </a:endParaRPr>
          </a:p>
        </p:txBody>
      </p:sp>
      <p:sp>
        <p:nvSpPr>
          <p:cNvPr id="105" name="Rectangle 104">
            <a:extLst>
              <a:ext uri="{FF2B5EF4-FFF2-40B4-BE49-F238E27FC236}">
                <a16:creationId xmlns:a16="http://schemas.microsoft.com/office/drawing/2014/main" id="{3DB31319-5549-4AA0-AB91-DE6B7690C845}"/>
              </a:ext>
            </a:extLst>
          </p:cNvPr>
          <p:cNvSpPr/>
          <p:nvPr/>
        </p:nvSpPr>
        <p:spPr>
          <a:xfrm>
            <a:off x="1854957" y="1276729"/>
            <a:ext cx="1533249" cy="523202"/>
          </a:xfrm>
          <a:prstGeom prst="rect">
            <a:avLst/>
          </a:prstGeom>
        </p:spPr>
        <p:txBody>
          <a:bodyPr wrap="square" lIns="91422" tIns="45711" rIns="91422" bIns="45711">
            <a:spAutoFit/>
          </a:bodyPr>
          <a:lstStyle/>
          <a:p>
            <a:pPr defTabSz="913222" fontAlgn="ctr">
              <a:defRPr/>
            </a:pPr>
            <a:r>
              <a:rPr lang="en-US" sz="1400" b="1" u="sng" dirty="0">
                <a:solidFill>
                  <a:schemeClr val="accent1">
                    <a:lumMod val="25000"/>
                  </a:schemeClr>
                </a:solidFill>
              </a:rPr>
              <a:t>Governance Swimlanes</a:t>
            </a:r>
            <a:endParaRPr lang="en-US" sz="1400" i="1" u="sng" dirty="0">
              <a:solidFill>
                <a:schemeClr val="accent1">
                  <a:lumMod val="25000"/>
                </a:schemeClr>
              </a:solidFill>
            </a:endParaRPr>
          </a:p>
        </p:txBody>
      </p:sp>
      <p:sp>
        <p:nvSpPr>
          <p:cNvPr id="119" name="Rectangular Callout 219">
            <a:extLst>
              <a:ext uri="{FF2B5EF4-FFF2-40B4-BE49-F238E27FC236}">
                <a16:creationId xmlns:a16="http://schemas.microsoft.com/office/drawing/2014/main" id="{5A295410-A42F-48D0-8825-E93AECAF9908}"/>
              </a:ext>
            </a:extLst>
          </p:cNvPr>
          <p:cNvSpPr/>
          <p:nvPr/>
        </p:nvSpPr>
        <p:spPr bwMode="auto">
          <a:xfrm>
            <a:off x="3372191" y="2007416"/>
            <a:ext cx="1075586" cy="397928"/>
          </a:xfrm>
          <a:prstGeom prst="wedgeRectCallout">
            <a:avLst>
              <a:gd name="adj1" fmla="val 64974"/>
              <a:gd name="adj2" fmla="val -7403"/>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12" tIns="46712" rIns="46712" bIns="46712" numCol="1" rtlCol="0" anchor="ctr" anchorCtr="0" compatLnSpc="1">
            <a:prstTxWarp prst="textNoShape">
              <a:avLst/>
            </a:prstTxWarp>
          </a:bodyPr>
          <a:lstStyle/>
          <a:p>
            <a:pPr marL="0" marR="0" lvl="0" indent="0" algn="ctr" defTabSz="912671"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A0 PO Readiness</a:t>
            </a:r>
          </a:p>
        </p:txBody>
      </p:sp>
      <p:sp>
        <p:nvSpPr>
          <p:cNvPr id="120" name="Rectangle 119">
            <a:extLst>
              <a:ext uri="{FF2B5EF4-FFF2-40B4-BE49-F238E27FC236}">
                <a16:creationId xmlns:a16="http://schemas.microsoft.com/office/drawing/2014/main" id="{2A1F2D70-552E-46E1-BA39-8B8E20AFE81F}"/>
              </a:ext>
            </a:extLst>
          </p:cNvPr>
          <p:cNvSpPr/>
          <p:nvPr/>
        </p:nvSpPr>
        <p:spPr bwMode="auto">
          <a:xfrm>
            <a:off x="4641861" y="1303743"/>
            <a:ext cx="135123" cy="3383280"/>
          </a:xfrm>
          <a:prstGeom prst="rect">
            <a:avLst/>
          </a:prstGeom>
          <a:solidFill>
            <a:srgbClr val="333333">
              <a:alpha val="75000"/>
            </a:srgbClr>
          </a:solidFill>
          <a:ln w="9525" cap="flat" cmpd="sng" algn="ctr">
            <a:noFill/>
            <a:prstDash val="solid"/>
            <a:round/>
            <a:headEnd type="none" w="med" len="med"/>
            <a:tailEnd type="none" w="med" len="med"/>
          </a:ln>
          <a:effectLst/>
        </p:spPr>
        <p:txBody>
          <a:bodyPr vert="vert270" wrap="square" lIns="46712" tIns="46712" rIns="46712" bIns="46712" numCol="1" rtlCol="0" anchor="ctr" anchorCtr="0" compatLnSpc="1">
            <a:prstTxWarp prst="textNoShape">
              <a:avLst/>
            </a:prstTxWarp>
          </a:bodyPr>
          <a:lstStyle/>
          <a:p>
            <a:pPr algn="r" defTabSz="912671" eaLnBrk="0" fontAlgn="base" hangingPunct="0">
              <a:spcBef>
                <a:spcPct val="0"/>
              </a:spcBef>
              <a:spcAft>
                <a:spcPct val="0"/>
              </a:spcAft>
            </a:pPr>
            <a:r>
              <a:rPr lang="en-US" sz="1000" b="1" dirty="0">
                <a:solidFill>
                  <a:srgbClr val="FFFF00"/>
                </a:solidFill>
                <a:latin typeface="+mj-lt"/>
              </a:rPr>
              <a:t>A0 PO Readiness (PSS 1.1)</a:t>
            </a:r>
            <a:endParaRPr lang="en-US" sz="1000" b="1" i="1" dirty="0">
              <a:solidFill>
                <a:srgbClr val="FFFF00"/>
              </a:solidFill>
              <a:latin typeface="+mj-lt"/>
            </a:endParaRPr>
          </a:p>
        </p:txBody>
      </p:sp>
      <p:sp>
        <p:nvSpPr>
          <p:cNvPr id="121" name="Oval 120">
            <a:extLst>
              <a:ext uri="{FF2B5EF4-FFF2-40B4-BE49-F238E27FC236}">
                <a16:creationId xmlns:a16="http://schemas.microsoft.com/office/drawing/2014/main" id="{C5ECE0D8-5C50-49DF-B05F-75555DDD8E2F}"/>
              </a:ext>
            </a:extLst>
          </p:cNvPr>
          <p:cNvSpPr/>
          <p:nvPr/>
        </p:nvSpPr>
        <p:spPr bwMode="auto">
          <a:xfrm>
            <a:off x="4282373" y="1007048"/>
            <a:ext cx="800890" cy="291949"/>
          </a:xfrm>
          <a:prstGeom prst="ellipse">
            <a:avLst/>
          </a:prstGeom>
          <a:solidFill>
            <a:srgbClr val="CC0000"/>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2671"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A0 PO</a:t>
            </a:r>
          </a:p>
        </p:txBody>
      </p:sp>
      <p:sp>
        <p:nvSpPr>
          <p:cNvPr id="122" name="Rectangular Callout 222">
            <a:extLst>
              <a:ext uri="{FF2B5EF4-FFF2-40B4-BE49-F238E27FC236}">
                <a16:creationId xmlns:a16="http://schemas.microsoft.com/office/drawing/2014/main" id="{D7F6D860-9B04-453B-BECD-B12BE0E85FB4}"/>
              </a:ext>
            </a:extLst>
          </p:cNvPr>
          <p:cNvSpPr/>
          <p:nvPr/>
        </p:nvSpPr>
        <p:spPr bwMode="auto">
          <a:xfrm>
            <a:off x="5475637" y="1998663"/>
            <a:ext cx="914051" cy="397819"/>
          </a:xfrm>
          <a:prstGeom prst="wedgeRectCallout">
            <a:avLst>
              <a:gd name="adj1" fmla="val -70369"/>
              <a:gd name="adj2" fmla="val -104075"/>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12" tIns="46712" rIns="46712" bIns="46712" numCol="1" rtlCol="0" anchor="ctr" anchorCtr="0" compatLnSpc="1">
            <a:prstTxWarp prst="textNoShape">
              <a:avLst/>
            </a:prstTxWarp>
          </a:bodyPr>
          <a:lstStyle/>
          <a:p>
            <a:pPr marL="0" marR="0" lvl="0" indent="0" algn="ctr" defTabSz="912671"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A0 Power-On Start</a:t>
            </a:r>
          </a:p>
        </p:txBody>
      </p:sp>
      <p:sp>
        <p:nvSpPr>
          <p:cNvPr id="123" name="Rectangular Callout 223">
            <a:extLst>
              <a:ext uri="{FF2B5EF4-FFF2-40B4-BE49-F238E27FC236}">
                <a16:creationId xmlns:a16="http://schemas.microsoft.com/office/drawing/2014/main" id="{F907BBF6-0957-45F0-A34D-A4AA851B1711}"/>
              </a:ext>
            </a:extLst>
          </p:cNvPr>
          <p:cNvSpPr/>
          <p:nvPr/>
        </p:nvSpPr>
        <p:spPr bwMode="auto">
          <a:xfrm>
            <a:off x="5673411" y="3510037"/>
            <a:ext cx="1402077" cy="669851"/>
          </a:xfrm>
          <a:prstGeom prst="wedgeRectCallout">
            <a:avLst>
              <a:gd name="adj1" fmla="val -73985"/>
              <a:gd name="adj2" fmla="val 68545"/>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12" tIns="46712" rIns="46712" bIns="46712" numCol="1" rtlCol="0" anchor="ctr" anchorCtr="0" compatLnSpc="1">
            <a:prstTxWarp prst="textNoShape">
              <a:avLst/>
            </a:prstTxWarp>
          </a:bodyPr>
          <a:lstStyle/>
          <a:p>
            <a:pPr marL="0" marR="0" lvl="0" indent="0" algn="ctr" defTabSz="912671"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FW Code Complete &amp; PSS PO Readiness</a:t>
            </a:r>
          </a:p>
        </p:txBody>
      </p:sp>
      <p:sp>
        <p:nvSpPr>
          <p:cNvPr id="124" name="Oval 123">
            <a:extLst>
              <a:ext uri="{FF2B5EF4-FFF2-40B4-BE49-F238E27FC236}">
                <a16:creationId xmlns:a16="http://schemas.microsoft.com/office/drawing/2014/main" id="{0DC6CB22-0A82-49D5-83F5-E14004D5062D}"/>
              </a:ext>
            </a:extLst>
          </p:cNvPr>
          <p:cNvSpPr/>
          <p:nvPr/>
        </p:nvSpPr>
        <p:spPr bwMode="auto">
          <a:xfrm>
            <a:off x="6950647" y="1016577"/>
            <a:ext cx="914400" cy="292608"/>
          </a:xfrm>
          <a:prstGeom prst="ellipse">
            <a:avLst/>
          </a:prstGeom>
          <a:solidFill>
            <a:srgbClr val="CC0000"/>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marL="0" marR="0" lvl="0" indent="0" algn="ctr" defTabSz="912671"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PROD TI</a:t>
            </a:r>
          </a:p>
        </p:txBody>
      </p:sp>
      <p:sp>
        <p:nvSpPr>
          <p:cNvPr id="126" name="Rectangular Callout 227">
            <a:extLst>
              <a:ext uri="{FF2B5EF4-FFF2-40B4-BE49-F238E27FC236}">
                <a16:creationId xmlns:a16="http://schemas.microsoft.com/office/drawing/2014/main" id="{8835642A-30EF-42F7-A245-76E187E1E7A1}"/>
              </a:ext>
            </a:extLst>
          </p:cNvPr>
          <p:cNvSpPr/>
          <p:nvPr/>
        </p:nvSpPr>
        <p:spPr bwMode="auto">
          <a:xfrm>
            <a:off x="7758446" y="1956919"/>
            <a:ext cx="930484" cy="453047"/>
          </a:xfrm>
          <a:prstGeom prst="wedgeRectCallout">
            <a:avLst>
              <a:gd name="adj1" fmla="val -108279"/>
              <a:gd name="adj2" fmla="val -75379"/>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12" tIns="46712" rIns="46712" bIns="46712" numCol="1" rtlCol="0" anchor="ctr" anchorCtr="0" compatLnSpc="1">
            <a:prstTxWarp prst="textNoShape">
              <a:avLst/>
            </a:prstTxWarp>
          </a:bodyPr>
          <a:lstStyle/>
          <a:p>
            <a:pPr lvl="0" algn="ctr" defTabSz="912671" eaLnBrk="0" fontAlgn="base" hangingPunct="0">
              <a:spcBef>
                <a:spcPct val="0"/>
              </a:spcBef>
              <a:spcAft>
                <a:spcPct val="0"/>
              </a:spcAft>
              <a:defRPr/>
            </a:pPr>
            <a:r>
              <a:rPr lang="en-US" sz="1200" b="1" kern="0" dirty="0">
                <a:solidFill>
                  <a:srgbClr val="FFFFFF"/>
                </a:solidFill>
                <a:latin typeface="IntelOne Display Light"/>
                <a:ea typeface="Intel Clear" panose="020B0604020203020204" pitchFamily="34" charset="0"/>
                <a:cs typeface="Intel Clear" panose="020B0604020203020204" pitchFamily="34" charset="0"/>
              </a:rPr>
              <a:t>PROD TI ECO Cutoff</a:t>
            </a:r>
            <a:endPar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endParaRPr>
          </a:p>
        </p:txBody>
      </p:sp>
      <p:sp>
        <p:nvSpPr>
          <p:cNvPr id="127" name="Rectangle 126">
            <a:extLst>
              <a:ext uri="{FF2B5EF4-FFF2-40B4-BE49-F238E27FC236}">
                <a16:creationId xmlns:a16="http://schemas.microsoft.com/office/drawing/2014/main" id="{C94BDCE5-203B-4000-9F77-25D6E8D8B777}"/>
              </a:ext>
            </a:extLst>
          </p:cNvPr>
          <p:cNvSpPr/>
          <p:nvPr/>
        </p:nvSpPr>
        <p:spPr bwMode="auto">
          <a:xfrm>
            <a:off x="7350861" y="1313267"/>
            <a:ext cx="135123" cy="3383280"/>
          </a:xfrm>
          <a:prstGeom prst="rect">
            <a:avLst/>
          </a:prstGeom>
          <a:solidFill>
            <a:srgbClr val="333333">
              <a:alpha val="75000"/>
            </a:srgbClr>
          </a:solidFill>
          <a:ln w="9525" cap="flat" cmpd="sng" algn="ctr">
            <a:noFill/>
            <a:prstDash val="solid"/>
            <a:round/>
            <a:headEnd type="none" w="med" len="med"/>
            <a:tailEnd type="none" w="med" len="med"/>
          </a:ln>
          <a:effectLst/>
        </p:spPr>
        <p:txBody>
          <a:bodyPr vert="vert270" wrap="square" lIns="46712" tIns="46712" rIns="46712" bIns="46712" numCol="1" rtlCol="0" anchor="ctr" anchorCtr="0" compatLnSpc="1">
            <a:prstTxWarp prst="textNoShape">
              <a:avLst/>
            </a:prstTxWarp>
          </a:bodyPr>
          <a:lstStyle/>
          <a:p>
            <a:pPr algn="r" defTabSz="912671" eaLnBrk="0" fontAlgn="base" hangingPunct="0">
              <a:spcBef>
                <a:spcPct val="0"/>
              </a:spcBef>
              <a:spcAft>
                <a:spcPct val="0"/>
              </a:spcAft>
            </a:pPr>
            <a:r>
              <a:rPr lang="en-US" sz="1000" b="1" dirty="0">
                <a:solidFill>
                  <a:srgbClr val="FFFF00"/>
                </a:solidFill>
                <a:latin typeface="+mj-lt"/>
              </a:rPr>
              <a:t>PROD TI Ready, SW/FW Prod TI-Gate</a:t>
            </a:r>
            <a:endParaRPr lang="en-US" sz="1000" b="1" i="1" dirty="0">
              <a:solidFill>
                <a:srgbClr val="FFFF00"/>
              </a:solidFill>
              <a:latin typeface="+mj-lt"/>
            </a:endParaRPr>
          </a:p>
        </p:txBody>
      </p:sp>
      <p:sp>
        <p:nvSpPr>
          <p:cNvPr id="125" name="Rectangular Callout 226">
            <a:extLst>
              <a:ext uri="{FF2B5EF4-FFF2-40B4-BE49-F238E27FC236}">
                <a16:creationId xmlns:a16="http://schemas.microsoft.com/office/drawing/2014/main" id="{3071198B-7944-4EFF-8790-90C294BF3C63}"/>
              </a:ext>
            </a:extLst>
          </p:cNvPr>
          <p:cNvSpPr/>
          <p:nvPr/>
        </p:nvSpPr>
        <p:spPr bwMode="auto">
          <a:xfrm>
            <a:off x="7900325" y="3278014"/>
            <a:ext cx="953455" cy="636624"/>
          </a:xfrm>
          <a:prstGeom prst="wedgeRectCallout">
            <a:avLst>
              <a:gd name="adj1" fmla="val -93386"/>
              <a:gd name="adj2" fmla="val 111048"/>
            </a:avLst>
          </a:prstGeom>
          <a:solidFill>
            <a:srgbClr val="CC0000"/>
          </a:solidFill>
          <a:ln w="28575" cap="flat" cmpd="sng" algn="ctr">
            <a:solidFill>
              <a:srgbClr val="000000"/>
            </a:solidFill>
            <a:prstDash val="solid"/>
            <a:round/>
            <a:headEnd type="none" w="med" len="med"/>
            <a:tailEnd type="none" w="med" len="med"/>
          </a:ln>
          <a:effectLst/>
        </p:spPr>
        <p:txBody>
          <a:bodyPr vert="horz" wrap="square" lIns="46712" tIns="46712" rIns="46712" bIns="46712" numCol="1" rtlCol="0" anchor="ctr" anchorCtr="0" compatLnSpc="1">
            <a:prstTxWarp prst="textNoShape">
              <a:avLst/>
            </a:prstTxWarp>
          </a:bodyPr>
          <a:lstStyle/>
          <a:p>
            <a:pPr marL="0" marR="0" lvl="0" indent="0" algn="ctr" defTabSz="912671"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Intel Clear" panose="020B0604020203020204" pitchFamily="34" charset="0"/>
                <a:cs typeface="Intel Clear" panose="020B0604020203020204" pitchFamily="34" charset="0"/>
              </a:rPr>
              <a:t>Platform Production   TI Gate</a:t>
            </a:r>
          </a:p>
        </p:txBody>
      </p:sp>
    </p:spTree>
    <p:extLst>
      <p:ext uri="{BB962C8B-B14F-4D97-AF65-F5344CB8AC3E}">
        <p14:creationId xmlns:p14="http://schemas.microsoft.com/office/powerpoint/2010/main" val="4064843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animBg="1"/>
      <p:bldP spid="123" grpId="0" animBg="1"/>
      <p:bldP spid="124" grpId="0" animBg="1"/>
      <p:bldP spid="126" grpId="0" animBg="1"/>
      <p:bldP spid="127" grpId="0" animBg="1"/>
      <p:bldP spid="1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5293" y="1649876"/>
            <a:ext cx="7811868" cy="39641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774" tIns="48887" rIns="97774" bIns="48887" rtlCol="0" anchor="ctr"/>
          <a:lstStyle/>
          <a:p>
            <a:pPr algn="ctr"/>
            <a:endParaRPr lang="en-US" sz="1800" dirty="0">
              <a:solidFill>
                <a:srgbClr val="000000"/>
              </a:solidFill>
              <a:latin typeface="Intel Clear" panose="020B0604020203020204" pitchFamily="34" charset="0"/>
            </a:endParaRPr>
          </a:p>
        </p:txBody>
      </p:sp>
      <p:sp>
        <p:nvSpPr>
          <p:cNvPr id="2" name="Title 1"/>
          <p:cNvSpPr>
            <a:spLocks noGrp="1"/>
          </p:cNvSpPr>
          <p:nvPr>
            <p:ph type="title"/>
          </p:nvPr>
        </p:nvSpPr>
        <p:spPr>
          <a:xfrm>
            <a:off x="413643" y="240682"/>
            <a:ext cx="11912918" cy="434006"/>
          </a:xfrm>
        </p:spPr>
        <p:txBody>
          <a:bodyPr>
            <a:normAutofit fontScale="90000"/>
          </a:bodyPr>
          <a:lstStyle/>
          <a:p>
            <a:r>
              <a:rPr lang="en-US" dirty="0"/>
              <a:t>Table of Contents</a:t>
            </a:r>
          </a:p>
        </p:txBody>
      </p:sp>
      <p:sp>
        <p:nvSpPr>
          <p:cNvPr id="3" name="BainBulletsConfiguration" hidden="1"/>
          <p:cNvSpPr txBox="1"/>
          <p:nvPr/>
        </p:nvSpPr>
        <p:spPr>
          <a:xfrm>
            <a:off x="1766887" y="12733"/>
            <a:ext cx="8890000" cy="109831"/>
          </a:xfrm>
          <a:prstGeom prst="rect">
            <a:avLst/>
          </a:prstGeom>
          <a:noFill/>
        </p:spPr>
        <p:txBody>
          <a:bodyPr vert="horz" lIns="91106" tIns="45579" rIns="91106" bIns="45579" rtlCol="0">
            <a:spAutoFit/>
          </a:bodyPr>
          <a:lstStyle/>
          <a:p>
            <a:endParaRPr lang="en-US" sz="100" dirty="0">
              <a:solidFill>
                <a:srgbClr val="FFFFFF"/>
              </a:solidFill>
            </a:endParaRPr>
          </a:p>
        </p:txBody>
      </p:sp>
      <p:sp>
        <p:nvSpPr>
          <p:cNvPr id="8" name="Source"/>
          <p:cNvSpPr>
            <a:spLocks noGrp="1"/>
          </p:cNvSpPr>
          <p:nvPr/>
        </p:nvSpPr>
        <p:spPr bwMode="auto">
          <a:xfrm>
            <a:off x="2827761" y="1033078"/>
            <a:ext cx="9124526" cy="3902112"/>
          </a:xfrm>
          <a:prstGeom prst="rect">
            <a:avLst/>
          </a:prstGeom>
          <a:noFill/>
          <a:ln w="9525">
            <a:noFill/>
            <a:miter lim="800000"/>
            <a:headEnd/>
            <a:tailEnd/>
          </a:ln>
          <a:effectLst/>
        </p:spPr>
        <p:txBody>
          <a:bodyPr vert="horz" wrap="square" lIns="50047" tIns="50047" rIns="50047" bIns="50047"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800">
                <a:solidFill>
                  <a:schemeClr val="tx1"/>
                </a:solidFill>
                <a:latin typeface="Verdana" pitchFamily="34" charset="0"/>
              </a:defRPr>
            </a:lvl3pPr>
            <a:lvl4pPr marL="1449388" indent="-206375"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spcBef>
                <a:spcPts val="1800"/>
              </a:spcBef>
              <a:buClr>
                <a:srgbClr val="000000"/>
              </a:buClr>
            </a:pPr>
            <a:r>
              <a:rPr lang="en-US" sz="2400" dirty="0">
                <a:solidFill>
                  <a:srgbClr val="000000"/>
                </a:solidFill>
                <a:latin typeface="IntelOne Display Light" panose="020B0403020203020204" pitchFamily="34" charset="0"/>
              </a:rPr>
              <a:t>Product Lifecycle (PLC) Overview &amp; Updates</a:t>
            </a:r>
            <a:endParaRPr lang="en-US" sz="1000" dirty="0">
              <a:solidFill>
                <a:srgbClr val="000000"/>
              </a:solidFill>
              <a:latin typeface="IntelOne Display Light" panose="020B0403020203020204" pitchFamily="34" charset="0"/>
            </a:endParaRPr>
          </a:p>
          <a:p>
            <a:pPr>
              <a:spcBef>
                <a:spcPts val="1800"/>
              </a:spcBef>
              <a:buClr>
                <a:srgbClr val="000000"/>
              </a:buClr>
            </a:pPr>
            <a:r>
              <a:rPr lang="en-US" sz="2400" b="1" dirty="0">
                <a:solidFill>
                  <a:srgbClr val="000000"/>
                </a:solidFill>
                <a:latin typeface="+mn-lt"/>
              </a:rPr>
              <a:t>PLC Timelines for Base and Derivative Die</a:t>
            </a:r>
            <a:endParaRPr lang="en-US" sz="1000" b="1" strike="sngStrike" dirty="0">
              <a:solidFill>
                <a:srgbClr val="FF0000"/>
              </a:solidFill>
              <a:latin typeface="+mn-lt"/>
            </a:endParaRPr>
          </a:p>
          <a:p>
            <a:pPr>
              <a:spcBef>
                <a:spcPts val="1800"/>
              </a:spcBef>
              <a:buClr>
                <a:srgbClr val="000000"/>
              </a:buClr>
            </a:pPr>
            <a:r>
              <a:rPr lang="en-US" sz="2400" dirty="0">
                <a:solidFill>
                  <a:srgbClr val="000000"/>
                </a:solidFill>
                <a:latin typeface="IntelOne Display Light" panose="020B0403020203020204" pitchFamily="34" charset="0"/>
              </a:rPr>
              <a:t>Appendix</a:t>
            </a: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Overview: PLC Category Themes Pre-Si &amp; Post-Si</a:t>
            </a: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Deep Dive: Long Term Retention for UPLC</a:t>
            </a: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Deep Dive: Pre-Silicon Systems (PSS) PLC</a:t>
            </a:r>
            <a:endParaRPr lang="en-US" sz="2000" i="1" dirty="0">
              <a:solidFill>
                <a:srgbClr val="FF0000"/>
              </a:solidFill>
              <a:latin typeface="IntelOne Display Light" panose="020B0403020203020204" pitchFamily="34" charset="0"/>
            </a:endParaRP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Deep Dive: Test Chip Development PLC</a:t>
            </a: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PLC Overlays: Security (SDL) PLC</a:t>
            </a:r>
          </a:p>
        </p:txBody>
      </p:sp>
    </p:spTree>
    <p:extLst>
      <p:ext uri="{BB962C8B-B14F-4D97-AF65-F5344CB8AC3E}">
        <p14:creationId xmlns:p14="http://schemas.microsoft.com/office/powerpoint/2010/main" val="321202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FC53538D-EE88-4E06-BB4A-70BF864335EB}"/>
              </a:ext>
            </a:extLst>
          </p:cNvPr>
          <p:cNvSpPr/>
          <p:nvPr/>
        </p:nvSpPr>
        <p:spPr bwMode="auto">
          <a:xfrm>
            <a:off x="5736508" y="1258224"/>
            <a:ext cx="5624340" cy="4064664"/>
          </a:xfrm>
          <a:prstGeom prst="rect">
            <a:avLst/>
          </a:prstGeom>
          <a:solidFill>
            <a:srgbClr val="FFC000">
              <a:alpha val="15000"/>
            </a:srgbClr>
          </a:solidFill>
          <a:ln w="9525" cap="flat" cmpd="sng" algn="ctr">
            <a:solidFill>
              <a:schemeClr val="bg1">
                <a:lumMod val="75000"/>
              </a:scheme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defTabSz="914400" eaLnBrk="0" fontAlgn="base" hangingPunct="0">
              <a:spcBef>
                <a:spcPct val="0"/>
              </a:spcBef>
              <a:spcAft>
                <a:spcPct val="0"/>
              </a:spcAft>
            </a:pPr>
            <a:endParaRPr lang="en-US" sz="2400">
              <a:latin typeface="Verdana" pitchFamily="34" charset="0"/>
            </a:endParaRPr>
          </a:p>
        </p:txBody>
      </p:sp>
      <p:sp>
        <p:nvSpPr>
          <p:cNvPr id="62485" name="Title 32"/>
          <p:cNvSpPr>
            <a:spLocks noGrp="1"/>
          </p:cNvSpPr>
          <p:nvPr>
            <p:ph type="title"/>
          </p:nvPr>
        </p:nvSpPr>
        <p:spPr bwMode="gray">
          <a:xfrm>
            <a:off x="413643" y="65087"/>
            <a:ext cx="11912918" cy="510702"/>
          </a:xfrm>
        </p:spPr>
        <p:txBody>
          <a:bodyPr>
            <a:normAutofit/>
          </a:bodyPr>
          <a:lstStyle/>
          <a:p>
            <a:r>
              <a:rPr lang="en-US" sz="2800" dirty="0">
                <a:solidFill>
                  <a:schemeClr val="tx1"/>
                </a:solidFill>
              </a:rPr>
              <a:t>Pre-Si PLC for Minimum Milestones</a:t>
            </a:r>
            <a:r>
              <a:rPr lang="en-US" sz="1600" dirty="0">
                <a:solidFill>
                  <a:schemeClr val="tx1"/>
                </a:solidFill>
              </a:rPr>
              <a:t> </a:t>
            </a:r>
            <a:r>
              <a:rPr lang="en-US" sz="1600" i="1" dirty="0">
                <a:solidFill>
                  <a:schemeClr val="tx1"/>
                </a:solidFill>
              </a:rPr>
              <a:t>(SOC RTL 1.0 Start)</a:t>
            </a:r>
            <a:endParaRPr lang="en-CA" sz="2800" i="1" dirty="0">
              <a:solidFill>
                <a:schemeClr val="tx1"/>
              </a:solidFill>
            </a:endParaRPr>
          </a:p>
        </p:txBody>
      </p:sp>
      <p:sp>
        <p:nvSpPr>
          <p:cNvPr id="2" name="BainBulletsConfiguration" hidden="1"/>
          <p:cNvSpPr txBox="1"/>
          <p:nvPr/>
        </p:nvSpPr>
        <p:spPr>
          <a:xfrm>
            <a:off x="1767022" y="12788"/>
            <a:ext cx="8888549" cy="109669"/>
          </a:xfrm>
          <a:prstGeom prst="rect">
            <a:avLst/>
          </a:prstGeom>
          <a:noFill/>
        </p:spPr>
        <p:txBody>
          <a:bodyPr vert="horz" wrap="square" lIns="45499" tIns="45499" rIns="45499" bIns="45499" rtlCol="0">
            <a:spAutoFit/>
          </a:bodyPr>
          <a:lstStyle/>
          <a:p>
            <a:pPr defTabSz="979178" eaLnBrk="0" fontAlgn="base" hangingPunct="0">
              <a:spcBef>
                <a:spcPct val="0"/>
              </a:spcBef>
              <a:spcAft>
                <a:spcPct val="0"/>
              </a:spcAft>
            </a:pPr>
            <a:r>
              <a:rPr lang="en-CA" sz="100" dirty="0">
                <a:solidFill>
                  <a:srgbClr val="FFFFFF"/>
                </a:solidFill>
              </a:rPr>
              <a:t>60_84</a:t>
            </a:r>
          </a:p>
        </p:txBody>
      </p:sp>
      <p:graphicFrame>
        <p:nvGraphicFramePr>
          <p:cNvPr id="8" name="Table 7"/>
          <p:cNvGraphicFramePr>
            <a:graphicFrameLocks noGrp="1"/>
          </p:cNvGraphicFramePr>
          <p:nvPr/>
        </p:nvGraphicFramePr>
        <p:xfrm>
          <a:off x="9489249" y="3311985"/>
          <a:ext cx="1862582" cy="246801"/>
        </p:xfrm>
        <a:graphic>
          <a:graphicData uri="http://schemas.openxmlformats.org/drawingml/2006/table">
            <a:tbl>
              <a:tblPr/>
              <a:tblGrid>
                <a:gridCol w="1624838">
                  <a:extLst>
                    <a:ext uri="{9D8B030D-6E8A-4147-A177-3AD203B41FA5}">
                      <a16:colId xmlns:a16="http://schemas.microsoft.com/office/drawing/2014/main" val="20000"/>
                    </a:ext>
                  </a:extLst>
                </a:gridCol>
                <a:gridCol w="237744">
                  <a:extLst>
                    <a:ext uri="{9D8B030D-6E8A-4147-A177-3AD203B41FA5}">
                      <a16:colId xmlns:a16="http://schemas.microsoft.com/office/drawing/2014/main" val="20001"/>
                    </a:ext>
                  </a:extLst>
                </a:gridCol>
              </a:tblGrid>
              <a:tr h="246801">
                <a:tc>
                  <a:txBody>
                    <a:bodyPr/>
                    <a:lstStyle/>
                    <a:p>
                      <a:pPr algn="ctr"/>
                      <a:r>
                        <a:rPr lang="en-US" sz="1000" dirty="0">
                          <a:solidFill>
                            <a:srgbClr val="000000"/>
                          </a:solidFill>
                          <a:latin typeface="Intel Clear" panose="020B0604020203020204" pitchFamily="34" charset="0"/>
                        </a:rPr>
                        <a:t>SD</a:t>
                      </a:r>
                      <a:r>
                        <a:rPr lang="en-US" sz="1000" baseline="0" dirty="0">
                          <a:solidFill>
                            <a:srgbClr val="000000"/>
                          </a:solidFill>
                          <a:latin typeface="Intel Clear" panose="020B0604020203020204" pitchFamily="34" charset="0"/>
                        </a:rPr>
                        <a:t> 1.0</a:t>
                      </a:r>
                      <a:endParaRPr lang="en-US" sz="1000" dirty="0">
                        <a:solidFill>
                          <a:srgbClr val="000000"/>
                        </a:solidFill>
                        <a:latin typeface="Intel Clear" panose="020B0604020203020204" pitchFamily="34" charset="0"/>
                      </a:endParaRP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000" kern="1200" dirty="0">
                        <a:solidFill>
                          <a:srgbClr val="000000"/>
                        </a:solidFill>
                        <a:latin typeface="Intel Clear" panose="020B0604020203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5C700"/>
                    </a:solidFill>
                  </a:tcPr>
                </a:tc>
                <a:extLst>
                  <a:ext uri="{0D108BD9-81ED-4DB2-BD59-A6C34878D82A}">
                    <a16:rowId xmlns:a16="http://schemas.microsoft.com/office/drawing/2014/main" val="10000"/>
                  </a:ext>
                </a:extLst>
              </a:tr>
            </a:tbl>
          </a:graphicData>
        </a:graphic>
      </p:graphicFrame>
      <p:sp>
        <p:nvSpPr>
          <p:cNvPr id="58" name="Rectangle 57"/>
          <p:cNvSpPr/>
          <p:nvPr/>
        </p:nvSpPr>
        <p:spPr>
          <a:xfrm>
            <a:off x="1892104" y="2433395"/>
            <a:ext cx="2324613" cy="261592"/>
          </a:xfrm>
          <a:prstGeom prst="rect">
            <a:avLst/>
          </a:prstGeom>
        </p:spPr>
        <p:txBody>
          <a:bodyPr wrap="square" lIns="91422" tIns="45711" rIns="91422" bIns="45711">
            <a:spAutoFit/>
          </a:bodyPr>
          <a:lstStyle/>
          <a:p>
            <a:pPr defTabSz="913222" fontAlgn="ctr">
              <a:defRPr/>
            </a:pPr>
            <a:r>
              <a:rPr lang="en-US" sz="1100" b="1" dirty="0">
                <a:solidFill>
                  <a:srgbClr val="000000"/>
                </a:solidFill>
              </a:rPr>
              <a:t>SOC RTL Handoff</a:t>
            </a:r>
            <a:endParaRPr lang="en-US" sz="1100" i="1" dirty="0">
              <a:solidFill>
                <a:srgbClr val="000000"/>
              </a:solidFill>
            </a:endParaRPr>
          </a:p>
        </p:txBody>
      </p:sp>
      <p:sp>
        <p:nvSpPr>
          <p:cNvPr id="59" name="Rectangle 58"/>
          <p:cNvSpPr/>
          <p:nvPr/>
        </p:nvSpPr>
        <p:spPr>
          <a:xfrm>
            <a:off x="1862840" y="3716955"/>
            <a:ext cx="832243"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SOC VAL</a:t>
            </a:r>
          </a:p>
        </p:txBody>
      </p:sp>
      <p:sp>
        <p:nvSpPr>
          <p:cNvPr id="61" name="Rectangle 60"/>
          <p:cNvSpPr/>
          <p:nvPr/>
        </p:nvSpPr>
        <p:spPr>
          <a:xfrm>
            <a:off x="1892023" y="3325373"/>
            <a:ext cx="388211"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SD</a:t>
            </a:r>
          </a:p>
        </p:txBody>
      </p:sp>
      <p:sp>
        <p:nvSpPr>
          <p:cNvPr id="89" name="Diamond 88"/>
          <p:cNvSpPr/>
          <p:nvPr/>
        </p:nvSpPr>
        <p:spPr>
          <a:xfrm>
            <a:off x="11055743" y="3212370"/>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sp>
        <p:nvSpPr>
          <p:cNvPr id="90" name="Text Box 61"/>
          <p:cNvSpPr txBox="1">
            <a:spLocks noChangeArrowheads="1"/>
          </p:cNvSpPr>
          <p:nvPr/>
        </p:nvSpPr>
        <p:spPr bwMode="auto">
          <a:xfrm>
            <a:off x="10363688" y="3013315"/>
            <a:ext cx="973307" cy="238958"/>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100" b="1" i="1" dirty="0">
                <a:solidFill>
                  <a:prstClr val="black"/>
                </a:solidFill>
                <a:latin typeface="Intel Clear" panose="020B0604020203020204" pitchFamily="34" charset="0"/>
              </a:rPr>
              <a:t>Hard Freeze</a:t>
            </a:r>
          </a:p>
        </p:txBody>
      </p:sp>
      <p:sp>
        <p:nvSpPr>
          <p:cNvPr id="34" name="TextBox 33"/>
          <p:cNvSpPr txBox="1"/>
          <p:nvPr/>
        </p:nvSpPr>
        <p:spPr>
          <a:xfrm>
            <a:off x="10630926" y="787525"/>
            <a:ext cx="696607" cy="507395"/>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endParaRPr lang="en-US" sz="1100" b="1" i="1" dirty="0">
              <a:solidFill>
                <a:srgbClr val="000000"/>
              </a:solidFill>
            </a:endParaRPr>
          </a:p>
          <a:p>
            <a:pPr algn="ctr" defTabSz="979178" eaLnBrk="0" fontAlgn="base" hangingPunct="0">
              <a:spcBef>
                <a:spcPct val="0"/>
              </a:spcBef>
              <a:spcAft>
                <a:spcPct val="0"/>
              </a:spcAft>
            </a:pPr>
            <a:endParaRPr lang="en-US" sz="500" b="1" dirty="0">
              <a:solidFill>
                <a:srgbClr val="000000"/>
              </a:solidFill>
            </a:endParaRPr>
          </a:p>
          <a:p>
            <a:pPr algn="ctr" defTabSz="979178" eaLnBrk="0" fontAlgn="base" hangingPunct="0">
              <a:spcBef>
                <a:spcPct val="0"/>
              </a:spcBef>
              <a:spcAft>
                <a:spcPct val="0"/>
              </a:spcAft>
            </a:pPr>
            <a:r>
              <a:rPr lang="en-US" sz="1100" b="1" dirty="0">
                <a:solidFill>
                  <a:srgbClr val="000000"/>
                </a:solidFill>
              </a:rPr>
              <a:t>Tape-in</a:t>
            </a:r>
          </a:p>
        </p:txBody>
      </p:sp>
      <p:sp>
        <p:nvSpPr>
          <p:cNvPr id="94" name="Rectangle 93"/>
          <p:cNvSpPr/>
          <p:nvPr/>
        </p:nvSpPr>
        <p:spPr>
          <a:xfrm>
            <a:off x="1892024" y="2890595"/>
            <a:ext cx="2211663" cy="261592"/>
          </a:xfrm>
          <a:prstGeom prst="rect">
            <a:avLst/>
          </a:prstGeom>
        </p:spPr>
        <p:txBody>
          <a:bodyPr wrap="square" lIns="91422" tIns="45711" rIns="91422" bIns="45711">
            <a:spAutoFit/>
          </a:bodyPr>
          <a:lstStyle/>
          <a:p>
            <a:pPr defTabSz="913222" fontAlgn="ctr">
              <a:defRPr/>
            </a:pPr>
            <a:r>
              <a:rPr lang="en-US" sz="1100" b="1" dirty="0">
                <a:solidFill>
                  <a:srgbClr val="000000"/>
                </a:solidFill>
              </a:rPr>
              <a:t>SOC RTL</a:t>
            </a:r>
            <a:endParaRPr lang="en-US" sz="1100" i="1" dirty="0">
              <a:solidFill>
                <a:srgbClr val="000000"/>
              </a:solidFill>
            </a:endParaRPr>
          </a:p>
        </p:txBody>
      </p:sp>
      <p:graphicFrame>
        <p:nvGraphicFramePr>
          <p:cNvPr id="14" name="Table 13"/>
          <p:cNvGraphicFramePr>
            <a:graphicFrameLocks noGrp="1"/>
          </p:cNvGraphicFramePr>
          <p:nvPr/>
        </p:nvGraphicFramePr>
        <p:xfrm>
          <a:off x="8549463" y="2451049"/>
          <a:ext cx="274320" cy="243938"/>
        </p:xfrm>
        <a:graphic>
          <a:graphicData uri="http://schemas.openxmlformats.org/drawingml/2006/table">
            <a:tbl>
              <a:tblPr/>
              <a:tblGrid>
                <a:gridCol w="274320">
                  <a:extLst>
                    <a:ext uri="{9D8B030D-6E8A-4147-A177-3AD203B41FA5}">
                      <a16:colId xmlns:a16="http://schemas.microsoft.com/office/drawing/2014/main" val="20000"/>
                    </a:ext>
                  </a:extLst>
                </a:gridCol>
              </a:tblGrid>
              <a:tr h="243938">
                <a:tc>
                  <a:txBody>
                    <a:bodyPr/>
                    <a:lstStyle/>
                    <a:p>
                      <a:pPr algn="ctr" fontAlgn="b"/>
                      <a:r>
                        <a:rPr lang="en-US" sz="900" b="0" i="0" u="none" strike="noStrike" baseline="0" dirty="0">
                          <a:solidFill>
                            <a:srgbClr val="000000"/>
                          </a:solidFill>
                          <a:effectLst/>
                          <a:latin typeface="Intel Clear" panose="020B0604020203020204" pitchFamily="34" charset="0"/>
                        </a:rPr>
                        <a:t>1.0</a:t>
                      </a:r>
                      <a:endParaRPr lang="en-US" sz="9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
        <p:nvSpPr>
          <p:cNvPr id="97" name="Text Box 61"/>
          <p:cNvSpPr txBox="1">
            <a:spLocks noChangeArrowheads="1"/>
          </p:cNvSpPr>
          <p:nvPr/>
        </p:nvSpPr>
        <p:spPr bwMode="auto">
          <a:xfrm>
            <a:off x="9483054" y="2887584"/>
            <a:ext cx="897966" cy="238958"/>
          </a:xfrm>
          <a:prstGeom prst="rect">
            <a:avLst/>
          </a:prstGeom>
          <a:noFill/>
          <a:ln w="9525">
            <a:noFill/>
            <a:miter lim="800000"/>
            <a:headEnd/>
            <a:tailEnd/>
          </a:ln>
        </p:spPr>
        <p:txBody>
          <a:bodyPr wrap="none" lIns="91422" tIns="45711" rIns="91422" bIns="45711">
            <a:spAutoFit/>
          </a:bodyPr>
          <a:lstStyle/>
          <a:p>
            <a:pPr defTabSz="970004">
              <a:lnSpc>
                <a:spcPct val="85000"/>
              </a:lnSpc>
              <a:defRPr/>
            </a:pPr>
            <a:r>
              <a:rPr lang="en-US" sz="1100" b="1" i="1" dirty="0">
                <a:solidFill>
                  <a:prstClr val="black"/>
                </a:solidFill>
                <a:latin typeface="Intel Clear" panose="020B0604020203020204" pitchFamily="34" charset="0"/>
              </a:rPr>
              <a:t>RTL Freeze</a:t>
            </a:r>
          </a:p>
        </p:txBody>
      </p:sp>
      <p:sp>
        <p:nvSpPr>
          <p:cNvPr id="57" name="Rectangle 56"/>
          <p:cNvSpPr/>
          <p:nvPr/>
        </p:nvSpPr>
        <p:spPr>
          <a:xfrm>
            <a:off x="1865710" y="4077653"/>
            <a:ext cx="469964"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PSS</a:t>
            </a:r>
          </a:p>
        </p:txBody>
      </p:sp>
      <p:sp>
        <p:nvSpPr>
          <p:cNvPr id="69" name="Rectangle 68"/>
          <p:cNvSpPr/>
          <p:nvPr/>
        </p:nvSpPr>
        <p:spPr>
          <a:xfrm>
            <a:off x="1892024" y="1520444"/>
            <a:ext cx="2311815" cy="261592"/>
          </a:xfrm>
          <a:prstGeom prst="rect">
            <a:avLst/>
          </a:prstGeom>
        </p:spPr>
        <p:txBody>
          <a:bodyPr wrap="none" lIns="91422" tIns="45711" rIns="91422" bIns="45711">
            <a:spAutoFit/>
          </a:bodyPr>
          <a:lstStyle/>
          <a:p>
            <a:pPr defTabSz="913222" fontAlgn="ctr">
              <a:defRPr/>
            </a:pPr>
            <a:r>
              <a:rPr lang="en-US" sz="1100" b="1" dirty="0">
                <a:solidFill>
                  <a:schemeClr val="bg1">
                    <a:lumMod val="50000"/>
                  </a:schemeClr>
                </a:solidFill>
              </a:rPr>
              <a:t>Product HAS/Die Overview HAS</a:t>
            </a:r>
          </a:p>
        </p:txBody>
      </p:sp>
      <p:graphicFrame>
        <p:nvGraphicFramePr>
          <p:cNvPr id="98" name="Table 97"/>
          <p:cNvGraphicFramePr>
            <a:graphicFrameLocks noGrp="1"/>
          </p:cNvGraphicFramePr>
          <p:nvPr/>
        </p:nvGraphicFramePr>
        <p:xfrm>
          <a:off x="8085821" y="1522729"/>
          <a:ext cx="457200" cy="243938"/>
        </p:xfrm>
        <a:graphic>
          <a:graphicData uri="http://schemas.openxmlformats.org/drawingml/2006/table">
            <a:tbl>
              <a:tblPr/>
              <a:tblGrid>
                <a:gridCol w="457200">
                  <a:extLst>
                    <a:ext uri="{9D8B030D-6E8A-4147-A177-3AD203B41FA5}">
                      <a16:colId xmlns:a16="http://schemas.microsoft.com/office/drawing/2014/main" val="20000"/>
                    </a:ext>
                  </a:extLst>
                </a:gridCol>
              </a:tblGrid>
              <a:tr h="243938">
                <a:tc>
                  <a:txBody>
                    <a:bodyPr/>
                    <a:lstStyle/>
                    <a:p>
                      <a:pPr algn="ctr" fontAlgn="b">
                        <a:buClrTx/>
                      </a:pPr>
                      <a:r>
                        <a:rPr lang="en-US" sz="1000" b="0" i="0" u="none" strike="noStrike" dirty="0">
                          <a:solidFill>
                            <a:srgbClr val="000000"/>
                          </a:solidFill>
                          <a:effectLst/>
                          <a:latin typeface="Intel Clear" panose="020B0604020203020204" pitchFamily="34" charset="0"/>
                        </a:rPr>
                        <a:t>1.0</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bl>
          </a:graphicData>
        </a:graphic>
      </p:graphicFrame>
      <p:graphicFrame>
        <p:nvGraphicFramePr>
          <p:cNvPr id="70" name="Table 69"/>
          <p:cNvGraphicFramePr>
            <a:graphicFrameLocks noGrp="1"/>
          </p:cNvGraphicFramePr>
          <p:nvPr/>
        </p:nvGraphicFramePr>
        <p:xfrm>
          <a:off x="8549333" y="3703975"/>
          <a:ext cx="2411376" cy="243938"/>
        </p:xfrm>
        <a:graphic>
          <a:graphicData uri="http://schemas.openxmlformats.org/drawingml/2006/table">
            <a:tbl>
              <a:tblPr/>
              <a:tblGrid>
                <a:gridCol w="930048">
                  <a:extLst>
                    <a:ext uri="{9D8B030D-6E8A-4147-A177-3AD203B41FA5}">
                      <a16:colId xmlns:a16="http://schemas.microsoft.com/office/drawing/2014/main" val="20000"/>
                    </a:ext>
                  </a:extLst>
                </a:gridCol>
                <a:gridCol w="1481328">
                  <a:extLst>
                    <a:ext uri="{9D8B030D-6E8A-4147-A177-3AD203B41FA5}">
                      <a16:colId xmlns:a16="http://schemas.microsoft.com/office/drawing/2014/main" val="20001"/>
                    </a:ext>
                  </a:extLst>
                </a:gridCol>
              </a:tblGrid>
              <a:tr h="243938">
                <a:tc>
                  <a:txBody>
                    <a:bodyPr/>
                    <a:lstStyle/>
                    <a:p>
                      <a:pPr algn="ctr" fontAlgn="b"/>
                      <a:r>
                        <a:rPr lang="en-US" sz="1000" b="0" i="0" u="none" strike="noStrike" dirty="0">
                          <a:solidFill>
                            <a:srgbClr val="000000"/>
                          </a:solidFill>
                          <a:effectLst/>
                          <a:latin typeface="Intel Clear" panose="020B0604020203020204" pitchFamily="34" charset="0"/>
                        </a:rPr>
                        <a:t>SOC VAL 0.8**</a:t>
                      </a:r>
                      <a:endParaRPr lang="en-US" sz="1000" b="1" i="0" u="none" strike="noStrike" dirty="0">
                        <a:solidFill>
                          <a:srgbClr val="000000"/>
                        </a:solidFill>
                        <a:effectLst/>
                        <a:latin typeface="Intel Clear" panose="020B0604020203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000" baseline="0" dirty="0">
                          <a:solidFill>
                            <a:srgbClr val="000000"/>
                          </a:solidFill>
                          <a:latin typeface="Intel Clear" panose="020B0604020203020204" pitchFamily="34" charset="0"/>
                        </a:rPr>
                        <a:t>SOC VAL 1.0</a:t>
                      </a:r>
                      <a:endParaRPr lang="en-US" sz="1000" dirty="0">
                        <a:solidFill>
                          <a:srgbClr val="000000"/>
                        </a:solidFill>
                        <a:latin typeface="Intel Clear" panose="020B0604020203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4" name="Table 103"/>
          <p:cNvGraphicFramePr>
            <a:graphicFrameLocks noGrp="1"/>
          </p:cNvGraphicFramePr>
          <p:nvPr/>
        </p:nvGraphicFramePr>
        <p:xfrm>
          <a:off x="8548685" y="2885879"/>
          <a:ext cx="914400" cy="243938"/>
        </p:xfrm>
        <a:graphic>
          <a:graphicData uri="http://schemas.openxmlformats.org/drawingml/2006/table">
            <a:tbl>
              <a:tblPr/>
              <a:tblGrid>
                <a:gridCol w="914400">
                  <a:extLst>
                    <a:ext uri="{9D8B030D-6E8A-4147-A177-3AD203B41FA5}">
                      <a16:colId xmlns:a16="http://schemas.microsoft.com/office/drawing/2014/main" val="20000"/>
                    </a:ext>
                  </a:extLst>
                </a:gridCol>
              </a:tblGrid>
              <a:tr h="243938">
                <a:tc>
                  <a:txBody>
                    <a:bodyPr/>
                    <a:lstStyle/>
                    <a:p>
                      <a:pPr algn="ctr" fontAlgn="b"/>
                      <a:r>
                        <a:rPr lang="en-US" sz="900" b="0" i="0" u="none" strike="noStrike" baseline="0" dirty="0">
                          <a:solidFill>
                            <a:srgbClr val="000000"/>
                          </a:solidFill>
                          <a:effectLst/>
                          <a:latin typeface="Intel Clear" panose="020B0604020203020204" pitchFamily="34" charset="0"/>
                        </a:rPr>
                        <a:t>SOC RTL 1.0</a:t>
                      </a:r>
                      <a:endParaRPr lang="en-US" sz="9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
        <p:nvSpPr>
          <p:cNvPr id="67" name="Text Box 61"/>
          <p:cNvSpPr txBox="1">
            <a:spLocks noChangeArrowheads="1"/>
          </p:cNvSpPr>
          <p:nvPr/>
        </p:nvSpPr>
        <p:spPr bwMode="auto">
          <a:xfrm>
            <a:off x="8571790" y="4158853"/>
            <a:ext cx="695988" cy="238958"/>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100" b="1" i="1" dirty="0">
                <a:solidFill>
                  <a:prstClr val="black"/>
                </a:solidFill>
                <a:latin typeface="Intel Clear" panose="020B0604020203020204" pitchFamily="34" charset="0"/>
              </a:rPr>
              <a:t>PSS D2I</a:t>
            </a:r>
          </a:p>
        </p:txBody>
      </p:sp>
      <p:graphicFrame>
        <p:nvGraphicFramePr>
          <p:cNvPr id="72" name="Table 71"/>
          <p:cNvGraphicFramePr>
            <a:graphicFrameLocks noGrp="1"/>
          </p:cNvGraphicFramePr>
          <p:nvPr>
            <p:extLst>
              <p:ext uri="{D42A27DB-BD31-4B8C-83A1-F6EECF244321}">
                <p14:modId xmlns:p14="http://schemas.microsoft.com/office/powerpoint/2010/main" val="1507856830"/>
              </p:ext>
            </p:extLst>
          </p:nvPr>
        </p:nvGraphicFramePr>
        <p:xfrm>
          <a:off x="9478632" y="4097500"/>
          <a:ext cx="1864055" cy="243938"/>
        </p:xfrm>
        <a:graphic>
          <a:graphicData uri="http://schemas.openxmlformats.org/drawingml/2006/table">
            <a:tbl>
              <a:tblPr/>
              <a:tblGrid>
                <a:gridCol w="1864055">
                  <a:extLst>
                    <a:ext uri="{9D8B030D-6E8A-4147-A177-3AD203B41FA5}">
                      <a16:colId xmlns:a16="http://schemas.microsoft.com/office/drawing/2014/main" val="20000"/>
                    </a:ext>
                  </a:extLst>
                </a:gridCol>
              </a:tblGrid>
              <a:tr h="243938">
                <a:tc>
                  <a:txBody>
                    <a:bodyPr/>
                    <a:lstStyle/>
                    <a:p>
                      <a:pPr algn="ctr" fontAlgn="b"/>
                      <a:r>
                        <a:rPr lang="en-US" sz="1000" b="0" i="0" u="none" strike="noStrike" dirty="0">
                          <a:solidFill>
                            <a:srgbClr val="000000"/>
                          </a:solidFill>
                          <a:effectLst/>
                          <a:latin typeface="Intel Clear" panose="020B0604020203020204" pitchFamily="34" charset="0"/>
                        </a:rPr>
                        <a:t>PSS</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1.0</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78" name="Text Box 61"/>
          <p:cNvSpPr txBox="1">
            <a:spLocks noChangeArrowheads="1"/>
          </p:cNvSpPr>
          <p:nvPr/>
        </p:nvSpPr>
        <p:spPr bwMode="auto">
          <a:xfrm>
            <a:off x="7789886" y="2713439"/>
            <a:ext cx="1146431" cy="238958"/>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100" b="1" i="1" dirty="0">
                <a:solidFill>
                  <a:prstClr val="black"/>
                </a:solidFill>
                <a:latin typeface="Intel Clear" panose="020B0604020203020204" pitchFamily="34" charset="0"/>
              </a:rPr>
              <a:t>Database Fork</a:t>
            </a:r>
          </a:p>
        </p:txBody>
      </p:sp>
      <p:sp>
        <p:nvSpPr>
          <p:cNvPr id="5" name="TextBox 4"/>
          <p:cNvSpPr txBox="1"/>
          <p:nvPr/>
        </p:nvSpPr>
        <p:spPr>
          <a:xfrm>
            <a:off x="1937069" y="6161087"/>
            <a:ext cx="10167618" cy="723275"/>
          </a:xfrm>
          <a:prstGeom prst="rect">
            <a:avLst/>
          </a:prstGeom>
          <a:noFill/>
        </p:spPr>
        <p:txBody>
          <a:bodyPr vert="horz" wrap="square" lIns="0" tIns="0" rIns="0" bIns="0" rtlCol="0" anchor="b">
            <a:spAutoFit/>
          </a:bodyPr>
          <a:lstStyle/>
          <a:p>
            <a:endParaRPr lang="en-US" sz="300" i="1" dirty="0">
              <a:latin typeface="+mj-lt"/>
            </a:endParaRPr>
          </a:p>
          <a:p>
            <a:r>
              <a:rPr lang="en-US" sz="1100" dirty="0">
                <a:solidFill>
                  <a:srgbClr val="00B2EA"/>
                </a:solidFill>
                <a:latin typeface="+mj-lt"/>
              </a:rPr>
              <a:t>*In order to ensure that the project’s first complete design phase is fully enabled, these TR/0.0 milestones are intended to represent the critical planning &amp; early implementation work that should not be skipped (e.g., hierarchy, floorplan, etc.). Expectation is to refresh Base Project’s TR &amp; 0.0 phases (see their Themes for details) with the full list of requirements being project-defined.</a:t>
            </a:r>
          </a:p>
          <a:p>
            <a:r>
              <a:rPr lang="en-US" sz="1100" b="1" i="1" dirty="0">
                <a:latin typeface="+mj-lt"/>
              </a:rPr>
              <a:t>**</a:t>
            </a:r>
            <a:r>
              <a:rPr lang="en-US" sz="1100" i="1" dirty="0">
                <a:latin typeface="+mj-lt"/>
              </a:rPr>
              <a:t>The start of SOC VAL 0.8 will feed off the base product</a:t>
            </a:r>
          </a:p>
        </p:txBody>
      </p:sp>
      <p:graphicFrame>
        <p:nvGraphicFramePr>
          <p:cNvPr id="79" name="Table 78"/>
          <p:cNvGraphicFramePr>
            <a:graphicFrameLocks noGrp="1"/>
          </p:cNvGraphicFramePr>
          <p:nvPr/>
        </p:nvGraphicFramePr>
        <p:xfrm>
          <a:off x="10892065" y="1522729"/>
          <a:ext cx="457200" cy="243872"/>
        </p:xfrm>
        <a:graphic>
          <a:graphicData uri="http://schemas.openxmlformats.org/drawingml/2006/table">
            <a:tbl>
              <a:tblPr/>
              <a:tblGrid>
                <a:gridCol w="457200">
                  <a:extLst>
                    <a:ext uri="{9D8B030D-6E8A-4147-A177-3AD203B41FA5}">
                      <a16:colId xmlns:a16="http://schemas.microsoft.com/office/drawing/2014/main" val="20000"/>
                    </a:ext>
                  </a:extLst>
                </a:gridCol>
              </a:tblGrid>
              <a:tr h="243872">
                <a:tc>
                  <a:txBody>
                    <a:bodyPr/>
                    <a:lstStyle/>
                    <a:p>
                      <a:pPr algn="ctr" fontAlgn="b">
                        <a:buClrTx/>
                      </a:pPr>
                      <a:r>
                        <a:rPr lang="en-US" sz="1000" b="0" i="0" u="none" strike="noStrike" dirty="0">
                          <a:solidFill>
                            <a:srgbClr val="000000"/>
                          </a:solidFill>
                          <a:effectLst/>
                          <a:latin typeface="Intel Clear" panose="020B0604020203020204" pitchFamily="34" charset="0"/>
                        </a:rPr>
                        <a:t>1.1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5C700"/>
                    </a:solidFill>
                  </a:tcPr>
                </a:tc>
                <a:extLst>
                  <a:ext uri="{0D108BD9-81ED-4DB2-BD59-A6C34878D82A}">
                    <a16:rowId xmlns:a16="http://schemas.microsoft.com/office/drawing/2014/main" val="10000"/>
                  </a:ext>
                </a:extLst>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1283378384"/>
              </p:ext>
            </p:extLst>
          </p:nvPr>
        </p:nvGraphicFramePr>
        <p:xfrm>
          <a:off x="9718525" y="4850349"/>
          <a:ext cx="1624162" cy="243938"/>
        </p:xfrm>
        <a:graphic>
          <a:graphicData uri="http://schemas.openxmlformats.org/drawingml/2006/table">
            <a:tbl>
              <a:tblPr/>
              <a:tblGrid>
                <a:gridCol w="1624162">
                  <a:extLst>
                    <a:ext uri="{9D8B030D-6E8A-4147-A177-3AD203B41FA5}">
                      <a16:colId xmlns:a16="http://schemas.microsoft.com/office/drawing/2014/main" val="20000"/>
                    </a:ext>
                  </a:extLst>
                </a:gridCol>
              </a:tblGrid>
              <a:tr h="243938">
                <a:tc>
                  <a:txBody>
                    <a:body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 1.0</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
        <p:nvSpPr>
          <p:cNvPr id="96" name="Diamond 95"/>
          <p:cNvSpPr/>
          <p:nvPr/>
        </p:nvSpPr>
        <p:spPr>
          <a:xfrm>
            <a:off x="9402105" y="2910381"/>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graphicFrame>
        <p:nvGraphicFramePr>
          <p:cNvPr id="87" name="Table 86"/>
          <p:cNvGraphicFramePr>
            <a:graphicFrameLocks noGrp="1"/>
          </p:cNvGraphicFramePr>
          <p:nvPr/>
        </p:nvGraphicFramePr>
        <p:xfrm>
          <a:off x="7990456" y="2888139"/>
          <a:ext cx="549120" cy="243938"/>
        </p:xfrm>
        <a:graphic>
          <a:graphicData uri="http://schemas.openxmlformats.org/drawingml/2006/table">
            <a:tbl>
              <a:tblPr/>
              <a:tblGrid>
                <a:gridCol w="54912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900" b="0" i="0" u="none" strike="noStrike" kern="1200" baseline="0" dirty="0">
                          <a:solidFill>
                            <a:schemeClr val="bg1"/>
                          </a:solidFill>
                          <a:effectLst/>
                          <a:latin typeface="Intel Clear" panose="020B0604020203020204" pitchFamily="34" charset="0"/>
                          <a:ea typeface="+mn-ea"/>
                          <a:cs typeface="+mn-cs"/>
                        </a:rPr>
                        <a:t>TR/0.0*</a:t>
                      </a:r>
                      <a:endParaRPr lang="en-US" sz="900" b="0"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graphicFrame>
        <p:nvGraphicFramePr>
          <p:cNvPr id="88" name="Table 87"/>
          <p:cNvGraphicFramePr>
            <a:graphicFrameLocks noGrp="1"/>
          </p:cNvGraphicFramePr>
          <p:nvPr/>
        </p:nvGraphicFramePr>
        <p:xfrm>
          <a:off x="7997211" y="3322249"/>
          <a:ext cx="548640" cy="243938"/>
        </p:xfrm>
        <a:graphic>
          <a:graphicData uri="http://schemas.openxmlformats.org/drawingml/2006/table">
            <a:tbl>
              <a:tblPr/>
              <a:tblGrid>
                <a:gridCol w="54864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900" b="0" i="0" u="none" strike="noStrike" kern="1200" baseline="0" dirty="0">
                          <a:solidFill>
                            <a:schemeClr val="bg1"/>
                          </a:solidFill>
                          <a:effectLst/>
                          <a:latin typeface="Intel Clear" panose="020B0604020203020204" pitchFamily="34" charset="0"/>
                          <a:ea typeface="+mn-ea"/>
                          <a:cs typeface="+mn-cs"/>
                        </a:rPr>
                        <a:t>TR/0.0*</a:t>
                      </a:r>
                      <a:endParaRPr lang="en-US" sz="900" b="0"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graphicFrame>
        <p:nvGraphicFramePr>
          <p:cNvPr id="91" name="Table 90"/>
          <p:cNvGraphicFramePr>
            <a:graphicFrameLocks noGrp="1"/>
          </p:cNvGraphicFramePr>
          <p:nvPr/>
        </p:nvGraphicFramePr>
        <p:xfrm>
          <a:off x="7997991" y="3703878"/>
          <a:ext cx="548640" cy="243938"/>
        </p:xfrm>
        <a:graphic>
          <a:graphicData uri="http://schemas.openxmlformats.org/drawingml/2006/table">
            <a:tbl>
              <a:tblPr/>
              <a:tblGrid>
                <a:gridCol w="54864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900" b="0" i="0" u="none" strike="noStrike" kern="1200" baseline="0" dirty="0">
                          <a:solidFill>
                            <a:schemeClr val="bg1"/>
                          </a:solidFill>
                          <a:effectLst/>
                          <a:latin typeface="Intel Clear" panose="020B0604020203020204" pitchFamily="34" charset="0"/>
                          <a:ea typeface="+mn-ea"/>
                          <a:cs typeface="+mn-cs"/>
                        </a:rPr>
                        <a:t>TR/0.0*</a:t>
                      </a:r>
                      <a:endParaRPr lang="en-US" sz="900" b="0"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sp>
        <p:nvSpPr>
          <p:cNvPr id="77" name="Diamond 76"/>
          <p:cNvSpPr/>
          <p:nvPr/>
        </p:nvSpPr>
        <p:spPr>
          <a:xfrm>
            <a:off x="8476417" y="2913974"/>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cxnSp>
        <p:nvCxnSpPr>
          <p:cNvPr id="92" name="Straight Arrow Connector 91"/>
          <p:cNvCxnSpPr/>
          <p:nvPr/>
        </p:nvCxnSpPr>
        <p:spPr bwMode="auto">
          <a:xfrm>
            <a:off x="7726596" y="3010185"/>
            <a:ext cx="281124"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93" name="Straight Arrow Connector 92"/>
          <p:cNvCxnSpPr/>
          <p:nvPr/>
        </p:nvCxnSpPr>
        <p:spPr bwMode="auto">
          <a:xfrm>
            <a:off x="7726596" y="3454436"/>
            <a:ext cx="281124"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95" name="Straight Arrow Connector 94"/>
          <p:cNvCxnSpPr/>
          <p:nvPr/>
        </p:nvCxnSpPr>
        <p:spPr bwMode="auto">
          <a:xfrm>
            <a:off x="7709332" y="3810776"/>
            <a:ext cx="281124"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graphicFrame>
        <p:nvGraphicFramePr>
          <p:cNvPr id="99" name="Table 98"/>
          <p:cNvGraphicFramePr>
            <a:graphicFrameLocks noGrp="1"/>
          </p:cNvGraphicFramePr>
          <p:nvPr>
            <p:extLst>
              <p:ext uri="{D42A27DB-BD31-4B8C-83A1-F6EECF244321}">
                <p14:modId xmlns:p14="http://schemas.microsoft.com/office/powerpoint/2010/main" val="2656945966"/>
              </p:ext>
            </p:extLst>
          </p:nvPr>
        </p:nvGraphicFramePr>
        <p:xfrm>
          <a:off x="7992995" y="4117971"/>
          <a:ext cx="548640" cy="243938"/>
        </p:xfrm>
        <a:graphic>
          <a:graphicData uri="http://schemas.openxmlformats.org/drawingml/2006/table">
            <a:tbl>
              <a:tblPr/>
              <a:tblGrid>
                <a:gridCol w="54864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900" b="0" i="0" u="none" strike="noStrike" kern="1200" baseline="0" dirty="0">
                          <a:solidFill>
                            <a:schemeClr val="bg1"/>
                          </a:solidFill>
                          <a:effectLst/>
                          <a:latin typeface="Intel Clear" panose="020B0604020203020204" pitchFamily="34" charset="0"/>
                          <a:ea typeface="+mn-ea"/>
                          <a:cs typeface="+mn-cs"/>
                        </a:rPr>
                        <a:t>TR/0.0*</a:t>
                      </a:r>
                      <a:endParaRPr lang="en-US" sz="900" b="0"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sp>
        <p:nvSpPr>
          <p:cNvPr id="66" name="Diamond 65"/>
          <p:cNvSpPr/>
          <p:nvPr/>
        </p:nvSpPr>
        <p:spPr>
          <a:xfrm>
            <a:off x="8482117" y="4163233"/>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sp>
        <p:nvSpPr>
          <p:cNvPr id="105" name="Rectangle 104">
            <a:extLst>
              <a:ext uri="{FF2B5EF4-FFF2-40B4-BE49-F238E27FC236}">
                <a16:creationId xmlns:a16="http://schemas.microsoft.com/office/drawing/2014/main" id="{5016961D-3262-4769-9B78-760A575AAFAD}"/>
              </a:ext>
            </a:extLst>
          </p:cNvPr>
          <p:cNvSpPr/>
          <p:nvPr/>
        </p:nvSpPr>
        <p:spPr>
          <a:xfrm>
            <a:off x="1867575" y="4830693"/>
            <a:ext cx="1635348"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Silicon Enabling MFG</a:t>
            </a:r>
          </a:p>
        </p:txBody>
      </p:sp>
      <p:sp>
        <p:nvSpPr>
          <p:cNvPr id="84" name="TextBox 83">
            <a:extLst>
              <a:ext uri="{FF2B5EF4-FFF2-40B4-BE49-F238E27FC236}">
                <a16:creationId xmlns:a16="http://schemas.microsoft.com/office/drawing/2014/main" id="{612404BB-7732-4DF8-8A91-1CEC9459FB5B}"/>
              </a:ext>
            </a:extLst>
          </p:cNvPr>
          <p:cNvSpPr txBox="1"/>
          <p:nvPr/>
        </p:nvSpPr>
        <p:spPr>
          <a:xfrm>
            <a:off x="7810948" y="837557"/>
            <a:ext cx="1456830" cy="430441"/>
          </a:xfrm>
          <a:prstGeom prst="rect">
            <a:avLst/>
          </a:prstGeom>
          <a:noFill/>
        </p:spPr>
        <p:txBody>
          <a:bodyPr wrap="square" lIns="90926" tIns="45499" rIns="90926" bIns="45499" rtlCol="0">
            <a:spAutoFit/>
          </a:bodyPr>
          <a:lstStyle/>
          <a:p>
            <a:pPr algn="ctr" defTabSz="979178" eaLnBrk="0" fontAlgn="base" hangingPunct="0">
              <a:spcBef>
                <a:spcPct val="0"/>
              </a:spcBef>
              <a:spcAft>
                <a:spcPct val="0"/>
              </a:spcAft>
            </a:pPr>
            <a:r>
              <a:rPr lang="en-US" sz="1050" b="1" dirty="0">
                <a:solidFill>
                  <a:srgbClr val="002060"/>
                </a:solidFill>
                <a:latin typeface="+mj-lt"/>
              </a:rPr>
              <a:t>Execution Commit (EC)</a:t>
            </a:r>
          </a:p>
        </p:txBody>
      </p:sp>
      <p:sp>
        <p:nvSpPr>
          <p:cNvPr id="107" name="TextBox 106">
            <a:extLst>
              <a:ext uri="{FF2B5EF4-FFF2-40B4-BE49-F238E27FC236}">
                <a16:creationId xmlns:a16="http://schemas.microsoft.com/office/drawing/2014/main" id="{7C37F603-71CD-4C88-A23B-6C671D438FB8}"/>
              </a:ext>
            </a:extLst>
          </p:cNvPr>
          <p:cNvSpPr txBox="1"/>
          <p:nvPr/>
        </p:nvSpPr>
        <p:spPr>
          <a:xfrm>
            <a:off x="6677743" y="1292205"/>
            <a:ext cx="1388345" cy="261610"/>
          </a:xfrm>
          <a:prstGeom prst="rect">
            <a:avLst/>
          </a:prstGeom>
          <a:noFill/>
        </p:spPr>
        <p:txBody>
          <a:bodyPr wrap="square" rtlCol="0">
            <a:spAutoFit/>
          </a:bodyPr>
          <a:lstStyle/>
          <a:p>
            <a:pPr algn="ctr"/>
            <a:r>
              <a:rPr lang="en-US" sz="1050" b="1" i="1" dirty="0">
                <a:solidFill>
                  <a:schemeClr val="tx1">
                    <a:lumMod val="50000"/>
                    <a:lumOff val="50000"/>
                  </a:schemeClr>
                </a:solidFill>
              </a:rPr>
              <a:t>A0 TI Phase</a:t>
            </a:r>
          </a:p>
        </p:txBody>
      </p:sp>
      <p:grpSp>
        <p:nvGrpSpPr>
          <p:cNvPr id="56" name="Sticker79465">
            <a:extLst>
              <a:ext uri="{FF2B5EF4-FFF2-40B4-BE49-F238E27FC236}">
                <a16:creationId xmlns:a16="http://schemas.microsoft.com/office/drawing/2014/main" id="{7593F357-D4ED-4767-8EEB-17FC7EE4F022}"/>
              </a:ext>
            </a:extLst>
          </p:cNvPr>
          <p:cNvGrpSpPr/>
          <p:nvPr>
            <p:custDataLst>
              <p:tags r:id="rId1"/>
            </p:custDataLst>
          </p:nvPr>
        </p:nvGrpSpPr>
        <p:grpSpPr>
          <a:xfrm>
            <a:off x="9620357" y="74803"/>
            <a:ext cx="1681793" cy="240475"/>
            <a:chOff x="8169483" y="1306784"/>
            <a:chExt cx="1441099" cy="247652"/>
          </a:xfrm>
        </p:grpSpPr>
        <p:sp>
          <p:nvSpPr>
            <p:cNvPr id="60" name="StickerText79465">
              <a:extLst>
                <a:ext uri="{FF2B5EF4-FFF2-40B4-BE49-F238E27FC236}">
                  <a16:creationId xmlns:a16="http://schemas.microsoft.com/office/drawing/2014/main" id="{1B78CDF6-242A-40EC-BE31-1D7FB6D1CB99}"/>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86" name="StickerLineTop79465">
              <a:extLst>
                <a:ext uri="{FF2B5EF4-FFF2-40B4-BE49-F238E27FC236}">
                  <a16:creationId xmlns:a16="http://schemas.microsoft.com/office/drawing/2014/main" id="{DE1ADE2A-91A3-4EC8-BABE-E672544FE123}"/>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01" name="StickerLineBottom79465">
              <a:extLst>
                <a:ext uri="{FF2B5EF4-FFF2-40B4-BE49-F238E27FC236}">
                  <a16:creationId xmlns:a16="http://schemas.microsoft.com/office/drawing/2014/main" id="{685F9972-0861-4DA2-9D18-165DBD1FD854}"/>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graphicFrame>
        <p:nvGraphicFramePr>
          <p:cNvPr id="54" name="Table 53">
            <a:extLst>
              <a:ext uri="{FF2B5EF4-FFF2-40B4-BE49-F238E27FC236}">
                <a16:creationId xmlns:a16="http://schemas.microsoft.com/office/drawing/2014/main" id="{BC115F17-396A-4B31-A9B4-3F6748BD8F51}"/>
              </a:ext>
            </a:extLst>
          </p:cNvPr>
          <p:cNvGraphicFramePr>
            <a:graphicFrameLocks noGrp="1"/>
          </p:cNvGraphicFramePr>
          <p:nvPr/>
        </p:nvGraphicFramePr>
        <p:xfrm>
          <a:off x="7990455" y="1951535"/>
          <a:ext cx="660847" cy="310896"/>
        </p:xfrm>
        <a:graphic>
          <a:graphicData uri="http://schemas.openxmlformats.org/drawingml/2006/table">
            <a:tbl>
              <a:tblPr/>
              <a:tblGrid>
                <a:gridCol w="660847">
                  <a:extLst>
                    <a:ext uri="{9D8B030D-6E8A-4147-A177-3AD203B41FA5}">
                      <a16:colId xmlns:a16="http://schemas.microsoft.com/office/drawing/2014/main" val="20004"/>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1.0</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55" name="Rectangle 54">
            <a:extLst>
              <a:ext uri="{FF2B5EF4-FFF2-40B4-BE49-F238E27FC236}">
                <a16:creationId xmlns:a16="http://schemas.microsoft.com/office/drawing/2014/main" id="{18EAF204-AE3E-4266-96FE-DBFDCEDF8CE0}"/>
              </a:ext>
            </a:extLst>
          </p:cNvPr>
          <p:cNvSpPr/>
          <p:nvPr/>
        </p:nvSpPr>
        <p:spPr>
          <a:xfrm>
            <a:off x="1904485" y="1939933"/>
            <a:ext cx="939644"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FW/DRV</a:t>
            </a:r>
          </a:p>
        </p:txBody>
      </p:sp>
      <p:graphicFrame>
        <p:nvGraphicFramePr>
          <p:cNvPr id="80" name="Table 79">
            <a:extLst>
              <a:ext uri="{FF2B5EF4-FFF2-40B4-BE49-F238E27FC236}">
                <a16:creationId xmlns:a16="http://schemas.microsoft.com/office/drawing/2014/main" id="{00DE3E42-FAF4-49C5-9060-32C20C5AFB4C}"/>
              </a:ext>
            </a:extLst>
          </p:cNvPr>
          <p:cNvGraphicFramePr>
            <a:graphicFrameLocks noGrp="1"/>
          </p:cNvGraphicFramePr>
          <p:nvPr>
            <p:extLst>
              <p:ext uri="{D42A27DB-BD31-4B8C-83A1-F6EECF244321}">
                <p14:modId xmlns:p14="http://schemas.microsoft.com/office/powerpoint/2010/main" val="725760668"/>
              </p:ext>
            </p:extLst>
          </p:nvPr>
        </p:nvGraphicFramePr>
        <p:xfrm>
          <a:off x="9723001" y="4474700"/>
          <a:ext cx="1624162" cy="243938"/>
        </p:xfrm>
        <a:graphic>
          <a:graphicData uri="http://schemas.openxmlformats.org/drawingml/2006/table">
            <a:tbl>
              <a:tblPr/>
              <a:tblGrid>
                <a:gridCol w="1624162">
                  <a:extLst>
                    <a:ext uri="{9D8B030D-6E8A-4147-A177-3AD203B41FA5}">
                      <a16:colId xmlns:a16="http://schemas.microsoft.com/office/drawing/2014/main" val="20000"/>
                    </a:ext>
                  </a:extLst>
                </a:gridCol>
              </a:tblGrid>
              <a:tr h="243938">
                <a:tc>
                  <a:txBody>
                    <a:bodyPr/>
                    <a:lstStyle/>
                    <a:p>
                      <a:pPr algn="ctr" fontAlgn="b"/>
                      <a:r>
                        <a:rPr lang="en-US" sz="1000" b="0" i="0" u="none" strike="noStrike" dirty="0">
                          <a:solidFill>
                            <a:srgbClr val="000000"/>
                          </a:solidFill>
                          <a:effectLst/>
                          <a:latin typeface="Intel Clear" panose="020B0604020203020204" pitchFamily="34" charset="0"/>
                        </a:rPr>
                        <a:t>Pre-Sys</a:t>
                      </a:r>
                      <a:r>
                        <a:rPr lang="en-US" sz="1000" b="0" i="0" u="none" strike="noStrike" baseline="0" dirty="0">
                          <a:solidFill>
                            <a:srgbClr val="000000"/>
                          </a:solidFill>
                          <a:effectLst/>
                          <a:latin typeface="Intel Clear" panose="020B0604020203020204" pitchFamily="34" charset="0"/>
                        </a:rPr>
                        <a:t> Val </a:t>
                      </a:r>
                      <a:r>
                        <a:rPr lang="en-US" sz="1000" b="0" i="0" u="none" strike="noStrike" dirty="0">
                          <a:solidFill>
                            <a:srgbClr val="000000"/>
                          </a:solidFill>
                          <a:effectLst/>
                          <a:latin typeface="Intel Clear" panose="020B0604020203020204" pitchFamily="34" charset="0"/>
                        </a:rPr>
                        <a:t>1.0</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Rectangle 80">
            <a:extLst>
              <a:ext uri="{FF2B5EF4-FFF2-40B4-BE49-F238E27FC236}">
                <a16:creationId xmlns:a16="http://schemas.microsoft.com/office/drawing/2014/main" id="{C0A21C5C-F4B0-4D3A-9042-D6D9E6671CC5}"/>
              </a:ext>
            </a:extLst>
          </p:cNvPr>
          <p:cNvSpPr/>
          <p:nvPr/>
        </p:nvSpPr>
        <p:spPr>
          <a:xfrm>
            <a:off x="1872051" y="4452557"/>
            <a:ext cx="1106357"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Pre-Si Sys Val</a:t>
            </a:r>
          </a:p>
        </p:txBody>
      </p:sp>
      <p:sp>
        <p:nvSpPr>
          <p:cNvPr id="52" name="TextBox 51">
            <a:extLst>
              <a:ext uri="{FF2B5EF4-FFF2-40B4-BE49-F238E27FC236}">
                <a16:creationId xmlns:a16="http://schemas.microsoft.com/office/drawing/2014/main" id="{913DE55F-9BBF-4D1B-A695-B443D3CF6D66}"/>
              </a:ext>
            </a:extLst>
          </p:cNvPr>
          <p:cNvSpPr txBox="1"/>
          <p:nvPr/>
        </p:nvSpPr>
        <p:spPr>
          <a:xfrm>
            <a:off x="9489332" y="440184"/>
            <a:ext cx="1929555" cy="295466"/>
          </a:xfrm>
          <a:prstGeom prst="rect">
            <a:avLst/>
          </a:prstGeom>
          <a:solidFill>
            <a:srgbClr val="002060">
              <a:alpha val="20000"/>
            </a:srgbClr>
          </a:solidFill>
          <a:ln w="12700">
            <a:solidFill>
              <a:srgbClr val="002060"/>
            </a:solidFill>
          </a:ln>
        </p:spPr>
        <p:txBody>
          <a:bodyPr wrap="square" tIns="9144" rIns="45720" bIns="9144" rtlCol="0">
            <a:spAutoFit/>
          </a:bodyPr>
          <a:lstStyle/>
          <a:p>
            <a:r>
              <a:rPr lang="en-US" sz="900" b="1" dirty="0">
                <a:solidFill>
                  <a:schemeClr val="bg1">
                    <a:lumMod val="50000"/>
                  </a:schemeClr>
                </a:solidFill>
              </a:rPr>
              <a:t>Non-Governed Milestones</a:t>
            </a:r>
          </a:p>
          <a:p>
            <a:r>
              <a:rPr lang="en-US" sz="900" b="1" dirty="0">
                <a:solidFill>
                  <a:srgbClr val="000000"/>
                </a:solidFill>
              </a:rPr>
              <a:t>Governed Milestones</a:t>
            </a:r>
          </a:p>
        </p:txBody>
      </p:sp>
    </p:spTree>
    <p:extLst>
      <p:ext uri="{BB962C8B-B14F-4D97-AF65-F5344CB8AC3E}">
        <p14:creationId xmlns:p14="http://schemas.microsoft.com/office/powerpoint/2010/main" val="11038237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5A03F2E0-BB39-4A84-A883-9E4A8D399120}"/>
              </a:ext>
            </a:extLst>
          </p:cNvPr>
          <p:cNvSpPr/>
          <p:nvPr/>
        </p:nvSpPr>
        <p:spPr bwMode="auto">
          <a:xfrm>
            <a:off x="8076481" y="1115090"/>
            <a:ext cx="930477" cy="4436397"/>
          </a:xfrm>
          <a:prstGeom prst="rect">
            <a:avLst/>
          </a:prstGeom>
          <a:solidFill>
            <a:srgbClr val="F2F2F2">
              <a:alpha val="15000"/>
            </a:srgbClr>
          </a:solidFill>
          <a:ln w="9525" cap="flat" cmpd="sng" algn="ctr">
            <a:solidFill>
              <a:schemeClr val="bg1">
                <a:lumMod val="75000"/>
              </a:scheme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defTabSz="914400" eaLnBrk="0" fontAlgn="base" hangingPunct="0">
              <a:spcBef>
                <a:spcPct val="0"/>
              </a:spcBef>
              <a:spcAft>
                <a:spcPct val="0"/>
              </a:spcAft>
            </a:pPr>
            <a:endParaRPr lang="en-US" sz="2400">
              <a:latin typeface="Verdana" pitchFamily="34" charset="0"/>
            </a:endParaRPr>
          </a:p>
        </p:txBody>
      </p:sp>
      <p:sp>
        <p:nvSpPr>
          <p:cNvPr id="112" name="Rectangle 111">
            <a:extLst>
              <a:ext uri="{FF2B5EF4-FFF2-40B4-BE49-F238E27FC236}">
                <a16:creationId xmlns:a16="http://schemas.microsoft.com/office/drawing/2014/main" id="{8704C4DC-C937-498B-BD8D-FF94500AC979}"/>
              </a:ext>
            </a:extLst>
          </p:cNvPr>
          <p:cNvSpPr/>
          <p:nvPr/>
        </p:nvSpPr>
        <p:spPr bwMode="auto">
          <a:xfrm>
            <a:off x="9011303" y="1115090"/>
            <a:ext cx="2349544" cy="4436397"/>
          </a:xfrm>
          <a:prstGeom prst="rect">
            <a:avLst/>
          </a:prstGeom>
          <a:solidFill>
            <a:srgbClr val="FFC000">
              <a:alpha val="15000"/>
            </a:srgbClr>
          </a:solidFill>
          <a:ln w="9525" cap="flat" cmpd="sng" algn="ctr">
            <a:solidFill>
              <a:schemeClr val="bg1">
                <a:lumMod val="75000"/>
              </a:scheme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defTabSz="914400" eaLnBrk="0" fontAlgn="base" hangingPunct="0">
              <a:spcBef>
                <a:spcPct val="0"/>
              </a:spcBef>
              <a:spcAft>
                <a:spcPct val="0"/>
              </a:spcAft>
            </a:pPr>
            <a:endParaRPr lang="en-US" sz="2400">
              <a:latin typeface="Verdana" pitchFamily="34" charset="0"/>
            </a:endParaRPr>
          </a:p>
        </p:txBody>
      </p:sp>
      <p:sp>
        <p:nvSpPr>
          <p:cNvPr id="113" name="TextBox 112">
            <a:extLst>
              <a:ext uri="{FF2B5EF4-FFF2-40B4-BE49-F238E27FC236}">
                <a16:creationId xmlns:a16="http://schemas.microsoft.com/office/drawing/2014/main" id="{82939A6A-D7D1-457E-9250-7E7526D4A52E}"/>
              </a:ext>
            </a:extLst>
          </p:cNvPr>
          <p:cNvSpPr txBox="1"/>
          <p:nvPr/>
        </p:nvSpPr>
        <p:spPr>
          <a:xfrm>
            <a:off x="8109378" y="1158200"/>
            <a:ext cx="895779" cy="430887"/>
          </a:xfrm>
          <a:prstGeom prst="rect">
            <a:avLst/>
          </a:prstGeom>
          <a:noFill/>
        </p:spPr>
        <p:txBody>
          <a:bodyPr wrap="square" rtlCol="0">
            <a:spAutoFit/>
          </a:bodyPr>
          <a:lstStyle/>
          <a:p>
            <a:pPr algn="ctr"/>
            <a:r>
              <a:rPr lang="en-US" sz="1100" b="1" i="1" dirty="0">
                <a:solidFill>
                  <a:schemeClr val="tx1">
                    <a:lumMod val="50000"/>
                    <a:lumOff val="50000"/>
                  </a:schemeClr>
                </a:solidFill>
              </a:rPr>
              <a:t>1.0 Phase</a:t>
            </a:r>
          </a:p>
        </p:txBody>
      </p:sp>
      <p:sp>
        <p:nvSpPr>
          <p:cNvPr id="114" name="TextBox 113">
            <a:extLst>
              <a:ext uri="{FF2B5EF4-FFF2-40B4-BE49-F238E27FC236}">
                <a16:creationId xmlns:a16="http://schemas.microsoft.com/office/drawing/2014/main" id="{0F7227C4-2E19-429F-B3F1-E0EC7D6CBC2A}"/>
              </a:ext>
            </a:extLst>
          </p:cNvPr>
          <p:cNvSpPr txBox="1"/>
          <p:nvPr/>
        </p:nvSpPr>
        <p:spPr>
          <a:xfrm>
            <a:off x="9028935" y="1155447"/>
            <a:ext cx="2313753" cy="261610"/>
          </a:xfrm>
          <a:prstGeom prst="rect">
            <a:avLst/>
          </a:prstGeom>
          <a:noFill/>
        </p:spPr>
        <p:txBody>
          <a:bodyPr wrap="square" rtlCol="0">
            <a:spAutoFit/>
          </a:bodyPr>
          <a:lstStyle/>
          <a:p>
            <a:pPr algn="ctr"/>
            <a:r>
              <a:rPr lang="en-US" sz="1100" b="1" i="1" dirty="0">
                <a:solidFill>
                  <a:schemeClr val="tx1">
                    <a:lumMod val="50000"/>
                    <a:lumOff val="50000"/>
                  </a:schemeClr>
                </a:solidFill>
              </a:rPr>
              <a:t>A0 TI Phase</a:t>
            </a:r>
          </a:p>
        </p:txBody>
      </p:sp>
      <p:sp>
        <p:nvSpPr>
          <p:cNvPr id="62485" name="Title 32"/>
          <p:cNvSpPr>
            <a:spLocks noGrp="1"/>
          </p:cNvSpPr>
          <p:nvPr>
            <p:ph type="title"/>
          </p:nvPr>
        </p:nvSpPr>
        <p:spPr bwMode="gray">
          <a:xfrm>
            <a:off x="413643" y="67509"/>
            <a:ext cx="11912918" cy="529702"/>
          </a:xfrm>
        </p:spPr>
        <p:txBody>
          <a:bodyPr/>
          <a:lstStyle/>
          <a:p>
            <a:r>
              <a:rPr lang="en-US" sz="2800" dirty="0">
                <a:solidFill>
                  <a:schemeClr val="tx1"/>
                </a:solidFill>
              </a:rPr>
              <a:t>Pre-Si PLC for Moderate Milestones</a:t>
            </a:r>
            <a:r>
              <a:rPr lang="en-US" sz="1600" dirty="0">
                <a:solidFill>
                  <a:schemeClr val="tx1"/>
                </a:solidFill>
              </a:rPr>
              <a:t> </a:t>
            </a:r>
            <a:r>
              <a:rPr lang="en-US" sz="1600" i="1" dirty="0">
                <a:solidFill>
                  <a:schemeClr val="tx1"/>
                </a:solidFill>
              </a:rPr>
              <a:t>(SOC RTL 0.8 Start)</a:t>
            </a:r>
            <a:endParaRPr lang="en-CA" sz="2800" dirty="0">
              <a:solidFill>
                <a:schemeClr val="tx1"/>
              </a:solidFill>
            </a:endParaRPr>
          </a:p>
        </p:txBody>
      </p:sp>
      <p:sp>
        <p:nvSpPr>
          <p:cNvPr id="2" name="BainBulletsConfiguration" hidden="1"/>
          <p:cNvSpPr txBox="1"/>
          <p:nvPr/>
        </p:nvSpPr>
        <p:spPr>
          <a:xfrm>
            <a:off x="1767022" y="12788"/>
            <a:ext cx="8888549" cy="109669"/>
          </a:xfrm>
          <a:prstGeom prst="rect">
            <a:avLst/>
          </a:prstGeom>
          <a:noFill/>
        </p:spPr>
        <p:txBody>
          <a:bodyPr vert="horz" wrap="square" lIns="45499" tIns="45499" rIns="45499" bIns="45499" rtlCol="0">
            <a:spAutoFit/>
          </a:bodyPr>
          <a:lstStyle/>
          <a:p>
            <a:pPr defTabSz="979178" eaLnBrk="0" fontAlgn="base" hangingPunct="0">
              <a:spcBef>
                <a:spcPct val="0"/>
              </a:spcBef>
              <a:spcAft>
                <a:spcPct val="0"/>
              </a:spcAft>
            </a:pPr>
            <a:r>
              <a:rPr lang="en-CA" sz="100" dirty="0">
                <a:solidFill>
                  <a:srgbClr val="FFFFFF"/>
                </a:solidFill>
              </a:rPr>
              <a:t>62_84</a:t>
            </a:r>
          </a:p>
        </p:txBody>
      </p:sp>
      <p:graphicFrame>
        <p:nvGraphicFramePr>
          <p:cNvPr id="8" name="Table 7"/>
          <p:cNvGraphicFramePr>
            <a:graphicFrameLocks noGrp="1"/>
          </p:cNvGraphicFramePr>
          <p:nvPr/>
        </p:nvGraphicFramePr>
        <p:xfrm>
          <a:off x="6676474" y="3302331"/>
          <a:ext cx="4672584" cy="246801"/>
        </p:xfrm>
        <a:graphic>
          <a:graphicData uri="http://schemas.openxmlformats.org/drawingml/2006/table">
            <a:tbl>
              <a:tblPr/>
              <a:tblGrid>
                <a:gridCol w="2331720">
                  <a:extLst>
                    <a:ext uri="{9D8B030D-6E8A-4147-A177-3AD203B41FA5}">
                      <a16:colId xmlns:a16="http://schemas.microsoft.com/office/drawing/2014/main" val="20000"/>
                    </a:ext>
                  </a:extLst>
                </a:gridCol>
                <a:gridCol w="1874520">
                  <a:extLst>
                    <a:ext uri="{9D8B030D-6E8A-4147-A177-3AD203B41FA5}">
                      <a16:colId xmlns:a16="http://schemas.microsoft.com/office/drawing/2014/main" val="20001"/>
                    </a:ext>
                  </a:extLst>
                </a:gridCol>
                <a:gridCol w="466344">
                  <a:extLst>
                    <a:ext uri="{9D8B030D-6E8A-4147-A177-3AD203B41FA5}">
                      <a16:colId xmlns:a16="http://schemas.microsoft.com/office/drawing/2014/main" val="20002"/>
                    </a:ext>
                  </a:extLst>
                </a:gridCol>
              </a:tblGrid>
              <a:tr h="246801">
                <a:tc>
                  <a:txBody>
                    <a:bodyPr/>
                    <a:lstStyle/>
                    <a:p>
                      <a:pPr algn="ctr" fontAlgn="b"/>
                      <a:r>
                        <a:rPr lang="en-US" sz="1000" b="0" i="0" u="none" strike="noStrike" kern="1200" dirty="0">
                          <a:solidFill>
                            <a:srgbClr val="000000"/>
                          </a:solidFill>
                          <a:effectLst/>
                          <a:latin typeface="Intel Clear" panose="020B0604020203020204" pitchFamily="34" charset="0"/>
                          <a:ea typeface="+mn-ea"/>
                          <a:cs typeface="+mn-cs"/>
                        </a:rPr>
                        <a:t>SD 0.8</a:t>
                      </a:r>
                      <a:endParaRPr lang="en-US" sz="1000" b="0" i="0" u="none" strike="noStrike" dirty="0">
                        <a:solidFill>
                          <a:srgbClr val="000000"/>
                        </a:solidFill>
                        <a:effectLst/>
                        <a:latin typeface="Intel Clear" panose="020B0604020203020204" pitchFamily="34" charset="0"/>
                      </a:endParaRP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000" dirty="0">
                          <a:solidFill>
                            <a:srgbClr val="000000"/>
                          </a:solidFill>
                          <a:latin typeface="Intel Clear" panose="020B0604020203020204" pitchFamily="34" charset="0"/>
                        </a:rPr>
                        <a:t>SD</a:t>
                      </a:r>
                      <a:r>
                        <a:rPr lang="en-US" sz="1000" baseline="0" dirty="0">
                          <a:solidFill>
                            <a:srgbClr val="000000"/>
                          </a:solidFill>
                          <a:latin typeface="Intel Clear" panose="020B0604020203020204" pitchFamily="34" charset="0"/>
                        </a:rPr>
                        <a:t> 1.0</a:t>
                      </a:r>
                      <a:endParaRPr lang="en-US" sz="1000" dirty="0">
                        <a:solidFill>
                          <a:srgbClr val="000000"/>
                        </a:solidFill>
                        <a:latin typeface="Intel Clear" panose="020B0604020203020204" pitchFamily="34" charset="0"/>
                      </a:endParaRP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000" kern="1200" dirty="0">
                        <a:solidFill>
                          <a:srgbClr val="FFFFFF"/>
                        </a:solidFill>
                        <a:latin typeface="Intel Clear" panose="020B0604020203020204" pitchFamily="34" charset="0"/>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5C700"/>
                    </a:solidFill>
                  </a:tcPr>
                </a:tc>
                <a:extLst>
                  <a:ext uri="{0D108BD9-81ED-4DB2-BD59-A6C34878D82A}">
                    <a16:rowId xmlns:a16="http://schemas.microsoft.com/office/drawing/2014/main" val="10000"/>
                  </a:ext>
                </a:extLst>
              </a:tr>
            </a:tbl>
          </a:graphicData>
        </a:graphic>
      </p:graphicFrame>
      <p:sp>
        <p:nvSpPr>
          <p:cNvPr id="58" name="Rectangle 57"/>
          <p:cNvSpPr/>
          <p:nvPr/>
        </p:nvSpPr>
        <p:spPr>
          <a:xfrm>
            <a:off x="1892104" y="2397133"/>
            <a:ext cx="1370852"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SOC RTL Handoff</a:t>
            </a:r>
            <a:endParaRPr lang="en-US" sz="1100" i="1" dirty="0">
              <a:solidFill>
                <a:srgbClr val="000000"/>
              </a:solidFill>
            </a:endParaRPr>
          </a:p>
        </p:txBody>
      </p:sp>
      <p:sp>
        <p:nvSpPr>
          <p:cNvPr id="59" name="Rectangle 58"/>
          <p:cNvSpPr/>
          <p:nvPr/>
        </p:nvSpPr>
        <p:spPr>
          <a:xfrm>
            <a:off x="1862840" y="3741897"/>
            <a:ext cx="862700"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SOC VAL</a:t>
            </a:r>
          </a:p>
        </p:txBody>
      </p:sp>
      <p:sp>
        <p:nvSpPr>
          <p:cNvPr id="61" name="Rectangle 60"/>
          <p:cNvSpPr/>
          <p:nvPr/>
        </p:nvSpPr>
        <p:spPr>
          <a:xfrm>
            <a:off x="1892023" y="3314537"/>
            <a:ext cx="388211"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SD</a:t>
            </a:r>
          </a:p>
        </p:txBody>
      </p:sp>
      <p:sp>
        <p:nvSpPr>
          <p:cNvPr id="89" name="Diamond 88"/>
          <p:cNvSpPr/>
          <p:nvPr/>
        </p:nvSpPr>
        <p:spPr>
          <a:xfrm>
            <a:off x="10811873" y="3195994"/>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sp>
        <p:nvSpPr>
          <p:cNvPr id="90" name="Text Box 61"/>
          <p:cNvSpPr txBox="1">
            <a:spLocks noChangeArrowheads="1"/>
          </p:cNvSpPr>
          <p:nvPr/>
        </p:nvSpPr>
        <p:spPr bwMode="auto">
          <a:xfrm>
            <a:off x="10338639" y="2983073"/>
            <a:ext cx="973307" cy="238958"/>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100" b="1" i="1" dirty="0">
                <a:solidFill>
                  <a:prstClr val="black"/>
                </a:solidFill>
                <a:latin typeface="Intel Clear" panose="020B0604020203020204" pitchFamily="34" charset="0"/>
              </a:rPr>
              <a:t>Hard Freeze</a:t>
            </a:r>
          </a:p>
        </p:txBody>
      </p:sp>
      <p:sp>
        <p:nvSpPr>
          <p:cNvPr id="34" name="TextBox 33"/>
          <p:cNvSpPr txBox="1"/>
          <p:nvPr/>
        </p:nvSpPr>
        <p:spPr>
          <a:xfrm>
            <a:off x="10630926" y="598487"/>
            <a:ext cx="696607" cy="507395"/>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endParaRPr lang="en-US" sz="1100" b="1" i="1" dirty="0">
              <a:solidFill>
                <a:srgbClr val="000000"/>
              </a:solidFill>
            </a:endParaRPr>
          </a:p>
          <a:p>
            <a:pPr algn="ctr" defTabSz="979178" eaLnBrk="0" fontAlgn="base" hangingPunct="0">
              <a:spcBef>
                <a:spcPct val="0"/>
              </a:spcBef>
              <a:spcAft>
                <a:spcPct val="0"/>
              </a:spcAft>
            </a:pPr>
            <a:endParaRPr lang="en-US" sz="500" b="1" dirty="0">
              <a:solidFill>
                <a:srgbClr val="000000"/>
              </a:solidFill>
            </a:endParaRPr>
          </a:p>
          <a:p>
            <a:pPr algn="ctr" defTabSz="979178" eaLnBrk="0" fontAlgn="base" hangingPunct="0">
              <a:spcBef>
                <a:spcPct val="0"/>
              </a:spcBef>
              <a:spcAft>
                <a:spcPct val="0"/>
              </a:spcAft>
            </a:pPr>
            <a:r>
              <a:rPr lang="en-US" sz="1100" b="1" dirty="0">
                <a:solidFill>
                  <a:srgbClr val="000000"/>
                </a:solidFill>
              </a:rPr>
              <a:t>Tape-in</a:t>
            </a:r>
          </a:p>
        </p:txBody>
      </p:sp>
      <p:sp>
        <p:nvSpPr>
          <p:cNvPr id="94" name="Rectangle 93"/>
          <p:cNvSpPr/>
          <p:nvPr/>
        </p:nvSpPr>
        <p:spPr>
          <a:xfrm>
            <a:off x="1892024" y="2866009"/>
            <a:ext cx="813007"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SOC RTL</a:t>
            </a:r>
            <a:endParaRPr lang="en-US" sz="1100" i="1" dirty="0">
              <a:solidFill>
                <a:srgbClr val="000000"/>
              </a:solidFill>
            </a:endParaRPr>
          </a:p>
        </p:txBody>
      </p:sp>
      <p:graphicFrame>
        <p:nvGraphicFramePr>
          <p:cNvPr id="14" name="Table 13"/>
          <p:cNvGraphicFramePr>
            <a:graphicFrameLocks noGrp="1"/>
          </p:cNvGraphicFramePr>
          <p:nvPr/>
        </p:nvGraphicFramePr>
        <p:xfrm>
          <a:off x="8083852" y="2420382"/>
          <a:ext cx="210917" cy="243938"/>
        </p:xfrm>
        <a:graphic>
          <a:graphicData uri="http://schemas.openxmlformats.org/drawingml/2006/table">
            <a:tbl>
              <a:tblPr/>
              <a:tblGrid>
                <a:gridCol w="210917">
                  <a:extLst>
                    <a:ext uri="{9D8B030D-6E8A-4147-A177-3AD203B41FA5}">
                      <a16:colId xmlns:a16="http://schemas.microsoft.com/office/drawing/2014/main" val="20000"/>
                    </a:ext>
                  </a:extLst>
                </a:gridCol>
              </a:tblGrid>
              <a:tr h="243938">
                <a:tc>
                  <a:txBody>
                    <a:bodyPr/>
                    <a:lstStyle/>
                    <a:p>
                      <a:pPr algn="ctr" fontAlgn="b"/>
                      <a:r>
                        <a:rPr lang="en-US" sz="800" b="0" i="0" u="none" strike="noStrike" baseline="0" dirty="0">
                          <a:solidFill>
                            <a:srgbClr val="000000"/>
                          </a:solidFill>
                          <a:effectLst/>
                          <a:latin typeface="Intel Clear" panose="020B0604020203020204" pitchFamily="34" charset="0"/>
                        </a:rPr>
                        <a:t>1.0</a:t>
                      </a:r>
                      <a:endParaRPr lang="en-US" sz="8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5739218" y="2411617"/>
          <a:ext cx="933899" cy="243938"/>
        </p:xfrm>
        <a:graphic>
          <a:graphicData uri="http://schemas.openxmlformats.org/drawingml/2006/table">
            <a:tbl>
              <a:tblPr/>
              <a:tblGrid>
                <a:gridCol w="933899">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0.8</a:t>
                      </a:r>
                      <a:r>
                        <a:rPr lang="en-US" sz="1000" b="0" i="0" u="none" strike="noStrike" kern="1200" dirty="0">
                          <a:solidFill>
                            <a:srgbClr val="000000"/>
                          </a:solidFill>
                          <a:effectLst/>
                          <a:latin typeface="Intel Clear" panose="020B0604020203020204" pitchFamily="34" charset="0"/>
                          <a:ea typeface="+mn-ea"/>
                          <a:cs typeface="+mn-cs"/>
                        </a:rPr>
                        <a:t> </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bl>
          </a:graphicData>
        </a:graphic>
      </p:graphicFrame>
      <p:sp>
        <p:nvSpPr>
          <p:cNvPr id="97" name="Text Box 61"/>
          <p:cNvSpPr txBox="1">
            <a:spLocks noChangeArrowheads="1"/>
          </p:cNvSpPr>
          <p:nvPr/>
        </p:nvSpPr>
        <p:spPr bwMode="auto">
          <a:xfrm>
            <a:off x="9050763" y="2862077"/>
            <a:ext cx="897966" cy="238958"/>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100" b="1" i="1" dirty="0">
                <a:solidFill>
                  <a:prstClr val="black"/>
                </a:solidFill>
                <a:latin typeface="Intel Clear" panose="020B0604020203020204" pitchFamily="34" charset="0"/>
              </a:rPr>
              <a:t>RTL Freeze</a:t>
            </a:r>
          </a:p>
        </p:txBody>
      </p:sp>
      <p:sp>
        <p:nvSpPr>
          <p:cNvPr id="50" name="Rectangle 49"/>
          <p:cNvSpPr/>
          <p:nvPr/>
        </p:nvSpPr>
        <p:spPr>
          <a:xfrm>
            <a:off x="1892024" y="1486881"/>
            <a:ext cx="2311815" cy="261592"/>
          </a:xfrm>
          <a:prstGeom prst="rect">
            <a:avLst/>
          </a:prstGeom>
        </p:spPr>
        <p:txBody>
          <a:bodyPr wrap="none" lIns="91422" tIns="45711" rIns="91422" bIns="45711">
            <a:spAutoFit/>
          </a:bodyPr>
          <a:lstStyle/>
          <a:p>
            <a:pPr defTabSz="913222" fontAlgn="ctr">
              <a:defRPr/>
            </a:pPr>
            <a:r>
              <a:rPr lang="en-US" sz="1100" b="1" dirty="0">
                <a:solidFill>
                  <a:schemeClr val="bg1">
                    <a:lumMod val="50000"/>
                  </a:schemeClr>
                </a:solidFill>
              </a:rPr>
              <a:t>Product HAS/Die Overview HAS</a:t>
            </a:r>
          </a:p>
        </p:txBody>
      </p:sp>
      <p:graphicFrame>
        <p:nvGraphicFramePr>
          <p:cNvPr id="53" name="Table 52"/>
          <p:cNvGraphicFramePr>
            <a:graphicFrameLocks noGrp="1"/>
          </p:cNvGraphicFramePr>
          <p:nvPr/>
        </p:nvGraphicFramePr>
        <p:xfrm>
          <a:off x="4560887" y="1510201"/>
          <a:ext cx="1175473" cy="243938"/>
        </p:xfrm>
        <a:graphic>
          <a:graphicData uri="http://schemas.openxmlformats.org/drawingml/2006/table">
            <a:tbl>
              <a:tblPr/>
              <a:tblGrid>
                <a:gridCol w="1175473">
                  <a:extLst>
                    <a:ext uri="{9D8B030D-6E8A-4147-A177-3AD203B41FA5}">
                      <a16:colId xmlns:a16="http://schemas.microsoft.com/office/drawing/2014/main" val="20000"/>
                    </a:ext>
                  </a:extLst>
                </a:gridCol>
              </a:tblGrid>
              <a:tr h="243938">
                <a:tc>
                  <a:txBody>
                    <a:bodyPr/>
                    <a:lstStyle/>
                    <a:p>
                      <a:pPr algn="ctr" fontAlgn="b">
                        <a:buClrTx/>
                      </a:pPr>
                      <a:r>
                        <a:rPr lang="en-US" sz="1000" b="0" i="0" u="none" strike="noStrike" dirty="0">
                          <a:solidFill>
                            <a:srgbClr val="000000"/>
                          </a:solidFill>
                          <a:effectLst/>
                          <a:latin typeface="Intel Clear" panose="020B0604020203020204" pitchFamily="34" charset="0"/>
                        </a:rPr>
                        <a:t>SOC HAS 1.0</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bl>
          </a:graphicData>
        </a:graphic>
      </p:graphicFrame>
      <p:sp>
        <p:nvSpPr>
          <p:cNvPr id="57" name="Rectangle 56"/>
          <p:cNvSpPr/>
          <p:nvPr/>
        </p:nvSpPr>
        <p:spPr>
          <a:xfrm>
            <a:off x="1892022" y="4179887"/>
            <a:ext cx="469964"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PSS</a:t>
            </a:r>
          </a:p>
        </p:txBody>
      </p:sp>
      <p:graphicFrame>
        <p:nvGraphicFramePr>
          <p:cNvPr id="92" name="Table 91"/>
          <p:cNvGraphicFramePr>
            <a:graphicFrameLocks noGrp="1"/>
          </p:cNvGraphicFramePr>
          <p:nvPr/>
        </p:nvGraphicFramePr>
        <p:xfrm>
          <a:off x="5742269" y="2861203"/>
          <a:ext cx="2340864" cy="243938"/>
        </p:xfrm>
        <a:graphic>
          <a:graphicData uri="http://schemas.openxmlformats.org/drawingml/2006/table">
            <a:tbl>
              <a:tblPr/>
              <a:tblGrid>
                <a:gridCol w="2340864">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buClrTx/>
                      </a:pPr>
                      <a:r>
                        <a:rPr lang="en-US" sz="1000" b="0" i="0" u="none" strike="noStrike" kern="1200" baseline="0" dirty="0">
                          <a:solidFill>
                            <a:srgbClr val="000000"/>
                          </a:solidFill>
                          <a:effectLst/>
                          <a:latin typeface="Intel Clear" panose="020B0604020203020204" pitchFamily="34" charset="0"/>
                          <a:ea typeface="+mn-ea"/>
                          <a:cs typeface="+mn-cs"/>
                        </a:rPr>
                        <a:t>SOC RTL 0.8</a:t>
                      </a:r>
                      <a:endParaRPr lang="en-US" sz="1000" b="0" i="0" u="none" strike="noStrike" kern="1200" dirty="0">
                        <a:solidFill>
                          <a:srgbClr val="000000"/>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2B2B2"/>
                    </a:solidFill>
                  </a:tcPr>
                </a:tc>
                <a:extLst>
                  <a:ext uri="{0D108BD9-81ED-4DB2-BD59-A6C34878D82A}">
                    <a16:rowId xmlns:a16="http://schemas.microsoft.com/office/drawing/2014/main" val="10000"/>
                  </a:ext>
                </a:extLst>
              </a:tr>
            </a:tbl>
          </a:graphicData>
        </a:graphic>
      </p:graphicFrame>
      <p:graphicFrame>
        <p:nvGraphicFramePr>
          <p:cNvPr id="70" name="Table 69"/>
          <p:cNvGraphicFramePr>
            <a:graphicFrameLocks noGrp="1"/>
          </p:cNvGraphicFramePr>
          <p:nvPr/>
        </p:nvGraphicFramePr>
        <p:xfrm>
          <a:off x="5970587" y="3741897"/>
          <a:ext cx="4206240" cy="243938"/>
        </p:xfrm>
        <a:graphic>
          <a:graphicData uri="http://schemas.openxmlformats.org/drawingml/2006/table">
            <a:tbl>
              <a:tblPr/>
              <a:tblGrid>
                <a:gridCol w="960120">
                  <a:extLst>
                    <a:ext uri="{9D8B030D-6E8A-4147-A177-3AD203B41FA5}">
                      <a16:colId xmlns:a16="http://schemas.microsoft.com/office/drawing/2014/main" val="20000"/>
                    </a:ext>
                  </a:extLst>
                </a:gridCol>
                <a:gridCol w="187452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243938">
                <a:tc>
                  <a:txBody>
                    <a:bodyPr/>
                    <a:lstStyle/>
                    <a:p>
                      <a:pPr algn="ctr" fontAlgn="b">
                        <a:buClrTx/>
                      </a:pPr>
                      <a:r>
                        <a:rPr lang="en-US" sz="1000" b="0" i="0" u="none" strike="noStrike" dirty="0">
                          <a:solidFill>
                            <a:srgbClr val="FFFFFF"/>
                          </a:solidFill>
                          <a:effectLst/>
                          <a:latin typeface="Intel Clear" panose="020B0604020203020204" pitchFamily="34" charset="0"/>
                        </a:rPr>
                        <a:t>SOC VAL</a:t>
                      </a:r>
                      <a:r>
                        <a:rPr lang="en-US" sz="1000" b="0" i="0" u="none" strike="noStrike" baseline="0" dirty="0">
                          <a:solidFill>
                            <a:srgbClr val="FFFFFF"/>
                          </a:solidFill>
                          <a:effectLst/>
                          <a:latin typeface="Intel Clear" panose="020B0604020203020204" pitchFamily="34" charset="0"/>
                        </a:rPr>
                        <a:t> </a:t>
                      </a:r>
                      <a:r>
                        <a:rPr lang="en-US" sz="1000" b="0" i="0" u="none" strike="noStrike" dirty="0">
                          <a:solidFill>
                            <a:srgbClr val="FFFFFF"/>
                          </a:solidFill>
                          <a:effectLst/>
                          <a:latin typeface="Intel Clear" panose="020B0604020203020204" pitchFamily="34" charset="0"/>
                        </a:rPr>
                        <a:t>0.5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p>
                      <a:pPr algn="ctr" fontAlgn="b"/>
                      <a:r>
                        <a:rPr lang="en-US" sz="1000" b="0" i="0" u="none" strike="noStrike" dirty="0">
                          <a:solidFill>
                            <a:srgbClr val="000000"/>
                          </a:solidFill>
                          <a:effectLst/>
                          <a:latin typeface="Intel Clear" panose="020B0604020203020204" pitchFamily="34" charset="0"/>
                        </a:rPr>
                        <a:t>SOC VAL 0.8</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000" baseline="0" dirty="0">
                          <a:solidFill>
                            <a:srgbClr val="000000"/>
                          </a:solidFill>
                          <a:latin typeface="Intel Clear" panose="020B0604020203020204" pitchFamily="34" charset="0"/>
                        </a:rPr>
                        <a:t>SOC VAL 1.0</a:t>
                      </a:r>
                      <a:endParaRPr lang="en-US" sz="1000" dirty="0">
                        <a:solidFill>
                          <a:srgbClr val="000000"/>
                        </a:solidFill>
                        <a:latin typeface="Intel Clear" panose="020B0604020203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4" name="Table 103"/>
          <p:cNvGraphicFramePr>
            <a:graphicFrameLocks noGrp="1"/>
          </p:cNvGraphicFramePr>
          <p:nvPr/>
        </p:nvGraphicFramePr>
        <p:xfrm>
          <a:off x="8083770" y="2861203"/>
          <a:ext cx="931911" cy="243938"/>
        </p:xfrm>
        <a:graphic>
          <a:graphicData uri="http://schemas.openxmlformats.org/drawingml/2006/table">
            <a:tbl>
              <a:tblPr/>
              <a:tblGrid>
                <a:gridCol w="931911">
                  <a:extLst>
                    <a:ext uri="{9D8B030D-6E8A-4147-A177-3AD203B41FA5}">
                      <a16:colId xmlns:a16="http://schemas.microsoft.com/office/drawing/2014/main" val="20000"/>
                    </a:ext>
                  </a:extLst>
                </a:gridCol>
              </a:tblGrid>
              <a:tr h="243938">
                <a:tc>
                  <a:txBody>
                    <a:bodyPr/>
                    <a:lstStyle/>
                    <a:p>
                      <a:pPr algn="ctr" fontAlgn="b"/>
                      <a:r>
                        <a:rPr lang="en-US" sz="1000" b="0" i="0" u="none" strike="noStrike" baseline="0" dirty="0">
                          <a:solidFill>
                            <a:srgbClr val="000000"/>
                          </a:solidFill>
                          <a:effectLst/>
                          <a:latin typeface="Intel Clear" panose="020B0604020203020204" pitchFamily="34" charset="0"/>
                        </a:rPr>
                        <a:t>SOC RTL 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60" name="Table 59"/>
          <p:cNvGraphicFramePr>
            <a:graphicFrameLocks noGrp="1"/>
          </p:cNvGraphicFramePr>
          <p:nvPr/>
        </p:nvGraphicFramePr>
        <p:xfrm>
          <a:off x="5090724" y="2413096"/>
          <a:ext cx="642347" cy="243938"/>
        </p:xfrm>
        <a:graphic>
          <a:graphicData uri="http://schemas.openxmlformats.org/drawingml/2006/table">
            <a:tbl>
              <a:tblPr/>
              <a:tblGrid>
                <a:gridCol w="642347">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0" i="0" u="none" strike="noStrike" kern="1200" baseline="0" dirty="0">
                          <a:solidFill>
                            <a:schemeClr val="bg1"/>
                          </a:solidFill>
                          <a:effectLst/>
                          <a:latin typeface="Intel Clear" panose="020B0604020203020204" pitchFamily="34" charset="0"/>
                          <a:ea typeface="+mn-ea"/>
                          <a:cs typeface="+mn-cs"/>
                        </a:rPr>
                        <a:t>TR/0.0*</a:t>
                      </a:r>
                      <a:endParaRPr lang="en-US" sz="1000" b="0"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3760492401"/>
              </p:ext>
            </p:extLst>
          </p:nvPr>
        </p:nvGraphicFramePr>
        <p:xfrm>
          <a:off x="6677438" y="4195248"/>
          <a:ext cx="4665249" cy="243938"/>
        </p:xfrm>
        <a:graphic>
          <a:graphicData uri="http://schemas.openxmlformats.org/drawingml/2006/table">
            <a:tbl>
              <a:tblPr/>
              <a:tblGrid>
                <a:gridCol w="2150650">
                  <a:extLst>
                    <a:ext uri="{9D8B030D-6E8A-4147-A177-3AD203B41FA5}">
                      <a16:colId xmlns:a16="http://schemas.microsoft.com/office/drawing/2014/main" val="20000"/>
                    </a:ext>
                  </a:extLst>
                </a:gridCol>
                <a:gridCol w="2514599">
                  <a:extLst>
                    <a:ext uri="{9D8B030D-6E8A-4147-A177-3AD203B41FA5}">
                      <a16:colId xmlns:a16="http://schemas.microsoft.com/office/drawing/2014/main" val="20001"/>
                    </a:ext>
                  </a:extLst>
                </a:gridCol>
              </a:tblGrid>
              <a:tr h="243938">
                <a:tc>
                  <a:txBody>
                    <a:bodyPr/>
                    <a:lstStyle/>
                    <a:p>
                      <a:pPr algn="ctr" fontAlgn="b">
                        <a:buClrTx/>
                      </a:pPr>
                      <a:r>
                        <a:rPr lang="en-US" sz="1000" b="0" i="0" u="none" strike="noStrike" dirty="0">
                          <a:solidFill>
                            <a:srgbClr val="000000"/>
                          </a:solidFill>
                          <a:effectLst/>
                          <a:latin typeface="Intel Clear" panose="020B0604020203020204" pitchFamily="34" charset="0"/>
                        </a:rPr>
                        <a:t>PSS 0.8</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000" b="0" i="0" u="none" strike="noStrike" dirty="0">
                          <a:solidFill>
                            <a:srgbClr val="000000"/>
                          </a:solidFill>
                          <a:effectLst/>
                          <a:latin typeface="Intel Clear" panose="020B0604020203020204" pitchFamily="34" charset="0"/>
                        </a:rPr>
                        <a:t>PSS 1.0</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72" name="Text Box 61"/>
          <p:cNvSpPr txBox="1">
            <a:spLocks noChangeArrowheads="1"/>
          </p:cNvSpPr>
          <p:nvPr/>
        </p:nvSpPr>
        <p:spPr bwMode="auto">
          <a:xfrm>
            <a:off x="6329364" y="4440360"/>
            <a:ext cx="695988" cy="238958"/>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100" b="1" i="1" dirty="0">
                <a:solidFill>
                  <a:prstClr val="black"/>
                </a:solidFill>
                <a:latin typeface="Intel Clear" panose="020B0604020203020204" pitchFamily="34" charset="0"/>
              </a:rPr>
              <a:t>PSS D2I</a:t>
            </a:r>
          </a:p>
        </p:txBody>
      </p:sp>
      <p:sp>
        <p:nvSpPr>
          <p:cNvPr id="96" name="Diamond 95"/>
          <p:cNvSpPr/>
          <p:nvPr/>
        </p:nvSpPr>
        <p:spPr>
          <a:xfrm>
            <a:off x="8956421" y="2883859"/>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graphicFrame>
        <p:nvGraphicFramePr>
          <p:cNvPr id="62" name="Table 61"/>
          <p:cNvGraphicFramePr>
            <a:graphicFrameLocks noGrp="1"/>
          </p:cNvGraphicFramePr>
          <p:nvPr>
            <p:extLst>
              <p:ext uri="{D42A27DB-BD31-4B8C-83A1-F6EECF244321}">
                <p14:modId xmlns:p14="http://schemas.microsoft.com/office/powerpoint/2010/main" val="3746808228"/>
              </p:ext>
            </p:extLst>
          </p:nvPr>
        </p:nvGraphicFramePr>
        <p:xfrm>
          <a:off x="7151687" y="4612727"/>
          <a:ext cx="4197096" cy="243938"/>
        </p:xfrm>
        <a:graphic>
          <a:graphicData uri="http://schemas.openxmlformats.org/drawingml/2006/table">
            <a:tbl>
              <a:tblPr/>
              <a:tblGrid>
                <a:gridCol w="2798064">
                  <a:extLst>
                    <a:ext uri="{9D8B030D-6E8A-4147-A177-3AD203B41FA5}">
                      <a16:colId xmlns:a16="http://schemas.microsoft.com/office/drawing/2014/main" val="20000"/>
                    </a:ext>
                  </a:extLst>
                </a:gridCol>
                <a:gridCol w="1399032">
                  <a:extLst>
                    <a:ext uri="{9D8B030D-6E8A-4147-A177-3AD203B41FA5}">
                      <a16:colId xmlns:a16="http://schemas.microsoft.com/office/drawing/2014/main" val="20001"/>
                    </a:ext>
                  </a:extLst>
                </a:gridCol>
              </a:tblGrid>
              <a:tr h="243938">
                <a:tc>
                  <a:txBody>
                    <a:bodyPr/>
                    <a:lstStyle/>
                    <a:p>
                      <a:pPr algn="ctr" fontAlgn="b"/>
                      <a:r>
                        <a:rPr lang="en-US" sz="1000" b="0" i="0" u="none" strike="noStrike" dirty="0">
                          <a:solidFill>
                            <a:srgbClr val="000000"/>
                          </a:solidFill>
                          <a:effectLst/>
                          <a:latin typeface="Intel Clear" panose="020B0604020203020204" pitchFamily="34" charset="0"/>
                        </a:rPr>
                        <a:t>Pre-</a:t>
                      </a:r>
                      <a:r>
                        <a:rPr lang="en-US" sz="1000" b="0" i="0" u="none" strike="noStrike" baseline="0" dirty="0">
                          <a:solidFill>
                            <a:srgbClr val="000000"/>
                          </a:solidFill>
                          <a:effectLst/>
                          <a:latin typeface="Intel Clear" panose="020B0604020203020204" pitchFamily="34" charset="0"/>
                        </a:rPr>
                        <a:t>Sys Val </a:t>
                      </a:r>
                      <a:r>
                        <a:rPr lang="en-US" sz="1000" b="0" i="0" u="none" strike="noStrike" dirty="0">
                          <a:solidFill>
                            <a:srgbClr val="000000"/>
                          </a:solidFill>
                          <a:effectLst/>
                          <a:latin typeface="Intel Clear" panose="020B0604020203020204" pitchFamily="34" charset="0"/>
                        </a:rPr>
                        <a:t> 0.8</a:t>
                      </a:r>
                    </a:p>
                  </a:txBody>
                  <a:tcPr marL="42113" marR="42113"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000" b="0" i="0" u="none" strike="noStrike" dirty="0">
                          <a:solidFill>
                            <a:srgbClr val="000000"/>
                          </a:solidFill>
                          <a:effectLst/>
                          <a:latin typeface="Intel Clear" panose="020B0604020203020204" pitchFamily="34" charset="0"/>
                        </a:rPr>
                        <a:t>Pre-Sys</a:t>
                      </a:r>
                      <a:r>
                        <a:rPr lang="en-US" sz="1000" b="0" i="0" u="none" strike="noStrike" baseline="0" dirty="0">
                          <a:solidFill>
                            <a:srgbClr val="000000"/>
                          </a:solidFill>
                          <a:effectLst/>
                          <a:latin typeface="Intel Clear" panose="020B0604020203020204" pitchFamily="34" charset="0"/>
                        </a:rPr>
                        <a:t> Val </a:t>
                      </a:r>
                      <a:r>
                        <a:rPr lang="en-US" sz="1000" b="0" i="0" u="none" strike="noStrike" dirty="0">
                          <a:solidFill>
                            <a:srgbClr val="000000"/>
                          </a:solidFill>
                          <a:effectLst/>
                          <a:latin typeface="Intel Clear" panose="020B0604020203020204" pitchFamily="34" charset="0"/>
                        </a:rPr>
                        <a:t>1.0</a:t>
                      </a:r>
                    </a:p>
                  </a:txBody>
                  <a:tcPr marL="27432" marR="27432"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3" name="TextBox 82"/>
          <p:cNvSpPr txBox="1"/>
          <p:nvPr/>
        </p:nvSpPr>
        <p:spPr>
          <a:xfrm>
            <a:off x="3359336" y="662238"/>
            <a:ext cx="1066784" cy="576635"/>
          </a:xfrm>
          <a:prstGeom prst="rect">
            <a:avLst/>
          </a:prstGeom>
          <a:noFill/>
        </p:spPr>
        <p:txBody>
          <a:bodyPr wrap="square" lIns="90926" tIns="45499" rIns="90926" bIns="45499" rtlCol="0">
            <a:spAutoFit/>
          </a:bodyPr>
          <a:lstStyle/>
          <a:p>
            <a:pPr algn="ctr" defTabSz="979178" eaLnBrk="0" fontAlgn="base" hangingPunct="0">
              <a:spcBef>
                <a:spcPct val="0"/>
              </a:spcBef>
              <a:spcAft>
                <a:spcPct val="0"/>
              </a:spcAft>
            </a:pPr>
            <a:r>
              <a:rPr lang="en-US" sz="1050" b="1" dirty="0">
                <a:solidFill>
                  <a:srgbClr val="002060"/>
                </a:solidFill>
                <a:latin typeface="+mj-lt"/>
              </a:rPr>
              <a:t>IP Execution Commit (IE)</a:t>
            </a:r>
          </a:p>
          <a:p>
            <a:pPr algn="ctr" defTabSz="979178" eaLnBrk="0" fontAlgn="base" hangingPunct="0">
              <a:spcBef>
                <a:spcPct val="0"/>
              </a:spcBef>
              <a:spcAft>
                <a:spcPct val="0"/>
              </a:spcAft>
            </a:pPr>
            <a:r>
              <a:rPr lang="en-US" sz="1050" b="1" dirty="0">
                <a:solidFill>
                  <a:srgbClr val="002060"/>
                </a:solidFill>
                <a:latin typeface="+mj-lt"/>
              </a:rPr>
              <a:t> </a:t>
            </a:r>
          </a:p>
        </p:txBody>
      </p:sp>
      <p:sp>
        <p:nvSpPr>
          <p:cNvPr id="84" name="TextBox 83"/>
          <p:cNvSpPr txBox="1"/>
          <p:nvPr/>
        </p:nvSpPr>
        <p:spPr>
          <a:xfrm>
            <a:off x="5009057" y="661965"/>
            <a:ext cx="1456830" cy="430441"/>
          </a:xfrm>
          <a:prstGeom prst="rect">
            <a:avLst/>
          </a:prstGeom>
          <a:noFill/>
        </p:spPr>
        <p:txBody>
          <a:bodyPr wrap="square" lIns="90926" tIns="45499" rIns="90926" bIns="45499" rtlCol="0">
            <a:spAutoFit/>
          </a:bodyPr>
          <a:lstStyle/>
          <a:p>
            <a:pPr algn="ctr" defTabSz="979178" eaLnBrk="0" fontAlgn="base" hangingPunct="0">
              <a:spcBef>
                <a:spcPct val="0"/>
              </a:spcBef>
              <a:spcAft>
                <a:spcPct val="0"/>
              </a:spcAft>
            </a:pPr>
            <a:r>
              <a:rPr lang="en-US" sz="1050" b="1" dirty="0">
                <a:solidFill>
                  <a:srgbClr val="002060"/>
                </a:solidFill>
                <a:latin typeface="+mj-lt"/>
              </a:rPr>
              <a:t>Execution Commit (EC)</a:t>
            </a:r>
          </a:p>
        </p:txBody>
      </p:sp>
      <p:grpSp>
        <p:nvGrpSpPr>
          <p:cNvPr id="86" name="Group 85"/>
          <p:cNvGrpSpPr/>
          <p:nvPr/>
        </p:nvGrpSpPr>
        <p:grpSpPr>
          <a:xfrm>
            <a:off x="10226031" y="3692679"/>
            <a:ext cx="365760" cy="225621"/>
            <a:chOff x="9059546" y="4836626"/>
            <a:chExt cx="365760" cy="225621"/>
          </a:xfrm>
        </p:grpSpPr>
        <p:cxnSp>
          <p:nvCxnSpPr>
            <p:cNvPr id="87" name="Straight Arrow Connector 86"/>
            <p:cNvCxnSpPr/>
            <p:nvPr/>
          </p:nvCxnSpPr>
          <p:spPr bwMode="auto">
            <a:xfrm>
              <a:off x="9115347" y="5046080"/>
              <a:ext cx="249267"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8" name="Text Box 61"/>
            <p:cNvSpPr txBox="1">
              <a:spLocks noChangeArrowheads="1"/>
            </p:cNvSpPr>
            <p:nvPr/>
          </p:nvSpPr>
          <p:spPr bwMode="auto">
            <a:xfrm>
              <a:off x="9059546" y="4836626"/>
              <a:ext cx="365760" cy="225621"/>
            </a:xfrm>
            <a:prstGeom prst="rect">
              <a:avLst/>
            </a:prstGeom>
            <a:noFill/>
            <a:ln w="9525">
              <a:noFill/>
              <a:miter lim="800000"/>
              <a:headEnd/>
              <a:tailEnd/>
            </a:ln>
          </p:spPr>
          <p:txBody>
            <a:bodyPr wrap="square" lIns="45720" tIns="45711" rIns="45720" bIns="45711">
              <a:spAutoFit/>
            </a:bodyPr>
            <a:lstStyle/>
            <a:p>
              <a:pPr defTabSz="970004">
                <a:lnSpc>
                  <a:spcPct val="85000"/>
                </a:lnSpc>
                <a:defRPr/>
              </a:pPr>
              <a:r>
                <a:rPr lang="en-US" sz="1000" b="1" dirty="0">
                  <a:solidFill>
                    <a:srgbClr val="000000"/>
                  </a:solidFill>
                  <a:latin typeface="Intel Clear" panose="020B0604020203020204" pitchFamily="34" charset="0"/>
                </a:rPr>
                <a:t>GLS</a:t>
              </a:r>
            </a:p>
          </p:txBody>
        </p:sp>
      </p:grpSp>
      <p:graphicFrame>
        <p:nvGraphicFramePr>
          <p:cNvPr id="93" name="Table 92"/>
          <p:cNvGraphicFramePr>
            <a:graphicFrameLocks noGrp="1"/>
          </p:cNvGraphicFramePr>
          <p:nvPr/>
        </p:nvGraphicFramePr>
        <p:xfrm>
          <a:off x="5093388" y="2861203"/>
          <a:ext cx="640080" cy="243938"/>
        </p:xfrm>
        <a:graphic>
          <a:graphicData uri="http://schemas.openxmlformats.org/drawingml/2006/table">
            <a:tbl>
              <a:tblPr/>
              <a:tblGrid>
                <a:gridCol w="64008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0" i="0" u="none" strike="noStrike" kern="1200" baseline="0" dirty="0">
                          <a:solidFill>
                            <a:schemeClr val="bg1"/>
                          </a:solidFill>
                          <a:effectLst/>
                          <a:latin typeface="Intel Clear" panose="020B0604020203020204" pitchFamily="34" charset="0"/>
                          <a:ea typeface="+mn-ea"/>
                          <a:cs typeface="+mn-cs"/>
                        </a:rPr>
                        <a:t>TR/0.0*</a:t>
                      </a:r>
                      <a:endParaRPr lang="en-US" sz="1000" b="0"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graphicFrame>
        <p:nvGraphicFramePr>
          <p:cNvPr id="95" name="Table 94"/>
          <p:cNvGraphicFramePr>
            <a:graphicFrameLocks noGrp="1"/>
          </p:cNvGraphicFramePr>
          <p:nvPr/>
        </p:nvGraphicFramePr>
        <p:xfrm>
          <a:off x="5092642" y="3738901"/>
          <a:ext cx="640080" cy="243938"/>
        </p:xfrm>
        <a:graphic>
          <a:graphicData uri="http://schemas.openxmlformats.org/drawingml/2006/table">
            <a:tbl>
              <a:tblPr/>
              <a:tblGrid>
                <a:gridCol w="64008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0" i="0" u="none" strike="noStrike" kern="1200" baseline="0" dirty="0">
                          <a:solidFill>
                            <a:schemeClr val="bg1"/>
                          </a:solidFill>
                          <a:effectLst/>
                          <a:latin typeface="Intel Clear" panose="020B0604020203020204" pitchFamily="34" charset="0"/>
                          <a:ea typeface="+mn-ea"/>
                          <a:cs typeface="+mn-cs"/>
                        </a:rPr>
                        <a:t>TR/0.0*</a:t>
                      </a:r>
                      <a:endParaRPr lang="en-US" sz="1000" b="0"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graphicFrame>
        <p:nvGraphicFramePr>
          <p:cNvPr id="98" name="Table 97"/>
          <p:cNvGraphicFramePr>
            <a:graphicFrameLocks noGrp="1"/>
          </p:cNvGraphicFramePr>
          <p:nvPr/>
        </p:nvGraphicFramePr>
        <p:xfrm>
          <a:off x="5097330" y="3295781"/>
          <a:ext cx="640080" cy="243938"/>
        </p:xfrm>
        <a:graphic>
          <a:graphicData uri="http://schemas.openxmlformats.org/drawingml/2006/table">
            <a:tbl>
              <a:tblPr/>
              <a:tblGrid>
                <a:gridCol w="64008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0" i="0" u="none" strike="noStrike" kern="1200" baseline="0" dirty="0">
                          <a:solidFill>
                            <a:schemeClr val="bg1"/>
                          </a:solidFill>
                          <a:effectLst/>
                          <a:latin typeface="Intel Clear" panose="020B0604020203020204" pitchFamily="34" charset="0"/>
                          <a:ea typeface="+mn-ea"/>
                          <a:cs typeface="+mn-cs"/>
                        </a:rPr>
                        <a:t>TR/0.0*</a:t>
                      </a:r>
                      <a:endParaRPr lang="en-US" sz="1000" b="0"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cxnSp>
        <p:nvCxnSpPr>
          <p:cNvPr id="99" name="Straight Arrow Connector 98"/>
          <p:cNvCxnSpPr/>
          <p:nvPr/>
        </p:nvCxnSpPr>
        <p:spPr bwMode="auto">
          <a:xfrm>
            <a:off x="4805387" y="2536254"/>
            <a:ext cx="281124"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00" name="Straight Arrow Connector 99"/>
          <p:cNvCxnSpPr/>
          <p:nvPr/>
        </p:nvCxnSpPr>
        <p:spPr bwMode="auto">
          <a:xfrm>
            <a:off x="4803435" y="2986090"/>
            <a:ext cx="281124"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03" name="Straight Arrow Connector 102"/>
          <p:cNvCxnSpPr/>
          <p:nvPr/>
        </p:nvCxnSpPr>
        <p:spPr bwMode="auto">
          <a:xfrm>
            <a:off x="4803435" y="3407716"/>
            <a:ext cx="281124"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06" name="Straight Arrow Connector 105"/>
          <p:cNvCxnSpPr/>
          <p:nvPr/>
        </p:nvCxnSpPr>
        <p:spPr bwMode="auto">
          <a:xfrm>
            <a:off x="4803435" y="3866696"/>
            <a:ext cx="281124"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107" name="TextBox 106"/>
          <p:cNvSpPr txBox="1"/>
          <p:nvPr/>
        </p:nvSpPr>
        <p:spPr>
          <a:xfrm>
            <a:off x="1940983" y="6389687"/>
            <a:ext cx="9419864" cy="507831"/>
          </a:xfrm>
          <a:prstGeom prst="rect">
            <a:avLst/>
          </a:prstGeom>
          <a:noFill/>
        </p:spPr>
        <p:txBody>
          <a:bodyPr vert="horz" wrap="square" lIns="0" tIns="0" rIns="0" bIns="0" rtlCol="0" anchor="b">
            <a:spAutoFit/>
          </a:bodyPr>
          <a:lstStyle/>
          <a:p>
            <a:r>
              <a:rPr lang="en-US" sz="1100" dirty="0">
                <a:solidFill>
                  <a:srgbClr val="00B2EA"/>
                </a:solidFill>
                <a:latin typeface="+mj-lt"/>
              </a:rPr>
              <a:t>*In order to ensure that the project’s first complete design phase is fully enabled, these TR/0.0 milestones are intended to represent the critical planning &amp; early implementation work that should not be skipped (e.g., hierarchy, floorplan, etc.). Expectation is to refresh Base Project’s TR &amp; 0.0 phases (</a:t>
            </a:r>
            <a:r>
              <a:rPr lang="en-US" sz="1100" i="1" dirty="0">
                <a:solidFill>
                  <a:srgbClr val="00B2EA"/>
                </a:solidFill>
                <a:latin typeface="+mj-lt"/>
              </a:rPr>
              <a:t>see their Themes for details</a:t>
            </a:r>
            <a:r>
              <a:rPr lang="en-US" sz="1100" dirty="0">
                <a:solidFill>
                  <a:srgbClr val="00B2EA"/>
                </a:solidFill>
                <a:latin typeface="+mj-lt"/>
              </a:rPr>
              <a:t>) with the full list of requirements being project-defined.</a:t>
            </a:r>
          </a:p>
        </p:txBody>
      </p:sp>
      <p:graphicFrame>
        <p:nvGraphicFramePr>
          <p:cNvPr id="108" name="Table 107"/>
          <p:cNvGraphicFramePr>
            <a:graphicFrameLocks noGrp="1"/>
          </p:cNvGraphicFramePr>
          <p:nvPr>
            <p:extLst>
              <p:ext uri="{D42A27DB-BD31-4B8C-83A1-F6EECF244321}">
                <p14:modId xmlns:p14="http://schemas.microsoft.com/office/powerpoint/2010/main" val="3645410596"/>
              </p:ext>
            </p:extLst>
          </p:nvPr>
        </p:nvGraphicFramePr>
        <p:xfrm>
          <a:off x="6025665" y="4192754"/>
          <a:ext cx="640080" cy="243938"/>
        </p:xfrm>
        <a:graphic>
          <a:graphicData uri="http://schemas.openxmlformats.org/drawingml/2006/table">
            <a:tbl>
              <a:tblPr/>
              <a:tblGrid>
                <a:gridCol w="64008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1" i="0" u="none" strike="noStrike" kern="1200" baseline="0" dirty="0">
                          <a:solidFill>
                            <a:schemeClr val="bg1"/>
                          </a:solidFill>
                          <a:effectLst/>
                          <a:latin typeface="Intel Clear" panose="020B0604020203020204" pitchFamily="34" charset="0"/>
                          <a:ea typeface="+mn-ea"/>
                          <a:cs typeface="+mn-cs"/>
                        </a:rPr>
                        <a:t>TR/0.0*</a:t>
                      </a:r>
                      <a:endParaRPr lang="en-US" sz="1000" b="0"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sp>
        <p:nvSpPr>
          <p:cNvPr id="66" name="Diamond 65"/>
          <p:cNvSpPr/>
          <p:nvPr/>
        </p:nvSpPr>
        <p:spPr>
          <a:xfrm>
            <a:off x="6613539" y="4225949"/>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sp>
        <p:nvSpPr>
          <p:cNvPr id="110" name="Rectangle 109">
            <a:extLst>
              <a:ext uri="{FF2B5EF4-FFF2-40B4-BE49-F238E27FC236}">
                <a16:creationId xmlns:a16="http://schemas.microsoft.com/office/drawing/2014/main" id="{B7645067-5A4D-4CEE-884C-75127141F5B1}"/>
              </a:ext>
            </a:extLst>
          </p:cNvPr>
          <p:cNvSpPr/>
          <p:nvPr/>
        </p:nvSpPr>
        <p:spPr>
          <a:xfrm>
            <a:off x="1893887" y="4648299"/>
            <a:ext cx="1106357"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Pre-Si Sys Val</a:t>
            </a:r>
          </a:p>
        </p:txBody>
      </p:sp>
      <p:grpSp>
        <p:nvGrpSpPr>
          <p:cNvPr id="81" name="Sticker79465">
            <a:extLst>
              <a:ext uri="{FF2B5EF4-FFF2-40B4-BE49-F238E27FC236}">
                <a16:creationId xmlns:a16="http://schemas.microsoft.com/office/drawing/2014/main" id="{A204C19D-44C9-4D5C-84DA-0F5D39B48DED}"/>
              </a:ext>
            </a:extLst>
          </p:cNvPr>
          <p:cNvGrpSpPr/>
          <p:nvPr>
            <p:custDataLst>
              <p:tags r:id="rId1"/>
            </p:custDataLst>
          </p:nvPr>
        </p:nvGrpSpPr>
        <p:grpSpPr>
          <a:xfrm>
            <a:off x="9620357" y="74803"/>
            <a:ext cx="1681793" cy="240475"/>
            <a:chOff x="8169483" y="1306784"/>
            <a:chExt cx="1441099" cy="247652"/>
          </a:xfrm>
        </p:grpSpPr>
        <p:sp>
          <p:nvSpPr>
            <p:cNvPr id="91" name="StickerText79465">
              <a:extLst>
                <a:ext uri="{FF2B5EF4-FFF2-40B4-BE49-F238E27FC236}">
                  <a16:creationId xmlns:a16="http://schemas.microsoft.com/office/drawing/2014/main" id="{5A401846-A93A-44C1-840B-EE243C6729C9}"/>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101" name="StickerLineTop79465">
              <a:extLst>
                <a:ext uri="{FF2B5EF4-FFF2-40B4-BE49-F238E27FC236}">
                  <a16:creationId xmlns:a16="http://schemas.microsoft.com/office/drawing/2014/main" id="{6959A4DB-A0FA-4B64-B3C4-3F9B17BCE15C}"/>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02" name="StickerLineBottom79465">
              <a:extLst>
                <a:ext uri="{FF2B5EF4-FFF2-40B4-BE49-F238E27FC236}">
                  <a16:creationId xmlns:a16="http://schemas.microsoft.com/office/drawing/2014/main" id="{64305170-3378-4644-9A71-85B292CBDD74}"/>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graphicFrame>
        <p:nvGraphicFramePr>
          <p:cNvPr id="63" name="Table 62">
            <a:extLst>
              <a:ext uri="{FF2B5EF4-FFF2-40B4-BE49-F238E27FC236}">
                <a16:creationId xmlns:a16="http://schemas.microsoft.com/office/drawing/2014/main" id="{E56B84CC-AD4A-474B-98E5-7318445BCEB3}"/>
              </a:ext>
            </a:extLst>
          </p:cNvPr>
          <p:cNvGraphicFramePr>
            <a:graphicFrameLocks noGrp="1"/>
          </p:cNvGraphicFramePr>
          <p:nvPr/>
        </p:nvGraphicFramePr>
        <p:xfrm>
          <a:off x="5094287" y="1944957"/>
          <a:ext cx="6263640" cy="246888"/>
        </p:xfrm>
        <a:graphic>
          <a:graphicData uri="http://schemas.openxmlformats.org/drawingml/2006/table">
            <a:tbl>
              <a:tblPr/>
              <a:tblGrid>
                <a:gridCol w="1069848">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gridCol w="3182112">
                  <a:extLst>
                    <a:ext uri="{9D8B030D-6E8A-4147-A177-3AD203B41FA5}">
                      <a16:colId xmlns:a16="http://schemas.microsoft.com/office/drawing/2014/main" val="1722108609"/>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0.8</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1.0</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endParaRPr lang="en-US" sz="900" b="0" i="0" u="none" strike="noStrike" dirty="0">
                        <a:solidFill>
                          <a:srgbClr val="000000"/>
                        </a:solidFill>
                        <a:effectLst/>
                        <a:latin typeface="Intel Clear" panose="020B0604020203020204" pitchFamily="34"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7" name="Rectangle 66">
            <a:extLst>
              <a:ext uri="{FF2B5EF4-FFF2-40B4-BE49-F238E27FC236}">
                <a16:creationId xmlns:a16="http://schemas.microsoft.com/office/drawing/2014/main" id="{A59A2395-2B08-4747-9B60-2BB0CE6F7695}"/>
              </a:ext>
            </a:extLst>
          </p:cNvPr>
          <p:cNvSpPr/>
          <p:nvPr/>
        </p:nvSpPr>
        <p:spPr>
          <a:xfrm>
            <a:off x="1904485" y="1933355"/>
            <a:ext cx="939644"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FW/DRV</a:t>
            </a:r>
          </a:p>
        </p:txBody>
      </p:sp>
      <p:graphicFrame>
        <p:nvGraphicFramePr>
          <p:cNvPr id="78" name="Table 77">
            <a:extLst>
              <a:ext uri="{FF2B5EF4-FFF2-40B4-BE49-F238E27FC236}">
                <a16:creationId xmlns:a16="http://schemas.microsoft.com/office/drawing/2014/main" id="{32FF6EBD-5928-4878-B32F-AEA2E46F00D7}"/>
              </a:ext>
            </a:extLst>
          </p:cNvPr>
          <p:cNvGraphicFramePr>
            <a:graphicFrameLocks noGrp="1"/>
          </p:cNvGraphicFramePr>
          <p:nvPr>
            <p:extLst>
              <p:ext uri="{D42A27DB-BD31-4B8C-83A1-F6EECF244321}">
                <p14:modId xmlns:p14="http://schemas.microsoft.com/office/powerpoint/2010/main" val="1022116856"/>
              </p:ext>
            </p:extLst>
          </p:nvPr>
        </p:nvGraphicFramePr>
        <p:xfrm>
          <a:off x="7151687" y="5036633"/>
          <a:ext cx="4197096" cy="243938"/>
        </p:xfrm>
        <a:graphic>
          <a:graphicData uri="http://schemas.openxmlformats.org/drawingml/2006/table">
            <a:tbl>
              <a:tblPr/>
              <a:tblGrid>
                <a:gridCol w="2798064">
                  <a:extLst>
                    <a:ext uri="{9D8B030D-6E8A-4147-A177-3AD203B41FA5}">
                      <a16:colId xmlns:a16="http://schemas.microsoft.com/office/drawing/2014/main" val="20000"/>
                    </a:ext>
                  </a:extLst>
                </a:gridCol>
                <a:gridCol w="1399032">
                  <a:extLst>
                    <a:ext uri="{9D8B030D-6E8A-4147-A177-3AD203B41FA5}">
                      <a16:colId xmlns:a16="http://schemas.microsoft.com/office/drawing/2014/main" val="20001"/>
                    </a:ext>
                  </a:extLst>
                </a:gridCol>
              </a:tblGrid>
              <a:tr h="243938">
                <a:tc>
                  <a:txBody>
                    <a:body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0.8</a:t>
                      </a:r>
                    </a:p>
                  </a:txBody>
                  <a:tcPr marL="42113" marR="42113"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 1.0</a:t>
                      </a:r>
                    </a:p>
                  </a:txBody>
                  <a:tcPr marL="27432" marR="27432"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79" name="Rectangle 78">
            <a:extLst>
              <a:ext uri="{FF2B5EF4-FFF2-40B4-BE49-F238E27FC236}">
                <a16:creationId xmlns:a16="http://schemas.microsoft.com/office/drawing/2014/main" id="{B9F8780D-6B5B-41ED-8CFE-14CE4E6F7789}"/>
              </a:ext>
            </a:extLst>
          </p:cNvPr>
          <p:cNvSpPr/>
          <p:nvPr/>
        </p:nvSpPr>
        <p:spPr>
          <a:xfrm>
            <a:off x="1893887" y="5053943"/>
            <a:ext cx="1580846"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Silicon Enabling MFG</a:t>
            </a:r>
          </a:p>
        </p:txBody>
      </p:sp>
      <p:graphicFrame>
        <p:nvGraphicFramePr>
          <p:cNvPr id="3" name="Table 2">
            <a:extLst>
              <a:ext uri="{FF2B5EF4-FFF2-40B4-BE49-F238E27FC236}">
                <a16:creationId xmlns:a16="http://schemas.microsoft.com/office/drawing/2014/main" id="{C1B9F1CD-A362-5B98-6657-9BE0A384BD7E}"/>
              </a:ext>
            </a:extLst>
          </p:cNvPr>
          <p:cNvGraphicFramePr>
            <a:graphicFrameLocks noGrp="1"/>
          </p:cNvGraphicFramePr>
          <p:nvPr/>
        </p:nvGraphicFramePr>
        <p:xfrm>
          <a:off x="10173792" y="1512887"/>
          <a:ext cx="1175473" cy="243938"/>
        </p:xfrm>
        <a:graphic>
          <a:graphicData uri="http://schemas.openxmlformats.org/drawingml/2006/table">
            <a:tbl>
              <a:tblPr/>
              <a:tblGrid>
                <a:gridCol w="1175473">
                  <a:extLst>
                    <a:ext uri="{9D8B030D-6E8A-4147-A177-3AD203B41FA5}">
                      <a16:colId xmlns:a16="http://schemas.microsoft.com/office/drawing/2014/main" val="20000"/>
                    </a:ext>
                  </a:extLst>
                </a:gridCol>
              </a:tblGrid>
              <a:tr h="243938">
                <a:tc>
                  <a:txBody>
                    <a:bodyPr/>
                    <a:lstStyle/>
                    <a:p>
                      <a:pPr algn="ctr" fontAlgn="b">
                        <a:buClrTx/>
                      </a:pPr>
                      <a:r>
                        <a:rPr lang="en-US" sz="1000" b="0" i="0" u="none" strike="noStrike" dirty="0">
                          <a:solidFill>
                            <a:srgbClr val="000000"/>
                          </a:solidFill>
                          <a:effectLst/>
                          <a:latin typeface="Intel Clear" panose="020B0604020203020204" pitchFamily="34" charset="0"/>
                        </a:rPr>
                        <a:t>SOC HAS 1.1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5C700"/>
                    </a:solid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362B5C5D-8187-39DB-CA3B-7166EAEE1AB0}"/>
              </a:ext>
            </a:extLst>
          </p:cNvPr>
          <p:cNvSpPr txBox="1"/>
          <p:nvPr/>
        </p:nvSpPr>
        <p:spPr>
          <a:xfrm>
            <a:off x="9489332" y="440184"/>
            <a:ext cx="1929555" cy="295466"/>
          </a:xfrm>
          <a:prstGeom prst="rect">
            <a:avLst/>
          </a:prstGeom>
          <a:solidFill>
            <a:srgbClr val="002060">
              <a:alpha val="20000"/>
            </a:srgbClr>
          </a:solidFill>
          <a:ln w="12700">
            <a:solidFill>
              <a:srgbClr val="002060"/>
            </a:solidFill>
          </a:ln>
        </p:spPr>
        <p:txBody>
          <a:bodyPr wrap="square" tIns="9144" rIns="45720" bIns="9144" rtlCol="0">
            <a:spAutoFit/>
          </a:bodyPr>
          <a:lstStyle/>
          <a:p>
            <a:r>
              <a:rPr lang="en-US" sz="900" b="1" dirty="0">
                <a:solidFill>
                  <a:schemeClr val="bg1">
                    <a:lumMod val="50000"/>
                  </a:schemeClr>
                </a:solidFill>
              </a:rPr>
              <a:t>Non-Governed Milestones</a:t>
            </a:r>
          </a:p>
          <a:p>
            <a:r>
              <a:rPr lang="en-US" sz="900" b="1" dirty="0">
                <a:solidFill>
                  <a:srgbClr val="000000"/>
                </a:solidFill>
              </a:rPr>
              <a:t>Governed Milestones</a:t>
            </a:r>
          </a:p>
        </p:txBody>
      </p:sp>
    </p:spTree>
    <p:extLst>
      <p:ext uri="{BB962C8B-B14F-4D97-AF65-F5344CB8AC3E}">
        <p14:creationId xmlns:p14="http://schemas.microsoft.com/office/powerpoint/2010/main" val="34392425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D825002C-DBEC-41FE-B2B3-35A16A4F1499}"/>
              </a:ext>
            </a:extLst>
          </p:cNvPr>
          <p:cNvSpPr/>
          <p:nvPr/>
        </p:nvSpPr>
        <p:spPr bwMode="auto">
          <a:xfrm>
            <a:off x="5743250" y="1104444"/>
            <a:ext cx="1853081" cy="4302331"/>
          </a:xfrm>
          <a:prstGeom prst="rect">
            <a:avLst/>
          </a:prstGeom>
          <a:solidFill>
            <a:srgbClr val="595959">
              <a:alpha val="15000"/>
            </a:srgbClr>
          </a:solidFill>
          <a:ln w="9525" cap="flat" cmpd="sng" algn="ctr">
            <a:solidFill>
              <a:schemeClr val="bg1">
                <a:lumMod val="75000"/>
              </a:scheme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defTabSz="914400" eaLnBrk="0" fontAlgn="base" hangingPunct="0">
              <a:spcBef>
                <a:spcPct val="0"/>
              </a:spcBef>
              <a:spcAft>
                <a:spcPct val="0"/>
              </a:spcAft>
            </a:pPr>
            <a:endParaRPr lang="en-US" sz="2400">
              <a:latin typeface="Verdana" pitchFamily="34" charset="0"/>
            </a:endParaRPr>
          </a:p>
        </p:txBody>
      </p:sp>
      <p:sp>
        <p:nvSpPr>
          <p:cNvPr id="137" name="Rectangle 136">
            <a:extLst>
              <a:ext uri="{FF2B5EF4-FFF2-40B4-BE49-F238E27FC236}">
                <a16:creationId xmlns:a16="http://schemas.microsoft.com/office/drawing/2014/main" id="{64FBBDC5-9D0F-4F3C-87C0-E928D3109621}"/>
              </a:ext>
            </a:extLst>
          </p:cNvPr>
          <p:cNvSpPr/>
          <p:nvPr/>
        </p:nvSpPr>
        <p:spPr bwMode="auto">
          <a:xfrm>
            <a:off x="7601635" y="1101562"/>
            <a:ext cx="941942" cy="4297525"/>
          </a:xfrm>
          <a:prstGeom prst="rect">
            <a:avLst/>
          </a:prstGeom>
          <a:solidFill>
            <a:srgbClr val="F2F2F2">
              <a:alpha val="15000"/>
            </a:srgbClr>
          </a:solidFill>
          <a:ln w="9525" cap="flat" cmpd="sng" algn="ctr">
            <a:solidFill>
              <a:schemeClr val="bg1">
                <a:lumMod val="75000"/>
              </a:scheme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defTabSz="914400" eaLnBrk="0" fontAlgn="base" hangingPunct="0">
              <a:spcBef>
                <a:spcPct val="0"/>
              </a:spcBef>
              <a:spcAft>
                <a:spcPct val="0"/>
              </a:spcAft>
            </a:pPr>
            <a:endParaRPr lang="en-US" sz="2400">
              <a:latin typeface="Verdana" pitchFamily="34" charset="0"/>
            </a:endParaRPr>
          </a:p>
        </p:txBody>
      </p:sp>
      <p:sp>
        <p:nvSpPr>
          <p:cNvPr id="138" name="Rectangle 137">
            <a:extLst>
              <a:ext uri="{FF2B5EF4-FFF2-40B4-BE49-F238E27FC236}">
                <a16:creationId xmlns:a16="http://schemas.microsoft.com/office/drawing/2014/main" id="{53837B3B-6E60-484A-B2C2-455116B330CA}"/>
              </a:ext>
            </a:extLst>
          </p:cNvPr>
          <p:cNvSpPr/>
          <p:nvPr/>
        </p:nvSpPr>
        <p:spPr bwMode="auto">
          <a:xfrm>
            <a:off x="8539598" y="1109026"/>
            <a:ext cx="2821250" cy="4291739"/>
          </a:xfrm>
          <a:prstGeom prst="rect">
            <a:avLst/>
          </a:prstGeom>
          <a:solidFill>
            <a:srgbClr val="FFC000">
              <a:alpha val="15000"/>
            </a:srgbClr>
          </a:solidFill>
          <a:ln w="9525" cap="flat" cmpd="sng" algn="ctr">
            <a:solidFill>
              <a:schemeClr val="bg1">
                <a:lumMod val="75000"/>
              </a:scheme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Verdana" pitchFamily="34" charset="0"/>
            </a:endParaRPr>
          </a:p>
        </p:txBody>
      </p:sp>
      <p:sp>
        <p:nvSpPr>
          <p:cNvPr id="139" name="TextBox 138">
            <a:extLst>
              <a:ext uri="{FF2B5EF4-FFF2-40B4-BE49-F238E27FC236}">
                <a16:creationId xmlns:a16="http://schemas.microsoft.com/office/drawing/2014/main" id="{A4FA3767-5CA7-4336-8C6E-D8937FDCD6CA}"/>
              </a:ext>
            </a:extLst>
          </p:cNvPr>
          <p:cNvSpPr txBox="1"/>
          <p:nvPr/>
        </p:nvSpPr>
        <p:spPr>
          <a:xfrm>
            <a:off x="5749071" y="1129759"/>
            <a:ext cx="1834403" cy="261610"/>
          </a:xfrm>
          <a:prstGeom prst="rect">
            <a:avLst/>
          </a:prstGeom>
          <a:noFill/>
        </p:spPr>
        <p:txBody>
          <a:bodyPr wrap="square" rtlCol="0">
            <a:spAutoFit/>
          </a:bodyPr>
          <a:lstStyle/>
          <a:p>
            <a:pPr algn="ctr"/>
            <a:r>
              <a:rPr lang="en-US" sz="1100" b="1" i="1" dirty="0">
                <a:solidFill>
                  <a:schemeClr val="tx1">
                    <a:lumMod val="50000"/>
                    <a:lumOff val="50000"/>
                  </a:schemeClr>
                </a:solidFill>
              </a:rPr>
              <a:t>0.8 Phase</a:t>
            </a:r>
          </a:p>
        </p:txBody>
      </p:sp>
      <p:sp>
        <p:nvSpPr>
          <p:cNvPr id="140" name="TextBox 139">
            <a:extLst>
              <a:ext uri="{FF2B5EF4-FFF2-40B4-BE49-F238E27FC236}">
                <a16:creationId xmlns:a16="http://schemas.microsoft.com/office/drawing/2014/main" id="{7FA667E3-6DA8-44FA-9106-1C722F5F95FA}"/>
              </a:ext>
            </a:extLst>
          </p:cNvPr>
          <p:cNvSpPr txBox="1"/>
          <p:nvPr/>
        </p:nvSpPr>
        <p:spPr>
          <a:xfrm>
            <a:off x="7603365" y="1112620"/>
            <a:ext cx="936232" cy="430887"/>
          </a:xfrm>
          <a:prstGeom prst="rect">
            <a:avLst/>
          </a:prstGeom>
          <a:noFill/>
        </p:spPr>
        <p:txBody>
          <a:bodyPr wrap="square" rtlCol="0">
            <a:spAutoFit/>
          </a:bodyPr>
          <a:lstStyle/>
          <a:p>
            <a:pPr algn="ctr"/>
            <a:r>
              <a:rPr lang="en-US" sz="1100" b="1" i="1" dirty="0">
                <a:solidFill>
                  <a:schemeClr val="tx1">
                    <a:lumMod val="50000"/>
                    <a:lumOff val="50000"/>
                  </a:schemeClr>
                </a:solidFill>
              </a:rPr>
              <a:t>1.0 Phase</a:t>
            </a:r>
          </a:p>
        </p:txBody>
      </p:sp>
      <p:sp>
        <p:nvSpPr>
          <p:cNvPr id="141" name="TextBox 140">
            <a:extLst>
              <a:ext uri="{FF2B5EF4-FFF2-40B4-BE49-F238E27FC236}">
                <a16:creationId xmlns:a16="http://schemas.microsoft.com/office/drawing/2014/main" id="{DEF8BF88-5B07-491C-97E7-47B5C3C69A3D}"/>
              </a:ext>
            </a:extLst>
          </p:cNvPr>
          <p:cNvSpPr txBox="1"/>
          <p:nvPr/>
        </p:nvSpPr>
        <p:spPr>
          <a:xfrm>
            <a:off x="8553913" y="1120177"/>
            <a:ext cx="2788774" cy="261610"/>
          </a:xfrm>
          <a:prstGeom prst="rect">
            <a:avLst/>
          </a:prstGeom>
          <a:noFill/>
        </p:spPr>
        <p:txBody>
          <a:bodyPr wrap="square" rtlCol="0">
            <a:spAutoFit/>
          </a:bodyPr>
          <a:lstStyle/>
          <a:p>
            <a:pPr algn="ctr"/>
            <a:r>
              <a:rPr lang="en-US" sz="1100" b="1" i="1" dirty="0">
                <a:solidFill>
                  <a:schemeClr val="tx1">
                    <a:lumMod val="50000"/>
                    <a:lumOff val="50000"/>
                  </a:schemeClr>
                </a:solidFill>
              </a:rPr>
              <a:t>A0 TI Phase</a:t>
            </a:r>
          </a:p>
        </p:txBody>
      </p:sp>
      <p:cxnSp>
        <p:nvCxnSpPr>
          <p:cNvPr id="88" name="Straight Arrow Connector 87"/>
          <p:cNvCxnSpPr/>
          <p:nvPr/>
        </p:nvCxnSpPr>
        <p:spPr bwMode="auto">
          <a:xfrm>
            <a:off x="2409933" y="1589070"/>
            <a:ext cx="204923"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sp>
        <p:nvSpPr>
          <p:cNvPr id="62485" name="Title 32"/>
          <p:cNvSpPr>
            <a:spLocks noGrp="1"/>
          </p:cNvSpPr>
          <p:nvPr>
            <p:ph type="title"/>
          </p:nvPr>
        </p:nvSpPr>
        <p:spPr bwMode="gray">
          <a:xfrm>
            <a:off x="413643" y="65087"/>
            <a:ext cx="11912918" cy="518526"/>
          </a:xfrm>
        </p:spPr>
        <p:txBody>
          <a:bodyPr>
            <a:normAutofit/>
          </a:bodyPr>
          <a:lstStyle/>
          <a:p>
            <a:r>
              <a:rPr lang="en-US" sz="2800" dirty="0">
                <a:solidFill>
                  <a:schemeClr val="tx1"/>
                </a:solidFill>
              </a:rPr>
              <a:t>Pre-Si PLC for Moderate Milestones</a:t>
            </a:r>
            <a:r>
              <a:rPr lang="en-US" sz="1600" dirty="0">
                <a:solidFill>
                  <a:schemeClr val="tx1"/>
                </a:solidFill>
              </a:rPr>
              <a:t> </a:t>
            </a:r>
            <a:r>
              <a:rPr lang="en-US" sz="1600" i="1" dirty="0">
                <a:solidFill>
                  <a:schemeClr val="tx1"/>
                </a:solidFill>
              </a:rPr>
              <a:t>(SOC RTL 0.5 Start)</a:t>
            </a:r>
            <a:endParaRPr lang="en-CA" sz="2800" dirty="0">
              <a:solidFill>
                <a:schemeClr val="tx1"/>
              </a:solidFill>
            </a:endParaRPr>
          </a:p>
        </p:txBody>
      </p:sp>
      <p:sp>
        <p:nvSpPr>
          <p:cNvPr id="2" name="BainBulletsConfiguration" hidden="1"/>
          <p:cNvSpPr txBox="1"/>
          <p:nvPr/>
        </p:nvSpPr>
        <p:spPr>
          <a:xfrm>
            <a:off x="1767022" y="12788"/>
            <a:ext cx="8888549" cy="109669"/>
          </a:xfrm>
          <a:prstGeom prst="rect">
            <a:avLst/>
          </a:prstGeom>
          <a:noFill/>
        </p:spPr>
        <p:txBody>
          <a:bodyPr vert="horz" wrap="square" lIns="45499" tIns="45499" rIns="45499" bIns="45499" rtlCol="0">
            <a:spAutoFit/>
          </a:bodyPr>
          <a:lstStyle/>
          <a:p>
            <a:pPr defTabSz="979178" eaLnBrk="0" fontAlgn="base" hangingPunct="0">
              <a:spcBef>
                <a:spcPct val="0"/>
              </a:spcBef>
              <a:spcAft>
                <a:spcPct val="0"/>
              </a:spcAft>
            </a:pPr>
            <a:r>
              <a:rPr lang="en-CA" sz="100" dirty="0">
                <a:solidFill>
                  <a:srgbClr val="FFFFFF"/>
                </a:solidFill>
              </a:rPr>
              <a:t>73_84</a:t>
            </a:r>
          </a:p>
        </p:txBody>
      </p:sp>
      <p:graphicFrame>
        <p:nvGraphicFramePr>
          <p:cNvPr id="8" name="Table 7"/>
          <p:cNvGraphicFramePr>
            <a:graphicFrameLocks noGrp="1"/>
          </p:cNvGraphicFramePr>
          <p:nvPr/>
        </p:nvGraphicFramePr>
        <p:xfrm>
          <a:off x="4359293" y="3275215"/>
          <a:ext cx="6986016" cy="246801"/>
        </p:xfrm>
        <a:graphic>
          <a:graphicData uri="http://schemas.openxmlformats.org/drawingml/2006/table">
            <a:tbl>
              <a:tblPr/>
              <a:tblGrid>
                <a:gridCol w="1874520">
                  <a:extLst>
                    <a:ext uri="{9D8B030D-6E8A-4147-A177-3AD203B41FA5}">
                      <a16:colId xmlns:a16="http://schemas.microsoft.com/office/drawing/2014/main" val="20000"/>
                    </a:ext>
                  </a:extLst>
                </a:gridCol>
                <a:gridCol w="2322576">
                  <a:extLst>
                    <a:ext uri="{9D8B030D-6E8A-4147-A177-3AD203B41FA5}">
                      <a16:colId xmlns:a16="http://schemas.microsoft.com/office/drawing/2014/main" val="20001"/>
                    </a:ext>
                  </a:extLst>
                </a:gridCol>
                <a:gridCol w="1865376">
                  <a:extLst>
                    <a:ext uri="{9D8B030D-6E8A-4147-A177-3AD203B41FA5}">
                      <a16:colId xmlns:a16="http://schemas.microsoft.com/office/drawing/2014/main" val="20002"/>
                    </a:ext>
                  </a:extLst>
                </a:gridCol>
                <a:gridCol w="923544">
                  <a:extLst>
                    <a:ext uri="{9D8B030D-6E8A-4147-A177-3AD203B41FA5}">
                      <a16:colId xmlns:a16="http://schemas.microsoft.com/office/drawing/2014/main" val="20003"/>
                    </a:ext>
                  </a:extLst>
                </a:gridCol>
              </a:tblGrid>
              <a:tr h="246801">
                <a:tc>
                  <a:txBody>
                    <a:body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FFFFFF"/>
                          </a:solidFill>
                          <a:effectLst/>
                          <a:latin typeface="Intel Clear" panose="020B0604020203020204" pitchFamily="34" charset="0"/>
                          <a:ea typeface="+mn-ea"/>
                          <a:cs typeface="+mn-cs"/>
                        </a:rPr>
                        <a:t>SD 0.5</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p>
                      <a:pPr algn="ctr" fontAlgn="b"/>
                      <a:r>
                        <a:rPr lang="en-US" sz="1000" b="0" i="0" u="none" strike="noStrike" kern="1200" dirty="0">
                          <a:solidFill>
                            <a:srgbClr val="000000"/>
                          </a:solidFill>
                          <a:effectLst/>
                          <a:latin typeface="Intel Clear" panose="020B0604020203020204" pitchFamily="34" charset="0"/>
                          <a:ea typeface="+mn-ea"/>
                          <a:cs typeface="+mn-cs"/>
                        </a:rPr>
                        <a:t>SD 0.8</a:t>
                      </a:r>
                      <a:endParaRPr lang="en-US" sz="1000" b="0" i="0" u="none" strike="noStrike" dirty="0">
                        <a:solidFill>
                          <a:srgbClr val="000000"/>
                        </a:solidFill>
                        <a:effectLst/>
                        <a:latin typeface="Intel Clear" panose="020B0604020203020204" pitchFamily="34" charset="0"/>
                      </a:endParaRP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000" dirty="0">
                          <a:solidFill>
                            <a:srgbClr val="000000"/>
                          </a:solidFill>
                          <a:latin typeface="Intel Clear" panose="020B0604020203020204" pitchFamily="34" charset="0"/>
                        </a:rPr>
                        <a:t>SD</a:t>
                      </a:r>
                      <a:r>
                        <a:rPr lang="en-US" sz="1000" baseline="0" dirty="0">
                          <a:solidFill>
                            <a:srgbClr val="000000"/>
                          </a:solidFill>
                          <a:latin typeface="Intel Clear" panose="020B0604020203020204" pitchFamily="34" charset="0"/>
                        </a:rPr>
                        <a:t> 1.0</a:t>
                      </a:r>
                      <a:endParaRPr lang="en-US" sz="1000" dirty="0">
                        <a:solidFill>
                          <a:srgbClr val="000000"/>
                        </a:solidFill>
                        <a:latin typeface="Intel Clear" panose="020B0604020203020204" pitchFamily="34" charset="0"/>
                      </a:endParaRP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00" dirty="0">
                          <a:solidFill>
                            <a:srgbClr val="000000"/>
                          </a:solidFill>
                          <a:latin typeface="Intel Clear" panose="020B0604020203020204" pitchFamily="34" charset="0"/>
                        </a:rPr>
                        <a:t>SD</a:t>
                      </a:r>
                      <a:r>
                        <a:rPr lang="en-US" sz="1000" baseline="0" dirty="0">
                          <a:solidFill>
                            <a:srgbClr val="000000"/>
                          </a:solidFill>
                          <a:latin typeface="Intel Clear" panose="020B0604020203020204" pitchFamily="34" charset="0"/>
                        </a:rPr>
                        <a:t> </a:t>
                      </a:r>
                      <a:r>
                        <a:rPr lang="en-US" sz="1000" kern="1200" dirty="0">
                          <a:solidFill>
                            <a:srgbClr val="000000"/>
                          </a:solidFill>
                          <a:latin typeface="Intel Clear" panose="020B0604020203020204" pitchFamily="34" charset="0"/>
                          <a:ea typeface="+mn-ea"/>
                          <a:cs typeface="+mn-cs"/>
                        </a:rPr>
                        <a:t>cleanup</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5C700"/>
                    </a:solidFill>
                  </a:tcPr>
                </a:tc>
                <a:extLst>
                  <a:ext uri="{0D108BD9-81ED-4DB2-BD59-A6C34878D82A}">
                    <a16:rowId xmlns:a16="http://schemas.microsoft.com/office/drawing/2014/main" val="10000"/>
                  </a:ext>
                </a:extLst>
              </a:tr>
            </a:tbl>
          </a:graphicData>
        </a:graphic>
      </p:graphicFrame>
      <p:sp>
        <p:nvSpPr>
          <p:cNvPr id="58" name="Rectangle 57"/>
          <p:cNvSpPr/>
          <p:nvPr/>
        </p:nvSpPr>
        <p:spPr>
          <a:xfrm>
            <a:off x="1536766" y="2357665"/>
            <a:ext cx="1426957"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SOC RTL Handoff*</a:t>
            </a:r>
          </a:p>
        </p:txBody>
      </p:sp>
      <p:sp>
        <p:nvSpPr>
          <p:cNvPr id="59" name="Rectangle 58"/>
          <p:cNvSpPr/>
          <p:nvPr/>
        </p:nvSpPr>
        <p:spPr>
          <a:xfrm>
            <a:off x="1512887" y="3610631"/>
            <a:ext cx="888348"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SOC VAL*</a:t>
            </a:r>
          </a:p>
        </p:txBody>
      </p:sp>
      <p:sp>
        <p:nvSpPr>
          <p:cNvPr id="61" name="Rectangle 60"/>
          <p:cNvSpPr/>
          <p:nvPr/>
        </p:nvSpPr>
        <p:spPr>
          <a:xfrm>
            <a:off x="1536685" y="3288523"/>
            <a:ext cx="444316"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SD*</a:t>
            </a:r>
          </a:p>
        </p:txBody>
      </p:sp>
      <p:sp>
        <p:nvSpPr>
          <p:cNvPr id="89" name="Diamond 88"/>
          <p:cNvSpPr/>
          <p:nvPr/>
        </p:nvSpPr>
        <p:spPr>
          <a:xfrm>
            <a:off x="10350783" y="3168878"/>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sp>
        <p:nvSpPr>
          <p:cNvPr id="90" name="Text Box 61"/>
          <p:cNvSpPr txBox="1">
            <a:spLocks noChangeArrowheads="1"/>
          </p:cNvSpPr>
          <p:nvPr/>
        </p:nvSpPr>
        <p:spPr bwMode="auto">
          <a:xfrm>
            <a:off x="9977907" y="2971975"/>
            <a:ext cx="973307" cy="238958"/>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100" b="1" i="1" dirty="0">
                <a:solidFill>
                  <a:prstClr val="black"/>
                </a:solidFill>
                <a:latin typeface="Intel Clear" panose="020B0604020203020204" pitchFamily="34" charset="0"/>
              </a:rPr>
              <a:t>Hard Freeze</a:t>
            </a:r>
          </a:p>
        </p:txBody>
      </p:sp>
      <p:sp>
        <p:nvSpPr>
          <p:cNvPr id="34" name="TextBox 33"/>
          <p:cNvSpPr txBox="1"/>
          <p:nvPr/>
        </p:nvSpPr>
        <p:spPr>
          <a:xfrm>
            <a:off x="10707126" y="827087"/>
            <a:ext cx="696607" cy="261174"/>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r>
              <a:rPr lang="en-US" sz="1100" b="1" dirty="0">
                <a:solidFill>
                  <a:srgbClr val="000000"/>
                </a:solidFill>
              </a:rPr>
              <a:t>Tape-in</a:t>
            </a:r>
          </a:p>
        </p:txBody>
      </p:sp>
      <p:sp>
        <p:nvSpPr>
          <p:cNvPr id="94" name="Rectangle 93"/>
          <p:cNvSpPr/>
          <p:nvPr/>
        </p:nvSpPr>
        <p:spPr>
          <a:xfrm>
            <a:off x="1536686" y="2831863"/>
            <a:ext cx="869112"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SOC RTL*</a:t>
            </a:r>
          </a:p>
        </p:txBody>
      </p:sp>
      <p:graphicFrame>
        <p:nvGraphicFramePr>
          <p:cNvPr id="14" name="Table 13"/>
          <p:cNvGraphicFramePr>
            <a:graphicFrameLocks noGrp="1"/>
          </p:cNvGraphicFramePr>
          <p:nvPr/>
        </p:nvGraphicFramePr>
        <p:xfrm>
          <a:off x="7608888" y="2390863"/>
          <a:ext cx="475488" cy="243938"/>
        </p:xfrm>
        <a:graphic>
          <a:graphicData uri="http://schemas.openxmlformats.org/drawingml/2006/table">
            <a:tbl>
              <a:tblPr/>
              <a:tblGrid>
                <a:gridCol w="475488">
                  <a:extLst>
                    <a:ext uri="{9D8B030D-6E8A-4147-A177-3AD203B41FA5}">
                      <a16:colId xmlns:a16="http://schemas.microsoft.com/office/drawing/2014/main" val="20000"/>
                    </a:ext>
                  </a:extLst>
                </a:gridCol>
              </a:tblGrid>
              <a:tr h="243938">
                <a:tc>
                  <a:txBody>
                    <a:bodyPr/>
                    <a:lstStyle/>
                    <a:p>
                      <a:pPr algn="ctr" fontAlgn="b"/>
                      <a:r>
                        <a:rPr lang="en-US" sz="900" b="0" i="0" u="none" strike="noStrike" baseline="0" dirty="0">
                          <a:solidFill>
                            <a:srgbClr val="000000"/>
                          </a:solidFill>
                          <a:effectLst/>
                          <a:latin typeface="Intel Clear" panose="020B0604020203020204" pitchFamily="34" charset="0"/>
                        </a:rPr>
                        <a:t>1.0</a:t>
                      </a:r>
                      <a:endParaRPr lang="en-US" sz="9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5742576" y="2382100"/>
          <a:ext cx="478956" cy="243938"/>
        </p:xfrm>
        <a:graphic>
          <a:graphicData uri="http://schemas.openxmlformats.org/drawingml/2006/table">
            <a:tbl>
              <a:tblPr/>
              <a:tblGrid>
                <a:gridCol w="478956">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0.8</a:t>
                      </a:r>
                      <a:r>
                        <a:rPr lang="en-US" sz="1000" b="0" i="0" u="none" strike="noStrike" kern="1200" dirty="0">
                          <a:solidFill>
                            <a:srgbClr val="000000"/>
                          </a:solidFill>
                          <a:effectLst/>
                          <a:latin typeface="Intel Clear" panose="020B0604020203020204" pitchFamily="34" charset="0"/>
                          <a:ea typeface="+mn-ea"/>
                          <a:cs typeface="+mn-cs"/>
                        </a:rPr>
                        <a:t> </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bl>
          </a:graphicData>
        </a:graphic>
      </p:graphicFrame>
      <p:sp>
        <p:nvSpPr>
          <p:cNvPr id="97" name="Text Box 61"/>
          <p:cNvSpPr txBox="1">
            <a:spLocks noChangeArrowheads="1"/>
          </p:cNvSpPr>
          <p:nvPr/>
        </p:nvSpPr>
        <p:spPr bwMode="auto">
          <a:xfrm>
            <a:off x="8570912" y="2880613"/>
            <a:ext cx="897966" cy="238958"/>
          </a:xfrm>
          <a:prstGeom prst="rect">
            <a:avLst/>
          </a:prstGeom>
          <a:noFill/>
          <a:ln w="9525">
            <a:noFill/>
            <a:miter lim="800000"/>
            <a:headEnd/>
            <a:tailEnd/>
          </a:ln>
        </p:spPr>
        <p:txBody>
          <a:bodyPr wrap="none" lIns="91422" tIns="45711" rIns="91422" bIns="45711">
            <a:spAutoFit/>
          </a:bodyPr>
          <a:lstStyle/>
          <a:p>
            <a:pPr defTabSz="970004">
              <a:lnSpc>
                <a:spcPct val="85000"/>
              </a:lnSpc>
              <a:defRPr/>
            </a:pPr>
            <a:r>
              <a:rPr lang="en-US" sz="1100" b="1" i="1" dirty="0">
                <a:solidFill>
                  <a:prstClr val="black"/>
                </a:solidFill>
                <a:latin typeface="Intel Clear" panose="020B0604020203020204" pitchFamily="34" charset="0"/>
              </a:rPr>
              <a:t>RTL Freeze</a:t>
            </a:r>
          </a:p>
        </p:txBody>
      </p:sp>
      <p:sp>
        <p:nvSpPr>
          <p:cNvPr id="50" name="Rectangle 49"/>
          <p:cNvSpPr/>
          <p:nvPr/>
        </p:nvSpPr>
        <p:spPr>
          <a:xfrm>
            <a:off x="1536767" y="1273867"/>
            <a:ext cx="1009168" cy="600146"/>
          </a:xfrm>
          <a:prstGeom prst="rect">
            <a:avLst/>
          </a:prstGeom>
        </p:spPr>
        <p:txBody>
          <a:bodyPr wrap="square" lIns="91422" tIns="45711" rIns="91422" bIns="45711">
            <a:spAutoFit/>
          </a:bodyPr>
          <a:lstStyle/>
          <a:p>
            <a:pPr defTabSz="913222" fontAlgn="ctr">
              <a:defRPr/>
            </a:pPr>
            <a:r>
              <a:rPr lang="en-US" sz="1100" b="1" dirty="0">
                <a:solidFill>
                  <a:schemeClr val="bg1">
                    <a:lumMod val="50000"/>
                  </a:schemeClr>
                </a:solidFill>
              </a:rPr>
              <a:t>Product/Die Overview HAS*</a:t>
            </a:r>
          </a:p>
        </p:txBody>
      </p:sp>
      <p:graphicFrame>
        <p:nvGraphicFramePr>
          <p:cNvPr id="53" name="Table 52"/>
          <p:cNvGraphicFramePr>
            <a:graphicFrameLocks noGrp="1"/>
          </p:cNvGraphicFramePr>
          <p:nvPr/>
        </p:nvGraphicFramePr>
        <p:xfrm>
          <a:off x="2614773" y="1472297"/>
          <a:ext cx="422114" cy="243938"/>
        </p:xfrm>
        <a:graphic>
          <a:graphicData uri="http://schemas.openxmlformats.org/drawingml/2006/table">
            <a:tbl>
              <a:tblPr/>
              <a:tblGrid>
                <a:gridCol w="422114">
                  <a:extLst>
                    <a:ext uri="{9D8B030D-6E8A-4147-A177-3AD203B41FA5}">
                      <a16:colId xmlns:a16="http://schemas.microsoft.com/office/drawing/2014/main" val="20001"/>
                    </a:ext>
                  </a:extLst>
                </a:gridCol>
              </a:tblGrid>
              <a:tr h="243938">
                <a:tc>
                  <a:txBody>
                    <a:bodyPr/>
                    <a:lstStyle/>
                    <a:p>
                      <a:pPr algn="ctr" fontAlgn="b">
                        <a:buClrTx/>
                      </a:pPr>
                      <a:r>
                        <a:rPr lang="en-US" sz="1000" b="0" i="0" u="none" strike="noStrike" dirty="0">
                          <a:solidFill>
                            <a:srgbClr val="000000"/>
                          </a:solidFill>
                          <a:effectLst/>
                          <a:latin typeface="Intel Clear" panose="020B0604020203020204" pitchFamily="34" charset="0"/>
                        </a:rPr>
                        <a:t>1.0</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bl>
          </a:graphicData>
        </a:graphic>
      </p:graphicFrame>
      <p:sp>
        <p:nvSpPr>
          <p:cNvPr id="57" name="Rectangle 56"/>
          <p:cNvSpPr/>
          <p:nvPr/>
        </p:nvSpPr>
        <p:spPr>
          <a:xfrm>
            <a:off x="1536684" y="4112902"/>
            <a:ext cx="469964"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PSS</a:t>
            </a:r>
          </a:p>
        </p:txBody>
      </p:sp>
      <p:graphicFrame>
        <p:nvGraphicFramePr>
          <p:cNvPr id="71" name="Table 70"/>
          <p:cNvGraphicFramePr>
            <a:graphicFrameLocks noGrp="1"/>
          </p:cNvGraphicFramePr>
          <p:nvPr/>
        </p:nvGraphicFramePr>
        <p:xfrm>
          <a:off x="3036889" y="2382100"/>
          <a:ext cx="1322406" cy="243938"/>
        </p:xfrm>
        <a:graphic>
          <a:graphicData uri="http://schemas.openxmlformats.org/drawingml/2006/table">
            <a:tbl>
              <a:tblPr/>
              <a:tblGrid>
                <a:gridCol w="685800">
                  <a:extLst>
                    <a:ext uri="{9D8B030D-6E8A-4147-A177-3AD203B41FA5}">
                      <a16:colId xmlns:a16="http://schemas.microsoft.com/office/drawing/2014/main" val="20000"/>
                    </a:ext>
                  </a:extLst>
                </a:gridCol>
                <a:gridCol w="636606">
                  <a:extLst>
                    <a:ext uri="{9D8B030D-6E8A-4147-A177-3AD203B41FA5}">
                      <a16:colId xmlns:a16="http://schemas.microsoft.com/office/drawing/2014/main" val="20001"/>
                    </a:ext>
                  </a:extLst>
                </a:gridCol>
              </a:tblGrid>
              <a:tr h="243938">
                <a:tc>
                  <a:txBody>
                    <a:bodyPr/>
                    <a:lstStyle/>
                    <a:p>
                      <a:pPr marL="0" algn="ctr" defTabSz="913403" rtl="0" eaLnBrk="1" fontAlgn="b" latinLnBrk="0" hangingPunct="1">
                        <a:buClrTx/>
                      </a:pPr>
                      <a:r>
                        <a:rPr lang="en-US" sz="1000" b="0" i="0" u="none" strike="noStrike" kern="1200" dirty="0">
                          <a:solidFill>
                            <a:schemeClr val="bg1"/>
                          </a:solidFill>
                          <a:effectLst/>
                          <a:latin typeface="Intel Clear" panose="020B0604020203020204" pitchFamily="34" charset="0"/>
                          <a:ea typeface="+mn-ea"/>
                          <a:cs typeface="+mn-cs"/>
                        </a:rPr>
                        <a:t>TR/0.0**</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tc>
                  <a:txBody>
                    <a:bodyPr/>
                    <a:lstStyle/>
                    <a:p>
                      <a:pPr marL="0" algn="ctr" defTabSz="913403" rtl="0" eaLnBrk="1" fontAlgn="b" latinLnBrk="0" hangingPunct="1">
                        <a:buClrTx/>
                      </a:pPr>
                      <a:r>
                        <a:rPr lang="en-US" sz="1000" b="0" i="0" u="none" strike="noStrike" kern="1200" baseline="0" dirty="0">
                          <a:solidFill>
                            <a:srgbClr val="FFFFFF"/>
                          </a:solidFill>
                          <a:effectLst/>
                          <a:latin typeface="Intel Clear" panose="020B0604020203020204" pitchFamily="34" charset="0"/>
                          <a:ea typeface="+mn-ea"/>
                          <a:cs typeface="+mn-cs"/>
                        </a:rPr>
                        <a:t>0.5</a:t>
                      </a:r>
                      <a:r>
                        <a:rPr lang="en-US" sz="1000" b="0" i="0" u="none" strike="noStrike" kern="1200" dirty="0">
                          <a:solidFill>
                            <a:srgbClr val="FFFFFF"/>
                          </a:solidFill>
                          <a:effectLst/>
                          <a:latin typeface="Intel Clear" panose="020B0604020203020204" pitchFamily="34" charset="0"/>
                          <a:ea typeface="+mn-ea"/>
                          <a:cs typeface="+mn-cs"/>
                        </a:rPr>
                        <a:t> </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val="10000"/>
                  </a:ext>
                </a:extLst>
              </a:tr>
            </a:tbl>
          </a:graphicData>
        </a:graphic>
      </p:graphicFrame>
      <p:graphicFrame>
        <p:nvGraphicFramePr>
          <p:cNvPr id="72" name="Table 71"/>
          <p:cNvGraphicFramePr>
            <a:graphicFrameLocks noGrp="1"/>
          </p:cNvGraphicFramePr>
          <p:nvPr/>
        </p:nvGraphicFramePr>
        <p:xfrm>
          <a:off x="3722688" y="2856042"/>
          <a:ext cx="2013821" cy="243938"/>
        </p:xfrm>
        <a:graphic>
          <a:graphicData uri="http://schemas.openxmlformats.org/drawingml/2006/table">
            <a:tbl>
              <a:tblPr/>
              <a:tblGrid>
                <a:gridCol w="2013821">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buClrTx/>
                      </a:pPr>
                      <a:r>
                        <a:rPr lang="en-US" sz="1000" b="0" i="0" u="none" strike="noStrike" kern="1200" baseline="0" dirty="0">
                          <a:solidFill>
                            <a:srgbClr val="FFFFFF"/>
                          </a:solidFill>
                          <a:effectLst/>
                          <a:latin typeface="Intel Clear" panose="020B0604020203020204" pitchFamily="34" charset="0"/>
                          <a:ea typeface="+mn-ea"/>
                          <a:cs typeface="+mn-cs"/>
                        </a:rPr>
                        <a:t>SOC RTL 0.5</a:t>
                      </a:r>
                      <a:endParaRPr lang="en-US" sz="1000" b="0" i="0" u="none" strike="noStrike" kern="1200" dirty="0">
                        <a:solidFill>
                          <a:srgbClr val="FFFFFF"/>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val="10000"/>
                  </a:ext>
                </a:extLst>
              </a:tr>
            </a:tbl>
          </a:graphicData>
        </a:graphic>
      </p:graphicFrame>
      <p:graphicFrame>
        <p:nvGraphicFramePr>
          <p:cNvPr id="92" name="Table 91"/>
          <p:cNvGraphicFramePr>
            <a:graphicFrameLocks noGrp="1"/>
          </p:cNvGraphicFramePr>
          <p:nvPr/>
        </p:nvGraphicFramePr>
        <p:xfrm>
          <a:off x="5737556" y="2856042"/>
          <a:ext cx="1874520" cy="243938"/>
        </p:xfrm>
        <a:graphic>
          <a:graphicData uri="http://schemas.openxmlformats.org/drawingml/2006/table">
            <a:tbl>
              <a:tblPr/>
              <a:tblGrid>
                <a:gridCol w="187452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buClrTx/>
                      </a:pPr>
                      <a:r>
                        <a:rPr lang="en-US" sz="1000" b="0" i="0" u="none" strike="noStrike" kern="1200" baseline="0" dirty="0">
                          <a:solidFill>
                            <a:srgbClr val="000000"/>
                          </a:solidFill>
                          <a:effectLst/>
                          <a:latin typeface="Intel Clear" panose="020B0604020203020204" pitchFamily="34" charset="0"/>
                          <a:ea typeface="+mn-ea"/>
                          <a:cs typeface="+mn-cs"/>
                        </a:rPr>
                        <a:t>SOC RTL 0.8</a:t>
                      </a:r>
                      <a:endParaRPr lang="en-US" sz="1000" b="0" i="0" u="none" strike="noStrike" kern="1200" dirty="0">
                        <a:solidFill>
                          <a:srgbClr val="000000"/>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2B2B2"/>
                    </a:solidFill>
                  </a:tcPr>
                </a:tc>
                <a:extLst>
                  <a:ext uri="{0D108BD9-81ED-4DB2-BD59-A6C34878D82A}">
                    <a16:rowId xmlns:a16="http://schemas.microsoft.com/office/drawing/2014/main" val="10000"/>
                  </a:ext>
                </a:extLst>
              </a:tr>
            </a:tbl>
          </a:graphicData>
        </a:graphic>
      </p:graphicFrame>
      <p:graphicFrame>
        <p:nvGraphicFramePr>
          <p:cNvPr id="70" name="Table 69"/>
          <p:cNvGraphicFramePr>
            <a:graphicFrameLocks noGrp="1"/>
          </p:cNvGraphicFramePr>
          <p:nvPr/>
        </p:nvGraphicFramePr>
        <p:xfrm>
          <a:off x="4359296" y="3682768"/>
          <a:ext cx="5637485" cy="243938"/>
        </p:xfrm>
        <a:graphic>
          <a:graphicData uri="http://schemas.openxmlformats.org/drawingml/2006/table">
            <a:tbl>
              <a:tblPr/>
              <a:tblGrid>
                <a:gridCol w="1874520">
                  <a:extLst>
                    <a:ext uri="{9D8B030D-6E8A-4147-A177-3AD203B41FA5}">
                      <a16:colId xmlns:a16="http://schemas.microsoft.com/office/drawing/2014/main" val="20000"/>
                    </a:ext>
                  </a:extLst>
                </a:gridCol>
                <a:gridCol w="2322576">
                  <a:extLst>
                    <a:ext uri="{9D8B030D-6E8A-4147-A177-3AD203B41FA5}">
                      <a16:colId xmlns:a16="http://schemas.microsoft.com/office/drawing/2014/main" val="20001"/>
                    </a:ext>
                  </a:extLst>
                </a:gridCol>
                <a:gridCol w="1440389">
                  <a:extLst>
                    <a:ext uri="{9D8B030D-6E8A-4147-A177-3AD203B41FA5}">
                      <a16:colId xmlns:a16="http://schemas.microsoft.com/office/drawing/2014/main" val="20002"/>
                    </a:ext>
                  </a:extLst>
                </a:gridCol>
              </a:tblGrid>
              <a:tr h="243938">
                <a:tc>
                  <a:txBody>
                    <a:bodyPr/>
                    <a:lstStyle/>
                    <a:p>
                      <a:pPr algn="ctr" fontAlgn="b">
                        <a:buClrTx/>
                      </a:pPr>
                      <a:r>
                        <a:rPr lang="en-US" sz="1000" b="0" i="0" u="none" strike="noStrike" dirty="0">
                          <a:solidFill>
                            <a:srgbClr val="FFFFFF"/>
                          </a:solidFill>
                          <a:effectLst/>
                          <a:latin typeface="Intel Clear" panose="020B0604020203020204" pitchFamily="34" charset="0"/>
                        </a:rPr>
                        <a:t>SOC VAL 0.5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p>
                      <a:pPr algn="ctr" fontAlgn="b"/>
                      <a:r>
                        <a:rPr lang="en-US" sz="1000" b="0" i="0" u="none" strike="noStrike" dirty="0">
                          <a:solidFill>
                            <a:srgbClr val="000000"/>
                          </a:solidFill>
                          <a:effectLst/>
                          <a:latin typeface="Intel Clear" panose="020B0604020203020204" pitchFamily="34" charset="0"/>
                        </a:rPr>
                        <a:t>SOC VAL 0.8</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000" baseline="0" dirty="0">
                          <a:solidFill>
                            <a:srgbClr val="000000"/>
                          </a:solidFill>
                          <a:latin typeface="Intel Clear" panose="020B0604020203020204" pitchFamily="34" charset="0"/>
                        </a:rPr>
                        <a:t>SOC VAL 1.0</a:t>
                      </a:r>
                      <a:endParaRPr lang="en-US" sz="1000" dirty="0">
                        <a:solidFill>
                          <a:srgbClr val="000000"/>
                        </a:solidFill>
                        <a:latin typeface="Intel Clear" panose="020B0604020203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
        <p:nvSpPr>
          <p:cNvPr id="103" name="TextBox 102"/>
          <p:cNvSpPr txBox="1"/>
          <p:nvPr/>
        </p:nvSpPr>
        <p:spPr>
          <a:xfrm>
            <a:off x="2532301" y="750888"/>
            <a:ext cx="1009168" cy="415052"/>
          </a:xfrm>
          <a:prstGeom prst="rect">
            <a:avLst/>
          </a:prstGeom>
          <a:noFill/>
        </p:spPr>
        <p:txBody>
          <a:bodyPr wrap="square" lIns="90926" tIns="45499" rIns="90926" bIns="45499" rtlCol="0">
            <a:spAutoFit/>
          </a:bodyPr>
          <a:lstStyle/>
          <a:p>
            <a:pPr algn="ctr" defTabSz="979178" eaLnBrk="0" fontAlgn="base" hangingPunct="0">
              <a:spcBef>
                <a:spcPct val="0"/>
              </a:spcBef>
              <a:spcAft>
                <a:spcPct val="0"/>
              </a:spcAft>
            </a:pPr>
            <a:r>
              <a:rPr lang="en-US" sz="1050" b="1" dirty="0">
                <a:solidFill>
                  <a:srgbClr val="002060"/>
                </a:solidFill>
              </a:rPr>
              <a:t>Execution Commit (EC) </a:t>
            </a:r>
          </a:p>
        </p:txBody>
      </p:sp>
      <p:graphicFrame>
        <p:nvGraphicFramePr>
          <p:cNvPr id="104" name="Table 103"/>
          <p:cNvGraphicFramePr>
            <a:graphicFrameLocks noGrp="1"/>
          </p:cNvGraphicFramePr>
          <p:nvPr/>
        </p:nvGraphicFramePr>
        <p:xfrm>
          <a:off x="7608888" y="2855891"/>
          <a:ext cx="930710" cy="243938"/>
        </p:xfrm>
        <a:graphic>
          <a:graphicData uri="http://schemas.openxmlformats.org/drawingml/2006/table">
            <a:tbl>
              <a:tblPr/>
              <a:tblGrid>
                <a:gridCol w="930710">
                  <a:extLst>
                    <a:ext uri="{9D8B030D-6E8A-4147-A177-3AD203B41FA5}">
                      <a16:colId xmlns:a16="http://schemas.microsoft.com/office/drawing/2014/main" val="20000"/>
                    </a:ext>
                  </a:extLst>
                </a:gridCol>
              </a:tblGrid>
              <a:tr h="243938">
                <a:tc>
                  <a:txBody>
                    <a:bodyPr/>
                    <a:lstStyle/>
                    <a:p>
                      <a:pPr algn="ctr" fontAlgn="b"/>
                      <a:r>
                        <a:rPr lang="en-US" sz="1000" b="0" i="0" u="none" strike="noStrike" baseline="0" dirty="0">
                          <a:solidFill>
                            <a:srgbClr val="000000"/>
                          </a:solidFill>
                          <a:effectLst/>
                          <a:latin typeface="Intel Clear" panose="020B0604020203020204" pitchFamily="34" charset="0"/>
                        </a:rPr>
                        <a:t>SOC RTL 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sp>
        <p:nvSpPr>
          <p:cNvPr id="96" name="Diamond 95"/>
          <p:cNvSpPr/>
          <p:nvPr/>
        </p:nvSpPr>
        <p:spPr>
          <a:xfrm>
            <a:off x="8480505" y="2893089"/>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sp>
        <p:nvSpPr>
          <p:cNvPr id="91" name="Text Box 61"/>
          <p:cNvSpPr txBox="1">
            <a:spLocks noChangeArrowheads="1"/>
          </p:cNvSpPr>
          <p:nvPr/>
        </p:nvSpPr>
        <p:spPr bwMode="auto">
          <a:xfrm>
            <a:off x="3933902" y="4139927"/>
            <a:ext cx="695988" cy="238958"/>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100" b="1" i="1" dirty="0">
                <a:solidFill>
                  <a:prstClr val="black"/>
                </a:solidFill>
                <a:latin typeface="Intel Clear" panose="020B0604020203020204" pitchFamily="34" charset="0"/>
              </a:rPr>
              <a:t>PSS D2I</a:t>
            </a:r>
          </a:p>
        </p:txBody>
      </p:sp>
      <p:graphicFrame>
        <p:nvGraphicFramePr>
          <p:cNvPr id="93" name="Table 92"/>
          <p:cNvGraphicFramePr>
            <a:graphicFrameLocks noGrp="1"/>
          </p:cNvGraphicFramePr>
          <p:nvPr>
            <p:extLst>
              <p:ext uri="{D42A27DB-BD31-4B8C-83A1-F6EECF244321}">
                <p14:modId xmlns:p14="http://schemas.microsoft.com/office/powerpoint/2010/main" val="297543122"/>
              </p:ext>
            </p:extLst>
          </p:nvPr>
        </p:nvGraphicFramePr>
        <p:xfrm>
          <a:off x="5290413" y="4103687"/>
          <a:ext cx="6054788" cy="243938"/>
        </p:xfrm>
        <a:graphic>
          <a:graphicData uri="http://schemas.openxmlformats.org/drawingml/2006/table">
            <a:tbl>
              <a:tblPr/>
              <a:tblGrid>
                <a:gridCol w="1190180">
                  <a:extLst>
                    <a:ext uri="{9D8B030D-6E8A-4147-A177-3AD203B41FA5}">
                      <a16:colId xmlns:a16="http://schemas.microsoft.com/office/drawing/2014/main" val="20000"/>
                    </a:ext>
                  </a:extLst>
                </a:gridCol>
                <a:gridCol w="2066544">
                  <a:extLst>
                    <a:ext uri="{9D8B030D-6E8A-4147-A177-3AD203B41FA5}">
                      <a16:colId xmlns:a16="http://schemas.microsoft.com/office/drawing/2014/main" val="20001"/>
                    </a:ext>
                  </a:extLst>
                </a:gridCol>
                <a:gridCol w="2798064">
                  <a:extLst>
                    <a:ext uri="{9D8B030D-6E8A-4147-A177-3AD203B41FA5}">
                      <a16:colId xmlns:a16="http://schemas.microsoft.com/office/drawing/2014/main" val="20002"/>
                    </a:ext>
                  </a:extLst>
                </a:gridCol>
              </a:tblGrid>
              <a:tr h="243938">
                <a:tc>
                  <a:txBody>
                    <a:bodyPr/>
                    <a:lstStyle/>
                    <a:p>
                      <a:pPr algn="ctr" fontAlgn="b">
                        <a:buClrTx/>
                      </a:pPr>
                      <a:r>
                        <a:rPr lang="en-US" sz="1000" b="0" i="0" u="none" strike="noStrike" dirty="0">
                          <a:solidFill>
                            <a:srgbClr val="FFFFFF"/>
                          </a:solidFill>
                          <a:effectLst/>
                          <a:latin typeface="Intel Clear" panose="020B0604020203020204" pitchFamily="34" charset="0"/>
                          <a:ea typeface="Intel Clear" panose="020B0604020203020204" pitchFamily="34" charset="0"/>
                          <a:cs typeface="Intel Clear" panose="020B0604020203020204" pitchFamily="34" charset="0"/>
                        </a:rPr>
                        <a:t>PSS 0.5</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PSS 0.8</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en-US" sz="1000" b="0" i="0" u="none" strike="noStrike"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PSS 1.0</a:t>
                      </a: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7" name="TextBox 86"/>
          <p:cNvSpPr txBox="1"/>
          <p:nvPr/>
        </p:nvSpPr>
        <p:spPr>
          <a:xfrm>
            <a:off x="1585645" y="6207506"/>
            <a:ext cx="9462750" cy="715581"/>
          </a:xfrm>
          <a:prstGeom prst="rect">
            <a:avLst/>
          </a:prstGeom>
          <a:noFill/>
        </p:spPr>
        <p:txBody>
          <a:bodyPr vert="horz" wrap="square" lIns="0" tIns="0" rIns="0" bIns="0" rtlCol="0" anchor="b">
            <a:spAutoFit/>
          </a:bodyPr>
          <a:lstStyle/>
          <a:p>
            <a:r>
              <a:rPr lang="en-US" sz="1050" b="1" i="1" dirty="0">
                <a:solidFill>
                  <a:srgbClr val="00B2EA"/>
                </a:solidFill>
                <a:latin typeface="+mj-lt"/>
              </a:rPr>
              <a:t>*</a:t>
            </a:r>
            <a:r>
              <a:rPr lang="en-US" sz="1050" i="1" dirty="0">
                <a:solidFill>
                  <a:srgbClr val="00B2EA"/>
                </a:solidFill>
                <a:latin typeface="+mj-lt"/>
              </a:rPr>
              <a:t>Milestone extends before product definition</a:t>
            </a:r>
          </a:p>
          <a:p>
            <a:endParaRPr lang="en-US" sz="300" i="1" dirty="0">
              <a:solidFill>
                <a:srgbClr val="00B2EA"/>
              </a:solidFill>
              <a:latin typeface="+mj-lt"/>
            </a:endParaRPr>
          </a:p>
          <a:p>
            <a:r>
              <a:rPr lang="en-US" sz="1100" dirty="0">
                <a:solidFill>
                  <a:srgbClr val="00B2EA"/>
                </a:solidFill>
                <a:latin typeface="+mj-lt"/>
              </a:rPr>
              <a:t>**In order to ensure that the project’s first complete design phase is fully enabled, these TR/0.0 milestones are intended to represent the critical planning &amp; early implementation work that should not be skipped (e.g., hierarchy, floorplan, etc.). Expectation is to refresh Base Project’s TR &amp; 0.0 phases (</a:t>
            </a:r>
            <a:r>
              <a:rPr lang="en-US" sz="1100" i="1" dirty="0">
                <a:solidFill>
                  <a:srgbClr val="00B2EA"/>
                </a:solidFill>
                <a:latin typeface="+mj-lt"/>
              </a:rPr>
              <a:t>see their Themes for details</a:t>
            </a:r>
            <a:r>
              <a:rPr lang="en-US" sz="1100" dirty="0">
                <a:solidFill>
                  <a:srgbClr val="00B2EA"/>
                </a:solidFill>
                <a:latin typeface="+mj-lt"/>
              </a:rPr>
              <a:t>) with the full list of requirements being project-defined.</a:t>
            </a:r>
          </a:p>
        </p:txBody>
      </p:sp>
      <p:graphicFrame>
        <p:nvGraphicFramePr>
          <p:cNvPr id="434" name="Table 433"/>
          <p:cNvGraphicFramePr>
            <a:graphicFrameLocks noGrp="1"/>
          </p:cNvGraphicFramePr>
          <p:nvPr>
            <p:extLst>
              <p:ext uri="{D42A27DB-BD31-4B8C-83A1-F6EECF244321}">
                <p14:modId xmlns:p14="http://schemas.microsoft.com/office/powerpoint/2010/main" val="2759010820"/>
              </p:ext>
            </p:extLst>
          </p:nvPr>
        </p:nvGraphicFramePr>
        <p:xfrm>
          <a:off x="4804045" y="4860245"/>
          <a:ext cx="6544739" cy="246888"/>
        </p:xfrm>
        <a:graphic>
          <a:graphicData uri="http://schemas.openxmlformats.org/drawingml/2006/table">
            <a:tbl>
              <a:tblPr/>
              <a:tblGrid>
                <a:gridCol w="2347643">
                  <a:extLst>
                    <a:ext uri="{9D8B030D-6E8A-4147-A177-3AD203B41FA5}">
                      <a16:colId xmlns:a16="http://schemas.microsoft.com/office/drawing/2014/main" val="20000"/>
                    </a:ext>
                  </a:extLst>
                </a:gridCol>
                <a:gridCol w="2322576">
                  <a:extLst>
                    <a:ext uri="{9D8B030D-6E8A-4147-A177-3AD203B41FA5}">
                      <a16:colId xmlns:a16="http://schemas.microsoft.com/office/drawing/2014/main" val="20001"/>
                    </a:ext>
                  </a:extLst>
                </a:gridCol>
                <a:gridCol w="1874520">
                  <a:extLst>
                    <a:ext uri="{9D8B030D-6E8A-4147-A177-3AD203B41FA5}">
                      <a16:colId xmlns:a16="http://schemas.microsoft.com/office/drawing/2014/main" val="20002"/>
                    </a:ext>
                  </a:extLst>
                </a:gridCol>
              </a:tblGrid>
              <a:tr h="246888">
                <a:tc>
                  <a:txBody>
                    <a:bodyPr/>
                    <a:lstStyle/>
                    <a:p>
                      <a:pPr algn="ctr" fontAlgn="b">
                        <a:buClrTx/>
                      </a:pPr>
                      <a:r>
                        <a:rPr lang="en-US" sz="1000" b="0" i="0" u="none" strike="noStrike" dirty="0">
                          <a:solidFill>
                            <a:schemeClr val="bg1"/>
                          </a:solidFill>
                          <a:effectLst/>
                          <a:latin typeface="Intel Clear" panose="020B0604020203020204" pitchFamily="34" charset="0"/>
                        </a:rPr>
                        <a:t>SiE MFG 0.5</a:t>
                      </a:r>
                    </a:p>
                  </a:txBody>
                  <a:tcPr marL="42113" marR="42113"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0.8</a:t>
                      </a:r>
                    </a:p>
                  </a:txBody>
                  <a:tcPr marL="42113" marR="42113"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 1.0</a:t>
                      </a:r>
                    </a:p>
                  </a:txBody>
                  <a:tcPr marL="27432" marR="27432"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grpSp>
        <p:nvGrpSpPr>
          <p:cNvPr id="113" name="Group 112"/>
          <p:cNvGrpSpPr/>
          <p:nvPr/>
        </p:nvGrpSpPr>
        <p:grpSpPr>
          <a:xfrm>
            <a:off x="9959978" y="3604074"/>
            <a:ext cx="365760" cy="225621"/>
            <a:chOff x="9059546" y="4836626"/>
            <a:chExt cx="365760" cy="225621"/>
          </a:xfrm>
        </p:grpSpPr>
        <p:cxnSp>
          <p:nvCxnSpPr>
            <p:cNvPr id="114" name="Straight Arrow Connector 113"/>
            <p:cNvCxnSpPr/>
            <p:nvPr/>
          </p:nvCxnSpPr>
          <p:spPr bwMode="auto">
            <a:xfrm>
              <a:off x="9115347" y="5046080"/>
              <a:ext cx="249267"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15" name="Text Box 61"/>
            <p:cNvSpPr txBox="1">
              <a:spLocks noChangeArrowheads="1"/>
            </p:cNvSpPr>
            <p:nvPr/>
          </p:nvSpPr>
          <p:spPr bwMode="auto">
            <a:xfrm>
              <a:off x="9059546" y="4836626"/>
              <a:ext cx="365760" cy="225621"/>
            </a:xfrm>
            <a:prstGeom prst="rect">
              <a:avLst/>
            </a:prstGeom>
            <a:noFill/>
            <a:ln w="9525">
              <a:noFill/>
              <a:miter lim="800000"/>
              <a:headEnd/>
              <a:tailEnd/>
            </a:ln>
          </p:spPr>
          <p:txBody>
            <a:bodyPr wrap="square" lIns="45720" tIns="45711" rIns="45720" bIns="45711">
              <a:spAutoFit/>
            </a:bodyPr>
            <a:lstStyle/>
            <a:p>
              <a:pPr defTabSz="970004">
                <a:lnSpc>
                  <a:spcPct val="85000"/>
                </a:lnSpc>
                <a:defRPr/>
              </a:pPr>
              <a:r>
                <a:rPr lang="en-US" sz="1000" b="1" dirty="0">
                  <a:solidFill>
                    <a:srgbClr val="000000"/>
                  </a:solidFill>
                  <a:latin typeface="Intel Clear" panose="020B0604020203020204" pitchFamily="34" charset="0"/>
                </a:rPr>
                <a:t>GLS</a:t>
              </a:r>
            </a:p>
          </p:txBody>
        </p:sp>
      </p:grpSp>
      <p:graphicFrame>
        <p:nvGraphicFramePr>
          <p:cNvPr id="117" name="Table 116"/>
          <p:cNvGraphicFramePr>
            <a:graphicFrameLocks noGrp="1"/>
          </p:cNvGraphicFramePr>
          <p:nvPr/>
        </p:nvGraphicFramePr>
        <p:xfrm>
          <a:off x="3049418" y="2858731"/>
          <a:ext cx="685800" cy="243938"/>
        </p:xfrm>
        <a:graphic>
          <a:graphicData uri="http://schemas.openxmlformats.org/drawingml/2006/table">
            <a:tbl>
              <a:tblPr/>
              <a:tblGrid>
                <a:gridCol w="68580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1" i="0" u="none" strike="noStrike" kern="1200" baseline="0" dirty="0">
                          <a:solidFill>
                            <a:schemeClr val="bg1"/>
                          </a:solidFill>
                          <a:effectLst/>
                          <a:latin typeface="Intel Clear" panose="020B0604020203020204" pitchFamily="34" charset="0"/>
                          <a:ea typeface="+mn-ea"/>
                          <a:cs typeface="+mn-cs"/>
                        </a:rPr>
                        <a:t>TR/0.0**</a:t>
                      </a:r>
                      <a:endParaRPr lang="en-US" sz="1000" b="1"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graphicFrame>
        <p:nvGraphicFramePr>
          <p:cNvPr id="118" name="Table 117"/>
          <p:cNvGraphicFramePr>
            <a:graphicFrameLocks noGrp="1"/>
          </p:cNvGraphicFramePr>
          <p:nvPr/>
        </p:nvGraphicFramePr>
        <p:xfrm>
          <a:off x="3047548" y="3299801"/>
          <a:ext cx="685800" cy="243938"/>
        </p:xfrm>
        <a:graphic>
          <a:graphicData uri="http://schemas.openxmlformats.org/drawingml/2006/table">
            <a:tbl>
              <a:tblPr/>
              <a:tblGrid>
                <a:gridCol w="68580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1" i="0" u="none" strike="noStrike" kern="1200" baseline="0" dirty="0">
                          <a:solidFill>
                            <a:schemeClr val="bg1"/>
                          </a:solidFill>
                          <a:effectLst/>
                          <a:latin typeface="Intel Clear" panose="020B0604020203020204" pitchFamily="34" charset="0"/>
                          <a:ea typeface="+mn-ea"/>
                          <a:cs typeface="+mn-cs"/>
                        </a:rPr>
                        <a:t>TR/0.0**</a:t>
                      </a:r>
                      <a:endParaRPr lang="en-US" sz="1000" b="1"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graphicFrame>
        <p:nvGraphicFramePr>
          <p:cNvPr id="123" name="Table 122"/>
          <p:cNvGraphicFramePr>
            <a:graphicFrameLocks noGrp="1"/>
          </p:cNvGraphicFramePr>
          <p:nvPr/>
        </p:nvGraphicFramePr>
        <p:xfrm>
          <a:off x="3049138" y="3692179"/>
          <a:ext cx="685800" cy="243938"/>
        </p:xfrm>
        <a:graphic>
          <a:graphicData uri="http://schemas.openxmlformats.org/drawingml/2006/table">
            <a:tbl>
              <a:tblPr/>
              <a:tblGrid>
                <a:gridCol w="68580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1" i="0" u="none" strike="noStrike" kern="1200" baseline="0" dirty="0">
                          <a:solidFill>
                            <a:schemeClr val="bg1"/>
                          </a:solidFill>
                          <a:effectLst/>
                          <a:latin typeface="Intel Clear" panose="020B0604020203020204" pitchFamily="34" charset="0"/>
                          <a:ea typeface="+mn-ea"/>
                          <a:cs typeface="+mn-cs"/>
                        </a:rPr>
                        <a:t>TR/0.0**</a:t>
                      </a:r>
                      <a:endParaRPr lang="en-US" sz="1000" b="1"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cxnSp>
        <p:nvCxnSpPr>
          <p:cNvPr id="124" name="Straight Arrow Connector 123"/>
          <p:cNvCxnSpPr/>
          <p:nvPr/>
        </p:nvCxnSpPr>
        <p:spPr bwMode="auto">
          <a:xfrm>
            <a:off x="2851918" y="2510976"/>
            <a:ext cx="204923"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25" name="Straight Arrow Connector 124"/>
          <p:cNvCxnSpPr/>
          <p:nvPr/>
        </p:nvCxnSpPr>
        <p:spPr bwMode="auto">
          <a:xfrm>
            <a:off x="2831965" y="2985388"/>
            <a:ext cx="204923"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26" name="Straight Arrow Connector 125"/>
          <p:cNvCxnSpPr/>
          <p:nvPr/>
        </p:nvCxnSpPr>
        <p:spPr bwMode="auto">
          <a:xfrm>
            <a:off x="2837472" y="3418609"/>
            <a:ext cx="204923"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27" name="Straight Arrow Connector 126"/>
          <p:cNvCxnSpPr/>
          <p:nvPr/>
        </p:nvCxnSpPr>
        <p:spPr bwMode="auto">
          <a:xfrm>
            <a:off x="2837472" y="3810046"/>
            <a:ext cx="204923" cy="0"/>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graphicFrame>
        <p:nvGraphicFramePr>
          <p:cNvPr id="128" name="Table 127"/>
          <p:cNvGraphicFramePr>
            <a:graphicFrameLocks noGrp="1"/>
          </p:cNvGraphicFramePr>
          <p:nvPr>
            <p:extLst>
              <p:ext uri="{D42A27DB-BD31-4B8C-83A1-F6EECF244321}">
                <p14:modId xmlns:p14="http://schemas.microsoft.com/office/powerpoint/2010/main" val="1949084668"/>
              </p:ext>
            </p:extLst>
          </p:nvPr>
        </p:nvGraphicFramePr>
        <p:xfrm>
          <a:off x="3214855" y="4119807"/>
          <a:ext cx="685800" cy="243938"/>
        </p:xfrm>
        <a:graphic>
          <a:graphicData uri="http://schemas.openxmlformats.org/drawingml/2006/table">
            <a:tbl>
              <a:tblPr/>
              <a:tblGrid>
                <a:gridCol w="685800">
                  <a:extLst>
                    <a:ext uri="{9D8B030D-6E8A-4147-A177-3AD203B41FA5}">
                      <a16:colId xmlns:a16="http://schemas.microsoft.com/office/drawing/2014/main" val="20000"/>
                    </a:ext>
                  </a:extLst>
                </a:gridCol>
              </a:tblGrid>
              <a:tr h="243938">
                <a:tc>
                  <a:txBody>
                    <a:bodyPr/>
                    <a:lstStyle/>
                    <a:p>
                      <a:pPr marL="0" algn="ctr" defTabSz="913403" rtl="0" eaLnBrk="1" fontAlgn="b" latinLnBrk="0" hangingPunct="1"/>
                      <a:r>
                        <a:rPr lang="en-US" sz="1000" b="1" i="0" u="none" strike="noStrike" kern="1200" baseline="0" dirty="0">
                          <a:solidFill>
                            <a:schemeClr val="bg1"/>
                          </a:solidFill>
                          <a:effectLst/>
                          <a:latin typeface="Intel Clear" panose="020B0604020203020204" pitchFamily="34" charset="0"/>
                          <a:ea typeface="+mn-ea"/>
                          <a:cs typeface="+mn-cs"/>
                        </a:rPr>
                        <a:t>TR/0.0**</a:t>
                      </a:r>
                      <a:endParaRPr lang="en-US" sz="1000" b="1" i="0" u="none" strike="noStrike" kern="1200" dirty="0">
                        <a:solidFill>
                          <a:schemeClr val="bg1"/>
                        </a:solidFill>
                        <a:effectLst/>
                        <a:latin typeface="Intel Clear" panose="020B0604020203020204" pitchFamily="34" charset="0"/>
                        <a:ea typeface="+mn-ea"/>
                        <a:cs typeface="+mn-cs"/>
                      </a:endParaRPr>
                    </a:p>
                  </a:txBody>
                  <a:tcPr marL="6101" marR="6101" marT="6101"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3472"/>
                    </a:solidFill>
                  </a:tcPr>
                </a:tc>
                <a:extLst>
                  <a:ext uri="{0D108BD9-81ED-4DB2-BD59-A6C34878D82A}">
                    <a16:rowId xmlns:a16="http://schemas.microsoft.com/office/drawing/2014/main" val="10000"/>
                  </a:ext>
                </a:extLst>
              </a:tr>
            </a:tbl>
          </a:graphicData>
        </a:graphic>
      </p:graphicFrame>
      <p:sp>
        <p:nvSpPr>
          <p:cNvPr id="85" name="Diamond 84"/>
          <p:cNvSpPr/>
          <p:nvPr/>
        </p:nvSpPr>
        <p:spPr>
          <a:xfrm>
            <a:off x="3843475" y="4148434"/>
            <a:ext cx="125892" cy="182539"/>
          </a:xfrm>
          <a:prstGeom prst="diamond">
            <a:avLst/>
          </a:prstGeom>
          <a:solidFill>
            <a:srgbClr val="8EA9DB"/>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defTabSz="970004"/>
            <a:endParaRPr lang="en-US" sz="1100" dirty="0">
              <a:solidFill>
                <a:prstClr val="white"/>
              </a:solidFill>
              <a:latin typeface="Intel Clear" panose="020B0604020203020204" pitchFamily="34" charset="0"/>
            </a:endParaRPr>
          </a:p>
        </p:txBody>
      </p:sp>
      <p:sp>
        <p:nvSpPr>
          <p:cNvPr id="130" name="Rectangle 129">
            <a:extLst>
              <a:ext uri="{FF2B5EF4-FFF2-40B4-BE49-F238E27FC236}">
                <a16:creationId xmlns:a16="http://schemas.microsoft.com/office/drawing/2014/main" id="{6FF67BE4-AFD6-4E82-AB92-9481C5973824}"/>
              </a:ext>
            </a:extLst>
          </p:cNvPr>
          <p:cNvSpPr/>
          <p:nvPr/>
        </p:nvSpPr>
        <p:spPr>
          <a:xfrm>
            <a:off x="1538549" y="4886017"/>
            <a:ext cx="1635348"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Silicon Enabling MFG</a:t>
            </a:r>
          </a:p>
        </p:txBody>
      </p:sp>
      <p:grpSp>
        <p:nvGrpSpPr>
          <p:cNvPr id="76" name="Sticker79465">
            <a:extLst>
              <a:ext uri="{FF2B5EF4-FFF2-40B4-BE49-F238E27FC236}">
                <a16:creationId xmlns:a16="http://schemas.microsoft.com/office/drawing/2014/main" id="{FBD4BFFA-7128-4C60-906F-9E5B66FCC8B6}"/>
              </a:ext>
            </a:extLst>
          </p:cNvPr>
          <p:cNvGrpSpPr/>
          <p:nvPr>
            <p:custDataLst>
              <p:tags r:id="rId1"/>
            </p:custDataLst>
          </p:nvPr>
        </p:nvGrpSpPr>
        <p:grpSpPr>
          <a:xfrm>
            <a:off x="9620357" y="74803"/>
            <a:ext cx="1681793" cy="240475"/>
            <a:chOff x="8169483" y="1306784"/>
            <a:chExt cx="1441099" cy="247652"/>
          </a:xfrm>
        </p:grpSpPr>
        <p:sp>
          <p:nvSpPr>
            <p:cNvPr id="101" name="StickerText79465">
              <a:extLst>
                <a:ext uri="{FF2B5EF4-FFF2-40B4-BE49-F238E27FC236}">
                  <a16:creationId xmlns:a16="http://schemas.microsoft.com/office/drawing/2014/main" id="{DD54AFFB-CCBD-4DCE-AF77-EAAF6F357C7D}"/>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102" name="StickerLineTop79465">
              <a:extLst>
                <a:ext uri="{FF2B5EF4-FFF2-40B4-BE49-F238E27FC236}">
                  <a16:creationId xmlns:a16="http://schemas.microsoft.com/office/drawing/2014/main" id="{8A50D300-39F6-4D50-B44A-1C94C94D661A}"/>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07" name="StickerLineBottom79465">
              <a:extLst>
                <a:ext uri="{FF2B5EF4-FFF2-40B4-BE49-F238E27FC236}">
                  <a16:creationId xmlns:a16="http://schemas.microsoft.com/office/drawing/2014/main" id="{3D8F8B39-9078-4797-8EAC-46A1F413C7F9}"/>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graphicFrame>
        <p:nvGraphicFramePr>
          <p:cNvPr id="78" name="Table 77">
            <a:extLst>
              <a:ext uri="{FF2B5EF4-FFF2-40B4-BE49-F238E27FC236}">
                <a16:creationId xmlns:a16="http://schemas.microsoft.com/office/drawing/2014/main" id="{D3D7CD39-445F-4D4B-8792-CAB72050773F}"/>
              </a:ext>
            </a:extLst>
          </p:cNvPr>
          <p:cNvGraphicFramePr>
            <a:graphicFrameLocks noGrp="1"/>
          </p:cNvGraphicFramePr>
          <p:nvPr>
            <p:extLst>
              <p:ext uri="{D42A27DB-BD31-4B8C-83A1-F6EECF244321}">
                <p14:modId xmlns:p14="http://schemas.microsoft.com/office/powerpoint/2010/main" val="450082069"/>
              </p:ext>
            </p:extLst>
          </p:nvPr>
        </p:nvGraphicFramePr>
        <p:xfrm>
          <a:off x="4796211" y="4481782"/>
          <a:ext cx="6544739" cy="246888"/>
        </p:xfrm>
        <a:graphic>
          <a:graphicData uri="http://schemas.openxmlformats.org/drawingml/2006/table">
            <a:tbl>
              <a:tblPr/>
              <a:tblGrid>
                <a:gridCol w="2347643">
                  <a:extLst>
                    <a:ext uri="{9D8B030D-6E8A-4147-A177-3AD203B41FA5}">
                      <a16:colId xmlns:a16="http://schemas.microsoft.com/office/drawing/2014/main" val="20000"/>
                    </a:ext>
                  </a:extLst>
                </a:gridCol>
                <a:gridCol w="2322576">
                  <a:extLst>
                    <a:ext uri="{9D8B030D-6E8A-4147-A177-3AD203B41FA5}">
                      <a16:colId xmlns:a16="http://schemas.microsoft.com/office/drawing/2014/main" val="20001"/>
                    </a:ext>
                  </a:extLst>
                </a:gridCol>
                <a:gridCol w="1874520">
                  <a:extLst>
                    <a:ext uri="{9D8B030D-6E8A-4147-A177-3AD203B41FA5}">
                      <a16:colId xmlns:a16="http://schemas.microsoft.com/office/drawing/2014/main" val="20002"/>
                    </a:ext>
                  </a:extLst>
                </a:gridCol>
              </a:tblGrid>
              <a:tr h="246888">
                <a:tc>
                  <a:txBody>
                    <a:bodyPr/>
                    <a:lstStyle/>
                    <a:p>
                      <a:pPr algn="ctr" fontAlgn="b">
                        <a:buClrTx/>
                      </a:pPr>
                      <a:r>
                        <a:rPr lang="en-US" sz="1000" b="0" i="0" u="none" strike="noStrike" dirty="0">
                          <a:solidFill>
                            <a:schemeClr val="bg1"/>
                          </a:solidFill>
                          <a:effectLst/>
                          <a:latin typeface="Intel Clear" panose="020B0604020203020204" pitchFamily="34" charset="0"/>
                        </a:rPr>
                        <a:t>Pre-Sys Val 0.5</a:t>
                      </a:r>
                    </a:p>
                  </a:txBody>
                  <a:tcPr marL="42113" marR="42113"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p>
                      <a:pPr algn="ctr" fontAlgn="b"/>
                      <a:r>
                        <a:rPr lang="en-US" sz="1000" b="0" i="0" u="none" strike="noStrike" baseline="0" dirty="0">
                          <a:solidFill>
                            <a:srgbClr val="000000"/>
                          </a:solidFill>
                          <a:effectLst/>
                          <a:latin typeface="Intel Clear" panose="020B0604020203020204" pitchFamily="34" charset="0"/>
                        </a:rPr>
                        <a:t>Pre-Sys Val </a:t>
                      </a:r>
                      <a:r>
                        <a:rPr lang="en-US" sz="1000" b="0" i="0" u="none" strike="noStrike" dirty="0">
                          <a:solidFill>
                            <a:srgbClr val="000000"/>
                          </a:solidFill>
                          <a:effectLst/>
                          <a:latin typeface="Intel Clear" panose="020B0604020203020204" pitchFamily="34" charset="0"/>
                        </a:rPr>
                        <a:t> 0.8</a:t>
                      </a:r>
                    </a:p>
                  </a:txBody>
                  <a:tcPr marL="42113" marR="42113"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fontAlgn="b"/>
                      <a:r>
                        <a:rPr lang="en-US" sz="1000" b="0" i="0" u="none" strike="noStrike" dirty="0">
                          <a:solidFill>
                            <a:srgbClr val="000000"/>
                          </a:solidFill>
                          <a:effectLst/>
                          <a:latin typeface="Intel Clear" panose="020B0604020203020204" pitchFamily="34" charset="0"/>
                        </a:rPr>
                        <a:t>Pre-Sys</a:t>
                      </a:r>
                      <a:r>
                        <a:rPr lang="en-US" sz="1000" b="0" i="0" u="none" strike="noStrike" baseline="0" dirty="0">
                          <a:solidFill>
                            <a:srgbClr val="000000"/>
                          </a:solidFill>
                          <a:effectLst/>
                          <a:latin typeface="Intel Clear" panose="020B0604020203020204" pitchFamily="34" charset="0"/>
                        </a:rPr>
                        <a:t> Val </a:t>
                      </a:r>
                      <a:r>
                        <a:rPr lang="en-US" sz="1000" b="0" i="0" u="none" strike="noStrike" dirty="0">
                          <a:solidFill>
                            <a:srgbClr val="000000"/>
                          </a:solidFill>
                          <a:effectLst/>
                          <a:latin typeface="Intel Clear" panose="020B0604020203020204" pitchFamily="34" charset="0"/>
                        </a:rPr>
                        <a:t>1.0</a:t>
                      </a:r>
                    </a:p>
                  </a:txBody>
                  <a:tcPr marL="27432" marR="27432" marT="42113" marB="42113"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79" name="Table 78">
            <a:extLst>
              <a:ext uri="{FF2B5EF4-FFF2-40B4-BE49-F238E27FC236}">
                <a16:creationId xmlns:a16="http://schemas.microsoft.com/office/drawing/2014/main" id="{69C7C913-1A3C-4225-A68C-F7FE68A13045}"/>
              </a:ext>
            </a:extLst>
          </p:cNvPr>
          <p:cNvGraphicFramePr>
            <a:graphicFrameLocks noGrp="1"/>
          </p:cNvGraphicFramePr>
          <p:nvPr/>
        </p:nvGraphicFramePr>
        <p:xfrm>
          <a:off x="3036887" y="1905489"/>
          <a:ext cx="8317992" cy="246888"/>
        </p:xfrm>
        <a:graphic>
          <a:graphicData uri="http://schemas.openxmlformats.org/drawingml/2006/table">
            <a:tbl>
              <a:tblPr/>
              <a:tblGrid>
                <a:gridCol w="990600">
                  <a:extLst>
                    <a:ext uri="{9D8B030D-6E8A-4147-A177-3AD203B41FA5}">
                      <a16:colId xmlns:a16="http://schemas.microsoft.com/office/drawing/2014/main" val="20002"/>
                    </a:ext>
                  </a:extLst>
                </a:gridCol>
                <a:gridCol w="1911096">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gridCol w="3511296">
                  <a:extLst>
                    <a:ext uri="{9D8B030D-6E8A-4147-A177-3AD203B41FA5}">
                      <a16:colId xmlns:a16="http://schemas.microsoft.com/office/drawing/2014/main" val="1826335688"/>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FFFFFF"/>
                          </a:solidFill>
                          <a:effectLst/>
                          <a:latin typeface="Intel Clear" panose="020B0604020203020204" pitchFamily="34" charset="0"/>
                        </a:rPr>
                        <a:t>IP FW/DRV 0.5</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0.8</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1.0</a:t>
                      </a:r>
                    </a:p>
                  </a:txBody>
                  <a:tcPr marL="45720" marR="45720" marT="18288" marB="18288"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endParaRPr lang="en-US" sz="900" b="0" i="0" u="none" strike="noStrike" dirty="0">
                        <a:solidFill>
                          <a:srgbClr val="000000"/>
                        </a:solidFill>
                        <a:effectLst/>
                        <a:latin typeface="Intel Clear" panose="020B0604020203020204" pitchFamily="34" charset="0"/>
                      </a:endParaRPr>
                    </a:p>
                  </a:txBody>
                  <a:tcPr marL="45720" marR="45720" marT="18288" marB="18288" anchor="ctr">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1" name="Rectangle 80">
            <a:extLst>
              <a:ext uri="{FF2B5EF4-FFF2-40B4-BE49-F238E27FC236}">
                <a16:creationId xmlns:a16="http://schemas.microsoft.com/office/drawing/2014/main" id="{00856DF0-E066-453E-A92E-6915351653FF}"/>
              </a:ext>
            </a:extLst>
          </p:cNvPr>
          <p:cNvSpPr/>
          <p:nvPr/>
        </p:nvSpPr>
        <p:spPr>
          <a:xfrm>
            <a:off x="1552025" y="1893887"/>
            <a:ext cx="939644"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FW/DRV</a:t>
            </a:r>
          </a:p>
        </p:txBody>
      </p:sp>
      <p:sp>
        <p:nvSpPr>
          <p:cNvPr id="82" name="Rectangle 81">
            <a:extLst>
              <a:ext uri="{FF2B5EF4-FFF2-40B4-BE49-F238E27FC236}">
                <a16:creationId xmlns:a16="http://schemas.microsoft.com/office/drawing/2014/main" id="{DABED97A-0370-40D5-BCD9-71E29429D7DD}"/>
              </a:ext>
            </a:extLst>
          </p:cNvPr>
          <p:cNvSpPr/>
          <p:nvPr/>
        </p:nvSpPr>
        <p:spPr>
          <a:xfrm>
            <a:off x="1539783" y="4469161"/>
            <a:ext cx="1106357"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Pre-Si Sys Val</a:t>
            </a:r>
          </a:p>
        </p:txBody>
      </p:sp>
      <p:graphicFrame>
        <p:nvGraphicFramePr>
          <p:cNvPr id="3" name="Table 2">
            <a:extLst>
              <a:ext uri="{FF2B5EF4-FFF2-40B4-BE49-F238E27FC236}">
                <a16:creationId xmlns:a16="http://schemas.microsoft.com/office/drawing/2014/main" id="{5AFA420D-5616-71B5-87DE-618499069947}"/>
              </a:ext>
            </a:extLst>
          </p:cNvPr>
          <p:cNvGraphicFramePr>
            <a:graphicFrameLocks noGrp="1"/>
          </p:cNvGraphicFramePr>
          <p:nvPr/>
        </p:nvGraphicFramePr>
        <p:xfrm>
          <a:off x="10382436" y="1466841"/>
          <a:ext cx="966829" cy="243938"/>
        </p:xfrm>
        <a:graphic>
          <a:graphicData uri="http://schemas.openxmlformats.org/drawingml/2006/table">
            <a:tbl>
              <a:tblPr/>
              <a:tblGrid>
                <a:gridCol w="966829">
                  <a:extLst>
                    <a:ext uri="{9D8B030D-6E8A-4147-A177-3AD203B41FA5}">
                      <a16:colId xmlns:a16="http://schemas.microsoft.com/office/drawing/2014/main" val="20001"/>
                    </a:ext>
                  </a:extLst>
                </a:gridCol>
              </a:tblGrid>
              <a:tr h="243938">
                <a:tc>
                  <a:txBody>
                    <a:bodyPr/>
                    <a:lstStyle/>
                    <a:p>
                      <a:pPr algn="ctr" fontAlgn="b">
                        <a:buClrTx/>
                      </a:pPr>
                      <a:r>
                        <a:rPr lang="en-US" sz="1000" b="0" i="0" u="none" strike="noStrike" dirty="0">
                          <a:solidFill>
                            <a:srgbClr val="000000"/>
                          </a:solidFill>
                          <a:effectLst/>
                          <a:latin typeface="Intel Clear" panose="020B0604020203020204" pitchFamily="34" charset="0"/>
                        </a:rPr>
                        <a:t>HAS 1.1</a:t>
                      </a:r>
                    </a:p>
                  </a:txBody>
                  <a:tcPr marL="45720" marR="4572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5C700"/>
                    </a:solid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53DFDFF1-6F2C-1BBE-3407-FA4E7106C2AF}"/>
              </a:ext>
            </a:extLst>
          </p:cNvPr>
          <p:cNvSpPr txBox="1"/>
          <p:nvPr/>
        </p:nvSpPr>
        <p:spPr>
          <a:xfrm>
            <a:off x="9489332" y="440184"/>
            <a:ext cx="1929555" cy="295466"/>
          </a:xfrm>
          <a:prstGeom prst="rect">
            <a:avLst/>
          </a:prstGeom>
          <a:solidFill>
            <a:srgbClr val="002060">
              <a:alpha val="20000"/>
            </a:srgbClr>
          </a:solidFill>
          <a:ln w="12700">
            <a:solidFill>
              <a:srgbClr val="002060"/>
            </a:solidFill>
          </a:ln>
        </p:spPr>
        <p:txBody>
          <a:bodyPr wrap="square" tIns="9144" rIns="45720" bIns="9144" rtlCol="0">
            <a:spAutoFit/>
          </a:bodyPr>
          <a:lstStyle/>
          <a:p>
            <a:r>
              <a:rPr lang="en-US" sz="900" b="1" dirty="0">
                <a:solidFill>
                  <a:schemeClr val="bg1">
                    <a:lumMod val="50000"/>
                  </a:schemeClr>
                </a:solidFill>
              </a:rPr>
              <a:t>Non-Governed Milestones</a:t>
            </a:r>
          </a:p>
          <a:p>
            <a:r>
              <a:rPr lang="en-US" sz="900" b="1" dirty="0">
                <a:solidFill>
                  <a:srgbClr val="000000"/>
                </a:solidFill>
              </a:rPr>
              <a:t>Governed Milestones</a:t>
            </a:r>
          </a:p>
        </p:txBody>
      </p:sp>
    </p:spTree>
    <p:extLst>
      <p:ext uri="{BB962C8B-B14F-4D97-AF65-F5344CB8AC3E}">
        <p14:creationId xmlns:p14="http://schemas.microsoft.com/office/powerpoint/2010/main" val="22785411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6" name="Straight Arrow Connector 225">
            <a:extLst>
              <a:ext uri="{FF2B5EF4-FFF2-40B4-BE49-F238E27FC236}">
                <a16:creationId xmlns:a16="http://schemas.microsoft.com/office/drawing/2014/main" id="{51B0C41E-1A99-4F5D-B75F-D5209BC90FF6}"/>
              </a:ext>
            </a:extLst>
          </p:cNvPr>
          <p:cNvCxnSpPr/>
          <p:nvPr/>
        </p:nvCxnSpPr>
        <p:spPr bwMode="auto">
          <a:xfrm>
            <a:off x="11164131" y="3162391"/>
            <a:ext cx="249267"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200" name="TextBox 199">
            <a:extLst>
              <a:ext uri="{FF2B5EF4-FFF2-40B4-BE49-F238E27FC236}">
                <a16:creationId xmlns:a16="http://schemas.microsoft.com/office/drawing/2014/main" id="{54CD07AC-394F-4649-BFB1-8C8A807FA1EC}"/>
              </a:ext>
            </a:extLst>
          </p:cNvPr>
          <p:cNvSpPr txBox="1"/>
          <p:nvPr/>
        </p:nvSpPr>
        <p:spPr>
          <a:xfrm>
            <a:off x="4073089" y="465942"/>
            <a:ext cx="621149"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TR Assess</a:t>
            </a:r>
          </a:p>
        </p:txBody>
      </p:sp>
      <p:sp>
        <p:nvSpPr>
          <p:cNvPr id="62485" name="Title 32"/>
          <p:cNvSpPr>
            <a:spLocks noGrp="1"/>
          </p:cNvSpPr>
          <p:nvPr>
            <p:ph type="title"/>
          </p:nvPr>
        </p:nvSpPr>
        <p:spPr bwMode="gray">
          <a:xfrm>
            <a:off x="413643" y="17023"/>
            <a:ext cx="11912918" cy="517007"/>
          </a:xfrm>
        </p:spPr>
        <p:txBody>
          <a:bodyPr/>
          <a:lstStyle/>
          <a:p>
            <a:r>
              <a:rPr lang="en-US" sz="2800" dirty="0">
                <a:solidFill>
                  <a:schemeClr val="tx1"/>
                </a:solidFill>
              </a:rPr>
              <a:t>Pre-Si PLC for Full Milestones</a:t>
            </a:r>
            <a:endParaRPr lang="en-CA" sz="2800" dirty="0">
              <a:solidFill>
                <a:schemeClr val="tx1"/>
              </a:solidFill>
            </a:endParaRPr>
          </a:p>
        </p:txBody>
      </p:sp>
      <p:sp>
        <p:nvSpPr>
          <p:cNvPr id="2" name="BainBulletsConfiguration" hidden="1"/>
          <p:cNvSpPr txBox="1"/>
          <p:nvPr/>
        </p:nvSpPr>
        <p:spPr>
          <a:xfrm>
            <a:off x="1767021" y="12786"/>
            <a:ext cx="8888549" cy="109669"/>
          </a:xfrm>
          <a:prstGeom prst="rect">
            <a:avLst/>
          </a:prstGeom>
          <a:noFill/>
        </p:spPr>
        <p:txBody>
          <a:bodyPr vert="horz" wrap="square" lIns="45499" tIns="45499" rIns="45499" bIns="45499" rtlCol="0">
            <a:spAutoFit/>
          </a:bodyPr>
          <a:lstStyle/>
          <a:p>
            <a:pPr defTabSz="979178" eaLnBrk="0" fontAlgn="base" hangingPunct="0">
              <a:spcBef>
                <a:spcPct val="0"/>
              </a:spcBef>
              <a:spcAft>
                <a:spcPct val="0"/>
              </a:spcAft>
            </a:pPr>
            <a:r>
              <a:rPr lang="en-CA" sz="100" dirty="0">
                <a:solidFill>
                  <a:srgbClr val="FFFFFF"/>
                </a:solidFill>
              </a:rPr>
              <a:t>99_84 106_84 113_84 123_84</a:t>
            </a:r>
          </a:p>
        </p:txBody>
      </p:sp>
      <p:sp>
        <p:nvSpPr>
          <p:cNvPr id="34" name="TextBox 33"/>
          <p:cNvSpPr txBox="1"/>
          <p:nvPr/>
        </p:nvSpPr>
        <p:spPr>
          <a:xfrm>
            <a:off x="10639516" y="672337"/>
            <a:ext cx="696589" cy="415052"/>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endParaRPr lang="en-US" sz="500" b="1" dirty="0">
              <a:solidFill>
                <a:srgbClr val="002060"/>
              </a:solidFill>
            </a:endParaRPr>
          </a:p>
          <a:p>
            <a:pPr algn="ctr" defTabSz="979178" eaLnBrk="0" fontAlgn="base" hangingPunct="0">
              <a:spcBef>
                <a:spcPct val="0"/>
              </a:spcBef>
              <a:spcAft>
                <a:spcPct val="0"/>
              </a:spcAft>
            </a:pPr>
            <a:endParaRPr lang="en-US" sz="500" b="1" dirty="0">
              <a:solidFill>
                <a:srgbClr val="002060"/>
              </a:solidFill>
            </a:endParaRPr>
          </a:p>
          <a:p>
            <a:pPr algn="ctr" defTabSz="979178" eaLnBrk="0" fontAlgn="base" hangingPunct="0">
              <a:spcBef>
                <a:spcPct val="0"/>
              </a:spcBef>
              <a:spcAft>
                <a:spcPct val="0"/>
              </a:spcAft>
            </a:pPr>
            <a:r>
              <a:rPr lang="en-US" sz="1100" b="1" dirty="0">
                <a:solidFill>
                  <a:srgbClr val="002060"/>
                </a:solidFill>
              </a:rPr>
              <a:t>Tape-in</a:t>
            </a:r>
          </a:p>
        </p:txBody>
      </p:sp>
      <p:sp>
        <p:nvSpPr>
          <p:cNvPr id="126" name="TextBox 125"/>
          <p:cNvSpPr txBox="1"/>
          <p:nvPr/>
        </p:nvSpPr>
        <p:spPr>
          <a:xfrm>
            <a:off x="1933676" y="6931293"/>
            <a:ext cx="9408316" cy="553980"/>
          </a:xfrm>
          <a:prstGeom prst="rect">
            <a:avLst/>
          </a:prstGeom>
          <a:noFill/>
          <a:ln>
            <a:noFill/>
          </a:ln>
        </p:spPr>
        <p:txBody>
          <a:bodyPr wrap="square" lIns="91422" tIns="45711" rIns="91422" bIns="45711" rtlCol="0">
            <a:spAutoFit/>
          </a:bodyPr>
          <a:lstStyle/>
          <a:p>
            <a:r>
              <a:rPr lang="en-US" sz="800" b="1" dirty="0">
                <a:solidFill>
                  <a:srgbClr val="0070C0"/>
                </a:solidFill>
                <a:latin typeface="+mj-lt"/>
              </a:rPr>
              <a:t>Note: For all 0.3 milestones, 0.5 activities are happening in parallel; chassis is required to be stable</a:t>
            </a:r>
            <a:endParaRPr lang="en-US" sz="800" i="1" dirty="0">
              <a:solidFill>
                <a:srgbClr val="0070C0"/>
              </a:solidFill>
              <a:latin typeface="+mj-lt"/>
            </a:endParaRPr>
          </a:p>
          <a:p>
            <a:endParaRPr lang="en-US" sz="700" i="1" dirty="0">
              <a:solidFill>
                <a:srgbClr val="0070C0"/>
              </a:solidFill>
              <a:latin typeface="+mj-lt"/>
            </a:endParaRPr>
          </a:p>
          <a:p>
            <a:r>
              <a:rPr lang="en-US" sz="700" i="1" dirty="0">
                <a:solidFill>
                  <a:srgbClr val="0070C0"/>
                </a:solidFill>
                <a:latin typeface="+mj-lt"/>
              </a:rPr>
              <a:t>*Slim FW consists of CSE SV FW, early PMC and PUnit FW, and FSP-Lite (FW (BIOS) Support Package)</a:t>
            </a:r>
          </a:p>
          <a:p>
            <a:r>
              <a:rPr lang="en-US" sz="700" i="1" dirty="0">
                <a:solidFill>
                  <a:srgbClr val="0070C0"/>
                </a:solidFill>
                <a:latin typeface="+mj-lt"/>
              </a:rPr>
              <a:t>**Production Lite consists of “lite” version of CSE production FW to support PSS along with production versions of other boot related FWs</a:t>
            </a:r>
          </a:p>
        </p:txBody>
      </p:sp>
      <p:sp>
        <p:nvSpPr>
          <p:cNvPr id="137" name="Rectangle 136"/>
          <p:cNvSpPr/>
          <p:nvPr/>
        </p:nvSpPr>
        <p:spPr>
          <a:xfrm>
            <a:off x="1970850" y="870017"/>
            <a:ext cx="771329" cy="230814"/>
          </a:xfrm>
          <a:prstGeom prst="rect">
            <a:avLst/>
          </a:prstGeom>
        </p:spPr>
        <p:txBody>
          <a:bodyPr wrap="none" lIns="91422" tIns="45711" rIns="91422" bIns="45711">
            <a:spAutoFit/>
          </a:bodyPr>
          <a:lstStyle/>
          <a:p>
            <a:pPr defTabSz="913222" fontAlgn="ctr">
              <a:defRPr/>
            </a:pPr>
            <a:r>
              <a:rPr lang="en-US" sz="900" b="1" dirty="0">
                <a:solidFill>
                  <a:srgbClr val="002060"/>
                </a:solidFill>
                <a:latin typeface="IntelOne Display Light" panose="020B0403020203020204" pitchFamily="34" charset="0"/>
              </a:rPr>
              <a:t>IP Planning</a:t>
            </a:r>
            <a:endParaRPr lang="en-US" sz="900" b="1" baseline="30000" dirty="0">
              <a:solidFill>
                <a:srgbClr val="002060"/>
              </a:solidFill>
              <a:latin typeface="IntelOne Display Light" panose="020B0403020203020204" pitchFamily="34" charset="0"/>
            </a:endParaRPr>
          </a:p>
        </p:txBody>
      </p:sp>
      <p:cxnSp>
        <p:nvCxnSpPr>
          <p:cNvPr id="145" name="Straight Connector 144"/>
          <p:cNvCxnSpPr/>
          <p:nvPr/>
        </p:nvCxnSpPr>
        <p:spPr bwMode="auto">
          <a:xfrm>
            <a:off x="2065417" y="841441"/>
            <a:ext cx="917107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106" name="Sticker79465"/>
          <p:cNvGrpSpPr/>
          <p:nvPr>
            <p:custDataLst>
              <p:tags r:id="rId1"/>
            </p:custDataLst>
          </p:nvPr>
        </p:nvGrpSpPr>
        <p:grpSpPr>
          <a:xfrm>
            <a:off x="9620357" y="74803"/>
            <a:ext cx="1681793" cy="240475"/>
            <a:chOff x="8169483" y="1306784"/>
            <a:chExt cx="1441099" cy="247652"/>
          </a:xfrm>
        </p:grpSpPr>
        <p:sp>
          <p:nvSpPr>
            <p:cNvPr id="107" name="StickerText79465"/>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108" name="StickerLineTop79465"/>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13" name="StickerLineBottom79465"/>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149" name="TextBox 148"/>
          <p:cNvSpPr txBox="1"/>
          <p:nvPr/>
        </p:nvSpPr>
        <p:spPr>
          <a:xfrm>
            <a:off x="5147494" y="448728"/>
            <a:ext cx="990429"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Execution Commit (EC)</a:t>
            </a:r>
          </a:p>
        </p:txBody>
      </p:sp>
      <p:cxnSp>
        <p:nvCxnSpPr>
          <p:cNvPr id="169" name="Straight Arrow Connector 168"/>
          <p:cNvCxnSpPr/>
          <p:nvPr/>
        </p:nvCxnSpPr>
        <p:spPr bwMode="auto">
          <a:xfrm>
            <a:off x="6096560" y="433319"/>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50" name="TextBox 149"/>
          <p:cNvSpPr txBox="1"/>
          <p:nvPr/>
        </p:nvSpPr>
        <p:spPr>
          <a:xfrm>
            <a:off x="4016899" y="816975"/>
            <a:ext cx="1084912"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IP Execution Commit (IE)</a:t>
            </a:r>
          </a:p>
        </p:txBody>
      </p:sp>
      <p:sp>
        <p:nvSpPr>
          <p:cNvPr id="127" name="TextBox 126"/>
          <p:cNvSpPr txBox="1"/>
          <p:nvPr/>
        </p:nvSpPr>
        <p:spPr>
          <a:xfrm>
            <a:off x="3016381" y="819116"/>
            <a:ext cx="795172"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IP Concept (IC)</a:t>
            </a:r>
          </a:p>
        </p:txBody>
      </p:sp>
      <p:cxnSp>
        <p:nvCxnSpPr>
          <p:cNvPr id="168" name="Straight Arrow Connector 167"/>
          <p:cNvCxnSpPr/>
          <p:nvPr/>
        </p:nvCxnSpPr>
        <p:spPr bwMode="auto">
          <a:xfrm>
            <a:off x="5065712" y="844741"/>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57" name="TextBox 156"/>
          <p:cNvSpPr txBox="1"/>
          <p:nvPr/>
        </p:nvSpPr>
        <p:spPr>
          <a:xfrm>
            <a:off x="4511239" y="461894"/>
            <a:ext cx="621149"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IntelOne Display Light" panose="020B0403020203020204" pitchFamily="34" charset="0"/>
              </a:rPr>
              <a:t>IP Ready</a:t>
            </a:r>
          </a:p>
        </p:txBody>
      </p:sp>
      <p:cxnSp>
        <p:nvCxnSpPr>
          <p:cNvPr id="175" name="Straight Arrow Connector 174"/>
          <p:cNvCxnSpPr/>
          <p:nvPr/>
        </p:nvCxnSpPr>
        <p:spPr bwMode="auto">
          <a:xfrm>
            <a:off x="5071292" y="519044"/>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cxnSp>
        <p:nvCxnSpPr>
          <p:cNvPr id="179" name="Straight Arrow Connector 178"/>
          <p:cNvCxnSpPr/>
          <p:nvPr/>
        </p:nvCxnSpPr>
        <p:spPr bwMode="auto">
          <a:xfrm>
            <a:off x="3788883" y="844741"/>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129" name="TextBox 128"/>
          <p:cNvSpPr txBox="1"/>
          <p:nvPr/>
        </p:nvSpPr>
        <p:spPr>
          <a:xfrm>
            <a:off x="3199757" y="436167"/>
            <a:ext cx="1037280"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Concept (PC)</a:t>
            </a:r>
          </a:p>
        </p:txBody>
      </p:sp>
      <p:cxnSp>
        <p:nvCxnSpPr>
          <p:cNvPr id="146" name="Straight Arrow Connector 145"/>
          <p:cNvCxnSpPr/>
          <p:nvPr/>
        </p:nvCxnSpPr>
        <p:spPr bwMode="auto">
          <a:xfrm>
            <a:off x="4191830" y="431867"/>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cxnSp>
        <p:nvCxnSpPr>
          <p:cNvPr id="147" name="Straight Arrow Connector 146"/>
          <p:cNvCxnSpPr/>
          <p:nvPr/>
        </p:nvCxnSpPr>
        <p:spPr bwMode="auto">
          <a:xfrm>
            <a:off x="4635182" y="507431"/>
            <a:ext cx="0" cy="32004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grpSp>
        <p:nvGrpSpPr>
          <p:cNvPr id="314" name="Group 313">
            <a:extLst>
              <a:ext uri="{FF2B5EF4-FFF2-40B4-BE49-F238E27FC236}">
                <a16:creationId xmlns:a16="http://schemas.microsoft.com/office/drawing/2014/main" id="{B116B4F8-29D6-473A-9CA2-587D0A0F22A6}"/>
              </a:ext>
            </a:extLst>
          </p:cNvPr>
          <p:cNvGrpSpPr/>
          <p:nvPr/>
        </p:nvGrpSpPr>
        <p:grpSpPr>
          <a:xfrm>
            <a:off x="3255592" y="1185416"/>
            <a:ext cx="7933873" cy="5652674"/>
            <a:chOff x="1501404" y="1293481"/>
            <a:chExt cx="7933873" cy="5618212"/>
          </a:xfrm>
        </p:grpSpPr>
        <p:sp>
          <p:nvSpPr>
            <p:cNvPr id="315" name="Rectangle 314">
              <a:extLst>
                <a:ext uri="{FF2B5EF4-FFF2-40B4-BE49-F238E27FC236}">
                  <a16:creationId xmlns:a16="http://schemas.microsoft.com/office/drawing/2014/main" id="{C385FED0-5A86-4C35-A108-8C0715122528}"/>
                </a:ext>
              </a:extLst>
            </p:cNvPr>
            <p:cNvSpPr/>
            <p:nvPr/>
          </p:nvSpPr>
          <p:spPr bwMode="auto">
            <a:xfrm>
              <a:off x="7316155" y="1325239"/>
              <a:ext cx="725531" cy="5579463"/>
            </a:xfrm>
            <a:prstGeom prst="rect">
              <a:avLst/>
            </a:prstGeom>
            <a:solidFill>
              <a:srgbClr val="F2F2F2">
                <a:alpha val="14902"/>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16" name="Rectangle 315">
              <a:extLst>
                <a:ext uri="{FF2B5EF4-FFF2-40B4-BE49-F238E27FC236}">
                  <a16:creationId xmlns:a16="http://schemas.microsoft.com/office/drawing/2014/main" id="{FFC09D12-1CD6-433C-9DC9-858110A34D41}"/>
                </a:ext>
              </a:extLst>
            </p:cNvPr>
            <p:cNvSpPr/>
            <p:nvPr/>
          </p:nvSpPr>
          <p:spPr bwMode="auto">
            <a:xfrm>
              <a:off x="8045389" y="1322446"/>
              <a:ext cx="1389888" cy="5582758"/>
            </a:xfrm>
            <a:prstGeom prst="rect">
              <a:avLst/>
            </a:prstGeom>
            <a:solidFill>
              <a:srgbClr val="FFC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17" name="Rectangle 316">
              <a:extLst>
                <a:ext uri="{FF2B5EF4-FFF2-40B4-BE49-F238E27FC236}">
                  <a16:creationId xmlns:a16="http://schemas.microsoft.com/office/drawing/2014/main" id="{083298AA-B571-4B49-82EF-3B4DA7AEB858}"/>
                </a:ext>
              </a:extLst>
            </p:cNvPr>
            <p:cNvSpPr/>
            <p:nvPr/>
          </p:nvSpPr>
          <p:spPr bwMode="auto">
            <a:xfrm>
              <a:off x="5436170" y="1322173"/>
              <a:ext cx="822353" cy="5582759"/>
            </a:xfrm>
            <a:prstGeom prst="rect">
              <a:avLst/>
            </a:prstGeom>
            <a:solidFill>
              <a:srgbClr val="0070C0">
                <a:alpha val="14902"/>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18" name="Rectangle 317">
              <a:extLst>
                <a:ext uri="{FF2B5EF4-FFF2-40B4-BE49-F238E27FC236}">
                  <a16:creationId xmlns:a16="http://schemas.microsoft.com/office/drawing/2014/main" id="{E4C5D042-C2EF-41E2-84CA-FD4FB453FFE4}"/>
                </a:ext>
              </a:extLst>
            </p:cNvPr>
            <p:cNvSpPr/>
            <p:nvPr/>
          </p:nvSpPr>
          <p:spPr bwMode="auto">
            <a:xfrm>
              <a:off x="1501404" y="1322173"/>
              <a:ext cx="2842743" cy="5587422"/>
            </a:xfrm>
            <a:prstGeom prst="rect">
              <a:avLst/>
            </a:prstGeom>
            <a:solidFill>
              <a:srgbClr val="FFE433">
                <a:lumMod val="40000"/>
                <a:lumOff val="60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19" name="Rectangle 318">
              <a:extLst>
                <a:ext uri="{FF2B5EF4-FFF2-40B4-BE49-F238E27FC236}">
                  <a16:creationId xmlns:a16="http://schemas.microsoft.com/office/drawing/2014/main" id="{94DFF171-6507-4B98-B403-9CDAD036649D}"/>
                </a:ext>
              </a:extLst>
            </p:cNvPr>
            <p:cNvSpPr/>
            <p:nvPr/>
          </p:nvSpPr>
          <p:spPr bwMode="auto">
            <a:xfrm>
              <a:off x="4343652" y="1322173"/>
              <a:ext cx="1097673" cy="5589520"/>
            </a:xfrm>
            <a:prstGeom prst="rect">
              <a:avLst/>
            </a:prstGeom>
            <a:solidFill>
              <a:srgbClr val="FFFF00">
                <a:alpha val="14902"/>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20" name="Rectangle 319">
              <a:extLst>
                <a:ext uri="{FF2B5EF4-FFF2-40B4-BE49-F238E27FC236}">
                  <a16:creationId xmlns:a16="http://schemas.microsoft.com/office/drawing/2014/main" id="{A941EDBE-5889-4CA8-B065-5F634E20B559}"/>
                </a:ext>
              </a:extLst>
            </p:cNvPr>
            <p:cNvSpPr/>
            <p:nvPr/>
          </p:nvSpPr>
          <p:spPr bwMode="auto">
            <a:xfrm>
              <a:off x="6258523" y="1325239"/>
              <a:ext cx="1052855" cy="5577840"/>
            </a:xfrm>
            <a:prstGeom prst="rect">
              <a:avLst/>
            </a:prstGeom>
            <a:solidFill>
              <a:srgbClr val="595959">
                <a:alpha val="14902"/>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21" name="TextBox 320">
              <a:extLst>
                <a:ext uri="{FF2B5EF4-FFF2-40B4-BE49-F238E27FC236}">
                  <a16:creationId xmlns:a16="http://schemas.microsoft.com/office/drawing/2014/main" id="{1A0E78B9-C534-462A-924E-39BF9F9927BB}"/>
                </a:ext>
              </a:extLst>
            </p:cNvPr>
            <p:cNvSpPr txBox="1"/>
            <p:nvPr/>
          </p:nvSpPr>
          <p:spPr>
            <a:xfrm>
              <a:off x="1511299" y="1306672"/>
              <a:ext cx="281940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rgbClr val="000000">
                      <a:lumMod val="50000"/>
                      <a:lumOff val="50000"/>
                    </a:srgbClr>
                  </a:solidFill>
                  <a:effectLst/>
                  <a:uLnTx/>
                  <a:uFillTx/>
                </a:rPr>
                <a:t>Planning Phase</a:t>
              </a:r>
            </a:p>
          </p:txBody>
        </p:sp>
        <p:sp>
          <p:nvSpPr>
            <p:cNvPr id="322" name="TextBox 321">
              <a:extLst>
                <a:ext uri="{FF2B5EF4-FFF2-40B4-BE49-F238E27FC236}">
                  <a16:creationId xmlns:a16="http://schemas.microsoft.com/office/drawing/2014/main" id="{B7C63F11-BBD1-4DC1-A86B-EE685D54B1FA}"/>
                </a:ext>
              </a:extLst>
            </p:cNvPr>
            <p:cNvSpPr txBox="1"/>
            <p:nvPr/>
          </p:nvSpPr>
          <p:spPr>
            <a:xfrm>
              <a:off x="5436171" y="1304334"/>
              <a:ext cx="820452" cy="246221"/>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rgbClr val="000000">
                      <a:lumMod val="50000"/>
                      <a:lumOff val="50000"/>
                    </a:srgbClr>
                  </a:solidFill>
                  <a:effectLst/>
                  <a:uLnTx/>
                  <a:uFillTx/>
                </a:rPr>
                <a:t>0.5 Phase</a:t>
              </a:r>
            </a:p>
          </p:txBody>
        </p:sp>
        <p:sp>
          <p:nvSpPr>
            <p:cNvPr id="323" name="TextBox 322">
              <a:extLst>
                <a:ext uri="{FF2B5EF4-FFF2-40B4-BE49-F238E27FC236}">
                  <a16:creationId xmlns:a16="http://schemas.microsoft.com/office/drawing/2014/main" id="{CEF592FA-4A79-461D-9348-0C9E26CC38E8}"/>
                </a:ext>
              </a:extLst>
            </p:cNvPr>
            <p:cNvSpPr txBox="1"/>
            <p:nvPr/>
          </p:nvSpPr>
          <p:spPr>
            <a:xfrm>
              <a:off x="8140975" y="1295113"/>
              <a:ext cx="122741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rgbClr val="000000">
                      <a:lumMod val="50000"/>
                      <a:lumOff val="50000"/>
                    </a:srgbClr>
                  </a:solidFill>
                  <a:effectLst/>
                  <a:uLnTx/>
                  <a:uFillTx/>
                </a:rPr>
                <a:t>A0 TI Phase</a:t>
              </a:r>
            </a:p>
          </p:txBody>
        </p:sp>
        <p:sp>
          <p:nvSpPr>
            <p:cNvPr id="324" name="TextBox 323">
              <a:extLst>
                <a:ext uri="{FF2B5EF4-FFF2-40B4-BE49-F238E27FC236}">
                  <a16:creationId xmlns:a16="http://schemas.microsoft.com/office/drawing/2014/main" id="{4904CAFB-D399-4333-89FC-E58F86DA7D8A}"/>
                </a:ext>
              </a:extLst>
            </p:cNvPr>
            <p:cNvSpPr txBox="1"/>
            <p:nvPr/>
          </p:nvSpPr>
          <p:spPr>
            <a:xfrm>
              <a:off x="4348795" y="1310755"/>
              <a:ext cx="1094358"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rgbClr val="000000">
                      <a:lumMod val="50000"/>
                      <a:lumOff val="50000"/>
                    </a:srgbClr>
                  </a:solidFill>
                  <a:effectLst/>
                  <a:uLnTx/>
                  <a:uFillTx/>
                </a:rPr>
                <a:t>0.3 Phase</a:t>
              </a:r>
            </a:p>
          </p:txBody>
        </p:sp>
        <p:sp>
          <p:nvSpPr>
            <p:cNvPr id="325" name="TextBox 324">
              <a:extLst>
                <a:ext uri="{FF2B5EF4-FFF2-40B4-BE49-F238E27FC236}">
                  <a16:creationId xmlns:a16="http://schemas.microsoft.com/office/drawing/2014/main" id="{1E3908C9-D69F-4B0D-A203-7C69D7F20FA5}"/>
                </a:ext>
              </a:extLst>
            </p:cNvPr>
            <p:cNvSpPr txBox="1"/>
            <p:nvPr/>
          </p:nvSpPr>
          <p:spPr>
            <a:xfrm>
              <a:off x="6227483" y="1299154"/>
              <a:ext cx="1227417"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rgbClr val="000000">
                      <a:lumMod val="50000"/>
                      <a:lumOff val="50000"/>
                    </a:srgbClr>
                  </a:solidFill>
                  <a:effectLst/>
                  <a:uLnTx/>
                  <a:uFillTx/>
                </a:rPr>
                <a:t>0.8 Phase</a:t>
              </a:r>
            </a:p>
          </p:txBody>
        </p:sp>
        <p:sp>
          <p:nvSpPr>
            <p:cNvPr id="326" name="TextBox 325">
              <a:extLst>
                <a:ext uri="{FF2B5EF4-FFF2-40B4-BE49-F238E27FC236}">
                  <a16:creationId xmlns:a16="http://schemas.microsoft.com/office/drawing/2014/main" id="{5B1ED8BC-19F9-4167-B624-BAE26AC675F7}"/>
                </a:ext>
              </a:extLst>
            </p:cNvPr>
            <p:cNvSpPr txBox="1"/>
            <p:nvPr/>
          </p:nvSpPr>
          <p:spPr>
            <a:xfrm>
              <a:off x="7315081" y="1293481"/>
              <a:ext cx="725826" cy="244720"/>
            </a:xfrm>
            <a:prstGeom prst="rect">
              <a:avLst/>
            </a:prstGeom>
            <a:noFill/>
          </p:spPr>
          <p:txBody>
            <a:bodyPr wrap="square" lIns="0" r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rgbClr val="000000">
                      <a:lumMod val="50000"/>
                      <a:lumOff val="50000"/>
                    </a:srgbClr>
                  </a:solidFill>
                  <a:effectLst/>
                  <a:uLnTx/>
                  <a:uFillTx/>
                </a:rPr>
                <a:t>1.0  Phase</a:t>
              </a:r>
            </a:p>
          </p:txBody>
        </p:sp>
      </p:grpSp>
      <p:cxnSp>
        <p:nvCxnSpPr>
          <p:cNvPr id="327" name="Straight Arrow Connector 326">
            <a:extLst>
              <a:ext uri="{FF2B5EF4-FFF2-40B4-BE49-F238E27FC236}">
                <a16:creationId xmlns:a16="http://schemas.microsoft.com/office/drawing/2014/main" id="{2EED5A45-50E7-4344-8575-784537DDCF4A}"/>
              </a:ext>
            </a:extLst>
          </p:cNvPr>
          <p:cNvCxnSpPr>
            <a:stCxn id="360" idx="2"/>
          </p:cNvCxnSpPr>
          <p:nvPr/>
        </p:nvCxnSpPr>
        <p:spPr bwMode="auto">
          <a:xfrm>
            <a:off x="6532483" y="3697819"/>
            <a:ext cx="0" cy="100584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cxnSp>
        <p:nvCxnSpPr>
          <p:cNvPr id="330" name="Straight Arrow Connector 329">
            <a:extLst>
              <a:ext uri="{FF2B5EF4-FFF2-40B4-BE49-F238E27FC236}">
                <a16:creationId xmlns:a16="http://schemas.microsoft.com/office/drawing/2014/main" id="{A27CBA2B-0B1A-4762-AE91-F847234056C6}"/>
              </a:ext>
            </a:extLst>
          </p:cNvPr>
          <p:cNvCxnSpPr/>
          <p:nvPr/>
        </p:nvCxnSpPr>
        <p:spPr bwMode="auto">
          <a:xfrm>
            <a:off x="7188529" y="3687993"/>
            <a:ext cx="0" cy="54864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cxnSp>
        <p:nvCxnSpPr>
          <p:cNvPr id="331" name="Straight Arrow Connector 330">
            <a:extLst>
              <a:ext uri="{FF2B5EF4-FFF2-40B4-BE49-F238E27FC236}">
                <a16:creationId xmlns:a16="http://schemas.microsoft.com/office/drawing/2014/main" id="{6BB191DC-A63C-47C4-A3BE-8743FE6E4C7B}"/>
              </a:ext>
            </a:extLst>
          </p:cNvPr>
          <p:cNvCxnSpPr/>
          <p:nvPr/>
        </p:nvCxnSpPr>
        <p:spPr bwMode="auto">
          <a:xfrm>
            <a:off x="8470061" y="3683149"/>
            <a:ext cx="0" cy="54864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graphicFrame>
        <p:nvGraphicFramePr>
          <p:cNvPr id="332" name="Table 331">
            <a:extLst>
              <a:ext uri="{FF2B5EF4-FFF2-40B4-BE49-F238E27FC236}">
                <a16:creationId xmlns:a16="http://schemas.microsoft.com/office/drawing/2014/main" id="{9E899730-6C5F-45EB-8E34-A731BF3BDD80}"/>
              </a:ext>
            </a:extLst>
          </p:cNvPr>
          <p:cNvGraphicFramePr>
            <a:graphicFrameLocks noGrp="1"/>
          </p:cNvGraphicFramePr>
          <p:nvPr>
            <p:extLst>
              <p:ext uri="{D42A27DB-BD31-4B8C-83A1-F6EECF244321}">
                <p14:modId xmlns:p14="http://schemas.microsoft.com/office/powerpoint/2010/main" val="209734377"/>
              </p:ext>
            </p:extLst>
          </p:nvPr>
        </p:nvGraphicFramePr>
        <p:xfrm>
          <a:off x="3770312" y="4254396"/>
          <a:ext cx="7424928" cy="249060"/>
        </p:xfrm>
        <a:graphic>
          <a:graphicData uri="http://schemas.openxmlformats.org/drawingml/2006/table">
            <a:tbl>
              <a:tblPr/>
              <a:tblGrid>
                <a:gridCol w="2505456">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82880">
                  <a:extLst>
                    <a:ext uri="{9D8B030D-6E8A-4147-A177-3AD203B41FA5}">
                      <a16:colId xmlns:a16="http://schemas.microsoft.com/office/drawing/2014/main" val="20004"/>
                    </a:ext>
                  </a:extLst>
                </a:gridCol>
                <a:gridCol w="1344168">
                  <a:extLst>
                    <a:ext uri="{9D8B030D-6E8A-4147-A177-3AD203B41FA5}">
                      <a16:colId xmlns:a16="http://schemas.microsoft.com/office/drawing/2014/main" val="20005"/>
                    </a:ext>
                  </a:extLst>
                </a:gridCol>
                <a:gridCol w="960120">
                  <a:extLst>
                    <a:ext uri="{9D8B030D-6E8A-4147-A177-3AD203B41FA5}">
                      <a16:colId xmlns:a16="http://schemas.microsoft.com/office/drawing/2014/main" val="20006"/>
                    </a:ext>
                  </a:extLst>
                </a:gridCol>
                <a:gridCol w="420624">
                  <a:extLst>
                    <a:ext uri="{9D8B030D-6E8A-4147-A177-3AD203B41FA5}">
                      <a16:colId xmlns:a16="http://schemas.microsoft.com/office/drawing/2014/main" val="20007"/>
                    </a:ext>
                  </a:extLst>
                </a:gridCol>
              </a:tblGrid>
              <a:tr h="124530">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SD TR</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SD 0.0</a:t>
                      </a: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200" b="0" i="0" u="none" strike="noStrike" dirty="0">
                        <a:solidFill>
                          <a:srgbClr val="FFFFFF"/>
                        </a:solidFill>
                        <a:effectLst/>
                        <a:latin typeface="Intel Clear" panose="020B0604020203020204" pitchFamily="34" charset="0"/>
                      </a:endParaRPr>
                    </a:p>
                  </a:txBody>
                  <a:tcPr marL="45720" marR="4572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FFFFFF"/>
                          </a:solidFill>
                          <a:effectLst/>
                          <a:latin typeface="Intel Clear" panose="020B0604020203020204" pitchFamily="34" charset="0"/>
                          <a:ea typeface="+mn-ea"/>
                          <a:cs typeface="+mn-cs"/>
                        </a:rPr>
                        <a:t> SD 0.5</a:t>
                      </a:r>
                    </a:p>
                  </a:txBody>
                  <a:tcPr marL="45720" marR="45720" anchor="ctr">
                    <a:lnL w="1905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200" b="0" i="0" u="none" strike="noStrike" kern="1200" dirty="0">
                        <a:solidFill>
                          <a:srgbClr val="FFFFFF"/>
                        </a:solidFill>
                        <a:effectLst/>
                        <a:latin typeface="Intel Clear" panose="020B0604020203020204" pitchFamily="34" charset="0"/>
                        <a:ea typeface="+mn-ea"/>
                        <a:cs typeface="+mn-cs"/>
                      </a:endParaRPr>
                    </a:p>
                  </a:txBody>
                  <a:tcPr marL="45720" marR="45720" anchor="ctr">
                    <a:lnL w="28575"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 SD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dirty="0">
                          <a:solidFill>
                            <a:srgbClr val="000000"/>
                          </a:solidFill>
                          <a:latin typeface="Intel Clear" panose="020B0604020203020204" pitchFamily="34" charset="0"/>
                        </a:rPr>
                        <a:t>SD</a:t>
                      </a:r>
                      <a:r>
                        <a:rPr lang="en-US" sz="1000" baseline="0" dirty="0">
                          <a:solidFill>
                            <a:srgbClr val="000000"/>
                          </a:solidFill>
                          <a:latin typeface="Intel Clear" panose="020B0604020203020204" pitchFamily="34" charset="0"/>
                        </a:rPr>
                        <a:t> 1.0</a:t>
                      </a:r>
                      <a:endParaRPr lang="en-US" sz="1000" dirty="0">
                        <a:solidFill>
                          <a:srgbClr val="000000"/>
                        </a:solidFill>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endParaRPr lang="en-US" sz="1000" dirty="0">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433">
                        <a:lumMod val="75000"/>
                      </a:srgbClr>
                    </a:solidFill>
                  </a:tcPr>
                </a:tc>
                <a:extLst>
                  <a:ext uri="{0D108BD9-81ED-4DB2-BD59-A6C34878D82A}">
                    <a16:rowId xmlns:a16="http://schemas.microsoft.com/office/drawing/2014/main" val="10000"/>
                  </a:ext>
                </a:extLst>
              </a:tr>
              <a:tr h="124530">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200" b="0" i="0" u="none" strike="noStrike" dirty="0">
                        <a:solidFill>
                          <a:srgbClr val="FFFFFF"/>
                        </a:solidFill>
                        <a:effectLst/>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0" b="0" i="0" u="none" strike="noStrike" kern="1200" dirty="0">
                        <a:solidFill>
                          <a:srgbClr val="FFFFFF"/>
                        </a:solidFill>
                        <a:effectLst/>
                        <a:latin typeface="+mn-lt"/>
                        <a:ea typeface="+mn-ea"/>
                        <a:cs typeface="+mn-cs"/>
                      </a:endParaRPr>
                    </a:p>
                  </a:txBody>
                  <a:tcPr marL="45720" marR="4572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200" b="0" i="0" u="none" strike="noStrike" kern="1200" dirty="0">
                        <a:solidFill>
                          <a:srgbClr val="FFFFFF"/>
                        </a:solidFill>
                        <a:effectLst/>
                        <a:latin typeface="Intel Clear" panose="020B0604020203020204" pitchFamily="34" charset="0"/>
                        <a:ea typeface="+mn-ea"/>
                        <a:cs typeface="+mn-cs"/>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FFFFFF">
                          <a:lumMod val="65000"/>
                        </a:srgb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33" name="Table 332">
            <a:extLst>
              <a:ext uri="{FF2B5EF4-FFF2-40B4-BE49-F238E27FC236}">
                <a16:creationId xmlns:a16="http://schemas.microsoft.com/office/drawing/2014/main" id="{72597477-058D-4E2E-B348-FD39F88CA517}"/>
              </a:ext>
            </a:extLst>
          </p:cNvPr>
          <p:cNvGraphicFramePr>
            <a:graphicFrameLocks noGrp="1"/>
          </p:cNvGraphicFramePr>
          <p:nvPr/>
        </p:nvGraphicFramePr>
        <p:xfrm>
          <a:off x="5997647" y="3485507"/>
          <a:ext cx="219456" cy="247154"/>
        </p:xfrm>
        <a:graphic>
          <a:graphicData uri="http://schemas.openxmlformats.org/drawingml/2006/table">
            <a:tbl>
              <a:tblPr/>
              <a:tblGrid>
                <a:gridCol w="219456">
                  <a:extLst>
                    <a:ext uri="{9D8B030D-6E8A-4147-A177-3AD203B41FA5}">
                      <a16:colId xmlns:a16="http://schemas.microsoft.com/office/drawing/2014/main" val="20000"/>
                    </a:ext>
                  </a:extLst>
                </a:gridCol>
              </a:tblGrid>
              <a:tr h="24715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FFFFFF"/>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extLst>
                  <a:ext uri="{0D108BD9-81ED-4DB2-BD59-A6C34878D82A}">
                    <a16:rowId xmlns:a16="http://schemas.microsoft.com/office/drawing/2014/main" val="10000"/>
                  </a:ext>
                </a:extLst>
              </a:tr>
            </a:tbl>
          </a:graphicData>
        </a:graphic>
      </p:graphicFrame>
      <p:sp>
        <p:nvSpPr>
          <p:cNvPr id="334" name="Rectangle 333">
            <a:extLst>
              <a:ext uri="{FF2B5EF4-FFF2-40B4-BE49-F238E27FC236}">
                <a16:creationId xmlns:a16="http://schemas.microsoft.com/office/drawing/2014/main" id="{691DBB1B-35FB-43D0-A069-A6121BF784B2}"/>
              </a:ext>
            </a:extLst>
          </p:cNvPr>
          <p:cNvSpPr/>
          <p:nvPr/>
        </p:nvSpPr>
        <p:spPr>
          <a:xfrm>
            <a:off x="1972268" y="1386818"/>
            <a:ext cx="1462714" cy="430869"/>
          </a:xfrm>
          <a:prstGeom prst="rect">
            <a:avLst/>
          </a:prstGeom>
        </p:spPr>
        <p:txBody>
          <a:bodyPr wrap="square" lIns="91422" tIns="45711" rIns="91422" bIns="45711">
            <a:spAutoFit/>
          </a:bodyPr>
          <a:lstStyle/>
          <a:p>
            <a:pPr defTabSz="913222" fontAlgn="ctr">
              <a:defRPr/>
            </a:pPr>
            <a:r>
              <a:rPr lang="en-US" sz="1100" b="1" dirty="0">
                <a:solidFill>
                  <a:schemeClr val="bg1">
                    <a:lumMod val="50000"/>
                  </a:schemeClr>
                </a:solidFill>
              </a:rPr>
              <a:t>Product HAS/Die Overview HAS</a:t>
            </a:r>
          </a:p>
        </p:txBody>
      </p:sp>
      <p:sp>
        <p:nvSpPr>
          <p:cNvPr id="335" name="Rectangle 334">
            <a:extLst>
              <a:ext uri="{FF2B5EF4-FFF2-40B4-BE49-F238E27FC236}">
                <a16:creationId xmlns:a16="http://schemas.microsoft.com/office/drawing/2014/main" id="{6B656FD8-37B7-4490-9075-F2F3C30389E6}"/>
              </a:ext>
            </a:extLst>
          </p:cNvPr>
          <p:cNvSpPr/>
          <p:nvPr/>
        </p:nvSpPr>
        <p:spPr>
          <a:xfrm>
            <a:off x="1965770" y="3432157"/>
            <a:ext cx="1469212"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SOC RTL Handoff</a:t>
            </a:r>
            <a:endParaRPr lang="en-US" sz="1200" i="1" strike="sngStrike" dirty="0">
              <a:solidFill>
                <a:srgbClr val="000000"/>
              </a:solidFill>
            </a:endParaRPr>
          </a:p>
        </p:txBody>
      </p:sp>
      <p:sp>
        <p:nvSpPr>
          <p:cNvPr id="336" name="Rectangle 335">
            <a:extLst>
              <a:ext uri="{FF2B5EF4-FFF2-40B4-BE49-F238E27FC236}">
                <a16:creationId xmlns:a16="http://schemas.microsoft.com/office/drawing/2014/main" id="{1B20AE9C-70E9-4E83-80D9-CED95CFB4EA6}"/>
              </a:ext>
            </a:extLst>
          </p:cNvPr>
          <p:cNvSpPr/>
          <p:nvPr/>
        </p:nvSpPr>
        <p:spPr>
          <a:xfrm>
            <a:off x="1965689" y="4682223"/>
            <a:ext cx="872703"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SOC VAL</a:t>
            </a:r>
          </a:p>
        </p:txBody>
      </p:sp>
      <p:sp>
        <p:nvSpPr>
          <p:cNvPr id="337" name="Rectangle 336">
            <a:extLst>
              <a:ext uri="{FF2B5EF4-FFF2-40B4-BE49-F238E27FC236}">
                <a16:creationId xmlns:a16="http://schemas.microsoft.com/office/drawing/2014/main" id="{853D35F6-C594-4625-9269-E00AF071FE8B}"/>
              </a:ext>
            </a:extLst>
          </p:cNvPr>
          <p:cNvSpPr/>
          <p:nvPr/>
        </p:nvSpPr>
        <p:spPr>
          <a:xfrm>
            <a:off x="1965688" y="4234354"/>
            <a:ext cx="407447"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SD</a:t>
            </a:r>
          </a:p>
        </p:txBody>
      </p:sp>
      <p:sp>
        <p:nvSpPr>
          <p:cNvPr id="340" name="Diamond 339">
            <a:extLst>
              <a:ext uri="{FF2B5EF4-FFF2-40B4-BE49-F238E27FC236}">
                <a16:creationId xmlns:a16="http://schemas.microsoft.com/office/drawing/2014/main" id="{C1E85A28-F348-4156-AC9B-67E096146EBF}"/>
              </a:ext>
            </a:extLst>
          </p:cNvPr>
          <p:cNvSpPr/>
          <p:nvPr/>
        </p:nvSpPr>
        <p:spPr>
          <a:xfrm>
            <a:off x="10700983" y="4159884"/>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341" name="Text Box 61">
            <a:extLst>
              <a:ext uri="{FF2B5EF4-FFF2-40B4-BE49-F238E27FC236}">
                <a16:creationId xmlns:a16="http://schemas.microsoft.com/office/drawing/2014/main" id="{6BBA04A5-4090-4EB9-BF5C-873F8AB64038}"/>
              </a:ext>
            </a:extLst>
          </p:cNvPr>
          <p:cNvSpPr txBox="1">
            <a:spLocks noChangeArrowheads="1"/>
          </p:cNvSpPr>
          <p:nvPr/>
        </p:nvSpPr>
        <p:spPr bwMode="auto">
          <a:xfrm>
            <a:off x="10211311" y="3987503"/>
            <a:ext cx="902776" cy="225621"/>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000" b="1" i="1" dirty="0">
                <a:solidFill>
                  <a:prstClr val="black"/>
                </a:solidFill>
                <a:latin typeface="Intel Clear" panose="020B0604020203020204" pitchFamily="34" charset="0"/>
              </a:rPr>
              <a:t>Hard Freeze</a:t>
            </a:r>
          </a:p>
        </p:txBody>
      </p:sp>
      <p:sp>
        <p:nvSpPr>
          <p:cNvPr id="342" name="Text Box 61">
            <a:extLst>
              <a:ext uri="{FF2B5EF4-FFF2-40B4-BE49-F238E27FC236}">
                <a16:creationId xmlns:a16="http://schemas.microsoft.com/office/drawing/2014/main" id="{1C6D3425-B4DF-410E-937E-32BBD6073BA4}"/>
              </a:ext>
            </a:extLst>
          </p:cNvPr>
          <p:cNvSpPr txBox="1">
            <a:spLocks noChangeArrowheads="1"/>
          </p:cNvSpPr>
          <p:nvPr/>
        </p:nvSpPr>
        <p:spPr bwMode="auto">
          <a:xfrm>
            <a:off x="10713490" y="4240936"/>
            <a:ext cx="548640" cy="301603"/>
          </a:xfrm>
          <a:prstGeom prst="rect">
            <a:avLst/>
          </a:prstGeom>
          <a:noFill/>
          <a:ln w="9525">
            <a:noFill/>
            <a:miter lim="800000"/>
            <a:headEnd/>
            <a:tailEnd/>
          </a:ln>
        </p:spPr>
        <p:txBody>
          <a:bodyPr wrap="square" lIns="45720" tIns="45711" rIns="45720" bIns="45711">
            <a:spAutoFit/>
          </a:bodyPr>
          <a:lstStyle/>
          <a:p>
            <a:pPr algn="ctr" defTabSz="970004">
              <a:lnSpc>
                <a:spcPct val="85000"/>
              </a:lnSpc>
              <a:defRPr/>
            </a:pPr>
            <a:r>
              <a:rPr lang="en-US" sz="800" b="1" dirty="0">
                <a:solidFill>
                  <a:prstClr val="black"/>
                </a:solidFill>
                <a:latin typeface="Intel Clear" panose="020B0604020203020204" pitchFamily="34" charset="0"/>
              </a:rPr>
              <a:t>SD Cleanup</a:t>
            </a:r>
          </a:p>
        </p:txBody>
      </p:sp>
      <p:graphicFrame>
        <p:nvGraphicFramePr>
          <p:cNvPr id="343" name="Table 342">
            <a:extLst>
              <a:ext uri="{FF2B5EF4-FFF2-40B4-BE49-F238E27FC236}">
                <a16:creationId xmlns:a16="http://schemas.microsoft.com/office/drawing/2014/main" id="{657663BD-2A13-48B8-AA23-983F7837D82B}"/>
              </a:ext>
            </a:extLst>
          </p:cNvPr>
          <p:cNvGraphicFramePr>
            <a:graphicFrameLocks noGrp="1"/>
          </p:cNvGraphicFramePr>
          <p:nvPr/>
        </p:nvGraphicFramePr>
        <p:xfrm>
          <a:off x="6118384" y="3816400"/>
          <a:ext cx="3685032" cy="243938"/>
        </p:xfrm>
        <a:graphic>
          <a:graphicData uri="http://schemas.openxmlformats.org/drawingml/2006/table">
            <a:tbl>
              <a:tblPr/>
              <a:tblGrid>
                <a:gridCol w="603504">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069848">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tblGrid>
              <a:tr h="2439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RTL 0.0</a:t>
                      </a:r>
                      <a:endParaRPr lang="en-US" sz="1000" b="0" i="0" u="none" strike="sngStrike" dirty="0">
                        <a:solidFill>
                          <a:srgbClr val="FF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 SOC RTL</a:t>
                      </a:r>
                      <a:r>
                        <a:rPr lang="en-US" sz="1000" b="0" i="0" u="none" strike="noStrike" baseline="0" dirty="0">
                          <a:solidFill>
                            <a:schemeClr val="bg1"/>
                          </a:solidFill>
                          <a:effectLst/>
                          <a:latin typeface="Intel Clear" panose="020B0604020203020204" pitchFamily="34" charset="0"/>
                        </a:rPr>
                        <a:t> </a:t>
                      </a:r>
                      <a:r>
                        <a:rPr lang="en-US" sz="1000" b="0" i="0" u="none" strike="noStrike" dirty="0">
                          <a:solidFill>
                            <a:schemeClr val="bg1"/>
                          </a:solidFill>
                          <a:effectLst/>
                          <a:latin typeface="Intel Clear" panose="020B0604020203020204" pitchFamily="34" charset="0"/>
                        </a:rPr>
                        <a:t>0.5</a:t>
                      </a:r>
                      <a:endParaRPr lang="en-US" sz="1000" b="0" i="0" u="none" strike="sngStrike" dirty="0">
                        <a:solidFill>
                          <a:srgbClr val="FF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SOC RTL 0.8</a:t>
                      </a:r>
                      <a:endParaRPr lang="en-US" sz="1000" b="0" i="0" u="none" strike="sngStrike" kern="1200" dirty="0">
                        <a:solidFill>
                          <a:srgbClr val="FF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RTL 1.0</a:t>
                      </a:r>
                      <a:endParaRPr lang="en-US" sz="1000" b="0" i="0" u="none" strike="sngStrike" dirty="0">
                        <a:solidFill>
                          <a:srgbClr val="FF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344" name="Rectangle 343">
            <a:extLst>
              <a:ext uri="{FF2B5EF4-FFF2-40B4-BE49-F238E27FC236}">
                <a16:creationId xmlns:a16="http://schemas.microsoft.com/office/drawing/2014/main" id="{44BC03BC-F0FC-469A-8F2D-36C098831544}"/>
              </a:ext>
            </a:extLst>
          </p:cNvPr>
          <p:cNvSpPr/>
          <p:nvPr/>
        </p:nvSpPr>
        <p:spPr>
          <a:xfrm>
            <a:off x="1965688" y="3683700"/>
            <a:ext cx="1720465" cy="276981"/>
          </a:xfrm>
          <a:prstGeom prst="rect">
            <a:avLst/>
          </a:prstGeom>
        </p:spPr>
        <p:txBody>
          <a:bodyPr wrap="square" lIns="91422" tIns="45711" rIns="91422" bIns="45711">
            <a:spAutoFit/>
          </a:bodyPr>
          <a:lstStyle/>
          <a:p>
            <a:pPr defTabSz="913222" fontAlgn="ctr">
              <a:defRPr/>
            </a:pPr>
            <a:r>
              <a:rPr lang="en-US" sz="1200" b="1" dirty="0">
                <a:solidFill>
                  <a:srgbClr val="000000"/>
                </a:solidFill>
              </a:rPr>
              <a:t>SOC RTL</a:t>
            </a:r>
            <a:endParaRPr lang="en-US" sz="1200" i="1" strike="sngStrike" dirty="0">
              <a:solidFill>
                <a:srgbClr val="FF0000"/>
              </a:solidFill>
            </a:endParaRPr>
          </a:p>
        </p:txBody>
      </p:sp>
      <p:graphicFrame>
        <p:nvGraphicFramePr>
          <p:cNvPr id="345" name="Table 344">
            <a:extLst>
              <a:ext uri="{FF2B5EF4-FFF2-40B4-BE49-F238E27FC236}">
                <a16:creationId xmlns:a16="http://schemas.microsoft.com/office/drawing/2014/main" id="{94A7BDD2-A4AA-4035-844A-711839EC667A}"/>
              </a:ext>
            </a:extLst>
          </p:cNvPr>
          <p:cNvGraphicFramePr>
            <a:graphicFrameLocks noGrp="1"/>
          </p:cNvGraphicFramePr>
          <p:nvPr/>
        </p:nvGraphicFramePr>
        <p:xfrm>
          <a:off x="6721388" y="3488821"/>
          <a:ext cx="466525" cy="243840"/>
        </p:xfrm>
        <a:graphic>
          <a:graphicData uri="http://schemas.openxmlformats.org/drawingml/2006/table">
            <a:tbl>
              <a:tblPr/>
              <a:tblGrid>
                <a:gridCol w="466525">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extLst>
                  <a:ext uri="{0D108BD9-81ED-4DB2-BD59-A6C34878D82A}">
                    <a16:rowId xmlns:a16="http://schemas.microsoft.com/office/drawing/2014/main" val="10000"/>
                  </a:ext>
                </a:extLst>
              </a:tr>
            </a:tbl>
          </a:graphicData>
        </a:graphic>
      </p:graphicFrame>
      <p:graphicFrame>
        <p:nvGraphicFramePr>
          <p:cNvPr id="346" name="Table 345">
            <a:extLst>
              <a:ext uri="{FF2B5EF4-FFF2-40B4-BE49-F238E27FC236}">
                <a16:creationId xmlns:a16="http://schemas.microsoft.com/office/drawing/2014/main" id="{20CF521C-F06A-4BC8-9EFD-4248058C8AD8}"/>
              </a:ext>
            </a:extLst>
          </p:cNvPr>
          <p:cNvGraphicFramePr>
            <a:graphicFrameLocks noGrp="1"/>
          </p:cNvGraphicFramePr>
          <p:nvPr/>
        </p:nvGraphicFramePr>
        <p:xfrm>
          <a:off x="9074277" y="3485675"/>
          <a:ext cx="466344" cy="243840"/>
        </p:xfrm>
        <a:graphic>
          <a:graphicData uri="http://schemas.openxmlformats.org/drawingml/2006/table">
            <a:tbl>
              <a:tblPr/>
              <a:tblGrid>
                <a:gridCol w="466344">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347" name="Table 346">
            <a:extLst>
              <a:ext uri="{FF2B5EF4-FFF2-40B4-BE49-F238E27FC236}">
                <a16:creationId xmlns:a16="http://schemas.microsoft.com/office/drawing/2014/main" id="{7D39E7CC-E661-4420-B633-DD4DD3EE0744}"/>
              </a:ext>
            </a:extLst>
          </p:cNvPr>
          <p:cNvGraphicFramePr>
            <a:graphicFrameLocks noGrp="1"/>
          </p:cNvGraphicFramePr>
          <p:nvPr/>
        </p:nvGraphicFramePr>
        <p:xfrm>
          <a:off x="8006439" y="3485675"/>
          <a:ext cx="466344" cy="243840"/>
        </p:xfrm>
        <a:graphic>
          <a:graphicData uri="http://schemas.openxmlformats.org/drawingml/2006/table">
            <a:tbl>
              <a:tblPr/>
              <a:tblGrid>
                <a:gridCol w="466344">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0.8</a:t>
                      </a:r>
                      <a:r>
                        <a:rPr lang="en-US" sz="1000" b="0" i="0" u="none" strike="noStrike" kern="1200" dirty="0">
                          <a:solidFill>
                            <a:srgbClr val="000000"/>
                          </a:solidFill>
                          <a:effectLst/>
                          <a:latin typeface="Intel Clear" panose="020B0604020203020204" pitchFamily="34" charset="0"/>
                          <a:ea typeface="+mn-ea"/>
                          <a:cs typeface="+mn-cs"/>
                        </a:rPr>
                        <a:t>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extLst>
                  <a:ext uri="{0D108BD9-81ED-4DB2-BD59-A6C34878D82A}">
                    <a16:rowId xmlns:a16="http://schemas.microsoft.com/office/drawing/2014/main" val="10000"/>
                  </a:ext>
                </a:extLst>
              </a:tr>
            </a:tbl>
          </a:graphicData>
        </a:graphic>
      </p:graphicFrame>
      <p:graphicFrame>
        <p:nvGraphicFramePr>
          <p:cNvPr id="348" name="Table 347">
            <a:extLst>
              <a:ext uri="{FF2B5EF4-FFF2-40B4-BE49-F238E27FC236}">
                <a16:creationId xmlns:a16="http://schemas.microsoft.com/office/drawing/2014/main" id="{6DB72881-C2A0-42F5-A45B-786404C6E45E}"/>
              </a:ext>
            </a:extLst>
          </p:cNvPr>
          <p:cNvGraphicFramePr>
            <a:graphicFrameLocks noGrp="1"/>
          </p:cNvGraphicFramePr>
          <p:nvPr>
            <p:extLst>
              <p:ext uri="{D42A27DB-BD31-4B8C-83A1-F6EECF244321}">
                <p14:modId xmlns:p14="http://schemas.microsoft.com/office/powerpoint/2010/main" val="2830614664"/>
              </p:ext>
            </p:extLst>
          </p:nvPr>
        </p:nvGraphicFramePr>
        <p:xfrm>
          <a:off x="6084889" y="4709175"/>
          <a:ext cx="4680308" cy="243938"/>
        </p:xfrm>
        <a:graphic>
          <a:graphicData uri="http://schemas.openxmlformats.org/drawingml/2006/table">
            <a:tbl>
              <a:tblPr/>
              <a:tblGrid>
                <a:gridCol w="455780">
                  <a:extLst>
                    <a:ext uri="{9D8B030D-6E8A-4147-A177-3AD203B41FA5}">
                      <a16:colId xmlns:a16="http://schemas.microsoft.com/office/drawing/2014/main" val="20000"/>
                    </a:ext>
                  </a:extLst>
                </a:gridCol>
                <a:gridCol w="658368">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325880">
                  <a:extLst>
                    <a:ext uri="{9D8B030D-6E8A-4147-A177-3AD203B41FA5}">
                      <a16:colId xmlns:a16="http://schemas.microsoft.com/office/drawing/2014/main" val="20004"/>
                    </a:ext>
                  </a:extLst>
                </a:gridCol>
                <a:gridCol w="960120">
                  <a:extLst>
                    <a:ext uri="{9D8B030D-6E8A-4147-A177-3AD203B41FA5}">
                      <a16:colId xmlns:a16="http://schemas.microsoft.com/office/drawing/2014/main" val="20005"/>
                    </a:ext>
                  </a:extLst>
                </a:gridCol>
              </a:tblGrid>
              <a:tr h="121969">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0.0</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VA</a:t>
                      </a:r>
                      <a:r>
                        <a:rPr lang="en-US" sz="1000" b="0" i="0" u="none" strike="noStrike" baseline="0" dirty="0">
                          <a:solidFill>
                            <a:srgbClr val="000000"/>
                          </a:solidFill>
                          <a:effectLst/>
                          <a:latin typeface="Intel Clear" panose="020B0604020203020204" pitchFamily="34" charset="0"/>
                        </a:rPr>
                        <a:t>L </a:t>
                      </a:r>
                      <a:r>
                        <a:rPr lang="en-US" sz="1000" b="0" i="0" u="none" strike="noStrike" dirty="0">
                          <a:solidFill>
                            <a:srgbClr val="000000"/>
                          </a:solidFill>
                          <a:effectLst/>
                          <a:latin typeface="Intel Clear" panose="020B0604020203020204" pitchFamily="34" charset="0"/>
                        </a:rPr>
                        <a:t>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400" b="0" i="0" u="none" strike="noStrike" dirty="0">
                        <a:solidFill>
                          <a:srgbClr val="FFFFFF"/>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SOC VAL 0.5</a:t>
                      </a:r>
                    </a:p>
                  </a:txBody>
                  <a:tcPr marL="0" marR="0" marT="0" marB="0" anchor="ctr">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SOC VAL 0.8</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baseline="0" dirty="0">
                          <a:latin typeface="Intel Clear" panose="020B0604020203020204" pitchFamily="34" charset="0"/>
                        </a:rPr>
                        <a:t> </a:t>
                      </a:r>
                      <a:r>
                        <a:rPr lang="en-US" sz="1000" baseline="0" dirty="0">
                          <a:solidFill>
                            <a:srgbClr val="000000"/>
                          </a:solidFill>
                          <a:latin typeface="Intel Clear" panose="020B0604020203020204" pitchFamily="34" charset="0"/>
                        </a:rPr>
                        <a:t>SOC VAL 1.0</a:t>
                      </a:r>
                      <a:endParaRPr lang="en-US" sz="1000" dirty="0">
                        <a:solidFill>
                          <a:srgbClr val="000000"/>
                        </a:solidFill>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21969">
                <a:tc vMerge="1">
                  <a:txBody>
                    <a:bodyPr/>
                    <a:lstStyle/>
                    <a:p>
                      <a:pPr algn="ctr" fontAlgn="b">
                        <a:buClrTx/>
                      </a:pPr>
                      <a:endParaRPr lang="en-US" sz="1000" b="0" i="0" u="none" strike="noStrike" dirty="0">
                        <a:solidFill>
                          <a:srgbClr val="FFFFFF"/>
                        </a:solidFill>
                        <a:effectLst/>
                        <a:latin typeface="+mj-lt"/>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6393"/>
                    </a:solidFill>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400" b="0" i="0" u="none" strike="noStrike" dirty="0">
                        <a:solidFill>
                          <a:srgbClr val="FFFFFF"/>
                        </a:solidFill>
                        <a:effectLst/>
                        <a:latin typeface="Intel Clear" panose="020B0604020203020204" pitchFamily="34" charset="0"/>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349" name="Diamond 348">
            <a:extLst>
              <a:ext uri="{FF2B5EF4-FFF2-40B4-BE49-F238E27FC236}">
                <a16:creationId xmlns:a16="http://schemas.microsoft.com/office/drawing/2014/main" id="{A2CBFE6E-7E13-4309-B2D1-221ED8078172}"/>
              </a:ext>
            </a:extLst>
          </p:cNvPr>
          <p:cNvSpPr/>
          <p:nvPr/>
        </p:nvSpPr>
        <p:spPr>
          <a:xfrm>
            <a:off x="9740203" y="3723682"/>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350" name="Text Box 61">
            <a:extLst>
              <a:ext uri="{FF2B5EF4-FFF2-40B4-BE49-F238E27FC236}">
                <a16:creationId xmlns:a16="http://schemas.microsoft.com/office/drawing/2014/main" id="{93CB136D-405E-4D43-913A-205D815D3321}"/>
              </a:ext>
            </a:extLst>
          </p:cNvPr>
          <p:cNvSpPr txBox="1">
            <a:spLocks noChangeArrowheads="1"/>
          </p:cNvSpPr>
          <p:nvPr/>
        </p:nvSpPr>
        <p:spPr bwMode="auto">
          <a:xfrm>
            <a:off x="9596045" y="3549204"/>
            <a:ext cx="832243" cy="225621"/>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1000" b="1" i="1" dirty="0">
                <a:solidFill>
                  <a:prstClr val="black"/>
                </a:solidFill>
                <a:latin typeface="Intel Clear" panose="020B0604020203020204" pitchFamily="34" charset="0"/>
              </a:rPr>
              <a:t>RTL Freeze</a:t>
            </a:r>
          </a:p>
        </p:txBody>
      </p:sp>
      <p:cxnSp>
        <p:nvCxnSpPr>
          <p:cNvPr id="357" name="Straight Arrow Connector 356">
            <a:extLst>
              <a:ext uri="{FF2B5EF4-FFF2-40B4-BE49-F238E27FC236}">
                <a16:creationId xmlns:a16="http://schemas.microsoft.com/office/drawing/2014/main" id="{1391BF26-167B-4BB3-82A4-0F539ECBDE2C}"/>
              </a:ext>
            </a:extLst>
          </p:cNvPr>
          <p:cNvCxnSpPr/>
          <p:nvPr/>
        </p:nvCxnSpPr>
        <p:spPr bwMode="auto">
          <a:xfrm>
            <a:off x="9803152" y="3912145"/>
            <a:ext cx="4905" cy="32004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w="med" len="sm"/>
          </a:ln>
          <a:effectLst/>
        </p:spPr>
      </p:cxnSp>
      <p:sp>
        <p:nvSpPr>
          <p:cNvPr id="359" name="Text Box 61">
            <a:extLst>
              <a:ext uri="{FF2B5EF4-FFF2-40B4-BE49-F238E27FC236}">
                <a16:creationId xmlns:a16="http://schemas.microsoft.com/office/drawing/2014/main" id="{B8C6267C-ACA6-4A4D-B65C-C6D8DC8EFE9E}"/>
              </a:ext>
            </a:extLst>
          </p:cNvPr>
          <p:cNvSpPr txBox="1">
            <a:spLocks noChangeArrowheads="1"/>
          </p:cNvSpPr>
          <p:nvPr/>
        </p:nvSpPr>
        <p:spPr bwMode="auto">
          <a:xfrm>
            <a:off x="6130324" y="3298419"/>
            <a:ext cx="841861" cy="212284"/>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900" b="1" i="1" dirty="0">
                <a:solidFill>
                  <a:prstClr val="black"/>
                </a:solidFill>
                <a:latin typeface="Intel Clear" panose="020B0604020203020204" pitchFamily="34" charset="0"/>
              </a:rPr>
              <a:t>SOC RTL 0.3</a:t>
            </a:r>
          </a:p>
        </p:txBody>
      </p:sp>
      <p:sp>
        <p:nvSpPr>
          <p:cNvPr id="360" name="Diamond 359">
            <a:extLst>
              <a:ext uri="{FF2B5EF4-FFF2-40B4-BE49-F238E27FC236}">
                <a16:creationId xmlns:a16="http://schemas.microsoft.com/office/drawing/2014/main" id="{896297B7-4548-46E5-A701-379386C4D733}"/>
              </a:ext>
            </a:extLst>
          </p:cNvPr>
          <p:cNvSpPr/>
          <p:nvPr/>
        </p:nvSpPr>
        <p:spPr>
          <a:xfrm>
            <a:off x="6469537" y="3515281"/>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graphicFrame>
        <p:nvGraphicFramePr>
          <p:cNvPr id="372" name="Table 371">
            <a:extLst>
              <a:ext uri="{FF2B5EF4-FFF2-40B4-BE49-F238E27FC236}">
                <a16:creationId xmlns:a16="http://schemas.microsoft.com/office/drawing/2014/main" id="{77F31298-A5C0-4BE7-83CE-C7B0A13D71FF}"/>
              </a:ext>
            </a:extLst>
          </p:cNvPr>
          <p:cNvGraphicFramePr>
            <a:graphicFrameLocks noGrp="1"/>
          </p:cNvGraphicFramePr>
          <p:nvPr>
            <p:extLst>
              <p:ext uri="{D42A27DB-BD31-4B8C-83A1-F6EECF244321}">
                <p14:modId xmlns:p14="http://schemas.microsoft.com/office/powerpoint/2010/main" val="1370823811"/>
              </p:ext>
            </p:extLst>
          </p:nvPr>
        </p:nvGraphicFramePr>
        <p:xfrm>
          <a:off x="3779836" y="6097405"/>
          <a:ext cx="7409688" cy="246888"/>
        </p:xfrm>
        <a:graphic>
          <a:graphicData uri="http://schemas.openxmlformats.org/drawingml/2006/table">
            <a:tbl>
              <a:tblPr/>
              <a:tblGrid>
                <a:gridCol w="2331720">
                  <a:extLst>
                    <a:ext uri="{9D8B030D-6E8A-4147-A177-3AD203B41FA5}">
                      <a16:colId xmlns:a16="http://schemas.microsoft.com/office/drawing/2014/main" val="20000"/>
                    </a:ext>
                  </a:extLst>
                </a:gridCol>
                <a:gridCol w="1563624">
                  <a:extLst>
                    <a:ext uri="{9D8B030D-6E8A-4147-A177-3AD203B41FA5}">
                      <a16:colId xmlns:a16="http://schemas.microsoft.com/office/drawing/2014/main" val="20001"/>
                    </a:ext>
                  </a:extLst>
                </a:gridCol>
                <a:gridCol w="1380744">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 TR</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err="1">
                          <a:solidFill>
                            <a:srgbClr val="FFFFFF"/>
                          </a:solidFill>
                          <a:effectLst/>
                          <a:latin typeface="Intel Clear" panose="020B0604020203020204" pitchFamily="34" charset="0"/>
                        </a:rPr>
                        <a:t>SiE</a:t>
                      </a:r>
                      <a:r>
                        <a:rPr lang="en-US" sz="1000" b="0" i="0" u="none" strike="noStrike" dirty="0">
                          <a:solidFill>
                            <a:srgbClr val="FFFFFF"/>
                          </a:solidFill>
                          <a:effectLst/>
                          <a:latin typeface="Intel Clear" panose="020B0604020203020204" pitchFamily="34" charset="0"/>
                        </a:rPr>
                        <a:t> MFG 0.0</a:t>
                      </a:r>
                    </a:p>
                  </a:txBody>
                  <a:tcPr marL="42113" marR="42113" marT="42113" marB="42113"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SiE MFG 0.5</a:t>
                      </a:r>
                    </a:p>
                  </a:txBody>
                  <a:tcPr marL="42113" marR="42113" marT="42113" marB="42113"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baseline="0" dirty="0">
                          <a:solidFill>
                            <a:srgbClr val="000000"/>
                          </a:solidFill>
                          <a:effectLst/>
                          <a:latin typeface="Intel Clear" panose="020B0604020203020204" pitchFamily="34" charset="0"/>
                        </a:rPr>
                        <a:t> MFG </a:t>
                      </a:r>
                      <a:r>
                        <a:rPr lang="en-US" sz="1000" b="0" i="0" u="none" strike="noStrike" dirty="0">
                          <a:solidFill>
                            <a:srgbClr val="000000"/>
                          </a:solidFill>
                          <a:effectLst/>
                          <a:latin typeface="Intel Clear" panose="020B0604020203020204" pitchFamily="34" charset="0"/>
                        </a:rPr>
                        <a:t> 0.8</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1.0</a:t>
                      </a:r>
                    </a:p>
                  </a:txBody>
                  <a:tcPr marL="27432" marR="27432"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373" name="Rectangle 372">
            <a:extLst>
              <a:ext uri="{FF2B5EF4-FFF2-40B4-BE49-F238E27FC236}">
                <a16:creationId xmlns:a16="http://schemas.microsoft.com/office/drawing/2014/main" id="{CF67CF7E-701E-40BB-93B5-77B324850B62}"/>
              </a:ext>
            </a:extLst>
          </p:cNvPr>
          <p:cNvSpPr/>
          <p:nvPr/>
        </p:nvSpPr>
        <p:spPr bwMode="auto">
          <a:xfrm>
            <a:off x="3763028" y="3813846"/>
            <a:ext cx="2359152" cy="247520"/>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SOC RTL TR</a:t>
            </a:r>
          </a:p>
        </p:txBody>
      </p:sp>
      <p:sp>
        <p:nvSpPr>
          <p:cNvPr id="374" name="Rectangle 373">
            <a:extLst>
              <a:ext uri="{FF2B5EF4-FFF2-40B4-BE49-F238E27FC236}">
                <a16:creationId xmlns:a16="http://schemas.microsoft.com/office/drawing/2014/main" id="{BE860250-711C-4C59-8B15-D80B93F395F9}"/>
              </a:ext>
            </a:extLst>
          </p:cNvPr>
          <p:cNvSpPr/>
          <p:nvPr/>
        </p:nvSpPr>
        <p:spPr bwMode="auto">
          <a:xfrm>
            <a:off x="3766191" y="4707536"/>
            <a:ext cx="2340864" cy="246221"/>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SOC VAL TR</a:t>
            </a:r>
          </a:p>
        </p:txBody>
      </p:sp>
      <p:sp>
        <p:nvSpPr>
          <p:cNvPr id="388" name="Rectangle 387">
            <a:extLst>
              <a:ext uri="{FF2B5EF4-FFF2-40B4-BE49-F238E27FC236}">
                <a16:creationId xmlns:a16="http://schemas.microsoft.com/office/drawing/2014/main" id="{33F9C90C-CA1E-4370-B2BF-DCD9CB475E27}"/>
              </a:ext>
            </a:extLst>
          </p:cNvPr>
          <p:cNvSpPr/>
          <p:nvPr/>
        </p:nvSpPr>
        <p:spPr>
          <a:xfrm>
            <a:off x="1970089" y="6087743"/>
            <a:ext cx="1694658"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Silicon Enabling MFG</a:t>
            </a:r>
          </a:p>
        </p:txBody>
      </p:sp>
      <p:grpSp>
        <p:nvGrpSpPr>
          <p:cNvPr id="407" name="Group 406">
            <a:extLst>
              <a:ext uri="{FF2B5EF4-FFF2-40B4-BE49-F238E27FC236}">
                <a16:creationId xmlns:a16="http://schemas.microsoft.com/office/drawing/2014/main" id="{F1BDD762-126D-45E9-A5B0-2E525FCC3343}"/>
              </a:ext>
            </a:extLst>
          </p:cNvPr>
          <p:cNvGrpSpPr/>
          <p:nvPr/>
        </p:nvGrpSpPr>
        <p:grpSpPr>
          <a:xfrm>
            <a:off x="10785740" y="4636053"/>
            <a:ext cx="365760" cy="225621"/>
            <a:chOff x="9059546" y="4836626"/>
            <a:chExt cx="365760" cy="225621"/>
          </a:xfrm>
        </p:grpSpPr>
        <p:cxnSp>
          <p:nvCxnSpPr>
            <p:cNvPr id="408" name="Straight Arrow Connector 407">
              <a:extLst>
                <a:ext uri="{FF2B5EF4-FFF2-40B4-BE49-F238E27FC236}">
                  <a16:creationId xmlns:a16="http://schemas.microsoft.com/office/drawing/2014/main" id="{4A98B15E-42C2-4423-8668-6F098F23C866}"/>
                </a:ext>
              </a:extLst>
            </p:cNvPr>
            <p:cNvCxnSpPr/>
            <p:nvPr/>
          </p:nvCxnSpPr>
          <p:spPr bwMode="auto">
            <a:xfrm>
              <a:off x="9115347" y="5046080"/>
              <a:ext cx="249267"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409" name="Text Box 61">
              <a:extLst>
                <a:ext uri="{FF2B5EF4-FFF2-40B4-BE49-F238E27FC236}">
                  <a16:creationId xmlns:a16="http://schemas.microsoft.com/office/drawing/2014/main" id="{2F954D6D-F9C1-4CCD-8FAC-7FB428F1131A}"/>
                </a:ext>
              </a:extLst>
            </p:cNvPr>
            <p:cNvSpPr txBox="1">
              <a:spLocks noChangeArrowheads="1"/>
            </p:cNvSpPr>
            <p:nvPr/>
          </p:nvSpPr>
          <p:spPr bwMode="auto">
            <a:xfrm>
              <a:off x="9059546" y="4836626"/>
              <a:ext cx="365760" cy="225621"/>
            </a:xfrm>
            <a:prstGeom prst="rect">
              <a:avLst/>
            </a:prstGeom>
            <a:noFill/>
            <a:ln w="9525">
              <a:noFill/>
              <a:miter lim="800000"/>
              <a:headEnd/>
              <a:tailEnd/>
            </a:ln>
          </p:spPr>
          <p:txBody>
            <a:bodyPr wrap="square" lIns="45720" tIns="45711" rIns="45720" bIns="45711">
              <a:spAutoFit/>
            </a:bodyPr>
            <a:lstStyle/>
            <a:p>
              <a:pPr marL="0" marR="0" lvl="0" indent="0" defTabSz="970004" eaLnBrk="1" fontAlgn="auto" latinLnBrk="0" hangingPunct="1">
                <a:lnSpc>
                  <a:spcPct val="85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Intel Clear" panose="020B0604020203020204" pitchFamily="34" charset="0"/>
                </a:rPr>
                <a:t>GLS</a:t>
              </a:r>
            </a:p>
          </p:txBody>
        </p:sp>
      </p:grpSp>
      <p:graphicFrame>
        <p:nvGraphicFramePr>
          <p:cNvPr id="417" name="Table 416">
            <a:extLst>
              <a:ext uri="{FF2B5EF4-FFF2-40B4-BE49-F238E27FC236}">
                <a16:creationId xmlns:a16="http://schemas.microsoft.com/office/drawing/2014/main" id="{9936ACA8-9D21-4665-B5BF-C7332D482A25}"/>
              </a:ext>
            </a:extLst>
          </p:cNvPr>
          <p:cNvGraphicFramePr>
            <a:graphicFrameLocks noGrp="1"/>
          </p:cNvGraphicFramePr>
          <p:nvPr/>
        </p:nvGraphicFramePr>
        <p:xfrm>
          <a:off x="5080839" y="3046823"/>
          <a:ext cx="6109448" cy="246888"/>
        </p:xfrm>
        <a:graphic>
          <a:graphicData uri="http://schemas.openxmlformats.org/drawingml/2006/table">
            <a:tbl>
              <a:tblPr/>
              <a:tblGrid>
                <a:gridCol w="850392">
                  <a:extLst>
                    <a:ext uri="{9D8B030D-6E8A-4147-A177-3AD203B41FA5}">
                      <a16:colId xmlns:a16="http://schemas.microsoft.com/office/drawing/2014/main" val="20001"/>
                    </a:ext>
                  </a:extLst>
                </a:gridCol>
                <a:gridCol w="1033272">
                  <a:extLst>
                    <a:ext uri="{9D8B030D-6E8A-4147-A177-3AD203B41FA5}">
                      <a16:colId xmlns:a16="http://schemas.microsoft.com/office/drawing/2014/main" val="20002"/>
                    </a:ext>
                  </a:extLst>
                </a:gridCol>
                <a:gridCol w="1271016">
                  <a:extLst>
                    <a:ext uri="{9D8B030D-6E8A-4147-A177-3AD203B41FA5}">
                      <a16:colId xmlns:a16="http://schemas.microsoft.com/office/drawing/2014/main" val="20003"/>
                    </a:ext>
                  </a:extLst>
                </a:gridCol>
                <a:gridCol w="1289304">
                  <a:extLst>
                    <a:ext uri="{9D8B030D-6E8A-4147-A177-3AD203B41FA5}">
                      <a16:colId xmlns:a16="http://schemas.microsoft.com/office/drawing/2014/main" val="20004"/>
                    </a:ext>
                  </a:extLst>
                </a:gridCol>
                <a:gridCol w="1665464">
                  <a:extLst>
                    <a:ext uri="{9D8B030D-6E8A-4147-A177-3AD203B41FA5}">
                      <a16:colId xmlns:a16="http://schemas.microsoft.com/office/drawing/2014/main" val="1942914349"/>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rgbClr val="000000"/>
                          </a:solidFill>
                          <a:effectLst/>
                          <a:latin typeface="Intel Clear" panose="020B0604020203020204" pitchFamily="34" charset="0"/>
                        </a:rPr>
                        <a:t>IP FW/DRV 0.3</a:t>
                      </a:r>
                    </a:p>
                  </a:txBody>
                  <a:tcPr marL="45720" marR="45720" marT="18288" marB="18288"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FFFFFF"/>
                          </a:solidFill>
                          <a:effectLst/>
                          <a:latin typeface="Intel Clear" panose="020B0604020203020204" pitchFamily="34" charset="0"/>
                        </a:rPr>
                        <a:t>IP FW/DRV 0.5</a:t>
                      </a:r>
                    </a:p>
                  </a:txBody>
                  <a:tcPr marL="45720" marR="45720" marT="18288" marB="18288"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0.8</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1.0</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r>
                        <a:rPr lang="en-US" sz="900" b="0" i="0" u="none" strike="noStrike" dirty="0">
                          <a:solidFill>
                            <a:srgbClr val="000000"/>
                          </a:solidFill>
                          <a:effectLst/>
                          <a:latin typeface="Intel Clear" panose="020B0604020203020204" pitchFamily="34" charset="0"/>
                        </a:rPr>
                        <a:t>IP FW/DRV 1.1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418" name="Rectangle 417">
            <a:extLst>
              <a:ext uri="{FF2B5EF4-FFF2-40B4-BE49-F238E27FC236}">
                <a16:creationId xmlns:a16="http://schemas.microsoft.com/office/drawing/2014/main" id="{99A1DD15-3FA6-4B45-9E95-AF6CDEA21FB9}"/>
              </a:ext>
            </a:extLst>
          </p:cNvPr>
          <p:cNvSpPr/>
          <p:nvPr/>
        </p:nvSpPr>
        <p:spPr>
          <a:xfrm>
            <a:off x="1959928" y="3035221"/>
            <a:ext cx="939644"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FW/DRV</a:t>
            </a:r>
          </a:p>
        </p:txBody>
      </p:sp>
      <p:sp>
        <p:nvSpPr>
          <p:cNvPr id="419" name="Rectangle 418">
            <a:extLst>
              <a:ext uri="{FF2B5EF4-FFF2-40B4-BE49-F238E27FC236}">
                <a16:creationId xmlns:a16="http://schemas.microsoft.com/office/drawing/2014/main" id="{206C9195-7C5F-4C52-B1DA-3550378FF4A1}"/>
              </a:ext>
            </a:extLst>
          </p:cNvPr>
          <p:cNvSpPr/>
          <p:nvPr/>
        </p:nvSpPr>
        <p:spPr>
          <a:xfrm>
            <a:off x="1970087" y="6499178"/>
            <a:ext cx="534918"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Fuse</a:t>
            </a:r>
          </a:p>
        </p:txBody>
      </p:sp>
      <p:sp>
        <p:nvSpPr>
          <p:cNvPr id="420" name="Rectangle 419">
            <a:extLst>
              <a:ext uri="{FF2B5EF4-FFF2-40B4-BE49-F238E27FC236}">
                <a16:creationId xmlns:a16="http://schemas.microsoft.com/office/drawing/2014/main" id="{67AAA580-E670-4C1A-B095-EC60F7C87CBF}"/>
              </a:ext>
            </a:extLst>
          </p:cNvPr>
          <p:cNvSpPr/>
          <p:nvPr/>
        </p:nvSpPr>
        <p:spPr bwMode="auto">
          <a:xfrm>
            <a:off x="3763028" y="6521452"/>
            <a:ext cx="3845939" cy="246888"/>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Fuse TR</a:t>
            </a:r>
          </a:p>
        </p:txBody>
      </p:sp>
      <p:graphicFrame>
        <p:nvGraphicFramePr>
          <p:cNvPr id="421" name="Table 420">
            <a:extLst>
              <a:ext uri="{FF2B5EF4-FFF2-40B4-BE49-F238E27FC236}">
                <a16:creationId xmlns:a16="http://schemas.microsoft.com/office/drawing/2014/main" id="{A26616D2-FD03-4330-A062-A6F827977B4D}"/>
              </a:ext>
            </a:extLst>
          </p:cNvPr>
          <p:cNvGraphicFramePr>
            <a:graphicFrameLocks noGrp="1"/>
          </p:cNvGraphicFramePr>
          <p:nvPr>
            <p:extLst>
              <p:ext uri="{D42A27DB-BD31-4B8C-83A1-F6EECF244321}">
                <p14:modId xmlns:p14="http://schemas.microsoft.com/office/powerpoint/2010/main" val="2978562544"/>
              </p:ext>
            </p:extLst>
          </p:nvPr>
        </p:nvGraphicFramePr>
        <p:xfrm>
          <a:off x="7608889" y="6522038"/>
          <a:ext cx="3163824" cy="246888"/>
        </p:xfrm>
        <a:graphic>
          <a:graphicData uri="http://schemas.openxmlformats.org/drawingml/2006/table">
            <a:tbl>
              <a:tblPr/>
              <a:tblGrid>
                <a:gridCol w="1133856">
                  <a:extLst>
                    <a:ext uri="{9D8B030D-6E8A-4147-A177-3AD203B41FA5}">
                      <a16:colId xmlns:a16="http://schemas.microsoft.com/office/drawing/2014/main" val="20000"/>
                    </a:ext>
                  </a:extLst>
                </a:gridCol>
                <a:gridCol w="1075942">
                  <a:extLst>
                    <a:ext uri="{9D8B030D-6E8A-4147-A177-3AD203B41FA5}">
                      <a16:colId xmlns:a16="http://schemas.microsoft.com/office/drawing/2014/main" val="20001"/>
                    </a:ext>
                  </a:extLst>
                </a:gridCol>
                <a:gridCol w="954026">
                  <a:extLst>
                    <a:ext uri="{9D8B030D-6E8A-4147-A177-3AD203B41FA5}">
                      <a16:colId xmlns:a16="http://schemas.microsoft.com/office/drawing/2014/main" val="20002"/>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Fuse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Fuse 0.8</a:t>
                      </a:r>
                      <a:endParaRPr lang="en-US" sz="1000" b="0" i="0" u="none" strike="noStrike" kern="1200" dirty="0">
                        <a:solidFill>
                          <a:srgbClr val="00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Fuse 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422" name="Table 421">
            <a:extLst>
              <a:ext uri="{FF2B5EF4-FFF2-40B4-BE49-F238E27FC236}">
                <a16:creationId xmlns:a16="http://schemas.microsoft.com/office/drawing/2014/main" id="{BD19BC30-A1C5-45F8-87AD-FACB927C9F73}"/>
              </a:ext>
            </a:extLst>
          </p:cNvPr>
          <p:cNvGraphicFramePr>
            <a:graphicFrameLocks noGrp="1"/>
          </p:cNvGraphicFramePr>
          <p:nvPr>
            <p:extLst>
              <p:ext uri="{D42A27DB-BD31-4B8C-83A1-F6EECF244321}">
                <p14:modId xmlns:p14="http://schemas.microsoft.com/office/powerpoint/2010/main" val="1163500692"/>
              </p:ext>
            </p:extLst>
          </p:nvPr>
        </p:nvGraphicFramePr>
        <p:xfrm>
          <a:off x="3779837" y="5657203"/>
          <a:ext cx="7407402" cy="246888"/>
        </p:xfrm>
        <a:graphic>
          <a:graphicData uri="http://schemas.openxmlformats.org/drawingml/2006/table">
            <a:tbl>
              <a:tblPr/>
              <a:tblGrid>
                <a:gridCol w="2331720">
                  <a:extLst>
                    <a:ext uri="{9D8B030D-6E8A-4147-A177-3AD203B41FA5}">
                      <a16:colId xmlns:a16="http://schemas.microsoft.com/office/drawing/2014/main" val="20000"/>
                    </a:ext>
                  </a:extLst>
                </a:gridCol>
                <a:gridCol w="430530">
                  <a:extLst>
                    <a:ext uri="{9D8B030D-6E8A-4147-A177-3AD203B41FA5}">
                      <a16:colId xmlns:a16="http://schemas.microsoft.com/office/drawing/2014/main" val="20001"/>
                    </a:ext>
                  </a:extLst>
                </a:gridCol>
                <a:gridCol w="1133856">
                  <a:extLst>
                    <a:ext uri="{9D8B030D-6E8A-4147-A177-3AD203B41FA5}">
                      <a16:colId xmlns:a16="http://schemas.microsoft.com/office/drawing/2014/main" val="20002"/>
                    </a:ext>
                  </a:extLst>
                </a:gridCol>
                <a:gridCol w="1380744">
                  <a:extLst>
                    <a:ext uri="{9D8B030D-6E8A-4147-A177-3AD203B41FA5}">
                      <a16:colId xmlns:a16="http://schemas.microsoft.com/office/drawing/2014/main" val="20003"/>
                    </a:ext>
                  </a:extLst>
                </a:gridCol>
                <a:gridCol w="1216152">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109728">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Pre-Si Sys Val TR</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0.0</a:t>
                      </a:r>
                    </a:p>
                  </a:txBody>
                  <a:tcPr marL="42113" marR="42113" marT="42113" marB="42113"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400" b="0" i="0" u="none" strike="noStrike" dirty="0">
                        <a:solidFill>
                          <a:srgbClr val="FFFFFF"/>
                        </a:solidFill>
                        <a:effectLst/>
                        <a:latin typeface="Intel Clear" panose="020B0604020203020204" pitchFamily="34" charset="0"/>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974"/>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Pre-Si Sys Val 0.5</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Pre-Si </a:t>
                      </a:r>
                      <a:r>
                        <a:rPr lang="en-US" sz="1000" b="0" i="0" u="none" strike="noStrike" baseline="0" dirty="0">
                          <a:solidFill>
                            <a:srgbClr val="000000"/>
                          </a:solidFill>
                          <a:effectLst/>
                          <a:latin typeface="Intel Clear" panose="020B0604020203020204" pitchFamily="34" charset="0"/>
                        </a:rPr>
                        <a:t>Sys Val </a:t>
                      </a:r>
                      <a:r>
                        <a:rPr lang="en-US" sz="1000" b="0" i="0" u="none" strike="noStrike" dirty="0">
                          <a:solidFill>
                            <a:srgbClr val="000000"/>
                          </a:solidFill>
                          <a:effectLst/>
                          <a:latin typeface="Intel Clear" panose="020B0604020203020204" pitchFamily="34" charset="0"/>
                        </a:rPr>
                        <a:t> 0.8</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Sys</a:t>
                      </a:r>
                      <a:r>
                        <a:rPr lang="en-US" sz="1000" b="0" i="0" u="none" strike="noStrike" baseline="0" dirty="0">
                          <a:solidFill>
                            <a:srgbClr val="000000"/>
                          </a:solidFill>
                          <a:effectLst/>
                          <a:latin typeface="Intel Clear" panose="020B0604020203020204" pitchFamily="34" charset="0"/>
                        </a:rPr>
                        <a:t> Val </a:t>
                      </a:r>
                      <a:r>
                        <a:rPr lang="en-US" sz="1000" b="0" i="0" u="none" strike="noStrike" dirty="0">
                          <a:solidFill>
                            <a:srgbClr val="000000"/>
                          </a:solidFill>
                          <a:effectLst/>
                          <a:latin typeface="Intel Clear" panose="020B0604020203020204" pitchFamily="34" charset="0"/>
                        </a:rPr>
                        <a:t>1.0</a:t>
                      </a:r>
                    </a:p>
                  </a:txBody>
                  <a:tcPr marL="27432" marR="27432"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37160">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Pre-Si Sys Val 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423" name="Rectangle 422">
            <a:extLst>
              <a:ext uri="{FF2B5EF4-FFF2-40B4-BE49-F238E27FC236}">
                <a16:creationId xmlns:a16="http://schemas.microsoft.com/office/drawing/2014/main" id="{3B8C87D8-70DE-4B5B-BEB6-71AB4F4DB819}"/>
              </a:ext>
            </a:extLst>
          </p:cNvPr>
          <p:cNvSpPr/>
          <p:nvPr/>
        </p:nvSpPr>
        <p:spPr>
          <a:xfrm>
            <a:off x="1970089" y="5647541"/>
            <a:ext cx="1175927"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Pre-Si Sys Val</a:t>
            </a:r>
          </a:p>
        </p:txBody>
      </p:sp>
      <p:sp>
        <p:nvSpPr>
          <p:cNvPr id="141" name="Rectangle 140">
            <a:extLst>
              <a:ext uri="{FF2B5EF4-FFF2-40B4-BE49-F238E27FC236}">
                <a16:creationId xmlns:a16="http://schemas.microsoft.com/office/drawing/2014/main" id="{27D00F48-1AAF-467D-B936-C3DECCF08AD0}"/>
              </a:ext>
            </a:extLst>
          </p:cNvPr>
          <p:cNvSpPr/>
          <p:nvPr/>
        </p:nvSpPr>
        <p:spPr>
          <a:xfrm>
            <a:off x="1965687" y="5185124"/>
            <a:ext cx="497279"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PSS</a:t>
            </a:r>
          </a:p>
        </p:txBody>
      </p:sp>
      <p:graphicFrame>
        <p:nvGraphicFramePr>
          <p:cNvPr id="142" name="Table 141">
            <a:extLst>
              <a:ext uri="{FF2B5EF4-FFF2-40B4-BE49-F238E27FC236}">
                <a16:creationId xmlns:a16="http://schemas.microsoft.com/office/drawing/2014/main" id="{09BE44BD-E5C0-4E36-AFFE-5884D4165753}"/>
              </a:ext>
            </a:extLst>
          </p:cNvPr>
          <p:cNvGraphicFramePr>
            <a:graphicFrameLocks noGrp="1"/>
          </p:cNvGraphicFramePr>
          <p:nvPr>
            <p:extLst>
              <p:ext uri="{D42A27DB-BD31-4B8C-83A1-F6EECF244321}">
                <p14:modId xmlns:p14="http://schemas.microsoft.com/office/powerpoint/2010/main" val="1577780697"/>
              </p:ext>
            </p:extLst>
          </p:nvPr>
        </p:nvGraphicFramePr>
        <p:xfrm>
          <a:off x="6084887" y="5202667"/>
          <a:ext cx="5105400" cy="246888"/>
        </p:xfrm>
        <a:graphic>
          <a:graphicData uri="http://schemas.openxmlformats.org/drawingml/2006/table">
            <a:tbl>
              <a:tblPr/>
              <a:tblGrid>
                <a:gridCol w="685800">
                  <a:extLst>
                    <a:ext uri="{9D8B030D-6E8A-4147-A177-3AD203B41FA5}">
                      <a16:colId xmlns:a16="http://schemas.microsoft.com/office/drawing/2014/main" val="20000"/>
                    </a:ext>
                  </a:extLst>
                </a:gridCol>
                <a:gridCol w="823039">
                  <a:extLst>
                    <a:ext uri="{9D8B030D-6E8A-4147-A177-3AD203B41FA5}">
                      <a16:colId xmlns:a16="http://schemas.microsoft.com/office/drawing/2014/main" val="20001"/>
                    </a:ext>
                  </a:extLst>
                </a:gridCol>
                <a:gridCol w="978408">
                  <a:extLst>
                    <a:ext uri="{9D8B030D-6E8A-4147-A177-3AD203B41FA5}">
                      <a16:colId xmlns:a16="http://schemas.microsoft.com/office/drawing/2014/main" val="20002"/>
                    </a:ext>
                  </a:extLst>
                </a:gridCol>
                <a:gridCol w="1225296">
                  <a:extLst>
                    <a:ext uri="{9D8B030D-6E8A-4147-A177-3AD203B41FA5}">
                      <a16:colId xmlns:a16="http://schemas.microsoft.com/office/drawing/2014/main" val="20003"/>
                    </a:ext>
                  </a:extLst>
                </a:gridCol>
                <a:gridCol w="1392857">
                  <a:extLst>
                    <a:ext uri="{9D8B030D-6E8A-4147-A177-3AD203B41FA5}">
                      <a16:colId xmlns:a16="http://schemas.microsoft.com/office/drawing/2014/main" val="20004"/>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0.0</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0.3</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0.5</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0.8</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PSS 1.0</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143" name="Diamond 142">
            <a:extLst>
              <a:ext uri="{FF2B5EF4-FFF2-40B4-BE49-F238E27FC236}">
                <a16:creationId xmlns:a16="http://schemas.microsoft.com/office/drawing/2014/main" id="{7B92EF01-B0EB-4173-91B6-DF184EBE550F}"/>
              </a:ext>
            </a:extLst>
          </p:cNvPr>
          <p:cNvSpPr/>
          <p:nvPr/>
        </p:nvSpPr>
        <p:spPr>
          <a:xfrm>
            <a:off x="9731971" y="5107669"/>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Intel Clear" panose="020B0604020203020204" pitchFamily="34" charset="0"/>
              <a:ea typeface="+mn-ea"/>
              <a:cs typeface="+mn-cs"/>
            </a:endParaRPr>
          </a:p>
        </p:txBody>
      </p:sp>
      <p:sp>
        <p:nvSpPr>
          <p:cNvPr id="144" name="Diamond 143">
            <a:extLst>
              <a:ext uri="{FF2B5EF4-FFF2-40B4-BE49-F238E27FC236}">
                <a16:creationId xmlns:a16="http://schemas.microsoft.com/office/drawing/2014/main" id="{B0FAA2B3-E1AB-41C4-B394-360D4B209833}"/>
              </a:ext>
            </a:extLst>
          </p:cNvPr>
          <p:cNvSpPr/>
          <p:nvPr/>
        </p:nvSpPr>
        <p:spPr>
          <a:xfrm>
            <a:off x="8504149" y="5107669"/>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latin typeface="Intel Clear" panose="020B0604020203020204" pitchFamily="34" charset="0"/>
              <a:ea typeface="+mn-ea"/>
              <a:cs typeface="+mn-cs"/>
            </a:endParaRPr>
          </a:p>
        </p:txBody>
      </p:sp>
      <p:sp>
        <p:nvSpPr>
          <p:cNvPr id="148" name="Text Box 61">
            <a:extLst>
              <a:ext uri="{FF2B5EF4-FFF2-40B4-BE49-F238E27FC236}">
                <a16:creationId xmlns:a16="http://schemas.microsoft.com/office/drawing/2014/main" id="{BA798056-8297-42D2-98AF-06A86D032406}"/>
              </a:ext>
            </a:extLst>
          </p:cNvPr>
          <p:cNvSpPr txBox="1">
            <a:spLocks noChangeArrowheads="1"/>
          </p:cNvSpPr>
          <p:nvPr/>
        </p:nvSpPr>
        <p:spPr bwMode="auto">
          <a:xfrm>
            <a:off x="8570585" y="4956524"/>
            <a:ext cx="965375" cy="277174"/>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700" b="1" i="1" dirty="0">
                <a:solidFill>
                  <a:srgbClr val="000000"/>
                </a:solidFill>
                <a:latin typeface="Intel Clear" panose="020B0604020203020204" pitchFamily="34" charset="0"/>
              </a:rPr>
              <a:t>Basic boot to OS with Slim FW*</a:t>
            </a:r>
          </a:p>
        </p:txBody>
      </p:sp>
      <p:sp>
        <p:nvSpPr>
          <p:cNvPr id="151" name="Text Box 61">
            <a:extLst>
              <a:ext uri="{FF2B5EF4-FFF2-40B4-BE49-F238E27FC236}">
                <a16:creationId xmlns:a16="http://schemas.microsoft.com/office/drawing/2014/main" id="{8DA27760-A513-45D7-975D-8F5EE649E6B8}"/>
              </a:ext>
            </a:extLst>
          </p:cNvPr>
          <p:cNvSpPr txBox="1">
            <a:spLocks noChangeArrowheads="1"/>
          </p:cNvSpPr>
          <p:nvPr/>
        </p:nvSpPr>
        <p:spPr bwMode="auto">
          <a:xfrm>
            <a:off x="9798205" y="4957291"/>
            <a:ext cx="960483" cy="277174"/>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700" b="1" i="1" dirty="0">
                <a:solidFill>
                  <a:srgbClr val="000000"/>
                </a:solidFill>
                <a:latin typeface="Intel Clear" panose="020B0604020203020204" pitchFamily="34" charset="0"/>
              </a:rPr>
              <a:t>Basic boot with Prod-Lite FW**</a:t>
            </a:r>
          </a:p>
        </p:txBody>
      </p:sp>
      <p:sp>
        <p:nvSpPr>
          <p:cNvPr id="156" name="Diamond 155">
            <a:extLst>
              <a:ext uri="{FF2B5EF4-FFF2-40B4-BE49-F238E27FC236}">
                <a16:creationId xmlns:a16="http://schemas.microsoft.com/office/drawing/2014/main" id="{34A3B600-7EC6-4C8F-80DA-F2738B420B18}"/>
              </a:ext>
            </a:extLst>
          </p:cNvPr>
          <p:cNvSpPr/>
          <p:nvPr/>
        </p:nvSpPr>
        <p:spPr>
          <a:xfrm>
            <a:off x="6700495" y="5094166"/>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158" name="Text Box 61">
            <a:extLst>
              <a:ext uri="{FF2B5EF4-FFF2-40B4-BE49-F238E27FC236}">
                <a16:creationId xmlns:a16="http://schemas.microsoft.com/office/drawing/2014/main" id="{60052D0D-3531-4455-9FDF-B330B091F5EB}"/>
              </a:ext>
            </a:extLst>
          </p:cNvPr>
          <p:cNvSpPr txBox="1">
            <a:spLocks noChangeArrowheads="1"/>
          </p:cNvSpPr>
          <p:nvPr/>
        </p:nvSpPr>
        <p:spPr bwMode="auto">
          <a:xfrm>
            <a:off x="6758575" y="4980837"/>
            <a:ext cx="725686"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prstClr val="black"/>
                </a:solidFill>
                <a:latin typeface="Intel Clear" panose="020B0604020203020204" pitchFamily="34" charset="0"/>
              </a:rPr>
              <a:t>D2I</a:t>
            </a:r>
          </a:p>
        </p:txBody>
      </p:sp>
      <p:sp>
        <p:nvSpPr>
          <p:cNvPr id="159" name="Rectangle 158">
            <a:extLst>
              <a:ext uri="{FF2B5EF4-FFF2-40B4-BE49-F238E27FC236}">
                <a16:creationId xmlns:a16="http://schemas.microsoft.com/office/drawing/2014/main" id="{F943E3AE-A4C5-4CBB-94A6-A7829B484F34}"/>
              </a:ext>
            </a:extLst>
          </p:cNvPr>
          <p:cNvSpPr/>
          <p:nvPr/>
        </p:nvSpPr>
        <p:spPr>
          <a:xfrm>
            <a:off x="1957120" y="2639893"/>
            <a:ext cx="1205743"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Design – SIP</a:t>
            </a:r>
            <a:endParaRPr lang="en-US" sz="1100" i="1" dirty="0">
              <a:solidFill>
                <a:srgbClr val="000000"/>
              </a:solidFill>
            </a:endParaRPr>
          </a:p>
        </p:txBody>
      </p:sp>
      <p:sp>
        <p:nvSpPr>
          <p:cNvPr id="160" name="Rectangle 159">
            <a:extLst>
              <a:ext uri="{FF2B5EF4-FFF2-40B4-BE49-F238E27FC236}">
                <a16:creationId xmlns:a16="http://schemas.microsoft.com/office/drawing/2014/main" id="{81078177-D489-4ED9-9EB9-FF842D3BB1CE}"/>
              </a:ext>
            </a:extLst>
          </p:cNvPr>
          <p:cNvSpPr/>
          <p:nvPr/>
        </p:nvSpPr>
        <p:spPr>
          <a:xfrm>
            <a:off x="1961522" y="2254053"/>
            <a:ext cx="1218567"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Design – HIP</a:t>
            </a:r>
            <a:endParaRPr lang="en-US" sz="1100" i="1" dirty="0">
              <a:solidFill>
                <a:srgbClr val="000000"/>
              </a:solidFill>
            </a:endParaRPr>
          </a:p>
        </p:txBody>
      </p:sp>
      <p:graphicFrame>
        <p:nvGraphicFramePr>
          <p:cNvPr id="161" name="Table 160">
            <a:extLst>
              <a:ext uri="{FF2B5EF4-FFF2-40B4-BE49-F238E27FC236}">
                <a16:creationId xmlns:a16="http://schemas.microsoft.com/office/drawing/2014/main" id="{EEF8129A-5E43-4272-B6DB-71F1BED7AE99}"/>
              </a:ext>
            </a:extLst>
          </p:cNvPr>
          <p:cNvGraphicFramePr>
            <a:graphicFrameLocks noGrp="1"/>
          </p:cNvGraphicFramePr>
          <p:nvPr/>
        </p:nvGraphicFramePr>
        <p:xfrm>
          <a:off x="3265765" y="2656307"/>
          <a:ext cx="5785223" cy="246888"/>
        </p:xfrm>
        <a:graphic>
          <a:graphicData uri="http://schemas.openxmlformats.org/drawingml/2006/table">
            <a:tbl>
              <a:tblPr/>
              <a:tblGrid>
                <a:gridCol w="530352">
                  <a:extLst>
                    <a:ext uri="{9D8B030D-6E8A-4147-A177-3AD203B41FA5}">
                      <a16:colId xmlns:a16="http://schemas.microsoft.com/office/drawing/2014/main" val="1546870424"/>
                    </a:ext>
                  </a:extLst>
                </a:gridCol>
                <a:gridCol w="1280160">
                  <a:extLst>
                    <a:ext uri="{9D8B030D-6E8A-4147-A177-3AD203B41FA5}">
                      <a16:colId xmlns:a16="http://schemas.microsoft.com/office/drawing/2014/main" val="2373244557"/>
                    </a:ext>
                  </a:extLst>
                </a:gridCol>
                <a:gridCol w="1024128">
                  <a:extLst>
                    <a:ext uri="{9D8B030D-6E8A-4147-A177-3AD203B41FA5}">
                      <a16:colId xmlns:a16="http://schemas.microsoft.com/office/drawing/2014/main" val="20000"/>
                    </a:ext>
                  </a:extLst>
                </a:gridCol>
                <a:gridCol w="603504">
                  <a:extLst>
                    <a:ext uri="{9D8B030D-6E8A-4147-A177-3AD203B41FA5}">
                      <a16:colId xmlns:a16="http://schemas.microsoft.com/office/drawing/2014/main" val="20002"/>
                    </a:ext>
                  </a:extLst>
                </a:gridCol>
                <a:gridCol w="1280160">
                  <a:extLst>
                    <a:ext uri="{9D8B030D-6E8A-4147-A177-3AD203B41FA5}">
                      <a16:colId xmlns:a16="http://schemas.microsoft.com/office/drawing/2014/main" val="2644556625"/>
                    </a:ext>
                  </a:extLst>
                </a:gridCol>
                <a:gridCol w="1066919">
                  <a:extLst>
                    <a:ext uri="{9D8B030D-6E8A-4147-A177-3AD203B41FA5}">
                      <a16:colId xmlns:a16="http://schemas.microsoft.com/office/drawing/2014/main" val="20004"/>
                    </a:ext>
                  </a:extLst>
                </a:gridCol>
              </a:tblGrid>
              <a:tr h="246888">
                <a:tc>
                  <a:txBody>
                    <a:bodyPr/>
                    <a:lstStyle/>
                    <a:p>
                      <a:pPr algn="ctr" fontAlgn="b">
                        <a:buClrTx/>
                      </a:pPr>
                      <a:r>
                        <a:rPr lang="en-US" sz="1000" b="0" i="0" u="none" strike="noStrike" dirty="0">
                          <a:solidFill>
                            <a:srgbClr val="000000"/>
                          </a:solidFill>
                          <a:effectLst/>
                          <a:latin typeface="Intel Clear" panose="020B0604020203020204" pitchFamily="34" charset="0"/>
                        </a:rPr>
                        <a:t>IC</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IE</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chemeClr val="bg1"/>
                          </a:solidFill>
                          <a:effectLst/>
                          <a:latin typeface="Intel Clear" panose="020B0604020203020204" pitchFamily="34" charset="0"/>
                        </a:rPr>
                        <a:t>EV1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472"/>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UV/EV2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E382"/>
                    </a:solidFill>
                  </a:tcPr>
                </a:tc>
                <a:tc>
                  <a:txBody>
                    <a:bodyPr/>
                    <a:lstStyle/>
                    <a:p>
                      <a:pPr algn="ctr" fontAlgn="b">
                        <a:buClrTx/>
                      </a:pPr>
                      <a:r>
                        <a:rPr lang="en-US" sz="1000" b="0" i="0" u="none" strike="noStrike" dirty="0">
                          <a:solidFill>
                            <a:schemeClr val="bg1"/>
                          </a:solidFill>
                          <a:effectLst/>
                          <a:latin typeface="Intel Clear" panose="020B0604020203020204" pitchFamily="34" charset="0"/>
                        </a:rPr>
                        <a:t>UV</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900" b="0" i="0" u="none" strike="noStrike" dirty="0">
                          <a:solidFill>
                            <a:srgbClr val="000000"/>
                          </a:solidFill>
                          <a:effectLst/>
                          <a:latin typeface="Intel Clear" panose="020B0604020203020204" pitchFamily="34" charset="0"/>
                        </a:rPr>
                        <a:t>FV</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bl>
          </a:graphicData>
        </a:graphic>
      </p:graphicFrame>
      <p:graphicFrame>
        <p:nvGraphicFramePr>
          <p:cNvPr id="177" name="Table 176">
            <a:extLst>
              <a:ext uri="{FF2B5EF4-FFF2-40B4-BE49-F238E27FC236}">
                <a16:creationId xmlns:a16="http://schemas.microsoft.com/office/drawing/2014/main" id="{5F03C376-5799-4F53-9382-B9BA30C45FEA}"/>
              </a:ext>
            </a:extLst>
          </p:cNvPr>
          <p:cNvGraphicFramePr>
            <a:graphicFrameLocks noGrp="1"/>
          </p:cNvGraphicFramePr>
          <p:nvPr/>
        </p:nvGraphicFramePr>
        <p:xfrm>
          <a:off x="3265487" y="2272042"/>
          <a:ext cx="7405981" cy="246888"/>
        </p:xfrm>
        <a:graphic>
          <a:graphicData uri="http://schemas.openxmlformats.org/drawingml/2006/table">
            <a:tbl>
              <a:tblPr/>
              <a:tblGrid>
                <a:gridCol w="530352">
                  <a:extLst>
                    <a:ext uri="{9D8B030D-6E8A-4147-A177-3AD203B41FA5}">
                      <a16:colId xmlns:a16="http://schemas.microsoft.com/office/drawing/2014/main" val="2752728216"/>
                    </a:ext>
                  </a:extLst>
                </a:gridCol>
                <a:gridCol w="1280160">
                  <a:extLst>
                    <a:ext uri="{9D8B030D-6E8A-4147-A177-3AD203B41FA5}">
                      <a16:colId xmlns:a16="http://schemas.microsoft.com/office/drawing/2014/main" val="769828494"/>
                    </a:ext>
                  </a:extLst>
                </a:gridCol>
                <a:gridCol w="1024128">
                  <a:extLst>
                    <a:ext uri="{9D8B030D-6E8A-4147-A177-3AD203B41FA5}">
                      <a16:colId xmlns:a16="http://schemas.microsoft.com/office/drawing/2014/main" val="20000"/>
                    </a:ext>
                  </a:extLst>
                </a:gridCol>
                <a:gridCol w="603504">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620877">
                  <a:extLst>
                    <a:ext uri="{9D8B030D-6E8A-4147-A177-3AD203B41FA5}">
                      <a16:colId xmlns:a16="http://schemas.microsoft.com/office/drawing/2014/main" val="20004"/>
                    </a:ext>
                  </a:extLst>
                </a:gridCol>
              </a:tblGrid>
              <a:tr h="246888">
                <a:tc>
                  <a:txBody>
                    <a:bodyPr/>
                    <a:lstStyle/>
                    <a:p>
                      <a:pPr algn="ctr" fontAlgn="b">
                        <a:buClrTx/>
                      </a:pPr>
                      <a:r>
                        <a:rPr lang="en-US" sz="1000" b="0" i="0" u="none" strike="noStrike" dirty="0">
                          <a:solidFill>
                            <a:srgbClr val="000000"/>
                          </a:solidFill>
                          <a:effectLst/>
                          <a:latin typeface="Intel Clear" panose="020B0604020203020204" pitchFamily="34" charset="0"/>
                        </a:rPr>
                        <a:t>IC</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IE</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chemeClr val="bg1"/>
                          </a:solidFill>
                          <a:effectLst/>
                          <a:latin typeface="Intel Clear" panose="020B0604020203020204" pitchFamily="34" charset="0"/>
                        </a:rPr>
                        <a:t>EV1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472"/>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EV2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7E382"/>
                    </a:solidFill>
                  </a:tcPr>
                </a:tc>
                <a:tc>
                  <a:txBody>
                    <a:bodyPr/>
                    <a:lstStyle/>
                    <a:p>
                      <a:pPr algn="ctr" fontAlgn="b">
                        <a:buClrTx/>
                      </a:pPr>
                      <a:r>
                        <a:rPr lang="en-US" sz="1000" b="0" i="0" u="none" strike="noStrike" dirty="0">
                          <a:solidFill>
                            <a:srgbClr val="FFFFFF"/>
                          </a:solidFill>
                          <a:effectLst/>
                          <a:latin typeface="Intel Clear" panose="020B0604020203020204" pitchFamily="34" charset="0"/>
                        </a:rPr>
                        <a:t>UV1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1000" b="0" i="0" u="none" strike="noStrike" dirty="0">
                          <a:solidFill>
                            <a:srgbClr val="000000"/>
                          </a:solidFill>
                          <a:effectLst/>
                          <a:latin typeface="Intel Clear" panose="020B0604020203020204" pitchFamily="34" charset="0"/>
                        </a:rPr>
                        <a:t>UV2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000" b="0" i="0" u="none" strike="noStrike" dirty="0" err="1">
                          <a:solidFill>
                            <a:srgbClr val="000000"/>
                          </a:solidFill>
                          <a:effectLst/>
                          <a:latin typeface="Intel Clear" panose="020B0604020203020204" pitchFamily="34" charset="0"/>
                        </a:rPr>
                        <a:t>eFV</a:t>
                      </a:r>
                      <a:r>
                        <a:rPr lang="en-US" sz="1000" b="0" i="0" u="none" strike="noStrike" dirty="0">
                          <a:solidFill>
                            <a:srgbClr val="000000"/>
                          </a:solidFill>
                          <a:effectLst/>
                          <a:latin typeface="Intel Clear" panose="020B0604020203020204" pitchFamily="34" charset="0"/>
                        </a:rPr>
                        <a:t>/FV</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80" name="Table 179">
            <a:extLst>
              <a:ext uri="{FF2B5EF4-FFF2-40B4-BE49-F238E27FC236}">
                <a16:creationId xmlns:a16="http://schemas.microsoft.com/office/drawing/2014/main" id="{CD4E3A90-BBE7-427F-9630-8D30CD364834}"/>
              </a:ext>
            </a:extLst>
          </p:cNvPr>
          <p:cNvGraphicFramePr>
            <a:graphicFrameLocks noGrp="1"/>
          </p:cNvGraphicFramePr>
          <p:nvPr/>
        </p:nvGraphicFramePr>
        <p:xfrm>
          <a:off x="3265487" y="1510498"/>
          <a:ext cx="7924800" cy="246888"/>
        </p:xfrm>
        <a:graphic>
          <a:graphicData uri="http://schemas.openxmlformats.org/drawingml/2006/table">
            <a:tbl>
              <a:tblPr/>
              <a:tblGrid>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gridCol w="5090160">
                  <a:extLst>
                    <a:ext uri="{9D8B030D-6E8A-4147-A177-3AD203B41FA5}">
                      <a16:colId xmlns:a16="http://schemas.microsoft.com/office/drawing/2014/main" val="3325233789"/>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FFFFFF"/>
                          </a:solidFill>
                          <a:effectLst/>
                          <a:latin typeface="Intel Clear" panose="020B0604020203020204" pitchFamily="34" charset="0"/>
                          <a:ea typeface="+mn-ea"/>
                          <a:cs typeface="+mn-cs"/>
                        </a:rPr>
                        <a:t>HAS 0.5</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000000"/>
                          </a:solidFill>
                          <a:effectLst/>
                          <a:latin typeface="Intel Clear" panose="020B0604020203020204" pitchFamily="34" charset="0"/>
                          <a:ea typeface="+mn-ea"/>
                          <a:cs typeface="+mn-cs"/>
                        </a:rPr>
                        <a:t>HAS </a:t>
                      </a:r>
                      <a:r>
                        <a:rPr lang="en-US" sz="900" b="0" i="0" u="none" strike="noStrike" dirty="0">
                          <a:solidFill>
                            <a:srgbClr val="000000"/>
                          </a:solidFill>
                          <a:effectLst/>
                          <a:latin typeface="Intel Clear" panose="020B0604020203020204" pitchFamily="34" charset="0"/>
                        </a:rPr>
                        <a:t>0.8</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000000"/>
                          </a:solidFill>
                          <a:effectLst/>
                          <a:latin typeface="Intel Clear" panose="020B0604020203020204" pitchFamily="34" charset="0"/>
                          <a:ea typeface="+mn-ea"/>
                          <a:cs typeface="+mn-cs"/>
                        </a:rPr>
                        <a:t>HAS 1.</a:t>
                      </a:r>
                      <a:r>
                        <a:rPr lang="en-US" sz="900" b="0" i="0" u="none" strike="noStrike" dirty="0">
                          <a:solidFill>
                            <a:srgbClr val="000000"/>
                          </a:solidFill>
                          <a:effectLst/>
                          <a:latin typeface="Intel Clear" panose="020B0604020203020204" pitchFamily="34" charset="0"/>
                        </a:rPr>
                        <a:t>0</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HAS 1.1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graphicFrame>
        <p:nvGraphicFramePr>
          <p:cNvPr id="181" name="Table 180">
            <a:extLst>
              <a:ext uri="{FF2B5EF4-FFF2-40B4-BE49-F238E27FC236}">
                <a16:creationId xmlns:a16="http://schemas.microsoft.com/office/drawing/2014/main" id="{38F22646-7EA3-4EAD-B81B-51666BBC6B04}"/>
              </a:ext>
            </a:extLst>
          </p:cNvPr>
          <p:cNvGraphicFramePr>
            <a:graphicFrameLocks noGrp="1"/>
          </p:cNvGraphicFramePr>
          <p:nvPr/>
        </p:nvGraphicFramePr>
        <p:xfrm>
          <a:off x="3267571" y="1885879"/>
          <a:ext cx="7927848" cy="246888"/>
        </p:xfrm>
        <a:graphic>
          <a:graphicData uri="http://schemas.openxmlformats.org/drawingml/2006/table">
            <a:tbl>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3703320">
                  <a:extLst>
                    <a:ext uri="{9D8B030D-6E8A-4147-A177-3AD203B41FA5}">
                      <a16:colId xmlns:a16="http://schemas.microsoft.com/office/drawing/2014/main" val="20003"/>
                    </a:ext>
                  </a:extLst>
                </a:gridCol>
                <a:gridCol w="1389888">
                  <a:extLst>
                    <a:ext uri="{9D8B030D-6E8A-4147-A177-3AD203B41FA5}">
                      <a16:colId xmlns:a16="http://schemas.microsoft.com/office/drawing/2014/main" val="2067476526"/>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chemeClr val="bg1"/>
                          </a:solidFill>
                          <a:effectLst/>
                          <a:latin typeface="Intel Clear" panose="020B0604020203020204" pitchFamily="34" charset="0"/>
                        </a:rPr>
                        <a:t>HAS 0.2</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FFFFFF"/>
                          </a:solidFill>
                          <a:effectLst/>
                          <a:latin typeface="Intel Clear" panose="020B0604020203020204" pitchFamily="34" charset="0"/>
                          <a:ea typeface="+mn-ea"/>
                          <a:cs typeface="+mn-cs"/>
                        </a:rPr>
                        <a:t>HAS 0.5</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000000"/>
                          </a:solidFill>
                          <a:effectLst/>
                          <a:latin typeface="Intel Clear" panose="020B0604020203020204" pitchFamily="34" charset="0"/>
                          <a:ea typeface="+mn-ea"/>
                          <a:cs typeface="+mn-cs"/>
                        </a:rPr>
                        <a:t>HAS </a:t>
                      </a:r>
                      <a:r>
                        <a:rPr lang="en-US" sz="900" b="0" i="0" u="none" strike="noStrike" dirty="0">
                          <a:solidFill>
                            <a:srgbClr val="000000"/>
                          </a:solidFill>
                          <a:effectLst/>
                          <a:latin typeface="Intel Clear" panose="020B0604020203020204" pitchFamily="34" charset="0"/>
                        </a:rPr>
                        <a:t>0.8</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rgbClr val="000000"/>
                          </a:solidFill>
                          <a:effectLst/>
                          <a:latin typeface="Intel Clear" panose="020B0604020203020204" pitchFamily="34" charset="0"/>
                          <a:ea typeface="+mn-ea"/>
                          <a:cs typeface="+mn-cs"/>
                        </a:rPr>
                        <a:t>HAS 1.</a:t>
                      </a:r>
                      <a:r>
                        <a:rPr lang="en-US" sz="900" b="0" i="0" u="none" strike="noStrike" dirty="0">
                          <a:solidFill>
                            <a:srgbClr val="000000"/>
                          </a:solidFill>
                          <a:effectLst/>
                          <a:latin typeface="Intel Clear" panose="020B0604020203020204" pitchFamily="34" charset="0"/>
                        </a:rPr>
                        <a:t>0</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HAS 1.1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182" name="Rectangle 181">
            <a:extLst>
              <a:ext uri="{FF2B5EF4-FFF2-40B4-BE49-F238E27FC236}">
                <a16:creationId xmlns:a16="http://schemas.microsoft.com/office/drawing/2014/main" id="{032F2954-1025-4851-B84E-5CF0C8927CEA}"/>
              </a:ext>
            </a:extLst>
          </p:cNvPr>
          <p:cNvSpPr/>
          <p:nvPr/>
        </p:nvSpPr>
        <p:spPr>
          <a:xfrm>
            <a:off x="1976665" y="1876891"/>
            <a:ext cx="1462714" cy="261592"/>
          </a:xfrm>
          <a:prstGeom prst="rect">
            <a:avLst/>
          </a:prstGeom>
        </p:spPr>
        <p:txBody>
          <a:bodyPr wrap="square" lIns="91422" tIns="45711" rIns="91422" bIns="45711">
            <a:spAutoFit/>
          </a:bodyPr>
          <a:lstStyle/>
          <a:p>
            <a:pPr defTabSz="913222" fontAlgn="ctr">
              <a:defRPr/>
            </a:pPr>
            <a:r>
              <a:rPr lang="en-US" sz="1100" b="1" dirty="0">
                <a:solidFill>
                  <a:schemeClr val="bg1">
                    <a:lumMod val="50000"/>
                  </a:schemeClr>
                </a:solidFill>
              </a:rPr>
              <a:t>All Other HAS</a:t>
            </a:r>
          </a:p>
        </p:txBody>
      </p:sp>
      <p:sp>
        <p:nvSpPr>
          <p:cNvPr id="109" name="TextBox 108">
            <a:extLst>
              <a:ext uri="{FF2B5EF4-FFF2-40B4-BE49-F238E27FC236}">
                <a16:creationId xmlns:a16="http://schemas.microsoft.com/office/drawing/2014/main" id="{E29E80E2-ECB3-43B4-97C7-976C4E2674F4}"/>
              </a:ext>
            </a:extLst>
          </p:cNvPr>
          <p:cNvSpPr txBox="1"/>
          <p:nvPr/>
        </p:nvSpPr>
        <p:spPr>
          <a:xfrm>
            <a:off x="1685021" y="430523"/>
            <a:ext cx="993437" cy="415052"/>
          </a:xfrm>
          <a:prstGeom prst="rect">
            <a:avLst/>
          </a:prstGeom>
          <a:noFill/>
        </p:spPr>
        <p:txBody>
          <a:bodyPr wrap="square" lIns="90926" tIns="45499" rIns="90926" bIns="45499" rtlCol="0">
            <a:spAutoFit/>
          </a:bodyPr>
          <a:lstStyle/>
          <a:p>
            <a:pP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Planning</a:t>
            </a:r>
            <a:endParaRPr lang="en-US" sz="1050" b="1" baseline="30000" dirty="0">
              <a:solidFill>
                <a:srgbClr val="002060"/>
              </a:solidFill>
              <a:latin typeface="IntelOne Display Light" panose="020B0403020203020204" pitchFamily="34" charset="0"/>
            </a:endParaRPr>
          </a:p>
        </p:txBody>
      </p:sp>
      <p:sp>
        <p:nvSpPr>
          <p:cNvPr id="110" name="TextBox 109">
            <a:extLst>
              <a:ext uri="{FF2B5EF4-FFF2-40B4-BE49-F238E27FC236}">
                <a16:creationId xmlns:a16="http://schemas.microsoft.com/office/drawing/2014/main" id="{9681F234-64D5-4CF7-A576-935385F1F901}"/>
              </a:ext>
            </a:extLst>
          </p:cNvPr>
          <p:cNvSpPr txBox="1"/>
          <p:nvPr/>
        </p:nvSpPr>
        <p:spPr>
          <a:xfrm>
            <a:off x="2284673" y="432931"/>
            <a:ext cx="1037280"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Kickoff (PK)</a:t>
            </a:r>
          </a:p>
        </p:txBody>
      </p:sp>
      <p:cxnSp>
        <p:nvCxnSpPr>
          <p:cNvPr id="111" name="Straight Arrow Connector 110">
            <a:extLst>
              <a:ext uri="{FF2B5EF4-FFF2-40B4-BE49-F238E27FC236}">
                <a16:creationId xmlns:a16="http://schemas.microsoft.com/office/drawing/2014/main" id="{64CB29F5-DF2B-4580-B574-C7B47789D464}"/>
              </a:ext>
            </a:extLst>
          </p:cNvPr>
          <p:cNvCxnSpPr/>
          <p:nvPr/>
        </p:nvCxnSpPr>
        <p:spPr bwMode="auto">
          <a:xfrm>
            <a:off x="3265487" y="428763"/>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4" name="Text Box 61">
            <a:extLst>
              <a:ext uri="{FF2B5EF4-FFF2-40B4-BE49-F238E27FC236}">
                <a16:creationId xmlns:a16="http://schemas.microsoft.com/office/drawing/2014/main" id="{425F6746-1E11-6B04-B1BE-4233ABCBEA82}"/>
              </a:ext>
            </a:extLst>
          </p:cNvPr>
          <p:cNvSpPr txBox="1">
            <a:spLocks noChangeArrowheads="1"/>
          </p:cNvSpPr>
          <p:nvPr/>
        </p:nvSpPr>
        <p:spPr bwMode="auto">
          <a:xfrm>
            <a:off x="4141787" y="4988486"/>
            <a:ext cx="1258955"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srgbClr val="000000"/>
                </a:solidFill>
                <a:latin typeface="Intel Clear" panose="020B0604020203020204" pitchFamily="34" charset="0"/>
              </a:rPr>
              <a:t>PSS TR PC</a:t>
            </a:r>
          </a:p>
        </p:txBody>
      </p:sp>
      <p:sp>
        <p:nvSpPr>
          <p:cNvPr id="6" name="Text Box 61">
            <a:extLst>
              <a:ext uri="{FF2B5EF4-FFF2-40B4-BE49-F238E27FC236}">
                <a16:creationId xmlns:a16="http://schemas.microsoft.com/office/drawing/2014/main" id="{98942AAF-04B8-B909-569A-4C1D623357A3}"/>
              </a:ext>
            </a:extLst>
          </p:cNvPr>
          <p:cNvSpPr txBox="1">
            <a:spLocks noChangeArrowheads="1"/>
          </p:cNvSpPr>
          <p:nvPr/>
        </p:nvSpPr>
        <p:spPr bwMode="auto">
          <a:xfrm>
            <a:off x="5316338" y="4987380"/>
            <a:ext cx="892734"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srgbClr val="000000"/>
                </a:solidFill>
                <a:latin typeface="Intel Clear" panose="020B0604020203020204" pitchFamily="34" charset="0"/>
              </a:rPr>
              <a:t>PSS TR EC</a:t>
            </a:r>
          </a:p>
        </p:txBody>
      </p:sp>
      <p:sp>
        <p:nvSpPr>
          <p:cNvPr id="7" name="Rectangle 6">
            <a:extLst>
              <a:ext uri="{FF2B5EF4-FFF2-40B4-BE49-F238E27FC236}">
                <a16:creationId xmlns:a16="http://schemas.microsoft.com/office/drawing/2014/main" id="{90FB4FEF-BCA4-6840-7ACE-835CB793F48D}"/>
              </a:ext>
            </a:extLst>
          </p:cNvPr>
          <p:cNvSpPr/>
          <p:nvPr/>
        </p:nvSpPr>
        <p:spPr bwMode="auto">
          <a:xfrm>
            <a:off x="4191830" y="5202772"/>
            <a:ext cx="1911153" cy="246888"/>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PSS TR</a:t>
            </a:r>
          </a:p>
        </p:txBody>
      </p:sp>
      <p:sp>
        <p:nvSpPr>
          <p:cNvPr id="3" name="Diamond 2">
            <a:extLst>
              <a:ext uri="{FF2B5EF4-FFF2-40B4-BE49-F238E27FC236}">
                <a16:creationId xmlns:a16="http://schemas.microsoft.com/office/drawing/2014/main" id="{6A08E362-6B28-44A6-CC7F-F8A6CA9F4DDB}"/>
              </a:ext>
            </a:extLst>
          </p:cNvPr>
          <p:cNvSpPr/>
          <p:nvPr/>
        </p:nvSpPr>
        <p:spPr>
          <a:xfrm>
            <a:off x="4131043" y="5101815"/>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5" name="Diamond 4">
            <a:extLst>
              <a:ext uri="{FF2B5EF4-FFF2-40B4-BE49-F238E27FC236}">
                <a16:creationId xmlns:a16="http://schemas.microsoft.com/office/drawing/2014/main" id="{90C70E1C-7579-617A-1EFC-5E23F52D01F2}"/>
              </a:ext>
            </a:extLst>
          </p:cNvPr>
          <p:cNvSpPr/>
          <p:nvPr/>
        </p:nvSpPr>
        <p:spPr>
          <a:xfrm>
            <a:off x="6043519" y="5101000"/>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8" name="TextBox 7">
            <a:extLst>
              <a:ext uri="{FF2B5EF4-FFF2-40B4-BE49-F238E27FC236}">
                <a16:creationId xmlns:a16="http://schemas.microsoft.com/office/drawing/2014/main" id="{90C51EED-1667-B0DB-1BE6-4EF79BBD6488}"/>
              </a:ext>
            </a:extLst>
          </p:cNvPr>
          <p:cNvSpPr txBox="1"/>
          <p:nvPr/>
        </p:nvSpPr>
        <p:spPr>
          <a:xfrm>
            <a:off x="9489332" y="440184"/>
            <a:ext cx="1929555" cy="295466"/>
          </a:xfrm>
          <a:prstGeom prst="rect">
            <a:avLst/>
          </a:prstGeom>
          <a:solidFill>
            <a:srgbClr val="002060">
              <a:alpha val="20000"/>
            </a:srgbClr>
          </a:solidFill>
          <a:ln w="12700">
            <a:solidFill>
              <a:srgbClr val="002060"/>
            </a:solidFill>
          </a:ln>
        </p:spPr>
        <p:txBody>
          <a:bodyPr wrap="square" tIns="9144" rIns="45720" bIns="9144" rtlCol="0">
            <a:spAutoFit/>
          </a:bodyPr>
          <a:lstStyle/>
          <a:p>
            <a:r>
              <a:rPr lang="en-US" sz="900" b="1" dirty="0">
                <a:solidFill>
                  <a:schemeClr val="bg1">
                    <a:lumMod val="50000"/>
                  </a:schemeClr>
                </a:solidFill>
              </a:rPr>
              <a:t>Non-Governed Milestones</a:t>
            </a:r>
          </a:p>
          <a:p>
            <a:r>
              <a:rPr lang="en-US" sz="900" b="1" dirty="0">
                <a:solidFill>
                  <a:srgbClr val="000000"/>
                </a:solidFill>
              </a:rPr>
              <a:t>Governed Milestones</a:t>
            </a:r>
          </a:p>
        </p:txBody>
      </p:sp>
    </p:spTree>
    <p:extLst>
      <p:ext uri="{BB962C8B-B14F-4D97-AF65-F5344CB8AC3E}">
        <p14:creationId xmlns:p14="http://schemas.microsoft.com/office/powerpoint/2010/main" val="24890276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6" name="Straight Connector 275">
            <a:extLst>
              <a:ext uri="{FF2B5EF4-FFF2-40B4-BE49-F238E27FC236}">
                <a16:creationId xmlns:a16="http://schemas.microsoft.com/office/drawing/2014/main" id="{12F0C4DE-B9C9-483F-8529-B980FB932232}"/>
              </a:ext>
            </a:extLst>
          </p:cNvPr>
          <p:cNvCxnSpPr/>
          <p:nvPr/>
        </p:nvCxnSpPr>
        <p:spPr bwMode="auto">
          <a:xfrm flipH="1">
            <a:off x="3407327" y="1849725"/>
            <a:ext cx="4169" cy="3057323"/>
          </a:xfrm>
          <a:prstGeom prst="line">
            <a:avLst/>
          </a:prstGeom>
          <a:solidFill>
            <a:srgbClr val="99CCFF"/>
          </a:solidFill>
          <a:ln w="19050" cap="flat" cmpd="sng" algn="ctr">
            <a:solidFill>
              <a:srgbClr val="525252"/>
            </a:solidFill>
            <a:prstDash val="sysDash"/>
            <a:round/>
            <a:headEnd type="none" w="med" len="med"/>
            <a:tailEnd type="none" w="med" len="med"/>
          </a:ln>
          <a:effectLst/>
        </p:spPr>
      </p:cxnSp>
      <p:sp>
        <p:nvSpPr>
          <p:cNvPr id="274" name="Rectangle 273">
            <a:extLst>
              <a:ext uri="{FF2B5EF4-FFF2-40B4-BE49-F238E27FC236}">
                <a16:creationId xmlns:a16="http://schemas.microsoft.com/office/drawing/2014/main" id="{78A97786-6FDE-40C0-8CDC-4603B3081924}"/>
              </a:ext>
            </a:extLst>
          </p:cNvPr>
          <p:cNvSpPr/>
          <p:nvPr/>
        </p:nvSpPr>
        <p:spPr bwMode="auto">
          <a:xfrm>
            <a:off x="3398431" y="961655"/>
            <a:ext cx="7882840" cy="3689406"/>
          </a:xfrm>
          <a:prstGeom prst="rect">
            <a:avLst/>
          </a:prstGeom>
          <a:solidFill>
            <a:srgbClr val="9CC9FF">
              <a:alpha val="14902"/>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cxnSp>
        <p:nvCxnSpPr>
          <p:cNvPr id="279" name="Straight Connector 278">
            <a:extLst>
              <a:ext uri="{FF2B5EF4-FFF2-40B4-BE49-F238E27FC236}">
                <a16:creationId xmlns:a16="http://schemas.microsoft.com/office/drawing/2014/main" id="{80065429-3FBA-4115-A98C-9D8FB25B875E}"/>
              </a:ext>
            </a:extLst>
          </p:cNvPr>
          <p:cNvCxnSpPr/>
          <p:nvPr/>
        </p:nvCxnSpPr>
        <p:spPr bwMode="auto">
          <a:xfrm flipH="1">
            <a:off x="9348040" y="1781107"/>
            <a:ext cx="12806" cy="3154680"/>
          </a:xfrm>
          <a:prstGeom prst="line">
            <a:avLst/>
          </a:prstGeom>
          <a:solidFill>
            <a:srgbClr val="99CCFF"/>
          </a:solidFill>
          <a:ln w="19050" cap="flat" cmpd="sng" algn="ctr">
            <a:solidFill>
              <a:srgbClr val="525252"/>
            </a:solidFill>
            <a:prstDash val="sysDash"/>
            <a:round/>
            <a:headEnd type="none" w="med" len="med"/>
            <a:tailEnd type="none" w="med" len="med"/>
          </a:ln>
          <a:effectLst/>
        </p:spPr>
      </p:cxnSp>
      <p:cxnSp>
        <p:nvCxnSpPr>
          <p:cNvPr id="277" name="Straight Connector 276">
            <a:extLst>
              <a:ext uri="{FF2B5EF4-FFF2-40B4-BE49-F238E27FC236}">
                <a16:creationId xmlns:a16="http://schemas.microsoft.com/office/drawing/2014/main" id="{5E1F8A2F-5E1C-45E4-A84D-AAD5E60D8944}"/>
              </a:ext>
            </a:extLst>
          </p:cNvPr>
          <p:cNvCxnSpPr/>
          <p:nvPr/>
        </p:nvCxnSpPr>
        <p:spPr bwMode="auto">
          <a:xfrm>
            <a:off x="9494725" y="1830305"/>
            <a:ext cx="0" cy="3120156"/>
          </a:xfrm>
          <a:prstGeom prst="line">
            <a:avLst/>
          </a:prstGeom>
          <a:solidFill>
            <a:srgbClr val="99CCFF"/>
          </a:solidFill>
          <a:ln w="19050" cap="flat" cmpd="sng" algn="ctr">
            <a:solidFill>
              <a:srgbClr val="525252"/>
            </a:solidFill>
            <a:prstDash val="sysDash"/>
            <a:round/>
            <a:headEnd type="none" w="med" len="med"/>
            <a:tailEnd type="none" w="med" len="med"/>
          </a:ln>
          <a:effectLst/>
        </p:spPr>
      </p:cxnSp>
      <p:cxnSp>
        <p:nvCxnSpPr>
          <p:cNvPr id="278" name="Straight Connector 277">
            <a:extLst>
              <a:ext uri="{FF2B5EF4-FFF2-40B4-BE49-F238E27FC236}">
                <a16:creationId xmlns:a16="http://schemas.microsoft.com/office/drawing/2014/main" id="{806326D8-9897-4FA2-A360-8CEF7E606C08}"/>
              </a:ext>
            </a:extLst>
          </p:cNvPr>
          <p:cNvCxnSpPr/>
          <p:nvPr/>
        </p:nvCxnSpPr>
        <p:spPr bwMode="auto">
          <a:xfrm>
            <a:off x="10485237" y="1893145"/>
            <a:ext cx="0" cy="3057323"/>
          </a:xfrm>
          <a:prstGeom prst="line">
            <a:avLst/>
          </a:prstGeom>
          <a:solidFill>
            <a:srgbClr val="99CCFF"/>
          </a:solidFill>
          <a:ln w="19050" cap="flat" cmpd="sng" algn="ctr">
            <a:solidFill>
              <a:srgbClr val="525252"/>
            </a:solidFill>
            <a:prstDash val="sysDash"/>
            <a:round/>
            <a:headEnd type="triangle" w="med" len="med"/>
            <a:tailEnd type="none" w="med" len="med"/>
          </a:ln>
          <a:effectLst/>
        </p:spPr>
      </p:cxnSp>
      <p:cxnSp>
        <p:nvCxnSpPr>
          <p:cNvPr id="275" name="Straight Connector 274">
            <a:extLst>
              <a:ext uri="{FF2B5EF4-FFF2-40B4-BE49-F238E27FC236}">
                <a16:creationId xmlns:a16="http://schemas.microsoft.com/office/drawing/2014/main" id="{176F5883-326F-45C7-A638-A100A051254E}"/>
              </a:ext>
            </a:extLst>
          </p:cNvPr>
          <p:cNvCxnSpPr/>
          <p:nvPr/>
        </p:nvCxnSpPr>
        <p:spPr bwMode="auto">
          <a:xfrm flipH="1">
            <a:off x="11185742" y="1893145"/>
            <a:ext cx="4169" cy="3057323"/>
          </a:xfrm>
          <a:prstGeom prst="line">
            <a:avLst/>
          </a:prstGeom>
          <a:solidFill>
            <a:srgbClr val="99CCFF"/>
          </a:solidFill>
          <a:ln w="19050" cap="flat" cmpd="sng" algn="ctr">
            <a:solidFill>
              <a:srgbClr val="525252"/>
            </a:solidFill>
            <a:prstDash val="sysDash"/>
            <a:round/>
            <a:headEnd type="none" w="med" len="med"/>
            <a:tailEnd type="none" w="med" len="med"/>
          </a:ln>
          <a:effectLst/>
        </p:spPr>
      </p:cxnSp>
      <p:graphicFrame>
        <p:nvGraphicFramePr>
          <p:cNvPr id="321" name="Table 320">
            <a:extLst>
              <a:ext uri="{FF2B5EF4-FFF2-40B4-BE49-F238E27FC236}">
                <a16:creationId xmlns:a16="http://schemas.microsoft.com/office/drawing/2014/main" id="{8418AC30-E37C-469D-83A0-62D9F50ED47D}"/>
              </a:ext>
            </a:extLst>
          </p:cNvPr>
          <p:cNvGraphicFramePr>
            <a:graphicFrameLocks noGrp="1"/>
          </p:cNvGraphicFramePr>
          <p:nvPr>
            <p:extLst>
              <p:ext uri="{D42A27DB-BD31-4B8C-83A1-F6EECF244321}">
                <p14:modId xmlns:p14="http://schemas.microsoft.com/office/powerpoint/2010/main" val="1306485837"/>
              </p:ext>
            </p:extLst>
          </p:nvPr>
        </p:nvGraphicFramePr>
        <p:xfrm>
          <a:off x="3401836" y="1764000"/>
          <a:ext cx="7796469" cy="365760"/>
        </p:xfrm>
        <a:graphic>
          <a:graphicData uri="http://schemas.openxmlformats.org/drawingml/2006/table">
            <a:tbl>
              <a:tblPr/>
              <a:tblGrid>
                <a:gridCol w="1828800">
                  <a:extLst>
                    <a:ext uri="{9D8B030D-6E8A-4147-A177-3AD203B41FA5}">
                      <a16:colId xmlns:a16="http://schemas.microsoft.com/office/drawing/2014/main" val="20000"/>
                    </a:ext>
                  </a:extLst>
                </a:gridCol>
                <a:gridCol w="549452">
                  <a:extLst>
                    <a:ext uri="{9D8B030D-6E8A-4147-A177-3AD203B41FA5}">
                      <a16:colId xmlns:a16="http://schemas.microsoft.com/office/drawing/2014/main" val="20001"/>
                    </a:ext>
                  </a:extLst>
                </a:gridCol>
                <a:gridCol w="1869949">
                  <a:extLst>
                    <a:ext uri="{9D8B030D-6E8A-4147-A177-3AD203B41FA5}">
                      <a16:colId xmlns:a16="http://schemas.microsoft.com/office/drawing/2014/main" val="20002"/>
                    </a:ext>
                  </a:extLst>
                </a:gridCol>
                <a:gridCol w="1711058">
                  <a:extLst>
                    <a:ext uri="{9D8B030D-6E8A-4147-A177-3AD203B41FA5}">
                      <a16:colId xmlns:a16="http://schemas.microsoft.com/office/drawing/2014/main" val="20003"/>
                    </a:ext>
                  </a:extLst>
                </a:gridCol>
                <a:gridCol w="266779">
                  <a:extLst>
                    <a:ext uri="{9D8B030D-6E8A-4147-A177-3AD203B41FA5}">
                      <a16:colId xmlns:a16="http://schemas.microsoft.com/office/drawing/2014/main" val="20004"/>
                    </a:ext>
                  </a:extLst>
                </a:gridCol>
                <a:gridCol w="1570431">
                  <a:extLst>
                    <a:ext uri="{9D8B030D-6E8A-4147-A177-3AD203B41FA5}">
                      <a16:colId xmlns:a16="http://schemas.microsoft.com/office/drawing/2014/main" val="20005"/>
                    </a:ext>
                  </a:extLst>
                </a:gridCol>
              </a:tblGrid>
              <a:tr h="36576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rgbClr val="FFFFFF"/>
                          </a:solidFill>
                          <a:effectLst/>
                          <a:latin typeface="Intel Clear" panose="020B0604020203020204" pitchFamily="34" charset="0"/>
                          <a:ea typeface="+mn-ea"/>
                          <a:cs typeface="+mn-cs"/>
                        </a:rPr>
                        <a:t>A0 Fab TPT</a:t>
                      </a: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1" i="0" u="none" strike="noStrike" dirty="0">
                          <a:solidFill>
                            <a:srgbClr val="000000"/>
                          </a:solidFill>
                          <a:effectLst/>
                          <a:latin typeface="Intel Clear" panose="020B0604020203020204" pitchFamily="34" charset="0"/>
                        </a:rPr>
                        <a:t>Volume</a:t>
                      </a:r>
                      <a:r>
                        <a:rPr lang="en-US" sz="800" b="1" i="0" u="none" strike="noStrike" baseline="0" dirty="0">
                          <a:solidFill>
                            <a:srgbClr val="000000"/>
                          </a:solidFill>
                          <a:effectLst/>
                          <a:latin typeface="Intel Clear" panose="020B0604020203020204" pitchFamily="34" charset="0"/>
                        </a:rPr>
                        <a:t> Samples</a:t>
                      </a:r>
                      <a:endParaRPr lang="en-US" sz="800" b="1" i="0" u="none" strike="noStrike" dirty="0">
                        <a:solidFill>
                          <a:srgbClr val="000000"/>
                        </a:solidFill>
                        <a:effectLst/>
                        <a:latin typeface="Intel Clear" panose="020B0604020203020204" pitchFamily="34" charset="0"/>
                      </a:endParaRP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rgbClr val="000000"/>
                        </a:solidFill>
                        <a:effectLst/>
                        <a:latin typeface="Intel Clear" panose="020B0604020203020204" pitchFamily="34" charset="0"/>
                      </a:endParaRP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da-DK" sz="1000" b="0" i="0" u="none" strike="noStrike" dirty="0">
                          <a:solidFill>
                            <a:srgbClr val="FFFFFF"/>
                          </a:solidFill>
                          <a:effectLst/>
                          <a:latin typeface="Intel Clear" panose="020B0604020203020204" pitchFamily="34" charset="0"/>
                        </a:rPr>
                        <a:t>B0 Fab</a:t>
                      </a:r>
                      <a:r>
                        <a:rPr lang="da-DK" sz="1000" b="0" i="0" u="none" strike="noStrike" baseline="0" dirty="0">
                          <a:solidFill>
                            <a:srgbClr val="FFFFFF"/>
                          </a:solidFill>
                          <a:effectLst/>
                          <a:latin typeface="Intel Clear" panose="020B0604020203020204" pitchFamily="34" charset="0"/>
                        </a:rPr>
                        <a:t> </a:t>
                      </a:r>
                      <a:r>
                        <a:rPr lang="da-DK" sz="1000" b="0" i="0" u="none" strike="noStrike" dirty="0">
                          <a:solidFill>
                            <a:srgbClr val="FFFFFF"/>
                          </a:solidFill>
                          <a:effectLst/>
                          <a:latin typeface="Intel Clear" panose="020B0604020203020204" pitchFamily="34" charset="0"/>
                        </a:rPr>
                        <a:t>TPT</a:t>
                      </a: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rgbClr val="000000"/>
                        </a:solidFill>
                        <a:effectLst/>
                        <a:latin typeface="Intel Clear" panose="020B0604020203020204" pitchFamily="34" charset="0"/>
                      </a:endParaRP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rgbClr val="000000"/>
                        </a:solidFill>
                        <a:effectLst/>
                        <a:latin typeface="Intel Clear" panose="020B0604020203020204" pitchFamily="34" charset="0"/>
                      </a:endParaRPr>
                    </a:p>
                  </a:txBody>
                  <a:tcPr marL="44787" marR="44787" marT="44804" marB="44804"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sp>
        <p:nvSpPr>
          <p:cNvPr id="2" name="BainBulletsConfiguration" hidden="1"/>
          <p:cNvSpPr txBox="1"/>
          <p:nvPr/>
        </p:nvSpPr>
        <p:spPr>
          <a:xfrm>
            <a:off x="1865965" y="87069"/>
            <a:ext cx="8707121" cy="111890"/>
          </a:xfrm>
          <a:prstGeom prst="rect">
            <a:avLst/>
          </a:prstGeom>
          <a:noFill/>
        </p:spPr>
        <p:txBody>
          <a:bodyPr vert="horz" wrap="square" lIns="44577" tIns="44577" rIns="44577" bIns="44577" rtlCol="0">
            <a:spAutoFit/>
          </a:bodyPr>
          <a:lstStyle/>
          <a:p>
            <a:pPr defTabSz="959305" eaLnBrk="0" fontAlgn="base" hangingPunct="0">
              <a:spcBef>
                <a:spcPct val="0"/>
              </a:spcBef>
              <a:spcAft>
                <a:spcPct val="0"/>
              </a:spcAft>
            </a:pPr>
            <a:r>
              <a:rPr lang="en-CA" sz="142" dirty="0">
                <a:solidFill>
                  <a:srgbClr val="FFFFFF"/>
                </a:solidFill>
              </a:rPr>
              <a:t>98_85 88_84</a:t>
            </a:r>
          </a:p>
        </p:txBody>
      </p:sp>
      <p:sp>
        <p:nvSpPr>
          <p:cNvPr id="72" name="Title 32"/>
          <p:cNvSpPr>
            <a:spLocks noGrp="1"/>
          </p:cNvSpPr>
          <p:nvPr>
            <p:ph type="title"/>
          </p:nvPr>
        </p:nvSpPr>
        <p:spPr bwMode="gray">
          <a:xfrm>
            <a:off x="1945650" y="219741"/>
            <a:ext cx="8601255" cy="487240"/>
          </a:xfrm>
        </p:spPr>
        <p:txBody>
          <a:bodyPr>
            <a:noAutofit/>
          </a:bodyPr>
          <a:lstStyle/>
          <a:p>
            <a:r>
              <a:rPr lang="en-US" sz="3200" dirty="0">
                <a:solidFill>
                  <a:schemeClr val="tx1"/>
                </a:solidFill>
                <a:ea typeface="Intel Clear" panose="020B0604020203020204" pitchFamily="34" charset="0"/>
                <a:cs typeface="Intel Clear" panose="020B0604020203020204" pitchFamily="34" charset="0"/>
              </a:rPr>
              <a:t>Post-Si PLC: 2-Stepping Model</a:t>
            </a:r>
            <a:endParaRPr lang="en-CA" sz="3200" dirty="0">
              <a:solidFill>
                <a:schemeClr val="tx1"/>
              </a:solidFill>
              <a:ea typeface="Intel Clear" panose="020B0604020203020204" pitchFamily="34" charset="0"/>
              <a:cs typeface="Intel Clear" panose="020B0604020203020204" pitchFamily="34" charset="0"/>
            </a:endParaRPr>
          </a:p>
        </p:txBody>
      </p:sp>
      <p:sp>
        <p:nvSpPr>
          <p:cNvPr id="83" name="TextBox 82"/>
          <p:cNvSpPr txBox="1"/>
          <p:nvPr/>
        </p:nvSpPr>
        <p:spPr>
          <a:xfrm>
            <a:off x="1754643" y="7212134"/>
            <a:ext cx="10311437" cy="244353"/>
          </a:xfrm>
          <a:prstGeom prst="rect">
            <a:avLst/>
          </a:prstGeom>
          <a:noFill/>
        </p:spPr>
        <p:txBody>
          <a:bodyPr wrap="square" lIns="89589" tIns="44795" rIns="89589" bIns="44795" rtlCol="0">
            <a:spAutoFit/>
          </a:bodyPr>
          <a:lstStyle/>
          <a:p>
            <a:pPr defTabSz="895841"/>
            <a:r>
              <a:rPr lang="en-US" sz="1000" i="1" dirty="0">
                <a:solidFill>
                  <a:srgbClr val="00B2EA"/>
                </a:solidFill>
              </a:rPr>
              <a:t>Please Note: This is an example PLC timeline to demonstrate phases; timelines will vary due to various factors (FAB TPT, complexity, customer timing requirements, # of steppings, etc.)</a:t>
            </a:r>
          </a:p>
        </p:txBody>
      </p:sp>
      <p:sp>
        <p:nvSpPr>
          <p:cNvPr id="3" name="TextBox 2"/>
          <p:cNvSpPr txBox="1"/>
          <p:nvPr/>
        </p:nvSpPr>
        <p:spPr>
          <a:xfrm>
            <a:off x="8447088" y="5170487"/>
            <a:ext cx="2857095" cy="400110"/>
          </a:xfrm>
          <a:prstGeom prst="rect">
            <a:avLst/>
          </a:prstGeom>
          <a:noFill/>
        </p:spPr>
        <p:txBody>
          <a:bodyPr vert="horz" wrap="square" lIns="0" tIns="0" rIns="0" bIns="0" rtlCol="0">
            <a:spAutoFit/>
          </a:bodyPr>
          <a:lstStyle/>
          <a:p>
            <a:r>
              <a:rPr lang="en-US" sz="1400" b="1" u="sng" dirty="0">
                <a:solidFill>
                  <a:srgbClr val="003C71"/>
                </a:solidFill>
              </a:rPr>
              <a:t>Notes:</a:t>
            </a:r>
            <a:endParaRPr lang="en-US" sz="1400" dirty="0">
              <a:solidFill>
                <a:srgbClr val="003C71"/>
              </a:solidFill>
            </a:endParaRPr>
          </a:p>
          <a:p>
            <a:pPr marL="342900" indent="-342900">
              <a:buFont typeface="+mj-lt"/>
              <a:buAutoNum type="arabicPeriod"/>
            </a:pPr>
            <a:r>
              <a:rPr lang="en-US" sz="1200" b="1" i="1" dirty="0">
                <a:solidFill>
                  <a:srgbClr val="003C71"/>
                </a:solidFill>
              </a:rPr>
              <a:t>More assumptions in Slide Notes…</a:t>
            </a:r>
          </a:p>
        </p:txBody>
      </p:sp>
      <p:cxnSp>
        <p:nvCxnSpPr>
          <p:cNvPr id="199" name="Straight Connector 198"/>
          <p:cNvCxnSpPr/>
          <p:nvPr/>
        </p:nvCxnSpPr>
        <p:spPr bwMode="auto">
          <a:xfrm>
            <a:off x="6874756" y="3513460"/>
            <a:ext cx="7122" cy="2293804"/>
          </a:xfrm>
          <a:prstGeom prst="line">
            <a:avLst/>
          </a:prstGeom>
          <a:solidFill>
            <a:schemeClr val="accent1"/>
          </a:solidFill>
          <a:ln w="19050" cap="flat" cmpd="sng" algn="ctr">
            <a:solidFill>
              <a:schemeClr val="tx1"/>
            </a:solidFill>
            <a:prstDash val="sysDash"/>
            <a:round/>
            <a:headEnd type="none" w="med" len="med"/>
            <a:tailEnd type="none" w="med" len="med"/>
          </a:ln>
          <a:effectLst/>
        </p:spPr>
      </p:cxnSp>
      <p:sp>
        <p:nvSpPr>
          <p:cNvPr id="166" name="Rectangle 165"/>
          <p:cNvSpPr/>
          <p:nvPr>
            <p:custDataLst>
              <p:tags r:id="rId1"/>
            </p:custDataLst>
          </p:nvPr>
        </p:nvSpPr>
        <p:spPr bwMode="auto">
          <a:xfrm>
            <a:off x="1784656" y="4811843"/>
            <a:ext cx="3333555" cy="1980376"/>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vert="horz" wrap="square" lIns="43016" tIns="43016" rIns="43016" bIns="43016" numCol="1" rtlCol="0" anchor="ctr" anchorCtr="0" compatLnSpc="1">
            <a:prstTxWarp prst="textNoShape">
              <a:avLst/>
            </a:prstTxWarp>
          </a:bodyPr>
          <a:lstStyle/>
          <a:p>
            <a:pPr defTabSz="840516" eaLnBrk="0" fontAlgn="base" hangingPunct="0">
              <a:spcBef>
                <a:spcPts val="184"/>
              </a:spcBef>
              <a:buSzPct val="100000"/>
            </a:pPr>
            <a:r>
              <a:rPr lang="en-US" sz="1000" b="1" i="1" u="sng" dirty="0">
                <a:latin typeface="+mj-lt"/>
              </a:rPr>
              <a:t>Key Dates:</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A0 Power On (A0 PO)</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Volume Samples (+4wks)</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PPOE = +4wks - +7wks based on design complexity</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Pre-Alpha/ES1 = + 9wks(DPG) </a:t>
            </a:r>
            <a:r>
              <a:rPr lang="mr-IN" sz="1000" b="1" dirty="0">
                <a:latin typeface="+mj-lt"/>
              </a:rPr>
              <a:t>–</a:t>
            </a:r>
            <a:r>
              <a:rPr lang="en-US" sz="1000" b="1" dirty="0">
                <a:latin typeface="+mj-lt"/>
              </a:rPr>
              <a:t> +11wks(CCG)</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ES2 parts available for validation</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B0 EC0 cut-off = 14wks</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Platform PROD TI Gate = +16wks</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Alpha/ES2  = +18wks</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B0 TI = 18wks + A0PO</a:t>
            </a:r>
          </a:p>
          <a:p>
            <a:pPr marL="168080" indent="-168080" defTabSz="840516" eaLnBrk="0" fontAlgn="base" hangingPunct="0">
              <a:spcBef>
                <a:spcPts val="184"/>
              </a:spcBef>
              <a:buSzPct val="100000"/>
              <a:buFont typeface="Verdana" panose="020B0604030504040204" pitchFamily="34" charset="0"/>
              <a:buChar char="•"/>
            </a:pPr>
            <a:r>
              <a:rPr lang="en-US" sz="1000" b="1" dirty="0">
                <a:latin typeface="+mj-lt"/>
              </a:rPr>
              <a:t>ES2 = 19-21wks</a:t>
            </a:r>
          </a:p>
        </p:txBody>
      </p:sp>
      <p:cxnSp>
        <p:nvCxnSpPr>
          <p:cNvPr id="167" name="Straight Connector 166"/>
          <p:cNvCxnSpPr/>
          <p:nvPr/>
        </p:nvCxnSpPr>
        <p:spPr bwMode="auto">
          <a:xfrm flipV="1">
            <a:off x="3398431" y="5057969"/>
            <a:ext cx="1828800" cy="1629"/>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70" name="Straight Connector 169"/>
          <p:cNvCxnSpPr/>
          <p:nvPr/>
        </p:nvCxnSpPr>
        <p:spPr bwMode="auto">
          <a:xfrm>
            <a:off x="3589743" y="5248205"/>
            <a:ext cx="2194560"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71" name="Straight Connector 170"/>
          <p:cNvCxnSpPr/>
          <p:nvPr/>
        </p:nvCxnSpPr>
        <p:spPr bwMode="auto">
          <a:xfrm flipV="1">
            <a:off x="5119114" y="5447070"/>
            <a:ext cx="1051560" cy="3687"/>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73" name="Straight Connector 172"/>
          <p:cNvCxnSpPr/>
          <p:nvPr/>
        </p:nvCxnSpPr>
        <p:spPr bwMode="auto">
          <a:xfrm>
            <a:off x="3096046" y="6697934"/>
            <a:ext cx="4858154" cy="6213"/>
          </a:xfrm>
          <a:prstGeom prst="line">
            <a:avLst/>
          </a:prstGeom>
          <a:solidFill>
            <a:schemeClr val="accent1"/>
          </a:solidFill>
          <a:ln w="19050" cap="flat" cmpd="sng" algn="ctr">
            <a:solidFill>
              <a:srgbClr val="525252"/>
            </a:solidFill>
            <a:prstDash val="sysDash"/>
            <a:round/>
            <a:headEnd type="none" w="med" len="med"/>
            <a:tailEnd type="none" w="med" len="med"/>
          </a:ln>
          <a:effectLst/>
        </p:spPr>
      </p:cxnSp>
      <p:cxnSp>
        <p:nvCxnSpPr>
          <p:cNvPr id="174" name="Straight Connector 173"/>
          <p:cNvCxnSpPr/>
          <p:nvPr/>
        </p:nvCxnSpPr>
        <p:spPr bwMode="auto">
          <a:xfrm>
            <a:off x="3362420" y="6374632"/>
            <a:ext cx="4289788" cy="17391"/>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77" name="Straight Connector 176"/>
          <p:cNvCxnSpPr/>
          <p:nvPr/>
        </p:nvCxnSpPr>
        <p:spPr bwMode="auto">
          <a:xfrm flipV="1">
            <a:off x="3447734" y="5995698"/>
            <a:ext cx="3751657" cy="285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78" name="Straight Connector 177"/>
          <p:cNvCxnSpPr/>
          <p:nvPr/>
        </p:nvCxnSpPr>
        <p:spPr bwMode="auto">
          <a:xfrm>
            <a:off x="3426852" y="6527998"/>
            <a:ext cx="4225357" cy="41411"/>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1" name="Straight Connector 190"/>
          <p:cNvCxnSpPr/>
          <p:nvPr/>
        </p:nvCxnSpPr>
        <p:spPr bwMode="auto">
          <a:xfrm>
            <a:off x="4076045" y="5807575"/>
            <a:ext cx="2811057" cy="7975"/>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2" name="Straight Connector 191"/>
          <p:cNvCxnSpPr/>
          <p:nvPr/>
        </p:nvCxnSpPr>
        <p:spPr bwMode="auto">
          <a:xfrm>
            <a:off x="4254710" y="6171049"/>
            <a:ext cx="3181095"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3" name="Straight Connector 192"/>
          <p:cNvCxnSpPr/>
          <p:nvPr/>
        </p:nvCxnSpPr>
        <p:spPr bwMode="auto">
          <a:xfrm flipH="1">
            <a:off x="7435805" y="4636629"/>
            <a:ext cx="1091" cy="1515758"/>
          </a:xfrm>
          <a:prstGeom prst="line">
            <a:avLst/>
          </a:prstGeom>
          <a:solidFill>
            <a:schemeClr val="accent1"/>
          </a:solidFill>
          <a:ln w="19050" cap="flat" cmpd="sng" algn="ctr">
            <a:solidFill>
              <a:srgbClr val="525252"/>
            </a:solidFill>
            <a:prstDash val="sysDash"/>
            <a:round/>
            <a:headEnd type="none" w="med" len="med"/>
            <a:tailEnd type="none" w="med" len="med"/>
          </a:ln>
          <a:effectLst/>
        </p:spPr>
      </p:cxnSp>
      <p:cxnSp>
        <p:nvCxnSpPr>
          <p:cNvPr id="137" name="Straight Connector 136"/>
          <p:cNvCxnSpPr/>
          <p:nvPr/>
        </p:nvCxnSpPr>
        <p:spPr bwMode="auto">
          <a:xfrm>
            <a:off x="6626237" y="4286132"/>
            <a:ext cx="7122" cy="1362456"/>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00" name="Straight Connector 199"/>
          <p:cNvCxnSpPr/>
          <p:nvPr/>
        </p:nvCxnSpPr>
        <p:spPr bwMode="auto">
          <a:xfrm flipH="1">
            <a:off x="6383670" y="1852032"/>
            <a:ext cx="13141" cy="379476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38" name="Straight Connector 137"/>
          <p:cNvCxnSpPr/>
          <p:nvPr/>
        </p:nvCxnSpPr>
        <p:spPr bwMode="auto">
          <a:xfrm flipH="1">
            <a:off x="6170859" y="1856938"/>
            <a:ext cx="11309" cy="3602736"/>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75" name="Straight Connector 74"/>
          <p:cNvCxnSpPr/>
          <p:nvPr/>
        </p:nvCxnSpPr>
        <p:spPr bwMode="auto">
          <a:xfrm flipH="1">
            <a:off x="5786166" y="1861401"/>
            <a:ext cx="2313" cy="3383280"/>
          </a:xfrm>
          <a:prstGeom prst="line">
            <a:avLst/>
          </a:prstGeom>
          <a:solidFill>
            <a:schemeClr val="accent1"/>
          </a:solidFill>
          <a:ln w="19050" cap="flat" cmpd="sng" algn="ctr">
            <a:solidFill>
              <a:srgbClr val="525252"/>
            </a:solidFill>
            <a:prstDash val="sysDash"/>
            <a:round/>
            <a:headEnd type="none" w="med" len="med"/>
            <a:tailEnd type="none" w="med" len="med"/>
          </a:ln>
          <a:effectLst/>
        </p:spPr>
      </p:cxnSp>
      <p:cxnSp>
        <p:nvCxnSpPr>
          <p:cNvPr id="144" name="Straight Connector 143"/>
          <p:cNvCxnSpPr/>
          <p:nvPr/>
        </p:nvCxnSpPr>
        <p:spPr bwMode="auto">
          <a:xfrm>
            <a:off x="7167155" y="1842426"/>
            <a:ext cx="10870" cy="4151943"/>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4" name="Straight Connector 3"/>
          <p:cNvCxnSpPr/>
          <p:nvPr/>
        </p:nvCxnSpPr>
        <p:spPr bwMode="auto">
          <a:xfrm>
            <a:off x="5230979" y="1850415"/>
            <a:ext cx="977" cy="3174594"/>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39" name="Straight Connector 138"/>
          <p:cNvCxnSpPr/>
          <p:nvPr/>
        </p:nvCxnSpPr>
        <p:spPr bwMode="auto">
          <a:xfrm flipH="1">
            <a:off x="7649368" y="1893140"/>
            <a:ext cx="1109" cy="4672584"/>
          </a:xfrm>
          <a:prstGeom prst="line">
            <a:avLst/>
          </a:prstGeom>
          <a:solidFill>
            <a:schemeClr val="accent1"/>
          </a:solidFill>
          <a:ln w="19050" cap="flat" cmpd="sng" algn="ctr">
            <a:solidFill>
              <a:srgbClr val="525252"/>
            </a:solidFill>
            <a:prstDash val="sysDash"/>
            <a:round/>
            <a:headEnd type="none" w="med" len="med"/>
            <a:tailEnd type="none" w="med" len="med"/>
          </a:ln>
          <a:effectLst/>
        </p:spPr>
      </p:cxnSp>
      <p:cxnSp>
        <p:nvCxnSpPr>
          <p:cNvPr id="140" name="Straight Connector 139"/>
          <p:cNvCxnSpPr/>
          <p:nvPr/>
        </p:nvCxnSpPr>
        <p:spPr bwMode="auto">
          <a:xfrm flipH="1">
            <a:off x="7954985" y="1818435"/>
            <a:ext cx="23506" cy="489204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8" name="Straight Connector 197"/>
          <p:cNvCxnSpPr/>
          <p:nvPr/>
        </p:nvCxnSpPr>
        <p:spPr bwMode="auto">
          <a:xfrm>
            <a:off x="4808149" y="5627687"/>
            <a:ext cx="1828800"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grpSp>
        <p:nvGrpSpPr>
          <p:cNvPr id="111" name="Sticker79465">
            <a:extLst>
              <a:ext uri="{FF2B5EF4-FFF2-40B4-BE49-F238E27FC236}">
                <a16:creationId xmlns:a16="http://schemas.microsoft.com/office/drawing/2014/main" id="{4CD125B8-A21D-4330-88D3-5106FF4DE75A}"/>
              </a:ext>
            </a:extLst>
          </p:cNvPr>
          <p:cNvGrpSpPr/>
          <p:nvPr>
            <p:custDataLst>
              <p:tags r:id="rId2"/>
            </p:custDataLst>
          </p:nvPr>
        </p:nvGrpSpPr>
        <p:grpSpPr>
          <a:xfrm>
            <a:off x="9740946" y="74803"/>
            <a:ext cx="1681793" cy="240475"/>
            <a:chOff x="8169483" y="1306784"/>
            <a:chExt cx="1441099" cy="247652"/>
          </a:xfrm>
        </p:grpSpPr>
        <p:sp>
          <p:nvSpPr>
            <p:cNvPr id="113" name="StickerText79465">
              <a:extLst>
                <a:ext uri="{FF2B5EF4-FFF2-40B4-BE49-F238E27FC236}">
                  <a16:creationId xmlns:a16="http://schemas.microsoft.com/office/drawing/2014/main" id="{761EF435-2046-432C-95E4-79F4A7BD7A6B}"/>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114" name="StickerLineTop79465">
              <a:extLst>
                <a:ext uri="{FF2B5EF4-FFF2-40B4-BE49-F238E27FC236}">
                  <a16:creationId xmlns:a16="http://schemas.microsoft.com/office/drawing/2014/main" id="{765C1866-8DF6-4FE2-B4A1-2E97DC401379}"/>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15" name="StickerLineBottom79465">
              <a:extLst>
                <a:ext uri="{FF2B5EF4-FFF2-40B4-BE49-F238E27FC236}">
                  <a16:creationId xmlns:a16="http://schemas.microsoft.com/office/drawing/2014/main" id="{42EB760C-A448-4186-B027-7BDDB3219066}"/>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280" name="Rectangle 279">
            <a:extLst>
              <a:ext uri="{FF2B5EF4-FFF2-40B4-BE49-F238E27FC236}">
                <a16:creationId xmlns:a16="http://schemas.microsoft.com/office/drawing/2014/main" id="{B81674C8-B9F2-4A75-9E90-27498722D5E0}"/>
              </a:ext>
            </a:extLst>
          </p:cNvPr>
          <p:cNvSpPr/>
          <p:nvPr/>
        </p:nvSpPr>
        <p:spPr>
          <a:xfrm>
            <a:off x="1952996" y="1773791"/>
            <a:ext cx="671447" cy="275131"/>
          </a:xfrm>
          <a:prstGeom prst="rect">
            <a:avLst/>
          </a:prstGeom>
        </p:spPr>
        <p:txBody>
          <a:bodyPr wrap="none" lIns="89589" tIns="44795" rIns="89589" bIns="44795">
            <a:spAutoFit/>
          </a:bodyPr>
          <a:lstStyle/>
          <a:p>
            <a:pPr defTabSz="894686" fontAlgn="ctr">
              <a:defRPr/>
            </a:pPr>
            <a:r>
              <a:rPr lang="en-US" sz="1200" b="1" dirty="0">
                <a:solidFill>
                  <a:srgbClr val="000000"/>
                </a:solidFill>
              </a:rPr>
              <a:t>Silicon</a:t>
            </a:r>
          </a:p>
        </p:txBody>
      </p:sp>
      <p:sp>
        <p:nvSpPr>
          <p:cNvPr id="281" name="Rectangle 280">
            <a:extLst>
              <a:ext uri="{FF2B5EF4-FFF2-40B4-BE49-F238E27FC236}">
                <a16:creationId xmlns:a16="http://schemas.microsoft.com/office/drawing/2014/main" id="{70FB2361-40CF-4943-8845-6F086B84D47F}"/>
              </a:ext>
            </a:extLst>
          </p:cNvPr>
          <p:cNvSpPr/>
          <p:nvPr/>
        </p:nvSpPr>
        <p:spPr>
          <a:xfrm>
            <a:off x="1952995" y="2903944"/>
            <a:ext cx="1082347" cy="459797"/>
          </a:xfrm>
          <a:prstGeom prst="rect">
            <a:avLst/>
          </a:prstGeom>
        </p:spPr>
        <p:txBody>
          <a:bodyPr wrap="square" lIns="89589" tIns="44795" rIns="89589" bIns="44795">
            <a:spAutoFit/>
          </a:bodyPr>
          <a:lstStyle/>
          <a:p>
            <a:pPr defTabSz="895841" fontAlgn="ctr"/>
            <a:r>
              <a:rPr lang="en-US" sz="1200" b="1" dirty="0">
                <a:solidFill>
                  <a:srgbClr val="000000"/>
                </a:solidFill>
              </a:rPr>
              <a:t>Post-Si </a:t>
            </a:r>
          </a:p>
          <a:p>
            <a:pPr defTabSz="895841" fontAlgn="ctr"/>
            <a:r>
              <a:rPr lang="en-US" sz="1200" b="1" dirty="0">
                <a:solidFill>
                  <a:srgbClr val="000000"/>
                </a:solidFill>
              </a:rPr>
              <a:t>Sys Val</a:t>
            </a:r>
            <a:endParaRPr lang="en-US" sz="1200" i="1" dirty="0">
              <a:solidFill>
                <a:srgbClr val="000000"/>
              </a:solidFill>
            </a:endParaRPr>
          </a:p>
        </p:txBody>
      </p:sp>
      <p:sp>
        <p:nvSpPr>
          <p:cNvPr id="282" name="Rectangle 281">
            <a:extLst>
              <a:ext uri="{FF2B5EF4-FFF2-40B4-BE49-F238E27FC236}">
                <a16:creationId xmlns:a16="http://schemas.microsoft.com/office/drawing/2014/main" id="{4FA4052D-0CBA-4A50-8992-2DC170863131}"/>
              </a:ext>
            </a:extLst>
          </p:cNvPr>
          <p:cNvSpPr/>
          <p:nvPr/>
        </p:nvSpPr>
        <p:spPr>
          <a:xfrm>
            <a:off x="1952993" y="4276259"/>
            <a:ext cx="1123795" cy="459797"/>
          </a:xfrm>
          <a:prstGeom prst="rect">
            <a:avLst/>
          </a:prstGeom>
        </p:spPr>
        <p:txBody>
          <a:bodyPr wrap="square" lIns="89589" tIns="44795" rIns="89589" bIns="44795">
            <a:spAutoFit/>
          </a:bodyPr>
          <a:lstStyle/>
          <a:p>
            <a:pPr defTabSz="950317" fontAlgn="ctr"/>
            <a:r>
              <a:rPr lang="en-US" sz="1200" b="1" dirty="0">
                <a:solidFill>
                  <a:srgbClr val="000000"/>
                </a:solidFill>
              </a:rPr>
              <a:t>PSS /</a:t>
            </a:r>
          </a:p>
          <a:p>
            <a:pPr defTabSz="950317" fontAlgn="ctr"/>
            <a:r>
              <a:rPr lang="en-US" sz="1200" b="1" dirty="0">
                <a:solidFill>
                  <a:srgbClr val="000000"/>
                </a:solidFill>
              </a:rPr>
              <a:t>IP FW/DRV</a:t>
            </a:r>
          </a:p>
        </p:txBody>
      </p:sp>
      <p:cxnSp>
        <p:nvCxnSpPr>
          <p:cNvPr id="283" name="Straight Arrow Connector 282">
            <a:extLst>
              <a:ext uri="{FF2B5EF4-FFF2-40B4-BE49-F238E27FC236}">
                <a16:creationId xmlns:a16="http://schemas.microsoft.com/office/drawing/2014/main" id="{CD855AB6-1DE5-4889-A06F-46674C18BFC7}"/>
              </a:ext>
            </a:extLst>
          </p:cNvPr>
          <p:cNvCxnSpPr/>
          <p:nvPr/>
        </p:nvCxnSpPr>
        <p:spPr bwMode="auto">
          <a:xfrm flipH="1">
            <a:off x="4310593" y="4418493"/>
            <a:ext cx="326851"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284" name="Rectangle 283">
            <a:extLst>
              <a:ext uri="{FF2B5EF4-FFF2-40B4-BE49-F238E27FC236}">
                <a16:creationId xmlns:a16="http://schemas.microsoft.com/office/drawing/2014/main" id="{EACE673F-F43D-48E7-801C-4B26C74DC7F3}"/>
              </a:ext>
            </a:extLst>
          </p:cNvPr>
          <p:cNvSpPr/>
          <p:nvPr/>
        </p:nvSpPr>
        <p:spPr bwMode="auto">
          <a:xfrm>
            <a:off x="3406166" y="4355767"/>
            <a:ext cx="1828800" cy="286744"/>
          </a:xfrm>
          <a:prstGeom prst="rect">
            <a:avLst/>
          </a:prstGeom>
          <a:solidFill>
            <a:srgbClr val="FFE433">
              <a:lumMod val="75000"/>
            </a:srgbClr>
          </a:solidFill>
          <a:ln w="2540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eaLnBrk="0" fontAlgn="base" latinLnBrk="0" hangingPunct="0">
              <a:lnSpc>
                <a:spcPct val="100000"/>
              </a:lnSpc>
              <a:spcBef>
                <a:spcPct val="0"/>
              </a:spcBef>
              <a:spcAft>
                <a:spcPct val="0"/>
              </a:spcAft>
              <a:buClrTx/>
              <a:buSzTx/>
              <a:buFontTx/>
              <a:buNone/>
              <a:tabLst/>
              <a:defRPr/>
            </a:pPr>
            <a:r>
              <a:rPr kumimoji="0" lang="en-US" sz="980" b="1" i="0" u="none" strike="noStrike" kern="0" cap="none" spc="0" normalizeH="0" baseline="0" noProof="0" dirty="0">
                <a:ln>
                  <a:noFill/>
                </a:ln>
                <a:solidFill>
                  <a:srgbClr val="000000"/>
                </a:solidFill>
                <a:effectLst/>
                <a:uLnTx/>
                <a:uFillTx/>
                <a:latin typeface="Intel Clear" panose="020B0604020203020204" pitchFamily="34" charset="0"/>
              </a:rPr>
              <a:t>PSS 1.1 / IP FW/DRV 1.1</a:t>
            </a:r>
          </a:p>
        </p:txBody>
      </p:sp>
      <p:sp>
        <p:nvSpPr>
          <p:cNvPr id="286" name="TextBox 285">
            <a:extLst>
              <a:ext uri="{FF2B5EF4-FFF2-40B4-BE49-F238E27FC236}">
                <a16:creationId xmlns:a16="http://schemas.microsoft.com/office/drawing/2014/main" id="{6BBE8C95-5B54-4EED-990B-8BEA5BE96000}"/>
              </a:ext>
            </a:extLst>
          </p:cNvPr>
          <p:cNvSpPr txBox="1"/>
          <p:nvPr/>
        </p:nvSpPr>
        <p:spPr>
          <a:xfrm>
            <a:off x="3036567" y="1072620"/>
            <a:ext cx="679313" cy="251510"/>
          </a:xfrm>
          <a:prstGeom prst="rect">
            <a:avLst/>
          </a:prstGeom>
          <a:noFill/>
        </p:spPr>
        <p:txBody>
          <a:bodyPr wrap="square" lIns="88987" tIns="44529" rIns="88987" bIns="44529" rtlCol="0">
            <a:spAutoFit/>
          </a:bodyPr>
          <a:lstStyle/>
          <a:p>
            <a:pPr algn="ctr" defTabSz="958252" eaLnBrk="0" fontAlgn="base" hangingPunct="0">
              <a:spcBef>
                <a:spcPct val="0"/>
              </a:spcBef>
              <a:spcAft>
                <a:spcPct val="0"/>
              </a:spcAft>
            </a:pPr>
            <a:r>
              <a:rPr lang="en-US" sz="1050" b="1" i="1" dirty="0">
                <a:solidFill>
                  <a:srgbClr val="000000"/>
                </a:solidFill>
                <a:latin typeface="Verdana"/>
              </a:rPr>
              <a:t>A0 TI</a:t>
            </a:r>
            <a:endParaRPr lang="en-US" sz="1050" b="1" dirty="0">
              <a:solidFill>
                <a:srgbClr val="000000"/>
              </a:solidFill>
              <a:latin typeface="Verdana"/>
            </a:endParaRPr>
          </a:p>
        </p:txBody>
      </p:sp>
      <p:sp>
        <p:nvSpPr>
          <p:cNvPr id="287" name="TextBox 286">
            <a:extLst>
              <a:ext uri="{FF2B5EF4-FFF2-40B4-BE49-F238E27FC236}">
                <a16:creationId xmlns:a16="http://schemas.microsoft.com/office/drawing/2014/main" id="{1F02CBED-B6C5-49F9-9D82-C715B8EA0E03}"/>
              </a:ext>
            </a:extLst>
          </p:cNvPr>
          <p:cNvSpPr txBox="1"/>
          <p:nvPr/>
        </p:nvSpPr>
        <p:spPr>
          <a:xfrm>
            <a:off x="6974948" y="1072619"/>
            <a:ext cx="1356758" cy="251510"/>
          </a:xfrm>
          <a:prstGeom prst="rect">
            <a:avLst/>
          </a:prstGeom>
          <a:noFill/>
        </p:spPr>
        <p:txBody>
          <a:bodyPr wrap="square" lIns="88987" tIns="44529" rIns="88987" bIns="44529" rtlCol="0">
            <a:spAutoFit/>
          </a:bodyPr>
          <a:lstStyle/>
          <a:p>
            <a:pPr algn="ctr" defTabSz="958252" eaLnBrk="0" fontAlgn="base" hangingPunct="0">
              <a:spcBef>
                <a:spcPct val="0"/>
              </a:spcBef>
              <a:spcAft>
                <a:spcPct val="0"/>
              </a:spcAft>
            </a:pPr>
            <a:r>
              <a:rPr lang="en-US" sz="1050" b="1" i="1" dirty="0">
                <a:solidFill>
                  <a:srgbClr val="000000"/>
                </a:solidFill>
                <a:latin typeface="Verdana"/>
              </a:rPr>
              <a:t>B0 TI</a:t>
            </a:r>
            <a:endParaRPr lang="en-US" sz="1050" b="1" dirty="0">
              <a:solidFill>
                <a:srgbClr val="000000"/>
              </a:solidFill>
              <a:latin typeface="Verdana"/>
            </a:endParaRPr>
          </a:p>
        </p:txBody>
      </p:sp>
      <p:sp>
        <p:nvSpPr>
          <p:cNvPr id="288" name="Rectangle 287">
            <a:extLst>
              <a:ext uri="{FF2B5EF4-FFF2-40B4-BE49-F238E27FC236}">
                <a16:creationId xmlns:a16="http://schemas.microsoft.com/office/drawing/2014/main" id="{B8494F1C-4589-46E0-A3CC-79CF99F33F92}"/>
              </a:ext>
            </a:extLst>
          </p:cNvPr>
          <p:cNvSpPr/>
          <p:nvPr/>
        </p:nvSpPr>
        <p:spPr>
          <a:xfrm>
            <a:off x="1935854" y="3615204"/>
            <a:ext cx="531216" cy="275131"/>
          </a:xfrm>
          <a:prstGeom prst="rect">
            <a:avLst/>
          </a:prstGeom>
        </p:spPr>
        <p:txBody>
          <a:bodyPr wrap="none" lIns="89589" tIns="44795" rIns="89589" bIns="44795">
            <a:spAutoFit/>
          </a:bodyPr>
          <a:lstStyle/>
          <a:p>
            <a:pPr defTabSz="894686" fontAlgn="ctr">
              <a:defRPr/>
            </a:pPr>
            <a:r>
              <a:rPr lang="en-US" sz="1200" b="1" dirty="0">
                <a:solidFill>
                  <a:srgbClr val="000000"/>
                </a:solidFill>
              </a:rPr>
              <a:t>Fuse</a:t>
            </a:r>
          </a:p>
        </p:txBody>
      </p:sp>
      <p:sp>
        <p:nvSpPr>
          <p:cNvPr id="289" name="Rectangle 288">
            <a:extLst>
              <a:ext uri="{FF2B5EF4-FFF2-40B4-BE49-F238E27FC236}">
                <a16:creationId xmlns:a16="http://schemas.microsoft.com/office/drawing/2014/main" id="{B5B1D4FB-9020-43A0-913A-8BADBB4695C4}"/>
              </a:ext>
            </a:extLst>
          </p:cNvPr>
          <p:cNvSpPr/>
          <p:nvPr/>
        </p:nvSpPr>
        <p:spPr bwMode="auto">
          <a:xfrm>
            <a:off x="3408556" y="3454398"/>
            <a:ext cx="1828800" cy="152333"/>
          </a:xfrm>
          <a:prstGeom prst="rect">
            <a:avLst/>
          </a:prstGeom>
          <a:solidFill>
            <a:srgbClr val="000000">
              <a:lumMod val="75000"/>
              <a:lumOff val="25000"/>
            </a:srgbClr>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A0 Readiness</a:t>
            </a:r>
          </a:p>
        </p:txBody>
      </p:sp>
      <p:sp>
        <p:nvSpPr>
          <p:cNvPr id="290" name="Rectangle 289">
            <a:extLst>
              <a:ext uri="{FF2B5EF4-FFF2-40B4-BE49-F238E27FC236}">
                <a16:creationId xmlns:a16="http://schemas.microsoft.com/office/drawing/2014/main" id="{B27CFA0E-D249-418D-A255-988271CBF1EE}"/>
              </a:ext>
            </a:extLst>
          </p:cNvPr>
          <p:cNvSpPr/>
          <p:nvPr/>
        </p:nvSpPr>
        <p:spPr bwMode="auto">
          <a:xfrm>
            <a:off x="7960452" y="3454397"/>
            <a:ext cx="1399032" cy="155448"/>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eaLnBrk="0" fontAlgn="base" latinLnBrk="0" hangingPunct="0">
              <a:lnSpc>
                <a:spcPct val="100000"/>
              </a:lnSpc>
              <a:spcBef>
                <a:spcPct val="0"/>
              </a:spcBef>
              <a:spcAft>
                <a:spcPct val="0"/>
              </a:spcAft>
              <a:buClrTx/>
              <a:buSzTx/>
              <a:buFontTx/>
              <a:buNone/>
              <a:tabLst/>
              <a:defRPr/>
            </a:pPr>
            <a:r>
              <a:rPr lang="en-US" sz="800" kern="0" dirty="0">
                <a:solidFill>
                  <a:srgbClr val="FFFFFF"/>
                </a:solidFill>
                <a:latin typeface="Intel Clear" panose="020B0604020203020204" pitchFamily="34" charset="0"/>
              </a:rPr>
              <a:t>PROD Stepping</a:t>
            </a: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 Readiness</a:t>
            </a:r>
          </a:p>
        </p:txBody>
      </p:sp>
      <p:sp>
        <p:nvSpPr>
          <p:cNvPr id="291" name="Rectangle 290">
            <a:extLst>
              <a:ext uri="{FF2B5EF4-FFF2-40B4-BE49-F238E27FC236}">
                <a16:creationId xmlns:a16="http://schemas.microsoft.com/office/drawing/2014/main" id="{2FED7B41-A9EA-4613-B787-ED9DF050FA87}"/>
              </a:ext>
            </a:extLst>
          </p:cNvPr>
          <p:cNvSpPr/>
          <p:nvPr/>
        </p:nvSpPr>
        <p:spPr bwMode="auto">
          <a:xfrm>
            <a:off x="9494941" y="3454398"/>
            <a:ext cx="1691640" cy="155448"/>
          </a:xfrm>
          <a:prstGeom prst="rect">
            <a:avLst/>
          </a:prstGeom>
          <a:solidFill>
            <a:srgbClr val="DDDDDD"/>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eaLnBrk="0" fontAlgn="base" latinLnBrk="0" hangingPunct="0">
              <a:lnSpc>
                <a:spcPct val="100000"/>
              </a:lnSpc>
              <a:spcBef>
                <a:spcPct val="0"/>
              </a:spcBef>
              <a:spcAft>
                <a:spcPct val="0"/>
              </a:spcAft>
              <a:buClrTx/>
              <a:buSzTx/>
              <a:buFontTx/>
              <a:buNone/>
              <a:tabLst/>
              <a:defRPr/>
            </a:pPr>
            <a:r>
              <a:rPr lang="en-US" sz="800" kern="0" dirty="0">
                <a:solidFill>
                  <a:srgbClr val="000000"/>
                </a:solidFill>
                <a:latin typeface="Intel Clear" panose="020B0604020203020204" pitchFamily="34" charset="0"/>
              </a:rPr>
              <a:t>PROD</a:t>
            </a:r>
            <a:r>
              <a:rPr kumimoji="0" lang="en-US" sz="800" b="0" i="0" u="none" strike="noStrike" kern="0" cap="none" spc="0" normalizeH="0" baseline="0" noProof="0" dirty="0">
                <a:ln>
                  <a:noFill/>
                </a:ln>
                <a:solidFill>
                  <a:srgbClr val="000000"/>
                </a:solidFill>
                <a:effectLst/>
                <a:uLnTx/>
                <a:uFillTx/>
                <a:latin typeface="Intel Clear" panose="020B0604020203020204" pitchFamily="34" charset="0"/>
              </a:rPr>
              <a:t> Stepping Validation</a:t>
            </a:r>
          </a:p>
        </p:txBody>
      </p:sp>
      <p:sp>
        <p:nvSpPr>
          <p:cNvPr id="292" name="Text Box 6145">
            <a:extLst>
              <a:ext uri="{FF2B5EF4-FFF2-40B4-BE49-F238E27FC236}">
                <a16:creationId xmlns:a16="http://schemas.microsoft.com/office/drawing/2014/main" id="{EA1DC27F-20EA-4CFE-8119-40ED8CA8611B}"/>
              </a:ext>
            </a:extLst>
          </p:cNvPr>
          <p:cNvSpPr txBox="1">
            <a:spLocks noChangeArrowheads="1"/>
          </p:cNvSpPr>
          <p:nvPr/>
        </p:nvSpPr>
        <p:spPr bwMode="auto">
          <a:xfrm>
            <a:off x="9710789" y="1805900"/>
            <a:ext cx="657020" cy="295649"/>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784" b="1" i="1" dirty="0">
                <a:solidFill>
                  <a:prstClr val="black"/>
                </a:solidFill>
                <a:latin typeface="Verdana"/>
              </a:rPr>
              <a:t>Volume </a:t>
            </a:r>
          </a:p>
          <a:p>
            <a:pPr algn="ctr" defTabSz="950317">
              <a:lnSpc>
                <a:spcPct val="85000"/>
              </a:lnSpc>
              <a:defRPr/>
            </a:pPr>
            <a:r>
              <a:rPr lang="en-US" sz="784" b="1" i="1" dirty="0">
                <a:solidFill>
                  <a:prstClr val="black"/>
                </a:solidFill>
                <a:latin typeface="Verdana"/>
              </a:rPr>
              <a:t>Samples</a:t>
            </a:r>
          </a:p>
        </p:txBody>
      </p:sp>
      <p:cxnSp>
        <p:nvCxnSpPr>
          <p:cNvPr id="293" name="Straight Arrow Connector 292">
            <a:extLst>
              <a:ext uri="{FF2B5EF4-FFF2-40B4-BE49-F238E27FC236}">
                <a16:creationId xmlns:a16="http://schemas.microsoft.com/office/drawing/2014/main" id="{BD02DD71-CC93-4774-A1EB-CE32D914346B}"/>
              </a:ext>
            </a:extLst>
          </p:cNvPr>
          <p:cNvCxnSpPr/>
          <p:nvPr/>
        </p:nvCxnSpPr>
        <p:spPr bwMode="auto">
          <a:xfrm flipH="1">
            <a:off x="3046219" y="4512887"/>
            <a:ext cx="326851"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294" name="Rectangle 293">
            <a:extLst>
              <a:ext uri="{FF2B5EF4-FFF2-40B4-BE49-F238E27FC236}">
                <a16:creationId xmlns:a16="http://schemas.microsoft.com/office/drawing/2014/main" id="{33E28690-4F8D-430A-813F-D813849E1CFB}"/>
              </a:ext>
            </a:extLst>
          </p:cNvPr>
          <p:cNvSpPr/>
          <p:nvPr/>
        </p:nvSpPr>
        <p:spPr>
          <a:xfrm>
            <a:off x="1952996" y="2274888"/>
            <a:ext cx="1528207" cy="459797"/>
          </a:xfrm>
          <a:prstGeom prst="rect">
            <a:avLst/>
          </a:prstGeom>
        </p:spPr>
        <p:txBody>
          <a:bodyPr wrap="square" lIns="89589" tIns="44795" rIns="89589" bIns="44795">
            <a:spAutoFit/>
          </a:bodyPr>
          <a:lstStyle/>
          <a:p>
            <a:pPr defTabSz="895841" fontAlgn="ctr"/>
            <a:r>
              <a:rPr lang="en-US" sz="1200" b="1" dirty="0">
                <a:solidFill>
                  <a:srgbClr val="000000"/>
                </a:solidFill>
              </a:rPr>
              <a:t>Silicon Enabling/ Execution</a:t>
            </a:r>
          </a:p>
        </p:txBody>
      </p:sp>
      <p:cxnSp>
        <p:nvCxnSpPr>
          <p:cNvPr id="295" name="Straight Connector 294">
            <a:extLst>
              <a:ext uri="{FF2B5EF4-FFF2-40B4-BE49-F238E27FC236}">
                <a16:creationId xmlns:a16="http://schemas.microsoft.com/office/drawing/2014/main" id="{C1D91103-A8F3-4D52-8350-23BEAC811716}"/>
              </a:ext>
            </a:extLst>
          </p:cNvPr>
          <p:cNvCxnSpPr/>
          <p:nvPr/>
        </p:nvCxnSpPr>
        <p:spPr bwMode="auto">
          <a:xfrm flipV="1">
            <a:off x="3398431" y="5057969"/>
            <a:ext cx="1828800" cy="1629"/>
          </a:xfrm>
          <a:prstGeom prst="line">
            <a:avLst/>
          </a:prstGeom>
          <a:solidFill>
            <a:srgbClr val="99CCFF"/>
          </a:solidFill>
          <a:ln w="19050" cap="flat" cmpd="sng" algn="ctr">
            <a:solidFill>
              <a:srgbClr val="525252"/>
            </a:solidFill>
            <a:prstDash val="sysDash"/>
            <a:round/>
            <a:headEnd type="none" w="med" len="med"/>
            <a:tailEnd type="none" w="med" len="med"/>
          </a:ln>
          <a:effectLst/>
        </p:spPr>
      </p:cxnSp>
      <p:sp>
        <p:nvSpPr>
          <p:cNvPr id="296" name="Rectangle 295">
            <a:extLst>
              <a:ext uri="{FF2B5EF4-FFF2-40B4-BE49-F238E27FC236}">
                <a16:creationId xmlns:a16="http://schemas.microsoft.com/office/drawing/2014/main" id="{B8786407-5182-4465-89AE-C9BADB809C7D}"/>
              </a:ext>
            </a:extLst>
          </p:cNvPr>
          <p:cNvSpPr/>
          <p:nvPr/>
        </p:nvSpPr>
        <p:spPr bwMode="auto">
          <a:xfrm>
            <a:off x="5653197" y="3454397"/>
            <a:ext cx="2313432" cy="155448"/>
          </a:xfrm>
          <a:prstGeom prst="rect">
            <a:avLst/>
          </a:prstGeom>
          <a:solidFill>
            <a:srgbClr val="FFFFFF">
              <a:lumMod val="65000"/>
            </a:srgbClr>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Intel Clear" panose="020B0604020203020204" pitchFamily="34" charset="0"/>
              </a:rPr>
              <a:t>A0 Validation</a:t>
            </a:r>
          </a:p>
        </p:txBody>
      </p:sp>
      <p:cxnSp>
        <p:nvCxnSpPr>
          <p:cNvPr id="297" name="Straight Connector 296">
            <a:extLst>
              <a:ext uri="{FF2B5EF4-FFF2-40B4-BE49-F238E27FC236}">
                <a16:creationId xmlns:a16="http://schemas.microsoft.com/office/drawing/2014/main" id="{AE86E3D5-5696-4BE5-9960-7A88893299AB}"/>
              </a:ext>
            </a:extLst>
          </p:cNvPr>
          <p:cNvCxnSpPr/>
          <p:nvPr/>
        </p:nvCxnSpPr>
        <p:spPr bwMode="auto">
          <a:xfrm>
            <a:off x="5230979" y="1850415"/>
            <a:ext cx="977" cy="3174594"/>
          </a:xfrm>
          <a:prstGeom prst="line">
            <a:avLst/>
          </a:prstGeom>
          <a:solidFill>
            <a:srgbClr val="99CCFF"/>
          </a:solidFill>
          <a:ln w="19050" cap="flat" cmpd="sng" algn="ctr">
            <a:solidFill>
              <a:srgbClr val="525252"/>
            </a:solidFill>
            <a:prstDash val="sysDash"/>
            <a:round/>
            <a:headEnd type="none" w="med" len="med"/>
            <a:tailEnd type="none" w="med" len="med"/>
          </a:ln>
          <a:effectLst/>
        </p:spPr>
      </p:cxnSp>
      <p:graphicFrame>
        <p:nvGraphicFramePr>
          <p:cNvPr id="298" name="Table 297">
            <a:extLst>
              <a:ext uri="{FF2B5EF4-FFF2-40B4-BE49-F238E27FC236}">
                <a16:creationId xmlns:a16="http://schemas.microsoft.com/office/drawing/2014/main" id="{3E14A8A2-1E46-4ABD-B8C8-563EF727CBD6}"/>
              </a:ext>
            </a:extLst>
          </p:cNvPr>
          <p:cNvGraphicFramePr>
            <a:graphicFrameLocks noGrp="1"/>
          </p:cNvGraphicFramePr>
          <p:nvPr/>
        </p:nvGraphicFramePr>
        <p:xfrm>
          <a:off x="5238728" y="4366177"/>
          <a:ext cx="5948097" cy="286744"/>
        </p:xfrm>
        <a:graphic>
          <a:graphicData uri="http://schemas.openxmlformats.org/drawingml/2006/table">
            <a:tbl>
              <a:tblPr/>
              <a:tblGrid>
                <a:gridCol w="5948097">
                  <a:extLst>
                    <a:ext uri="{9D8B030D-6E8A-4147-A177-3AD203B41FA5}">
                      <a16:colId xmlns:a16="http://schemas.microsoft.com/office/drawing/2014/main" val="20000"/>
                    </a:ext>
                  </a:extLst>
                </a:gridCol>
              </a:tblGrid>
              <a:tr h="28674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chemeClr val="tx1"/>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graphicFrame>
        <p:nvGraphicFramePr>
          <p:cNvPr id="299" name="Table 298">
            <a:extLst>
              <a:ext uri="{FF2B5EF4-FFF2-40B4-BE49-F238E27FC236}">
                <a16:creationId xmlns:a16="http://schemas.microsoft.com/office/drawing/2014/main" id="{AF8DF28C-C606-4F31-ACBC-3C38EFC1A9DB}"/>
              </a:ext>
            </a:extLst>
          </p:cNvPr>
          <p:cNvGraphicFramePr>
            <a:graphicFrameLocks noGrp="1"/>
          </p:cNvGraphicFramePr>
          <p:nvPr>
            <p:extLst>
              <p:ext uri="{D42A27DB-BD31-4B8C-83A1-F6EECF244321}">
                <p14:modId xmlns:p14="http://schemas.microsoft.com/office/powerpoint/2010/main" val="1368227569"/>
              </p:ext>
            </p:extLst>
          </p:nvPr>
        </p:nvGraphicFramePr>
        <p:xfrm>
          <a:off x="3405277" y="2287684"/>
          <a:ext cx="7797829" cy="365760"/>
        </p:xfrm>
        <a:graphic>
          <a:graphicData uri="http://schemas.openxmlformats.org/drawingml/2006/table">
            <a:tbl>
              <a:tblPr/>
              <a:tblGrid>
                <a:gridCol w="1828800">
                  <a:extLst>
                    <a:ext uri="{9D8B030D-6E8A-4147-A177-3AD203B41FA5}">
                      <a16:colId xmlns:a16="http://schemas.microsoft.com/office/drawing/2014/main" val="20000"/>
                    </a:ext>
                  </a:extLst>
                </a:gridCol>
                <a:gridCol w="542755">
                  <a:extLst>
                    <a:ext uri="{9D8B030D-6E8A-4147-A177-3AD203B41FA5}">
                      <a16:colId xmlns:a16="http://schemas.microsoft.com/office/drawing/2014/main" val="20001"/>
                    </a:ext>
                  </a:extLst>
                </a:gridCol>
                <a:gridCol w="1870243">
                  <a:extLst>
                    <a:ext uri="{9D8B030D-6E8A-4147-A177-3AD203B41FA5}">
                      <a16:colId xmlns:a16="http://schemas.microsoft.com/office/drawing/2014/main" val="20002"/>
                    </a:ext>
                  </a:extLst>
                </a:gridCol>
                <a:gridCol w="1718087">
                  <a:extLst>
                    <a:ext uri="{9D8B030D-6E8A-4147-A177-3AD203B41FA5}">
                      <a16:colId xmlns:a16="http://schemas.microsoft.com/office/drawing/2014/main" val="20003"/>
                    </a:ext>
                  </a:extLst>
                </a:gridCol>
                <a:gridCol w="448056">
                  <a:extLst>
                    <a:ext uri="{9D8B030D-6E8A-4147-A177-3AD203B41FA5}">
                      <a16:colId xmlns:a16="http://schemas.microsoft.com/office/drawing/2014/main" val="20004"/>
                    </a:ext>
                  </a:extLst>
                </a:gridCol>
                <a:gridCol w="1389888">
                  <a:extLst>
                    <a:ext uri="{9D8B030D-6E8A-4147-A177-3AD203B41FA5}">
                      <a16:colId xmlns:a16="http://schemas.microsoft.com/office/drawing/2014/main" val="20005"/>
                    </a:ext>
                  </a:extLst>
                </a:gridCol>
              </a:tblGrid>
              <a:tr h="182880">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chemeClr val="bg1"/>
                          </a:solidFill>
                          <a:effectLst/>
                          <a:latin typeface="Intel Clear" panose="020B0604020203020204" pitchFamily="34" charset="0"/>
                          <a:ea typeface="+mn-ea"/>
                          <a:cs typeface="+mn-cs"/>
                        </a:rPr>
                        <a:t>A0</a:t>
                      </a:r>
                      <a:r>
                        <a:rPr lang="en-US" sz="1000" b="0" i="0" u="none" strike="noStrike" kern="1200" baseline="0" dirty="0">
                          <a:solidFill>
                            <a:schemeClr val="bg1"/>
                          </a:solidFill>
                          <a:effectLst/>
                          <a:latin typeface="Intel Clear" panose="020B0604020203020204" pitchFamily="34" charset="0"/>
                          <a:ea typeface="+mn-ea"/>
                          <a:cs typeface="+mn-cs"/>
                        </a:rPr>
                        <a:t> Si Readiness</a:t>
                      </a:r>
                      <a:endParaRPr lang="en-US" sz="1000" b="0" i="0" u="none" strike="noStrike" kern="1200" dirty="0">
                        <a:solidFill>
                          <a:schemeClr val="bg1"/>
                        </a:solidFill>
                        <a:effectLst/>
                        <a:latin typeface="Intel Clear" panose="020B0604020203020204" pitchFamily="34" charset="0"/>
                        <a:ea typeface="+mn-ea"/>
                        <a:cs typeface="+mn-cs"/>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r" fontAlgn="b">
                        <a:buClrTx/>
                      </a:pPr>
                      <a:r>
                        <a:rPr lang="en-US" sz="1050" b="0" i="0" u="none" strike="noStrike" dirty="0">
                          <a:solidFill>
                            <a:srgbClr val="000000"/>
                          </a:solidFill>
                          <a:effectLst/>
                          <a:latin typeface="Intel Clear" panose="020B0604020203020204" pitchFamily="34" charset="0"/>
                        </a:rPr>
                        <a:t>A0 Execution MFG</a:t>
                      </a:r>
                    </a:p>
                  </a:txBody>
                  <a:tcPr marL="0" marR="0" marT="27432" marB="0" anchor="ctr">
                    <a:lnL w="1905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da-DK" sz="1000" b="0" i="0" u="none" strike="noStrike" dirty="0">
                        <a:solidFill>
                          <a:srgbClr val="000000"/>
                        </a:solidFill>
                        <a:effectLst/>
                        <a:latin typeface="Intel Clear" panose="020B0604020203020204" pitchFamily="34" charset="0"/>
                      </a:endParaRPr>
                    </a:p>
                  </a:txBody>
                  <a:tcPr marL="0" marR="0" marT="0" marB="0" anchor="ctr">
                    <a:lnL w="381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900" b="0" i="0" u="none" strike="noStrike" kern="1200" baseline="0" dirty="0">
                          <a:solidFill>
                            <a:srgbClr val="000000"/>
                          </a:solidFill>
                          <a:effectLst/>
                          <a:latin typeface="Intel Clear" panose="020B0604020203020204" pitchFamily="34" charset="0"/>
                          <a:ea typeface="+mn-ea"/>
                          <a:cs typeface="+mn-cs"/>
                        </a:rPr>
                        <a:t>PROD Step CE</a:t>
                      </a:r>
                      <a:endParaRPr lang="en-US" sz="900" b="0" i="0" u="none" strike="noStrike" kern="1200" dirty="0">
                        <a:solidFill>
                          <a:srgbClr val="000000"/>
                        </a:solidFill>
                        <a:effectLst/>
                        <a:latin typeface="Intel Clear" panose="020B0604020203020204" pitchFamily="34" charset="0"/>
                        <a:ea typeface="+mn-ea"/>
                        <a:cs typeface="+mn-cs"/>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50" b="0" i="0" u="none" strike="noStrike" dirty="0">
                          <a:solidFill>
                            <a:srgbClr val="000000"/>
                          </a:solidFill>
                          <a:effectLst/>
                          <a:latin typeface="Intel Clear" panose="020B0604020203020204" pitchFamily="34" charset="0"/>
                        </a:rPr>
                        <a:t>PROD Stepping Execution</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lvl="0" indent="0" algn="ctr" defTabSz="905988" rtl="0" eaLnBrk="1" fontAlgn="b" latinLnBrk="0" hangingPunct="1">
                        <a:lnSpc>
                          <a:spcPct val="100000"/>
                        </a:lnSpc>
                        <a:spcBef>
                          <a:spcPts val="0"/>
                        </a:spcBef>
                        <a:spcAft>
                          <a:spcPts val="0"/>
                        </a:spcAft>
                        <a:buClrTx/>
                        <a:buSzTx/>
                        <a:buFontTx/>
                        <a:buNone/>
                        <a:tabLst/>
                        <a:defRPr/>
                      </a:pPr>
                      <a:endParaRPr lang="da-DK" sz="1000" b="0" i="0" u="none" strike="sngStrike" kern="1200" dirty="0">
                        <a:solidFill>
                          <a:srgbClr val="FF0000"/>
                        </a:solidFill>
                        <a:effectLst/>
                        <a:latin typeface="Intel Clear" panose="020B0604020203020204" pitchFamily="34" charset="0"/>
                        <a:ea typeface="+mn-ea"/>
                        <a:cs typeface="+mn-cs"/>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00" name="Table 299">
            <a:extLst>
              <a:ext uri="{FF2B5EF4-FFF2-40B4-BE49-F238E27FC236}">
                <a16:creationId xmlns:a16="http://schemas.microsoft.com/office/drawing/2014/main" id="{1F6E705C-7CD5-49E4-A43A-015F4FFA00F1}"/>
              </a:ext>
            </a:extLst>
          </p:cNvPr>
          <p:cNvGraphicFramePr>
            <a:graphicFrameLocks noGrp="1"/>
          </p:cNvGraphicFramePr>
          <p:nvPr>
            <p:extLst>
              <p:ext uri="{D42A27DB-BD31-4B8C-83A1-F6EECF244321}">
                <p14:modId xmlns:p14="http://schemas.microsoft.com/office/powerpoint/2010/main" val="1793570465"/>
              </p:ext>
            </p:extLst>
          </p:nvPr>
        </p:nvGraphicFramePr>
        <p:xfrm>
          <a:off x="3409607" y="2896057"/>
          <a:ext cx="7782428" cy="364547"/>
        </p:xfrm>
        <a:graphic>
          <a:graphicData uri="http://schemas.openxmlformats.org/drawingml/2006/table">
            <a:tbl>
              <a:tblPr/>
              <a:tblGrid>
                <a:gridCol w="1828800">
                  <a:extLst>
                    <a:ext uri="{9D8B030D-6E8A-4147-A177-3AD203B41FA5}">
                      <a16:colId xmlns:a16="http://schemas.microsoft.com/office/drawing/2014/main" val="20000"/>
                    </a:ext>
                  </a:extLst>
                </a:gridCol>
                <a:gridCol w="541680">
                  <a:extLst>
                    <a:ext uri="{9D8B030D-6E8A-4147-A177-3AD203B41FA5}">
                      <a16:colId xmlns:a16="http://schemas.microsoft.com/office/drawing/2014/main" val="20001"/>
                    </a:ext>
                  </a:extLst>
                </a:gridCol>
                <a:gridCol w="1872336">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gridCol w="147188">
                  <a:extLst>
                    <a:ext uri="{9D8B030D-6E8A-4147-A177-3AD203B41FA5}">
                      <a16:colId xmlns:a16="http://schemas.microsoft.com/office/drawing/2014/main" val="20004"/>
                    </a:ext>
                  </a:extLst>
                </a:gridCol>
                <a:gridCol w="1700784">
                  <a:extLst>
                    <a:ext uri="{9D8B030D-6E8A-4147-A177-3AD203B41FA5}">
                      <a16:colId xmlns:a16="http://schemas.microsoft.com/office/drawing/2014/main" val="20005"/>
                    </a:ext>
                  </a:extLst>
                </a:gridCol>
              </a:tblGrid>
              <a:tr h="181667">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A0</a:t>
                      </a:r>
                      <a:r>
                        <a:rPr lang="en-US" sz="1000" b="0" i="0" u="none" strike="noStrike" dirty="0">
                          <a:solidFill>
                            <a:schemeClr val="bg1"/>
                          </a:solidFill>
                          <a:effectLst/>
                          <a:latin typeface="Intel Clear" panose="020B0604020203020204" pitchFamily="34" charset="0"/>
                        </a:rPr>
                        <a:t> PO </a:t>
                      </a:r>
                      <a:r>
                        <a:rPr lang="en-US" sz="1000" b="0" i="0" u="none" strike="noStrike" dirty="0">
                          <a:solidFill>
                            <a:srgbClr val="FFFFFF"/>
                          </a:solidFill>
                          <a:effectLst/>
                          <a:latin typeface="Intel Clear" panose="020B0604020203020204" pitchFamily="34" charset="0"/>
                        </a:rPr>
                        <a:t>Readiness</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50" b="0" i="0" u="none" strike="noStrike" dirty="0">
                          <a:solidFill>
                            <a:srgbClr val="000000"/>
                          </a:solidFill>
                          <a:effectLst/>
                          <a:latin typeface="Intel Clear" panose="020B0604020203020204" pitchFamily="34" charset="0"/>
                        </a:rPr>
                        <a:t>                   Pre-PROD Stepping</a:t>
                      </a:r>
                    </a:p>
                  </a:txBody>
                  <a:tcPr marL="0" marR="0" marT="0" marB="0">
                    <a:lnL w="1905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l" fontAlgn="b">
                        <a:buClrTx/>
                      </a:pPr>
                      <a:r>
                        <a:rPr lang="en-US" sz="1050" b="0" i="0" u="none" strike="noStrike" dirty="0">
                          <a:solidFill>
                            <a:srgbClr val="000000"/>
                          </a:solidFill>
                          <a:effectLst/>
                          <a:latin typeface="Intel Clear" panose="020B0604020203020204" pitchFamily="34" charset="0"/>
                        </a:rPr>
                        <a:t>Validation</a:t>
                      </a:r>
                    </a:p>
                  </a:txBody>
                  <a:tcPr marL="0" marR="0" marT="0" marB="0" anchor="ctr">
                    <a:lnL w="381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0" i="0" u="none" strike="noStrike" kern="1200" dirty="0">
                          <a:solidFill>
                            <a:srgbClr val="000000"/>
                          </a:solidFill>
                          <a:effectLst/>
                          <a:latin typeface="Intel Clear" panose="020B0604020203020204" pitchFamily="34" charset="0"/>
                          <a:ea typeface="+mn-ea"/>
                          <a:cs typeface="+mn-cs"/>
                        </a:rPr>
                        <a:t>POE</a:t>
                      </a:r>
                      <a:r>
                        <a:rPr lang="en-US" sz="700" b="0" i="0" u="none" strike="noStrike" kern="1200" dirty="0">
                          <a:solidFill>
                            <a:schemeClr val="tx1"/>
                          </a:solidFill>
                          <a:effectLst/>
                          <a:latin typeface="Intel Clear" panose="020B0604020203020204" pitchFamily="34" charset="0"/>
                          <a:ea typeface="+mn-ea"/>
                          <a:cs typeface="+mn-cs"/>
                        </a:rPr>
                        <a:t> </a:t>
                      </a: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Intel Clear" panose="020B0604020203020204" pitchFamily="34" charset="0"/>
                        </a:rPr>
                        <a:t>PROD Stepping</a:t>
                      </a:r>
                    </a:p>
                    <a:p>
                      <a:pPr marL="0" marR="0" indent="0" algn="ctr" defTabSz="905988"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Intel Clear" panose="020B0604020203020204" pitchFamily="34" charset="0"/>
                        </a:rPr>
                        <a:t>Validation</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1828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bg1"/>
                          </a:solidFill>
                          <a:effectLst/>
                          <a:latin typeface="Intel Clear" panose="020B0604020203020204" pitchFamily="34" charset="0"/>
                          <a:ea typeface="+mn-ea"/>
                          <a:cs typeface="+mn-cs"/>
                        </a:rPr>
                        <a:t>PROD Step PO Readiness</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301" name="Rectangle 300">
            <a:extLst>
              <a:ext uri="{FF2B5EF4-FFF2-40B4-BE49-F238E27FC236}">
                <a16:creationId xmlns:a16="http://schemas.microsoft.com/office/drawing/2014/main" id="{439A78F1-F560-49B4-80EA-F11AB1ABFE9C}"/>
              </a:ext>
            </a:extLst>
          </p:cNvPr>
          <p:cNvSpPr/>
          <p:nvPr/>
        </p:nvSpPr>
        <p:spPr bwMode="auto">
          <a:xfrm>
            <a:off x="3475425" y="3611259"/>
            <a:ext cx="4114800" cy="155448"/>
          </a:xfrm>
          <a:prstGeom prst="rect">
            <a:avLst/>
          </a:prstGeom>
          <a:solidFill>
            <a:srgbClr val="000000">
              <a:lumMod val="75000"/>
              <a:lumOff val="25000"/>
            </a:srgbClr>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A0 POR SKU Validation (started RTL 0.8 exit)</a:t>
            </a:r>
          </a:p>
        </p:txBody>
      </p:sp>
      <p:sp>
        <p:nvSpPr>
          <p:cNvPr id="302" name="Rectangle 301">
            <a:extLst>
              <a:ext uri="{FF2B5EF4-FFF2-40B4-BE49-F238E27FC236}">
                <a16:creationId xmlns:a16="http://schemas.microsoft.com/office/drawing/2014/main" id="{1FBA4F14-A40D-4602-92E3-6B37AA6E397E}"/>
              </a:ext>
            </a:extLst>
          </p:cNvPr>
          <p:cNvSpPr/>
          <p:nvPr/>
        </p:nvSpPr>
        <p:spPr bwMode="auto">
          <a:xfrm>
            <a:off x="5673339" y="3770366"/>
            <a:ext cx="4811906" cy="155448"/>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5844" tIns="45844" rIns="45844" bIns="45844" numCol="1" rtlCol="0" anchor="ctr" anchorCtr="0" compatLnSpc="1">
            <a:prstTxWarp prst="textNoShape">
              <a:avLst/>
            </a:prstTxWarp>
          </a:bodyPr>
          <a:lstStyle/>
          <a:p>
            <a:pPr marL="0" marR="0" lvl="0" indent="0" algn="ctr" defTabSz="895662"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       PROD POR SKU Validation</a:t>
            </a:r>
          </a:p>
        </p:txBody>
      </p:sp>
      <p:sp>
        <p:nvSpPr>
          <p:cNvPr id="313" name="Diamond 312">
            <a:extLst>
              <a:ext uri="{FF2B5EF4-FFF2-40B4-BE49-F238E27FC236}">
                <a16:creationId xmlns:a16="http://schemas.microsoft.com/office/drawing/2014/main" id="{8DBBBB01-079A-45A1-BFE7-AAA7B708FA6A}"/>
              </a:ext>
            </a:extLst>
          </p:cNvPr>
          <p:cNvSpPr/>
          <p:nvPr/>
        </p:nvSpPr>
        <p:spPr>
          <a:xfrm>
            <a:off x="7354105" y="4268287"/>
            <a:ext cx="123322" cy="178881"/>
          </a:xfrm>
          <a:prstGeom prst="diamond">
            <a:avLst/>
          </a:prstGeom>
          <a:solidFill>
            <a:srgbClr val="8EA9DB"/>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763"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314" name="TextBox 183">
            <a:extLst>
              <a:ext uri="{FF2B5EF4-FFF2-40B4-BE49-F238E27FC236}">
                <a16:creationId xmlns:a16="http://schemas.microsoft.com/office/drawing/2014/main" id="{CA5C2F3E-A3D1-4BD3-87B4-308201A31220}"/>
              </a:ext>
            </a:extLst>
          </p:cNvPr>
          <p:cNvSpPr txBox="1"/>
          <p:nvPr/>
        </p:nvSpPr>
        <p:spPr>
          <a:xfrm>
            <a:off x="6851431" y="4348913"/>
            <a:ext cx="842401" cy="313084"/>
          </a:xfrm>
          <a:prstGeom prst="rect">
            <a:avLst/>
          </a:prstGeom>
          <a:noFill/>
          <a:ln w="9525" cmpd="sng">
            <a:noFill/>
          </a:ln>
          <a:effectLst/>
        </p:spPr>
        <p:txBody>
          <a:bodyPr wrap="square" lIns="89589" tIns="44795" rIns="89589" bIns="44795"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895841" eaLnBrk="1" fontAlgn="auto" latinLnBrk="0" hangingPunct="1">
              <a:lnSpc>
                <a:spcPct val="100000"/>
              </a:lnSpc>
              <a:spcBef>
                <a:spcPts val="0"/>
              </a:spcBef>
              <a:spcAft>
                <a:spcPts val="0"/>
              </a:spcAft>
              <a:buClrTx/>
              <a:buSzTx/>
              <a:buFontTx/>
              <a:buNone/>
              <a:tabLst/>
              <a:defRPr/>
            </a:pPr>
            <a:r>
              <a:rPr kumimoji="0" lang="en-US" sz="800" b="1" i="1"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Platform PROD TI Gate</a:t>
            </a:r>
          </a:p>
        </p:txBody>
      </p:sp>
      <p:sp>
        <p:nvSpPr>
          <p:cNvPr id="320" name="Diamond 319">
            <a:extLst>
              <a:ext uri="{FF2B5EF4-FFF2-40B4-BE49-F238E27FC236}">
                <a16:creationId xmlns:a16="http://schemas.microsoft.com/office/drawing/2014/main" id="{7B588D7A-33D8-4DB2-B31D-2C92D64C481A}"/>
              </a:ext>
            </a:extLst>
          </p:cNvPr>
          <p:cNvSpPr/>
          <p:nvPr/>
        </p:nvSpPr>
        <p:spPr>
          <a:xfrm>
            <a:off x="5170487" y="4265518"/>
            <a:ext cx="123322" cy="178881"/>
          </a:xfrm>
          <a:prstGeom prst="diamond">
            <a:avLst/>
          </a:prstGeom>
          <a:solidFill>
            <a:srgbClr val="8EA9DB"/>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763" b="0" i="0" u="none" strike="noStrike" kern="0" cap="none" spc="0" normalizeH="0" baseline="0" noProof="0" dirty="0">
              <a:ln>
                <a:noFill/>
              </a:ln>
              <a:solidFill>
                <a:srgbClr val="FF0000"/>
              </a:solidFill>
              <a:effectLst/>
              <a:uLnTx/>
              <a:uFillTx/>
              <a:latin typeface="Intel Clear" panose="020B0604020203020204" pitchFamily="34" charset="0"/>
              <a:ea typeface="+mn-ea"/>
              <a:cs typeface="+mn-cs"/>
            </a:endParaRPr>
          </a:p>
        </p:txBody>
      </p:sp>
      <p:sp>
        <p:nvSpPr>
          <p:cNvPr id="322" name="Text Box 61">
            <a:extLst>
              <a:ext uri="{FF2B5EF4-FFF2-40B4-BE49-F238E27FC236}">
                <a16:creationId xmlns:a16="http://schemas.microsoft.com/office/drawing/2014/main" id="{5E1080E6-C64C-4DA6-804B-B1E601C8CF3E}"/>
              </a:ext>
            </a:extLst>
          </p:cNvPr>
          <p:cNvSpPr txBox="1">
            <a:spLocks noChangeArrowheads="1"/>
          </p:cNvSpPr>
          <p:nvPr/>
        </p:nvSpPr>
        <p:spPr bwMode="auto">
          <a:xfrm>
            <a:off x="3234624" y="1393986"/>
            <a:ext cx="343365" cy="321169"/>
          </a:xfrm>
          <a:prstGeom prst="rect">
            <a:avLst/>
          </a:prstGeom>
          <a:noFill/>
          <a:ln w="9525">
            <a:noFill/>
            <a:miter lim="800000"/>
            <a:headEnd/>
            <a:tailEnd/>
          </a:ln>
        </p:spPr>
        <p:txBody>
          <a:bodyPr wrap="square" lIns="89589" tIns="44795" rIns="89589" bIns="44795">
            <a:spAutoFit/>
          </a:bodyPr>
          <a:lstStyle/>
          <a:p>
            <a:pPr algn="ctr" defTabSz="950317">
              <a:lnSpc>
                <a:spcPct val="85000"/>
              </a:lnSpc>
              <a:defRPr/>
            </a:pPr>
            <a:r>
              <a:rPr lang="en-US" sz="882" b="1" i="1" dirty="0">
                <a:solidFill>
                  <a:prstClr val="black"/>
                </a:solidFill>
                <a:latin typeface="Intel Clear" panose="020B0604020203020204" pitchFamily="34" charset="0"/>
              </a:rPr>
              <a:t>A0 </a:t>
            </a:r>
          </a:p>
          <a:p>
            <a:pPr algn="ctr" defTabSz="950317">
              <a:lnSpc>
                <a:spcPct val="85000"/>
              </a:lnSpc>
              <a:defRPr/>
            </a:pPr>
            <a:r>
              <a:rPr lang="en-US" sz="882" b="1" i="1" dirty="0">
                <a:solidFill>
                  <a:prstClr val="black"/>
                </a:solidFill>
                <a:latin typeface="Intel Clear" panose="020B0604020203020204" pitchFamily="34" charset="0"/>
              </a:rPr>
              <a:t>TI</a:t>
            </a:r>
          </a:p>
        </p:txBody>
      </p:sp>
      <p:sp>
        <p:nvSpPr>
          <p:cNvPr id="323" name="Diamond 322">
            <a:extLst>
              <a:ext uri="{FF2B5EF4-FFF2-40B4-BE49-F238E27FC236}">
                <a16:creationId xmlns:a16="http://schemas.microsoft.com/office/drawing/2014/main" id="{0AB01C17-12CF-4503-8F93-9CD6B4179EC7}"/>
              </a:ext>
            </a:extLst>
          </p:cNvPr>
          <p:cNvSpPr/>
          <p:nvPr/>
        </p:nvSpPr>
        <p:spPr>
          <a:xfrm>
            <a:off x="3353549" y="1682382"/>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98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4" name="Text Box 6136">
            <a:extLst>
              <a:ext uri="{FF2B5EF4-FFF2-40B4-BE49-F238E27FC236}">
                <a16:creationId xmlns:a16="http://schemas.microsoft.com/office/drawing/2014/main" id="{3877E43A-8844-41F3-A171-7C3E2BC8C2CD}"/>
              </a:ext>
            </a:extLst>
          </p:cNvPr>
          <p:cNvSpPr txBox="1">
            <a:spLocks noChangeArrowheads="1"/>
          </p:cNvSpPr>
          <p:nvPr/>
        </p:nvSpPr>
        <p:spPr bwMode="auto">
          <a:xfrm>
            <a:off x="7492818" y="1378258"/>
            <a:ext cx="318786" cy="321169"/>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882" b="1" i="1" dirty="0">
                <a:solidFill>
                  <a:prstClr val="black"/>
                </a:solidFill>
                <a:latin typeface="Intel Clear" panose="020B0604020203020204" pitchFamily="34" charset="0"/>
              </a:rPr>
              <a:t>B0</a:t>
            </a:r>
            <a:br>
              <a:rPr lang="en-US" sz="882" b="1" i="1" dirty="0">
                <a:solidFill>
                  <a:prstClr val="black"/>
                </a:solidFill>
                <a:latin typeface="Intel Clear" panose="020B0604020203020204" pitchFamily="34" charset="0"/>
              </a:rPr>
            </a:br>
            <a:r>
              <a:rPr lang="en-US" sz="882" b="1" i="1" dirty="0">
                <a:solidFill>
                  <a:prstClr val="black"/>
                </a:solidFill>
                <a:latin typeface="Intel Clear" panose="020B0604020203020204" pitchFamily="34" charset="0"/>
              </a:rPr>
              <a:t>TI</a:t>
            </a:r>
          </a:p>
        </p:txBody>
      </p:sp>
      <p:sp>
        <p:nvSpPr>
          <p:cNvPr id="325" name="Diamond 324">
            <a:extLst>
              <a:ext uri="{FF2B5EF4-FFF2-40B4-BE49-F238E27FC236}">
                <a16:creationId xmlns:a16="http://schemas.microsoft.com/office/drawing/2014/main" id="{CC69976B-871E-473C-A798-5BC272105E1E}"/>
              </a:ext>
            </a:extLst>
          </p:cNvPr>
          <p:cNvSpPr/>
          <p:nvPr/>
        </p:nvSpPr>
        <p:spPr>
          <a:xfrm>
            <a:off x="7581216" y="1666884"/>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6" name="Text Box 613650">
            <a:extLst>
              <a:ext uri="{FF2B5EF4-FFF2-40B4-BE49-F238E27FC236}">
                <a16:creationId xmlns:a16="http://schemas.microsoft.com/office/drawing/2014/main" id="{61378E02-558C-4774-A333-AB3710421430}"/>
              </a:ext>
            </a:extLst>
          </p:cNvPr>
          <p:cNvSpPr txBox="1">
            <a:spLocks noChangeArrowheads="1"/>
          </p:cNvSpPr>
          <p:nvPr/>
        </p:nvSpPr>
        <p:spPr bwMode="auto">
          <a:xfrm>
            <a:off x="7786479" y="1378258"/>
            <a:ext cx="381303" cy="321169"/>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882" b="1" i="1" dirty="0">
                <a:solidFill>
                  <a:prstClr val="black"/>
                </a:solidFill>
                <a:latin typeface="Intel Clear" panose="020B0604020203020204" pitchFamily="34" charset="0"/>
              </a:rPr>
              <a:t>A0 </a:t>
            </a:r>
          </a:p>
          <a:p>
            <a:pPr algn="ctr" defTabSz="950317">
              <a:lnSpc>
                <a:spcPct val="85000"/>
              </a:lnSpc>
              <a:defRPr/>
            </a:pPr>
            <a:r>
              <a:rPr lang="en-US" sz="882" b="1" i="1" dirty="0">
                <a:solidFill>
                  <a:prstClr val="black"/>
                </a:solidFill>
                <a:latin typeface="Intel Clear" panose="020B0604020203020204" pitchFamily="34" charset="0"/>
              </a:rPr>
              <a:t>ES2</a:t>
            </a:r>
          </a:p>
        </p:txBody>
      </p:sp>
      <p:sp>
        <p:nvSpPr>
          <p:cNvPr id="327" name="Text Box 613652">
            <a:extLst>
              <a:ext uri="{FF2B5EF4-FFF2-40B4-BE49-F238E27FC236}">
                <a16:creationId xmlns:a16="http://schemas.microsoft.com/office/drawing/2014/main" id="{924CAA64-F972-43BA-89D4-3CA696860179}"/>
              </a:ext>
            </a:extLst>
          </p:cNvPr>
          <p:cNvSpPr txBox="1">
            <a:spLocks noChangeArrowheads="1"/>
          </p:cNvSpPr>
          <p:nvPr/>
        </p:nvSpPr>
        <p:spPr bwMode="auto">
          <a:xfrm>
            <a:off x="9183309" y="1378258"/>
            <a:ext cx="336419" cy="321169"/>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882" b="1" i="1" dirty="0">
                <a:solidFill>
                  <a:prstClr val="black"/>
                </a:solidFill>
                <a:latin typeface="Intel Clear" panose="020B0604020203020204" pitchFamily="34" charset="0"/>
              </a:rPr>
              <a:t>B0</a:t>
            </a:r>
            <a:br>
              <a:rPr lang="en-US" sz="882" b="1" i="1" dirty="0">
                <a:solidFill>
                  <a:prstClr val="black"/>
                </a:solidFill>
                <a:latin typeface="Intel Clear" panose="020B0604020203020204" pitchFamily="34" charset="0"/>
              </a:rPr>
            </a:br>
            <a:r>
              <a:rPr lang="en-US" sz="882" b="1" i="1" dirty="0">
                <a:solidFill>
                  <a:prstClr val="black"/>
                </a:solidFill>
                <a:latin typeface="Intel Clear" panose="020B0604020203020204" pitchFamily="34" charset="0"/>
              </a:rPr>
              <a:t>PO</a:t>
            </a:r>
          </a:p>
        </p:txBody>
      </p:sp>
      <p:sp>
        <p:nvSpPr>
          <p:cNvPr id="328" name="Diamond 327">
            <a:extLst>
              <a:ext uri="{FF2B5EF4-FFF2-40B4-BE49-F238E27FC236}">
                <a16:creationId xmlns:a16="http://schemas.microsoft.com/office/drawing/2014/main" id="{171A85BB-970D-49DD-9849-536ADA65B8A9}"/>
              </a:ext>
            </a:extLst>
          </p:cNvPr>
          <p:cNvSpPr/>
          <p:nvPr/>
        </p:nvSpPr>
        <p:spPr>
          <a:xfrm>
            <a:off x="9289854" y="1666884"/>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9" name="Text Box 613654">
            <a:extLst>
              <a:ext uri="{FF2B5EF4-FFF2-40B4-BE49-F238E27FC236}">
                <a16:creationId xmlns:a16="http://schemas.microsoft.com/office/drawing/2014/main" id="{3C34467C-4FF1-4AE2-8E49-B4932B189A1F}"/>
              </a:ext>
            </a:extLst>
          </p:cNvPr>
          <p:cNvSpPr txBox="1">
            <a:spLocks noChangeArrowheads="1"/>
          </p:cNvSpPr>
          <p:nvPr/>
        </p:nvSpPr>
        <p:spPr bwMode="auto">
          <a:xfrm>
            <a:off x="10318633" y="1378258"/>
            <a:ext cx="333213" cy="321169"/>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882" b="1" i="1" dirty="0">
                <a:solidFill>
                  <a:prstClr val="black"/>
                </a:solidFill>
                <a:latin typeface="Intel Clear" panose="020B0604020203020204" pitchFamily="34" charset="0"/>
              </a:rPr>
              <a:t>B0</a:t>
            </a:r>
            <a:br>
              <a:rPr lang="en-US" sz="882" b="1" i="1" dirty="0">
                <a:solidFill>
                  <a:prstClr val="black"/>
                </a:solidFill>
                <a:latin typeface="Intel Clear" panose="020B0604020203020204" pitchFamily="34" charset="0"/>
              </a:rPr>
            </a:br>
            <a:r>
              <a:rPr lang="en-US" sz="882" b="1" i="1" dirty="0">
                <a:solidFill>
                  <a:prstClr val="black"/>
                </a:solidFill>
                <a:latin typeface="Intel Clear" panose="020B0604020203020204" pitchFamily="34" charset="0"/>
              </a:rPr>
              <a:t>QS</a:t>
            </a:r>
          </a:p>
        </p:txBody>
      </p:sp>
      <p:sp>
        <p:nvSpPr>
          <p:cNvPr id="330" name="Text Box 613655">
            <a:extLst>
              <a:ext uri="{FF2B5EF4-FFF2-40B4-BE49-F238E27FC236}">
                <a16:creationId xmlns:a16="http://schemas.microsoft.com/office/drawing/2014/main" id="{8D3067F3-A3E1-484C-BB21-0157554E8F89}"/>
              </a:ext>
            </a:extLst>
          </p:cNvPr>
          <p:cNvSpPr txBox="1">
            <a:spLocks noChangeArrowheads="1"/>
          </p:cNvSpPr>
          <p:nvPr/>
        </p:nvSpPr>
        <p:spPr bwMode="auto">
          <a:xfrm>
            <a:off x="10987234" y="1378262"/>
            <a:ext cx="405348" cy="321169"/>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882" b="1" i="1" dirty="0">
                <a:solidFill>
                  <a:prstClr val="black"/>
                </a:solidFill>
                <a:latin typeface="Intel Clear" panose="020B0604020203020204" pitchFamily="34" charset="0"/>
              </a:rPr>
              <a:t>B0</a:t>
            </a:r>
            <a:br>
              <a:rPr lang="en-US" sz="882" b="1" i="1" dirty="0">
                <a:solidFill>
                  <a:prstClr val="black"/>
                </a:solidFill>
                <a:latin typeface="Intel Clear" panose="020B0604020203020204" pitchFamily="34" charset="0"/>
              </a:rPr>
            </a:br>
            <a:r>
              <a:rPr lang="en-US" sz="882" b="1" i="1" dirty="0">
                <a:solidFill>
                  <a:prstClr val="black"/>
                </a:solidFill>
                <a:latin typeface="Intel Clear" panose="020B0604020203020204" pitchFamily="34" charset="0"/>
              </a:rPr>
              <a:t>PRQ</a:t>
            </a:r>
          </a:p>
        </p:txBody>
      </p:sp>
      <p:sp>
        <p:nvSpPr>
          <p:cNvPr id="331" name="Diamond 330">
            <a:extLst>
              <a:ext uri="{FF2B5EF4-FFF2-40B4-BE49-F238E27FC236}">
                <a16:creationId xmlns:a16="http://schemas.microsoft.com/office/drawing/2014/main" id="{0B72A965-E7EC-4269-837C-F2B7846F5660}"/>
              </a:ext>
            </a:extLst>
          </p:cNvPr>
          <p:cNvSpPr/>
          <p:nvPr/>
        </p:nvSpPr>
        <p:spPr>
          <a:xfrm>
            <a:off x="11128249" y="1666884"/>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32" name="Diamond 331">
            <a:extLst>
              <a:ext uri="{FF2B5EF4-FFF2-40B4-BE49-F238E27FC236}">
                <a16:creationId xmlns:a16="http://schemas.microsoft.com/office/drawing/2014/main" id="{836065F2-089B-4DBA-9139-A6636578D857}"/>
              </a:ext>
            </a:extLst>
          </p:cNvPr>
          <p:cNvSpPr/>
          <p:nvPr/>
        </p:nvSpPr>
        <p:spPr>
          <a:xfrm>
            <a:off x="10423583" y="1666884"/>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33" name="Diamond 332">
            <a:extLst>
              <a:ext uri="{FF2B5EF4-FFF2-40B4-BE49-F238E27FC236}">
                <a16:creationId xmlns:a16="http://schemas.microsoft.com/office/drawing/2014/main" id="{3095F226-46C6-4E76-9313-D11EBF551666}"/>
              </a:ext>
            </a:extLst>
          </p:cNvPr>
          <p:cNvSpPr/>
          <p:nvPr/>
        </p:nvSpPr>
        <p:spPr>
          <a:xfrm>
            <a:off x="9434095" y="1667838"/>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34" name="Text Box 6145">
            <a:extLst>
              <a:ext uri="{FF2B5EF4-FFF2-40B4-BE49-F238E27FC236}">
                <a16:creationId xmlns:a16="http://schemas.microsoft.com/office/drawing/2014/main" id="{9E6DA624-7F33-4E44-905A-D093AB1B59B7}"/>
              </a:ext>
            </a:extLst>
          </p:cNvPr>
          <p:cNvSpPr txBox="1">
            <a:spLocks noChangeArrowheads="1"/>
          </p:cNvSpPr>
          <p:nvPr/>
        </p:nvSpPr>
        <p:spPr bwMode="auto">
          <a:xfrm>
            <a:off x="9406567" y="1379225"/>
            <a:ext cx="402142" cy="321169"/>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882" b="1" i="1" dirty="0">
                <a:solidFill>
                  <a:prstClr val="black"/>
                </a:solidFill>
                <a:latin typeface="Intel Clear" panose="020B0604020203020204" pitchFamily="34" charset="0"/>
              </a:rPr>
              <a:t>B0</a:t>
            </a:r>
          </a:p>
          <a:p>
            <a:pPr algn="ctr" defTabSz="950317">
              <a:lnSpc>
                <a:spcPct val="85000"/>
              </a:lnSpc>
              <a:defRPr/>
            </a:pPr>
            <a:r>
              <a:rPr lang="en-US" sz="882" b="1" i="1" dirty="0">
                <a:solidFill>
                  <a:prstClr val="black"/>
                </a:solidFill>
                <a:latin typeface="Intel Clear" panose="020B0604020203020204" pitchFamily="34" charset="0"/>
              </a:rPr>
              <a:t>POE</a:t>
            </a:r>
          </a:p>
        </p:txBody>
      </p:sp>
      <p:cxnSp>
        <p:nvCxnSpPr>
          <p:cNvPr id="335" name="Straight Arrow Connector 334">
            <a:extLst>
              <a:ext uri="{FF2B5EF4-FFF2-40B4-BE49-F238E27FC236}">
                <a16:creationId xmlns:a16="http://schemas.microsoft.com/office/drawing/2014/main" id="{F085BD48-33BA-42B0-B299-6F8DBFF27E34}"/>
              </a:ext>
            </a:extLst>
          </p:cNvPr>
          <p:cNvCxnSpPr/>
          <p:nvPr/>
        </p:nvCxnSpPr>
        <p:spPr bwMode="auto">
          <a:xfrm flipH="1">
            <a:off x="9641316" y="1921952"/>
            <a:ext cx="147933" cy="7590"/>
          </a:xfrm>
          <a:prstGeom prst="straightConnector1">
            <a:avLst/>
          </a:prstGeom>
          <a:solidFill>
            <a:srgbClr val="99CCFF"/>
          </a:solidFill>
          <a:ln w="19050" cap="flat" cmpd="sng" algn="ctr">
            <a:solidFill>
              <a:srgbClr val="000000"/>
            </a:solidFill>
            <a:prstDash val="solid"/>
            <a:round/>
            <a:headEnd type="none" w="med" len="med"/>
            <a:tailEnd type="triangle"/>
          </a:ln>
          <a:effectLst/>
        </p:spPr>
      </p:cxnSp>
      <p:sp>
        <p:nvSpPr>
          <p:cNvPr id="336" name="Text Box 6136">
            <a:extLst>
              <a:ext uri="{FF2B5EF4-FFF2-40B4-BE49-F238E27FC236}">
                <a16:creationId xmlns:a16="http://schemas.microsoft.com/office/drawing/2014/main" id="{C4C05046-668A-4D47-A26D-240315E29673}"/>
              </a:ext>
            </a:extLst>
          </p:cNvPr>
          <p:cNvSpPr txBox="1">
            <a:spLocks noChangeArrowheads="1"/>
          </p:cNvSpPr>
          <p:nvPr/>
        </p:nvSpPr>
        <p:spPr bwMode="auto">
          <a:xfrm>
            <a:off x="6686856" y="1378258"/>
            <a:ext cx="754803" cy="321169"/>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882" b="1" i="1" dirty="0">
                <a:solidFill>
                  <a:srgbClr val="000000"/>
                </a:solidFill>
                <a:latin typeface="Intel Clear" panose="020B0604020203020204" pitchFamily="34" charset="0"/>
              </a:rPr>
              <a:t>B0</a:t>
            </a:r>
            <a:br>
              <a:rPr lang="en-US" sz="882" b="1" i="1" dirty="0">
                <a:solidFill>
                  <a:srgbClr val="000000"/>
                </a:solidFill>
                <a:latin typeface="Intel Clear" panose="020B0604020203020204" pitchFamily="34" charset="0"/>
              </a:rPr>
            </a:br>
            <a:r>
              <a:rPr lang="en-US" sz="882" b="1" i="1" dirty="0">
                <a:solidFill>
                  <a:srgbClr val="000000"/>
                </a:solidFill>
                <a:latin typeface="Intel Clear" panose="020B0604020203020204" pitchFamily="34" charset="0"/>
              </a:rPr>
              <a:t>ECO Cutoff</a:t>
            </a:r>
          </a:p>
        </p:txBody>
      </p:sp>
      <p:sp>
        <p:nvSpPr>
          <p:cNvPr id="337" name="Diamond 336">
            <a:extLst>
              <a:ext uri="{FF2B5EF4-FFF2-40B4-BE49-F238E27FC236}">
                <a16:creationId xmlns:a16="http://schemas.microsoft.com/office/drawing/2014/main" id="{39B92E33-1D18-41E8-AB85-79F04011B8C8}"/>
              </a:ext>
            </a:extLst>
          </p:cNvPr>
          <p:cNvSpPr/>
          <p:nvPr/>
        </p:nvSpPr>
        <p:spPr>
          <a:xfrm>
            <a:off x="7099585" y="1659074"/>
            <a:ext cx="123322" cy="178881"/>
          </a:xfrm>
          <a:prstGeom prst="diamond">
            <a:avLst/>
          </a:prstGeom>
          <a:solidFill>
            <a:srgbClr val="F7E382"/>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38" name="Text Box 613650">
            <a:extLst>
              <a:ext uri="{FF2B5EF4-FFF2-40B4-BE49-F238E27FC236}">
                <a16:creationId xmlns:a16="http://schemas.microsoft.com/office/drawing/2014/main" id="{C0FC011D-EBB3-4B34-AD35-06CB1A5C2983}"/>
              </a:ext>
            </a:extLst>
          </p:cNvPr>
          <p:cNvSpPr txBox="1">
            <a:spLocks noChangeArrowheads="1"/>
          </p:cNvSpPr>
          <p:nvPr/>
        </p:nvSpPr>
        <p:spPr bwMode="auto">
          <a:xfrm>
            <a:off x="6167371" y="1390129"/>
            <a:ext cx="381303" cy="321169"/>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882" b="1" i="1" dirty="0">
                <a:solidFill>
                  <a:prstClr val="black"/>
                </a:solidFill>
                <a:latin typeface="Intel Clear" panose="020B0604020203020204" pitchFamily="34" charset="0"/>
              </a:rPr>
              <a:t>A0 </a:t>
            </a:r>
          </a:p>
          <a:p>
            <a:pPr algn="ctr" defTabSz="950317">
              <a:lnSpc>
                <a:spcPct val="85000"/>
              </a:lnSpc>
              <a:defRPr/>
            </a:pPr>
            <a:r>
              <a:rPr lang="en-US" sz="882" b="1" i="1" dirty="0">
                <a:solidFill>
                  <a:prstClr val="black"/>
                </a:solidFill>
                <a:latin typeface="Intel Clear" panose="020B0604020203020204" pitchFamily="34" charset="0"/>
              </a:rPr>
              <a:t>ES1</a:t>
            </a:r>
          </a:p>
        </p:txBody>
      </p:sp>
      <p:sp>
        <p:nvSpPr>
          <p:cNvPr id="339" name="Diamond 338">
            <a:extLst>
              <a:ext uri="{FF2B5EF4-FFF2-40B4-BE49-F238E27FC236}">
                <a16:creationId xmlns:a16="http://schemas.microsoft.com/office/drawing/2014/main" id="{5879D882-D223-4A31-9153-0763F398C73D}"/>
              </a:ext>
            </a:extLst>
          </p:cNvPr>
          <p:cNvSpPr/>
          <p:nvPr/>
        </p:nvSpPr>
        <p:spPr>
          <a:xfrm>
            <a:off x="6333701" y="1674619"/>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0" name="Diamond 339">
            <a:extLst>
              <a:ext uri="{FF2B5EF4-FFF2-40B4-BE49-F238E27FC236}">
                <a16:creationId xmlns:a16="http://schemas.microsoft.com/office/drawing/2014/main" id="{859349EF-D165-4DAD-A387-ACD688398AB3}"/>
              </a:ext>
            </a:extLst>
          </p:cNvPr>
          <p:cNvSpPr/>
          <p:nvPr/>
        </p:nvSpPr>
        <p:spPr>
          <a:xfrm>
            <a:off x="7913687" y="1688650"/>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1" name="Diamond 340">
            <a:extLst>
              <a:ext uri="{FF2B5EF4-FFF2-40B4-BE49-F238E27FC236}">
                <a16:creationId xmlns:a16="http://schemas.microsoft.com/office/drawing/2014/main" id="{A3FE0D41-6A84-4B0B-B61E-2FA653ECCE9E}"/>
              </a:ext>
            </a:extLst>
          </p:cNvPr>
          <p:cNvSpPr/>
          <p:nvPr/>
        </p:nvSpPr>
        <p:spPr>
          <a:xfrm>
            <a:off x="5175297" y="1661014"/>
            <a:ext cx="123322" cy="178881"/>
          </a:xfrm>
          <a:prstGeom prst="diamond">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2" name="Text Box 6149">
            <a:extLst>
              <a:ext uri="{FF2B5EF4-FFF2-40B4-BE49-F238E27FC236}">
                <a16:creationId xmlns:a16="http://schemas.microsoft.com/office/drawing/2014/main" id="{81534A97-D2AF-4987-A317-39715F8B4CFF}"/>
              </a:ext>
            </a:extLst>
          </p:cNvPr>
          <p:cNvSpPr txBox="1">
            <a:spLocks noChangeArrowheads="1"/>
          </p:cNvSpPr>
          <p:nvPr/>
        </p:nvSpPr>
        <p:spPr bwMode="auto">
          <a:xfrm>
            <a:off x="4610047" y="1191567"/>
            <a:ext cx="735546" cy="482880"/>
          </a:xfrm>
          <a:prstGeom prst="rect">
            <a:avLst/>
          </a:prstGeom>
          <a:noFill/>
          <a:ln w="9525">
            <a:noFill/>
            <a:miter lim="800000"/>
            <a:headEnd/>
            <a:tailEnd/>
          </a:ln>
        </p:spPr>
        <p:txBody>
          <a:bodyPr wrap="square" lIns="89589" tIns="44795" rIns="89589" bIns="44795">
            <a:spAutoFit/>
          </a:bodyPr>
          <a:lstStyle/>
          <a:p>
            <a:pPr algn="ctr" defTabSz="950317">
              <a:lnSpc>
                <a:spcPct val="85000"/>
              </a:lnSpc>
              <a:defRPr/>
            </a:pPr>
            <a:r>
              <a:rPr lang="en-US" sz="1000" b="1" i="1" dirty="0">
                <a:solidFill>
                  <a:srgbClr val="000000"/>
                </a:solidFill>
                <a:latin typeface="Intel Clear" panose="020B0604020203020204" pitchFamily="34" charset="0"/>
              </a:rPr>
              <a:t>A0</a:t>
            </a:r>
          </a:p>
          <a:p>
            <a:pPr algn="ctr" defTabSz="950317">
              <a:lnSpc>
                <a:spcPct val="85000"/>
              </a:lnSpc>
              <a:defRPr/>
            </a:pPr>
            <a:r>
              <a:rPr lang="en-US" sz="1000" b="1" i="1" dirty="0">
                <a:solidFill>
                  <a:srgbClr val="000000"/>
                </a:solidFill>
                <a:latin typeface="Intel Clear" panose="020B0604020203020204" pitchFamily="34" charset="0"/>
              </a:rPr>
              <a:t>Power-On Start</a:t>
            </a:r>
          </a:p>
        </p:txBody>
      </p:sp>
      <p:sp>
        <p:nvSpPr>
          <p:cNvPr id="343" name="Text Box 6145">
            <a:extLst>
              <a:ext uri="{FF2B5EF4-FFF2-40B4-BE49-F238E27FC236}">
                <a16:creationId xmlns:a16="http://schemas.microsoft.com/office/drawing/2014/main" id="{8973B6A9-36BA-465C-B37F-322AC846F089}"/>
              </a:ext>
            </a:extLst>
          </p:cNvPr>
          <p:cNvSpPr txBox="1">
            <a:spLocks noChangeArrowheads="1"/>
          </p:cNvSpPr>
          <p:nvPr/>
        </p:nvSpPr>
        <p:spPr bwMode="auto">
          <a:xfrm>
            <a:off x="5443748" y="1058831"/>
            <a:ext cx="1057771" cy="482880"/>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1000" b="1" i="1" dirty="0">
                <a:solidFill>
                  <a:srgbClr val="000000"/>
                </a:solidFill>
                <a:latin typeface="Intel Clear" panose="020B0604020203020204" pitchFamily="34" charset="0"/>
              </a:rPr>
              <a:t>A0 Platform</a:t>
            </a:r>
          </a:p>
          <a:p>
            <a:pPr algn="ctr" defTabSz="950317">
              <a:lnSpc>
                <a:spcPct val="85000"/>
              </a:lnSpc>
              <a:defRPr/>
            </a:pPr>
            <a:r>
              <a:rPr lang="en-US" sz="1000" b="1" i="1" dirty="0">
                <a:solidFill>
                  <a:srgbClr val="000000"/>
                </a:solidFill>
                <a:latin typeface="Intel Clear" panose="020B0604020203020204" pitchFamily="34" charset="0"/>
              </a:rPr>
              <a:t>Power-On Exit </a:t>
            </a:r>
          </a:p>
          <a:p>
            <a:pPr algn="ctr" defTabSz="950317">
              <a:lnSpc>
                <a:spcPct val="85000"/>
              </a:lnSpc>
              <a:defRPr/>
            </a:pPr>
            <a:r>
              <a:rPr lang="en-US" sz="1000" b="1" i="1" dirty="0">
                <a:solidFill>
                  <a:srgbClr val="000000"/>
                </a:solidFill>
                <a:latin typeface="Intel Clear" panose="020B0604020203020204" pitchFamily="34" charset="0"/>
              </a:rPr>
              <a:t>(PPOE)</a:t>
            </a:r>
          </a:p>
        </p:txBody>
      </p:sp>
      <p:sp>
        <p:nvSpPr>
          <p:cNvPr id="344" name="Diamond 343">
            <a:extLst>
              <a:ext uri="{FF2B5EF4-FFF2-40B4-BE49-F238E27FC236}">
                <a16:creationId xmlns:a16="http://schemas.microsoft.com/office/drawing/2014/main" id="{61772A18-C130-4252-B507-97B74630C384}"/>
              </a:ext>
            </a:extLst>
          </p:cNvPr>
          <p:cNvSpPr/>
          <p:nvPr/>
        </p:nvSpPr>
        <p:spPr>
          <a:xfrm>
            <a:off x="5703886" y="1643429"/>
            <a:ext cx="150130" cy="212896"/>
          </a:xfrm>
          <a:prstGeom prst="diamond">
            <a:avLst/>
          </a:prstGeom>
          <a:solidFill>
            <a:srgbClr val="99CCFF"/>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5" name="Diamond 344">
            <a:extLst>
              <a:ext uri="{FF2B5EF4-FFF2-40B4-BE49-F238E27FC236}">
                <a16:creationId xmlns:a16="http://schemas.microsoft.com/office/drawing/2014/main" id="{B41A044B-D999-4D1A-BB63-2B0FFF6E5DE9}"/>
              </a:ext>
            </a:extLst>
          </p:cNvPr>
          <p:cNvSpPr/>
          <p:nvPr/>
        </p:nvSpPr>
        <p:spPr>
          <a:xfrm>
            <a:off x="6100086" y="1652760"/>
            <a:ext cx="150130" cy="212896"/>
          </a:xfrm>
          <a:prstGeom prst="diamond">
            <a:avLst/>
          </a:prstGeom>
          <a:solidFill>
            <a:srgbClr val="99CCFF"/>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6" name="Left Brace 345">
            <a:extLst>
              <a:ext uri="{FF2B5EF4-FFF2-40B4-BE49-F238E27FC236}">
                <a16:creationId xmlns:a16="http://schemas.microsoft.com/office/drawing/2014/main" id="{A0CA27AB-5396-4749-9DCB-59E09C167AB6}"/>
              </a:ext>
            </a:extLst>
          </p:cNvPr>
          <p:cNvSpPr/>
          <p:nvPr/>
        </p:nvSpPr>
        <p:spPr bwMode="auto">
          <a:xfrm rot="5400000">
            <a:off x="5887910" y="1350763"/>
            <a:ext cx="156218" cy="384554"/>
          </a:xfrm>
          <a:prstGeom prst="leftBrace">
            <a:avLst>
              <a:gd name="adj1" fmla="val 35600"/>
              <a:gd name="adj2" fmla="val 51333"/>
            </a:avLst>
          </a:prstGeom>
          <a:noFill/>
          <a:ln w="19050" cap="flat" cmpd="sng" algn="ctr">
            <a:solidFill>
              <a:srgbClr val="000000"/>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47" name="Rectangle 346">
            <a:extLst>
              <a:ext uri="{FF2B5EF4-FFF2-40B4-BE49-F238E27FC236}">
                <a16:creationId xmlns:a16="http://schemas.microsoft.com/office/drawing/2014/main" id="{3DC20A01-F0B3-4645-83F4-84993D36EA97}"/>
              </a:ext>
            </a:extLst>
          </p:cNvPr>
          <p:cNvSpPr/>
          <p:nvPr/>
        </p:nvSpPr>
        <p:spPr bwMode="auto">
          <a:xfrm>
            <a:off x="5242490" y="2282841"/>
            <a:ext cx="539496" cy="972919"/>
          </a:xfrm>
          <a:prstGeom prst="rect">
            <a:avLst/>
          </a:prstGeom>
          <a:solidFill>
            <a:srgbClr val="99CCFF"/>
          </a:solidFill>
          <a:ln w="19050" cap="flat" cmpd="sng" algn="ctr">
            <a:solidFill>
              <a:srgbClr val="000000"/>
            </a:solidFill>
            <a:prstDash val="solid"/>
            <a:round/>
            <a:headEnd type="none" w="med" len="med"/>
            <a:tailEnd type="none" w="med" len="med"/>
          </a:ln>
          <a:effectLst/>
        </p:spPr>
        <p:txBody>
          <a:bodyPr vert="vert270" wrap="square" lIns="46800" tIns="0" rIns="46800" bIns="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Platform PO Exit</a:t>
            </a:r>
          </a:p>
        </p:txBody>
      </p:sp>
      <p:sp>
        <p:nvSpPr>
          <p:cNvPr id="348" name="Rectangle 347">
            <a:extLst>
              <a:ext uri="{FF2B5EF4-FFF2-40B4-BE49-F238E27FC236}">
                <a16:creationId xmlns:a16="http://schemas.microsoft.com/office/drawing/2014/main" id="{42CD6D12-77BF-4E0D-ACE7-C9E4601AFB00}"/>
              </a:ext>
            </a:extLst>
          </p:cNvPr>
          <p:cNvSpPr/>
          <p:nvPr/>
        </p:nvSpPr>
        <p:spPr bwMode="auto">
          <a:xfrm>
            <a:off x="5779206" y="2284793"/>
            <a:ext cx="400491" cy="972919"/>
          </a:xfrm>
          <a:prstGeom prst="rect">
            <a:avLst/>
          </a:prstGeom>
          <a:gradFill flip="none" rotWithShape="1">
            <a:gsLst>
              <a:gs pos="19000">
                <a:srgbClr val="99CCFF"/>
              </a:gs>
              <a:gs pos="40000">
                <a:srgbClr val="99CCFF">
                  <a:alpha val="75000"/>
                </a:srgbClr>
              </a:gs>
              <a:gs pos="100000">
                <a:srgbClr val="99CCFF">
                  <a:alpha val="20000"/>
                </a:srgbClr>
              </a:gs>
            </a:gsLst>
            <a:lin ang="0" scaled="1"/>
            <a:tileRect/>
          </a:gradFill>
          <a:ln w="15875" cap="flat" cmpd="sng" algn="ctr">
            <a:solidFill>
              <a:srgbClr val="000000"/>
            </a:solidFill>
            <a:prstDash val="sysDot"/>
            <a:round/>
            <a:headEnd type="none" w="med" len="med"/>
            <a:tailEnd type="none" w="med" len="med"/>
          </a:ln>
          <a:effectLst/>
        </p:spPr>
        <p:txBody>
          <a:bodyPr vert="vert270" wrap="square" lIns="46800" tIns="0" rIns="46800" bIns="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0000"/>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sp>
        <p:nvSpPr>
          <p:cNvPr id="350" name="TextBox 349">
            <a:extLst>
              <a:ext uri="{FF2B5EF4-FFF2-40B4-BE49-F238E27FC236}">
                <a16:creationId xmlns:a16="http://schemas.microsoft.com/office/drawing/2014/main" id="{DF4990ED-C7A4-4247-85C0-517248E99E39}"/>
              </a:ext>
            </a:extLst>
          </p:cNvPr>
          <p:cNvSpPr txBox="1"/>
          <p:nvPr/>
        </p:nvSpPr>
        <p:spPr>
          <a:xfrm>
            <a:off x="3398431" y="922915"/>
            <a:ext cx="1895379" cy="246221"/>
          </a:xfrm>
          <a:prstGeom prst="rect">
            <a:avLst/>
          </a:prstGeom>
          <a:noFill/>
        </p:spPr>
        <p:txBody>
          <a:bodyPr wrap="square" rtlCol="0">
            <a:spAutoFit/>
          </a:bodyPr>
          <a:lstStyle/>
          <a:p>
            <a:pPr algn="ctr"/>
            <a:r>
              <a:rPr lang="en-US" sz="1000" b="1" i="1" dirty="0">
                <a:solidFill>
                  <a:srgbClr val="000000">
                    <a:lumMod val="50000"/>
                    <a:lumOff val="50000"/>
                  </a:srgbClr>
                </a:solidFill>
                <a:latin typeface="Verdana"/>
              </a:rPr>
              <a:t>Post-Si Phase</a:t>
            </a:r>
          </a:p>
        </p:txBody>
      </p:sp>
      <p:sp>
        <p:nvSpPr>
          <p:cNvPr id="378" name="Flowchart: Decision 377">
            <a:extLst>
              <a:ext uri="{FF2B5EF4-FFF2-40B4-BE49-F238E27FC236}">
                <a16:creationId xmlns:a16="http://schemas.microsoft.com/office/drawing/2014/main" id="{5F760023-D5E4-47DA-B101-6C8B02507D5A}"/>
              </a:ext>
            </a:extLst>
          </p:cNvPr>
          <p:cNvSpPr/>
          <p:nvPr/>
        </p:nvSpPr>
        <p:spPr>
          <a:xfrm>
            <a:off x="8907246" y="4258523"/>
            <a:ext cx="123322" cy="178881"/>
          </a:xfrm>
          <a:prstGeom prst="flowChartDecision">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79" name="TextBox 186">
            <a:extLst>
              <a:ext uri="{FF2B5EF4-FFF2-40B4-BE49-F238E27FC236}">
                <a16:creationId xmlns:a16="http://schemas.microsoft.com/office/drawing/2014/main" id="{10298CDC-35CF-4E72-93ED-09ECA85F9F6E}"/>
              </a:ext>
            </a:extLst>
          </p:cNvPr>
          <p:cNvSpPr txBox="1"/>
          <p:nvPr/>
        </p:nvSpPr>
        <p:spPr>
          <a:xfrm>
            <a:off x="8885834" y="4323513"/>
            <a:ext cx="535472" cy="261995"/>
          </a:xfrm>
          <a:prstGeom prst="rect">
            <a:avLst/>
          </a:prstGeom>
          <a:noFill/>
          <a:ln w="9525" cmpd="sng">
            <a:noFill/>
          </a:ln>
          <a:effectLst/>
        </p:spPr>
        <p:txBody>
          <a:bodyPr wrap="square" lIns="89589" tIns="44795" rIns="89589" bIns="44795"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895841"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2060"/>
                </a:solidFill>
                <a:effectLst/>
                <a:uLnTx/>
                <a:uFillTx/>
                <a:latin typeface="Intel Clear" panose="020B0604020203020204" pitchFamily="34" charset="0"/>
                <a:ea typeface="Intel Clear" panose="020B0604020203020204" pitchFamily="34" charset="0"/>
                <a:cs typeface="Intel Clear" panose="020B0604020203020204" pitchFamily="34" charset="0"/>
              </a:rPr>
              <a:t>Beta</a:t>
            </a:r>
          </a:p>
        </p:txBody>
      </p:sp>
      <p:sp>
        <p:nvSpPr>
          <p:cNvPr id="380" name="Flowchart: Decision 379">
            <a:extLst>
              <a:ext uri="{FF2B5EF4-FFF2-40B4-BE49-F238E27FC236}">
                <a16:creationId xmlns:a16="http://schemas.microsoft.com/office/drawing/2014/main" id="{6BA7A81A-ACF9-4D21-8C8A-269DF3992CBB}"/>
              </a:ext>
            </a:extLst>
          </p:cNvPr>
          <p:cNvSpPr/>
          <p:nvPr/>
        </p:nvSpPr>
        <p:spPr>
          <a:xfrm>
            <a:off x="11019678" y="4265518"/>
            <a:ext cx="123322" cy="178881"/>
          </a:xfrm>
          <a:prstGeom prst="flowChartDecision">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81" name="TextBox 189">
            <a:extLst>
              <a:ext uri="{FF2B5EF4-FFF2-40B4-BE49-F238E27FC236}">
                <a16:creationId xmlns:a16="http://schemas.microsoft.com/office/drawing/2014/main" id="{5AA56A4D-3E38-4A04-B0BE-2AE7215A0A3A}"/>
              </a:ext>
            </a:extLst>
          </p:cNvPr>
          <p:cNvSpPr txBox="1"/>
          <p:nvPr/>
        </p:nvSpPr>
        <p:spPr>
          <a:xfrm>
            <a:off x="10773151" y="4314332"/>
            <a:ext cx="365798" cy="261995"/>
          </a:xfrm>
          <a:prstGeom prst="rect">
            <a:avLst/>
          </a:prstGeom>
          <a:noFill/>
          <a:ln w="9525" cmpd="sng">
            <a:noFill/>
          </a:ln>
          <a:effectLst/>
        </p:spPr>
        <p:txBody>
          <a:bodyPr wrap="square" lIns="89589" tIns="44795" rIns="89589" bIns="44795"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895841"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2060"/>
                </a:solidFill>
                <a:effectLst/>
                <a:uLnTx/>
                <a:uFillTx/>
                <a:latin typeface="Intel Clear" panose="020B0604020203020204" pitchFamily="34" charset="0"/>
                <a:ea typeface="Intel Clear" panose="020B0604020203020204" pitchFamily="34" charset="0"/>
                <a:cs typeface="Intel Clear" panose="020B0604020203020204" pitchFamily="34" charset="0"/>
              </a:rPr>
              <a:t>PV</a:t>
            </a:r>
          </a:p>
        </p:txBody>
      </p:sp>
      <p:sp>
        <p:nvSpPr>
          <p:cNvPr id="382" name="TextBox 381">
            <a:extLst>
              <a:ext uri="{FF2B5EF4-FFF2-40B4-BE49-F238E27FC236}">
                <a16:creationId xmlns:a16="http://schemas.microsoft.com/office/drawing/2014/main" id="{A7EA5687-2863-40DB-A8E3-DFCEFFB7B740}"/>
              </a:ext>
            </a:extLst>
          </p:cNvPr>
          <p:cNvSpPr txBox="1"/>
          <p:nvPr/>
        </p:nvSpPr>
        <p:spPr>
          <a:xfrm>
            <a:off x="6077205" y="4484688"/>
            <a:ext cx="790317" cy="123111"/>
          </a:xfrm>
          <a:prstGeom prst="rect">
            <a:avLst/>
          </a:prstGeom>
          <a:solidFill>
            <a:srgbClr val="FFFFFF">
              <a:lumMod val="85000"/>
            </a:srgbClr>
          </a:solidFill>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2060"/>
                </a:solidFill>
                <a:effectLst/>
                <a:uLnTx/>
                <a:uFillTx/>
                <a:latin typeface="Intel Clear" panose="020B0604020203020204" pitchFamily="34" charset="0"/>
                <a:ea typeface="Intel Clear" panose="020B0604020203020204" pitchFamily="34" charset="0"/>
                <a:cs typeface="Intel Clear" panose="020B0604020203020204" pitchFamily="34" charset="0"/>
              </a:rPr>
              <a:t>Pre-Alpha </a:t>
            </a:r>
          </a:p>
        </p:txBody>
      </p:sp>
      <p:sp>
        <p:nvSpPr>
          <p:cNvPr id="383" name="TextBox 183">
            <a:extLst>
              <a:ext uri="{FF2B5EF4-FFF2-40B4-BE49-F238E27FC236}">
                <a16:creationId xmlns:a16="http://schemas.microsoft.com/office/drawing/2014/main" id="{E8C14A59-7682-4F7A-A737-2252907A7408}"/>
              </a:ext>
            </a:extLst>
          </p:cNvPr>
          <p:cNvSpPr txBox="1"/>
          <p:nvPr/>
        </p:nvSpPr>
        <p:spPr>
          <a:xfrm>
            <a:off x="7558580" y="4342173"/>
            <a:ext cx="611563" cy="240343"/>
          </a:xfrm>
          <a:prstGeom prst="rect">
            <a:avLst/>
          </a:prstGeom>
          <a:noFill/>
          <a:ln w="9525" cmpd="sng">
            <a:noFill/>
          </a:ln>
          <a:effectLst/>
        </p:spPr>
        <p:txBody>
          <a:bodyPr wrap="square" lIns="89589" tIns="44795" rIns="89589" bIns="44795"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895841"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2060"/>
                </a:solidFill>
                <a:effectLst/>
                <a:uLnTx/>
                <a:uFillTx/>
                <a:latin typeface="Intel Clear" panose="020B0604020203020204" pitchFamily="34" charset="0"/>
                <a:ea typeface="Intel Clear" panose="020B0604020203020204" pitchFamily="34" charset="0"/>
                <a:cs typeface="Intel Clear" panose="020B0604020203020204" pitchFamily="34" charset="0"/>
              </a:rPr>
              <a:t>Alpha</a:t>
            </a:r>
          </a:p>
        </p:txBody>
      </p:sp>
      <p:sp>
        <p:nvSpPr>
          <p:cNvPr id="384" name="Flowchart: Decision 188">
            <a:extLst>
              <a:ext uri="{FF2B5EF4-FFF2-40B4-BE49-F238E27FC236}">
                <a16:creationId xmlns:a16="http://schemas.microsoft.com/office/drawing/2014/main" id="{3CD9B800-90B1-4921-9B7D-BD1044721C55}"/>
              </a:ext>
            </a:extLst>
          </p:cNvPr>
          <p:cNvSpPr/>
          <p:nvPr/>
        </p:nvSpPr>
        <p:spPr>
          <a:xfrm>
            <a:off x="7588222" y="4283464"/>
            <a:ext cx="123322" cy="178881"/>
          </a:xfrm>
          <a:prstGeom prst="flowChartDecision">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85" name="Flowchart: Decision 188">
            <a:extLst>
              <a:ext uri="{FF2B5EF4-FFF2-40B4-BE49-F238E27FC236}">
                <a16:creationId xmlns:a16="http://schemas.microsoft.com/office/drawing/2014/main" id="{CD8C4EDE-4BEB-4DCD-9B9D-1C796E4C4840}"/>
              </a:ext>
            </a:extLst>
          </p:cNvPr>
          <p:cNvSpPr/>
          <p:nvPr/>
        </p:nvSpPr>
        <p:spPr>
          <a:xfrm>
            <a:off x="6324842" y="4277092"/>
            <a:ext cx="123322" cy="178881"/>
          </a:xfrm>
          <a:prstGeom prst="flowChartDecision">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86" name="Flowchart: Decision 188">
            <a:extLst>
              <a:ext uri="{FF2B5EF4-FFF2-40B4-BE49-F238E27FC236}">
                <a16:creationId xmlns:a16="http://schemas.microsoft.com/office/drawing/2014/main" id="{E1446C51-18FC-40A0-B8B7-07FB059696D7}"/>
              </a:ext>
            </a:extLst>
          </p:cNvPr>
          <p:cNvSpPr/>
          <p:nvPr/>
        </p:nvSpPr>
        <p:spPr>
          <a:xfrm>
            <a:off x="6561834" y="4280478"/>
            <a:ext cx="123322" cy="178881"/>
          </a:xfrm>
          <a:prstGeom prst="flowChartDecision">
            <a:avLst/>
          </a:prstGeom>
          <a:solidFill>
            <a:srgbClr val="FCD64D"/>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101" name="TextBox 183">
            <a:extLst>
              <a:ext uri="{FF2B5EF4-FFF2-40B4-BE49-F238E27FC236}">
                <a16:creationId xmlns:a16="http://schemas.microsoft.com/office/drawing/2014/main" id="{DA1E40FC-F335-4137-8565-1C2CDF28CD6C}"/>
              </a:ext>
            </a:extLst>
          </p:cNvPr>
          <p:cNvSpPr txBox="1"/>
          <p:nvPr/>
        </p:nvSpPr>
        <p:spPr>
          <a:xfrm>
            <a:off x="4057063" y="4090126"/>
            <a:ext cx="1201399" cy="235700"/>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217"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srgbClr val="000000"/>
                </a:solidFill>
                <a:effectLst/>
                <a:uLnTx/>
                <a:uFillTx/>
                <a:latin typeface="Intel Clear" panose="020B0604020203020204" pitchFamily="34" charset="0"/>
                <a:ea typeface="+mn-ea"/>
                <a:cs typeface="+mn-cs"/>
              </a:rPr>
              <a:t>FW Code Complete</a:t>
            </a:r>
          </a:p>
        </p:txBody>
      </p:sp>
      <p:sp>
        <p:nvSpPr>
          <p:cNvPr id="102" name="Rectangle 101">
            <a:extLst>
              <a:ext uri="{FF2B5EF4-FFF2-40B4-BE49-F238E27FC236}">
                <a16:creationId xmlns:a16="http://schemas.microsoft.com/office/drawing/2014/main" id="{30080A6A-BF2F-4190-8097-705F7305F104}"/>
              </a:ext>
            </a:extLst>
          </p:cNvPr>
          <p:cNvSpPr/>
          <p:nvPr/>
        </p:nvSpPr>
        <p:spPr bwMode="auto">
          <a:xfrm>
            <a:off x="1817687" y="6944165"/>
            <a:ext cx="9372600" cy="181210"/>
          </a:xfrm>
          <a:prstGeom prst="rect">
            <a:avLst/>
          </a:prstGeom>
          <a:noFill/>
          <a:ln w="9525" cap="flat" cmpd="sng" algn="ctr">
            <a:noFill/>
            <a:prstDash val="dash"/>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r>
              <a:rPr lang="en-US" sz="1000" b="1" i="1" dirty="0">
                <a:solidFill>
                  <a:srgbClr val="00B2EA"/>
                </a:solidFill>
              </a:rPr>
              <a:t>Additional details regarding Platform A0 PO Exit can be found at: </a:t>
            </a:r>
            <a:r>
              <a:rPr lang="en-US" sz="1000" b="1" i="1" u="sng" dirty="0">
                <a:solidFill>
                  <a:srgbClr val="FFFF00"/>
                </a:solidFill>
                <a:hlinkClick r:id="rId5"/>
              </a:rPr>
              <a:t>http://goto.intel.com/PPOE</a:t>
            </a:r>
            <a:endParaRPr lang="en-US" sz="1000" b="1" i="1" u="sng" dirty="0">
              <a:solidFill>
                <a:srgbClr val="FFFF00"/>
              </a:solidFill>
            </a:endParaRPr>
          </a:p>
        </p:txBody>
      </p:sp>
    </p:spTree>
    <p:extLst>
      <p:ext uri="{BB962C8B-B14F-4D97-AF65-F5344CB8AC3E}">
        <p14:creationId xmlns:p14="http://schemas.microsoft.com/office/powerpoint/2010/main" val="7517276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43" y="79155"/>
            <a:ext cx="11912918" cy="381000"/>
          </a:xfrm>
        </p:spPr>
        <p:txBody>
          <a:bodyPr>
            <a:noAutofit/>
          </a:bodyPr>
          <a:lstStyle/>
          <a:p>
            <a:r>
              <a:rPr lang="en-US" sz="2400" dirty="0"/>
              <a:t>UPLC 3.0.0 Release Notes for Planning, Development and Platform Execution</a:t>
            </a:r>
            <a:endParaRPr lang="en-US" sz="2400" i="1" dirty="0"/>
          </a:p>
        </p:txBody>
      </p:sp>
      <p:sp>
        <p:nvSpPr>
          <p:cNvPr id="4" name="Content Placeholder 3"/>
          <p:cNvSpPr>
            <a:spLocks noGrp="1"/>
          </p:cNvSpPr>
          <p:nvPr>
            <p:ph idx="1"/>
          </p:nvPr>
        </p:nvSpPr>
        <p:spPr>
          <a:xfrm>
            <a:off x="413643" y="537971"/>
            <a:ext cx="12376844" cy="6385116"/>
          </a:xfrm>
        </p:spPr>
        <p:txBody>
          <a:bodyPr>
            <a:normAutofit/>
          </a:bodyPr>
          <a:lstStyle/>
          <a:p>
            <a:pPr>
              <a:spcBef>
                <a:spcPts val="0"/>
              </a:spcBef>
              <a:spcAft>
                <a:spcPts val="300"/>
              </a:spcAft>
            </a:pPr>
            <a:r>
              <a:rPr lang="en-US" sz="1600" dirty="0"/>
              <a:t>UPLC 3.0.0: </a:t>
            </a:r>
            <a:r>
              <a:rPr lang="en-US" sz="1600" i="1" u="sng" dirty="0"/>
              <a:t>Product Planning Updates</a:t>
            </a:r>
            <a:endParaRPr lang="en-US" sz="1600" b="0" i="0" u="none" strike="noStrike" dirty="0">
              <a:effectLst/>
            </a:endParaRPr>
          </a:p>
          <a:p>
            <a:pPr marL="740664" algn="l" rtl="0" eaLnBrk="1" fontAlgn="ctr" latinLnBrk="0" hangingPunct="1">
              <a:lnSpc>
                <a:spcPct val="100000"/>
              </a:lnSpc>
              <a:spcBef>
                <a:spcPts val="200"/>
              </a:spcBef>
              <a:spcAft>
                <a:spcPts val="300"/>
              </a:spcAft>
            </a:pPr>
            <a:r>
              <a:rPr lang="en-US" sz="1200" dirty="0"/>
              <a:t>New Planning Sign-Off criteria added to PK, PC &amp; EC to establish clear hierarchy between standard requirements and milestone level sign-offs to drive bottoms-up accountability</a:t>
            </a:r>
          </a:p>
          <a:p>
            <a:pPr marL="740664" algn="l" rtl="0" eaLnBrk="1" fontAlgn="ctr" latinLnBrk="0" hangingPunct="1">
              <a:lnSpc>
                <a:spcPct val="100000"/>
              </a:lnSpc>
              <a:spcBef>
                <a:spcPts val="200"/>
              </a:spcBef>
              <a:spcAft>
                <a:spcPts val="300"/>
              </a:spcAft>
            </a:pPr>
            <a:r>
              <a:rPr lang="en-US" sz="1200" dirty="0"/>
              <a:t>Finance, LFU, Manufacturing and Supply Chain Product Planning requirements updated for IDM2.0 compliance</a:t>
            </a:r>
          </a:p>
          <a:p>
            <a:pPr marL="740664" algn="l" rtl="0" eaLnBrk="1" fontAlgn="ctr" latinLnBrk="0" hangingPunct="1">
              <a:lnSpc>
                <a:spcPct val="100000"/>
              </a:lnSpc>
              <a:spcBef>
                <a:spcPts val="200"/>
              </a:spcBef>
              <a:spcAft>
                <a:spcPts val="300"/>
              </a:spcAft>
            </a:pPr>
            <a:r>
              <a:rPr lang="en-US" sz="1200" dirty="0"/>
              <a:t>SAAF expectations changed from recommended to required to insure Intel is IDM2.0 ready and in compliance with managing External Foundry ECI (External Confidential Information) access and removal</a:t>
            </a:r>
          </a:p>
          <a:p>
            <a:pPr marL="740664" algn="l" rtl="0" eaLnBrk="1" fontAlgn="ctr" latinLnBrk="0" hangingPunct="1">
              <a:lnSpc>
                <a:spcPct val="100000"/>
              </a:lnSpc>
              <a:spcBef>
                <a:spcPts val="200"/>
              </a:spcBef>
              <a:spcAft>
                <a:spcPts val="300"/>
              </a:spcAft>
            </a:pPr>
            <a:r>
              <a:rPr lang="en-US" sz="1200" dirty="0"/>
              <a:t>New requirements added to PK, PC &amp; EC to drive greater SMG direct input into Product Planning process</a:t>
            </a:r>
          </a:p>
          <a:p>
            <a:pPr marL="740664" algn="l" rtl="0" eaLnBrk="1" fontAlgn="ctr" latinLnBrk="0" hangingPunct="1">
              <a:lnSpc>
                <a:spcPct val="100000"/>
              </a:lnSpc>
              <a:spcBef>
                <a:spcPts val="200"/>
              </a:spcBef>
              <a:spcAft>
                <a:spcPts val="300"/>
              </a:spcAft>
            </a:pPr>
            <a:r>
              <a:rPr lang="en-US" sz="1200" dirty="0"/>
              <a:t>Package Assembly Technology interlock criteria added to PK, PC &amp; EC to drive better alignment with Product Planning</a:t>
            </a:r>
          </a:p>
          <a:p>
            <a:pPr marL="740664" algn="l" rtl="0" eaLnBrk="1" fontAlgn="ctr" latinLnBrk="0" hangingPunct="1">
              <a:lnSpc>
                <a:spcPct val="100000"/>
              </a:lnSpc>
              <a:spcBef>
                <a:spcPts val="200"/>
              </a:spcBef>
              <a:spcAft>
                <a:spcPts val="300"/>
              </a:spcAft>
            </a:pPr>
            <a:r>
              <a:rPr lang="en-US" sz="1200" dirty="0"/>
              <a:t>EC checklist and UPLC Schedule BKM updated to align with current revision of the Schedule Methodology regarding schedule date types and expected buffer size and to drive better alignment with Gladius Scope &amp; TT2 initiatives</a:t>
            </a:r>
          </a:p>
          <a:p>
            <a:pPr marL="740664" algn="l" rtl="0" eaLnBrk="1" fontAlgn="ctr" latinLnBrk="0" hangingPunct="1">
              <a:lnSpc>
                <a:spcPct val="100000"/>
              </a:lnSpc>
              <a:spcBef>
                <a:spcPts val="200"/>
              </a:spcBef>
              <a:spcAft>
                <a:spcPts val="300"/>
              </a:spcAft>
            </a:pPr>
            <a:r>
              <a:rPr lang="en-US" sz="1200" dirty="0"/>
              <a:t>Strategic BOM requirements updated with expectations to align to finance project hierarchy</a:t>
            </a:r>
          </a:p>
          <a:p>
            <a:pPr marL="740664" algn="l" rtl="0" eaLnBrk="1" fontAlgn="ctr" latinLnBrk="0" hangingPunct="1">
              <a:lnSpc>
                <a:spcPct val="100000"/>
              </a:lnSpc>
              <a:spcBef>
                <a:spcPts val="200"/>
              </a:spcBef>
              <a:spcAft>
                <a:spcPts val="300"/>
              </a:spcAft>
            </a:pPr>
            <a:r>
              <a:rPr lang="en-US" sz="1200" dirty="0"/>
              <a:t>Minor verbiage updates made to PK, PC and EC Risk Management requirements to improve consistency </a:t>
            </a:r>
          </a:p>
          <a:p>
            <a:pPr marL="740664" algn="l" rtl="0" eaLnBrk="1" fontAlgn="ctr" latinLnBrk="0" hangingPunct="1">
              <a:lnSpc>
                <a:spcPct val="100000"/>
              </a:lnSpc>
              <a:spcBef>
                <a:spcPts val="200"/>
              </a:spcBef>
              <a:spcAft>
                <a:spcPts val="300"/>
              </a:spcAft>
            </a:pPr>
            <a:r>
              <a:rPr lang="en-US" sz="1200" dirty="0"/>
              <a:t>Clarification in PRD template and PC &amp; EC requirements that PTP assumptions need to be documented</a:t>
            </a:r>
          </a:p>
          <a:p>
            <a:pPr marL="740664" algn="l" rtl="0" eaLnBrk="1" fontAlgn="ctr" latinLnBrk="0" hangingPunct="1">
              <a:lnSpc>
                <a:spcPct val="100000"/>
              </a:lnSpc>
              <a:spcBef>
                <a:spcPts val="200"/>
              </a:spcBef>
              <a:spcAft>
                <a:spcPts val="300"/>
              </a:spcAft>
            </a:pPr>
            <a:r>
              <a:rPr lang="en-US" sz="1200" dirty="0"/>
              <a:t>To ensure key product data is being managed &amp; maintained throughout PLC, Bounding Box process changes captured in Finance &amp; BBOX BKMs</a:t>
            </a:r>
          </a:p>
          <a:p>
            <a:pPr marL="740664" algn="l" rtl="0" eaLnBrk="1" fontAlgn="ctr" latinLnBrk="0" hangingPunct="1">
              <a:lnSpc>
                <a:spcPct val="100000"/>
              </a:lnSpc>
              <a:spcBef>
                <a:spcPts val="200"/>
              </a:spcBef>
              <a:spcAft>
                <a:spcPts val="300"/>
              </a:spcAft>
            </a:pPr>
            <a:r>
              <a:rPr lang="en-US" sz="1200" dirty="0"/>
              <a:t>HAS BKM update only to highlight the need for Negative Space cases that require error handling and validation</a:t>
            </a:r>
          </a:p>
          <a:p>
            <a:pPr marL="740664" algn="l" rtl="0" eaLnBrk="1" fontAlgn="ctr" latinLnBrk="0" hangingPunct="1">
              <a:lnSpc>
                <a:spcPct val="100000"/>
              </a:lnSpc>
              <a:spcBef>
                <a:spcPts val="200"/>
              </a:spcBef>
              <a:spcAft>
                <a:spcPts val="300"/>
              </a:spcAft>
            </a:pPr>
            <a:r>
              <a:rPr lang="en-US" sz="1200" dirty="0"/>
              <a:t>New Intel Automotive BU Addendum added for PK, PC &amp; EC along with a CCG BU Addendum for PC</a:t>
            </a:r>
          </a:p>
          <a:p>
            <a:pPr>
              <a:spcBef>
                <a:spcPts val="600"/>
              </a:spcBef>
              <a:spcAft>
                <a:spcPts val="300"/>
              </a:spcAft>
            </a:pPr>
            <a:r>
              <a:rPr lang="en-US" sz="1600" dirty="0"/>
              <a:t>UPLC 3.0.0: </a:t>
            </a:r>
            <a:r>
              <a:rPr lang="en-US" sz="1600" i="1" u="sng" dirty="0"/>
              <a:t>IP Governance Updates</a:t>
            </a:r>
          </a:p>
          <a:p>
            <a:pPr lvl="1">
              <a:lnSpc>
                <a:spcPct val="100000"/>
              </a:lnSpc>
              <a:spcBef>
                <a:spcPts val="200"/>
              </a:spcBef>
              <a:spcAft>
                <a:spcPts val="300"/>
              </a:spcAft>
            </a:pPr>
            <a:r>
              <a:rPr lang="en-US" sz="1200" dirty="0"/>
              <a:t>IE/IAC requirements scrubbed with changes classified into four categories: L1 (governable requirement changes – 2 </a:t>
            </a:r>
            <a:r>
              <a:rPr lang="en-US" sz="1200" dirty="0" err="1"/>
              <a:t>reqs</a:t>
            </a:r>
            <a:r>
              <a:rPr lang="en-US" sz="1200" dirty="0"/>
              <a:t>), L2 (addendum changes only – 12 </a:t>
            </a:r>
            <a:r>
              <a:rPr lang="en-US" sz="1200" dirty="0" err="1"/>
              <a:t>reqs</a:t>
            </a:r>
            <a:r>
              <a:rPr lang="en-US" sz="1200" dirty="0"/>
              <a:t>), L3 (footnote &amp; explanation changes only – 13 </a:t>
            </a:r>
            <a:r>
              <a:rPr lang="en-US" sz="1200" dirty="0" err="1"/>
              <a:t>reqs</a:t>
            </a:r>
            <a:r>
              <a:rPr lang="en-US" sz="1200" dirty="0"/>
              <a:t>), or L4 (requirement removed as redundant/not needed – 9 </a:t>
            </a:r>
            <a:r>
              <a:rPr lang="en-US" sz="1200" dirty="0" err="1"/>
              <a:t>reqs</a:t>
            </a:r>
            <a:r>
              <a:rPr lang="en-US" sz="1200" dirty="0"/>
              <a:t>)</a:t>
            </a:r>
          </a:p>
          <a:p>
            <a:pPr lvl="1">
              <a:lnSpc>
                <a:spcPct val="100000"/>
              </a:lnSpc>
              <a:spcBef>
                <a:spcPts val="200"/>
              </a:spcBef>
              <a:spcAft>
                <a:spcPts val="300"/>
              </a:spcAft>
            </a:pPr>
            <a:r>
              <a:rPr lang="en-US" sz="1200" dirty="0"/>
              <a:t>IE embedded checklist scrub: Embedded checklist was part of IE document; approved to be incorporated as requirements in UPLC 3.0.0</a:t>
            </a:r>
          </a:p>
          <a:p>
            <a:pPr lvl="1">
              <a:lnSpc>
                <a:spcPct val="100000"/>
              </a:lnSpc>
              <a:spcBef>
                <a:spcPts val="200"/>
              </a:spcBef>
              <a:spcAft>
                <a:spcPts val="300"/>
              </a:spcAft>
            </a:pPr>
            <a:r>
              <a:rPr lang="en-US" sz="1200" dirty="0"/>
              <a:t> 95% scan insertion requirements added to earlier IP execution milestones to support the SOC’s efforts to measure coverage and converge on coverage goals</a:t>
            </a:r>
          </a:p>
          <a:p>
            <a:pPr lvl="1">
              <a:lnSpc>
                <a:spcPct val="100000"/>
              </a:lnSpc>
              <a:spcBef>
                <a:spcPts val="200"/>
              </a:spcBef>
              <a:spcAft>
                <a:spcPts val="300"/>
              </a:spcAft>
            </a:pPr>
            <a:r>
              <a:rPr lang="en-US" sz="1200" dirty="0"/>
              <a:t>FV requirements scrubbed as part of an overall UPLC effort to make requirements at TI more SMART</a:t>
            </a:r>
          </a:p>
        </p:txBody>
      </p:sp>
      <p:sp>
        <p:nvSpPr>
          <p:cNvPr id="6" name="Rectangle 5"/>
          <p:cNvSpPr/>
          <p:nvPr/>
        </p:nvSpPr>
        <p:spPr bwMode="auto">
          <a:xfrm>
            <a:off x="1817687" y="7165135"/>
            <a:ext cx="8522443" cy="325975"/>
          </a:xfrm>
          <a:prstGeom prst="rect">
            <a:avLst/>
          </a:prstGeom>
          <a:noFill/>
          <a:ln w="9525" cap="flat" cmpd="sng" algn="ctr">
            <a:noFill/>
            <a:prstDash val="dash"/>
            <a:round/>
            <a:headEnd type="none" w="med" len="med"/>
            <a:tailEnd type="none" w="med" len="med"/>
          </a:ln>
          <a:effectLst/>
        </p:spPr>
        <p:txBody>
          <a:bodyPr vert="horz" wrap="square" lIns="46782" tIns="46782" rIns="46782" bIns="46782" numCol="1" rtlCol="0" anchor="ctr" anchorCtr="0" compatLnSpc="1">
            <a:prstTxWarp prst="textNoShape">
              <a:avLst/>
            </a:prstTxWarp>
          </a:bodyPr>
          <a:lstStyle/>
          <a:p>
            <a:r>
              <a:rPr lang="en-US" sz="1200" b="1" i="1" dirty="0">
                <a:solidFill>
                  <a:srgbClr val="00B2EA"/>
                </a:solidFill>
                <a:latin typeface="Intel Clear" panose="020B0604020203020204" pitchFamily="34" charset="0"/>
              </a:rPr>
              <a:t>*A complete Change Log since PLC 1.0 can be found here</a:t>
            </a:r>
            <a:r>
              <a:rPr lang="en-US" sz="1200" b="1" dirty="0">
                <a:solidFill>
                  <a:srgbClr val="00B2EA"/>
                </a:solidFill>
                <a:latin typeface="Intel Clear" panose="020B0604020203020204" pitchFamily="34" charset="0"/>
              </a:rPr>
              <a:t>:</a:t>
            </a:r>
            <a:r>
              <a:rPr lang="en-US" sz="1100" b="1" dirty="0">
                <a:solidFill>
                  <a:srgbClr val="00B2EA"/>
                </a:solidFill>
                <a:latin typeface="Intel Clear" panose="020B0604020203020204" pitchFamily="34" charset="0"/>
              </a:rPr>
              <a:t> </a:t>
            </a:r>
            <a:r>
              <a:rPr lang="en-US" sz="1100" b="1" u="sng" dirty="0">
                <a:solidFill>
                  <a:schemeClr val="bg1"/>
                </a:solidFill>
                <a:hlinkClick r:id="rId2"/>
              </a:rPr>
              <a:t>http://goto.intel.com/PLCRevisionControl</a:t>
            </a:r>
            <a:endParaRPr lang="en-US" sz="1100" b="1" u="sng" dirty="0">
              <a:solidFill>
                <a:srgbClr val="FFFF00"/>
              </a:solidFill>
              <a:latin typeface="Intel Clear" panose="020B0604020203020204" pitchFamily="34" charset="0"/>
            </a:endParaRPr>
          </a:p>
        </p:txBody>
      </p:sp>
    </p:spTree>
    <p:extLst>
      <p:ext uri="{BB962C8B-B14F-4D97-AF65-F5344CB8AC3E}">
        <p14:creationId xmlns:p14="http://schemas.microsoft.com/office/powerpoint/2010/main" val="274483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1" name="Straight Connector 290">
            <a:extLst>
              <a:ext uri="{FF2B5EF4-FFF2-40B4-BE49-F238E27FC236}">
                <a16:creationId xmlns:a16="http://schemas.microsoft.com/office/drawing/2014/main" id="{7953CFE8-E097-4246-A875-9AA0C139E8E9}"/>
              </a:ext>
            </a:extLst>
          </p:cNvPr>
          <p:cNvCxnSpPr/>
          <p:nvPr/>
        </p:nvCxnSpPr>
        <p:spPr bwMode="auto">
          <a:xfrm>
            <a:off x="8346383" y="1714580"/>
            <a:ext cx="0" cy="2833751"/>
          </a:xfrm>
          <a:prstGeom prst="line">
            <a:avLst/>
          </a:prstGeom>
          <a:solidFill>
            <a:srgbClr val="99CCFF"/>
          </a:solidFill>
          <a:ln w="19050" cap="flat" cmpd="sng" algn="ctr">
            <a:solidFill>
              <a:schemeClr val="tx1"/>
            </a:solidFill>
            <a:prstDash val="sysDash"/>
            <a:round/>
            <a:headEnd type="none" w="med" len="med"/>
            <a:tailEnd type="none" w="med" len="med"/>
          </a:ln>
          <a:effectLst/>
        </p:spPr>
      </p:cxnSp>
      <p:cxnSp>
        <p:nvCxnSpPr>
          <p:cNvPr id="287" name="Straight Connector 286">
            <a:extLst>
              <a:ext uri="{FF2B5EF4-FFF2-40B4-BE49-F238E27FC236}">
                <a16:creationId xmlns:a16="http://schemas.microsoft.com/office/drawing/2014/main" id="{7B2B43D8-93B0-4358-BF76-5B0075005C84}"/>
              </a:ext>
            </a:extLst>
          </p:cNvPr>
          <p:cNvCxnSpPr/>
          <p:nvPr/>
        </p:nvCxnSpPr>
        <p:spPr bwMode="auto">
          <a:xfrm>
            <a:off x="8973955" y="1699131"/>
            <a:ext cx="0" cy="2801499"/>
          </a:xfrm>
          <a:prstGeom prst="line">
            <a:avLst/>
          </a:prstGeom>
          <a:solidFill>
            <a:srgbClr val="99CCFF"/>
          </a:solidFill>
          <a:ln w="19050" cap="flat" cmpd="sng" algn="ctr">
            <a:solidFill>
              <a:schemeClr val="tx1"/>
            </a:solidFill>
            <a:prstDash val="sysDash"/>
            <a:round/>
            <a:headEnd type="none" w="med" len="med"/>
            <a:tailEnd type="none" w="med" len="med"/>
          </a:ln>
          <a:effectLst/>
        </p:spPr>
      </p:cxnSp>
      <p:cxnSp>
        <p:nvCxnSpPr>
          <p:cNvPr id="286" name="Straight Connector 285">
            <a:extLst>
              <a:ext uri="{FF2B5EF4-FFF2-40B4-BE49-F238E27FC236}">
                <a16:creationId xmlns:a16="http://schemas.microsoft.com/office/drawing/2014/main" id="{86186093-8E05-4624-8AB5-711917ED6A42}"/>
              </a:ext>
            </a:extLst>
          </p:cNvPr>
          <p:cNvCxnSpPr>
            <a:cxnSpLocks/>
          </p:cNvCxnSpPr>
          <p:nvPr/>
        </p:nvCxnSpPr>
        <p:spPr bwMode="auto">
          <a:xfrm>
            <a:off x="9291236" y="1730332"/>
            <a:ext cx="29190" cy="2833131"/>
          </a:xfrm>
          <a:prstGeom prst="line">
            <a:avLst/>
          </a:prstGeom>
          <a:solidFill>
            <a:srgbClr val="99CCFF"/>
          </a:solidFill>
          <a:ln w="19050" cap="flat" cmpd="sng" algn="ctr">
            <a:solidFill>
              <a:schemeClr val="tx1"/>
            </a:solidFill>
            <a:prstDash val="sysDash"/>
            <a:round/>
            <a:headEnd type="none" w="med" len="med"/>
            <a:tailEnd type="none" w="med" len="med"/>
          </a:ln>
          <a:effectLst/>
        </p:spPr>
      </p:cxnSp>
      <p:cxnSp>
        <p:nvCxnSpPr>
          <p:cNvPr id="289" name="Straight Connector 288">
            <a:extLst>
              <a:ext uri="{FF2B5EF4-FFF2-40B4-BE49-F238E27FC236}">
                <a16:creationId xmlns:a16="http://schemas.microsoft.com/office/drawing/2014/main" id="{3CE6A9E2-98E6-4A00-97E8-F740B0DDFBE0}"/>
              </a:ext>
            </a:extLst>
          </p:cNvPr>
          <p:cNvCxnSpPr/>
          <p:nvPr/>
        </p:nvCxnSpPr>
        <p:spPr bwMode="auto">
          <a:xfrm flipH="1">
            <a:off x="10364849" y="1705341"/>
            <a:ext cx="2991" cy="2435644"/>
          </a:xfrm>
          <a:prstGeom prst="line">
            <a:avLst/>
          </a:prstGeom>
          <a:solidFill>
            <a:srgbClr val="99CCFF"/>
          </a:solidFill>
          <a:ln w="19050" cap="flat" cmpd="sng" algn="ctr">
            <a:solidFill>
              <a:schemeClr val="tx1"/>
            </a:solidFill>
            <a:prstDash val="sysDash"/>
            <a:round/>
            <a:headEnd type="none" w="med" len="med"/>
            <a:tailEnd type="none" w="med" len="med"/>
          </a:ln>
          <a:effectLst/>
        </p:spPr>
      </p:cxnSp>
      <p:cxnSp>
        <p:nvCxnSpPr>
          <p:cNvPr id="288" name="Straight Connector 287">
            <a:extLst>
              <a:ext uri="{FF2B5EF4-FFF2-40B4-BE49-F238E27FC236}">
                <a16:creationId xmlns:a16="http://schemas.microsoft.com/office/drawing/2014/main" id="{F9080C78-2977-47C3-82DC-6553E85CDAFC}"/>
              </a:ext>
            </a:extLst>
          </p:cNvPr>
          <p:cNvCxnSpPr/>
          <p:nvPr/>
        </p:nvCxnSpPr>
        <p:spPr bwMode="auto">
          <a:xfrm flipH="1">
            <a:off x="10740458" y="1649657"/>
            <a:ext cx="2846" cy="2491326"/>
          </a:xfrm>
          <a:prstGeom prst="line">
            <a:avLst/>
          </a:prstGeom>
          <a:solidFill>
            <a:srgbClr val="99CCFF"/>
          </a:solidFill>
          <a:ln w="19050" cap="flat" cmpd="sng" algn="ctr">
            <a:solidFill>
              <a:schemeClr val="tx1"/>
            </a:solidFill>
            <a:prstDash val="sysDash"/>
            <a:round/>
            <a:headEnd type="none" w="med" len="med"/>
            <a:tailEnd type="none" w="med" len="med"/>
          </a:ln>
          <a:effectLst/>
        </p:spPr>
      </p:cxnSp>
      <p:sp>
        <p:nvSpPr>
          <p:cNvPr id="285" name="Rectangle 284">
            <a:extLst>
              <a:ext uri="{FF2B5EF4-FFF2-40B4-BE49-F238E27FC236}">
                <a16:creationId xmlns:a16="http://schemas.microsoft.com/office/drawing/2014/main" id="{781A2E22-B070-42CA-BA46-FC42A9ABCF42}"/>
              </a:ext>
            </a:extLst>
          </p:cNvPr>
          <p:cNvSpPr/>
          <p:nvPr/>
        </p:nvSpPr>
        <p:spPr bwMode="auto">
          <a:xfrm>
            <a:off x="3850992" y="849729"/>
            <a:ext cx="6934080" cy="3712557"/>
          </a:xfrm>
          <a:prstGeom prst="rect">
            <a:avLst/>
          </a:prstGeom>
          <a:solidFill>
            <a:srgbClr val="CAE2FF">
              <a:lumMod val="90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graphicFrame>
        <p:nvGraphicFramePr>
          <p:cNvPr id="302" name="Table 301">
            <a:extLst>
              <a:ext uri="{FF2B5EF4-FFF2-40B4-BE49-F238E27FC236}">
                <a16:creationId xmlns:a16="http://schemas.microsoft.com/office/drawing/2014/main" id="{2E123B54-EF4A-4969-A1B8-598597B41F75}"/>
              </a:ext>
            </a:extLst>
          </p:cNvPr>
          <p:cNvGraphicFramePr>
            <a:graphicFrameLocks noGrp="1"/>
          </p:cNvGraphicFramePr>
          <p:nvPr/>
        </p:nvGraphicFramePr>
        <p:xfrm>
          <a:off x="3845268" y="1795220"/>
          <a:ext cx="6941273" cy="411480"/>
        </p:xfrm>
        <a:graphic>
          <a:graphicData uri="http://schemas.openxmlformats.org/drawingml/2006/table">
            <a:tbl>
              <a:tblPr/>
              <a:tblGrid>
                <a:gridCol w="1297227">
                  <a:extLst>
                    <a:ext uri="{9D8B030D-6E8A-4147-A177-3AD203B41FA5}">
                      <a16:colId xmlns:a16="http://schemas.microsoft.com/office/drawing/2014/main" val="20000"/>
                    </a:ext>
                  </a:extLst>
                </a:gridCol>
                <a:gridCol w="411480">
                  <a:extLst>
                    <a:ext uri="{9D8B030D-6E8A-4147-A177-3AD203B41FA5}">
                      <a16:colId xmlns:a16="http://schemas.microsoft.com/office/drawing/2014/main" val="20001"/>
                    </a:ext>
                  </a:extLst>
                </a:gridCol>
                <a:gridCol w="1572768">
                  <a:extLst>
                    <a:ext uri="{9D8B030D-6E8A-4147-A177-3AD203B41FA5}">
                      <a16:colId xmlns:a16="http://schemas.microsoft.com/office/drawing/2014/main" val="20002"/>
                    </a:ext>
                  </a:extLst>
                </a:gridCol>
                <a:gridCol w="1233706">
                  <a:extLst>
                    <a:ext uri="{9D8B030D-6E8A-4147-A177-3AD203B41FA5}">
                      <a16:colId xmlns:a16="http://schemas.microsoft.com/office/drawing/2014/main" val="20003"/>
                    </a:ext>
                  </a:extLst>
                </a:gridCol>
                <a:gridCol w="616853">
                  <a:extLst>
                    <a:ext uri="{9D8B030D-6E8A-4147-A177-3AD203B41FA5}">
                      <a16:colId xmlns:a16="http://schemas.microsoft.com/office/drawing/2014/main" val="20004"/>
                    </a:ext>
                  </a:extLst>
                </a:gridCol>
                <a:gridCol w="848173">
                  <a:extLst>
                    <a:ext uri="{9D8B030D-6E8A-4147-A177-3AD203B41FA5}">
                      <a16:colId xmlns:a16="http://schemas.microsoft.com/office/drawing/2014/main" val="20005"/>
                    </a:ext>
                  </a:extLst>
                </a:gridCol>
                <a:gridCol w="961066">
                  <a:extLst>
                    <a:ext uri="{9D8B030D-6E8A-4147-A177-3AD203B41FA5}">
                      <a16:colId xmlns:a16="http://schemas.microsoft.com/office/drawing/2014/main" val="20006"/>
                    </a:ext>
                  </a:extLst>
                </a:gridCol>
              </a:tblGrid>
              <a:tr h="41148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chemeClr val="bg1"/>
                          </a:solidFill>
                          <a:effectLst/>
                          <a:latin typeface="Intel Clear" panose="020B0604020203020204" pitchFamily="34" charset="0"/>
                          <a:ea typeface="+mn-ea"/>
                          <a:cs typeface="+mn-cs"/>
                        </a:rPr>
                        <a:t>A0 Fab TPT</a:t>
                      </a:r>
                      <a:r>
                        <a:rPr lang="en-US" sz="700" b="0" i="0" u="none" strike="noStrike" dirty="0">
                          <a:solidFill>
                            <a:schemeClr val="bg1"/>
                          </a:solidFill>
                          <a:effectLst/>
                          <a:latin typeface="Intel Clear" panose="020B0604020203020204" pitchFamily="34" charset="0"/>
                        </a:rPr>
                        <a:t> </a:t>
                      </a: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1" i="0" u="none" strike="noStrike" dirty="0">
                          <a:solidFill>
                            <a:srgbClr val="000000"/>
                          </a:solidFill>
                          <a:effectLst/>
                          <a:latin typeface="Intel Clear" panose="020B0604020203020204" pitchFamily="34" charset="0"/>
                        </a:rPr>
                        <a:t>Volume Sample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da-DK" sz="900" b="0" i="0" u="none" strike="noStrike" dirty="0">
                          <a:solidFill>
                            <a:schemeClr val="bg1"/>
                          </a:solidFill>
                          <a:effectLst/>
                          <a:latin typeface="Intel Clear" panose="020B0604020203020204" pitchFamily="34" charset="0"/>
                        </a:rPr>
                        <a:t>             B0 Fab TPT</a:t>
                      </a: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da-DK" sz="900" b="0" i="0" u="none" strike="noStrike" dirty="0">
                          <a:solidFill>
                            <a:schemeClr val="bg1"/>
                          </a:solidFill>
                          <a:effectLst/>
                          <a:latin typeface="Intel Clear" panose="020B0604020203020204" pitchFamily="34" charset="0"/>
                        </a:rPr>
                        <a:t>B1 Fab TPT</a:t>
                      </a: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sp>
        <p:nvSpPr>
          <p:cNvPr id="2" name="BainBulletsConfiguration" hidden="1"/>
          <p:cNvSpPr txBox="1"/>
          <p:nvPr/>
        </p:nvSpPr>
        <p:spPr>
          <a:xfrm>
            <a:off x="1768765" y="12709"/>
            <a:ext cx="8885204" cy="109647"/>
          </a:xfrm>
          <a:prstGeom prst="rect">
            <a:avLst/>
          </a:prstGeom>
          <a:noFill/>
        </p:spPr>
        <p:txBody>
          <a:bodyPr vert="horz" wrap="square" lIns="45489" tIns="45489" rIns="45489" bIns="45489" rtlCol="0">
            <a:spAutoFit/>
          </a:bodyPr>
          <a:lstStyle/>
          <a:p>
            <a:pPr defTabSz="978982" eaLnBrk="0" fontAlgn="base" hangingPunct="0">
              <a:spcBef>
                <a:spcPct val="0"/>
              </a:spcBef>
              <a:spcAft>
                <a:spcPct val="0"/>
              </a:spcAft>
            </a:pPr>
            <a:r>
              <a:rPr lang="en-CA" sz="100" dirty="0">
                <a:solidFill>
                  <a:srgbClr val="FFFFFF"/>
                </a:solidFill>
              </a:rPr>
              <a:t>98_85 9_84</a:t>
            </a:r>
          </a:p>
        </p:txBody>
      </p:sp>
      <p:sp>
        <p:nvSpPr>
          <p:cNvPr id="72" name="Title 32"/>
          <p:cNvSpPr>
            <a:spLocks noGrp="1"/>
          </p:cNvSpPr>
          <p:nvPr>
            <p:ph type="title"/>
          </p:nvPr>
        </p:nvSpPr>
        <p:spPr bwMode="gray">
          <a:xfrm>
            <a:off x="1946693" y="306942"/>
            <a:ext cx="8859622" cy="310589"/>
          </a:xfrm>
        </p:spPr>
        <p:txBody>
          <a:bodyPr>
            <a:noAutofit/>
          </a:bodyPr>
          <a:lstStyle/>
          <a:p>
            <a:r>
              <a:rPr lang="en-US" sz="3200" dirty="0">
                <a:solidFill>
                  <a:schemeClr val="tx1"/>
                </a:solidFill>
                <a:ea typeface="Intel Clear" panose="020B0604020203020204" pitchFamily="34" charset="0"/>
                <a:cs typeface="Intel Clear" panose="020B0604020203020204" pitchFamily="34" charset="0"/>
              </a:rPr>
              <a:t>Post-Si PLC: 2.5-Stepping Model </a:t>
            </a:r>
            <a:endParaRPr lang="en-CA" sz="3200" dirty="0">
              <a:solidFill>
                <a:schemeClr val="tx1"/>
              </a:solidFill>
              <a:ea typeface="Intel Clear" panose="020B0604020203020204" pitchFamily="34" charset="0"/>
              <a:cs typeface="Intel Clear" panose="020B0604020203020204" pitchFamily="34" charset="0"/>
            </a:endParaRPr>
          </a:p>
        </p:txBody>
      </p:sp>
      <p:sp>
        <p:nvSpPr>
          <p:cNvPr id="163" name="Rectangle 162"/>
          <p:cNvSpPr/>
          <p:nvPr>
            <p:custDataLst>
              <p:tags r:id="rId1"/>
            </p:custDataLst>
          </p:nvPr>
        </p:nvSpPr>
        <p:spPr bwMode="auto">
          <a:xfrm>
            <a:off x="1795075" y="4750611"/>
            <a:ext cx="3334727" cy="182880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vert="horz" wrap="square" lIns="34324" tIns="34324" rIns="34324" bIns="34324" numCol="1" rtlCol="0" anchor="ctr" anchorCtr="0" compatLnSpc="1">
            <a:prstTxWarp prst="textNoShape">
              <a:avLst/>
            </a:prstTxWarp>
          </a:bodyPr>
          <a:lstStyle/>
          <a:p>
            <a:pPr defTabSz="670669" eaLnBrk="0" fontAlgn="base" hangingPunct="0">
              <a:spcBef>
                <a:spcPts val="146"/>
              </a:spcBef>
              <a:buSzPct val="100000"/>
            </a:pPr>
            <a:r>
              <a:rPr lang="en-US" sz="1000" b="1" i="1" u="sng" dirty="0">
                <a:latin typeface="+mj-lt"/>
              </a:rPr>
              <a:t>Key Dates:</a:t>
            </a:r>
          </a:p>
          <a:p>
            <a:pPr marL="137160" indent="-137160" defTabSz="670669" eaLnBrk="0" fontAlgn="base" hangingPunct="0">
              <a:spcBef>
                <a:spcPts val="146"/>
              </a:spcBef>
              <a:buSzPct val="100000"/>
              <a:buFont typeface="Verdana" panose="020B0604030504040204" pitchFamily="34" charset="0"/>
              <a:buChar char="•"/>
            </a:pPr>
            <a:r>
              <a:rPr lang="en-US" sz="1000" b="1" dirty="0">
                <a:latin typeface="+mj-lt"/>
              </a:rPr>
              <a:t>A0 Power On (A0 PO)</a:t>
            </a:r>
          </a:p>
          <a:p>
            <a:pPr marL="137160" indent="-137160" defTabSz="840516" eaLnBrk="0" fontAlgn="base" hangingPunct="0">
              <a:spcBef>
                <a:spcPts val="184"/>
              </a:spcBef>
              <a:buSzPct val="100000"/>
              <a:buFont typeface="Verdana" panose="020B0604030504040204" pitchFamily="34" charset="0"/>
              <a:buChar char="•"/>
            </a:pPr>
            <a:r>
              <a:rPr lang="en-US" sz="1000" b="1" dirty="0">
                <a:latin typeface="+mj-lt"/>
              </a:rPr>
              <a:t>Volume Samples (+4wks)</a:t>
            </a:r>
          </a:p>
          <a:p>
            <a:pPr marL="137160" indent="-137160" defTabSz="840516" eaLnBrk="0" fontAlgn="base" hangingPunct="0">
              <a:spcBef>
                <a:spcPts val="184"/>
              </a:spcBef>
              <a:buSzPct val="100000"/>
              <a:buFont typeface="Verdana" panose="020B0604030504040204" pitchFamily="34" charset="0"/>
              <a:buChar char="•"/>
            </a:pPr>
            <a:r>
              <a:rPr lang="en-US" sz="1000" b="1" dirty="0">
                <a:latin typeface="+mj-lt"/>
              </a:rPr>
              <a:t>PPOE = +4wks - +7wks based on design complexity</a:t>
            </a:r>
          </a:p>
          <a:p>
            <a:pPr marL="137160" indent="-137160" defTabSz="670669" eaLnBrk="0" fontAlgn="base" hangingPunct="0">
              <a:spcBef>
                <a:spcPts val="146"/>
              </a:spcBef>
              <a:buSzPct val="100000"/>
              <a:buFont typeface="Verdana" panose="020B0604030504040204" pitchFamily="34" charset="0"/>
              <a:buChar char="•"/>
            </a:pPr>
            <a:r>
              <a:rPr lang="en-US" sz="1000" b="1" dirty="0">
                <a:latin typeface="+mj-lt"/>
              </a:rPr>
              <a:t>Pre-Alpha/ES1 = + 9wks(DCG) </a:t>
            </a:r>
            <a:r>
              <a:rPr lang="mr-IN" sz="1000" b="1" dirty="0">
                <a:latin typeface="+mj-lt"/>
              </a:rPr>
              <a:t>–</a:t>
            </a:r>
            <a:r>
              <a:rPr lang="en-US" sz="1000" b="1" dirty="0">
                <a:latin typeface="+mj-lt"/>
              </a:rPr>
              <a:t> +11wks(CCG)</a:t>
            </a:r>
          </a:p>
          <a:p>
            <a:pPr marL="137160" indent="-137160" defTabSz="670669" eaLnBrk="0" fontAlgn="base" hangingPunct="0">
              <a:spcBef>
                <a:spcPts val="146"/>
              </a:spcBef>
              <a:buSzPct val="100000"/>
              <a:buFont typeface="Verdana" panose="020B0604030504040204" pitchFamily="34" charset="0"/>
              <a:buChar char="•"/>
            </a:pPr>
            <a:r>
              <a:rPr lang="en-US" sz="1000" b="1" dirty="0">
                <a:latin typeface="+mj-lt"/>
              </a:rPr>
              <a:t>B0 EC0 cut-off = 14wks</a:t>
            </a:r>
          </a:p>
          <a:p>
            <a:pPr marL="137160" indent="-137160" defTabSz="670669" eaLnBrk="0" fontAlgn="base" hangingPunct="0">
              <a:spcBef>
                <a:spcPts val="146"/>
              </a:spcBef>
              <a:buSzPct val="100000"/>
              <a:buFont typeface="Verdana" panose="020B0604030504040204" pitchFamily="34" charset="0"/>
              <a:buChar char="•"/>
            </a:pPr>
            <a:r>
              <a:rPr lang="en-US" sz="1000" b="1" dirty="0">
                <a:latin typeface="+mj-lt"/>
                <a:ea typeface="Intel Clear" charset="0"/>
                <a:cs typeface="Intel Clear" charset="0"/>
              </a:rPr>
              <a:t>Platform PROD TI Gate</a:t>
            </a:r>
          </a:p>
          <a:p>
            <a:pPr marL="137160" indent="-137160" defTabSz="670669" eaLnBrk="0" fontAlgn="base" hangingPunct="0">
              <a:spcBef>
                <a:spcPts val="146"/>
              </a:spcBef>
              <a:buSzPct val="100000"/>
              <a:buFont typeface="Verdana" panose="020B0604030504040204" pitchFamily="34" charset="0"/>
              <a:buChar char="•"/>
            </a:pPr>
            <a:r>
              <a:rPr lang="en-US" sz="1000" b="1" dirty="0">
                <a:latin typeface="+mj-lt"/>
                <a:ea typeface="Intel Clear" charset="0"/>
                <a:cs typeface="Intel Clear" charset="0"/>
              </a:rPr>
              <a:t>ES2 parts available for validation</a:t>
            </a:r>
          </a:p>
          <a:p>
            <a:pPr marL="137160" indent="-137160" defTabSz="670669" eaLnBrk="0" fontAlgn="base" hangingPunct="0">
              <a:spcBef>
                <a:spcPts val="146"/>
              </a:spcBef>
              <a:buSzPct val="100000"/>
              <a:buFont typeface="Verdana" panose="020B0604030504040204" pitchFamily="34" charset="0"/>
              <a:buChar char="•"/>
            </a:pPr>
            <a:r>
              <a:rPr lang="en-US" sz="1000" b="1" dirty="0">
                <a:latin typeface="+mj-lt"/>
              </a:rPr>
              <a:t>Alpha/ES2  = +18wks</a:t>
            </a:r>
          </a:p>
          <a:p>
            <a:pPr marL="137160" indent="-137160" defTabSz="670669" eaLnBrk="0" fontAlgn="base" hangingPunct="0">
              <a:spcBef>
                <a:spcPts val="146"/>
              </a:spcBef>
              <a:buSzPct val="100000"/>
              <a:buFont typeface="Verdana" panose="020B0604030504040204" pitchFamily="34" charset="0"/>
              <a:buChar char="•"/>
            </a:pPr>
            <a:r>
              <a:rPr lang="en-US" sz="1000" b="1" dirty="0">
                <a:latin typeface="+mj-lt"/>
              </a:rPr>
              <a:t>B0 TI = 18wks + A0PO</a:t>
            </a:r>
          </a:p>
          <a:p>
            <a:pPr marL="137160" indent="-137160" defTabSz="670669" eaLnBrk="0" fontAlgn="base" hangingPunct="0">
              <a:spcBef>
                <a:spcPts val="146"/>
              </a:spcBef>
              <a:buSzPct val="100000"/>
              <a:buFont typeface="Verdana" panose="020B0604030504040204" pitchFamily="34" charset="0"/>
              <a:buChar char="•"/>
            </a:pPr>
            <a:r>
              <a:rPr lang="en-US" sz="1000" b="1" dirty="0">
                <a:latin typeface="+mj-lt"/>
              </a:rPr>
              <a:t>ES2 = 19-21wks</a:t>
            </a:r>
          </a:p>
        </p:txBody>
      </p:sp>
      <p:cxnSp>
        <p:nvCxnSpPr>
          <p:cNvPr id="165" name="Straight Connector 164"/>
          <p:cNvCxnSpPr/>
          <p:nvPr/>
        </p:nvCxnSpPr>
        <p:spPr bwMode="auto">
          <a:xfrm>
            <a:off x="3313855" y="4998169"/>
            <a:ext cx="1828800" cy="2791"/>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86" name="Straight Connector 185"/>
          <p:cNvCxnSpPr/>
          <p:nvPr/>
        </p:nvCxnSpPr>
        <p:spPr bwMode="auto">
          <a:xfrm>
            <a:off x="3020098" y="6500178"/>
            <a:ext cx="4507992"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87" name="Straight Connector 186"/>
          <p:cNvCxnSpPr/>
          <p:nvPr/>
        </p:nvCxnSpPr>
        <p:spPr bwMode="auto">
          <a:xfrm flipV="1">
            <a:off x="3331722" y="6161087"/>
            <a:ext cx="3794760" cy="430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88" name="Straight Connector 187"/>
          <p:cNvCxnSpPr/>
          <p:nvPr/>
        </p:nvCxnSpPr>
        <p:spPr bwMode="auto">
          <a:xfrm>
            <a:off x="3996490" y="6008687"/>
            <a:ext cx="3108960"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89" name="Straight Connector 188"/>
          <p:cNvCxnSpPr/>
          <p:nvPr/>
        </p:nvCxnSpPr>
        <p:spPr bwMode="auto">
          <a:xfrm flipV="1">
            <a:off x="3341687" y="6313488"/>
            <a:ext cx="3776472" cy="4159"/>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2" name="Straight Connector 191"/>
          <p:cNvCxnSpPr/>
          <p:nvPr/>
        </p:nvCxnSpPr>
        <p:spPr bwMode="auto">
          <a:xfrm flipV="1">
            <a:off x="3410721" y="5674181"/>
            <a:ext cx="3337560" cy="202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sp>
        <p:nvSpPr>
          <p:cNvPr id="148" name="Rectangle 147"/>
          <p:cNvSpPr/>
          <p:nvPr>
            <p:custDataLst>
              <p:tags r:id="rId2"/>
            </p:custDataLst>
          </p:nvPr>
        </p:nvSpPr>
        <p:spPr bwMode="auto">
          <a:xfrm>
            <a:off x="7573819" y="4603097"/>
            <a:ext cx="3893187" cy="2261623"/>
          </a:xfrm>
          <a:prstGeom prst="rect">
            <a:avLst/>
          </a:prstGeom>
          <a:solidFill>
            <a:srgbClr val="9CC9FF"/>
          </a:solidFill>
          <a:ln w="19050" cap="flat" cmpd="sng" algn="ctr">
            <a:noFill/>
            <a:prstDash val="solid"/>
            <a:round/>
            <a:headEnd type="none" w="med" len="med"/>
            <a:tailEnd type="none" w="med" len="med"/>
          </a:ln>
          <a:effectLst/>
        </p:spPr>
        <p:txBody>
          <a:bodyPr vert="horz" wrap="square" lIns="46700" tIns="46700" rIns="46700" bIns="46700" numCol="1" rtlCol="0" anchor="ctr" anchorCtr="0" compatLnSpc="1">
            <a:prstTxWarp prst="textNoShape">
              <a:avLst/>
            </a:prstTxWarp>
          </a:bodyPr>
          <a:lstStyle/>
          <a:p>
            <a:pPr defTabSz="912569" eaLnBrk="0" fontAlgn="base" hangingPunct="0">
              <a:spcBef>
                <a:spcPts val="216"/>
              </a:spcBef>
              <a:buSzPct val="100000"/>
            </a:pPr>
            <a:r>
              <a:rPr lang="en-US" sz="900" b="1" i="1" u="sng" dirty="0">
                <a:solidFill>
                  <a:srgbClr val="000000"/>
                </a:solidFill>
                <a:latin typeface="+mj-lt"/>
              </a:rPr>
              <a:t>Assumptions:</a:t>
            </a:r>
          </a:p>
          <a:p>
            <a:pPr marL="182880" indent="-182489" defTabSz="912569" eaLnBrk="0" fontAlgn="base" hangingPunct="0">
              <a:spcBef>
                <a:spcPts val="100"/>
              </a:spcBef>
              <a:buSzPct val="100000"/>
              <a:buFont typeface="Verdana" panose="020B0604030504040204" pitchFamily="34" charset="0"/>
              <a:buChar char="•"/>
            </a:pPr>
            <a:r>
              <a:rPr lang="en-US" sz="800" b="1" dirty="0">
                <a:solidFill>
                  <a:srgbClr val="000000"/>
                </a:solidFill>
                <a:latin typeface="+mj-lt"/>
              </a:rPr>
              <a:t>High Product complexity and/or insufficient pre-si activities could drive 2.5 stepping model.</a:t>
            </a:r>
          </a:p>
          <a:p>
            <a:pPr marL="365760" lvl="1" indent="-182489" defTabSz="912569" eaLnBrk="0" fontAlgn="base" hangingPunct="0">
              <a:spcBef>
                <a:spcPts val="100"/>
              </a:spcBef>
              <a:buSzPct val="100000"/>
              <a:buFont typeface="Wingdings" panose="05000000000000000000" pitchFamily="2" charset="2"/>
              <a:buChar char="Ø"/>
            </a:pPr>
            <a:r>
              <a:rPr lang="en-US" sz="800" b="1" i="1" dirty="0">
                <a:solidFill>
                  <a:srgbClr val="000000"/>
                </a:solidFill>
                <a:latin typeface="+mj-lt"/>
              </a:rPr>
              <a:t>Complexity could be driven by new process, high architectural change, unproven IP’s, complex analog circuits w/out test chip, …</a:t>
            </a:r>
          </a:p>
          <a:p>
            <a:pPr marL="182880" indent="-182489" defTabSz="912569" eaLnBrk="0" fontAlgn="base" hangingPunct="0">
              <a:spcBef>
                <a:spcPts val="100"/>
              </a:spcBef>
              <a:buSzPct val="100000"/>
              <a:buFont typeface="Verdana" panose="020B0604030504040204" pitchFamily="34" charset="0"/>
              <a:buChar char="•"/>
            </a:pPr>
            <a:r>
              <a:rPr lang="en-US" sz="800" b="1" dirty="0">
                <a:solidFill>
                  <a:srgbClr val="000000"/>
                </a:solidFill>
                <a:latin typeface="+mj-lt"/>
              </a:rPr>
              <a:t>Average 14 weeks of Fab TPT time (base on approximation of 14nm standard TPT &amp; 10nm Priority TPT)</a:t>
            </a:r>
          </a:p>
          <a:p>
            <a:pPr marL="365760" lvl="1" indent="-182489" defTabSz="912569" eaLnBrk="0" fontAlgn="base" hangingPunct="0">
              <a:spcBef>
                <a:spcPts val="100"/>
              </a:spcBef>
              <a:buSzPct val="100000"/>
              <a:buFont typeface="Wingdings" panose="05000000000000000000" pitchFamily="2" charset="2"/>
              <a:buChar char="Ø"/>
            </a:pPr>
            <a:r>
              <a:rPr lang="en-US" sz="800" b="1" dirty="0">
                <a:solidFill>
                  <a:srgbClr val="000000"/>
                </a:solidFill>
                <a:latin typeface="+mj-lt"/>
              </a:rPr>
              <a:t>Wide variation of FAB TPT across projects will drive individual project schedule TPT’s.</a:t>
            </a:r>
          </a:p>
          <a:p>
            <a:pPr marL="182880" indent="-182489" defTabSz="912569" eaLnBrk="0" fontAlgn="base" hangingPunct="0">
              <a:spcBef>
                <a:spcPts val="100"/>
              </a:spcBef>
              <a:buSzPct val="100000"/>
              <a:buFont typeface="Verdana" panose="020B0604030504040204" pitchFamily="34" charset="0"/>
              <a:buChar char="•"/>
            </a:pPr>
            <a:r>
              <a:rPr lang="en-US" sz="800" b="1" dirty="0">
                <a:solidFill>
                  <a:srgbClr val="000000"/>
                </a:solidFill>
                <a:latin typeface="+mj-lt"/>
              </a:rPr>
              <a:t>Above example targets CCG Platform Roll Out Model (ROM5). </a:t>
            </a:r>
          </a:p>
          <a:p>
            <a:pPr marL="182880" indent="-182489" defTabSz="912569" eaLnBrk="0" fontAlgn="base" hangingPunct="0">
              <a:spcBef>
                <a:spcPts val="100"/>
              </a:spcBef>
              <a:buSzPct val="100000"/>
              <a:buFont typeface="Verdana" panose="020B0604030504040204" pitchFamily="34" charset="0"/>
              <a:buChar char="•"/>
            </a:pPr>
            <a:r>
              <a:rPr lang="en-US" sz="800" b="1" dirty="0">
                <a:solidFill>
                  <a:srgbClr val="000000"/>
                </a:solidFill>
                <a:latin typeface="+mj-lt"/>
              </a:rPr>
              <a:t>All pre-si PLC expectations same as 2-stepping model:</a:t>
            </a:r>
          </a:p>
          <a:p>
            <a:pPr marL="365760" lvl="2" indent="-182489" defTabSz="912569" eaLnBrk="0" fontAlgn="base" hangingPunct="0">
              <a:spcBef>
                <a:spcPts val="100"/>
              </a:spcBef>
              <a:buSzPct val="100000"/>
              <a:buFont typeface="Wingdings" panose="05000000000000000000" pitchFamily="2" charset="2"/>
              <a:buChar char="Ø"/>
            </a:pPr>
            <a:r>
              <a:rPr lang="en-US" sz="800" b="1" dirty="0">
                <a:solidFill>
                  <a:srgbClr val="000000"/>
                </a:solidFill>
                <a:latin typeface="+mj-lt"/>
              </a:rPr>
              <a:t>A0 fully functional and validated in pre-Si, shift-left activities. </a:t>
            </a:r>
          </a:p>
          <a:p>
            <a:pPr marL="365760" lvl="2" indent="-182489" defTabSz="912569" eaLnBrk="0" fontAlgn="base" hangingPunct="0">
              <a:spcBef>
                <a:spcPts val="100"/>
              </a:spcBef>
              <a:buSzPct val="100000"/>
              <a:buFont typeface="Wingdings" panose="05000000000000000000" pitchFamily="2" charset="2"/>
              <a:buChar char="Ø"/>
            </a:pPr>
            <a:r>
              <a:rPr lang="en-US" sz="800" b="1" dirty="0">
                <a:solidFill>
                  <a:srgbClr val="000000"/>
                </a:solidFill>
                <a:latin typeface="+mj-lt"/>
              </a:rPr>
              <a:t>B0/B1 planned for bug fixes only; no new features.</a:t>
            </a:r>
          </a:p>
          <a:p>
            <a:pPr marL="182880" indent="-182489" defTabSz="912569" eaLnBrk="0" fontAlgn="base" hangingPunct="0">
              <a:spcBef>
                <a:spcPts val="100"/>
              </a:spcBef>
              <a:buSzPct val="100000"/>
              <a:buFont typeface="Verdana" panose="020B0604030504040204" pitchFamily="34" charset="0"/>
              <a:buChar char="•"/>
            </a:pPr>
            <a:r>
              <a:rPr lang="en-US" sz="800" b="1" dirty="0">
                <a:solidFill>
                  <a:srgbClr val="000000"/>
                </a:solidFill>
                <a:latin typeface="+mj-lt"/>
              </a:rPr>
              <a:t> Detailed SW/FW execution requirements &amp; timing WIP (“CSCO” is Customer Sighting Cutoff”)</a:t>
            </a:r>
          </a:p>
          <a:p>
            <a:pPr marL="182880" indent="-182489" defTabSz="912569" eaLnBrk="0" fontAlgn="base" hangingPunct="0">
              <a:spcBef>
                <a:spcPts val="100"/>
              </a:spcBef>
              <a:buSzPct val="100000"/>
              <a:buFont typeface="Verdana" panose="020B0604030504040204" pitchFamily="34" charset="0"/>
              <a:buChar char="•"/>
            </a:pPr>
            <a:r>
              <a:rPr lang="en-US" sz="800" b="1" dirty="0">
                <a:solidFill>
                  <a:srgbClr val="000000"/>
                </a:solidFill>
                <a:latin typeface="+mj-lt"/>
              </a:rPr>
              <a:t>Silicon HW &amp; SW major external milestones defined by Unified QRC: </a:t>
            </a:r>
            <a:r>
              <a:rPr lang="en-US" sz="900" b="1" dirty="0">
                <a:latin typeface="+mj-lt"/>
                <a:hlinkClick r:id="rId6"/>
              </a:rPr>
              <a:t>http://goto.intel.com/releasequality</a:t>
            </a:r>
            <a:endParaRPr lang="en-US" sz="800" b="1" dirty="0">
              <a:latin typeface="+mj-lt"/>
            </a:endParaRPr>
          </a:p>
        </p:txBody>
      </p:sp>
      <p:cxnSp>
        <p:nvCxnSpPr>
          <p:cNvPr id="159" name="Straight Connector 158"/>
          <p:cNvCxnSpPr/>
          <p:nvPr/>
        </p:nvCxnSpPr>
        <p:spPr bwMode="auto">
          <a:xfrm>
            <a:off x="3630988" y="5825291"/>
            <a:ext cx="3291840" cy="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3" name="Straight Connector 192"/>
          <p:cNvCxnSpPr/>
          <p:nvPr/>
        </p:nvCxnSpPr>
        <p:spPr bwMode="auto">
          <a:xfrm flipV="1">
            <a:off x="4742414" y="5493374"/>
            <a:ext cx="1673352" cy="202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02" name="Straight Connector 201"/>
          <p:cNvCxnSpPr/>
          <p:nvPr/>
        </p:nvCxnSpPr>
        <p:spPr bwMode="auto">
          <a:xfrm flipV="1">
            <a:off x="5105206" y="5332218"/>
            <a:ext cx="731520" cy="202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03" name="Straight Connector 202"/>
          <p:cNvCxnSpPr/>
          <p:nvPr/>
        </p:nvCxnSpPr>
        <p:spPr bwMode="auto">
          <a:xfrm flipV="1">
            <a:off x="3571081" y="5170487"/>
            <a:ext cx="1965960" cy="202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05" name="Straight Connector 204"/>
          <p:cNvCxnSpPr/>
          <p:nvPr/>
        </p:nvCxnSpPr>
        <p:spPr bwMode="auto">
          <a:xfrm flipH="1">
            <a:off x="5848539" y="1903218"/>
            <a:ext cx="7748" cy="342900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06" name="Straight Connector 205"/>
          <p:cNvCxnSpPr/>
          <p:nvPr/>
        </p:nvCxnSpPr>
        <p:spPr bwMode="auto">
          <a:xfrm flipH="1">
            <a:off x="6912205" y="4540673"/>
            <a:ext cx="1091" cy="128016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94" name="Straight Connector 193"/>
          <p:cNvCxnSpPr/>
          <p:nvPr/>
        </p:nvCxnSpPr>
        <p:spPr bwMode="auto">
          <a:xfrm flipH="1">
            <a:off x="7527453" y="1912549"/>
            <a:ext cx="7193" cy="457200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78" name="Straight Connector 177"/>
          <p:cNvCxnSpPr/>
          <p:nvPr/>
        </p:nvCxnSpPr>
        <p:spPr bwMode="auto">
          <a:xfrm flipH="1">
            <a:off x="6754645" y="1897309"/>
            <a:ext cx="7193" cy="3767328"/>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02" name="Straight Connector 101"/>
          <p:cNvCxnSpPr/>
          <p:nvPr/>
        </p:nvCxnSpPr>
        <p:spPr bwMode="auto">
          <a:xfrm flipH="1">
            <a:off x="5543739" y="1878647"/>
            <a:ext cx="7748" cy="329184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25" name="Straight Connector 124"/>
          <p:cNvCxnSpPr/>
          <p:nvPr/>
        </p:nvCxnSpPr>
        <p:spPr bwMode="auto">
          <a:xfrm>
            <a:off x="6209294" y="1912549"/>
            <a:ext cx="0" cy="356616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146" name="Straight Connector 145"/>
          <p:cNvCxnSpPr/>
          <p:nvPr/>
        </p:nvCxnSpPr>
        <p:spPr bwMode="auto">
          <a:xfrm flipH="1">
            <a:off x="7122228" y="1844803"/>
            <a:ext cx="7193" cy="448056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4" name="Straight Connector 3"/>
          <p:cNvCxnSpPr/>
          <p:nvPr/>
        </p:nvCxnSpPr>
        <p:spPr bwMode="auto">
          <a:xfrm>
            <a:off x="5135294" y="1890465"/>
            <a:ext cx="0" cy="310896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07" name="Straight Connector 206"/>
          <p:cNvCxnSpPr/>
          <p:nvPr/>
        </p:nvCxnSpPr>
        <p:spPr bwMode="auto">
          <a:xfrm flipH="1">
            <a:off x="6399019" y="4558400"/>
            <a:ext cx="1091" cy="914400"/>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290" name="Straight Connector 289">
            <a:extLst>
              <a:ext uri="{FF2B5EF4-FFF2-40B4-BE49-F238E27FC236}">
                <a16:creationId xmlns:a16="http://schemas.microsoft.com/office/drawing/2014/main" id="{6C3108DB-1D2D-4FEA-9DF6-928C4A1517FE}"/>
              </a:ext>
            </a:extLst>
          </p:cNvPr>
          <p:cNvCxnSpPr/>
          <p:nvPr/>
        </p:nvCxnSpPr>
        <p:spPr bwMode="auto">
          <a:xfrm>
            <a:off x="9822700" y="1705340"/>
            <a:ext cx="0" cy="2787346"/>
          </a:xfrm>
          <a:prstGeom prst="line">
            <a:avLst/>
          </a:prstGeom>
          <a:solidFill>
            <a:srgbClr val="99CCFF"/>
          </a:solidFill>
          <a:ln w="19050" cap="flat" cmpd="sng" algn="ctr">
            <a:solidFill>
              <a:schemeClr val="tx1"/>
            </a:solidFill>
            <a:prstDash val="sysDash"/>
            <a:round/>
            <a:headEnd type="none" w="med" len="med"/>
            <a:tailEnd type="none" w="med" len="med"/>
          </a:ln>
          <a:effectLst/>
        </p:spPr>
      </p:cxnSp>
      <p:cxnSp>
        <p:nvCxnSpPr>
          <p:cNvPr id="292" name="Straight Connector 291">
            <a:extLst>
              <a:ext uri="{FF2B5EF4-FFF2-40B4-BE49-F238E27FC236}">
                <a16:creationId xmlns:a16="http://schemas.microsoft.com/office/drawing/2014/main" id="{A55E6DD5-681E-4D8B-B4BC-D7E726712FAC}"/>
              </a:ext>
            </a:extLst>
          </p:cNvPr>
          <p:cNvCxnSpPr/>
          <p:nvPr/>
        </p:nvCxnSpPr>
        <p:spPr bwMode="auto">
          <a:xfrm flipH="1">
            <a:off x="3845242" y="1705095"/>
            <a:ext cx="1853" cy="2829786"/>
          </a:xfrm>
          <a:prstGeom prst="line">
            <a:avLst/>
          </a:prstGeom>
          <a:solidFill>
            <a:srgbClr val="99CCFF"/>
          </a:solidFill>
          <a:ln w="19050" cap="flat" cmpd="sng" algn="ctr">
            <a:solidFill>
              <a:schemeClr val="tx1"/>
            </a:solidFill>
            <a:prstDash val="sysDash"/>
            <a:round/>
            <a:headEnd type="none" w="med" len="med"/>
            <a:tailEnd type="none" w="med" len="med"/>
          </a:ln>
          <a:effectLst/>
        </p:spPr>
      </p:cxnSp>
      <p:sp>
        <p:nvSpPr>
          <p:cNvPr id="293" name="Rectangle 292">
            <a:extLst>
              <a:ext uri="{FF2B5EF4-FFF2-40B4-BE49-F238E27FC236}">
                <a16:creationId xmlns:a16="http://schemas.microsoft.com/office/drawing/2014/main" id="{C15F9785-05B3-4274-B80B-EE787DBE620D}"/>
              </a:ext>
            </a:extLst>
          </p:cNvPr>
          <p:cNvSpPr/>
          <p:nvPr/>
        </p:nvSpPr>
        <p:spPr>
          <a:xfrm>
            <a:off x="1943849" y="1856608"/>
            <a:ext cx="674931" cy="276999"/>
          </a:xfrm>
          <a:prstGeom prst="rect">
            <a:avLst/>
          </a:prstGeom>
        </p:spPr>
        <p:txBody>
          <a:bodyPr wrap="none" lIns="91422" tIns="45711" rIns="91422" bIns="45711">
            <a:spAutoFit/>
          </a:bodyPr>
          <a:lstStyle/>
          <a:p>
            <a:pPr defTabSz="913038" fontAlgn="ctr">
              <a:defRPr/>
            </a:pPr>
            <a:r>
              <a:rPr lang="en-US" sz="1200" b="1" dirty="0">
                <a:solidFill>
                  <a:srgbClr val="000000"/>
                </a:solidFill>
              </a:rPr>
              <a:t>Silicon</a:t>
            </a:r>
          </a:p>
        </p:txBody>
      </p:sp>
      <p:cxnSp>
        <p:nvCxnSpPr>
          <p:cNvPr id="294" name="Straight Arrow Connector 293">
            <a:extLst>
              <a:ext uri="{FF2B5EF4-FFF2-40B4-BE49-F238E27FC236}">
                <a16:creationId xmlns:a16="http://schemas.microsoft.com/office/drawing/2014/main" id="{CCAE7CA1-A494-4A63-A318-F24AAFAD996F}"/>
              </a:ext>
            </a:extLst>
          </p:cNvPr>
          <p:cNvCxnSpPr/>
          <p:nvPr/>
        </p:nvCxnSpPr>
        <p:spPr bwMode="auto">
          <a:xfrm flipH="1">
            <a:off x="3513558" y="3007800"/>
            <a:ext cx="333536"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295" name="Rectangle 294">
            <a:extLst>
              <a:ext uri="{FF2B5EF4-FFF2-40B4-BE49-F238E27FC236}">
                <a16:creationId xmlns:a16="http://schemas.microsoft.com/office/drawing/2014/main" id="{72F75B9D-AC43-4496-8BDB-88C52B30A66E}"/>
              </a:ext>
            </a:extLst>
          </p:cNvPr>
          <p:cNvSpPr/>
          <p:nvPr/>
        </p:nvSpPr>
        <p:spPr>
          <a:xfrm>
            <a:off x="1943843" y="4250311"/>
            <a:ext cx="1519612" cy="276999"/>
          </a:xfrm>
          <a:prstGeom prst="rect">
            <a:avLst/>
          </a:prstGeom>
        </p:spPr>
        <p:txBody>
          <a:bodyPr wrap="square" lIns="91422" tIns="45711" rIns="91422" bIns="45711">
            <a:spAutoFit/>
          </a:bodyPr>
          <a:lstStyle/>
          <a:p>
            <a:pPr defTabSz="969810" fontAlgn="ctr"/>
            <a:r>
              <a:rPr lang="en-US" sz="1200" b="1" dirty="0">
                <a:solidFill>
                  <a:srgbClr val="000000"/>
                </a:solidFill>
              </a:rPr>
              <a:t>PSS / IP FW/DRV</a:t>
            </a:r>
            <a:endParaRPr lang="en-US" sz="1200" i="1" dirty="0">
              <a:solidFill>
                <a:srgbClr val="000000"/>
              </a:solidFill>
            </a:endParaRPr>
          </a:p>
        </p:txBody>
      </p:sp>
      <p:sp>
        <p:nvSpPr>
          <p:cNvPr id="296" name="Rectangle 295">
            <a:extLst>
              <a:ext uri="{FF2B5EF4-FFF2-40B4-BE49-F238E27FC236}">
                <a16:creationId xmlns:a16="http://schemas.microsoft.com/office/drawing/2014/main" id="{35E446E7-3CC0-4D6B-B3D2-A418B0B0A2C6}"/>
              </a:ext>
            </a:extLst>
          </p:cNvPr>
          <p:cNvSpPr/>
          <p:nvPr/>
        </p:nvSpPr>
        <p:spPr>
          <a:xfrm>
            <a:off x="1948447" y="3551879"/>
            <a:ext cx="534918" cy="276981"/>
          </a:xfrm>
          <a:prstGeom prst="rect">
            <a:avLst/>
          </a:prstGeom>
        </p:spPr>
        <p:txBody>
          <a:bodyPr wrap="none" lIns="91422" tIns="45711" rIns="91422" bIns="45711">
            <a:spAutoFit/>
          </a:bodyPr>
          <a:lstStyle/>
          <a:p>
            <a:pPr defTabSz="913038" fontAlgn="ctr">
              <a:defRPr/>
            </a:pPr>
            <a:r>
              <a:rPr lang="en-US" sz="1200" b="1" dirty="0">
                <a:solidFill>
                  <a:srgbClr val="000000"/>
                </a:solidFill>
              </a:rPr>
              <a:t>Fuse</a:t>
            </a:r>
          </a:p>
        </p:txBody>
      </p:sp>
      <p:sp>
        <p:nvSpPr>
          <p:cNvPr id="297" name="Rectangle 296">
            <a:extLst>
              <a:ext uri="{FF2B5EF4-FFF2-40B4-BE49-F238E27FC236}">
                <a16:creationId xmlns:a16="http://schemas.microsoft.com/office/drawing/2014/main" id="{0386A35D-3B09-46AB-94C8-4B4D86EAC6F6}"/>
              </a:ext>
            </a:extLst>
          </p:cNvPr>
          <p:cNvSpPr/>
          <p:nvPr/>
        </p:nvSpPr>
        <p:spPr bwMode="auto">
          <a:xfrm>
            <a:off x="3847553" y="3397540"/>
            <a:ext cx="1283940" cy="135595"/>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A0 Readiness</a:t>
            </a:r>
          </a:p>
        </p:txBody>
      </p:sp>
      <p:sp>
        <p:nvSpPr>
          <p:cNvPr id="298" name="Rectangle 297">
            <a:extLst>
              <a:ext uri="{FF2B5EF4-FFF2-40B4-BE49-F238E27FC236}">
                <a16:creationId xmlns:a16="http://schemas.microsoft.com/office/drawing/2014/main" id="{020639A9-624B-4559-9B24-76553183C53F}"/>
              </a:ext>
            </a:extLst>
          </p:cNvPr>
          <p:cNvSpPr/>
          <p:nvPr/>
        </p:nvSpPr>
        <p:spPr bwMode="auto">
          <a:xfrm>
            <a:off x="8347421" y="3378221"/>
            <a:ext cx="960120" cy="146304"/>
          </a:xfrm>
          <a:prstGeom prst="rect">
            <a:avLst/>
          </a:prstGeom>
          <a:solidFill>
            <a:srgbClr val="DDDDDD"/>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Intel Clear" panose="020B0604020203020204" pitchFamily="34" charset="0"/>
              </a:rPr>
              <a:t>B0 Validation </a:t>
            </a:r>
          </a:p>
        </p:txBody>
      </p:sp>
      <p:sp>
        <p:nvSpPr>
          <p:cNvPr id="299" name="Rectangle 298">
            <a:extLst>
              <a:ext uri="{FF2B5EF4-FFF2-40B4-BE49-F238E27FC236}">
                <a16:creationId xmlns:a16="http://schemas.microsoft.com/office/drawing/2014/main" id="{CB7E00A6-D72D-4556-B676-675E9F1E107C}"/>
              </a:ext>
            </a:extLst>
          </p:cNvPr>
          <p:cNvSpPr/>
          <p:nvPr/>
        </p:nvSpPr>
        <p:spPr bwMode="auto">
          <a:xfrm>
            <a:off x="8499709" y="3670897"/>
            <a:ext cx="1325880" cy="146304"/>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0" tIns="46781" rIns="0"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lang="en-US" sz="800" kern="0" dirty="0">
                <a:solidFill>
                  <a:srgbClr val="FFFFFF"/>
                </a:solidFill>
                <a:latin typeface="Intel Clear" panose="020B0604020203020204" pitchFamily="34" charset="0"/>
              </a:rPr>
              <a:t>PROD</a:t>
            </a: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 POR SKU Validation</a:t>
            </a:r>
          </a:p>
        </p:txBody>
      </p:sp>
      <p:sp>
        <p:nvSpPr>
          <p:cNvPr id="300" name="TextBox 299">
            <a:extLst>
              <a:ext uri="{FF2B5EF4-FFF2-40B4-BE49-F238E27FC236}">
                <a16:creationId xmlns:a16="http://schemas.microsoft.com/office/drawing/2014/main" id="{8BAD471A-DF24-4EFE-A9CA-6BB94CF69825}"/>
              </a:ext>
            </a:extLst>
          </p:cNvPr>
          <p:cNvSpPr txBox="1"/>
          <p:nvPr/>
        </p:nvSpPr>
        <p:spPr>
          <a:xfrm>
            <a:off x="3189288" y="1046997"/>
            <a:ext cx="1384507" cy="261182"/>
          </a:xfrm>
          <a:prstGeom prst="rect">
            <a:avLst/>
          </a:prstGeom>
          <a:noFill/>
        </p:spPr>
        <p:txBody>
          <a:bodyPr wrap="square" lIns="90807" tIns="45439" rIns="90807" bIns="45439" rtlCol="0">
            <a:spAutoFit/>
          </a:bodyPr>
          <a:lstStyle/>
          <a:p>
            <a:pPr algn="ctr" defTabSz="977908" eaLnBrk="0" fontAlgn="base" hangingPunct="0">
              <a:spcBef>
                <a:spcPct val="0"/>
              </a:spcBef>
              <a:spcAft>
                <a:spcPct val="0"/>
              </a:spcAft>
            </a:pPr>
            <a:r>
              <a:rPr lang="en-US" sz="1100" b="1" i="1" dirty="0">
                <a:solidFill>
                  <a:srgbClr val="000000"/>
                </a:solidFill>
                <a:latin typeface="Verdana"/>
              </a:rPr>
              <a:t>A0 TI</a:t>
            </a:r>
            <a:endParaRPr lang="en-US" sz="1100" b="1" dirty="0">
              <a:solidFill>
                <a:srgbClr val="000000"/>
              </a:solidFill>
              <a:latin typeface="Verdana"/>
            </a:endParaRPr>
          </a:p>
        </p:txBody>
      </p:sp>
      <p:sp>
        <p:nvSpPr>
          <p:cNvPr id="301" name="TextBox 300">
            <a:extLst>
              <a:ext uri="{FF2B5EF4-FFF2-40B4-BE49-F238E27FC236}">
                <a16:creationId xmlns:a16="http://schemas.microsoft.com/office/drawing/2014/main" id="{439F04E2-9F46-4AB3-A27E-A8A526853818}"/>
              </a:ext>
            </a:extLst>
          </p:cNvPr>
          <p:cNvSpPr txBox="1"/>
          <p:nvPr/>
        </p:nvSpPr>
        <p:spPr>
          <a:xfrm>
            <a:off x="6411414" y="1046997"/>
            <a:ext cx="1384507" cy="261182"/>
          </a:xfrm>
          <a:prstGeom prst="rect">
            <a:avLst/>
          </a:prstGeom>
          <a:noFill/>
        </p:spPr>
        <p:txBody>
          <a:bodyPr wrap="square" lIns="90807" tIns="45439" rIns="90807" bIns="45439" rtlCol="0">
            <a:spAutoFit/>
          </a:bodyPr>
          <a:lstStyle/>
          <a:p>
            <a:pPr algn="ctr" defTabSz="977908" eaLnBrk="0" fontAlgn="base" hangingPunct="0">
              <a:spcBef>
                <a:spcPct val="0"/>
              </a:spcBef>
              <a:spcAft>
                <a:spcPct val="0"/>
              </a:spcAft>
            </a:pPr>
            <a:r>
              <a:rPr lang="en-US" sz="1100" b="1" i="1" dirty="0">
                <a:solidFill>
                  <a:srgbClr val="000000"/>
                </a:solidFill>
                <a:latin typeface="Verdana"/>
              </a:rPr>
              <a:t>B0 TI</a:t>
            </a:r>
            <a:endParaRPr lang="en-US" sz="1100" b="1" dirty="0">
              <a:solidFill>
                <a:srgbClr val="000000"/>
              </a:solidFill>
              <a:latin typeface="Verdana"/>
            </a:endParaRPr>
          </a:p>
        </p:txBody>
      </p:sp>
      <p:sp>
        <p:nvSpPr>
          <p:cNvPr id="303" name="TextBox 302">
            <a:extLst>
              <a:ext uri="{FF2B5EF4-FFF2-40B4-BE49-F238E27FC236}">
                <a16:creationId xmlns:a16="http://schemas.microsoft.com/office/drawing/2014/main" id="{8E83F715-BD2C-4E43-8D73-BA3608D82339}"/>
              </a:ext>
            </a:extLst>
          </p:cNvPr>
          <p:cNvSpPr txBox="1"/>
          <p:nvPr/>
        </p:nvSpPr>
        <p:spPr>
          <a:xfrm>
            <a:off x="8256769" y="1046526"/>
            <a:ext cx="1384507" cy="261182"/>
          </a:xfrm>
          <a:prstGeom prst="rect">
            <a:avLst/>
          </a:prstGeom>
          <a:noFill/>
        </p:spPr>
        <p:txBody>
          <a:bodyPr wrap="square" lIns="90807" tIns="45439" rIns="90807" bIns="45439" rtlCol="0">
            <a:spAutoFit/>
          </a:bodyPr>
          <a:lstStyle/>
          <a:p>
            <a:pPr algn="ctr" defTabSz="977908" eaLnBrk="0" fontAlgn="base" hangingPunct="0">
              <a:spcBef>
                <a:spcPct val="0"/>
              </a:spcBef>
              <a:spcAft>
                <a:spcPct val="0"/>
              </a:spcAft>
            </a:pPr>
            <a:r>
              <a:rPr lang="en-US" sz="1100" b="1" i="1" dirty="0">
                <a:solidFill>
                  <a:srgbClr val="000000"/>
                </a:solidFill>
                <a:latin typeface="Verdana"/>
              </a:rPr>
              <a:t>B1 TI</a:t>
            </a:r>
            <a:endParaRPr lang="en-US" sz="1100" b="1" dirty="0">
              <a:solidFill>
                <a:srgbClr val="000000"/>
              </a:solidFill>
              <a:latin typeface="Verdana"/>
            </a:endParaRPr>
          </a:p>
        </p:txBody>
      </p:sp>
      <p:sp>
        <p:nvSpPr>
          <p:cNvPr id="304" name="Rectangle 303">
            <a:extLst>
              <a:ext uri="{FF2B5EF4-FFF2-40B4-BE49-F238E27FC236}">
                <a16:creationId xmlns:a16="http://schemas.microsoft.com/office/drawing/2014/main" id="{2F50F912-EF47-4FBF-9E68-0A0B98D30367}"/>
              </a:ext>
            </a:extLst>
          </p:cNvPr>
          <p:cNvSpPr/>
          <p:nvPr/>
        </p:nvSpPr>
        <p:spPr>
          <a:xfrm>
            <a:off x="1943848" y="2304039"/>
            <a:ext cx="1559463" cy="461647"/>
          </a:xfrm>
          <a:prstGeom prst="rect">
            <a:avLst/>
          </a:prstGeom>
        </p:spPr>
        <p:txBody>
          <a:bodyPr wrap="square" lIns="91422" tIns="45711" rIns="91422" bIns="45711">
            <a:spAutoFit/>
          </a:bodyPr>
          <a:lstStyle/>
          <a:p>
            <a:pPr defTabSz="914217" fontAlgn="ctr"/>
            <a:r>
              <a:rPr lang="en-US" sz="1200" b="1" dirty="0">
                <a:solidFill>
                  <a:srgbClr val="000000"/>
                </a:solidFill>
              </a:rPr>
              <a:t>Silicon Enabling/ Execution</a:t>
            </a:r>
          </a:p>
        </p:txBody>
      </p:sp>
      <p:sp>
        <p:nvSpPr>
          <p:cNvPr id="305" name="Text Box 6145">
            <a:extLst>
              <a:ext uri="{FF2B5EF4-FFF2-40B4-BE49-F238E27FC236}">
                <a16:creationId xmlns:a16="http://schemas.microsoft.com/office/drawing/2014/main" id="{F2276141-AD85-4585-885A-881AC1355C4D}"/>
              </a:ext>
            </a:extLst>
          </p:cNvPr>
          <p:cNvSpPr txBox="1">
            <a:spLocks noChangeArrowheads="1"/>
          </p:cNvSpPr>
          <p:nvPr/>
        </p:nvSpPr>
        <p:spPr bwMode="auto">
          <a:xfrm>
            <a:off x="8072869" y="1451359"/>
            <a:ext cx="343235" cy="327782"/>
          </a:xfrm>
          <a:prstGeom prst="rect">
            <a:avLst/>
          </a:prstGeom>
          <a:noFill/>
          <a:ln w="9525">
            <a:noFill/>
            <a:miter lim="800000"/>
            <a:headEnd/>
            <a:tailEnd/>
          </a:ln>
        </p:spPr>
        <p:txBody>
          <a:bodyPr wrap="none" lIns="91422" tIns="45711" rIns="91422" bIns="45711">
            <a:spAutoFit/>
          </a:bodyPr>
          <a:lstStyle/>
          <a:p>
            <a:pPr algn="ctr" defTabSz="969810">
              <a:lnSpc>
                <a:spcPct val="85000"/>
              </a:lnSpc>
              <a:defRPr/>
            </a:pPr>
            <a:r>
              <a:rPr lang="en-US" sz="900" b="1" i="1" dirty="0">
                <a:solidFill>
                  <a:prstClr val="black"/>
                </a:solidFill>
                <a:latin typeface="Intel Clear" panose="020B0604020203020204" pitchFamily="34" charset="0"/>
              </a:rPr>
              <a:t>B0</a:t>
            </a:r>
          </a:p>
          <a:p>
            <a:pPr algn="ctr" defTabSz="969810">
              <a:lnSpc>
                <a:spcPct val="85000"/>
              </a:lnSpc>
              <a:defRPr/>
            </a:pPr>
            <a:r>
              <a:rPr lang="en-US" sz="900" b="1" i="1" dirty="0">
                <a:solidFill>
                  <a:prstClr val="black"/>
                </a:solidFill>
                <a:latin typeface="Intel Clear" panose="020B0604020203020204" pitchFamily="34" charset="0"/>
              </a:rPr>
              <a:t>PO</a:t>
            </a:r>
          </a:p>
        </p:txBody>
      </p:sp>
      <p:sp>
        <p:nvSpPr>
          <p:cNvPr id="306" name="Text Box 61">
            <a:extLst>
              <a:ext uri="{FF2B5EF4-FFF2-40B4-BE49-F238E27FC236}">
                <a16:creationId xmlns:a16="http://schemas.microsoft.com/office/drawing/2014/main" id="{FAB1B1C9-AF34-4CF7-991C-A51E0840733C}"/>
              </a:ext>
            </a:extLst>
          </p:cNvPr>
          <p:cNvSpPr txBox="1">
            <a:spLocks noChangeArrowheads="1"/>
          </p:cNvSpPr>
          <p:nvPr/>
        </p:nvSpPr>
        <p:spPr bwMode="auto">
          <a:xfrm>
            <a:off x="3688697" y="1422762"/>
            <a:ext cx="328900" cy="327764"/>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A0</a:t>
            </a:r>
            <a:br>
              <a:rPr lang="en-US" sz="900" b="1" i="1" dirty="0">
                <a:solidFill>
                  <a:prstClr val="black"/>
                </a:solidFill>
                <a:latin typeface="Intel Clear" panose="020B0604020203020204" pitchFamily="34" charset="0"/>
              </a:rPr>
            </a:br>
            <a:r>
              <a:rPr lang="en-US" sz="900" b="1" i="1" dirty="0">
                <a:solidFill>
                  <a:prstClr val="black"/>
                </a:solidFill>
                <a:latin typeface="Intel Clear" panose="020B0604020203020204" pitchFamily="34" charset="0"/>
              </a:rPr>
              <a:t>TI</a:t>
            </a:r>
          </a:p>
        </p:txBody>
      </p:sp>
      <p:sp>
        <p:nvSpPr>
          <p:cNvPr id="307" name="Text Box 6140">
            <a:extLst>
              <a:ext uri="{FF2B5EF4-FFF2-40B4-BE49-F238E27FC236}">
                <a16:creationId xmlns:a16="http://schemas.microsoft.com/office/drawing/2014/main" id="{8BEEC393-D785-4D4B-9027-928C655BBCA3}"/>
              </a:ext>
            </a:extLst>
          </p:cNvPr>
          <p:cNvSpPr txBox="1">
            <a:spLocks noChangeArrowheads="1"/>
          </p:cNvSpPr>
          <p:nvPr/>
        </p:nvSpPr>
        <p:spPr bwMode="auto">
          <a:xfrm>
            <a:off x="10525150" y="1396667"/>
            <a:ext cx="413740" cy="327782"/>
          </a:xfrm>
          <a:prstGeom prst="rect">
            <a:avLst/>
          </a:prstGeom>
          <a:noFill/>
          <a:ln w="9525">
            <a:noFill/>
            <a:miter lim="800000"/>
            <a:headEnd/>
            <a:tailEnd/>
          </a:ln>
        </p:spPr>
        <p:txBody>
          <a:bodyPr wrap="none" lIns="91422" tIns="45711" rIns="91422" bIns="45711">
            <a:spAutoFit/>
          </a:bodyPr>
          <a:lstStyle/>
          <a:p>
            <a:pPr algn="ctr" defTabSz="969810">
              <a:lnSpc>
                <a:spcPct val="85000"/>
              </a:lnSpc>
              <a:defRPr/>
            </a:pPr>
            <a:r>
              <a:rPr lang="en-US" sz="900" b="1" i="1" dirty="0">
                <a:solidFill>
                  <a:prstClr val="black"/>
                </a:solidFill>
                <a:latin typeface="Intel Clear" panose="020B0604020203020204" pitchFamily="34" charset="0"/>
              </a:rPr>
              <a:t>B1</a:t>
            </a:r>
          </a:p>
          <a:p>
            <a:pPr algn="ctr" defTabSz="969810">
              <a:lnSpc>
                <a:spcPct val="85000"/>
              </a:lnSpc>
              <a:defRPr/>
            </a:pPr>
            <a:r>
              <a:rPr lang="en-US" sz="900" b="1" i="1" dirty="0">
                <a:solidFill>
                  <a:prstClr val="black"/>
                </a:solidFill>
                <a:latin typeface="Intel Clear" panose="020B0604020203020204" pitchFamily="34" charset="0"/>
              </a:rPr>
              <a:t>PRQ</a:t>
            </a:r>
          </a:p>
        </p:txBody>
      </p:sp>
      <p:sp>
        <p:nvSpPr>
          <p:cNvPr id="308" name="Text Box 6136">
            <a:extLst>
              <a:ext uri="{FF2B5EF4-FFF2-40B4-BE49-F238E27FC236}">
                <a16:creationId xmlns:a16="http://schemas.microsoft.com/office/drawing/2014/main" id="{1DE830CE-59A6-40F4-8A7A-C1E0D1DB259F}"/>
              </a:ext>
            </a:extLst>
          </p:cNvPr>
          <p:cNvSpPr txBox="1">
            <a:spLocks noChangeArrowheads="1"/>
          </p:cNvSpPr>
          <p:nvPr/>
        </p:nvSpPr>
        <p:spPr bwMode="auto">
          <a:xfrm>
            <a:off x="6946335" y="1390393"/>
            <a:ext cx="337029" cy="327764"/>
          </a:xfrm>
          <a:prstGeom prst="rect">
            <a:avLst/>
          </a:prstGeom>
          <a:noFill/>
          <a:ln w="9525">
            <a:noFill/>
            <a:miter lim="800000"/>
            <a:headEnd/>
            <a:tailEnd/>
          </a:ln>
        </p:spPr>
        <p:txBody>
          <a:bodyPr wrap="squar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B0 TI</a:t>
            </a:r>
          </a:p>
        </p:txBody>
      </p:sp>
      <p:sp>
        <p:nvSpPr>
          <p:cNvPr id="309" name="Text Box 6151">
            <a:extLst>
              <a:ext uri="{FF2B5EF4-FFF2-40B4-BE49-F238E27FC236}">
                <a16:creationId xmlns:a16="http://schemas.microsoft.com/office/drawing/2014/main" id="{687682CD-87CB-484E-B683-BB7E8496EB3A}"/>
              </a:ext>
            </a:extLst>
          </p:cNvPr>
          <p:cNvSpPr txBox="1">
            <a:spLocks noChangeArrowheads="1"/>
          </p:cNvSpPr>
          <p:nvPr/>
        </p:nvSpPr>
        <p:spPr bwMode="auto">
          <a:xfrm>
            <a:off x="10183445" y="1386003"/>
            <a:ext cx="341632" cy="327782"/>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B1</a:t>
            </a:r>
            <a:br>
              <a:rPr lang="en-US" sz="900" b="1" i="1" dirty="0">
                <a:solidFill>
                  <a:prstClr val="black"/>
                </a:solidFill>
                <a:latin typeface="Intel Clear" panose="020B0604020203020204" pitchFamily="34" charset="0"/>
              </a:rPr>
            </a:br>
            <a:r>
              <a:rPr lang="en-US" sz="900" b="1" i="1" dirty="0">
                <a:solidFill>
                  <a:prstClr val="black"/>
                </a:solidFill>
                <a:latin typeface="Intel Clear" panose="020B0604020203020204" pitchFamily="34" charset="0"/>
              </a:rPr>
              <a:t>QS</a:t>
            </a:r>
          </a:p>
        </p:txBody>
      </p:sp>
      <p:sp>
        <p:nvSpPr>
          <p:cNvPr id="310" name="Text Box 614576">
            <a:extLst>
              <a:ext uri="{FF2B5EF4-FFF2-40B4-BE49-F238E27FC236}">
                <a16:creationId xmlns:a16="http://schemas.microsoft.com/office/drawing/2014/main" id="{AF360054-811A-4DB8-8CCB-4B48D67EC731}"/>
              </a:ext>
            </a:extLst>
          </p:cNvPr>
          <p:cNvSpPr txBox="1">
            <a:spLocks noChangeArrowheads="1"/>
          </p:cNvSpPr>
          <p:nvPr/>
        </p:nvSpPr>
        <p:spPr bwMode="auto">
          <a:xfrm>
            <a:off x="7342966" y="1412167"/>
            <a:ext cx="418636" cy="327852"/>
          </a:xfrm>
          <a:prstGeom prst="rect">
            <a:avLst/>
          </a:prstGeom>
          <a:noFill/>
          <a:ln w="9525">
            <a:noFill/>
            <a:miter lim="800000"/>
            <a:headEnd/>
            <a:tailEnd/>
          </a:ln>
        </p:spPr>
        <p:txBody>
          <a:bodyPr wrap="none" lIns="91422" tIns="45711" rIns="91422" bIns="45711">
            <a:spAutoFit/>
          </a:bodyPr>
          <a:lstStyle/>
          <a:p>
            <a:pPr algn="ctr" defTabSz="969810">
              <a:lnSpc>
                <a:spcPct val="85000"/>
              </a:lnSpc>
              <a:defRPr/>
            </a:pPr>
            <a:r>
              <a:rPr lang="en-US" sz="900" b="1" i="1" dirty="0">
                <a:solidFill>
                  <a:prstClr val="black"/>
                </a:solidFill>
                <a:latin typeface="Intel Clear" panose="020B0604020203020204" pitchFamily="34" charset="0"/>
              </a:rPr>
              <a:t>A0 </a:t>
            </a:r>
          </a:p>
          <a:p>
            <a:pPr algn="ctr" defTabSz="969810">
              <a:lnSpc>
                <a:spcPct val="85000"/>
              </a:lnSpc>
              <a:defRPr/>
            </a:pPr>
            <a:r>
              <a:rPr lang="en-US" sz="900" b="1" i="1" dirty="0">
                <a:solidFill>
                  <a:prstClr val="black"/>
                </a:solidFill>
                <a:latin typeface="Intel Clear" panose="020B0604020203020204" pitchFamily="34" charset="0"/>
              </a:rPr>
              <a:t>ES2 </a:t>
            </a:r>
          </a:p>
        </p:txBody>
      </p:sp>
      <p:sp>
        <p:nvSpPr>
          <p:cNvPr id="311" name="Text Box 615179">
            <a:extLst>
              <a:ext uri="{FF2B5EF4-FFF2-40B4-BE49-F238E27FC236}">
                <a16:creationId xmlns:a16="http://schemas.microsoft.com/office/drawing/2014/main" id="{283C705B-300F-42B6-8A41-13975F92A8EF}"/>
              </a:ext>
            </a:extLst>
          </p:cNvPr>
          <p:cNvSpPr txBox="1">
            <a:spLocks noChangeArrowheads="1"/>
          </p:cNvSpPr>
          <p:nvPr/>
        </p:nvSpPr>
        <p:spPr bwMode="auto">
          <a:xfrm>
            <a:off x="9114724" y="1385933"/>
            <a:ext cx="418637" cy="327852"/>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B0 </a:t>
            </a:r>
          </a:p>
          <a:p>
            <a:pPr algn="ctr" defTabSz="969810">
              <a:lnSpc>
                <a:spcPct val="85000"/>
              </a:lnSpc>
              <a:defRPr/>
            </a:pPr>
            <a:r>
              <a:rPr lang="en-US" sz="900" b="1" i="1" dirty="0">
                <a:solidFill>
                  <a:prstClr val="black"/>
                </a:solidFill>
                <a:latin typeface="Intel Clear" panose="020B0604020203020204" pitchFamily="34" charset="0"/>
              </a:rPr>
              <a:t>ES2 </a:t>
            </a:r>
          </a:p>
        </p:txBody>
      </p:sp>
      <p:sp>
        <p:nvSpPr>
          <p:cNvPr id="312" name="Text Box 615181">
            <a:extLst>
              <a:ext uri="{FF2B5EF4-FFF2-40B4-BE49-F238E27FC236}">
                <a16:creationId xmlns:a16="http://schemas.microsoft.com/office/drawing/2014/main" id="{373F1B95-5025-44E7-9F2A-D639D1A1FF1D}"/>
              </a:ext>
            </a:extLst>
          </p:cNvPr>
          <p:cNvSpPr txBox="1">
            <a:spLocks noChangeArrowheads="1"/>
          </p:cNvSpPr>
          <p:nvPr/>
        </p:nvSpPr>
        <p:spPr bwMode="auto">
          <a:xfrm>
            <a:off x="9648271" y="1386003"/>
            <a:ext cx="343235" cy="327782"/>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B1</a:t>
            </a:r>
            <a:br>
              <a:rPr lang="en-US" sz="900" b="1" i="1" dirty="0">
                <a:solidFill>
                  <a:prstClr val="black"/>
                </a:solidFill>
                <a:latin typeface="Intel Clear" panose="020B0604020203020204" pitchFamily="34" charset="0"/>
              </a:rPr>
            </a:br>
            <a:r>
              <a:rPr lang="en-US" sz="900" b="1" i="1" dirty="0">
                <a:solidFill>
                  <a:prstClr val="black"/>
                </a:solidFill>
                <a:latin typeface="Intel Clear" panose="020B0604020203020204" pitchFamily="34" charset="0"/>
              </a:rPr>
              <a:t>PO</a:t>
            </a:r>
          </a:p>
        </p:txBody>
      </p:sp>
      <p:sp>
        <p:nvSpPr>
          <p:cNvPr id="313" name="Text Box 613698">
            <a:extLst>
              <a:ext uri="{FF2B5EF4-FFF2-40B4-BE49-F238E27FC236}">
                <a16:creationId xmlns:a16="http://schemas.microsoft.com/office/drawing/2014/main" id="{06BB0FAE-AF49-4C81-96F9-C36A7550BFE3}"/>
              </a:ext>
            </a:extLst>
          </p:cNvPr>
          <p:cNvSpPr txBox="1">
            <a:spLocks noChangeArrowheads="1"/>
          </p:cNvSpPr>
          <p:nvPr/>
        </p:nvSpPr>
        <p:spPr bwMode="auto">
          <a:xfrm>
            <a:off x="8786185" y="1399669"/>
            <a:ext cx="325677" cy="330097"/>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B1</a:t>
            </a:r>
          </a:p>
          <a:p>
            <a:pPr algn="ctr" defTabSz="969810">
              <a:lnSpc>
                <a:spcPct val="85000"/>
              </a:lnSpc>
              <a:defRPr/>
            </a:pPr>
            <a:r>
              <a:rPr lang="en-US" sz="900" b="1" i="1" dirty="0">
                <a:solidFill>
                  <a:prstClr val="black"/>
                </a:solidFill>
                <a:latin typeface="Intel Clear" panose="020B0604020203020204" pitchFamily="34" charset="0"/>
              </a:rPr>
              <a:t>TI</a:t>
            </a:r>
          </a:p>
        </p:txBody>
      </p:sp>
      <p:sp>
        <p:nvSpPr>
          <p:cNvPr id="314" name="Diamond 313">
            <a:extLst>
              <a:ext uri="{FF2B5EF4-FFF2-40B4-BE49-F238E27FC236}">
                <a16:creationId xmlns:a16="http://schemas.microsoft.com/office/drawing/2014/main" id="{427BF023-4554-433F-B160-B98B96389FC1}"/>
              </a:ext>
            </a:extLst>
          </p:cNvPr>
          <p:cNvSpPr/>
          <p:nvPr/>
        </p:nvSpPr>
        <p:spPr>
          <a:xfrm>
            <a:off x="8284510" y="1692623"/>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5" name="Diamond 314">
            <a:extLst>
              <a:ext uri="{FF2B5EF4-FFF2-40B4-BE49-F238E27FC236}">
                <a16:creationId xmlns:a16="http://schemas.microsoft.com/office/drawing/2014/main" id="{18392022-FB86-4AE3-90B8-027F900C1AEF}"/>
              </a:ext>
            </a:extLst>
          </p:cNvPr>
          <p:cNvSpPr/>
          <p:nvPr/>
        </p:nvSpPr>
        <p:spPr>
          <a:xfrm>
            <a:off x="3797450" y="1697574"/>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6" name="Diamond 315">
            <a:extLst>
              <a:ext uri="{FF2B5EF4-FFF2-40B4-BE49-F238E27FC236}">
                <a16:creationId xmlns:a16="http://schemas.microsoft.com/office/drawing/2014/main" id="{6EE79D4C-993A-4235-ADE6-55196BEB5699}"/>
              </a:ext>
            </a:extLst>
          </p:cNvPr>
          <p:cNvSpPr/>
          <p:nvPr/>
        </p:nvSpPr>
        <p:spPr>
          <a:xfrm>
            <a:off x="10680470" y="1692623"/>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7" name="Diamond 316">
            <a:extLst>
              <a:ext uri="{FF2B5EF4-FFF2-40B4-BE49-F238E27FC236}">
                <a16:creationId xmlns:a16="http://schemas.microsoft.com/office/drawing/2014/main" id="{CA8CAD5A-B7E5-4241-B91F-4C8C5E66780F}"/>
              </a:ext>
            </a:extLst>
          </p:cNvPr>
          <p:cNvSpPr/>
          <p:nvPr/>
        </p:nvSpPr>
        <p:spPr>
          <a:xfrm>
            <a:off x="5076022" y="1697574"/>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8" name="Diamond 317">
            <a:extLst>
              <a:ext uri="{FF2B5EF4-FFF2-40B4-BE49-F238E27FC236}">
                <a16:creationId xmlns:a16="http://schemas.microsoft.com/office/drawing/2014/main" id="{D5B114AB-EB37-48D4-B8A9-EE38FA6F6571}"/>
              </a:ext>
            </a:extLst>
          </p:cNvPr>
          <p:cNvSpPr/>
          <p:nvPr/>
        </p:nvSpPr>
        <p:spPr>
          <a:xfrm>
            <a:off x="7079774" y="1692623"/>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9" name="Diamond 318">
            <a:extLst>
              <a:ext uri="{FF2B5EF4-FFF2-40B4-BE49-F238E27FC236}">
                <a16:creationId xmlns:a16="http://schemas.microsoft.com/office/drawing/2014/main" id="{145847A3-A98F-4EC4-874B-7C4C01572E94}"/>
              </a:ext>
            </a:extLst>
          </p:cNvPr>
          <p:cNvSpPr/>
          <p:nvPr/>
        </p:nvSpPr>
        <p:spPr>
          <a:xfrm>
            <a:off x="10305894" y="1692623"/>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0" name="Diamond 319">
            <a:extLst>
              <a:ext uri="{FF2B5EF4-FFF2-40B4-BE49-F238E27FC236}">
                <a16:creationId xmlns:a16="http://schemas.microsoft.com/office/drawing/2014/main" id="{AE7F8BAE-2DE6-4F49-BA27-DCB7441454F2}"/>
              </a:ext>
            </a:extLst>
          </p:cNvPr>
          <p:cNvSpPr/>
          <p:nvPr/>
        </p:nvSpPr>
        <p:spPr>
          <a:xfrm>
            <a:off x="7466883" y="1692623"/>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1" name="Diamond 320">
            <a:extLst>
              <a:ext uri="{FF2B5EF4-FFF2-40B4-BE49-F238E27FC236}">
                <a16:creationId xmlns:a16="http://schemas.microsoft.com/office/drawing/2014/main" id="{3DEEA1BB-3B5B-4DEA-9040-F286521C4167}"/>
              </a:ext>
            </a:extLst>
          </p:cNvPr>
          <p:cNvSpPr/>
          <p:nvPr/>
        </p:nvSpPr>
        <p:spPr>
          <a:xfrm>
            <a:off x="8916545" y="1692623"/>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2" name="Diamond 321">
            <a:extLst>
              <a:ext uri="{FF2B5EF4-FFF2-40B4-BE49-F238E27FC236}">
                <a16:creationId xmlns:a16="http://schemas.microsoft.com/office/drawing/2014/main" id="{015BE641-C95E-4870-B9FD-C76CCBD1F1AC}"/>
              </a:ext>
            </a:extLst>
          </p:cNvPr>
          <p:cNvSpPr/>
          <p:nvPr/>
        </p:nvSpPr>
        <p:spPr>
          <a:xfrm>
            <a:off x="9230537" y="1692623"/>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3" name="Diamond 322">
            <a:extLst>
              <a:ext uri="{FF2B5EF4-FFF2-40B4-BE49-F238E27FC236}">
                <a16:creationId xmlns:a16="http://schemas.microsoft.com/office/drawing/2014/main" id="{FBA858D4-06CB-4562-A92D-8071C331025A}"/>
              </a:ext>
            </a:extLst>
          </p:cNvPr>
          <p:cNvSpPr/>
          <p:nvPr/>
        </p:nvSpPr>
        <p:spPr>
          <a:xfrm>
            <a:off x="9756964" y="1692623"/>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4" name="Diamond 323">
            <a:extLst>
              <a:ext uri="{FF2B5EF4-FFF2-40B4-BE49-F238E27FC236}">
                <a16:creationId xmlns:a16="http://schemas.microsoft.com/office/drawing/2014/main" id="{F007D0C9-99DF-4775-B581-8240F902E1C0}"/>
              </a:ext>
            </a:extLst>
          </p:cNvPr>
          <p:cNvSpPr/>
          <p:nvPr/>
        </p:nvSpPr>
        <p:spPr>
          <a:xfrm>
            <a:off x="5492337" y="1697574"/>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5" name="Text Box 6136">
            <a:extLst>
              <a:ext uri="{FF2B5EF4-FFF2-40B4-BE49-F238E27FC236}">
                <a16:creationId xmlns:a16="http://schemas.microsoft.com/office/drawing/2014/main" id="{F4D8F0DF-0369-48CB-8B9D-ABEB7904CB62}"/>
              </a:ext>
            </a:extLst>
          </p:cNvPr>
          <p:cNvSpPr txBox="1">
            <a:spLocks noChangeArrowheads="1"/>
          </p:cNvSpPr>
          <p:nvPr/>
        </p:nvSpPr>
        <p:spPr bwMode="auto">
          <a:xfrm>
            <a:off x="6424338" y="1389427"/>
            <a:ext cx="612632" cy="327764"/>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srgbClr val="000000"/>
                </a:solidFill>
                <a:latin typeface="Intel Clear" panose="020B0604020203020204" pitchFamily="34" charset="0"/>
              </a:rPr>
              <a:t>B0 ECO </a:t>
            </a:r>
          </a:p>
          <a:p>
            <a:pPr algn="ctr" defTabSz="969810">
              <a:lnSpc>
                <a:spcPct val="85000"/>
              </a:lnSpc>
              <a:defRPr/>
            </a:pPr>
            <a:r>
              <a:rPr lang="en-US" sz="900" b="1" i="1" dirty="0">
                <a:solidFill>
                  <a:srgbClr val="000000"/>
                </a:solidFill>
                <a:latin typeface="Intel Clear" panose="020B0604020203020204" pitchFamily="34" charset="0"/>
              </a:rPr>
              <a:t>Cutoff</a:t>
            </a:r>
          </a:p>
        </p:txBody>
      </p:sp>
      <p:sp>
        <p:nvSpPr>
          <p:cNvPr id="326" name="Diamond 325">
            <a:extLst>
              <a:ext uri="{FF2B5EF4-FFF2-40B4-BE49-F238E27FC236}">
                <a16:creationId xmlns:a16="http://schemas.microsoft.com/office/drawing/2014/main" id="{0E00BBB8-1805-45C0-83E7-9485D1775EF4}"/>
              </a:ext>
            </a:extLst>
          </p:cNvPr>
          <p:cNvSpPr/>
          <p:nvPr/>
        </p:nvSpPr>
        <p:spPr>
          <a:xfrm>
            <a:off x="6696692" y="1688280"/>
            <a:ext cx="125844" cy="182539"/>
          </a:xfrm>
          <a:prstGeom prst="diamond">
            <a:avLst/>
          </a:prstGeom>
          <a:solidFill>
            <a:srgbClr val="F7E382"/>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7" name="Text Box 614576">
            <a:extLst>
              <a:ext uri="{FF2B5EF4-FFF2-40B4-BE49-F238E27FC236}">
                <a16:creationId xmlns:a16="http://schemas.microsoft.com/office/drawing/2014/main" id="{195C5A19-2867-4855-9591-65A01FC94070}"/>
              </a:ext>
            </a:extLst>
          </p:cNvPr>
          <p:cNvSpPr txBox="1">
            <a:spLocks noChangeArrowheads="1"/>
          </p:cNvSpPr>
          <p:nvPr/>
        </p:nvSpPr>
        <p:spPr bwMode="auto">
          <a:xfrm>
            <a:off x="6019242" y="1421384"/>
            <a:ext cx="418668" cy="327764"/>
          </a:xfrm>
          <a:prstGeom prst="rect">
            <a:avLst/>
          </a:prstGeom>
          <a:noFill/>
          <a:ln w="9525">
            <a:noFill/>
            <a:miter lim="800000"/>
            <a:headEnd/>
            <a:tailEnd/>
          </a:ln>
        </p:spPr>
        <p:txBody>
          <a:bodyPr wrap="none" lIns="91422" tIns="45711" rIns="91422" bIns="45711">
            <a:spAutoFit/>
          </a:bodyPr>
          <a:lstStyle/>
          <a:p>
            <a:pPr algn="ctr" defTabSz="969810">
              <a:lnSpc>
                <a:spcPct val="85000"/>
              </a:lnSpc>
              <a:defRPr/>
            </a:pPr>
            <a:r>
              <a:rPr lang="en-US" sz="900" b="1" i="1" dirty="0">
                <a:solidFill>
                  <a:prstClr val="black"/>
                </a:solidFill>
                <a:latin typeface="Intel Clear" panose="020B0604020203020204" pitchFamily="34" charset="0"/>
              </a:rPr>
              <a:t>A0 </a:t>
            </a:r>
          </a:p>
          <a:p>
            <a:pPr algn="ctr" defTabSz="969810">
              <a:lnSpc>
                <a:spcPct val="85000"/>
              </a:lnSpc>
              <a:defRPr/>
            </a:pPr>
            <a:r>
              <a:rPr lang="en-US" sz="900" b="1" i="1" dirty="0">
                <a:solidFill>
                  <a:prstClr val="black"/>
                </a:solidFill>
                <a:latin typeface="Intel Clear" panose="020B0604020203020204" pitchFamily="34" charset="0"/>
              </a:rPr>
              <a:t>ES1 </a:t>
            </a:r>
          </a:p>
        </p:txBody>
      </p:sp>
      <p:sp>
        <p:nvSpPr>
          <p:cNvPr id="328" name="Diamond 327">
            <a:extLst>
              <a:ext uri="{FF2B5EF4-FFF2-40B4-BE49-F238E27FC236}">
                <a16:creationId xmlns:a16="http://schemas.microsoft.com/office/drawing/2014/main" id="{44BBE8CC-8BE3-4B4F-AC7B-CF92940ABEFA}"/>
              </a:ext>
            </a:extLst>
          </p:cNvPr>
          <p:cNvSpPr/>
          <p:nvPr/>
        </p:nvSpPr>
        <p:spPr>
          <a:xfrm>
            <a:off x="6141149" y="1702743"/>
            <a:ext cx="125844" cy="182539"/>
          </a:xfrm>
          <a:prstGeom prst="diamond">
            <a:avLst/>
          </a:prstGeom>
          <a:solidFill>
            <a:srgbClr val="F7E382"/>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9" name="Diamond 328">
            <a:extLst>
              <a:ext uri="{FF2B5EF4-FFF2-40B4-BE49-F238E27FC236}">
                <a16:creationId xmlns:a16="http://schemas.microsoft.com/office/drawing/2014/main" id="{CFD39596-ADB8-48A5-BBC6-C95150213399}"/>
              </a:ext>
            </a:extLst>
          </p:cNvPr>
          <p:cNvSpPr/>
          <p:nvPr/>
        </p:nvSpPr>
        <p:spPr>
          <a:xfrm>
            <a:off x="5787836" y="1702018"/>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graphicFrame>
        <p:nvGraphicFramePr>
          <p:cNvPr id="330" name="Table 329">
            <a:extLst>
              <a:ext uri="{FF2B5EF4-FFF2-40B4-BE49-F238E27FC236}">
                <a16:creationId xmlns:a16="http://schemas.microsoft.com/office/drawing/2014/main" id="{5AE23027-3532-499B-B3F7-DF6877412D58}"/>
              </a:ext>
            </a:extLst>
          </p:cNvPr>
          <p:cNvGraphicFramePr>
            <a:graphicFrameLocks noGrp="1"/>
          </p:cNvGraphicFramePr>
          <p:nvPr>
            <p:extLst>
              <p:ext uri="{D42A27DB-BD31-4B8C-83A1-F6EECF244321}">
                <p14:modId xmlns:p14="http://schemas.microsoft.com/office/powerpoint/2010/main" val="3570424848"/>
              </p:ext>
            </p:extLst>
          </p:nvPr>
        </p:nvGraphicFramePr>
        <p:xfrm>
          <a:off x="3855666" y="2351087"/>
          <a:ext cx="6920834" cy="320108"/>
        </p:xfrm>
        <a:graphic>
          <a:graphicData uri="http://schemas.openxmlformats.org/drawingml/2006/table">
            <a:tbl>
              <a:tblPr/>
              <a:tblGrid>
                <a:gridCol w="1286828">
                  <a:extLst>
                    <a:ext uri="{9D8B030D-6E8A-4147-A177-3AD203B41FA5}">
                      <a16:colId xmlns:a16="http://schemas.microsoft.com/office/drawing/2014/main" val="20000"/>
                    </a:ext>
                  </a:extLst>
                </a:gridCol>
                <a:gridCol w="411480">
                  <a:extLst>
                    <a:ext uri="{9D8B030D-6E8A-4147-A177-3AD203B41FA5}">
                      <a16:colId xmlns:a16="http://schemas.microsoft.com/office/drawing/2014/main" val="20001"/>
                    </a:ext>
                  </a:extLst>
                </a:gridCol>
                <a:gridCol w="2791968">
                  <a:extLst>
                    <a:ext uri="{9D8B030D-6E8A-4147-A177-3AD203B41FA5}">
                      <a16:colId xmlns:a16="http://schemas.microsoft.com/office/drawing/2014/main" val="20002"/>
                    </a:ext>
                  </a:extLst>
                </a:gridCol>
                <a:gridCol w="152400">
                  <a:extLst>
                    <a:ext uri="{9D8B030D-6E8A-4147-A177-3AD203B41FA5}">
                      <a16:colId xmlns:a16="http://schemas.microsoft.com/office/drawing/2014/main" val="20004"/>
                    </a:ext>
                  </a:extLst>
                </a:gridCol>
                <a:gridCol w="1313688">
                  <a:extLst>
                    <a:ext uri="{9D8B030D-6E8A-4147-A177-3AD203B41FA5}">
                      <a16:colId xmlns:a16="http://schemas.microsoft.com/office/drawing/2014/main" val="20005"/>
                    </a:ext>
                  </a:extLst>
                </a:gridCol>
                <a:gridCol w="152400">
                  <a:extLst>
                    <a:ext uri="{9D8B030D-6E8A-4147-A177-3AD203B41FA5}">
                      <a16:colId xmlns:a16="http://schemas.microsoft.com/office/drawing/2014/main" val="20007"/>
                    </a:ext>
                  </a:extLst>
                </a:gridCol>
                <a:gridCol w="812070">
                  <a:extLst>
                    <a:ext uri="{9D8B030D-6E8A-4147-A177-3AD203B41FA5}">
                      <a16:colId xmlns:a16="http://schemas.microsoft.com/office/drawing/2014/main" val="20008"/>
                    </a:ext>
                  </a:extLst>
                </a:gridCol>
              </a:tblGrid>
              <a:tr h="32010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chemeClr val="bg1"/>
                          </a:solidFill>
                          <a:effectLst/>
                          <a:latin typeface="Intel Clear" panose="020B0604020203020204" pitchFamily="34" charset="0"/>
                          <a:ea typeface="+mn-ea"/>
                          <a:cs typeface="+mn-cs"/>
                        </a:rPr>
                        <a:t>A0 Si Readiness</a:t>
                      </a:r>
                      <a:endParaRPr lang="en-US" sz="800" b="0" i="0" u="none" strike="noStrike" dirty="0">
                        <a:solidFill>
                          <a:schemeClr val="bg1"/>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800" b="0" i="0" u="none" strike="noStrike" dirty="0">
                        <a:solidFill>
                          <a:srgbClr val="000000"/>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A0 Execution MFG</a:t>
                      </a:r>
                    </a:p>
                  </a:txBody>
                  <a:tcPr marL="0" marR="0" marT="27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600" b="0" i="0" u="none" strike="noStrike" baseline="0" dirty="0">
                          <a:solidFill>
                            <a:srgbClr val="000000"/>
                          </a:solidFill>
                          <a:effectLst/>
                          <a:latin typeface="Intel Clear" panose="020B0604020203020204" pitchFamily="34" charset="0"/>
                        </a:rPr>
                        <a:t>PROD CE</a:t>
                      </a:r>
                      <a:endParaRPr lang="en-US" sz="600" b="0" i="0" u="none" strike="noStrike" dirty="0">
                        <a:solidFill>
                          <a:srgbClr val="000000"/>
                        </a:solidFill>
                        <a:effectLst/>
                        <a:latin typeface="Intel Clear" panose="020B0604020203020204" pitchFamily="34"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PROD </a:t>
                      </a:r>
                      <a:r>
                        <a:rPr lang="da-DK" sz="900" b="0" i="0" u="none" strike="noStrike" dirty="0">
                          <a:solidFill>
                            <a:srgbClr val="000000"/>
                          </a:solidFill>
                          <a:effectLst/>
                          <a:latin typeface="Intel Clear" panose="020B0604020203020204" pitchFamily="34" charset="0"/>
                        </a:rPr>
                        <a:t>Stepping Execution</a:t>
                      </a:r>
                    </a:p>
                  </a:txBody>
                  <a:tcPr marL="0" marR="0" marT="182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600" b="0" i="0" u="none" strike="noStrike" baseline="0" dirty="0">
                          <a:solidFill>
                            <a:srgbClr val="000000"/>
                          </a:solidFill>
                          <a:effectLst/>
                          <a:latin typeface="Intel Clear" panose="020B0604020203020204" pitchFamily="34" charset="0"/>
                        </a:rPr>
                        <a:t>PROD CE</a:t>
                      </a:r>
                      <a:endParaRPr lang="en-US" sz="600" b="0" i="0" u="none" strike="noStrike" dirty="0">
                        <a:solidFill>
                          <a:srgbClr val="000000"/>
                        </a:solidFill>
                        <a:effectLst/>
                        <a:latin typeface="Intel Clear" panose="020B0604020203020204" pitchFamily="34"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rgbClr val="000000"/>
                          </a:solidFill>
                          <a:effectLst/>
                          <a:latin typeface="Intel Clear" panose="020B0604020203020204" pitchFamily="34" charset="0"/>
                        </a:rPr>
                        <a:t>PROD Stepping Execution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graphicFrame>
        <p:nvGraphicFramePr>
          <p:cNvPr id="331" name="Table 330">
            <a:extLst>
              <a:ext uri="{FF2B5EF4-FFF2-40B4-BE49-F238E27FC236}">
                <a16:creationId xmlns:a16="http://schemas.microsoft.com/office/drawing/2014/main" id="{B73DDBFE-4EE5-4EC6-AF16-3E3EAB11D093}"/>
              </a:ext>
            </a:extLst>
          </p:cNvPr>
          <p:cNvGraphicFramePr>
            <a:graphicFrameLocks noGrp="1"/>
          </p:cNvGraphicFramePr>
          <p:nvPr>
            <p:extLst>
              <p:ext uri="{D42A27DB-BD31-4B8C-83A1-F6EECF244321}">
                <p14:modId xmlns:p14="http://schemas.microsoft.com/office/powerpoint/2010/main" val="1405242912"/>
              </p:ext>
            </p:extLst>
          </p:nvPr>
        </p:nvGraphicFramePr>
        <p:xfrm>
          <a:off x="3854668" y="2845659"/>
          <a:ext cx="6883412" cy="319376"/>
        </p:xfrm>
        <a:graphic>
          <a:graphicData uri="http://schemas.openxmlformats.org/drawingml/2006/table">
            <a:tbl>
              <a:tblPr/>
              <a:tblGrid>
                <a:gridCol w="1287826">
                  <a:extLst>
                    <a:ext uri="{9D8B030D-6E8A-4147-A177-3AD203B41FA5}">
                      <a16:colId xmlns:a16="http://schemas.microsoft.com/office/drawing/2014/main" val="20000"/>
                    </a:ext>
                  </a:extLst>
                </a:gridCol>
                <a:gridCol w="411480">
                  <a:extLst>
                    <a:ext uri="{9D8B030D-6E8A-4147-A177-3AD203B41FA5}">
                      <a16:colId xmlns:a16="http://schemas.microsoft.com/office/drawing/2014/main" val="20001"/>
                    </a:ext>
                  </a:extLst>
                </a:gridCol>
                <a:gridCol w="1572768">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524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851274">
                  <a:extLst>
                    <a:ext uri="{9D8B030D-6E8A-4147-A177-3AD203B41FA5}">
                      <a16:colId xmlns:a16="http://schemas.microsoft.com/office/drawing/2014/main" val="20006"/>
                    </a:ext>
                  </a:extLst>
                </a:gridCol>
                <a:gridCol w="228600">
                  <a:extLst>
                    <a:ext uri="{9D8B030D-6E8A-4147-A177-3AD203B41FA5}">
                      <a16:colId xmlns:a16="http://schemas.microsoft.com/office/drawing/2014/main" val="20007"/>
                    </a:ext>
                  </a:extLst>
                </a:gridCol>
                <a:gridCol w="702664">
                  <a:extLst>
                    <a:ext uri="{9D8B030D-6E8A-4147-A177-3AD203B41FA5}">
                      <a16:colId xmlns:a16="http://schemas.microsoft.com/office/drawing/2014/main" val="20008"/>
                    </a:ext>
                  </a:extLst>
                </a:gridCol>
              </a:tblGrid>
              <a:tr h="159688">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FFFFFF"/>
                          </a:solidFill>
                          <a:effectLst/>
                          <a:latin typeface="Intel Clear" panose="020B0604020203020204" pitchFamily="34" charset="0"/>
                        </a:rPr>
                        <a:t>A0</a:t>
                      </a:r>
                      <a:r>
                        <a:rPr lang="en-US" sz="900" b="0" i="0" u="none" strike="noStrike" baseline="0" dirty="0">
                          <a:solidFill>
                            <a:srgbClr val="FFFFFF"/>
                          </a:solidFill>
                          <a:effectLst/>
                          <a:latin typeface="Intel Clear" panose="020B0604020203020204" pitchFamily="34" charset="0"/>
                        </a:rPr>
                        <a:t> </a:t>
                      </a:r>
                      <a:r>
                        <a:rPr lang="en-US" sz="900" b="0" i="0" u="none" strike="noStrike" baseline="0" dirty="0">
                          <a:solidFill>
                            <a:schemeClr val="bg1"/>
                          </a:solidFill>
                          <a:effectLst/>
                          <a:latin typeface="Intel Clear" panose="020B0604020203020204" pitchFamily="34" charset="0"/>
                        </a:rPr>
                        <a:t>PO </a:t>
                      </a:r>
                      <a:r>
                        <a:rPr lang="en-US" sz="900" b="0" i="0" u="none" strike="noStrike" baseline="0" dirty="0">
                          <a:solidFill>
                            <a:srgbClr val="FFFFFF"/>
                          </a:solidFill>
                          <a:effectLst/>
                          <a:latin typeface="Intel Clear" panose="020B0604020203020204" pitchFamily="34" charset="0"/>
                        </a:rPr>
                        <a:t>Readiness</a:t>
                      </a:r>
                      <a:endParaRPr lang="en-US" sz="900" b="0" i="0" u="none" strike="noStrike" dirty="0">
                        <a:solidFill>
                          <a:srgbClr val="FFFFFF"/>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700" b="0" i="0" u="none" strike="noStrike" dirty="0">
                        <a:solidFill>
                          <a:srgbClr val="000000"/>
                        </a:solidFill>
                        <a:effectLst/>
                        <a:latin typeface="Intel Clear" panose="020B0604020203020204" pitchFamily="34" charset="0"/>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Pre-PROD Stepping</a:t>
                      </a:r>
                      <a:endParaRPr lang="en-US" sz="800" b="0" i="0" u="none" strike="noStrike" dirty="0">
                        <a:solidFill>
                          <a:srgbClr val="000000"/>
                        </a:solidFill>
                        <a:effectLst/>
                        <a:latin typeface="Intel Clear" panose="020B0604020203020204" pitchFamily="34" charset="0"/>
                      </a:endParaRPr>
                    </a:p>
                  </a:txBody>
                  <a:tcPr marL="0" marR="0" marT="0" marB="0">
                    <a:lnL w="127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l"/>
                      <a:r>
                        <a:rPr lang="en-US" sz="1000" dirty="0">
                          <a:solidFill>
                            <a:srgbClr val="000000"/>
                          </a:solidFill>
                          <a:latin typeface="Intel Clear" panose="020B0604020203020204" pitchFamily="34" charset="0"/>
                        </a:rPr>
                        <a:t>Validation</a:t>
                      </a:r>
                    </a:p>
                  </a:txBody>
                  <a:tcPr marL="0" marR="0" marT="0" marB="0">
                    <a:lnL w="381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500" b="0" i="0" u="none" strike="noStrike" dirty="0">
                          <a:solidFill>
                            <a:srgbClr val="000000"/>
                          </a:solidFill>
                          <a:effectLst/>
                          <a:latin typeface="Intel Clear" panose="020B0604020203020204" pitchFamily="34" charset="0"/>
                        </a:rPr>
                        <a:t>PROD</a:t>
                      </a:r>
                    </a:p>
                    <a:p>
                      <a:pPr algn="ctr" fontAlgn="b">
                        <a:buClrTx/>
                      </a:pPr>
                      <a:r>
                        <a:rPr lang="en-US" sz="500" b="0" i="0" u="none" strike="noStrike" dirty="0">
                          <a:solidFill>
                            <a:srgbClr val="000000"/>
                          </a:solidFill>
                          <a:effectLst/>
                          <a:latin typeface="Intel Clear" panose="020B0604020203020204" pitchFamily="34" charset="0"/>
                        </a:rPr>
                        <a:t>POE</a:t>
                      </a:r>
                      <a:r>
                        <a:rPr lang="en-US" sz="600" b="0" i="0" u="none" strike="noStrike" dirty="0">
                          <a:solidFill>
                            <a:srgbClr val="000000"/>
                          </a:solidFill>
                          <a:effectLst/>
                          <a:latin typeface="Intel Clear" panose="020B0604020203020204" pitchFamily="34" charset="0"/>
                        </a:rPr>
                        <a:t> </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Intel Clear" panose="020B0604020203020204" pitchFamily="34" charset="0"/>
                          <a:ea typeface="+mn-ea"/>
                          <a:cs typeface="+mn-cs"/>
                        </a:rPr>
                        <a:t>    PROD</a:t>
                      </a:r>
                    </a:p>
                  </a:txBody>
                  <a:tcPr marL="0" marR="0" marT="18288" marB="0">
                    <a:lnL w="127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l" fontAlgn="b">
                        <a:buClrTx/>
                      </a:pPr>
                      <a:r>
                        <a:rPr lang="en-US" sz="800" b="0" i="0" u="none" strike="noStrike" baseline="0" dirty="0">
                          <a:solidFill>
                            <a:srgbClr val="000000"/>
                          </a:solidFill>
                          <a:effectLst/>
                          <a:latin typeface="Intel Clear" panose="020B0604020203020204" pitchFamily="34" charset="0"/>
                        </a:rPr>
                        <a:t>Stepp Validation</a:t>
                      </a:r>
                      <a:endParaRPr lang="en-US" sz="800" b="0" i="0" u="none" strike="noStrike" dirty="0">
                        <a:solidFill>
                          <a:srgbClr val="000000"/>
                        </a:solidFill>
                        <a:effectLst/>
                        <a:latin typeface="Intel Clear" panose="020B0604020203020204" pitchFamily="34" charset="0"/>
                      </a:endParaRPr>
                    </a:p>
                  </a:txBody>
                  <a:tcPr marL="0" marR="0" marT="18288" marB="0">
                    <a:lnL w="381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0" i="0" u="none" strike="noStrike" kern="1200" dirty="0">
                          <a:solidFill>
                            <a:srgbClr val="000000"/>
                          </a:solidFill>
                          <a:effectLst/>
                          <a:latin typeface="Intel Clear" panose="020B0604020203020204" pitchFamily="34" charset="0"/>
                          <a:ea typeface="+mn-ea"/>
                          <a:cs typeface="+mn-cs"/>
                        </a:rPr>
                        <a:t>PROD POE </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Intel Clear" panose="020B0604020203020204" pitchFamily="34" charset="0"/>
                        </a:rPr>
                        <a:t>PROD Step Validation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159688">
                <a:tc vMerge="1">
                  <a:txBody>
                    <a:bodyPr/>
                    <a:lstStyle/>
                    <a:p>
                      <a:endParaRPr lang="en-US"/>
                    </a:p>
                  </a:txBody>
                  <a:tcPr/>
                </a:tc>
                <a:tc vMerge="1">
                  <a:txBody>
                    <a:bodyPr/>
                    <a:lstStyle/>
                    <a:p>
                      <a:pPr algn="ctr" fontAlgn="b">
                        <a:buClrTx/>
                      </a:pPr>
                      <a:endParaRPr lang="en-US" sz="600" b="0" i="0" u="none" strike="noStrike" dirty="0">
                        <a:solidFill>
                          <a:schemeClr val="tx1"/>
                        </a:solidFill>
                        <a:effectLst/>
                        <a:latin typeface="+mj-lt"/>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2B2B2"/>
                    </a:solidFill>
                  </a:tcPr>
                </a:tc>
                <a:tc vMerge="1">
                  <a:txBody>
                    <a:bodyPr/>
                    <a:lstStyle/>
                    <a:p>
                      <a:pPr algn="ctr" fontAlgn="b">
                        <a:buClrTx/>
                      </a:pPr>
                      <a:endParaRPr lang="en-US"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chemeClr val="bg1"/>
                          </a:solidFill>
                          <a:effectLst/>
                          <a:latin typeface="Intel Clear" panose="020B0604020203020204" pitchFamily="34" charset="0"/>
                        </a:rPr>
                        <a:t>B0 PO Readiness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vMerge="1">
                  <a:txBody>
                    <a:bodyPr/>
                    <a:lstStyle/>
                    <a:p>
                      <a:pPr algn="ctr" fontAlgn="b">
                        <a:buClrTx/>
                      </a:pPr>
                      <a:endParaRPr lang="en-US" sz="7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800" b="0" i="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chemeClr val="bg1"/>
                          </a:solidFill>
                          <a:effectLst/>
                          <a:latin typeface="Intel Clear" panose="020B0604020203020204" pitchFamily="34" charset="0"/>
                        </a:rPr>
                        <a:t>PROD PO Ready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vMerge="1">
                  <a:txBody>
                    <a:bodyPr/>
                    <a:lstStyle/>
                    <a:p>
                      <a:pPr algn="ctr" fontAlgn="b">
                        <a:buClrTx/>
                      </a:pPr>
                      <a:endParaRPr lang="en-US" sz="600" b="0" i="0" u="none" strike="noStrike" kern="1200" dirty="0">
                        <a:solidFill>
                          <a:schemeClr val="tx1"/>
                        </a:solidFill>
                        <a:effectLst/>
                        <a:latin typeface="+mj-lt"/>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2B2B2"/>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B2B2"/>
                    </a:solidFill>
                  </a:tcPr>
                </a:tc>
                <a:extLst>
                  <a:ext uri="{0D108BD9-81ED-4DB2-BD59-A6C34878D82A}">
                    <a16:rowId xmlns:a16="http://schemas.microsoft.com/office/drawing/2014/main" val="10001"/>
                  </a:ext>
                </a:extLst>
              </a:tr>
            </a:tbl>
          </a:graphicData>
        </a:graphic>
      </p:graphicFrame>
      <p:sp>
        <p:nvSpPr>
          <p:cNvPr id="332" name="Rectangle 331">
            <a:extLst>
              <a:ext uri="{FF2B5EF4-FFF2-40B4-BE49-F238E27FC236}">
                <a16:creationId xmlns:a16="http://schemas.microsoft.com/office/drawing/2014/main" id="{50889B1F-68BD-4389-8D15-37DA2BCD9F8E}"/>
              </a:ext>
            </a:extLst>
          </p:cNvPr>
          <p:cNvSpPr/>
          <p:nvPr/>
        </p:nvSpPr>
        <p:spPr bwMode="auto">
          <a:xfrm>
            <a:off x="5446391" y="3377931"/>
            <a:ext cx="2084832" cy="148021"/>
          </a:xfrm>
          <a:prstGeom prst="rect">
            <a:avLst/>
          </a:prstGeom>
          <a:solidFill>
            <a:srgbClr val="FFFFFF">
              <a:lumMod val="65000"/>
            </a:srgbClr>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Intel Clear" panose="020B0604020203020204" pitchFamily="34" charset="0"/>
              </a:rPr>
              <a:t>A0 Validation</a:t>
            </a:r>
          </a:p>
        </p:txBody>
      </p:sp>
      <p:sp>
        <p:nvSpPr>
          <p:cNvPr id="333" name="Rectangle 332">
            <a:extLst>
              <a:ext uri="{FF2B5EF4-FFF2-40B4-BE49-F238E27FC236}">
                <a16:creationId xmlns:a16="http://schemas.microsoft.com/office/drawing/2014/main" id="{8821934A-E62A-4339-A73C-5D68ED873CFA}"/>
              </a:ext>
            </a:extLst>
          </p:cNvPr>
          <p:cNvSpPr/>
          <p:nvPr/>
        </p:nvSpPr>
        <p:spPr bwMode="auto">
          <a:xfrm>
            <a:off x="3848131" y="3524287"/>
            <a:ext cx="3374154" cy="146304"/>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A0 POR SKU Validation (started RTL 0.8 exit)</a:t>
            </a:r>
          </a:p>
        </p:txBody>
      </p:sp>
      <p:sp>
        <p:nvSpPr>
          <p:cNvPr id="334" name="Rectangle 333">
            <a:extLst>
              <a:ext uri="{FF2B5EF4-FFF2-40B4-BE49-F238E27FC236}">
                <a16:creationId xmlns:a16="http://schemas.microsoft.com/office/drawing/2014/main" id="{7D8AE65A-AEA5-462F-9EED-D1902A2E3002}"/>
              </a:ext>
            </a:extLst>
          </p:cNvPr>
          <p:cNvSpPr/>
          <p:nvPr/>
        </p:nvSpPr>
        <p:spPr bwMode="auto">
          <a:xfrm>
            <a:off x="5439868" y="3671442"/>
            <a:ext cx="2907792" cy="146304"/>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       B0 POR SKU Validation</a:t>
            </a:r>
          </a:p>
        </p:txBody>
      </p:sp>
      <p:sp>
        <p:nvSpPr>
          <p:cNvPr id="335" name="Rectangle 334">
            <a:extLst>
              <a:ext uri="{FF2B5EF4-FFF2-40B4-BE49-F238E27FC236}">
                <a16:creationId xmlns:a16="http://schemas.microsoft.com/office/drawing/2014/main" id="{5B9D949F-0167-41EC-9881-26B13F8BD482}"/>
              </a:ext>
            </a:extLst>
          </p:cNvPr>
          <p:cNvSpPr/>
          <p:nvPr/>
        </p:nvSpPr>
        <p:spPr bwMode="auto">
          <a:xfrm>
            <a:off x="7533207" y="3377932"/>
            <a:ext cx="813816" cy="149158"/>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B0 Readiness</a:t>
            </a:r>
          </a:p>
        </p:txBody>
      </p:sp>
      <p:cxnSp>
        <p:nvCxnSpPr>
          <p:cNvPr id="336" name="Straight Arrow Connector 335">
            <a:extLst>
              <a:ext uri="{FF2B5EF4-FFF2-40B4-BE49-F238E27FC236}">
                <a16:creationId xmlns:a16="http://schemas.microsoft.com/office/drawing/2014/main" id="{B3CF4723-6991-4BFE-9F2C-B9A19054AB63}"/>
              </a:ext>
            </a:extLst>
          </p:cNvPr>
          <p:cNvCxnSpPr/>
          <p:nvPr/>
        </p:nvCxnSpPr>
        <p:spPr bwMode="auto">
          <a:xfrm flipH="1">
            <a:off x="3532751" y="4400156"/>
            <a:ext cx="333536"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graphicFrame>
        <p:nvGraphicFramePr>
          <p:cNvPr id="337" name="Table 336">
            <a:extLst>
              <a:ext uri="{FF2B5EF4-FFF2-40B4-BE49-F238E27FC236}">
                <a16:creationId xmlns:a16="http://schemas.microsoft.com/office/drawing/2014/main" id="{ED335E4C-326E-47D7-AA36-E3B5792B122D}"/>
              </a:ext>
            </a:extLst>
          </p:cNvPr>
          <p:cNvGraphicFramePr>
            <a:graphicFrameLocks noGrp="1"/>
          </p:cNvGraphicFramePr>
          <p:nvPr/>
        </p:nvGraphicFramePr>
        <p:xfrm>
          <a:off x="3862646" y="4268279"/>
          <a:ext cx="6871284" cy="292608"/>
        </p:xfrm>
        <a:graphic>
          <a:graphicData uri="http://schemas.openxmlformats.org/drawingml/2006/table">
            <a:tbl>
              <a:tblPr/>
              <a:tblGrid>
                <a:gridCol w="6871284">
                  <a:extLst>
                    <a:ext uri="{9D8B030D-6E8A-4147-A177-3AD203B41FA5}">
                      <a16:colId xmlns:a16="http://schemas.microsoft.com/office/drawing/2014/main" val="20000"/>
                    </a:ext>
                  </a:extLst>
                </a:gridCol>
              </a:tblGrid>
              <a:tr h="29260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kern="1200" dirty="0">
                        <a:solidFill>
                          <a:schemeClr val="tx1"/>
                        </a:solidFill>
                        <a:effectLst/>
                        <a:latin typeface="+mn-lt"/>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sp>
        <p:nvSpPr>
          <p:cNvPr id="350" name="Rectangle 349">
            <a:extLst>
              <a:ext uri="{FF2B5EF4-FFF2-40B4-BE49-F238E27FC236}">
                <a16:creationId xmlns:a16="http://schemas.microsoft.com/office/drawing/2014/main" id="{D288A966-D931-4BDD-A5E4-FE528EEF9CDA}"/>
              </a:ext>
            </a:extLst>
          </p:cNvPr>
          <p:cNvSpPr/>
          <p:nvPr/>
        </p:nvSpPr>
        <p:spPr bwMode="auto">
          <a:xfrm>
            <a:off x="3859003" y="4268279"/>
            <a:ext cx="1272816" cy="292608"/>
          </a:xfrm>
          <a:prstGeom prst="rect">
            <a:avLst/>
          </a:prstGeom>
          <a:solidFill>
            <a:srgbClr val="FFE433">
              <a:lumMod val="75000"/>
            </a:srgbClr>
          </a:solidFill>
          <a:ln w="2540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Intel Clear" panose="020B0604020203020204" pitchFamily="34" charset="0"/>
              </a:rPr>
              <a:t>PSS/IP FW/DRV 1.1</a:t>
            </a:r>
          </a:p>
        </p:txBody>
      </p:sp>
      <p:sp>
        <p:nvSpPr>
          <p:cNvPr id="351" name="TextBox 183">
            <a:extLst>
              <a:ext uri="{FF2B5EF4-FFF2-40B4-BE49-F238E27FC236}">
                <a16:creationId xmlns:a16="http://schemas.microsoft.com/office/drawing/2014/main" id="{1DB08242-B15D-42C8-A43E-DFAA69674A8A}"/>
              </a:ext>
            </a:extLst>
          </p:cNvPr>
          <p:cNvSpPr txBox="1"/>
          <p:nvPr/>
        </p:nvSpPr>
        <p:spPr>
          <a:xfrm>
            <a:off x="3976950" y="4010088"/>
            <a:ext cx="1201399" cy="241645"/>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217"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srgbClr val="000000"/>
                </a:solidFill>
                <a:effectLst/>
                <a:uLnTx/>
                <a:uFillTx/>
                <a:latin typeface="Intel Clear" panose="020B0604020203020204" pitchFamily="34" charset="0"/>
                <a:ea typeface="+mn-ea"/>
                <a:cs typeface="+mn-cs"/>
              </a:rPr>
              <a:t>FW Code Complete</a:t>
            </a:r>
          </a:p>
        </p:txBody>
      </p:sp>
      <p:sp>
        <p:nvSpPr>
          <p:cNvPr id="352" name="Diamond 351">
            <a:extLst>
              <a:ext uri="{FF2B5EF4-FFF2-40B4-BE49-F238E27FC236}">
                <a16:creationId xmlns:a16="http://schemas.microsoft.com/office/drawing/2014/main" id="{9CD4DCDE-B986-4547-A450-55E3ABC34F93}"/>
              </a:ext>
            </a:extLst>
          </p:cNvPr>
          <p:cNvSpPr/>
          <p:nvPr/>
        </p:nvSpPr>
        <p:spPr>
          <a:xfrm>
            <a:off x="5070072" y="4172823"/>
            <a:ext cx="125844"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353" name="Diamond 352">
            <a:extLst>
              <a:ext uri="{FF2B5EF4-FFF2-40B4-BE49-F238E27FC236}">
                <a16:creationId xmlns:a16="http://schemas.microsoft.com/office/drawing/2014/main" id="{072D6EB5-B6EC-47E4-ADE6-AF424F3649A3}"/>
              </a:ext>
            </a:extLst>
          </p:cNvPr>
          <p:cNvSpPr/>
          <p:nvPr/>
        </p:nvSpPr>
        <p:spPr>
          <a:xfrm>
            <a:off x="6851745" y="4165039"/>
            <a:ext cx="125844"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354" name="TextBox 183">
            <a:extLst>
              <a:ext uri="{FF2B5EF4-FFF2-40B4-BE49-F238E27FC236}">
                <a16:creationId xmlns:a16="http://schemas.microsoft.com/office/drawing/2014/main" id="{F5E75C95-BF40-412D-A8CE-4D2DF9EB03FC}"/>
              </a:ext>
            </a:extLst>
          </p:cNvPr>
          <p:cNvSpPr txBox="1"/>
          <p:nvPr/>
        </p:nvSpPr>
        <p:spPr>
          <a:xfrm>
            <a:off x="6384516" y="4256087"/>
            <a:ext cx="885907" cy="319487"/>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217" eaLnBrk="1" fontAlgn="auto" latinLnBrk="0" hangingPunct="1">
              <a:lnSpc>
                <a:spcPct val="100000"/>
              </a:lnSpc>
              <a:spcBef>
                <a:spcPts val="0"/>
              </a:spcBef>
              <a:spcAft>
                <a:spcPts val="0"/>
              </a:spcAft>
              <a:buClrTx/>
              <a:buSzTx/>
              <a:buFontTx/>
              <a:buNone/>
              <a:tabLst/>
              <a:defRPr/>
            </a:pPr>
            <a:r>
              <a:rPr kumimoji="0" lang="en-US" sz="800" b="1" i="1" u="none" strike="noStrike" kern="0" cap="none" spc="0" normalizeH="0" baseline="0" noProof="0" dirty="0">
                <a:ln>
                  <a:noFill/>
                </a:ln>
                <a:solidFill>
                  <a:srgbClr val="000000"/>
                </a:solidFill>
                <a:effectLst/>
                <a:uLnTx/>
                <a:uFillTx/>
                <a:latin typeface="Intel Clear" panose="020B0604020203020204" pitchFamily="34" charset="0"/>
                <a:ea typeface="+mn-ea"/>
                <a:cs typeface="+mn-cs"/>
              </a:rPr>
              <a:t>Platform PROD TI Gate</a:t>
            </a:r>
          </a:p>
        </p:txBody>
      </p:sp>
      <p:sp>
        <p:nvSpPr>
          <p:cNvPr id="358" name="Text Box 6149">
            <a:extLst>
              <a:ext uri="{FF2B5EF4-FFF2-40B4-BE49-F238E27FC236}">
                <a16:creationId xmlns:a16="http://schemas.microsoft.com/office/drawing/2014/main" id="{444D2A21-7EE3-4BE2-8746-82070033D453}"/>
              </a:ext>
            </a:extLst>
          </p:cNvPr>
          <p:cNvSpPr txBox="1">
            <a:spLocks noChangeArrowheads="1"/>
          </p:cNvSpPr>
          <p:nvPr/>
        </p:nvSpPr>
        <p:spPr bwMode="auto">
          <a:xfrm>
            <a:off x="4415493" y="1295565"/>
            <a:ext cx="735546" cy="522122"/>
          </a:xfrm>
          <a:prstGeom prst="rect">
            <a:avLst/>
          </a:prstGeom>
          <a:noFill/>
          <a:ln w="9525">
            <a:noFill/>
            <a:miter lim="800000"/>
            <a:headEnd/>
            <a:tailEnd/>
          </a:ln>
        </p:spPr>
        <p:txBody>
          <a:bodyPr wrap="square" lIns="89589" tIns="44795" rIns="89589" bIns="44795">
            <a:spAutoFit/>
          </a:bodyPr>
          <a:lstStyle/>
          <a:p>
            <a:pPr algn="ctr" defTabSz="950317">
              <a:lnSpc>
                <a:spcPct val="85000"/>
              </a:lnSpc>
              <a:defRPr/>
            </a:pPr>
            <a:r>
              <a:rPr lang="en-US" sz="1100" b="1" i="1" dirty="0">
                <a:solidFill>
                  <a:srgbClr val="000000"/>
                </a:solidFill>
                <a:latin typeface="Intel Clear" panose="020B0604020203020204" pitchFamily="34" charset="0"/>
              </a:rPr>
              <a:t>A0</a:t>
            </a:r>
          </a:p>
          <a:p>
            <a:pPr algn="ctr" defTabSz="950317">
              <a:lnSpc>
                <a:spcPct val="85000"/>
              </a:lnSpc>
              <a:defRPr/>
            </a:pPr>
            <a:r>
              <a:rPr lang="en-US" sz="1100" b="1" i="1" dirty="0">
                <a:solidFill>
                  <a:srgbClr val="000000"/>
                </a:solidFill>
                <a:latin typeface="Intel Clear" panose="020B0604020203020204" pitchFamily="34" charset="0"/>
              </a:rPr>
              <a:t>Power-On Start</a:t>
            </a:r>
          </a:p>
        </p:txBody>
      </p:sp>
      <p:sp>
        <p:nvSpPr>
          <p:cNvPr id="359" name="Text Box 6145">
            <a:extLst>
              <a:ext uri="{FF2B5EF4-FFF2-40B4-BE49-F238E27FC236}">
                <a16:creationId xmlns:a16="http://schemas.microsoft.com/office/drawing/2014/main" id="{1253AAC6-DA91-4B6F-AAFC-B5AC06411C92}"/>
              </a:ext>
            </a:extLst>
          </p:cNvPr>
          <p:cNvSpPr txBox="1">
            <a:spLocks noChangeArrowheads="1"/>
          </p:cNvSpPr>
          <p:nvPr/>
        </p:nvSpPr>
        <p:spPr bwMode="auto">
          <a:xfrm>
            <a:off x="5045648" y="1162829"/>
            <a:ext cx="1145937" cy="522122"/>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1100" b="1" i="1" dirty="0">
                <a:solidFill>
                  <a:srgbClr val="000000"/>
                </a:solidFill>
                <a:latin typeface="Intel Clear" panose="020B0604020203020204" pitchFamily="34" charset="0"/>
              </a:rPr>
              <a:t>A0 Platform</a:t>
            </a:r>
          </a:p>
          <a:p>
            <a:pPr algn="ctr" defTabSz="950317">
              <a:lnSpc>
                <a:spcPct val="85000"/>
              </a:lnSpc>
              <a:defRPr/>
            </a:pPr>
            <a:r>
              <a:rPr lang="en-US" sz="1100" b="1" i="1" dirty="0">
                <a:solidFill>
                  <a:srgbClr val="000000"/>
                </a:solidFill>
                <a:latin typeface="Intel Clear" panose="020B0604020203020204" pitchFamily="34" charset="0"/>
              </a:rPr>
              <a:t>Power-On Exit </a:t>
            </a:r>
          </a:p>
          <a:p>
            <a:pPr algn="ctr" defTabSz="950317">
              <a:lnSpc>
                <a:spcPct val="85000"/>
              </a:lnSpc>
              <a:defRPr/>
            </a:pPr>
            <a:r>
              <a:rPr lang="en-US" sz="1100" b="1" i="1" dirty="0">
                <a:solidFill>
                  <a:srgbClr val="000000"/>
                </a:solidFill>
                <a:latin typeface="Intel Clear" panose="020B0604020203020204" pitchFamily="34" charset="0"/>
              </a:rPr>
              <a:t>(PPOE)</a:t>
            </a:r>
          </a:p>
        </p:txBody>
      </p:sp>
      <p:sp>
        <p:nvSpPr>
          <p:cNvPr id="360" name="Left Brace 359">
            <a:extLst>
              <a:ext uri="{FF2B5EF4-FFF2-40B4-BE49-F238E27FC236}">
                <a16:creationId xmlns:a16="http://schemas.microsoft.com/office/drawing/2014/main" id="{77A7648A-170D-4592-BAE2-189934433DF0}"/>
              </a:ext>
            </a:extLst>
          </p:cNvPr>
          <p:cNvSpPr/>
          <p:nvPr/>
        </p:nvSpPr>
        <p:spPr bwMode="auto">
          <a:xfrm rot="5400000">
            <a:off x="5645919" y="1446938"/>
            <a:ext cx="121837" cy="404733"/>
          </a:xfrm>
          <a:prstGeom prst="leftBrace">
            <a:avLst>
              <a:gd name="adj1" fmla="val 35600"/>
              <a:gd name="adj2" fmla="val 51333"/>
            </a:avLst>
          </a:prstGeom>
          <a:noFill/>
          <a:ln w="19050" cap="flat" cmpd="sng" algn="ctr">
            <a:solidFill>
              <a:srgbClr val="000000"/>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61" name="Rectangle 360">
            <a:extLst>
              <a:ext uri="{FF2B5EF4-FFF2-40B4-BE49-F238E27FC236}">
                <a16:creationId xmlns:a16="http://schemas.microsoft.com/office/drawing/2014/main" id="{64FC3B39-79DE-4B20-A01C-2C4A10356072}"/>
              </a:ext>
            </a:extLst>
          </p:cNvPr>
          <p:cNvSpPr/>
          <p:nvPr/>
        </p:nvSpPr>
        <p:spPr bwMode="auto">
          <a:xfrm>
            <a:off x="5151031" y="2351088"/>
            <a:ext cx="397908" cy="813204"/>
          </a:xfrm>
          <a:prstGeom prst="rect">
            <a:avLst/>
          </a:prstGeom>
          <a:solidFill>
            <a:srgbClr val="99CCFF"/>
          </a:solidFill>
          <a:ln w="19050" cap="flat" cmpd="sng" algn="ctr">
            <a:solidFill>
              <a:srgbClr val="000000"/>
            </a:solidFill>
            <a:prstDash val="solid"/>
            <a:round/>
            <a:headEnd type="none" w="med" len="med"/>
            <a:tailEnd type="none" w="med" len="med"/>
          </a:ln>
          <a:effectLst/>
        </p:spPr>
        <p:txBody>
          <a:bodyPr vert="vert270" wrap="square" lIns="46800" tIns="0" rIns="46800" bIns="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Platform</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PO Exit</a:t>
            </a:r>
          </a:p>
        </p:txBody>
      </p:sp>
      <p:sp>
        <p:nvSpPr>
          <p:cNvPr id="362" name="Rectangle 361">
            <a:extLst>
              <a:ext uri="{FF2B5EF4-FFF2-40B4-BE49-F238E27FC236}">
                <a16:creationId xmlns:a16="http://schemas.microsoft.com/office/drawing/2014/main" id="{CDF9AA4E-354F-4493-8140-3F030487A055}"/>
              </a:ext>
            </a:extLst>
          </p:cNvPr>
          <p:cNvSpPr/>
          <p:nvPr/>
        </p:nvSpPr>
        <p:spPr bwMode="auto">
          <a:xfrm>
            <a:off x="5545629" y="2353040"/>
            <a:ext cx="305481" cy="813204"/>
          </a:xfrm>
          <a:prstGeom prst="rect">
            <a:avLst/>
          </a:prstGeom>
          <a:gradFill flip="none" rotWithShape="1">
            <a:gsLst>
              <a:gs pos="19000">
                <a:srgbClr val="99CCFF"/>
              </a:gs>
              <a:gs pos="40000">
                <a:srgbClr val="99CCFF">
                  <a:alpha val="75000"/>
                </a:srgbClr>
              </a:gs>
              <a:gs pos="100000">
                <a:srgbClr val="99CCFF">
                  <a:alpha val="20000"/>
                </a:srgbClr>
              </a:gs>
            </a:gsLst>
            <a:lin ang="0" scaled="1"/>
            <a:tileRect/>
          </a:gradFill>
          <a:ln w="15875" cap="flat" cmpd="sng" algn="ctr">
            <a:solidFill>
              <a:srgbClr val="000000"/>
            </a:solidFill>
            <a:prstDash val="sysDot"/>
            <a:round/>
            <a:headEnd type="none" w="med" len="med"/>
            <a:tailEnd type="none" w="med" len="med"/>
          </a:ln>
          <a:effectLst/>
        </p:spPr>
        <p:txBody>
          <a:bodyPr vert="vert270" wrap="square" lIns="46800" tIns="0" rIns="46800" bIns="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0000"/>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sp>
        <p:nvSpPr>
          <p:cNvPr id="363" name="Rectangle 362">
            <a:extLst>
              <a:ext uri="{FF2B5EF4-FFF2-40B4-BE49-F238E27FC236}">
                <a16:creationId xmlns:a16="http://schemas.microsoft.com/office/drawing/2014/main" id="{8872E74A-70E3-44FA-A30A-F69239660497}"/>
              </a:ext>
            </a:extLst>
          </p:cNvPr>
          <p:cNvSpPr/>
          <p:nvPr/>
        </p:nvSpPr>
        <p:spPr>
          <a:xfrm>
            <a:off x="1952995" y="2808288"/>
            <a:ext cx="1082347" cy="459797"/>
          </a:xfrm>
          <a:prstGeom prst="rect">
            <a:avLst/>
          </a:prstGeom>
        </p:spPr>
        <p:txBody>
          <a:bodyPr wrap="square" lIns="89589" tIns="44795" rIns="89589" bIns="44795">
            <a:spAutoFit/>
          </a:bodyPr>
          <a:lstStyle/>
          <a:p>
            <a:pPr defTabSz="895841" fontAlgn="ctr"/>
            <a:r>
              <a:rPr lang="en-US" sz="1200" b="1" dirty="0">
                <a:solidFill>
                  <a:srgbClr val="000000"/>
                </a:solidFill>
              </a:rPr>
              <a:t>Post-Si </a:t>
            </a:r>
          </a:p>
          <a:p>
            <a:pPr defTabSz="895841" fontAlgn="ctr"/>
            <a:r>
              <a:rPr lang="en-US" sz="1200" b="1" dirty="0">
                <a:solidFill>
                  <a:srgbClr val="000000"/>
                </a:solidFill>
              </a:rPr>
              <a:t>Sys Val</a:t>
            </a:r>
            <a:endParaRPr lang="en-US" sz="1200" i="1" dirty="0">
              <a:solidFill>
                <a:srgbClr val="000000"/>
              </a:solidFill>
            </a:endParaRPr>
          </a:p>
        </p:txBody>
      </p:sp>
      <p:sp>
        <p:nvSpPr>
          <p:cNvPr id="364" name="Rectangle 363">
            <a:extLst>
              <a:ext uri="{FF2B5EF4-FFF2-40B4-BE49-F238E27FC236}">
                <a16:creationId xmlns:a16="http://schemas.microsoft.com/office/drawing/2014/main" id="{FEEEACF8-E500-41FA-91B5-146D9865B0A5}"/>
              </a:ext>
            </a:extLst>
          </p:cNvPr>
          <p:cNvSpPr/>
          <p:nvPr/>
        </p:nvSpPr>
        <p:spPr bwMode="auto">
          <a:xfrm>
            <a:off x="9304799" y="3375830"/>
            <a:ext cx="515709" cy="146304"/>
          </a:xfrm>
          <a:prstGeom prst="rect">
            <a:avLst/>
          </a:prstGeom>
          <a:solidFill>
            <a:srgbClr val="333333"/>
          </a:solidFill>
          <a:ln w="12700" cap="flat" cmpd="sng" algn="ctr">
            <a:solidFill>
              <a:srgbClr val="000000"/>
            </a:solidFill>
            <a:prstDash val="solid"/>
            <a:round/>
            <a:headEnd type="none" w="med" len="med"/>
            <a:tailEnd type="none" w="med" len="med"/>
          </a:ln>
          <a:effectLst/>
        </p:spPr>
        <p:txBody>
          <a:bodyPr vert="horz" wrap="square" lIns="0" tIns="46781" rIns="0"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lang="en-US" sz="550" b="1" kern="0" dirty="0">
                <a:solidFill>
                  <a:srgbClr val="FFFFFF"/>
                </a:solidFill>
                <a:latin typeface="Intel Clear" panose="020B0604020203020204" pitchFamily="34" charset="0"/>
              </a:rPr>
              <a:t>PROD Step</a:t>
            </a:r>
            <a:r>
              <a:rPr kumimoji="0" lang="en-US" sz="550" b="1" i="0" u="none" strike="noStrike" kern="0" cap="none" spc="0" normalizeH="0" baseline="0" noProof="0" dirty="0">
                <a:ln>
                  <a:noFill/>
                </a:ln>
                <a:solidFill>
                  <a:srgbClr val="FFFFFF"/>
                </a:solidFill>
                <a:effectLst/>
                <a:uLnTx/>
                <a:uFillTx/>
                <a:latin typeface="Intel Clear" panose="020B0604020203020204" pitchFamily="34" charset="0"/>
              </a:rPr>
              <a:t> Readiness</a:t>
            </a:r>
          </a:p>
        </p:txBody>
      </p:sp>
      <p:sp>
        <p:nvSpPr>
          <p:cNvPr id="365" name="Rectangle 364">
            <a:extLst>
              <a:ext uri="{FF2B5EF4-FFF2-40B4-BE49-F238E27FC236}">
                <a16:creationId xmlns:a16="http://schemas.microsoft.com/office/drawing/2014/main" id="{E50B7DEF-D5FC-46C1-BF66-C164DCBE9956}"/>
              </a:ext>
            </a:extLst>
          </p:cNvPr>
          <p:cNvSpPr/>
          <p:nvPr/>
        </p:nvSpPr>
        <p:spPr bwMode="auto">
          <a:xfrm>
            <a:off x="9826420" y="3375830"/>
            <a:ext cx="919262" cy="146304"/>
          </a:xfrm>
          <a:prstGeom prst="rect">
            <a:avLst/>
          </a:prstGeom>
          <a:solidFill>
            <a:srgbClr val="DDDDDD"/>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lang="en-US" sz="600" kern="0" dirty="0">
                <a:solidFill>
                  <a:srgbClr val="000000"/>
                </a:solidFill>
                <a:latin typeface="Intel Clear" panose="020B0604020203020204" pitchFamily="34" charset="0"/>
              </a:rPr>
              <a:t>PROD</a:t>
            </a:r>
            <a:r>
              <a:rPr kumimoji="0" lang="en-US" sz="600" i="0" u="none" strike="noStrike" kern="0" cap="none" spc="0" normalizeH="0" baseline="0" noProof="0" dirty="0">
                <a:ln>
                  <a:noFill/>
                </a:ln>
                <a:solidFill>
                  <a:srgbClr val="000000"/>
                </a:solidFill>
                <a:effectLst/>
                <a:uLnTx/>
                <a:uFillTx/>
                <a:latin typeface="Intel Clear" panose="020B0604020203020204" pitchFamily="34" charset="0"/>
              </a:rPr>
              <a:t> Step Validation </a:t>
            </a:r>
          </a:p>
        </p:txBody>
      </p:sp>
      <p:sp>
        <p:nvSpPr>
          <p:cNvPr id="366" name="TextBox 365">
            <a:extLst>
              <a:ext uri="{FF2B5EF4-FFF2-40B4-BE49-F238E27FC236}">
                <a16:creationId xmlns:a16="http://schemas.microsoft.com/office/drawing/2014/main" id="{0B7C2485-558C-49B2-8426-965B55B8ECDF}"/>
              </a:ext>
            </a:extLst>
          </p:cNvPr>
          <p:cNvSpPr txBox="1"/>
          <p:nvPr/>
        </p:nvSpPr>
        <p:spPr>
          <a:xfrm>
            <a:off x="3996491" y="813203"/>
            <a:ext cx="1895379" cy="246221"/>
          </a:xfrm>
          <a:prstGeom prst="rect">
            <a:avLst/>
          </a:prstGeom>
          <a:noFill/>
        </p:spPr>
        <p:txBody>
          <a:bodyPr wrap="square" rtlCol="0">
            <a:spAutoFit/>
          </a:bodyPr>
          <a:lstStyle/>
          <a:p>
            <a:pPr algn="ctr"/>
            <a:r>
              <a:rPr lang="en-US" sz="1000" b="1" i="1" dirty="0">
                <a:solidFill>
                  <a:srgbClr val="000000">
                    <a:lumMod val="50000"/>
                    <a:lumOff val="50000"/>
                  </a:srgbClr>
                </a:solidFill>
                <a:latin typeface="Verdana"/>
              </a:rPr>
              <a:t>Post-Si Phase</a:t>
            </a:r>
          </a:p>
        </p:txBody>
      </p:sp>
      <p:grpSp>
        <p:nvGrpSpPr>
          <p:cNvPr id="367" name="Sticker79465">
            <a:extLst>
              <a:ext uri="{FF2B5EF4-FFF2-40B4-BE49-F238E27FC236}">
                <a16:creationId xmlns:a16="http://schemas.microsoft.com/office/drawing/2014/main" id="{F906D730-0656-4596-8D31-60A00BBE6524}"/>
              </a:ext>
            </a:extLst>
          </p:cNvPr>
          <p:cNvGrpSpPr/>
          <p:nvPr>
            <p:custDataLst>
              <p:tags r:id="rId3"/>
            </p:custDataLst>
          </p:nvPr>
        </p:nvGrpSpPr>
        <p:grpSpPr>
          <a:xfrm>
            <a:off x="9742487" y="74803"/>
            <a:ext cx="1681793" cy="240475"/>
            <a:chOff x="8169483" y="1306784"/>
            <a:chExt cx="1441099" cy="247652"/>
          </a:xfrm>
        </p:grpSpPr>
        <p:sp>
          <p:nvSpPr>
            <p:cNvPr id="368" name="StickerText79465">
              <a:extLst>
                <a:ext uri="{FF2B5EF4-FFF2-40B4-BE49-F238E27FC236}">
                  <a16:creationId xmlns:a16="http://schemas.microsoft.com/office/drawing/2014/main" id="{AAEB8271-E710-4A40-B78F-E2730F1E5152}"/>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369" name="StickerLineTop79465">
              <a:extLst>
                <a:ext uri="{FF2B5EF4-FFF2-40B4-BE49-F238E27FC236}">
                  <a16:creationId xmlns:a16="http://schemas.microsoft.com/office/drawing/2014/main" id="{5104E215-621E-4536-A123-C841D7BDBD81}"/>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370" name="StickerLineBottom79465">
              <a:extLst>
                <a:ext uri="{FF2B5EF4-FFF2-40B4-BE49-F238E27FC236}">
                  <a16:creationId xmlns:a16="http://schemas.microsoft.com/office/drawing/2014/main" id="{1887CA40-1E44-4BFD-9C0E-AD7D57E35366}"/>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380" name="Flowchart: Decision 379">
            <a:extLst>
              <a:ext uri="{FF2B5EF4-FFF2-40B4-BE49-F238E27FC236}">
                <a16:creationId xmlns:a16="http://schemas.microsoft.com/office/drawing/2014/main" id="{B8558E0E-D7C5-4F53-AD97-CD5E604887A7}"/>
              </a:ext>
            </a:extLst>
          </p:cNvPr>
          <p:cNvSpPr/>
          <p:nvPr/>
        </p:nvSpPr>
        <p:spPr>
          <a:xfrm>
            <a:off x="7074050" y="4164233"/>
            <a:ext cx="125844" cy="182539"/>
          </a:xfrm>
          <a:prstGeom prst="flowChartDecision">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b"/>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81" name="TextBox 18383">
            <a:extLst>
              <a:ext uri="{FF2B5EF4-FFF2-40B4-BE49-F238E27FC236}">
                <a16:creationId xmlns:a16="http://schemas.microsoft.com/office/drawing/2014/main" id="{F997336B-5C1C-4E5D-A840-3F975FEFA62B}"/>
              </a:ext>
            </a:extLst>
          </p:cNvPr>
          <p:cNvSpPr txBox="1"/>
          <p:nvPr/>
        </p:nvSpPr>
        <p:spPr>
          <a:xfrm>
            <a:off x="6962951" y="4230497"/>
            <a:ext cx="785796" cy="267353"/>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060"/>
                </a:solidFill>
                <a:effectLst/>
                <a:uLnTx/>
                <a:uFillTx/>
                <a:latin typeface="Intel Clear" panose="020B0604020203020204" pitchFamily="34" charset="0"/>
                <a:ea typeface="+mn-ea"/>
                <a:cs typeface="+mn-cs"/>
              </a:rPr>
              <a:t>Alpha</a:t>
            </a:r>
          </a:p>
        </p:txBody>
      </p:sp>
      <p:sp>
        <p:nvSpPr>
          <p:cNvPr id="382" name="Flowchart: Decision 381">
            <a:extLst>
              <a:ext uri="{FF2B5EF4-FFF2-40B4-BE49-F238E27FC236}">
                <a16:creationId xmlns:a16="http://schemas.microsoft.com/office/drawing/2014/main" id="{9F421607-C7EC-433F-A9C9-8C5B7CB7955A}"/>
              </a:ext>
            </a:extLst>
          </p:cNvPr>
          <p:cNvSpPr/>
          <p:nvPr/>
        </p:nvSpPr>
        <p:spPr>
          <a:xfrm>
            <a:off x="9257896" y="4164233"/>
            <a:ext cx="125844" cy="182539"/>
          </a:xfrm>
          <a:prstGeom prst="flowChartDecision">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b"/>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83" name="TextBox 18685">
            <a:extLst>
              <a:ext uri="{FF2B5EF4-FFF2-40B4-BE49-F238E27FC236}">
                <a16:creationId xmlns:a16="http://schemas.microsoft.com/office/drawing/2014/main" id="{75CC753A-C70A-4189-A8A3-14C5EE56A2DB}"/>
              </a:ext>
            </a:extLst>
          </p:cNvPr>
          <p:cNvSpPr txBox="1"/>
          <p:nvPr/>
        </p:nvSpPr>
        <p:spPr>
          <a:xfrm>
            <a:off x="9243408" y="4218381"/>
            <a:ext cx="546424" cy="267353"/>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060"/>
                </a:solidFill>
                <a:effectLst/>
                <a:uLnTx/>
                <a:uFillTx/>
                <a:latin typeface="Intel Clear" panose="020B0604020203020204" pitchFamily="34" charset="0"/>
                <a:ea typeface="+mn-ea"/>
                <a:cs typeface="+mn-cs"/>
              </a:rPr>
              <a:t>Beta</a:t>
            </a:r>
          </a:p>
        </p:txBody>
      </p:sp>
      <p:sp>
        <p:nvSpPr>
          <p:cNvPr id="384" name="Flowchart: Decision 383">
            <a:extLst>
              <a:ext uri="{FF2B5EF4-FFF2-40B4-BE49-F238E27FC236}">
                <a16:creationId xmlns:a16="http://schemas.microsoft.com/office/drawing/2014/main" id="{57714EF8-BA1E-4EC7-B14F-97CB4FF5C076}"/>
              </a:ext>
            </a:extLst>
          </p:cNvPr>
          <p:cNvSpPr/>
          <p:nvPr/>
        </p:nvSpPr>
        <p:spPr>
          <a:xfrm>
            <a:off x="10664478" y="4164233"/>
            <a:ext cx="125844" cy="182539"/>
          </a:xfrm>
          <a:prstGeom prst="flowChartDecision">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b"/>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85" name="TextBox 18987">
            <a:extLst>
              <a:ext uri="{FF2B5EF4-FFF2-40B4-BE49-F238E27FC236}">
                <a16:creationId xmlns:a16="http://schemas.microsoft.com/office/drawing/2014/main" id="{18B09E09-C548-4773-A7BA-6F4B39860184}"/>
              </a:ext>
            </a:extLst>
          </p:cNvPr>
          <p:cNvSpPr txBox="1"/>
          <p:nvPr/>
        </p:nvSpPr>
        <p:spPr>
          <a:xfrm>
            <a:off x="10399024" y="4218381"/>
            <a:ext cx="373279" cy="267353"/>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060"/>
                </a:solidFill>
                <a:effectLst/>
                <a:uLnTx/>
                <a:uFillTx/>
                <a:latin typeface="Intel Clear" panose="020B0604020203020204" pitchFamily="34" charset="0"/>
                <a:ea typeface="+mn-ea"/>
                <a:cs typeface="+mn-cs"/>
              </a:rPr>
              <a:t>PV</a:t>
            </a:r>
          </a:p>
        </p:txBody>
      </p:sp>
      <p:sp>
        <p:nvSpPr>
          <p:cNvPr id="386" name="Flowchart: Decision 130">
            <a:extLst>
              <a:ext uri="{FF2B5EF4-FFF2-40B4-BE49-F238E27FC236}">
                <a16:creationId xmlns:a16="http://schemas.microsoft.com/office/drawing/2014/main" id="{81B83C77-E07C-4570-89F8-169ACD2A7283}"/>
              </a:ext>
            </a:extLst>
          </p:cNvPr>
          <p:cNvSpPr/>
          <p:nvPr/>
        </p:nvSpPr>
        <p:spPr>
          <a:xfrm>
            <a:off x="6147600" y="4183435"/>
            <a:ext cx="125844" cy="182539"/>
          </a:xfrm>
          <a:prstGeom prst="flowChartDecision">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b"/>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87" name="TextBox 18383">
            <a:extLst>
              <a:ext uri="{FF2B5EF4-FFF2-40B4-BE49-F238E27FC236}">
                <a16:creationId xmlns:a16="http://schemas.microsoft.com/office/drawing/2014/main" id="{09ADA4E4-521F-4312-BB28-244B2DDA314D}"/>
              </a:ext>
            </a:extLst>
          </p:cNvPr>
          <p:cNvSpPr txBox="1"/>
          <p:nvPr/>
        </p:nvSpPr>
        <p:spPr>
          <a:xfrm>
            <a:off x="5705330" y="4306348"/>
            <a:ext cx="785796" cy="267353"/>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060"/>
                </a:solidFill>
                <a:effectLst/>
                <a:uLnTx/>
                <a:uFillTx/>
                <a:latin typeface="Intel Clear" panose="020B0604020203020204" pitchFamily="34" charset="0"/>
                <a:ea typeface="+mn-ea"/>
                <a:cs typeface="+mn-cs"/>
              </a:rPr>
              <a:t>Pre-Alpha</a:t>
            </a:r>
          </a:p>
        </p:txBody>
      </p:sp>
      <p:sp>
        <p:nvSpPr>
          <p:cNvPr id="388" name="Flowchart: Decision 130">
            <a:extLst>
              <a:ext uri="{FF2B5EF4-FFF2-40B4-BE49-F238E27FC236}">
                <a16:creationId xmlns:a16="http://schemas.microsoft.com/office/drawing/2014/main" id="{0CE2869C-9DBD-48B1-84F1-3CAFE9502999}"/>
              </a:ext>
            </a:extLst>
          </p:cNvPr>
          <p:cNvSpPr/>
          <p:nvPr/>
        </p:nvSpPr>
        <p:spPr>
          <a:xfrm>
            <a:off x="6340043" y="4170557"/>
            <a:ext cx="125844" cy="182539"/>
          </a:xfrm>
          <a:prstGeom prst="flowChartDecision">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b"/>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106" name="TextBox 105">
            <a:extLst>
              <a:ext uri="{FF2B5EF4-FFF2-40B4-BE49-F238E27FC236}">
                <a16:creationId xmlns:a16="http://schemas.microsoft.com/office/drawing/2014/main" id="{B6AF771F-C91B-4193-8361-64D451EF1E44}"/>
              </a:ext>
            </a:extLst>
          </p:cNvPr>
          <p:cNvSpPr txBox="1"/>
          <p:nvPr/>
        </p:nvSpPr>
        <p:spPr>
          <a:xfrm>
            <a:off x="1754643" y="7212134"/>
            <a:ext cx="10311437" cy="244353"/>
          </a:xfrm>
          <a:prstGeom prst="rect">
            <a:avLst/>
          </a:prstGeom>
          <a:noFill/>
        </p:spPr>
        <p:txBody>
          <a:bodyPr wrap="square" lIns="89589" tIns="44795" rIns="89589" bIns="44795" rtlCol="0">
            <a:spAutoFit/>
          </a:bodyPr>
          <a:lstStyle/>
          <a:p>
            <a:pPr defTabSz="895841"/>
            <a:r>
              <a:rPr lang="en-US" sz="1000" i="1" dirty="0">
                <a:solidFill>
                  <a:srgbClr val="00B2EA"/>
                </a:solidFill>
              </a:rPr>
              <a:t>Please Note: This is an example PLC timeline to demonstrate phases; timelines will vary due to various factors (FAB TPT, complexity, customer timing requirements, # of steppings, etc.)</a:t>
            </a:r>
          </a:p>
        </p:txBody>
      </p:sp>
      <p:sp>
        <p:nvSpPr>
          <p:cNvPr id="107" name="Rectangle 106">
            <a:extLst>
              <a:ext uri="{FF2B5EF4-FFF2-40B4-BE49-F238E27FC236}">
                <a16:creationId xmlns:a16="http://schemas.microsoft.com/office/drawing/2014/main" id="{41A44443-B3E0-47F2-81BB-523242BEA3E2}"/>
              </a:ext>
            </a:extLst>
          </p:cNvPr>
          <p:cNvSpPr/>
          <p:nvPr/>
        </p:nvSpPr>
        <p:spPr bwMode="auto">
          <a:xfrm>
            <a:off x="1817687" y="6944165"/>
            <a:ext cx="9372600" cy="181210"/>
          </a:xfrm>
          <a:prstGeom prst="rect">
            <a:avLst/>
          </a:prstGeom>
          <a:noFill/>
          <a:ln w="9525" cap="flat" cmpd="sng" algn="ctr">
            <a:noFill/>
            <a:prstDash val="dash"/>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r>
              <a:rPr lang="en-US" sz="1000" b="1" i="1" dirty="0">
                <a:solidFill>
                  <a:srgbClr val="00B2EA"/>
                </a:solidFill>
              </a:rPr>
              <a:t>Additional details regarding Platform A0 PO Exit can be found at: </a:t>
            </a:r>
            <a:r>
              <a:rPr lang="en-US" sz="1000" b="1" i="1" u="sng" dirty="0">
                <a:solidFill>
                  <a:srgbClr val="FFFF00"/>
                </a:solidFill>
                <a:hlinkClick r:id="rId7"/>
              </a:rPr>
              <a:t>http://goto.intel.com/PPOE</a:t>
            </a:r>
            <a:endParaRPr lang="en-US" sz="1000" b="1" i="1" u="sng" dirty="0">
              <a:solidFill>
                <a:srgbClr val="FFFF00"/>
              </a:solidFill>
            </a:endParaRPr>
          </a:p>
        </p:txBody>
      </p:sp>
    </p:spTree>
    <p:extLst>
      <p:ext uri="{BB962C8B-B14F-4D97-AF65-F5344CB8AC3E}">
        <p14:creationId xmlns:p14="http://schemas.microsoft.com/office/powerpoint/2010/main" val="33791672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custDataLst>
              <p:tags r:id="rId1"/>
            </p:custDataLst>
          </p:nvPr>
        </p:nvSpPr>
        <p:spPr bwMode="auto">
          <a:xfrm>
            <a:off x="1971839" y="4805410"/>
            <a:ext cx="9312103" cy="2032651"/>
          </a:xfrm>
          <a:prstGeom prst="rect">
            <a:avLst/>
          </a:prstGeom>
          <a:solidFill>
            <a:srgbClr val="9CC9FF"/>
          </a:solidFill>
          <a:ln w="19050" cap="flat" cmpd="sng" algn="ctr">
            <a:noFill/>
            <a:prstDash val="solid"/>
            <a:round/>
            <a:headEnd type="none" w="med" len="med"/>
            <a:tailEnd type="none" w="med" len="med"/>
          </a:ln>
          <a:effectLst/>
        </p:spPr>
        <p:txBody>
          <a:bodyPr vert="horz" wrap="square" lIns="46700" tIns="46700" rIns="46700" bIns="46700" numCol="1" rtlCol="0" anchor="ctr" anchorCtr="0" compatLnSpc="1">
            <a:prstTxWarp prst="textNoShape">
              <a:avLst/>
            </a:prstTxWarp>
          </a:bodyPr>
          <a:lstStyle/>
          <a:p>
            <a:pPr defTabSz="912569" eaLnBrk="0" fontAlgn="base" hangingPunct="0">
              <a:spcBef>
                <a:spcPts val="200"/>
              </a:spcBef>
              <a:buSzPct val="100000"/>
            </a:pPr>
            <a:r>
              <a:rPr lang="en-US" sz="1000" b="1" i="1" u="sng" dirty="0">
                <a:solidFill>
                  <a:srgbClr val="000000"/>
                </a:solidFill>
                <a:latin typeface="+mj-lt"/>
              </a:rPr>
              <a:t>Assumptions:</a:t>
            </a:r>
          </a:p>
          <a:p>
            <a:pPr marL="182489" indent="-182489" defTabSz="912569" eaLnBrk="0" fontAlgn="base" hangingPunct="0">
              <a:spcBef>
                <a:spcPts val="200"/>
              </a:spcBef>
              <a:buSzPct val="100000"/>
              <a:buFont typeface="Verdana" panose="020B0604030504040204" pitchFamily="34" charset="0"/>
              <a:buChar char="•"/>
            </a:pPr>
            <a:r>
              <a:rPr lang="en-US" sz="1000" b="1" dirty="0">
                <a:solidFill>
                  <a:srgbClr val="000000"/>
                </a:solidFill>
                <a:latin typeface="+mj-lt"/>
              </a:rPr>
              <a:t>High Product complexity and/or insufficient pre-si activities could drive 3 stepping model.</a:t>
            </a:r>
          </a:p>
          <a:p>
            <a:pPr marL="668316" lvl="1" indent="-182489" defTabSz="912569" eaLnBrk="0" fontAlgn="base" hangingPunct="0">
              <a:spcBef>
                <a:spcPts val="200"/>
              </a:spcBef>
              <a:buSzPct val="100000"/>
              <a:buFont typeface="Verdana" panose="020B0604030504040204" pitchFamily="34" charset="0"/>
              <a:buChar char="•"/>
            </a:pPr>
            <a:r>
              <a:rPr lang="en-US" sz="1000" b="1" i="1" dirty="0">
                <a:solidFill>
                  <a:srgbClr val="000000"/>
                </a:solidFill>
                <a:latin typeface="+mj-lt"/>
              </a:rPr>
              <a:t>Complexity could be driven by:  new process, high architectural change, unproven IP’s, complex analog circuits w/out test chip, …</a:t>
            </a:r>
          </a:p>
          <a:p>
            <a:pPr marL="182489" indent="-182489" defTabSz="912569" eaLnBrk="0" fontAlgn="base" hangingPunct="0">
              <a:spcBef>
                <a:spcPts val="200"/>
              </a:spcBef>
              <a:buSzPct val="100000"/>
              <a:buFont typeface="Verdana" panose="020B0604030504040204" pitchFamily="34" charset="0"/>
              <a:buChar char="•"/>
            </a:pPr>
            <a:r>
              <a:rPr lang="en-US" sz="1000" b="1" dirty="0">
                <a:solidFill>
                  <a:srgbClr val="000000"/>
                </a:solidFill>
                <a:latin typeface="+mj-lt"/>
              </a:rPr>
              <a:t>Average 14 weeks of Fab TPT time (base on approximation of 14nm standard TPT &amp; 10nm Priority TPT)</a:t>
            </a:r>
          </a:p>
          <a:p>
            <a:pPr marL="668316" lvl="1" indent="-182489" defTabSz="912569" eaLnBrk="0" fontAlgn="base" hangingPunct="0">
              <a:spcBef>
                <a:spcPts val="200"/>
              </a:spcBef>
              <a:buSzPct val="100000"/>
              <a:buFont typeface="Verdana" panose="020B0604030504040204" pitchFamily="34" charset="0"/>
              <a:buChar char="•"/>
            </a:pPr>
            <a:r>
              <a:rPr lang="en-US" sz="1000" b="1" dirty="0">
                <a:solidFill>
                  <a:srgbClr val="000000"/>
                </a:solidFill>
                <a:latin typeface="+mj-lt"/>
              </a:rPr>
              <a:t>Wide variation of FAB TPT across projects will drive individual project schedule TPT’s.</a:t>
            </a:r>
          </a:p>
          <a:p>
            <a:pPr marL="182489" indent="-182489" defTabSz="912569" eaLnBrk="0" fontAlgn="base" hangingPunct="0">
              <a:spcBef>
                <a:spcPts val="200"/>
              </a:spcBef>
              <a:buSzPct val="100000"/>
              <a:buFont typeface="Verdana" panose="020B0604030504040204" pitchFamily="34" charset="0"/>
              <a:buChar char="•"/>
            </a:pPr>
            <a:r>
              <a:rPr lang="en-US" sz="1000" b="1" dirty="0">
                <a:solidFill>
                  <a:srgbClr val="000000"/>
                </a:solidFill>
                <a:latin typeface="+mj-lt"/>
              </a:rPr>
              <a:t>Above example targets CCG Platform Roll Out Model (ROM5). </a:t>
            </a:r>
          </a:p>
          <a:p>
            <a:pPr marL="182489" indent="-182489" defTabSz="912569" eaLnBrk="0" fontAlgn="base" hangingPunct="0">
              <a:spcBef>
                <a:spcPts val="200"/>
              </a:spcBef>
              <a:buSzPct val="100000"/>
              <a:buFont typeface="Verdana" panose="020B0604030504040204" pitchFamily="34" charset="0"/>
              <a:buChar char="•"/>
            </a:pPr>
            <a:r>
              <a:rPr lang="en-US" sz="1000" b="1" dirty="0">
                <a:solidFill>
                  <a:srgbClr val="000000"/>
                </a:solidFill>
                <a:latin typeface="+mj-lt"/>
              </a:rPr>
              <a:t>All pre-si PLC expectations same as 2-stepping model:</a:t>
            </a:r>
          </a:p>
          <a:p>
            <a:pPr marL="668316" lvl="1" indent="-182489" defTabSz="912569" eaLnBrk="0" fontAlgn="base" hangingPunct="0">
              <a:spcBef>
                <a:spcPts val="200"/>
              </a:spcBef>
              <a:buSzPct val="100000"/>
              <a:buFont typeface="Verdana" panose="020B0604030504040204" pitchFamily="34" charset="0"/>
              <a:buChar char="•"/>
            </a:pPr>
            <a:r>
              <a:rPr lang="en-US" sz="1000" b="1" dirty="0">
                <a:solidFill>
                  <a:srgbClr val="000000"/>
                </a:solidFill>
                <a:latin typeface="+mj-lt"/>
              </a:rPr>
              <a:t>A0 fully functional and validated in pre-Si, shift-left activities. </a:t>
            </a:r>
          </a:p>
          <a:p>
            <a:pPr marL="668316" lvl="1" indent="-182489" defTabSz="912569" eaLnBrk="0" fontAlgn="base" hangingPunct="0">
              <a:spcBef>
                <a:spcPts val="200"/>
              </a:spcBef>
              <a:buSzPct val="100000"/>
              <a:buFont typeface="Verdana" panose="020B0604030504040204" pitchFamily="34" charset="0"/>
              <a:buChar char="•"/>
            </a:pPr>
            <a:r>
              <a:rPr lang="en-US" sz="1000" b="1" dirty="0">
                <a:solidFill>
                  <a:srgbClr val="000000"/>
                </a:solidFill>
                <a:latin typeface="+mj-lt"/>
              </a:rPr>
              <a:t>B0/C0 planned for bug fixes only; no new features.</a:t>
            </a:r>
          </a:p>
          <a:p>
            <a:pPr marL="182489" indent="-182489" defTabSz="912569" eaLnBrk="0" fontAlgn="base" hangingPunct="0">
              <a:spcBef>
                <a:spcPts val="200"/>
              </a:spcBef>
              <a:buSzPct val="100000"/>
              <a:buFont typeface="Verdana" panose="020B0604030504040204" pitchFamily="34" charset="0"/>
              <a:buChar char="•"/>
            </a:pPr>
            <a:r>
              <a:rPr lang="en-US" sz="1000" b="1" dirty="0">
                <a:solidFill>
                  <a:srgbClr val="000000"/>
                </a:solidFill>
                <a:latin typeface="+mj-lt"/>
              </a:rPr>
              <a:t>Detailed SW/FW execution requirements &amp; timing WIP (“CSCO” is Customer Sighting Cutoff”)</a:t>
            </a:r>
          </a:p>
          <a:p>
            <a:pPr marL="182489" indent="-182489" defTabSz="912569" eaLnBrk="0" fontAlgn="base" hangingPunct="0">
              <a:spcBef>
                <a:spcPts val="200"/>
              </a:spcBef>
              <a:buSzPct val="100000"/>
              <a:buFont typeface="Verdana" panose="020B0604030504040204" pitchFamily="34" charset="0"/>
              <a:buChar char="•"/>
            </a:pPr>
            <a:r>
              <a:rPr lang="en-US" sz="1000" b="1" dirty="0">
                <a:solidFill>
                  <a:srgbClr val="000000"/>
                </a:solidFill>
                <a:latin typeface="+mj-lt"/>
              </a:rPr>
              <a:t>Silicon HW &amp; SW major external milestones defined by Unified QRC: </a:t>
            </a:r>
            <a:r>
              <a:rPr lang="en-US" sz="1000" b="1" dirty="0">
                <a:latin typeface="+mj-lt"/>
                <a:hlinkClick r:id="rId5"/>
              </a:rPr>
              <a:t>http://goto.intel.com/releasequality</a:t>
            </a:r>
            <a:endParaRPr lang="en-US" sz="200" b="1" dirty="0">
              <a:solidFill>
                <a:srgbClr val="000000"/>
              </a:solidFill>
              <a:latin typeface="+mj-lt"/>
            </a:endParaRPr>
          </a:p>
        </p:txBody>
      </p:sp>
      <p:sp>
        <p:nvSpPr>
          <p:cNvPr id="2" name="BainBulletsConfiguration" hidden="1"/>
          <p:cNvSpPr txBox="1"/>
          <p:nvPr/>
        </p:nvSpPr>
        <p:spPr>
          <a:xfrm>
            <a:off x="1768765" y="12709"/>
            <a:ext cx="8885204" cy="109647"/>
          </a:xfrm>
          <a:prstGeom prst="rect">
            <a:avLst/>
          </a:prstGeom>
          <a:noFill/>
        </p:spPr>
        <p:txBody>
          <a:bodyPr vert="horz" wrap="square" lIns="45489" tIns="45489" rIns="45489" bIns="45489" rtlCol="0">
            <a:spAutoFit/>
          </a:bodyPr>
          <a:lstStyle/>
          <a:p>
            <a:pPr defTabSz="978982" eaLnBrk="0" fontAlgn="base" hangingPunct="0">
              <a:spcBef>
                <a:spcPct val="0"/>
              </a:spcBef>
              <a:spcAft>
                <a:spcPct val="0"/>
              </a:spcAft>
            </a:pPr>
            <a:r>
              <a:rPr lang="en-CA" sz="100" dirty="0">
                <a:solidFill>
                  <a:srgbClr val="FFFFFF"/>
                </a:solidFill>
              </a:rPr>
              <a:t>98_85 9_84</a:t>
            </a:r>
          </a:p>
        </p:txBody>
      </p:sp>
      <p:sp>
        <p:nvSpPr>
          <p:cNvPr id="175" name="Title 32"/>
          <p:cNvSpPr>
            <a:spLocks noGrp="1"/>
          </p:cNvSpPr>
          <p:nvPr>
            <p:ph type="title"/>
          </p:nvPr>
        </p:nvSpPr>
        <p:spPr bwMode="gray">
          <a:xfrm>
            <a:off x="1948487" y="217682"/>
            <a:ext cx="8427886" cy="497205"/>
          </a:xfrm>
        </p:spPr>
        <p:txBody>
          <a:bodyPr>
            <a:noAutofit/>
          </a:bodyPr>
          <a:lstStyle/>
          <a:p>
            <a:r>
              <a:rPr lang="en-US" sz="3200" dirty="0">
                <a:solidFill>
                  <a:schemeClr val="tx1"/>
                </a:solidFill>
                <a:ea typeface="Intel Clear" panose="020B0604020203020204" pitchFamily="34" charset="0"/>
                <a:cs typeface="Intel Clear" panose="020B0604020203020204" pitchFamily="34" charset="0"/>
              </a:rPr>
              <a:t>Post-Si PLC: 3-Stepping Model</a:t>
            </a:r>
            <a:endParaRPr lang="en-CA" sz="3200" dirty="0">
              <a:solidFill>
                <a:schemeClr val="tx1"/>
              </a:solidFill>
              <a:ea typeface="Intel Clear" panose="020B0604020203020204" pitchFamily="34" charset="0"/>
              <a:cs typeface="Intel Clear" panose="020B0604020203020204" pitchFamily="34" charset="0"/>
            </a:endParaRPr>
          </a:p>
        </p:txBody>
      </p:sp>
      <p:grpSp>
        <p:nvGrpSpPr>
          <p:cNvPr id="97" name="Sticker79465">
            <a:extLst>
              <a:ext uri="{FF2B5EF4-FFF2-40B4-BE49-F238E27FC236}">
                <a16:creationId xmlns:a16="http://schemas.microsoft.com/office/drawing/2014/main" id="{2D9C3E50-7A0A-47E5-B375-D97DAE4FC709}"/>
              </a:ext>
            </a:extLst>
          </p:cNvPr>
          <p:cNvGrpSpPr/>
          <p:nvPr>
            <p:custDataLst>
              <p:tags r:id="rId2"/>
            </p:custDataLst>
          </p:nvPr>
        </p:nvGrpSpPr>
        <p:grpSpPr>
          <a:xfrm>
            <a:off x="9742487" y="74803"/>
            <a:ext cx="1681793" cy="240475"/>
            <a:chOff x="8169483" y="1306784"/>
            <a:chExt cx="1441099" cy="247652"/>
          </a:xfrm>
        </p:grpSpPr>
        <p:sp>
          <p:nvSpPr>
            <p:cNvPr id="99" name="StickerText79465">
              <a:extLst>
                <a:ext uri="{FF2B5EF4-FFF2-40B4-BE49-F238E27FC236}">
                  <a16:creationId xmlns:a16="http://schemas.microsoft.com/office/drawing/2014/main" id="{AB5391E9-5AC1-464C-904D-279E31AF0CCF}"/>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100" name="StickerLineTop79465">
              <a:extLst>
                <a:ext uri="{FF2B5EF4-FFF2-40B4-BE49-F238E27FC236}">
                  <a16:creationId xmlns:a16="http://schemas.microsoft.com/office/drawing/2014/main" id="{D1DAFFDD-DD85-438D-8B8C-3C80CC29E1F1}"/>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01" name="StickerLineBottom79465">
              <a:extLst>
                <a:ext uri="{FF2B5EF4-FFF2-40B4-BE49-F238E27FC236}">
                  <a16:creationId xmlns:a16="http://schemas.microsoft.com/office/drawing/2014/main" id="{F482A4BD-091B-4583-B75B-62D0DD8EC2EA}"/>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268" name="Rectangle 267">
            <a:extLst>
              <a:ext uri="{FF2B5EF4-FFF2-40B4-BE49-F238E27FC236}">
                <a16:creationId xmlns:a16="http://schemas.microsoft.com/office/drawing/2014/main" id="{925E0DB2-0087-41BC-AA7A-0797D935205A}"/>
              </a:ext>
            </a:extLst>
          </p:cNvPr>
          <p:cNvSpPr/>
          <p:nvPr/>
        </p:nvSpPr>
        <p:spPr bwMode="auto">
          <a:xfrm>
            <a:off x="3820186" y="849729"/>
            <a:ext cx="7175336" cy="3753212"/>
          </a:xfrm>
          <a:prstGeom prst="rect">
            <a:avLst/>
          </a:prstGeom>
          <a:solidFill>
            <a:srgbClr val="CAE2FF">
              <a:lumMod val="90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cxnSp>
        <p:nvCxnSpPr>
          <p:cNvPr id="269" name="Straight Connector 268">
            <a:extLst>
              <a:ext uri="{FF2B5EF4-FFF2-40B4-BE49-F238E27FC236}">
                <a16:creationId xmlns:a16="http://schemas.microsoft.com/office/drawing/2014/main" id="{5400F57E-BD19-4236-9B66-B054454DE5D4}"/>
              </a:ext>
            </a:extLst>
          </p:cNvPr>
          <p:cNvCxnSpPr/>
          <p:nvPr/>
        </p:nvCxnSpPr>
        <p:spPr bwMode="auto">
          <a:xfrm>
            <a:off x="7888346" y="1781809"/>
            <a:ext cx="0" cy="2834640"/>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70" name="Straight Connector 269">
            <a:extLst>
              <a:ext uri="{FF2B5EF4-FFF2-40B4-BE49-F238E27FC236}">
                <a16:creationId xmlns:a16="http://schemas.microsoft.com/office/drawing/2014/main" id="{FF48A272-1AA9-4335-8C7A-284600DDF6C8}"/>
              </a:ext>
            </a:extLst>
          </p:cNvPr>
          <p:cNvCxnSpPr/>
          <p:nvPr/>
        </p:nvCxnSpPr>
        <p:spPr bwMode="auto">
          <a:xfrm>
            <a:off x="5494743" y="1856605"/>
            <a:ext cx="0" cy="2727480"/>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71" name="Straight Connector 270">
            <a:extLst>
              <a:ext uri="{FF2B5EF4-FFF2-40B4-BE49-F238E27FC236}">
                <a16:creationId xmlns:a16="http://schemas.microsoft.com/office/drawing/2014/main" id="{1DBB622A-1EB9-4A62-9A56-9BC40683C8EB}"/>
              </a:ext>
            </a:extLst>
          </p:cNvPr>
          <p:cNvCxnSpPr/>
          <p:nvPr/>
        </p:nvCxnSpPr>
        <p:spPr bwMode="auto">
          <a:xfrm>
            <a:off x="8301555" y="1699131"/>
            <a:ext cx="0" cy="2884957"/>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72" name="Straight Connector 271">
            <a:extLst>
              <a:ext uri="{FF2B5EF4-FFF2-40B4-BE49-F238E27FC236}">
                <a16:creationId xmlns:a16="http://schemas.microsoft.com/office/drawing/2014/main" id="{A94E2850-DA34-46D5-95B3-2FF98AF00140}"/>
              </a:ext>
            </a:extLst>
          </p:cNvPr>
          <p:cNvCxnSpPr/>
          <p:nvPr/>
        </p:nvCxnSpPr>
        <p:spPr bwMode="auto">
          <a:xfrm>
            <a:off x="11002307" y="1649663"/>
            <a:ext cx="0" cy="2641819"/>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73" name="Straight Connector 272">
            <a:extLst>
              <a:ext uri="{FF2B5EF4-FFF2-40B4-BE49-F238E27FC236}">
                <a16:creationId xmlns:a16="http://schemas.microsoft.com/office/drawing/2014/main" id="{DE24EAE9-F24D-40F1-9C45-C16DC6175BE5}"/>
              </a:ext>
            </a:extLst>
          </p:cNvPr>
          <p:cNvCxnSpPr>
            <a:cxnSpLocks/>
          </p:cNvCxnSpPr>
          <p:nvPr/>
        </p:nvCxnSpPr>
        <p:spPr bwMode="auto">
          <a:xfrm flipH="1">
            <a:off x="10433522" y="1705344"/>
            <a:ext cx="385" cy="2576119"/>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74" name="Straight Connector 273">
            <a:extLst>
              <a:ext uri="{FF2B5EF4-FFF2-40B4-BE49-F238E27FC236}">
                <a16:creationId xmlns:a16="http://schemas.microsoft.com/office/drawing/2014/main" id="{00130F8C-B184-4764-9B9B-A849DC8EA860}"/>
              </a:ext>
            </a:extLst>
          </p:cNvPr>
          <p:cNvCxnSpPr/>
          <p:nvPr/>
        </p:nvCxnSpPr>
        <p:spPr bwMode="auto">
          <a:xfrm>
            <a:off x="8574425" y="1705341"/>
            <a:ext cx="6643" cy="2484850"/>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75" name="Straight Connector 274">
            <a:extLst>
              <a:ext uri="{FF2B5EF4-FFF2-40B4-BE49-F238E27FC236}">
                <a16:creationId xmlns:a16="http://schemas.microsoft.com/office/drawing/2014/main" id="{625100E9-8390-4E22-BBC1-5A7D9B893C93}"/>
              </a:ext>
            </a:extLst>
          </p:cNvPr>
          <p:cNvCxnSpPr/>
          <p:nvPr/>
        </p:nvCxnSpPr>
        <p:spPr bwMode="auto">
          <a:xfrm flipH="1">
            <a:off x="9620549" y="1705341"/>
            <a:ext cx="4314" cy="2484850"/>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76" name="Straight Connector 275">
            <a:extLst>
              <a:ext uri="{FF2B5EF4-FFF2-40B4-BE49-F238E27FC236}">
                <a16:creationId xmlns:a16="http://schemas.microsoft.com/office/drawing/2014/main" id="{4D568395-DC81-41A5-B4A5-FC2019A4C6F6}"/>
              </a:ext>
            </a:extLst>
          </p:cNvPr>
          <p:cNvCxnSpPr/>
          <p:nvPr/>
        </p:nvCxnSpPr>
        <p:spPr bwMode="auto">
          <a:xfrm flipH="1">
            <a:off x="7492911" y="1714575"/>
            <a:ext cx="4612" cy="2651760"/>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77" name="Straight Connector 276">
            <a:extLst>
              <a:ext uri="{FF2B5EF4-FFF2-40B4-BE49-F238E27FC236}">
                <a16:creationId xmlns:a16="http://schemas.microsoft.com/office/drawing/2014/main" id="{DBC5A55E-D581-4189-8182-8B2DDF7975FA}"/>
              </a:ext>
            </a:extLst>
          </p:cNvPr>
          <p:cNvCxnSpPr/>
          <p:nvPr/>
        </p:nvCxnSpPr>
        <p:spPr bwMode="auto">
          <a:xfrm>
            <a:off x="7386726" y="1714577"/>
            <a:ext cx="0" cy="2869510"/>
          </a:xfrm>
          <a:prstGeom prst="line">
            <a:avLst/>
          </a:prstGeom>
          <a:solidFill>
            <a:srgbClr val="99CCFF"/>
          </a:solidFill>
          <a:ln w="19050" cap="flat" cmpd="sng" algn="ctr">
            <a:solidFill>
              <a:srgbClr val="000000"/>
            </a:solidFill>
            <a:prstDash val="sysDash"/>
            <a:round/>
            <a:headEnd type="none" w="med" len="med"/>
            <a:tailEnd type="none" w="med" len="med"/>
          </a:ln>
          <a:effectLst/>
        </p:spPr>
      </p:cxnSp>
      <p:sp>
        <p:nvSpPr>
          <p:cNvPr id="278" name="Text Box 6145">
            <a:extLst>
              <a:ext uri="{FF2B5EF4-FFF2-40B4-BE49-F238E27FC236}">
                <a16:creationId xmlns:a16="http://schemas.microsoft.com/office/drawing/2014/main" id="{EA3FB8FA-5768-4FC2-B714-329E72B4D32E}"/>
              </a:ext>
            </a:extLst>
          </p:cNvPr>
          <p:cNvSpPr txBox="1">
            <a:spLocks noChangeArrowheads="1"/>
          </p:cNvSpPr>
          <p:nvPr/>
        </p:nvSpPr>
        <p:spPr bwMode="auto">
          <a:xfrm>
            <a:off x="7100151" y="1365671"/>
            <a:ext cx="343235" cy="327782"/>
          </a:xfrm>
          <a:prstGeom prst="rect">
            <a:avLst/>
          </a:prstGeom>
          <a:noFill/>
          <a:ln w="9525">
            <a:noFill/>
            <a:miter lim="800000"/>
            <a:headEnd/>
            <a:tailEnd/>
          </a:ln>
        </p:spPr>
        <p:txBody>
          <a:bodyPr wrap="none" lIns="91422" tIns="45711" rIns="91422" bIns="45711">
            <a:spAutoFit/>
          </a:bodyPr>
          <a:lstStyle/>
          <a:p>
            <a:pPr algn="ctr" defTabSz="969810">
              <a:lnSpc>
                <a:spcPct val="85000"/>
              </a:lnSpc>
              <a:defRPr/>
            </a:pPr>
            <a:r>
              <a:rPr lang="en-US" sz="900" b="1" i="1" dirty="0">
                <a:solidFill>
                  <a:prstClr val="black"/>
                </a:solidFill>
                <a:latin typeface="Intel Clear" panose="020B0604020203020204" pitchFamily="34" charset="0"/>
              </a:rPr>
              <a:t>B0</a:t>
            </a:r>
          </a:p>
          <a:p>
            <a:pPr algn="ctr" defTabSz="969810">
              <a:lnSpc>
                <a:spcPct val="85000"/>
              </a:lnSpc>
              <a:defRPr/>
            </a:pPr>
            <a:r>
              <a:rPr lang="en-US" sz="900" b="1" i="1" dirty="0">
                <a:solidFill>
                  <a:prstClr val="black"/>
                </a:solidFill>
                <a:latin typeface="Intel Clear" panose="020B0604020203020204" pitchFamily="34" charset="0"/>
              </a:rPr>
              <a:t>PO</a:t>
            </a:r>
          </a:p>
        </p:txBody>
      </p:sp>
      <p:cxnSp>
        <p:nvCxnSpPr>
          <p:cNvPr id="279" name="Straight Connector 278">
            <a:extLst>
              <a:ext uri="{FF2B5EF4-FFF2-40B4-BE49-F238E27FC236}">
                <a16:creationId xmlns:a16="http://schemas.microsoft.com/office/drawing/2014/main" id="{36279E7E-8E8E-431E-882C-069188AD03D5}"/>
              </a:ext>
            </a:extLst>
          </p:cNvPr>
          <p:cNvCxnSpPr/>
          <p:nvPr/>
        </p:nvCxnSpPr>
        <p:spPr bwMode="auto">
          <a:xfrm>
            <a:off x="3818957" y="1649662"/>
            <a:ext cx="0" cy="2934427"/>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80" name="Straight Connector 279">
            <a:extLst>
              <a:ext uri="{FF2B5EF4-FFF2-40B4-BE49-F238E27FC236}">
                <a16:creationId xmlns:a16="http://schemas.microsoft.com/office/drawing/2014/main" id="{30CD7B67-8400-4E70-A684-FC002FFBCFC2}"/>
              </a:ext>
            </a:extLst>
          </p:cNvPr>
          <p:cNvCxnSpPr/>
          <p:nvPr/>
        </p:nvCxnSpPr>
        <p:spPr bwMode="auto">
          <a:xfrm>
            <a:off x="5133736" y="1649658"/>
            <a:ext cx="0" cy="2835244"/>
          </a:xfrm>
          <a:prstGeom prst="line">
            <a:avLst/>
          </a:prstGeom>
          <a:solidFill>
            <a:srgbClr val="99CCFF"/>
          </a:solidFill>
          <a:ln w="19050" cap="flat" cmpd="sng" algn="ctr">
            <a:solidFill>
              <a:srgbClr val="000000"/>
            </a:solidFill>
            <a:prstDash val="sysDash"/>
            <a:round/>
            <a:headEnd type="none" w="med" len="med"/>
            <a:tailEnd type="none" w="med" len="med"/>
          </a:ln>
          <a:effectLst/>
        </p:spPr>
      </p:cxnSp>
      <p:cxnSp>
        <p:nvCxnSpPr>
          <p:cNvPr id="281" name="Straight Connector 280">
            <a:extLst>
              <a:ext uri="{FF2B5EF4-FFF2-40B4-BE49-F238E27FC236}">
                <a16:creationId xmlns:a16="http://schemas.microsoft.com/office/drawing/2014/main" id="{296AD07F-42A5-41B0-9975-E1067E167491}"/>
              </a:ext>
            </a:extLst>
          </p:cNvPr>
          <p:cNvCxnSpPr/>
          <p:nvPr/>
        </p:nvCxnSpPr>
        <p:spPr bwMode="auto">
          <a:xfrm>
            <a:off x="6045090" y="1649658"/>
            <a:ext cx="0" cy="2911385"/>
          </a:xfrm>
          <a:prstGeom prst="line">
            <a:avLst/>
          </a:prstGeom>
          <a:solidFill>
            <a:srgbClr val="99CCFF"/>
          </a:solidFill>
          <a:ln w="19050" cap="flat" cmpd="sng" algn="ctr">
            <a:solidFill>
              <a:srgbClr val="000000"/>
            </a:solidFill>
            <a:prstDash val="sysDash"/>
            <a:round/>
            <a:headEnd type="none" w="med" len="med"/>
            <a:tailEnd type="none" w="med" len="med"/>
          </a:ln>
          <a:effectLst/>
        </p:spPr>
      </p:cxnSp>
      <p:sp>
        <p:nvSpPr>
          <p:cNvPr id="282" name="Rectangle 281">
            <a:extLst>
              <a:ext uri="{FF2B5EF4-FFF2-40B4-BE49-F238E27FC236}">
                <a16:creationId xmlns:a16="http://schemas.microsoft.com/office/drawing/2014/main" id="{338DFE70-AEDB-49CC-8EE9-C7AE10B1F621}"/>
              </a:ext>
            </a:extLst>
          </p:cNvPr>
          <p:cNvSpPr/>
          <p:nvPr/>
        </p:nvSpPr>
        <p:spPr>
          <a:xfrm>
            <a:off x="1971842" y="1856608"/>
            <a:ext cx="674931" cy="276999"/>
          </a:xfrm>
          <a:prstGeom prst="rect">
            <a:avLst/>
          </a:prstGeom>
        </p:spPr>
        <p:txBody>
          <a:bodyPr wrap="none" lIns="91422" tIns="45711" rIns="91422" bIns="45711">
            <a:spAutoFit/>
          </a:bodyPr>
          <a:lstStyle/>
          <a:p>
            <a:pPr defTabSz="913038" fontAlgn="ctr">
              <a:defRPr/>
            </a:pPr>
            <a:r>
              <a:rPr lang="en-US" sz="1200" b="1" dirty="0">
                <a:solidFill>
                  <a:srgbClr val="000000"/>
                </a:solidFill>
              </a:rPr>
              <a:t>Silicon</a:t>
            </a:r>
          </a:p>
        </p:txBody>
      </p:sp>
      <p:cxnSp>
        <p:nvCxnSpPr>
          <p:cNvPr id="283" name="Straight Arrow Connector 282">
            <a:extLst>
              <a:ext uri="{FF2B5EF4-FFF2-40B4-BE49-F238E27FC236}">
                <a16:creationId xmlns:a16="http://schemas.microsoft.com/office/drawing/2014/main" id="{189BCF10-A23A-4BF0-AC74-AC5D027D1C2D}"/>
              </a:ext>
            </a:extLst>
          </p:cNvPr>
          <p:cNvCxnSpPr/>
          <p:nvPr/>
        </p:nvCxnSpPr>
        <p:spPr bwMode="auto">
          <a:xfrm flipH="1">
            <a:off x="3480830" y="3007800"/>
            <a:ext cx="333536"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cxnSp>
        <p:nvCxnSpPr>
          <p:cNvPr id="284" name="Straight Arrow Connector 283">
            <a:extLst>
              <a:ext uri="{FF2B5EF4-FFF2-40B4-BE49-F238E27FC236}">
                <a16:creationId xmlns:a16="http://schemas.microsoft.com/office/drawing/2014/main" id="{1888FB14-41C2-44A5-8025-ECDBDD395C45}"/>
              </a:ext>
            </a:extLst>
          </p:cNvPr>
          <p:cNvCxnSpPr/>
          <p:nvPr/>
        </p:nvCxnSpPr>
        <p:spPr bwMode="auto">
          <a:xfrm flipH="1">
            <a:off x="3480830" y="2450198"/>
            <a:ext cx="333536"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285" name="Rectangle 284">
            <a:extLst>
              <a:ext uri="{FF2B5EF4-FFF2-40B4-BE49-F238E27FC236}">
                <a16:creationId xmlns:a16="http://schemas.microsoft.com/office/drawing/2014/main" id="{2EFF3A8B-F482-4A62-A9EE-F25FC04B4794}"/>
              </a:ext>
            </a:extLst>
          </p:cNvPr>
          <p:cNvSpPr/>
          <p:nvPr/>
        </p:nvSpPr>
        <p:spPr>
          <a:xfrm>
            <a:off x="1971836" y="4285116"/>
            <a:ext cx="1519612" cy="276999"/>
          </a:xfrm>
          <a:prstGeom prst="rect">
            <a:avLst/>
          </a:prstGeom>
        </p:spPr>
        <p:txBody>
          <a:bodyPr wrap="square" lIns="91422" tIns="45711" rIns="91422" bIns="45711">
            <a:spAutoFit/>
          </a:bodyPr>
          <a:lstStyle/>
          <a:p>
            <a:pPr defTabSz="969810" fontAlgn="ctr"/>
            <a:r>
              <a:rPr lang="en-US" sz="1200" b="1" dirty="0">
                <a:solidFill>
                  <a:srgbClr val="000000"/>
                </a:solidFill>
              </a:rPr>
              <a:t>PSS / IP FW/DRV</a:t>
            </a:r>
            <a:endParaRPr lang="en-US" sz="1200" i="1" dirty="0">
              <a:solidFill>
                <a:srgbClr val="000000"/>
              </a:solidFill>
            </a:endParaRPr>
          </a:p>
        </p:txBody>
      </p:sp>
      <p:cxnSp>
        <p:nvCxnSpPr>
          <p:cNvPr id="286" name="Straight Arrow Connector 285">
            <a:extLst>
              <a:ext uri="{FF2B5EF4-FFF2-40B4-BE49-F238E27FC236}">
                <a16:creationId xmlns:a16="http://schemas.microsoft.com/office/drawing/2014/main" id="{86E9ECC2-B536-4707-AFD1-569BB2A9A309}"/>
              </a:ext>
            </a:extLst>
          </p:cNvPr>
          <p:cNvCxnSpPr/>
          <p:nvPr/>
        </p:nvCxnSpPr>
        <p:spPr bwMode="auto">
          <a:xfrm flipH="1">
            <a:off x="3480830" y="4417789"/>
            <a:ext cx="333536" cy="0"/>
          </a:xfrm>
          <a:prstGeom prst="straightConnector1">
            <a:avLst/>
          </a:prstGeom>
          <a:solidFill>
            <a:srgbClr val="99CCFF"/>
          </a:solidFill>
          <a:ln w="19050" cap="flat" cmpd="sng" algn="ctr">
            <a:solidFill>
              <a:srgbClr val="000000"/>
            </a:solidFill>
            <a:prstDash val="solid"/>
            <a:round/>
            <a:headEnd type="none" w="med" len="med"/>
            <a:tailEnd type="arrow"/>
          </a:ln>
          <a:effectLst/>
        </p:spPr>
      </p:cxnSp>
      <p:sp>
        <p:nvSpPr>
          <p:cNvPr id="287" name="Text Box 61">
            <a:extLst>
              <a:ext uri="{FF2B5EF4-FFF2-40B4-BE49-F238E27FC236}">
                <a16:creationId xmlns:a16="http://schemas.microsoft.com/office/drawing/2014/main" id="{40E85638-F281-4F90-8150-091A3B4A6CBE}"/>
              </a:ext>
            </a:extLst>
          </p:cNvPr>
          <p:cNvSpPr txBox="1">
            <a:spLocks noChangeArrowheads="1"/>
          </p:cNvSpPr>
          <p:nvPr/>
        </p:nvSpPr>
        <p:spPr bwMode="auto">
          <a:xfrm>
            <a:off x="3440480" y="1455010"/>
            <a:ext cx="463552" cy="212284"/>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A0 TI</a:t>
            </a:r>
          </a:p>
        </p:txBody>
      </p:sp>
      <p:sp>
        <p:nvSpPr>
          <p:cNvPr id="288" name="Text Box 6140">
            <a:extLst>
              <a:ext uri="{FF2B5EF4-FFF2-40B4-BE49-F238E27FC236}">
                <a16:creationId xmlns:a16="http://schemas.microsoft.com/office/drawing/2014/main" id="{F990EF79-12A9-47C9-AB8D-9E8546965D9D}"/>
              </a:ext>
            </a:extLst>
          </p:cNvPr>
          <p:cNvSpPr txBox="1">
            <a:spLocks noChangeArrowheads="1"/>
          </p:cNvSpPr>
          <p:nvPr/>
        </p:nvSpPr>
        <p:spPr bwMode="auto">
          <a:xfrm>
            <a:off x="10786159" y="1365671"/>
            <a:ext cx="413740" cy="327782"/>
          </a:xfrm>
          <a:prstGeom prst="rect">
            <a:avLst/>
          </a:prstGeom>
          <a:noFill/>
          <a:ln w="9525">
            <a:noFill/>
            <a:miter lim="800000"/>
            <a:headEnd/>
            <a:tailEnd/>
          </a:ln>
        </p:spPr>
        <p:txBody>
          <a:bodyPr wrap="none" lIns="91422" tIns="45711" rIns="91422" bIns="45711">
            <a:spAutoFit/>
          </a:bodyPr>
          <a:lstStyle/>
          <a:p>
            <a:pPr algn="ctr" defTabSz="969810">
              <a:lnSpc>
                <a:spcPct val="85000"/>
              </a:lnSpc>
              <a:defRPr/>
            </a:pPr>
            <a:r>
              <a:rPr lang="en-US" sz="900" b="1" i="1" dirty="0">
                <a:solidFill>
                  <a:prstClr val="black"/>
                </a:solidFill>
                <a:latin typeface="Intel Clear" panose="020B0604020203020204" pitchFamily="34" charset="0"/>
              </a:rPr>
              <a:t>C0</a:t>
            </a:r>
          </a:p>
          <a:p>
            <a:pPr algn="ctr" defTabSz="969810">
              <a:lnSpc>
                <a:spcPct val="85000"/>
              </a:lnSpc>
              <a:defRPr/>
            </a:pPr>
            <a:r>
              <a:rPr lang="en-US" sz="900" b="1" i="1" dirty="0">
                <a:solidFill>
                  <a:prstClr val="black"/>
                </a:solidFill>
                <a:latin typeface="Intel Clear" panose="020B0604020203020204" pitchFamily="34" charset="0"/>
              </a:rPr>
              <a:t>PRQ</a:t>
            </a:r>
          </a:p>
        </p:txBody>
      </p:sp>
      <p:graphicFrame>
        <p:nvGraphicFramePr>
          <p:cNvPr id="289" name="Table 288">
            <a:extLst>
              <a:ext uri="{FF2B5EF4-FFF2-40B4-BE49-F238E27FC236}">
                <a16:creationId xmlns:a16="http://schemas.microsoft.com/office/drawing/2014/main" id="{090E53BD-C14D-4A60-887D-24703D1CB5CF}"/>
              </a:ext>
            </a:extLst>
          </p:cNvPr>
          <p:cNvGraphicFramePr>
            <a:graphicFrameLocks noGrp="1"/>
          </p:cNvGraphicFramePr>
          <p:nvPr/>
        </p:nvGraphicFramePr>
        <p:xfrm>
          <a:off x="3820775" y="1761171"/>
          <a:ext cx="7182120" cy="320108"/>
        </p:xfrm>
        <a:graphic>
          <a:graphicData uri="http://schemas.openxmlformats.org/drawingml/2006/table">
            <a:tbl>
              <a:tblPr/>
              <a:tblGrid>
                <a:gridCol w="1311493">
                  <a:extLst>
                    <a:ext uri="{9D8B030D-6E8A-4147-A177-3AD203B41FA5}">
                      <a16:colId xmlns:a16="http://schemas.microsoft.com/office/drawing/2014/main" val="20000"/>
                    </a:ext>
                  </a:extLst>
                </a:gridCol>
                <a:gridCol w="365700">
                  <a:extLst>
                    <a:ext uri="{9D8B030D-6E8A-4147-A177-3AD203B41FA5}">
                      <a16:colId xmlns:a16="http://schemas.microsoft.com/office/drawing/2014/main" val="20001"/>
                    </a:ext>
                  </a:extLst>
                </a:gridCol>
                <a:gridCol w="548550">
                  <a:extLst>
                    <a:ext uri="{9D8B030D-6E8A-4147-A177-3AD203B41FA5}">
                      <a16:colId xmlns:a16="http://schemas.microsoft.com/office/drawing/2014/main" val="20002"/>
                    </a:ext>
                  </a:extLst>
                </a:gridCol>
                <a:gridCol w="1340384">
                  <a:extLst>
                    <a:ext uri="{9D8B030D-6E8A-4147-A177-3AD203B41FA5}">
                      <a16:colId xmlns:a16="http://schemas.microsoft.com/office/drawing/2014/main" val="20003"/>
                    </a:ext>
                  </a:extLst>
                </a:gridCol>
                <a:gridCol w="914251">
                  <a:extLst>
                    <a:ext uri="{9D8B030D-6E8A-4147-A177-3AD203B41FA5}">
                      <a16:colId xmlns:a16="http://schemas.microsoft.com/office/drawing/2014/main" val="20004"/>
                    </a:ext>
                  </a:extLst>
                </a:gridCol>
                <a:gridCol w="1332636">
                  <a:extLst>
                    <a:ext uri="{9D8B030D-6E8A-4147-A177-3AD203B41FA5}">
                      <a16:colId xmlns:a16="http://schemas.microsoft.com/office/drawing/2014/main" val="20005"/>
                    </a:ext>
                  </a:extLst>
                </a:gridCol>
                <a:gridCol w="1369106">
                  <a:extLst>
                    <a:ext uri="{9D8B030D-6E8A-4147-A177-3AD203B41FA5}">
                      <a16:colId xmlns:a16="http://schemas.microsoft.com/office/drawing/2014/main" val="20006"/>
                    </a:ext>
                  </a:extLst>
                </a:gridCol>
              </a:tblGrid>
              <a:tr h="32010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chemeClr val="bg1"/>
                          </a:solidFill>
                          <a:effectLst/>
                          <a:latin typeface="Intel Clear" panose="020B0604020203020204" pitchFamily="34" charset="0"/>
                          <a:ea typeface="+mn-ea"/>
                          <a:cs typeface="+mn-cs"/>
                        </a:rPr>
                        <a:t>A0 Fab TPT</a:t>
                      </a:r>
                      <a:r>
                        <a:rPr lang="en-US" sz="700" b="0" i="0" u="none" strike="noStrike" dirty="0">
                          <a:solidFill>
                            <a:schemeClr val="bg1"/>
                          </a:solidFill>
                          <a:effectLst/>
                          <a:latin typeface="Intel Clear" panose="020B0604020203020204" pitchFamily="34" charset="0"/>
                        </a:rPr>
                        <a:t> </a:t>
                      </a: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700" b="1" i="0" u="none" strike="noStrike" dirty="0">
                        <a:solidFill>
                          <a:srgbClr val="000000"/>
                        </a:solidFill>
                        <a:effectLst/>
                        <a:latin typeface="Intel Clear" panose="020B0604020203020204" pitchFamily="34" charset="0"/>
                      </a:endParaRP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660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da-DK" sz="900" b="0" i="0" u="none" strike="noStrike" dirty="0">
                          <a:solidFill>
                            <a:schemeClr val="bg1"/>
                          </a:solidFill>
                          <a:effectLst/>
                          <a:latin typeface="Intel Clear" panose="020B0604020203020204" pitchFamily="34" charset="0"/>
                        </a:rPr>
                        <a:t>B0 </a:t>
                      </a:r>
                      <a:r>
                        <a:rPr lang="da-DK" sz="900" b="0" i="0" u="none" strike="noStrike" dirty="0" err="1">
                          <a:solidFill>
                            <a:schemeClr val="bg1"/>
                          </a:solidFill>
                          <a:effectLst/>
                          <a:latin typeface="Intel Clear" panose="020B0604020203020204" pitchFamily="34" charset="0"/>
                        </a:rPr>
                        <a:t>Fab</a:t>
                      </a:r>
                      <a:r>
                        <a:rPr lang="da-DK" sz="900" b="0" i="0" u="none" strike="noStrike" dirty="0">
                          <a:solidFill>
                            <a:schemeClr val="bg1"/>
                          </a:solidFill>
                          <a:effectLst/>
                          <a:latin typeface="Intel Clear" panose="020B0604020203020204" pitchFamily="34" charset="0"/>
                        </a:rPr>
                        <a:t> TPT </a:t>
                      </a: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da-DK" sz="900" b="0" i="0" u="none" strike="noStrike" dirty="0">
                          <a:solidFill>
                            <a:schemeClr val="bg1"/>
                          </a:solidFill>
                          <a:effectLst/>
                          <a:latin typeface="Intel Clear" panose="020B0604020203020204" pitchFamily="34" charset="0"/>
                        </a:rPr>
                        <a:t>C0 </a:t>
                      </a:r>
                      <a:r>
                        <a:rPr lang="da-DK" sz="900" b="0" i="0" u="none" strike="noStrike" dirty="0" err="1">
                          <a:solidFill>
                            <a:schemeClr val="bg1"/>
                          </a:solidFill>
                          <a:effectLst/>
                          <a:latin typeface="Intel Clear" panose="020B0604020203020204" pitchFamily="34" charset="0"/>
                        </a:rPr>
                        <a:t>Fab</a:t>
                      </a:r>
                      <a:r>
                        <a:rPr lang="da-DK" sz="900" b="0" i="0" u="none" strike="noStrike" dirty="0">
                          <a:solidFill>
                            <a:schemeClr val="bg1"/>
                          </a:solidFill>
                          <a:effectLst/>
                          <a:latin typeface="Intel Clear" panose="020B0604020203020204" pitchFamily="34" charset="0"/>
                        </a:rPr>
                        <a:t> TPT</a:t>
                      </a: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rgbClr val="000000"/>
                        </a:solidFill>
                        <a:effectLst/>
                        <a:latin typeface="Intel Clear" panose="020B0604020203020204" pitchFamily="34" charset="0"/>
                      </a:endParaRPr>
                    </a:p>
                  </a:txBody>
                  <a:tcPr marL="45703" marR="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graphicFrame>
        <p:nvGraphicFramePr>
          <p:cNvPr id="290" name="Table 289">
            <a:extLst>
              <a:ext uri="{FF2B5EF4-FFF2-40B4-BE49-F238E27FC236}">
                <a16:creationId xmlns:a16="http://schemas.microsoft.com/office/drawing/2014/main" id="{09B90C5C-0426-4F2B-9CE4-BCB15FCB880B}"/>
              </a:ext>
            </a:extLst>
          </p:cNvPr>
          <p:cNvGraphicFramePr>
            <a:graphicFrameLocks noGrp="1"/>
          </p:cNvGraphicFramePr>
          <p:nvPr>
            <p:extLst>
              <p:ext uri="{D42A27DB-BD31-4B8C-83A1-F6EECF244321}">
                <p14:modId xmlns:p14="http://schemas.microsoft.com/office/powerpoint/2010/main" val="1873980933"/>
              </p:ext>
            </p:extLst>
          </p:nvPr>
        </p:nvGraphicFramePr>
        <p:xfrm>
          <a:off x="3820775" y="2867299"/>
          <a:ext cx="7188319" cy="319376"/>
        </p:xfrm>
        <a:graphic>
          <a:graphicData uri="http://schemas.openxmlformats.org/drawingml/2006/table">
            <a:tbl>
              <a:tblPr/>
              <a:tblGrid>
                <a:gridCol w="1313666">
                  <a:extLst>
                    <a:ext uri="{9D8B030D-6E8A-4147-A177-3AD203B41FA5}">
                      <a16:colId xmlns:a16="http://schemas.microsoft.com/office/drawing/2014/main" val="20000"/>
                    </a:ext>
                  </a:extLst>
                </a:gridCol>
                <a:gridCol w="224032">
                  <a:extLst>
                    <a:ext uri="{9D8B030D-6E8A-4147-A177-3AD203B41FA5}">
                      <a16:colId xmlns:a16="http://schemas.microsoft.com/office/drawing/2014/main" val="20001"/>
                    </a:ext>
                  </a:extLst>
                </a:gridCol>
                <a:gridCol w="674425">
                  <a:extLst>
                    <a:ext uri="{9D8B030D-6E8A-4147-A177-3AD203B41FA5}">
                      <a16:colId xmlns:a16="http://schemas.microsoft.com/office/drawing/2014/main" val="20002"/>
                    </a:ext>
                  </a:extLst>
                </a:gridCol>
                <a:gridCol w="1342539">
                  <a:extLst>
                    <a:ext uri="{9D8B030D-6E8A-4147-A177-3AD203B41FA5}">
                      <a16:colId xmlns:a16="http://schemas.microsoft.com/office/drawing/2014/main" val="20003"/>
                    </a:ext>
                  </a:extLst>
                </a:gridCol>
                <a:gridCol w="225693">
                  <a:extLst>
                    <a:ext uri="{9D8B030D-6E8A-4147-A177-3AD203B41FA5}">
                      <a16:colId xmlns:a16="http://schemas.microsoft.com/office/drawing/2014/main" val="20004"/>
                    </a:ext>
                  </a:extLst>
                </a:gridCol>
                <a:gridCol w="688363">
                  <a:extLst>
                    <a:ext uri="{9D8B030D-6E8A-4147-A177-3AD203B41FA5}">
                      <a16:colId xmlns:a16="http://schemas.microsoft.com/office/drawing/2014/main" val="20005"/>
                    </a:ext>
                  </a:extLst>
                </a:gridCol>
                <a:gridCol w="1325614">
                  <a:extLst>
                    <a:ext uri="{9D8B030D-6E8A-4147-A177-3AD203B41FA5}">
                      <a16:colId xmlns:a16="http://schemas.microsoft.com/office/drawing/2014/main" val="20006"/>
                    </a:ext>
                  </a:extLst>
                </a:gridCol>
                <a:gridCol w="107535">
                  <a:extLst>
                    <a:ext uri="{9D8B030D-6E8A-4147-A177-3AD203B41FA5}">
                      <a16:colId xmlns:a16="http://schemas.microsoft.com/office/drawing/2014/main" val="20007"/>
                    </a:ext>
                  </a:extLst>
                </a:gridCol>
                <a:gridCol w="1286452">
                  <a:extLst>
                    <a:ext uri="{9D8B030D-6E8A-4147-A177-3AD203B41FA5}">
                      <a16:colId xmlns:a16="http://schemas.microsoft.com/office/drawing/2014/main" val="20008"/>
                    </a:ext>
                  </a:extLst>
                </a:gridCol>
              </a:tblGrid>
              <a:tr h="159688">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chemeClr val="bg1"/>
                          </a:solidFill>
                          <a:effectLst/>
                          <a:latin typeface="Intel Clear" panose="020B0604020203020204" pitchFamily="34" charset="0"/>
                        </a:rPr>
                        <a:t>A0</a:t>
                      </a:r>
                      <a:r>
                        <a:rPr lang="en-US" sz="900" b="0" i="0" u="none" strike="noStrike" baseline="0" dirty="0">
                          <a:solidFill>
                            <a:schemeClr val="bg1"/>
                          </a:solidFill>
                          <a:effectLst/>
                          <a:latin typeface="Intel Clear" panose="020B0604020203020204" pitchFamily="34" charset="0"/>
                        </a:rPr>
                        <a:t> PO Readiness</a:t>
                      </a:r>
                      <a:endParaRPr lang="en-US" sz="900" b="0" i="0" u="none" strike="noStrike" dirty="0">
                        <a:solidFill>
                          <a:schemeClr val="bg1"/>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0" i="0" u="none" strike="noStrike" dirty="0">
                          <a:solidFill>
                            <a:schemeClr val="tx1"/>
                          </a:solidFill>
                          <a:effectLst/>
                          <a:latin typeface="Intel Clear" panose="020B0604020203020204" pitchFamily="34" charset="0"/>
                        </a:rPr>
                        <a:t>A0</a:t>
                      </a:r>
                    </a:p>
                    <a:p>
                      <a:pPr algn="ctr" fontAlgn="b">
                        <a:buClrTx/>
                      </a:pPr>
                      <a:r>
                        <a:rPr lang="en-US" sz="700" b="0" i="0" u="none" strike="noStrike" dirty="0">
                          <a:solidFill>
                            <a:schemeClr val="tx1"/>
                          </a:solidFill>
                          <a:effectLst/>
                          <a:latin typeface="Intel Clear" panose="020B0604020203020204" pitchFamily="34" charset="0"/>
                        </a:rPr>
                        <a:t>POE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r" fontAlgn="b">
                        <a:buClrTx/>
                      </a:pPr>
                      <a:r>
                        <a:rPr lang="en-US" sz="800" b="0" i="0" u="none" strike="noStrike" dirty="0">
                          <a:solidFill>
                            <a:srgbClr val="000000"/>
                          </a:solidFill>
                          <a:effectLst/>
                          <a:latin typeface="Intel Clear" panose="020B0604020203020204" pitchFamily="34" charset="0"/>
                        </a:rPr>
                        <a:t>   Pre-</a:t>
                      </a:r>
                    </a:p>
                  </a:txBody>
                  <a:tcPr marL="0" marR="0" marT="18288" marB="0">
                    <a:lnL w="127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l"/>
                      <a:r>
                        <a:rPr lang="en-US" sz="800" dirty="0">
                          <a:solidFill>
                            <a:srgbClr val="000000"/>
                          </a:solidFill>
                          <a:latin typeface="Intel Clear" panose="020B0604020203020204" pitchFamily="34" charset="0"/>
                        </a:rPr>
                        <a:t>PROD Stepping Validation</a:t>
                      </a:r>
                    </a:p>
                  </a:txBody>
                  <a:tcPr marL="0" marR="0" marT="18288" marB="0">
                    <a:lnL w="381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0" i="0" u="none" strike="noStrike" dirty="0">
                          <a:solidFill>
                            <a:srgbClr val="000000"/>
                          </a:solidFill>
                          <a:effectLst/>
                          <a:latin typeface="Intel Clear" panose="020B0604020203020204" pitchFamily="34" charset="0"/>
                        </a:rPr>
                        <a:t>B0 POE</a:t>
                      </a:r>
                      <a:r>
                        <a:rPr lang="en-US" sz="700" b="0" i="0" u="none" strike="noStrike" dirty="0">
                          <a:solidFill>
                            <a:schemeClr val="tx1"/>
                          </a:solidFill>
                          <a:effectLst/>
                          <a:latin typeface="Intel Clear" panose="020B0604020203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800" b="0" i="0" u="none" strike="noStrike" kern="1200" dirty="0">
                          <a:solidFill>
                            <a:srgbClr val="000000"/>
                          </a:solidFill>
                          <a:effectLst/>
                          <a:latin typeface="Intel Clear" panose="020B0604020203020204" pitchFamily="34" charset="0"/>
                          <a:ea typeface="+mn-ea"/>
                          <a:cs typeface="+mn-cs"/>
                        </a:rPr>
                        <a:t>       Pre-PROD</a:t>
                      </a:r>
                    </a:p>
                  </a:txBody>
                  <a:tcPr marL="0" marR="0" marT="18288" marB="0">
                    <a:lnL w="127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l" fontAlgn="b">
                        <a:buClrTx/>
                      </a:pPr>
                      <a:r>
                        <a:rPr lang="en-US" sz="800" b="0" i="0" u="none" strike="noStrike" baseline="0" dirty="0">
                          <a:solidFill>
                            <a:srgbClr val="000000"/>
                          </a:solidFill>
                          <a:effectLst/>
                          <a:latin typeface="Intel Clear" panose="020B0604020203020204" pitchFamily="34" charset="0"/>
                        </a:rPr>
                        <a:t>Stepping Validation</a:t>
                      </a:r>
                      <a:endParaRPr lang="en-US" sz="800" b="0" i="0" u="none" strike="noStrike" dirty="0">
                        <a:solidFill>
                          <a:srgbClr val="000000"/>
                        </a:solidFill>
                        <a:effectLst/>
                        <a:latin typeface="Intel Clear" panose="020B0604020203020204" pitchFamily="34" charset="0"/>
                      </a:endParaRPr>
                    </a:p>
                  </a:txBody>
                  <a:tcPr marL="0" marR="0" marT="18288" marB="0">
                    <a:lnL w="381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2B2B2"/>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0" i="0" u="none" strike="noStrike" kern="1200" dirty="0">
                          <a:solidFill>
                            <a:srgbClr val="000000"/>
                          </a:solidFill>
                          <a:effectLst/>
                          <a:latin typeface="Intel Clear" panose="020B0604020203020204" pitchFamily="34" charset="0"/>
                          <a:ea typeface="+mn-ea"/>
                          <a:cs typeface="+mn-cs"/>
                        </a:rPr>
                        <a:t>POE </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Intel Clear" panose="020B0604020203020204" pitchFamily="34" charset="0"/>
                        </a:rPr>
                        <a:t>PROD Stepping </a:t>
                      </a:r>
                    </a:p>
                    <a:p>
                      <a:pPr marL="0" marR="0" indent="0" algn="ctr" defTabSz="905988" rtl="0" eaLnBrk="1" fontAlgn="b"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Intel Clear" panose="020B0604020203020204" pitchFamily="34" charset="0"/>
                        </a:rPr>
                        <a:t>Validation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159688">
                <a:tc vMerge="1">
                  <a:txBody>
                    <a:bodyPr/>
                    <a:lstStyle/>
                    <a:p>
                      <a:endParaRPr lang="en-US"/>
                    </a:p>
                  </a:txBody>
                  <a:tcPr/>
                </a:tc>
                <a:tc vMerge="1">
                  <a:txBody>
                    <a:bodyPr/>
                    <a:lstStyle/>
                    <a:p>
                      <a:pPr algn="ctr" fontAlgn="b">
                        <a:buClrTx/>
                      </a:pPr>
                      <a:endParaRPr lang="en-US" sz="600" b="0" i="0" u="none" strike="noStrike" dirty="0">
                        <a:solidFill>
                          <a:schemeClr val="tx1"/>
                        </a:solidFill>
                        <a:effectLst/>
                        <a:latin typeface="+mj-lt"/>
                      </a:endParaRPr>
                    </a:p>
                  </a:txBody>
                  <a:tcPr marL="0" marR="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2B2B2"/>
                    </a:solidFill>
                  </a:tcPr>
                </a:tc>
                <a:tc vMerge="1">
                  <a:txBody>
                    <a:bodyPr/>
                    <a:lstStyle/>
                    <a:p>
                      <a:pPr algn="ctr" fontAlgn="b">
                        <a:buClrTx/>
                      </a:pPr>
                      <a:endParaRPr lang="en-US"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chemeClr val="bg1"/>
                          </a:solidFill>
                          <a:effectLst/>
                          <a:latin typeface="Intel Clear" panose="020B0604020203020204" pitchFamily="34" charset="0"/>
                        </a:rPr>
                        <a:t>B0 PO Readiness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vMerge="1">
                  <a:txBody>
                    <a:bodyPr/>
                    <a:lstStyle/>
                    <a:p>
                      <a:pPr algn="ctr" fontAlgn="b">
                        <a:buClrTx/>
                      </a:pPr>
                      <a:endParaRPr lang="en-US" sz="7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800" b="0" i="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chemeClr val="bg1"/>
                          </a:solidFill>
                          <a:effectLst/>
                          <a:latin typeface="Intel Clear" panose="020B0604020203020204" pitchFamily="34" charset="0"/>
                        </a:rPr>
                        <a:t>PROD Step PO Readiness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vMerge="1">
                  <a:txBody>
                    <a:bodyPr/>
                    <a:lstStyle/>
                    <a:p>
                      <a:pPr algn="ctr" fontAlgn="b">
                        <a:buClrTx/>
                      </a:pPr>
                      <a:endParaRPr lang="en-US" sz="600" b="0" i="0" u="none" strike="noStrike" kern="1200" dirty="0">
                        <a:solidFill>
                          <a:schemeClr val="tx1"/>
                        </a:solidFill>
                        <a:effectLst/>
                        <a:latin typeface="+mj-lt"/>
                        <a:ea typeface="+mn-ea"/>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B2B2B2"/>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B2B2"/>
                    </a:solidFill>
                  </a:tcPr>
                </a:tc>
                <a:extLst>
                  <a:ext uri="{0D108BD9-81ED-4DB2-BD59-A6C34878D82A}">
                    <a16:rowId xmlns:a16="http://schemas.microsoft.com/office/drawing/2014/main" val="10001"/>
                  </a:ext>
                </a:extLst>
              </a:tr>
            </a:tbl>
          </a:graphicData>
        </a:graphic>
      </p:graphicFrame>
      <p:graphicFrame>
        <p:nvGraphicFramePr>
          <p:cNvPr id="291" name="Table 290">
            <a:extLst>
              <a:ext uri="{FF2B5EF4-FFF2-40B4-BE49-F238E27FC236}">
                <a16:creationId xmlns:a16="http://schemas.microsoft.com/office/drawing/2014/main" id="{35F815A2-F364-44A4-904F-BEBB7F2121C6}"/>
              </a:ext>
            </a:extLst>
          </p:cNvPr>
          <p:cNvGraphicFramePr>
            <a:graphicFrameLocks noGrp="1"/>
          </p:cNvGraphicFramePr>
          <p:nvPr/>
        </p:nvGraphicFramePr>
        <p:xfrm>
          <a:off x="3820774" y="4295819"/>
          <a:ext cx="7188318" cy="320108"/>
        </p:xfrm>
        <a:graphic>
          <a:graphicData uri="http://schemas.openxmlformats.org/drawingml/2006/table">
            <a:tbl>
              <a:tblPr/>
              <a:tblGrid>
                <a:gridCol w="7188318">
                  <a:extLst>
                    <a:ext uri="{9D8B030D-6E8A-4147-A177-3AD203B41FA5}">
                      <a16:colId xmlns:a16="http://schemas.microsoft.com/office/drawing/2014/main" val="20000"/>
                    </a:ext>
                  </a:extLst>
                </a:gridCol>
              </a:tblGrid>
              <a:tr h="32010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dirty="0">
                        <a:solidFill>
                          <a:schemeClr val="tx1"/>
                        </a:solidFill>
                        <a:effectLst/>
                        <a:latin typeface="+mj-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sp>
        <p:nvSpPr>
          <p:cNvPr id="292" name="Text Box 6136">
            <a:extLst>
              <a:ext uri="{FF2B5EF4-FFF2-40B4-BE49-F238E27FC236}">
                <a16:creationId xmlns:a16="http://schemas.microsoft.com/office/drawing/2014/main" id="{17B1C9B7-E011-42DA-9DCF-C857F6F8E740}"/>
              </a:ext>
            </a:extLst>
          </p:cNvPr>
          <p:cNvSpPr txBox="1">
            <a:spLocks noChangeArrowheads="1"/>
          </p:cNvSpPr>
          <p:nvPr/>
        </p:nvSpPr>
        <p:spPr bwMode="auto">
          <a:xfrm>
            <a:off x="5814377" y="1455009"/>
            <a:ext cx="460346" cy="212284"/>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B0 TI</a:t>
            </a:r>
          </a:p>
        </p:txBody>
      </p:sp>
      <p:sp>
        <p:nvSpPr>
          <p:cNvPr id="293" name="Text Box 6151">
            <a:extLst>
              <a:ext uri="{FF2B5EF4-FFF2-40B4-BE49-F238E27FC236}">
                <a16:creationId xmlns:a16="http://schemas.microsoft.com/office/drawing/2014/main" id="{CFAB9B35-CF1B-4A8E-8354-CC54A1E17524}"/>
              </a:ext>
            </a:extLst>
          </p:cNvPr>
          <p:cNvSpPr txBox="1">
            <a:spLocks noChangeArrowheads="1"/>
          </p:cNvSpPr>
          <p:nvPr/>
        </p:nvSpPr>
        <p:spPr bwMode="auto">
          <a:xfrm>
            <a:off x="10232389" y="1339509"/>
            <a:ext cx="341632" cy="327782"/>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C0</a:t>
            </a:r>
            <a:br>
              <a:rPr lang="en-US" sz="900" b="1" i="1" dirty="0">
                <a:solidFill>
                  <a:prstClr val="black"/>
                </a:solidFill>
                <a:latin typeface="Intel Clear" panose="020B0604020203020204" pitchFamily="34" charset="0"/>
              </a:rPr>
            </a:br>
            <a:r>
              <a:rPr lang="en-US" sz="900" b="1" i="1" dirty="0">
                <a:solidFill>
                  <a:prstClr val="black"/>
                </a:solidFill>
                <a:latin typeface="Intel Clear" panose="020B0604020203020204" pitchFamily="34" charset="0"/>
              </a:rPr>
              <a:t>QS</a:t>
            </a:r>
          </a:p>
        </p:txBody>
      </p:sp>
      <p:sp>
        <p:nvSpPr>
          <p:cNvPr id="294" name="Text Box 614576">
            <a:extLst>
              <a:ext uri="{FF2B5EF4-FFF2-40B4-BE49-F238E27FC236}">
                <a16:creationId xmlns:a16="http://schemas.microsoft.com/office/drawing/2014/main" id="{EBAB7073-878D-4D74-9ED1-12A88429E63D}"/>
              </a:ext>
            </a:extLst>
          </p:cNvPr>
          <p:cNvSpPr txBox="1">
            <a:spLocks noChangeArrowheads="1"/>
          </p:cNvSpPr>
          <p:nvPr/>
        </p:nvSpPr>
        <p:spPr bwMode="auto">
          <a:xfrm>
            <a:off x="7311778" y="1365671"/>
            <a:ext cx="418548" cy="327782"/>
          </a:xfrm>
          <a:prstGeom prst="rect">
            <a:avLst/>
          </a:prstGeom>
          <a:noFill/>
          <a:ln w="9525">
            <a:noFill/>
            <a:miter lim="800000"/>
            <a:headEnd/>
            <a:tailEnd/>
          </a:ln>
        </p:spPr>
        <p:txBody>
          <a:bodyPr wrap="none" lIns="91422" tIns="45711" rIns="91422" bIns="45711">
            <a:spAutoFit/>
          </a:bodyPr>
          <a:lstStyle/>
          <a:p>
            <a:pPr algn="ctr" defTabSz="969810">
              <a:lnSpc>
                <a:spcPct val="85000"/>
              </a:lnSpc>
              <a:defRPr/>
            </a:pPr>
            <a:r>
              <a:rPr lang="en-US" sz="900" b="1" i="1" dirty="0">
                <a:solidFill>
                  <a:prstClr val="black"/>
                </a:solidFill>
                <a:latin typeface="Intel Clear" panose="020B0604020203020204" pitchFamily="34" charset="0"/>
              </a:rPr>
              <a:t>A0 </a:t>
            </a:r>
          </a:p>
          <a:p>
            <a:pPr algn="ctr" defTabSz="969810">
              <a:lnSpc>
                <a:spcPct val="85000"/>
              </a:lnSpc>
              <a:defRPr/>
            </a:pPr>
            <a:r>
              <a:rPr lang="en-US" sz="900" b="1" i="1" dirty="0">
                <a:solidFill>
                  <a:prstClr val="black"/>
                </a:solidFill>
                <a:latin typeface="Intel Clear" panose="020B0604020203020204" pitchFamily="34" charset="0"/>
              </a:rPr>
              <a:t>ES1 </a:t>
            </a:r>
          </a:p>
        </p:txBody>
      </p:sp>
      <p:sp>
        <p:nvSpPr>
          <p:cNvPr id="295" name="Text Box 615179">
            <a:extLst>
              <a:ext uri="{FF2B5EF4-FFF2-40B4-BE49-F238E27FC236}">
                <a16:creationId xmlns:a16="http://schemas.microsoft.com/office/drawing/2014/main" id="{9F277ABD-C2C9-4E4B-AA6D-24E27195A275}"/>
              </a:ext>
            </a:extLst>
          </p:cNvPr>
          <p:cNvSpPr txBox="1">
            <a:spLocks noChangeArrowheads="1"/>
          </p:cNvSpPr>
          <p:nvPr/>
        </p:nvSpPr>
        <p:spPr bwMode="auto">
          <a:xfrm>
            <a:off x="8395082" y="1339509"/>
            <a:ext cx="418548" cy="327782"/>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B0 </a:t>
            </a:r>
          </a:p>
          <a:p>
            <a:pPr algn="ctr" defTabSz="969810">
              <a:lnSpc>
                <a:spcPct val="85000"/>
              </a:lnSpc>
              <a:defRPr/>
            </a:pPr>
            <a:r>
              <a:rPr lang="en-US" sz="900" b="1" i="1" dirty="0">
                <a:solidFill>
                  <a:prstClr val="black"/>
                </a:solidFill>
                <a:latin typeface="Intel Clear" panose="020B0604020203020204" pitchFamily="34" charset="0"/>
              </a:rPr>
              <a:t>ES2 </a:t>
            </a:r>
          </a:p>
        </p:txBody>
      </p:sp>
      <p:sp>
        <p:nvSpPr>
          <p:cNvPr id="296" name="Text Box 615181">
            <a:extLst>
              <a:ext uri="{FF2B5EF4-FFF2-40B4-BE49-F238E27FC236}">
                <a16:creationId xmlns:a16="http://schemas.microsoft.com/office/drawing/2014/main" id="{B3B6D702-CE06-418F-85A6-565F137FB603}"/>
              </a:ext>
            </a:extLst>
          </p:cNvPr>
          <p:cNvSpPr txBox="1">
            <a:spLocks noChangeArrowheads="1"/>
          </p:cNvSpPr>
          <p:nvPr/>
        </p:nvSpPr>
        <p:spPr bwMode="auto">
          <a:xfrm>
            <a:off x="9459108" y="1339509"/>
            <a:ext cx="343235" cy="327782"/>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C0</a:t>
            </a:r>
            <a:br>
              <a:rPr lang="en-US" sz="900" b="1" i="1" dirty="0">
                <a:solidFill>
                  <a:prstClr val="black"/>
                </a:solidFill>
                <a:latin typeface="Intel Clear" panose="020B0604020203020204" pitchFamily="34" charset="0"/>
              </a:rPr>
            </a:br>
            <a:r>
              <a:rPr lang="en-US" sz="900" b="1" i="1" dirty="0">
                <a:solidFill>
                  <a:prstClr val="black"/>
                </a:solidFill>
                <a:latin typeface="Intel Clear" panose="020B0604020203020204" pitchFamily="34" charset="0"/>
              </a:rPr>
              <a:t>PO</a:t>
            </a:r>
          </a:p>
        </p:txBody>
      </p:sp>
      <p:sp>
        <p:nvSpPr>
          <p:cNvPr id="309" name="Text Box 613698">
            <a:extLst>
              <a:ext uri="{FF2B5EF4-FFF2-40B4-BE49-F238E27FC236}">
                <a16:creationId xmlns:a16="http://schemas.microsoft.com/office/drawing/2014/main" id="{6B229AD3-BACA-4A76-86D1-73477367584C}"/>
              </a:ext>
            </a:extLst>
          </p:cNvPr>
          <p:cNvSpPr txBox="1">
            <a:spLocks noChangeArrowheads="1"/>
          </p:cNvSpPr>
          <p:nvPr/>
        </p:nvSpPr>
        <p:spPr bwMode="auto">
          <a:xfrm>
            <a:off x="7996635" y="1455009"/>
            <a:ext cx="461949" cy="212284"/>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prstClr val="black"/>
                </a:solidFill>
                <a:latin typeface="Intel Clear" panose="020B0604020203020204" pitchFamily="34" charset="0"/>
              </a:rPr>
              <a:t>C0 TI</a:t>
            </a:r>
          </a:p>
        </p:txBody>
      </p:sp>
      <p:graphicFrame>
        <p:nvGraphicFramePr>
          <p:cNvPr id="310" name="Table 309">
            <a:extLst>
              <a:ext uri="{FF2B5EF4-FFF2-40B4-BE49-F238E27FC236}">
                <a16:creationId xmlns:a16="http://schemas.microsoft.com/office/drawing/2014/main" id="{77A6C1D5-8C09-4F49-85DD-2F609645097F}"/>
              </a:ext>
            </a:extLst>
          </p:cNvPr>
          <p:cNvGraphicFramePr>
            <a:graphicFrameLocks noGrp="1"/>
          </p:cNvGraphicFramePr>
          <p:nvPr>
            <p:extLst>
              <p:ext uri="{D42A27DB-BD31-4B8C-83A1-F6EECF244321}">
                <p14:modId xmlns:p14="http://schemas.microsoft.com/office/powerpoint/2010/main" val="3374504911"/>
              </p:ext>
            </p:extLst>
          </p:nvPr>
        </p:nvGraphicFramePr>
        <p:xfrm>
          <a:off x="3820773" y="2327098"/>
          <a:ext cx="7188318" cy="320108"/>
        </p:xfrm>
        <a:graphic>
          <a:graphicData uri="http://schemas.openxmlformats.org/drawingml/2006/table">
            <a:tbl>
              <a:tblPr/>
              <a:tblGrid>
                <a:gridCol w="1313666">
                  <a:extLst>
                    <a:ext uri="{9D8B030D-6E8A-4147-A177-3AD203B41FA5}">
                      <a16:colId xmlns:a16="http://schemas.microsoft.com/office/drawing/2014/main" val="20000"/>
                    </a:ext>
                  </a:extLst>
                </a:gridCol>
                <a:gridCol w="340531">
                  <a:extLst>
                    <a:ext uri="{9D8B030D-6E8A-4147-A177-3AD203B41FA5}">
                      <a16:colId xmlns:a16="http://schemas.microsoft.com/office/drawing/2014/main" val="20001"/>
                    </a:ext>
                  </a:extLst>
                </a:gridCol>
                <a:gridCol w="1900465">
                  <a:extLst>
                    <a:ext uri="{9D8B030D-6E8A-4147-A177-3AD203B41FA5}">
                      <a16:colId xmlns:a16="http://schemas.microsoft.com/office/drawing/2014/main" val="20002"/>
                    </a:ext>
                  </a:extLst>
                </a:gridCol>
                <a:gridCol w="312984">
                  <a:extLst>
                    <a:ext uri="{9D8B030D-6E8A-4147-A177-3AD203B41FA5}">
                      <a16:colId xmlns:a16="http://schemas.microsoft.com/office/drawing/2014/main" val="20004"/>
                    </a:ext>
                  </a:extLst>
                </a:gridCol>
                <a:gridCol w="1932660">
                  <a:extLst>
                    <a:ext uri="{9D8B030D-6E8A-4147-A177-3AD203B41FA5}">
                      <a16:colId xmlns:a16="http://schemas.microsoft.com/office/drawing/2014/main" val="20005"/>
                    </a:ext>
                  </a:extLst>
                </a:gridCol>
                <a:gridCol w="327255">
                  <a:extLst>
                    <a:ext uri="{9D8B030D-6E8A-4147-A177-3AD203B41FA5}">
                      <a16:colId xmlns:a16="http://schemas.microsoft.com/office/drawing/2014/main" val="20007"/>
                    </a:ext>
                  </a:extLst>
                </a:gridCol>
                <a:gridCol w="1060757">
                  <a:extLst>
                    <a:ext uri="{9D8B030D-6E8A-4147-A177-3AD203B41FA5}">
                      <a16:colId xmlns:a16="http://schemas.microsoft.com/office/drawing/2014/main" val="20008"/>
                    </a:ext>
                  </a:extLst>
                </a:gridCol>
              </a:tblGrid>
              <a:tr h="32010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chemeClr val="bg1"/>
                          </a:solidFill>
                          <a:effectLst/>
                          <a:latin typeface="Intel Clear" panose="020B0604020203020204" pitchFamily="34" charset="0"/>
                          <a:ea typeface="+mn-ea"/>
                          <a:cs typeface="+mn-cs"/>
                        </a:rPr>
                        <a:t>A0 Si Readiness</a:t>
                      </a:r>
                      <a:endParaRPr lang="en-US" sz="800" b="0" i="0" u="none" strike="noStrike" dirty="0">
                        <a:solidFill>
                          <a:schemeClr val="bg1"/>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rgbClr val="000000"/>
                          </a:solidFill>
                          <a:effectLst/>
                          <a:latin typeface="Intel Clear" panose="020B0604020203020204" pitchFamily="34" charset="0"/>
                        </a:rPr>
                        <a:t>A0</a:t>
                      </a:r>
                      <a:r>
                        <a:rPr lang="en-US" sz="800" b="0" i="0" u="none" strike="noStrike" baseline="0" dirty="0">
                          <a:solidFill>
                            <a:srgbClr val="000000"/>
                          </a:solidFill>
                          <a:effectLst/>
                          <a:latin typeface="Intel Clear" panose="020B0604020203020204" pitchFamily="34" charset="0"/>
                        </a:rPr>
                        <a:t> </a:t>
                      </a:r>
                      <a:r>
                        <a:rPr lang="en-US" sz="800" b="0" i="0" u="none" strike="noStrike" dirty="0">
                          <a:solidFill>
                            <a:srgbClr val="000000"/>
                          </a:solidFill>
                          <a:effectLst/>
                          <a:latin typeface="Intel Clear" panose="020B0604020203020204" pitchFamily="34" charset="0"/>
                        </a:rPr>
                        <a:t>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A0 </a:t>
                      </a:r>
                      <a:r>
                        <a:rPr lang="da-DK" sz="1000" b="0" i="0" u="none" strike="noStrike" dirty="0">
                          <a:solidFill>
                            <a:srgbClr val="000000"/>
                          </a:solidFill>
                          <a:effectLst/>
                          <a:latin typeface="Intel Clear" panose="020B0604020203020204" pitchFamily="34" charset="0"/>
                        </a:rPr>
                        <a:t>Execution MFG</a:t>
                      </a:r>
                    </a:p>
                  </a:txBody>
                  <a:tcPr marL="0" marR="0" marT="182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800" b="0" i="0" u="none" strike="noStrike" dirty="0">
                          <a:solidFill>
                            <a:srgbClr val="000000"/>
                          </a:solidFill>
                          <a:effectLst/>
                          <a:latin typeface="Intel Clear" panose="020B0604020203020204" pitchFamily="34" charset="0"/>
                        </a:rPr>
                        <a:t>B0</a:t>
                      </a:r>
                      <a:r>
                        <a:rPr lang="en-US" sz="800" b="0" i="0" u="none" strike="noStrike" baseline="0" dirty="0">
                          <a:solidFill>
                            <a:srgbClr val="000000"/>
                          </a:solidFill>
                          <a:effectLst/>
                          <a:latin typeface="Intel Clear" panose="020B0604020203020204" pitchFamily="34" charset="0"/>
                        </a:rPr>
                        <a:t> CE</a:t>
                      </a:r>
                      <a:endParaRPr lang="en-US" sz="800" b="0" i="0" u="none" strike="noStrike" dirty="0">
                        <a:solidFill>
                          <a:srgbClr val="000000"/>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B0 </a:t>
                      </a:r>
                      <a:r>
                        <a:rPr lang="da-DK" sz="1000" b="0" i="0" u="none" strike="noStrike" dirty="0">
                          <a:solidFill>
                            <a:srgbClr val="000000"/>
                          </a:solidFill>
                          <a:effectLst/>
                          <a:latin typeface="Intel Clear" panose="020B0604020203020204" pitchFamily="34" charset="0"/>
                        </a:rPr>
                        <a:t>Execution MFG</a:t>
                      </a:r>
                    </a:p>
                  </a:txBody>
                  <a:tcPr marL="0" marR="0" marT="182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0" i="0" u="none" strike="noStrike" baseline="0" dirty="0">
                          <a:solidFill>
                            <a:srgbClr val="000000"/>
                          </a:solidFill>
                          <a:effectLst/>
                          <a:latin typeface="Intel Clear" panose="020B0604020203020204" pitchFamily="34" charset="0"/>
                        </a:rPr>
                        <a:t>PROD Step CE</a:t>
                      </a:r>
                      <a:endParaRPr lang="en-US" sz="700" b="0" i="0" u="none" strike="noStrike" dirty="0">
                        <a:solidFill>
                          <a:srgbClr val="000000"/>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PROD Stepping Execution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sp>
        <p:nvSpPr>
          <p:cNvPr id="311" name="Diamond 310">
            <a:extLst>
              <a:ext uri="{FF2B5EF4-FFF2-40B4-BE49-F238E27FC236}">
                <a16:creationId xmlns:a16="http://schemas.microsoft.com/office/drawing/2014/main" id="{ACFF729C-8007-416D-9405-2BA770764AD0}"/>
              </a:ext>
            </a:extLst>
          </p:cNvPr>
          <p:cNvSpPr/>
          <p:nvPr/>
        </p:nvSpPr>
        <p:spPr>
          <a:xfrm>
            <a:off x="7324851"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2" name="Diamond 311">
            <a:extLst>
              <a:ext uri="{FF2B5EF4-FFF2-40B4-BE49-F238E27FC236}">
                <a16:creationId xmlns:a16="http://schemas.microsoft.com/office/drawing/2014/main" id="{81113533-CF0A-4BEC-92D4-092CAEE9A8B1}"/>
              </a:ext>
            </a:extLst>
          </p:cNvPr>
          <p:cNvSpPr/>
          <p:nvPr/>
        </p:nvSpPr>
        <p:spPr>
          <a:xfrm>
            <a:off x="3756037"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3" name="Diamond 312">
            <a:extLst>
              <a:ext uri="{FF2B5EF4-FFF2-40B4-BE49-F238E27FC236}">
                <a16:creationId xmlns:a16="http://schemas.microsoft.com/office/drawing/2014/main" id="{8BC51275-BF4E-42FF-8C28-F9C76C6AD5A6}"/>
              </a:ext>
            </a:extLst>
          </p:cNvPr>
          <p:cNvSpPr/>
          <p:nvPr/>
        </p:nvSpPr>
        <p:spPr>
          <a:xfrm>
            <a:off x="10941479"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4" name="Diamond 313">
            <a:extLst>
              <a:ext uri="{FF2B5EF4-FFF2-40B4-BE49-F238E27FC236}">
                <a16:creationId xmlns:a16="http://schemas.microsoft.com/office/drawing/2014/main" id="{C29FF6C0-1723-45F1-B38B-2F3A5B82634C}"/>
              </a:ext>
            </a:extLst>
          </p:cNvPr>
          <p:cNvSpPr/>
          <p:nvPr/>
        </p:nvSpPr>
        <p:spPr>
          <a:xfrm>
            <a:off x="5070814"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5" name="Diamond 314">
            <a:extLst>
              <a:ext uri="{FF2B5EF4-FFF2-40B4-BE49-F238E27FC236}">
                <a16:creationId xmlns:a16="http://schemas.microsoft.com/office/drawing/2014/main" id="{F734AFEE-BB6D-45A2-8953-47E93C717653}"/>
              </a:ext>
            </a:extLst>
          </p:cNvPr>
          <p:cNvSpPr/>
          <p:nvPr/>
        </p:nvSpPr>
        <p:spPr>
          <a:xfrm>
            <a:off x="5981629"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6" name="Diamond 315">
            <a:extLst>
              <a:ext uri="{FF2B5EF4-FFF2-40B4-BE49-F238E27FC236}">
                <a16:creationId xmlns:a16="http://schemas.microsoft.com/office/drawing/2014/main" id="{D6EF2E24-0E5B-49BD-B551-FDFC2A431ED7}"/>
              </a:ext>
            </a:extLst>
          </p:cNvPr>
          <p:cNvSpPr/>
          <p:nvPr/>
        </p:nvSpPr>
        <p:spPr>
          <a:xfrm>
            <a:off x="10354840"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7" name="Diamond 316">
            <a:extLst>
              <a:ext uri="{FF2B5EF4-FFF2-40B4-BE49-F238E27FC236}">
                <a16:creationId xmlns:a16="http://schemas.microsoft.com/office/drawing/2014/main" id="{1FEBB90E-99AA-41DD-B4E1-F1BEB35E4E38}"/>
              </a:ext>
            </a:extLst>
          </p:cNvPr>
          <p:cNvSpPr/>
          <p:nvPr/>
        </p:nvSpPr>
        <p:spPr>
          <a:xfrm>
            <a:off x="7435648"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8" name="Diamond 317">
            <a:extLst>
              <a:ext uri="{FF2B5EF4-FFF2-40B4-BE49-F238E27FC236}">
                <a16:creationId xmlns:a16="http://schemas.microsoft.com/office/drawing/2014/main" id="{FC8D6524-24D9-4EFC-B250-36345DF96084}"/>
              </a:ext>
            </a:extLst>
          </p:cNvPr>
          <p:cNvSpPr/>
          <p:nvPr/>
        </p:nvSpPr>
        <p:spPr>
          <a:xfrm>
            <a:off x="8228652"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19" name="Diamond 318">
            <a:extLst>
              <a:ext uri="{FF2B5EF4-FFF2-40B4-BE49-F238E27FC236}">
                <a16:creationId xmlns:a16="http://schemas.microsoft.com/office/drawing/2014/main" id="{C1895DE2-F510-4FAF-81D6-3F3F1394ABF2}"/>
              </a:ext>
            </a:extLst>
          </p:cNvPr>
          <p:cNvSpPr/>
          <p:nvPr/>
        </p:nvSpPr>
        <p:spPr>
          <a:xfrm>
            <a:off x="8510852"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0" name="Diamond 319">
            <a:extLst>
              <a:ext uri="{FF2B5EF4-FFF2-40B4-BE49-F238E27FC236}">
                <a16:creationId xmlns:a16="http://schemas.microsoft.com/office/drawing/2014/main" id="{D3E02196-1312-45A2-988A-6472798ECAF4}"/>
              </a:ext>
            </a:extLst>
          </p:cNvPr>
          <p:cNvSpPr/>
          <p:nvPr/>
        </p:nvSpPr>
        <p:spPr>
          <a:xfrm>
            <a:off x="9567799" y="1630631"/>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1" name="Diamond 320">
            <a:extLst>
              <a:ext uri="{FF2B5EF4-FFF2-40B4-BE49-F238E27FC236}">
                <a16:creationId xmlns:a16="http://schemas.microsoft.com/office/drawing/2014/main" id="{D0024749-8AAB-4E3A-B271-E286A3D6C82E}"/>
              </a:ext>
            </a:extLst>
          </p:cNvPr>
          <p:cNvSpPr/>
          <p:nvPr/>
        </p:nvSpPr>
        <p:spPr>
          <a:xfrm>
            <a:off x="5431054" y="1643329"/>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22" name="Rectangle 321">
            <a:extLst>
              <a:ext uri="{FF2B5EF4-FFF2-40B4-BE49-F238E27FC236}">
                <a16:creationId xmlns:a16="http://schemas.microsoft.com/office/drawing/2014/main" id="{95471F82-0EF4-477A-9775-ADF63AC7F8BE}"/>
              </a:ext>
            </a:extLst>
          </p:cNvPr>
          <p:cNvSpPr/>
          <p:nvPr/>
        </p:nvSpPr>
        <p:spPr bwMode="auto">
          <a:xfrm>
            <a:off x="3816654" y="4291477"/>
            <a:ext cx="1314556" cy="320108"/>
          </a:xfrm>
          <a:prstGeom prst="rect">
            <a:avLst/>
          </a:prstGeom>
          <a:solidFill>
            <a:srgbClr val="FFE433">
              <a:lumMod val="75000"/>
            </a:srgbClr>
          </a:solidFill>
          <a:ln w="2540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Intel Clear" panose="020B0604020203020204" pitchFamily="34" charset="0"/>
              </a:rPr>
              <a:t>PSS/IP FW/DRV 1.1</a:t>
            </a:r>
          </a:p>
        </p:txBody>
      </p:sp>
      <p:sp>
        <p:nvSpPr>
          <p:cNvPr id="323" name="TextBox 183">
            <a:extLst>
              <a:ext uri="{FF2B5EF4-FFF2-40B4-BE49-F238E27FC236}">
                <a16:creationId xmlns:a16="http://schemas.microsoft.com/office/drawing/2014/main" id="{9539E830-423E-4952-9F7B-92D897A1B4B1}"/>
              </a:ext>
            </a:extLst>
          </p:cNvPr>
          <p:cNvSpPr txBox="1"/>
          <p:nvPr/>
        </p:nvSpPr>
        <p:spPr>
          <a:xfrm>
            <a:off x="7541397" y="4334678"/>
            <a:ext cx="866862" cy="319487"/>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217" eaLnBrk="1" fontAlgn="auto" latinLnBrk="0" hangingPunct="1">
              <a:lnSpc>
                <a:spcPct val="100000"/>
              </a:lnSpc>
              <a:spcBef>
                <a:spcPts val="0"/>
              </a:spcBef>
              <a:spcAft>
                <a:spcPts val="0"/>
              </a:spcAft>
              <a:buClrTx/>
              <a:buSzTx/>
              <a:buFontTx/>
              <a:buNone/>
              <a:tabLst/>
              <a:defRPr/>
            </a:pPr>
            <a:r>
              <a:rPr kumimoji="0" lang="en-US" sz="800" b="1" i="1" u="none" strike="noStrike" kern="0" cap="none" spc="0" normalizeH="0" baseline="0" noProof="0" dirty="0">
                <a:ln>
                  <a:noFill/>
                </a:ln>
                <a:solidFill>
                  <a:srgbClr val="000000"/>
                </a:solidFill>
                <a:effectLst/>
                <a:uLnTx/>
                <a:uFillTx/>
                <a:latin typeface="Intel Clear" panose="020B0604020203020204" pitchFamily="34" charset="0"/>
                <a:ea typeface="+mn-ea"/>
                <a:cs typeface="+mn-cs"/>
              </a:rPr>
              <a:t>Platform PROD TI Gate</a:t>
            </a:r>
          </a:p>
        </p:txBody>
      </p:sp>
      <p:sp>
        <p:nvSpPr>
          <p:cNvPr id="324" name="Rectangle 323">
            <a:extLst>
              <a:ext uri="{FF2B5EF4-FFF2-40B4-BE49-F238E27FC236}">
                <a16:creationId xmlns:a16="http://schemas.microsoft.com/office/drawing/2014/main" id="{D0998979-8955-42DC-B139-1B8C5B4C0DC0}"/>
              </a:ext>
            </a:extLst>
          </p:cNvPr>
          <p:cNvSpPr/>
          <p:nvPr/>
        </p:nvSpPr>
        <p:spPr bwMode="auto">
          <a:xfrm>
            <a:off x="5337650" y="3737586"/>
            <a:ext cx="2048256" cy="142386"/>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       B0 POR SKU Validation</a:t>
            </a:r>
          </a:p>
        </p:txBody>
      </p:sp>
      <p:sp>
        <p:nvSpPr>
          <p:cNvPr id="325" name="Rectangle 324">
            <a:extLst>
              <a:ext uri="{FF2B5EF4-FFF2-40B4-BE49-F238E27FC236}">
                <a16:creationId xmlns:a16="http://schemas.microsoft.com/office/drawing/2014/main" id="{E121CC25-328A-4163-94C2-BC5BB39A2DAC}"/>
              </a:ext>
            </a:extLst>
          </p:cNvPr>
          <p:cNvSpPr/>
          <p:nvPr/>
        </p:nvSpPr>
        <p:spPr bwMode="auto">
          <a:xfrm>
            <a:off x="3822848" y="3435446"/>
            <a:ext cx="1306105" cy="146304"/>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A0 Readiness</a:t>
            </a:r>
          </a:p>
        </p:txBody>
      </p:sp>
      <p:sp>
        <p:nvSpPr>
          <p:cNvPr id="326" name="Rectangle 325">
            <a:extLst>
              <a:ext uri="{FF2B5EF4-FFF2-40B4-BE49-F238E27FC236}">
                <a16:creationId xmlns:a16="http://schemas.microsoft.com/office/drawing/2014/main" id="{85008FA4-CDBB-48AF-9302-7C9EC3BF8621}"/>
              </a:ext>
            </a:extLst>
          </p:cNvPr>
          <p:cNvSpPr/>
          <p:nvPr/>
        </p:nvSpPr>
        <p:spPr bwMode="auto">
          <a:xfrm>
            <a:off x="5328282" y="3434315"/>
            <a:ext cx="2167128" cy="146304"/>
          </a:xfrm>
          <a:prstGeom prst="rect">
            <a:avLst/>
          </a:prstGeom>
          <a:solidFill>
            <a:srgbClr val="FFFFFF">
              <a:lumMod val="65000"/>
            </a:srgbClr>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Intel Clear" panose="020B0604020203020204" pitchFamily="34" charset="0"/>
              </a:rPr>
              <a:t>A0 Validation</a:t>
            </a:r>
          </a:p>
        </p:txBody>
      </p:sp>
      <p:sp>
        <p:nvSpPr>
          <p:cNvPr id="327" name="Rectangle 326">
            <a:extLst>
              <a:ext uri="{FF2B5EF4-FFF2-40B4-BE49-F238E27FC236}">
                <a16:creationId xmlns:a16="http://schemas.microsoft.com/office/drawing/2014/main" id="{68B6CA67-E216-447A-8FE4-199D7107A87E}"/>
              </a:ext>
            </a:extLst>
          </p:cNvPr>
          <p:cNvSpPr/>
          <p:nvPr/>
        </p:nvSpPr>
        <p:spPr bwMode="auto">
          <a:xfrm>
            <a:off x="6049408" y="3586403"/>
            <a:ext cx="1335024" cy="146304"/>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B0 Readiness</a:t>
            </a:r>
          </a:p>
        </p:txBody>
      </p:sp>
      <p:sp>
        <p:nvSpPr>
          <p:cNvPr id="328" name="Rectangle 327">
            <a:extLst>
              <a:ext uri="{FF2B5EF4-FFF2-40B4-BE49-F238E27FC236}">
                <a16:creationId xmlns:a16="http://schemas.microsoft.com/office/drawing/2014/main" id="{FB466AA2-F3F9-4E6F-B34C-C350A4BB92E6}"/>
              </a:ext>
            </a:extLst>
          </p:cNvPr>
          <p:cNvSpPr/>
          <p:nvPr/>
        </p:nvSpPr>
        <p:spPr bwMode="auto">
          <a:xfrm>
            <a:off x="7498236" y="3434415"/>
            <a:ext cx="1088136" cy="146304"/>
          </a:xfrm>
          <a:prstGeom prst="rect">
            <a:avLst/>
          </a:prstGeom>
          <a:solidFill>
            <a:srgbClr val="B2B2B2"/>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Intel Clear" panose="020B0604020203020204" pitchFamily="34" charset="0"/>
              </a:rPr>
              <a:t>B0 Validation</a:t>
            </a:r>
          </a:p>
        </p:txBody>
      </p:sp>
      <p:sp>
        <p:nvSpPr>
          <p:cNvPr id="329" name="Rectangle 328">
            <a:extLst>
              <a:ext uri="{FF2B5EF4-FFF2-40B4-BE49-F238E27FC236}">
                <a16:creationId xmlns:a16="http://schemas.microsoft.com/office/drawing/2014/main" id="{EB5ED072-8028-401E-8BB3-EEFAB775F056}"/>
              </a:ext>
            </a:extLst>
          </p:cNvPr>
          <p:cNvSpPr/>
          <p:nvPr/>
        </p:nvSpPr>
        <p:spPr bwMode="auto">
          <a:xfrm>
            <a:off x="3826684" y="3584461"/>
            <a:ext cx="2221992" cy="147839"/>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A0 POR SKU Validation (started RTL 0.8 exit)</a:t>
            </a:r>
          </a:p>
        </p:txBody>
      </p:sp>
      <p:sp>
        <p:nvSpPr>
          <p:cNvPr id="330" name="Rectangle 329">
            <a:extLst>
              <a:ext uri="{FF2B5EF4-FFF2-40B4-BE49-F238E27FC236}">
                <a16:creationId xmlns:a16="http://schemas.microsoft.com/office/drawing/2014/main" id="{EDE9A5D0-CE7B-42D7-9F05-BD43DB99D326}"/>
              </a:ext>
            </a:extLst>
          </p:cNvPr>
          <p:cNvSpPr/>
          <p:nvPr/>
        </p:nvSpPr>
        <p:spPr bwMode="auto">
          <a:xfrm>
            <a:off x="7496150" y="3736901"/>
            <a:ext cx="2116171" cy="146304"/>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Intel Clear" panose="020B0604020203020204" pitchFamily="34" charset="0"/>
              </a:rPr>
              <a:t>       PROD POR SKU Validation</a:t>
            </a:r>
          </a:p>
        </p:txBody>
      </p:sp>
      <p:sp>
        <p:nvSpPr>
          <p:cNvPr id="331" name="Rectangle 330">
            <a:extLst>
              <a:ext uri="{FF2B5EF4-FFF2-40B4-BE49-F238E27FC236}">
                <a16:creationId xmlns:a16="http://schemas.microsoft.com/office/drawing/2014/main" id="{E262BD4D-EA27-4698-AEA3-BC37F3898B77}"/>
              </a:ext>
            </a:extLst>
          </p:cNvPr>
          <p:cNvSpPr/>
          <p:nvPr/>
        </p:nvSpPr>
        <p:spPr bwMode="auto">
          <a:xfrm>
            <a:off x="9603248" y="3434415"/>
            <a:ext cx="1399032" cy="146304"/>
          </a:xfrm>
          <a:prstGeom prst="rect">
            <a:avLst/>
          </a:prstGeom>
          <a:solidFill>
            <a:srgbClr val="DDDDDD"/>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lang="en-US" sz="800" kern="0" dirty="0">
                <a:solidFill>
                  <a:srgbClr val="000000"/>
                </a:solidFill>
                <a:latin typeface="Intel Clear" panose="020B0604020203020204" pitchFamily="34" charset="0"/>
              </a:rPr>
              <a:t>PROD Stepping</a:t>
            </a:r>
            <a:r>
              <a:rPr kumimoji="0" lang="en-US" sz="800" b="0" i="0" u="none" strike="noStrike" kern="0" cap="none" spc="0" normalizeH="0" baseline="0" noProof="0" dirty="0">
                <a:ln>
                  <a:noFill/>
                </a:ln>
                <a:solidFill>
                  <a:srgbClr val="000000"/>
                </a:solidFill>
                <a:effectLst/>
                <a:uLnTx/>
                <a:uFillTx/>
                <a:latin typeface="Intel Clear" panose="020B0604020203020204" pitchFamily="34" charset="0"/>
              </a:rPr>
              <a:t> Validation </a:t>
            </a:r>
          </a:p>
        </p:txBody>
      </p:sp>
      <p:sp>
        <p:nvSpPr>
          <p:cNvPr id="332" name="Diamond 331">
            <a:extLst>
              <a:ext uri="{FF2B5EF4-FFF2-40B4-BE49-F238E27FC236}">
                <a16:creationId xmlns:a16="http://schemas.microsoft.com/office/drawing/2014/main" id="{FCB822FA-818D-48EC-B2BA-9DF8F7F0C9E0}"/>
              </a:ext>
            </a:extLst>
          </p:cNvPr>
          <p:cNvSpPr/>
          <p:nvPr/>
        </p:nvSpPr>
        <p:spPr>
          <a:xfrm>
            <a:off x="7825443" y="4187274"/>
            <a:ext cx="125844"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333" name="Diamond 332">
            <a:extLst>
              <a:ext uri="{FF2B5EF4-FFF2-40B4-BE49-F238E27FC236}">
                <a16:creationId xmlns:a16="http://schemas.microsoft.com/office/drawing/2014/main" id="{4D99F57B-1738-4145-BDDD-D4C748303BC9}"/>
              </a:ext>
            </a:extLst>
          </p:cNvPr>
          <p:cNvSpPr/>
          <p:nvPr/>
        </p:nvSpPr>
        <p:spPr>
          <a:xfrm>
            <a:off x="5077030" y="4189995"/>
            <a:ext cx="125844"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334" name="Rectangle 333">
            <a:extLst>
              <a:ext uri="{FF2B5EF4-FFF2-40B4-BE49-F238E27FC236}">
                <a16:creationId xmlns:a16="http://schemas.microsoft.com/office/drawing/2014/main" id="{C9B1712A-EB4A-495F-8717-3C235786A0C2}"/>
              </a:ext>
            </a:extLst>
          </p:cNvPr>
          <p:cNvSpPr/>
          <p:nvPr/>
        </p:nvSpPr>
        <p:spPr>
          <a:xfrm>
            <a:off x="1976440" y="3437626"/>
            <a:ext cx="534918" cy="276981"/>
          </a:xfrm>
          <a:prstGeom prst="rect">
            <a:avLst/>
          </a:prstGeom>
        </p:spPr>
        <p:txBody>
          <a:bodyPr wrap="none" lIns="91422" tIns="45711" rIns="91422" bIns="45711">
            <a:spAutoFit/>
          </a:bodyPr>
          <a:lstStyle/>
          <a:p>
            <a:pPr defTabSz="913038" fontAlgn="ctr">
              <a:defRPr/>
            </a:pPr>
            <a:r>
              <a:rPr lang="en-US" sz="1200" b="1" dirty="0">
                <a:solidFill>
                  <a:srgbClr val="000000"/>
                </a:solidFill>
              </a:rPr>
              <a:t>Fuse</a:t>
            </a:r>
          </a:p>
        </p:txBody>
      </p:sp>
      <p:sp>
        <p:nvSpPr>
          <p:cNvPr id="335" name="TextBox 334">
            <a:extLst>
              <a:ext uri="{FF2B5EF4-FFF2-40B4-BE49-F238E27FC236}">
                <a16:creationId xmlns:a16="http://schemas.microsoft.com/office/drawing/2014/main" id="{04DF1773-96C2-4BCB-B290-9ABAAC71EC9A}"/>
              </a:ext>
            </a:extLst>
          </p:cNvPr>
          <p:cNvSpPr txBox="1"/>
          <p:nvPr/>
        </p:nvSpPr>
        <p:spPr>
          <a:xfrm>
            <a:off x="3123835" y="1046997"/>
            <a:ext cx="1384507" cy="261182"/>
          </a:xfrm>
          <a:prstGeom prst="rect">
            <a:avLst/>
          </a:prstGeom>
          <a:noFill/>
        </p:spPr>
        <p:txBody>
          <a:bodyPr wrap="square" lIns="90807" tIns="45439" rIns="90807" bIns="45439" rtlCol="0">
            <a:spAutoFit/>
          </a:bodyPr>
          <a:lstStyle/>
          <a:p>
            <a:pPr algn="ctr" defTabSz="977908" eaLnBrk="0" fontAlgn="base" hangingPunct="0">
              <a:spcBef>
                <a:spcPct val="0"/>
              </a:spcBef>
              <a:spcAft>
                <a:spcPct val="0"/>
              </a:spcAft>
            </a:pPr>
            <a:r>
              <a:rPr lang="en-US" sz="1100" b="1" i="1" dirty="0">
                <a:solidFill>
                  <a:srgbClr val="000000"/>
                </a:solidFill>
                <a:latin typeface="Verdana"/>
              </a:rPr>
              <a:t>A0 TI</a:t>
            </a:r>
            <a:endParaRPr lang="en-US" sz="1100" b="1" dirty="0">
              <a:solidFill>
                <a:srgbClr val="000000"/>
              </a:solidFill>
              <a:latin typeface="Verdana"/>
            </a:endParaRPr>
          </a:p>
        </p:txBody>
      </p:sp>
      <p:sp>
        <p:nvSpPr>
          <p:cNvPr id="336" name="TextBox 335">
            <a:extLst>
              <a:ext uri="{FF2B5EF4-FFF2-40B4-BE49-F238E27FC236}">
                <a16:creationId xmlns:a16="http://schemas.microsoft.com/office/drawing/2014/main" id="{0CD85FA1-70BA-4219-AFF3-79DDC1C42259}"/>
              </a:ext>
            </a:extLst>
          </p:cNvPr>
          <p:cNvSpPr txBox="1"/>
          <p:nvPr/>
        </p:nvSpPr>
        <p:spPr>
          <a:xfrm>
            <a:off x="5519125" y="1066453"/>
            <a:ext cx="1384507" cy="261182"/>
          </a:xfrm>
          <a:prstGeom prst="rect">
            <a:avLst/>
          </a:prstGeom>
          <a:noFill/>
        </p:spPr>
        <p:txBody>
          <a:bodyPr wrap="square" lIns="90807" tIns="45439" rIns="90807" bIns="45439" rtlCol="0">
            <a:spAutoFit/>
          </a:bodyPr>
          <a:lstStyle/>
          <a:p>
            <a:pPr algn="ctr" defTabSz="977908" eaLnBrk="0" fontAlgn="base" hangingPunct="0">
              <a:spcBef>
                <a:spcPct val="0"/>
              </a:spcBef>
              <a:spcAft>
                <a:spcPct val="0"/>
              </a:spcAft>
            </a:pPr>
            <a:r>
              <a:rPr lang="en-US" sz="1100" b="1" i="1" dirty="0">
                <a:solidFill>
                  <a:srgbClr val="000000"/>
                </a:solidFill>
                <a:latin typeface="Verdana"/>
              </a:rPr>
              <a:t>B0 TI</a:t>
            </a:r>
            <a:endParaRPr lang="en-US" sz="1100" b="1" dirty="0">
              <a:solidFill>
                <a:srgbClr val="000000"/>
              </a:solidFill>
              <a:latin typeface="Verdana"/>
            </a:endParaRPr>
          </a:p>
        </p:txBody>
      </p:sp>
      <p:sp>
        <p:nvSpPr>
          <p:cNvPr id="337" name="TextBox 336">
            <a:extLst>
              <a:ext uri="{FF2B5EF4-FFF2-40B4-BE49-F238E27FC236}">
                <a16:creationId xmlns:a16="http://schemas.microsoft.com/office/drawing/2014/main" id="{D6B81EEE-9E42-4B81-8EF6-40EECE2FB7E2}"/>
              </a:ext>
            </a:extLst>
          </p:cNvPr>
          <p:cNvSpPr txBox="1"/>
          <p:nvPr/>
        </p:nvSpPr>
        <p:spPr>
          <a:xfrm>
            <a:off x="7560983" y="1046526"/>
            <a:ext cx="1384507" cy="261182"/>
          </a:xfrm>
          <a:prstGeom prst="rect">
            <a:avLst/>
          </a:prstGeom>
          <a:noFill/>
        </p:spPr>
        <p:txBody>
          <a:bodyPr wrap="square" lIns="90807" tIns="45439" rIns="90807" bIns="45439" rtlCol="0">
            <a:spAutoFit/>
          </a:bodyPr>
          <a:lstStyle/>
          <a:p>
            <a:pPr algn="ctr" defTabSz="977908" eaLnBrk="0" fontAlgn="base" hangingPunct="0">
              <a:spcBef>
                <a:spcPct val="0"/>
              </a:spcBef>
              <a:spcAft>
                <a:spcPct val="0"/>
              </a:spcAft>
            </a:pPr>
            <a:r>
              <a:rPr lang="en-US" sz="1100" b="1" i="1" dirty="0">
                <a:solidFill>
                  <a:srgbClr val="000000"/>
                </a:solidFill>
                <a:latin typeface="Verdana"/>
              </a:rPr>
              <a:t>C0 TI</a:t>
            </a:r>
            <a:endParaRPr lang="en-US" sz="1100" b="1" dirty="0">
              <a:solidFill>
                <a:srgbClr val="000000"/>
              </a:solidFill>
              <a:latin typeface="Verdana"/>
            </a:endParaRPr>
          </a:p>
        </p:txBody>
      </p:sp>
      <p:sp>
        <p:nvSpPr>
          <p:cNvPr id="338" name="Text Box 6145">
            <a:extLst>
              <a:ext uri="{FF2B5EF4-FFF2-40B4-BE49-F238E27FC236}">
                <a16:creationId xmlns:a16="http://schemas.microsoft.com/office/drawing/2014/main" id="{550BC1AB-0472-4CFD-83CD-C0683171D652}"/>
              </a:ext>
            </a:extLst>
          </p:cNvPr>
          <p:cNvSpPr txBox="1">
            <a:spLocks noChangeArrowheads="1"/>
          </p:cNvSpPr>
          <p:nvPr/>
        </p:nvSpPr>
        <p:spPr bwMode="auto">
          <a:xfrm>
            <a:off x="5436378" y="1805608"/>
            <a:ext cx="671942" cy="301603"/>
          </a:xfrm>
          <a:prstGeom prst="rect">
            <a:avLst/>
          </a:prstGeom>
          <a:noFill/>
          <a:ln w="9525">
            <a:noFill/>
            <a:miter lim="800000"/>
            <a:headEnd/>
            <a:tailEnd/>
          </a:ln>
        </p:spPr>
        <p:txBody>
          <a:bodyPr wrap="none" lIns="91422" tIns="45711" rIns="91422" bIns="45711">
            <a:spAutoFit/>
          </a:bodyPr>
          <a:lstStyle/>
          <a:p>
            <a:pPr algn="ctr" defTabSz="969810">
              <a:lnSpc>
                <a:spcPct val="85000"/>
              </a:lnSpc>
              <a:defRPr/>
            </a:pPr>
            <a:r>
              <a:rPr lang="en-US" sz="800" b="1" i="1" dirty="0">
                <a:solidFill>
                  <a:prstClr val="black"/>
                </a:solidFill>
                <a:latin typeface="Verdana"/>
              </a:rPr>
              <a:t>Volume </a:t>
            </a:r>
          </a:p>
          <a:p>
            <a:pPr algn="ctr" defTabSz="969810">
              <a:lnSpc>
                <a:spcPct val="85000"/>
              </a:lnSpc>
              <a:defRPr/>
            </a:pPr>
            <a:r>
              <a:rPr lang="en-US" sz="800" b="1" i="1" dirty="0">
                <a:solidFill>
                  <a:prstClr val="black"/>
                </a:solidFill>
                <a:latin typeface="Verdana"/>
              </a:rPr>
              <a:t>Samples</a:t>
            </a:r>
          </a:p>
        </p:txBody>
      </p:sp>
      <p:cxnSp>
        <p:nvCxnSpPr>
          <p:cNvPr id="339" name="Straight Arrow Connector 338">
            <a:extLst>
              <a:ext uri="{FF2B5EF4-FFF2-40B4-BE49-F238E27FC236}">
                <a16:creationId xmlns:a16="http://schemas.microsoft.com/office/drawing/2014/main" id="{E2DCB856-7AEA-4B4C-AFBB-36375DC48AD4}"/>
              </a:ext>
            </a:extLst>
          </p:cNvPr>
          <p:cNvCxnSpPr/>
          <p:nvPr/>
        </p:nvCxnSpPr>
        <p:spPr bwMode="auto">
          <a:xfrm flipH="1">
            <a:off x="5373975" y="1924032"/>
            <a:ext cx="150958" cy="7746"/>
          </a:xfrm>
          <a:prstGeom prst="straightConnector1">
            <a:avLst/>
          </a:prstGeom>
          <a:solidFill>
            <a:srgbClr val="99CCFF"/>
          </a:solidFill>
          <a:ln w="19050" cap="flat" cmpd="sng" algn="ctr">
            <a:solidFill>
              <a:srgbClr val="000000"/>
            </a:solidFill>
            <a:prstDash val="solid"/>
            <a:round/>
            <a:headEnd type="none" w="med" len="med"/>
            <a:tailEnd type="triangle"/>
          </a:ln>
          <a:effectLst/>
        </p:spPr>
      </p:cxnSp>
      <p:sp>
        <p:nvSpPr>
          <p:cNvPr id="340" name="TextBox 183">
            <a:extLst>
              <a:ext uri="{FF2B5EF4-FFF2-40B4-BE49-F238E27FC236}">
                <a16:creationId xmlns:a16="http://schemas.microsoft.com/office/drawing/2014/main" id="{96A1AA46-B2D7-4102-859F-10CBF159994B}"/>
              </a:ext>
            </a:extLst>
          </p:cNvPr>
          <p:cNvSpPr txBox="1"/>
          <p:nvPr/>
        </p:nvSpPr>
        <p:spPr>
          <a:xfrm>
            <a:off x="3775834" y="4039445"/>
            <a:ext cx="1386163" cy="266470"/>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217" eaLnBrk="1" fontAlgn="auto" latinLnBrk="0" hangingPunct="1">
              <a:lnSpc>
                <a:spcPct val="100000"/>
              </a:lnSpc>
              <a:spcBef>
                <a:spcPts val="0"/>
              </a:spcBef>
              <a:spcAft>
                <a:spcPts val="0"/>
              </a:spcAft>
              <a:buClrTx/>
              <a:buSzTx/>
              <a:buFontTx/>
              <a:buNone/>
              <a:tabLst/>
              <a:defRPr/>
            </a:pPr>
            <a:r>
              <a:rPr kumimoji="0" lang="en-US" sz="900" b="1" i="1" u="none" strike="noStrike" kern="0" cap="none" spc="0" normalizeH="0" baseline="0" noProof="0" dirty="0">
                <a:ln>
                  <a:noFill/>
                </a:ln>
                <a:solidFill>
                  <a:srgbClr val="000000"/>
                </a:solidFill>
                <a:effectLst/>
                <a:uLnTx/>
                <a:uFillTx/>
                <a:latin typeface="Intel Clear" panose="020B0604020203020204" pitchFamily="34" charset="0"/>
                <a:ea typeface="+mn-ea"/>
                <a:cs typeface="+mn-cs"/>
              </a:rPr>
              <a:t>FW Code Complete</a:t>
            </a:r>
          </a:p>
        </p:txBody>
      </p:sp>
      <p:sp>
        <p:nvSpPr>
          <p:cNvPr id="341" name="Text Box 613698">
            <a:extLst>
              <a:ext uri="{FF2B5EF4-FFF2-40B4-BE49-F238E27FC236}">
                <a16:creationId xmlns:a16="http://schemas.microsoft.com/office/drawing/2014/main" id="{292B600C-39F8-4904-9217-688D5D3C6495}"/>
              </a:ext>
            </a:extLst>
          </p:cNvPr>
          <p:cNvSpPr txBox="1">
            <a:spLocks noChangeArrowheads="1"/>
          </p:cNvSpPr>
          <p:nvPr/>
        </p:nvSpPr>
        <p:spPr bwMode="auto">
          <a:xfrm>
            <a:off x="7575947" y="1352449"/>
            <a:ext cx="585380" cy="327764"/>
          </a:xfrm>
          <a:prstGeom prst="rect">
            <a:avLst/>
          </a:prstGeom>
          <a:noFill/>
          <a:ln w="9525">
            <a:noFill/>
            <a:miter lim="800000"/>
            <a:headEnd/>
            <a:tailEnd/>
          </a:ln>
        </p:spPr>
        <p:txBody>
          <a:bodyPr wrap="none" lIns="91422" tIns="45711" rIns="91422" bIns="45711" anchor="b">
            <a:spAutoFit/>
          </a:bodyPr>
          <a:lstStyle/>
          <a:p>
            <a:pPr algn="ctr" defTabSz="969810">
              <a:lnSpc>
                <a:spcPct val="85000"/>
              </a:lnSpc>
              <a:defRPr/>
            </a:pPr>
            <a:r>
              <a:rPr lang="en-US" sz="900" b="1" i="1" dirty="0">
                <a:solidFill>
                  <a:srgbClr val="000000"/>
                </a:solidFill>
                <a:latin typeface="Intel Clear" panose="020B0604020203020204" pitchFamily="34" charset="0"/>
              </a:rPr>
              <a:t>C0 ECO</a:t>
            </a:r>
          </a:p>
          <a:p>
            <a:pPr algn="ctr" defTabSz="969810">
              <a:lnSpc>
                <a:spcPct val="85000"/>
              </a:lnSpc>
              <a:defRPr/>
            </a:pPr>
            <a:r>
              <a:rPr lang="en-US" sz="900" b="1" i="1" dirty="0">
                <a:solidFill>
                  <a:srgbClr val="000000"/>
                </a:solidFill>
                <a:latin typeface="Intel Clear" panose="020B0604020203020204" pitchFamily="34" charset="0"/>
              </a:rPr>
              <a:t>Cutoff</a:t>
            </a:r>
          </a:p>
        </p:txBody>
      </p:sp>
      <p:sp>
        <p:nvSpPr>
          <p:cNvPr id="342" name="Diamond 341">
            <a:extLst>
              <a:ext uri="{FF2B5EF4-FFF2-40B4-BE49-F238E27FC236}">
                <a16:creationId xmlns:a16="http://schemas.microsoft.com/office/drawing/2014/main" id="{4B12FE82-845B-4370-9864-022557863E13}"/>
              </a:ext>
            </a:extLst>
          </p:cNvPr>
          <p:cNvSpPr/>
          <p:nvPr/>
        </p:nvSpPr>
        <p:spPr>
          <a:xfrm>
            <a:off x="7823189" y="1635801"/>
            <a:ext cx="125844" cy="182539"/>
          </a:xfrm>
          <a:prstGeom prst="diamond">
            <a:avLst/>
          </a:prstGeom>
          <a:solidFill>
            <a:srgbClr val="F7E382"/>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3" name="Rectangle 342">
            <a:extLst>
              <a:ext uri="{FF2B5EF4-FFF2-40B4-BE49-F238E27FC236}">
                <a16:creationId xmlns:a16="http://schemas.microsoft.com/office/drawing/2014/main" id="{56C1C106-F6F9-49B7-A5D8-5BBBBFCD918B}"/>
              </a:ext>
            </a:extLst>
          </p:cNvPr>
          <p:cNvSpPr/>
          <p:nvPr/>
        </p:nvSpPr>
        <p:spPr>
          <a:xfrm>
            <a:off x="1971841" y="2263399"/>
            <a:ext cx="1559463" cy="461647"/>
          </a:xfrm>
          <a:prstGeom prst="rect">
            <a:avLst/>
          </a:prstGeom>
        </p:spPr>
        <p:txBody>
          <a:bodyPr wrap="square" lIns="91422" tIns="45711" rIns="91422" bIns="45711">
            <a:spAutoFit/>
          </a:bodyPr>
          <a:lstStyle/>
          <a:p>
            <a:pPr defTabSz="914217" fontAlgn="ctr"/>
            <a:r>
              <a:rPr lang="en-US" sz="1200" b="1" dirty="0">
                <a:solidFill>
                  <a:srgbClr val="000000"/>
                </a:solidFill>
              </a:rPr>
              <a:t>Silicon Enabling/ Execution</a:t>
            </a:r>
          </a:p>
        </p:txBody>
      </p:sp>
      <p:sp>
        <p:nvSpPr>
          <p:cNvPr id="344" name="Text Box 6149">
            <a:extLst>
              <a:ext uri="{FF2B5EF4-FFF2-40B4-BE49-F238E27FC236}">
                <a16:creationId xmlns:a16="http://schemas.microsoft.com/office/drawing/2014/main" id="{99B31B53-95A1-447E-BE1A-27A8EB7EB399}"/>
              </a:ext>
            </a:extLst>
          </p:cNvPr>
          <p:cNvSpPr txBox="1">
            <a:spLocks noChangeArrowheads="1"/>
          </p:cNvSpPr>
          <p:nvPr/>
        </p:nvSpPr>
        <p:spPr bwMode="auto">
          <a:xfrm>
            <a:off x="4168943" y="1453383"/>
            <a:ext cx="964256" cy="354576"/>
          </a:xfrm>
          <a:prstGeom prst="rect">
            <a:avLst/>
          </a:prstGeom>
          <a:noFill/>
          <a:ln w="9525">
            <a:noFill/>
            <a:miter lim="800000"/>
            <a:headEnd/>
            <a:tailEnd/>
          </a:ln>
        </p:spPr>
        <p:txBody>
          <a:bodyPr wrap="square" lIns="89589" tIns="44795" rIns="89589" bIns="44795">
            <a:spAutoFit/>
          </a:bodyPr>
          <a:lstStyle/>
          <a:p>
            <a:pPr algn="r" defTabSz="950317">
              <a:lnSpc>
                <a:spcPct val="85000"/>
              </a:lnSpc>
              <a:defRPr/>
            </a:pPr>
            <a:r>
              <a:rPr lang="en-US" sz="1000" b="1" i="1" dirty="0">
                <a:solidFill>
                  <a:srgbClr val="000000"/>
                </a:solidFill>
                <a:latin typeface="Intel Clear" panose="020B0604020203020204" pitchFamily="34" charset="0"/>
              </a:rPr>
              <a:t>A0 Power-On Start</a:t>
            </a:r>
          </a:p>
        </p:txBody>
      </p:sp>
      <p:sp>
        <p:nvSpPr>
          <p:cNvPr id="345" name="Text Box 6145">
            <a:extLst>
              <a:ext uri="{FF2B5EF4-FFF2-40B4-BE49-F238E27FC236}">
                <a16:creationId xmlns:a16="http://schemas.microsoft.com/office/drawing/2014/main" id="{7C3A976D-7DCA-4D1D-82CC-F3B6D9EC6635}"/>
              </a:ext>
            </a:extLst>
          </p:cNvPr>
          <p:cNvSpPr txBox="1">
            <a:spLocks noChangeArrowheads="1"/>
          </p:cNvSpPr>
          <p:nvPr/>
        </p:nvSpPr>
        <p:spPr bwMode="auto">
          <a:xfrm>
            <a:off x="4879020" y="1133511"/>
            <a:ext cx="1057771" cy="482880"/>
          </a:xfrm>
          <a:prstGeom prst="rect">
            <a:avLst/>
          </a:prstGeom>
          <a:noFill/>
          <a:ln w="9525">
            <a:noFill/>
            <a:miter lim="800000"/>
            <a:headEnd/>
            <a:tailEnd/>
          </a:ln>
        </p:spPr>
        <p:txBody>
          <a:bodyPr wrap="none" lIns="89589" tIns="44795" rIns="89589" bIns="44795">
            <a:spAutoFit/>
          </a:bodyPr>
          <a:lstStyle/>
          <a:p>
            <a:pPr algn="ctr" defTabSz="950317">
              <a:lnSpc>
                <a:spcPct val="85000"/>
              </a:lnSpc>
              <a:defRPr/>
            </a:pPr>
            <a:r>
              <a:rPr lang="en-US" sz="1000" b="1" i="1" dirty="0">
                <a:solidFill>
                  <a:srgbClr val="000000"/>
                </a:solidFill>
                <a:latin typeface="Intel Clear" panose="020B0604020203020204" pitchFamily="34" charset="0"/>
              </a:rPr>
              <a:t>A0 Platform</a:t>
            </a:r>
          </a:p>
          <a:p>
            <a:pPr algn="ctr" defTabSz="950317">
              <a:lnSpc>
                <a:spcPct val="85000"/>
              </a:lnSpc>
              <a:defRPr/>
            </a:pPr>
            <a:r>
              <a:rPr lang="en-US" sz="1000" b="1" i="1" dirty="0">
                <a:solidFill>
                  <a:srgbClr val="000000"/>
                </a:solidFill>
                <a:latin typeface="Intel Clear" panose="020B0604020203020204" pitchFamily="34" charset="0"/>
              </a:rPr>
              <a:t>Power-On Exit </a:t>
            </a:r>
          </a:p>
          <a:p>
            <a:pPr algn="ctr" defTabSz="950317">
              <a:lnSpc>
                <a:spcPct val="85000"/>
              </a:lnSpc>
              <a:defRPr/>
            </a:pPr>
            <a:r>
              <a:rPr lang="en-US" sz="1000" b="1" i="1" dirty="0">
                <a:solidFill>
                  <a:srgbClr val="000000"/>
                </a:solidFill>
                <a:latin typeface="Intel Clear" panose="020B0604020203020204" pitchFamily="34" charset="0"/>
              </a:rPr>
              <a:t>(PPOE)</a:t>
            </a:r>
          </a:p>
        </p:txBody>
      </p:sp>
      <p:sp>
        <p:nvSpPr>
          <p:cNvPr id="346" name="Left Brace 345">
            <a:extLst>
              <a:ext uri="{FF2B5EF4-FFF2-40B4-BE49-F238E27FC236}">
                <a16:creationId xmlns:a16="http://schemas.microsoft.com/office/drawing/2014/main" id="{196E76F6-890D-43A9-BDB2-79951D277B50}"/>
              </a:ext>
            </a:extLst>
          </p:cNvPr>
          <p:cNvSpPr/>
          <p:nvPr/>
        </p:nvSpPr>
        <p:spPr bwMode="auto">
          <a:xfrm rot="5400000">
            <a:off x="5567582" y="1415164"/>
            <a:ext cx="121837" cy="320040"/>
          </a:xfrm>
          <a:prstGeom prst="leftBrace">
            <a:avLst>
              <a:gd name="adj1" fmla="val 35600"/>
              <a:gd name="adj2" fmla="val 51333"/>
            </a:avLst>
          </a:prstGeom>
          <a:noFill/>
          <a:ln w="19050" cap="flat" cmpd="sng" algn="ctr">
            <a:solidFill>
              <a:srgbClr val="000000"/>
            </a:solidFill>
            <a:prstDash val="solid"/>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347" name="Diamond 346">
            <a:extLst>
              <a:ext uri="{FF2B5EF4-FFF2-40B4-BE49-F238E27FC236}">
                <a16:creationId xmlns:a16="http://schemas.microsoft.com/office/drawing/2014/main" id="{4A83B758-A2D6-4FCC-92B3-70BF4EB2F805}"/>
              </a:ext>
            </a:extLst>
          </p:cNvPr>
          <p:cNvSpPr/>
          <p:nvPr/>
        </p:nvSpPr>
        <p:spPr>
          <a:xfrm>
            <a:off x="5691531" y="1645832"/>
            <a:ext cx="125844" cy="182539"/>
          </a:xfrm>
          <a:prstGeom prst="diamond">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48" name="Rectangle 347">
            <a:extLst>
              <a:ext uri="{FF2B5EF4-FFF2-40B4-BE49-F238E27FC236}">
                <a16:creationId xmlns:a16="http://schemas.microsoft.com/office/drawing/2014/main" id="{EE59E894-9F17-4060-97D7-3041AA6C2823}"/>
              </a:ext>
            </a:extLst>
          </p:cNvPr>
          <p:cNvSpPr/>
          <p:nvPr/>
        </p:nvSpPr>
        <p:spPr bwMode="auto">
          <a:xfrm>
            <a:off x="5141303" y="2321904"/>
            <a:ext cx="365760" cy="859536"/>
          </a:xfrm>
          <a:prstGeom prst="rect">
            <a:avLst/>
          </a:prstGeom>
          <a:solidFill>
            <a:srgbClr val="99CCFF"/>
          </a:solidFill>
          <a:ln w="19050" cap="flat" cmpd="sng" algn="ctr">
            <a:solidFill>
              <a:srgbClr val="000000"/>
            </a:solidFill>
            <a:prstDash val="solid"/>
            <a:round/>
            <a:headEnd type="none" w="med" len="med"/>
            <a:tailEnd type="none" w="med" len="med"/>
          </a:ln>
          <a:effectLst/>
        </p:spPr>
        <p:txBody>
          <a:bodyPr vert="vert270" wrap="square" lIns="46800" tIns="0" rIns="46800" bIns="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Platform</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PO Exit</a:t>
            </a:r>
          </a:p>
        </p:txBody>
      </p:sp>
      <p:sp>
        <p:nvSpPr>
          <p:cNvPr id="349" name="Rectangle 348">
            <a:extLst>
              <a:ext uri="{FF2B5EF4-FFF2-40B4-BE49-F238E27FC236}">
                <a16:creationId xmlns:a16="http://schemas.microsoft.com/office/drawing/2014/main" id="{62A81F53-9914-4506-9714-AA9A4A4356C0}"/>
              </a:ext>
            </a:extLst>
          </p:cNvPr>
          <p:cNvSpPr/>
          <p:nvPr/>
        </p:nvSpPr>
        <p:spPr bwMode="auto">
          <a:xfrm>
            <a:off x="5506716" y="2323856"/>
            <a:ext cx="237744" cy="859536"/>
          </a:xfrm>
          <a:prstGeom prst="rect">
            <a:avLst/>
          </a:prstGeom>
          <a:gradFill flip="none" rotWithShape="1">
            <a:gsLst>
              <a:gs pos="1000">
                <a:srgbClr val="99CCFF"/>
              </a:gs>
              <a:gs pos="25000">
                <a:srgbClr val="99CCFF">
                  <a:alpha val="75000"/>
                </a:srgbClr>
              </a:gs>
              <a:gs pos="100000">
                <a:srgbClr val="99CCFF">
                  <a:alpha val="20000"/>
                </a:srgbClr>
              </a:gs>
            </a:gsLst>
            <a:lin ang="0" scaled="1"/>
            <a:tileRect/>
          </a:gradFill>
          <a:ln w="15875" cap="flat" cmpd="sng" algn="ctr">
            <a:solidFill>
              <a:srgbClr val="000000"/>
            </a:solidFill>
            <a:prstDash val="sysDot"/>
            <a:round/>
            <a:headEnd type="none" w="med" len="med"/>
            <a:tailEnd type="none" w="med" len="med"/>
          </a:ln>
          <a:effectLst/>
        </p:spPr>
        <p:txBody>
          <a:bodyPr vert="vert270" wrap="square" lIns="46800" tIns="0" rIns="46800" bIns="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FF0000"/>
              </a:solidFill>
              <a:effectLst/>
              <a:uLnTx/>
              <a:uFillTx/>
              <a:latin typeface="Intel Clear" panose="020B0604020203020204" pitchFamily="34" charset="0"/>
              <a:ea typeface="Intel Clear" panose="020B0604020203020204" pitchFamily="34" charset="0"/>
              <a:cs typeface="Intel Clear" panose="020B0604020203020204" pitchFamily="34" charset="0"/>
            </a:endParaRPr>
          </a:p>
        </p:txBody>
      </p:sp>
      <p:sp>
        <p:nvSpPr>
          <p:cNvPr id="350" name="Rectangle 349">
            <a:extLst>
              <a:ext uri="{FF2B5EF4-FFF2-40B4-BE49-F238E27FC236}">
                <a16:creationId xmlns:a16="http://schemas.microsoft.com/office/drawing/2014/main" id="{1EC1E819-75BB-45C5-8CED-293BE3D364CA}"/>
              </a:ext>
            </a:extLst>
          </p:cNvPr>
          <p:cNvSpPr/>
          <p:nvPr/>
        </p:nvSpPr>
        <p:spPr>
          <a:xfrm>
            <a:off x="1952995" y="2835848"/>
            <a:ext cx="1082347" cy="459797"/>
          </a:xfrm>
          <a:prstGeom prst="rect">
            <a:avLst/>
          </a:prstGeom>
        </p:spPr>
        <p:txBody>
          <a:bodyPr wrap="square" lIns="89589" tIns="44795" rIns="89589" bIns="44795">
            <a:spAutoFit/>
          </a:bodyPr>
          <a:lstStyle/>
          <a:p>
            <a:pPr defTabSz="895841" fontAlgn="ctr"/>
            <a:r>
              <a:rPr lang="en-US" sz="1200" b="1" dirty="0">
                <a:solidFill>
                  <a:srgbClr val="000000"/>
                </a:solidFill>
              </a:rPr>
              <a:t>Post-Si </a:t>
            </a:r>
          </a:p>
          <a:p>
            <a:pPr defTabSz="895841" fontAlgn="ctr"/>
            <a:r>
              <a:rPr lang="en-US" sz="1200" b="1" dirty="0">
                <a:solidFill>
                  <a:srgbClr val="000000"/>
                </a:solidFill>
              </a:rPr>
              <a:t>Sys Val</a:t>
            </a:r>
            <a:endParaRPr lang="en-US" sz="1200" i="1" dirty="0">
              <a:solidFill>
                <a:srgbClr val="000000"/>
              </a:solidFill>
            </a:endParaRPr>
          </a:p>
        </p:txBody>
      </p:sp>
      <p:sp>
        <p:nvSpPr>
          <p:cNvPr id="351" name="Rectangle 350">
            <a:extLst>
              <a:ext uri="{FF2B5EF4-FFF2-40B4-BE49-F238E27FC236}">
                <a16:creationId xmlns:a16="http://schemas.microsoft.com/office/drawing/2014/main" id="{08367DD6-432E-4258-B802-8F733FF6DE70}"/>
              </a:ext>
            </a:extLst>
          </p:cNvPr>
          <p:cNvSpPr/>
          <p:nvPr/>
        </p:nvSpPr>
        <p:spPr bwMode="auto">
          <a:xfrm>
            <a:off x="8587295" y="3436839"/>
            <a:ext cx="1033272" cy="146304"/>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81" tIns="46781" rIns="46781" bIns="46781" numCol="1" rtlCol="0" anchor="ctr" anchorCtr="0" compatLnSpc="1">
            <a:prstTxWarp prst="textNoShape">
              <a:avLst/>
            </a:prstTxWarp>
          </a:bodyPr>
          <a:lstStyle/>
          <a:p>
            <a:pPr marL="0" marR="0" lvl="0" indent="0" algn="ctr" defTabSz="914035" eaLnBrk="0" fontAlgn="base" latinLnBrk="0" hangingPunct="0">
              <a:lnSpc>
                <a:spcPct val="100000"/>
              </a:lnSpc>
              <a:spcBef>
                <a:spcPct val="0"/>
              </a:spcBef>
              <a:spcAft>
                <a:spcPct val="0"/>
              </a:spcAft>
              <a:buClrTx/>
              <a:buSzTx/>
              <a:buFontTx/>
              <a:buNone/>
              <a:tabLst/>
              <a:defRPr/>
            </a:pPr>
            <a:r>
              <a:rPr lang="en-US" sz="750" kern="0" dirty="0">
                <a:solidFill>
                  <a:srgbClr val="FFFFFF"/>
                </a:solidFill>
                <a:latin typeface="Intel Clear" panose="020B0604020203020204" pitchFamily="34" charset="0"/>
              </a:rPr>
              <a:t>PROD Step</a:t>
            </a:r>
            <a:r>
              <a:rPr kumimoji="0" lang="en-US" sz="750" b="0" i="0" u="none" strike="noStrike" kern="0" cap="none" spc="0" normalizeH="0" baseline="0" noProof="0" dirty="0">
                <a:ln>
                  <a:noFill/>
                </a:ln>
                <a:solidFill>
                  <a:srgbClr val="FFFFFF"/>
                </a:solidFill>
                <a:effectLst/>
                <a:uLnTx/>
                <a:uFillTx/>
                <a:latin typeface="Intel Clear" panose="020B0604020203020204" pitchFamily="34" charset="0"/>
              </a:rPr>
              <a:t> Readiness</a:t>
            </a:r>
          </a:p>
        </p:txBody>
      </p:sp>
      <p:sp>
        <p:nvSpPr>
          <p:cNvPr id="352" name="TextBox 351">
            <a:extLst>
              <a:ext uri="{FF2B5EF4-FFF2-40B4-BE49-F238E27FC236}">
                <a16:creationId xmlns:a16="http://schemas.microsoft.com/office/drawing/2014/main" id="{405535C5-B3FC-4858-AC3B-1EB67A4AF7BA}"/>
              </a:ext>
            </a:extLst>
          </p:cNvPr>
          <p:cNvSpPr txBox="1"/>
          <p:nvPr/>
        </p:nvSpPr>
        <p:spPr>
          <a:xfrm>
            <a:off x="3996491" y="813203"/>
            <a:ext cx="1895379" cy="246221"/>
          </a:xfrm>
          <a:prstGeom prst="rect">
            <a:avLst/>
          </a:prstGeom>
          <a:noFill/>
        </p:spPr>
        <p:txBody>
          <a:bodyPr wrap="square" rtlCol="0">
            <a:spAutoFit/>
          </a:bodyPr>
          <a:lstStyle/>
          <a:p>
            <a:pPr algn="ctr"/>
            <a:r>
              <a:rPr lang="en-US" sz="1000" b="1" i="1" dirty="0">
                <a:solidFill>
                  <a:srgbClr val="000000">
                    <a:lumMod val="50000"/>
                    <a:lumOff val="50000"/>
                  </a:srgbClr>
                </a:solidFill>
                <a:latin typeface="Verdana"/>
              </a:rPr>
              <a:t>Post-Si Phase</a:t>
            </a:r>
          </a:p>
        </p:txBody>
      </p:sp>
      <p:sp>
        <p:nvSpPr>
          <p:cNvPr id="361" name="Flowchart: Decision 360">
            <a:extLst>
              <a:ext uri="{FF2B5EF4-FFF2-40B4-BE49-F238E27FC236}">
                <a16:creationId xmlns:a16="http://schemas.microsoft.com/office/drawing/2014/main" id="{A409177C-3A75-48B8-814B-270D00AD23A3}"/>
              </a:ext>
            </a:extLst>
          </p:cNvPr>
          <p:cNvSpPr/>
          <p:nvPr/>
        </p:nvSpPr>
        <p:spPr>
          <a:xfrm>
            <a:off x="8525891" y="4190190"/>
            <a:ext cx="125844" cy="182539"/>
          </a:xfrm>
          <a:prstGeom prst="flowChartDecision">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b"/>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62" name="TextBox 18383">
            <a:extLst>
              <a:ext uri="{FF2B5EF4-FFF2-40B4-BE49-F238E27FC236}">
                <a16:creationId xmlns:a16="http://schemas.microsoft.com/office/drawing/2014/main" id="{A9FB6E15-7CCD-40BB-BFE8-E424303FBDF7}"/>
              </a:ext>
            </a:extLst>
          </p:cNvPr>
          <p:cNvSpPr txBox="1"/>
          <p:nvPr/>
        </p:nvSpPr>
        <p:spPr>
          <a:xfrm>
            <a:off x="8418337" y="4252231"/>
            <a:ext cx="785796" cy="267353"/>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060"/>
                </a:solidFill>
                <a:effectLst/>
                <a:uLnTx/>
                <a:uFillTx/>
                <a:latin typeface="Intel Clear" panose="020B0604020203020204" pitchFamily="34" charset="0"/>
                <a:ea typeface="+mn-ea"/>
                <a:cs typeface="+mn-cs"/>
              </a:rPr>
              <a:t>Alpha</a:t>
            </a:r>
          </a:p>
        </p:txBody>
      </p:sp>
      <p:sp>
        <p:nvSpPr>
          <p:cNvPr id="363" name="Flowchart: Decision 362">
            <a:extLst>
              <a:ext uri="{FF2B5EF4-FFF2-40B4-BE49-F238E27FC236}">
                <a16:creationId xmlns:a16="http://schemas.microsoft.com/office/drawing/2014/main" id="{4FB72C1F-0DC5-4E0E-8DFE-A2CA3A86F998}"/>
              </a:ext>
            </a:extLst>
          </p:cNvPr>
          <p:cNvSpPr/>
          <p:nvPr/>
        </p:nvSpPr>
        <p:spPr>
          <a:xfrm>
            <a:off x="9557625" y="4190190"/>
            <a:ext cx="125844" cy="182539"/>
          </a:xfrm>
          <a:prstGeom prst="flowChartDecision">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b"/>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64" name="TextBox 18685">
            <a:extLst>
              <a:ext uri="{FF2B5EF4-FFF2-40B4-BE49-F238E27FC236}">
                <a16:creationId xmlns:a16="http://schemas.microsoft.com/office/drawing/2014/main" id="{5132C512-DC21-46F3-ACCC-0580C7930DFC}"/>
              </a:ext>
            </a:extLst>
          </p:cNvPr>
          <p:cNvSpPr txBox="1"/>
          <p:nvPr/>
        </p:nvSpPr>
        <p:spPr>
          <a:xfrm>
            <a:off x="9538923" y="4252067"/>
            <a:ext cx="546424" cy="267353"/>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060"/>
                </a:solidFill>
                <a:effectLst/>
                <a:uLnTx/>
                <a:uFillTx/>
                <a:latin typeface="Intel Clear" panose="020B0604020203020204" pitchFamily="34" charset="0"/>
                <a:ea typeface="+mn-ea"/>
                <a:cs typeface="+mn-cs"/>
              </a:rPr>
              <a:t>Beta</a:t>
            </a:r>
          </a:p>
        </p:txBody>
      </p:sp>
      <p:sp>
        <p:nvSpPr>
          <p:cNvPr id="365" name="Flowchart: Decision 364">
            <a:extLst>
              <a:ext uri="{FF2B5EF4-FFF2-40B4-BE49-F238E27FC236}">
                <a16:creationId xmlns:a16="http://schemas.microsoft.com/office/drawing/2014/main" id="{CFE49BBA-20D2-40C0-A322-79E35B39DBDB}"/>
              </a:ext>
            </a:extLst>
          </p:cNvPr>
          <p:cNvSpPr/>
          <p:nvPr/>
        </p:nvSpPr>
        <p:spPr>
          <a:xfrm>
            <a:off x="10859050" y="4190190"/>
            <a:ext cx="125844" cy="182539"/>
          </a:xfrm>
          <a:prstGeom prst="flowChartDecision">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b"/>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66" name="TextBox 18987">
            <a:extLst>
              <a:ext uri="{FF2B5EF4-FFF2-40B4-BE49-F238E27FC236}">
                <a16:creationId xmlns:a16="http://schemas.microsoft.com/office/drawing/2014/main" id="{467350DC-6885-44E7-BB81-44EF12CC6977}"/>
              </a:ext>
            </a:extLst>
          </p:cNvPr>
          <p:cNvSpPr txBox="1"/>
          <p:nvPr/>
        </p:nvSpPr>
        <p:spPr>
          <a:xfrm>
            <a:off x="10607395" y="4244434"/>
            <a:ext cx="373279" cy="267353"/>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060"/>
                </a:solidFill>
                <a:effectLst/>
                <a:uLnTx/>
                <a:uFillTx/>
                <a:latin typeface="Intel Clear" panose="020B0604020203020204" pitchFamily="34" charset="0"/>
                <a:ea typeface="+mn-ea"/>
                <a:cs typeface="+mn-cs"/>
              </a:rPr>
              <a:t>PV</a:t>
            </a:r>
          </a:p>
        </p:txBody>
      </p:sp>
      <p:sp>
        <p:nvSpPr>
          <p:cNvPr id="367" name="Flowchart: Decision 366">
            <a:extLst>
              <a:ext uri="{FF2B5EF4-FFF2-40B4-BE49-F238E27FC236}">
                <a16:creationId xmlns:a16="http://schemas.microsoft.com/office/drawing/2014/main" id="{6893DB72-87E6-4D16-9C8D-FE12C78C557F}"/>
              </a:ext>
            </a:extLst>
          </p:cNvPr>
          <p:cNvSpPr/>
          <p:nvPr/>
        </p:nvSpPr>
        <p:spPr>
          <a:xfrm>
            <a:off x="7439009" y="4205366"/>
            <a:ext cx="125844" cy="182539"/>
          </a:xfrm>
          <a:prstGeom prst="flowChartDecision">
            <a:avLst/>
          </a:prstGeom>
          <a:solidFill>
            <a:srgbClr val="FCD64D"/>
          </a:solidFill>
          <a:ln w="19050" cap="flat" cmpd="sng" algn="ctr">
            <a:solidFill>
              <a:srgbClr val="000000">
                <a:lumMod val="85000"/>
                <a:lumOff val="15000"/>
              </a:srgbClr>
            </a:solidFill>
            <a:prstDash val="solid"/>
          </a:ln>
          <a:effectLst/>
        </p:spPr>
        <p:txBody>
          <a:bodyPr lIns="91422" tIns="45711" rIns="91422" bIns="45711" rtlCol="0" anchor="b"/>
          <a:lstStyle/>
          <a:p>
            <a:pPr marL="0" marR="0" lvl="0" indent="0" algn="ctr" defTabSz="96981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368" name="TextBox 18383">
            <a:extLst>
              <a:ext uri="{FF2B5EF4-FFF2-40B4-BE49-F238E27FC236}">
                <a16:creationId xmlns:a16="http://schemas.microsoft.com/office/drawing/2014/main" id="{7A7F91CB-41E5-421B-BCBB-DC872808E75C}"/>
              </a:ext>
            </a:extLst>
          </p:cNvPr>
          <p:cNvSpPr txBox="1"/>
          <p:nvPr/>
        </p:nvSpPr>
        <p:spPr>
          <a:xfrm>
            <a:off x="6785087" y="4261199"/>
            <a:ext cx="785796" cy="267353"/>
          </a:xfrm>
          <a:prstGeom prst="rect">
            <a:avLst/>
          </a:prstGeom>
          <a:noFill/>
          <a:ln w="9525" cmpd="sng">
            <a:noFill/>
          </a:ln>
          <a:effectLst/>
        </p:spPr>
        <p:txBody>
          <a:bodyPr wrap="square" lIns="91422" tIns="45711" rIns="91422" bIns="45711"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2060"/>
                </a:solidFill>
                <a:effectLst/>
                <a:uLnTx/>
                <a:uFillTx/>
                <a:latin typeface="Intel Clear" panose="020B0604020203020204" pitchFamily="34" charset="0"/>
                <a:ea typeface="+mn-ea"/>
                <a:cs typeface="+mn-cs"/>
              </a:rPr>
              <a:t>Pre-Alpha</a:t>
            </a:r>
          </a:p>
        </p:txBody>
      </p:sp>
      <p:sp>
        <p:nvSpPr>
          <p:cNvPr id="91" name="TextBox 90">
            <a:extLst>
              <a:ext uri="{FF2B5EF4-FFF2-40B4-BE49-F238E27FC236}">
                <a16:creationId xmlns:a16="http://schemas.microsoft.com/office/drawing/2014/main" id="{C7358B11-2309-48D4-9F2C-C3925ACD1476}"/>
              </a:ext>
            </a:extLst>
          </p:cNvPr>
          <p:cNvSpPr txBox="1"/>
          <p:nvPr/>
        </p:nvSpPr>
        <p:spPr>
          <a:xfrm>
            <a:off x="1754643" y="7212134"/>
            <a:ext cx="10311437" cy="244353"/>
          </a:xfrm>
          <a:prstGeom prst="rect">
            <a:avLst/>
          </a:prstGeom>
          <a:noFill/>
        </p:spPr>
        <p:txBody>
          <a:bodyPr wrap="square" lIns="89589" tIns="44795" rIns="89589" bIns="44795" rtlCol="0">
            <a:spAutoFit/>
          </a:bodyPr>
          <a:lstStyle/>
          <a:p>
            <a:pPr defTabSz="895841"/>
            <a:r>
              <a:rPr lang="en-US" sz="1000" i="1" dirty="0">
                <a:solidFill>
                  <a:srgbClr val="00B2EA"/>
                </a:solidFill>
              </a:rPr>
              <a:t>Please Note: This is an example PLC timeline to demonstrate phases; timelines will vary due to various factors (FAB TPT, complexity, customer timing requirements, # of steppings, etc.)</a:t>
            </a:r>
          </a:p>
        </p:txBody>
      </p:sp>
      <p:sp>
        <p:nvSpPr>
          <p:cNvPr id="92" name="Rectangle 91">
            <a:extLst>
              <a:ext uri="{FF2B5EF4-FFF2-40B4-BE49-F238E27FC236}">
                <a16:creationId xmlns:a16="http://schemas.microsoft.com/office/drawing/2014/main" id="{538A7DEF-F636-43F5-8791-C8ECE3299F04}"/>
              </a:ext>
            </a:extLst>
          </p:cNvPr>
          <p:cNvSpPr/>
          <p:nvPr/>
        </p:nvSpPr>
        <p:spPr bwMode="auto">
          <a:xfrm>
            <a:off x="1817687" y="6944165"/>
            <a:ext cx="9372600" cy="181210"/>
          </a:xfrm>
          <a:prstGeom prst="rect">
            <a:avLst/>
          </a:prstGeom>
          <a:noFill/>
          <a:ln w="9525" cap="flat" cmpd="sng" algn="ctr">
            <a:noFill/>
            <a:prstDash val="dash"/>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r>
              <a:rPr lang="en-US" sz="1000" b="1" i="1" dirty="0">
                <a:solidFill>
                  <a:srgbClr val="00B2EA"/>
                </a:solidFill>
              </a:rPr>
              <a:t>Additional details regarding Platform A0 PO Exit can be found at: </a:t>
            </a:r>
            <a:r>
              <a:rPr lang="en-US" sz="1000" b="1" i="1" u="sng" dirty="0">
                <a:solidFill>
                  <a:srgbClr val="FFFF00"/>
                </a:solidFill>
                <a:hlinkClick r:id="rId6"/>
              </a:rPr>
              <a:t>http://goto.intel.com/PPOE</a:t>
            </a:r>
            <a:endParaRPr lang="en-US" sz="1000" b="1" i="1" u="sng" dirty="0">
              <a:solidFill>
                <a:srgbClr val="FFFF00"/>
              </a:solidFill>
            </a:endParaRPr>
          </a:p>
        </p:txBody>
      </p:sp>
    </p:spTree>
    <p:extLst>
      <p:ext uri="{BB962C8B-B14F-4D97-AF65-F5344CB8AC3E}">
        <p14:creationId xmlns:p14="http://schemas.microsoft.com/office/powerpoint/2010/main" val="26173124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5293" y="2274887"/>
            <a:ext cx="7811868" cy="2819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774" tIns="48887" rIns="97774" bIns="48887" rtlCol="0" anchor="ctr"/>
          <a:lstStyle/>
          <a:p>
            <a:pPr marL="0" marR="0" lvl="0" indent="0" algn="ctr" defTabSz="97185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 Clear" panose="020B0604020203020204" pitchFamily="34" charset="0"/>
            </a:endParaRPr>
          </a:p>
        </p:txBody>
      </p:sp>
      <p:sp>
        <p:nvSpPr>
          <p:cNvPr id="2" name="Title 1"/>
          <p:cNvSpPr>
            <a:spLocks noGrp="1"/>
          </p:cNvSpPr>
          <p:nvPr>
            <p:ph type="title"/>
          </p:nvPr>
        </p:nvSpPr>
        <p:spPr>
          <a:xfrm>
            <a:off x="413643" y="240682"/>
            <a:ext cx="11912918" cy="434006"/>
          </a:xfrm>
        </p:spPr>
        <p:txBody>
          <a:bodyPr>
            <a:normAutofit fontScale="90000"/>
          </a:bodyPr>
          <a:lstStyle/>
          <a:p>
            <a:r>
              <a:rPr lang="en-US" dirty="0"/>
              <a:t>Table of Contents</a:t>
            </a:r>
          </a:p>
        </p:txBody>
      </p:sp>
      <p:sp>
        <p:nvSpPr>
          <p:cNvPr id="3" name="BainBulletsConfiguration" hidden="1"/>
          <p:cNvSpPr txBox="1"/>
          <p:nvPr/>
        </p:nvSpPr>
        <p:spPr>
          <a:xfrm>
            <a:off x="1766887" y="12733"/>
            <a:ext cx="8890000" cy="109831"/>
          </a:xfrm>
          <a:prstGeom prst="rect">
            <a:avLst/>
          </a:prstGeom>
          <a:noFill/>
        </p:spPr>
        <p:txBody>
          <a:bodyPr vert="horz" lIns="91106" tIns="45579" rIns="91106" bIns="45579" rtlCol="0">
            <a:spAutoFit/>
          </a:bodyPr>
          <a:lstStyle/>
          <a:p>
            <a:pPr marL="0" marR="0" lvl="0" indent="0" algn="l" defTabSz="971856"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FFFFFF"/>
              </a:solidFill>
              <a:effectLst/>
              <a:uLnTx/>
              <a:uFillTx/>
              <a:latin typeface="IntelOne Display Regular"/>
            </a:endParaRPr>
          </a:p>
        </p:txBody>
      </p:sp>
      <p:sp>
        <p:nvSpPr>
          <p:cNvPr id="8" name="Source"/>
          <p:cNvSpPr>
            <a:spLocks noGrp="1"/>
          </p:cNvSpPr>
          <p:nvPr/>
        </p:nvSpPr>
        <p:spPr bwMode="auto">
          <a:xfrm>
            <a:off x="2827761" y="1033078"/>
            <a:ext cx="9124526" cy="3902112"/>
          </a:xfrm>
          <a:prstGeom prst="rect">
            <a:avLst/>
          </a:prstGeom>
          <a:noFill/>
          <a:ln w="9525">
            <a:noFill/>
            <a:miter lim="800000"/>
            <a:headEnd/>
            <a:tailEnd/>
          </a:ln>
          <a:effectLst/>
        </p:spPr>
        <p:txBody>
          <a:bodyPr vert="horz" wrap="square" lIns="50047" tIns="50047" rIns="50047" bIns="50047"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800">
                <a:solidFill>
                  <a:schemeClr val="tx1"/>
                </a:solidFill>
                <a:latin typeface="Verdana" pitchFamily="34" charset="0"/>
              </a:defRPr>
            </a:lvl3pPr>
            <a:lvl4pPr marL="1449388" indent="-206375"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Product Lifecycle (PLC) Overview &amp; Updates</a:t>
            </a:r>
            <a:endParaRPr kumimoji="0" lang="en-US" sz="1000" b="0" i="0" u="none" strike="noStrike" kern="1200" cap="none" spc="0" normalizeH="0" baseline="0" noProof="0" dirty="0">
              <a:ln>
                <a:noFill/>
              </a:ln>
              <a:solidFill>
                <a:srgbClr val="000000"/>
              </a:solidFill>
              <a:effectLst/>
              <a:uLnTx/>
              <a:uFillTx/>
              <a:latin typeface="IntelOne Display Light" panose="020B0403020203020204" pitchFamily="34" charset="0"/>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i="0" u="none" strike="noStrike" kern="1200" cap="none" spc="0" normalizeH="0" baseline="0" noProof="0" dirty="0">
                <a:ln>
                  <a:noFill/>
                </a:ln>
                <a:solidFill>
                  <a:srgbClr val="000000"/>
                </a:solidFill>
                <a:effectLst/>
                <a:uLnTx/>
                <a:uFillTx/>
                <a:latin typeface="+mj-lt"/>
              </a:rPr>
              <a:t>PLC Timelines for Base and Derivative Die</a:t>
            </a:r>
            <a:endParaRPr kumimoji="0" lang="en-US" sz="1000" i="0" u="none" strike="sngStrike" kern="1200" cap="none" spc="0" normalizeH="0" baseline="0" noProof="0" dirty="0">
              <a:ln>
                <a:noFill/>
              </a:ln>
              <a:solidFill>
                <a:srgbClr val="FF0000"/>
              </a:solidFill>
              <a:effectLst/>
              <a:uLnTx/>
              <a:uFillTx/>
              <a:latin typeface="+mj-lt"/>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Appendix</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1" i="0" u="none" strike="noStrike" kern="1200" cap="none" spc="0" normalizeH="0" baseline="0" noProof="0" dirty="0">
                <a:ln>
                  <a:noFill/>
                </a:ln>
                <a:solidFill>
                  <a:srgbClr val="000000"/>
                </a:solidFill>
                <a:effectLst/>
                <a:uLnTx/>
                <a:uFillTx/>
                <a:latin typeface="+mn-lt"/>
              </a:rPr>
              <a:t>Overview: PLC Category Themes Pre-Si &amp; Post-Si</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Long-Term Retention for UPLC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Pre-Silicon Systems (PSS) PLC</a:t>
            </a:r>
            <a:endParaRPr kumimoji="0" lang="en-US" sz="2000" b="0" i="1" u="none" strike="noStrike" kern="1200" cap="none" spc="0" normalizeH="0" baseline="0" noProof="0" dirty="0">
              <a:ln>
                <a:noFill/>
              </a:ln>
              <a:solidFill>
                <a:srgbClr val="FF0000"/>
              </a:solidFill>
              <a:effectLst/>
              <a:uLnTx/>
              <a:uFillTx/>
              <a:latin typeface="IntelOne Display Light" panose="020B0403020203020204" pitchFamily="34" charset="0"/>
            </a:endParaRP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Test Chip Development 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PLC Overlays: Security (SDL) PLC</a:t>
            </a:r>
          </a:p>
        </p:txBody>
      </p:sp>
    </p:spTree>
    <p:extLst>
      <p:ext uri="{BB962C8B-B14F-4D97-AF65-F5344CB8AC3E}">
        <p14:creationId xmlns:p14="http://schemas.microsoft.com/office/powerpoint/2010/main" val="3019645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13643" y="62289"/>
            <a:ext cx="11912918" cy="515608"/>
          </a:xfrm>
        </p:spPr>
        <p:txBody>
          <a:bodyPr>
            <a:normAutofit/>
          </a:bodyPr>
          <a:lstStyle/>
          <a:p>
            <a:r>
              <a:rPr lang="en-US" sz="2800" dirty="0"/>
              <a:t>Pre-Si PLC: Overview of Category Themes</a:t>
            </a:r>
          </a:p>
        </p:txBody>
      </p:sp>
      <p:sp>
        <p:nvSpPr>
          <p:cNvPr id="6" name="BainBulletsConfiguration" hidden="1"/>
          <p:cNvSpPr txBox="1"/>
          <p:nvPr/>
        </p:nvSpPr>
        <p:spPr>
          <a:xfrm>
            <a:off x="1766887" y="12743"/>
            <a:ext cx="8890000" cy="109742"/>
          </a:xfrm>
          <a:prstGeom prst="rect">
            <a:avLst/>
          </a:prstGeom>
          <a:noFill/>
        </p:spPr>
        <p:txBody>
          <a:bodyPr vert="horz" lIns="91007" tIns="45535" rIns="91007" bIns="45535" rtlCol="0">
            <a:spAutoFit/>
          </a:bodyPr>
          <a:lstStyle/>
          <a:p>
            <a:pPr defTabSz="974582"/>
            <a:r>
              <a:rPr lang="en-US" sz="100" dirty="0">
                <a:solidFill>
                  <a:srgbClr val="FFFFFF"/>
                </a:solidFill>
              </a:rPr>
              <a:t>18_84 27_84</a:t>
            </a:r>
          </a:p>
        </p:txBody>
      </p:sp>
      <p:grpSp>
        <p:nvGrpSpPr>
          <p:cNvPr id="31" name="Sticker79465">
            <a:extLst>
              <a:ext uri="{FF2B5EF4-FFF2-40B4-BE49-F238E27FC236}">
                <a16:creationId xmlns:a16="http://schemas.microsoft.com/office/drawing/2014/main" id="{446A64D8-44C0-4CD5-9550-BB600DB3FC56}"/>
              </a:ext>
            </a:extLst>
          </p:cNvPr>
          <p:cNvGrpSpPr/>
          <p:nvPr>
            <p:custDataLst>
              <p:tags r:id="rId1"/>
            </p:custDataLst>
          </p:nvPr>
        </p:nvGrpSpPr>
        <p:grpSpPr>
          <a:xfrm>
            <a:off x="9742487" y="74803"/>
            <a:ext cx="1681793" cy="240475"/>
            <a:chOff x="8169483" y="1306784"/>
            <a:chExt cx="1441099" cy="247652"/>
          </a:xfrm>
        </p:grpSpPr>
        <p:sp>
          <p:nvSpPr>
            <p:cNvPr id="32" name="StickerText79465">
              <a:extLst>
                <a:ext uri="{FF2B5EF4-FFF2-40B4-BE49-F238E27FC236}">
                  <a16:creationId xmlns:a16="http://schemas.microsoft.com/office/drawing/2014/main" id="{6F820E8C-83F6-4C50-9BA9-C81B2502079F}"/>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33" name="StickerLineTop79465">
              <a:extLst>
                <a:ext uri="{FF2B5EF4-FFF2-40B4-BE49-F238E27FC236}">
                  <a16:creationId xmlns:a16="http://schemas.microsoft.com/office/drawing/2014/main" id="{2080A3DC-43F8-49FF-BF5A-FBDA6F42CA80}"/>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34" name="StickerLineBottom79465">
              <a:extLst>
                <a:ext uri="{FF2B5EF4-FFF2-40B4-BE49-F238E27FC236}">
                  <a16:creationId xmlns:a16="http://schemas.microsoft.com/office/drawing/2014/main" id="{0D92EDBA-1659-4DE9-9289-266528348D78}"/>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graphicFrame>
        <p:nvGraphicFramePr>
          <p:cNvPr id="46" name="Table Placeholder 4">
            <a:extLst>
              <a:ext uri="{FF2B5EF4-FFF2-40B4-BE49-F238E27FC236}">
                <a16:creationId xmlns:a16="http://schemas.microsoft.com/office/drawing/2014/main" id="{055FDE06-BD22-4591-9D58-F93AD38378CB}"/>
              </a:ext>
            </a:extLst>
          </p:cNvPr>
          <p:cNvGraphicFramePr>
            <a:graphicFrameLocks/>
          </p:cNvGraphicFramePr>
          <p:nvPr>
            <p:custDataLst>
              <p:tags r:id="rId2"/>
            </p:custDataLst>
            <p:extLst>
              <p:ext uri="{D42A27DB-BD31-4B8C-83A1-F6EECF244321}">
                <p14:modId xmlns:p14="http://schemas.microsoft.com/office/powerpoint/2010/main" val="2432210624"/>
              </p:ext>
            </p:extLst>
          </p:nvPr>
        </p:nvGraphicFramePr>
        <p:xfrm>
          <a:off x="1817688" y="599160"/>
          <a:ext cx="9525000" cy="5865934"/>
        </p:xfrm>
        <a:graphic>
          <a:graphicData uri="http://schemas.openxmlformats.org/drawingml/2006/table">
            <a:tbl>
              <a:tblPr firstRow="1" bandRow="1"/>
              <a:tblGrid>
                <a:gridCol w="486062">
                  <a:extLst>
                    <a:ext uri="{9D8B030D-6E8A-4147-A177-3AD203B41FA5}">
                      <a16:colId xmlns:a16="http://schemas.microsoft.com/office/drawing/2014/main" val="20000"/>
                    </a:ext>
                  </a:extLst>
                </a:gridCol>
                <a:gridCol w="2214858">
                  <a:extLst>
                    <a:ext uri="{9D8B030D-6E8A-4147-A177-3AD203B41FA5}">
                      <a16:colId xmlns:a16="http://schemas.microsoft.com/office/drawing/2014/main" val="20001"/>
                    </a:ext>
                  </a:extLst>
                </a:gridCol>
                <a:gridCol w="2328279">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1676401">
                  <a:extLst>
                    <a:ext uri="{9D8B030D-6E8A-4147-A177-3AD203B41FA5}">
                      <a16:colId xmlns:a16="http://schemas.microsoft.com/office/drawing/2014/main" val="20005"/>
                    </a:ext>
                  </a:extLst>
                </a:gridCol>
              </a:tblGrid>
              <a:tr h="26442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endParaRPr lang="en-US" sz="1000" b="1" i="1" dirty="0">
                        <a:latin typeface="Intel Clear" panose="020B0604020203020204" pitchFamily="34" charset="0"/>
                      </a:endParaRPr>
                    </a:p>
                  </a:txBody>
                  <a:tcPr marL="91455" marR="91455" marT="45749" marB="45749" anchor="ctr">
                    <a:lnL>
                      <a:noFill/>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0.0</a:t>
                      </a:r>
                    </a:p>
                  </a:txBody>
                  <a:tcPr marL="91455" marR="91455" marT="45749" marB="4574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0.5</a:t>
                      </a:r>
                    </a:p>
                  </a:txBody>
                  <a:tcPr marL="91455" marR="91455" marT="45749" marB="4574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0.8</a:t>
                      </a:r>
                    </a:p>
                  </a:txBody>
                  <a:tcPr marL="91455" marR="91455" marT="45749" marB="45749" anchor="ctr">
                    <a:lnL w="9525" cap="flat" cmpd="sng" algn="ctr">
                      <a:solidFill>
                        <a:srgbClr val="FFFFFF"/>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endParaRPr lang="en-US" sz="1200" b="1" dirty="0">
                        <a:solidFill>
                          <a:srgbClr val="FFFFFF"/>
                        </a:solidFill>
                        <a:latin typeface="Intel Clear" panose="020B0604020203020204" pitchFamily="34" charset="0"/>
                      </a:endParaRPr>
                    </a:p>
                  </a:txBody>
                  <a:tcPr marL="91455" marR="91455" marT="45749" marB="45749" anchor="ctr">
                    <a:lnL w="12700" cap="flat" cmpd="sng" algn="ctr">
                      <a:solidFill>
                        <a:srgbClr val="FFFFFF">
                          <a:lumMod val="50000"/>
                        </a:srgbClr>
                      </a:solid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1.0</a:t>
                      </a:r>
                    </a:p>
                  </a:txBody>
                  <a:tcPr marL="91455" marR="91455" marT="45749" marB="45749"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extLst>
                  <a:ext uri="{0D108BD9-81ED-4DB2-BD59-A6C34878D82A}">
                    <a16:rowId xmlns:a16="http://schemas.microsoft.com/office/drawing/2014/main" val="10000"/>
                  </a:ext>
                </a:extLst>
              </a:tr>
              <a:tr h="43179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SOC RTL</a:t>
                      </a:r>
                    </a:p>
                  </a:txBody>
                  <a:tcPr marL="91455" marR="91455" marT="45749" marB="45749" vert="vert270" anchor="ctr">
                    <a:lnL>
                      <a:noFill/>
                    </a:lnL>
                    <a:lnR w="9525"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77777"/>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Code and connect</a:t>
                      </a:r>
                      <a:r>
                        <a:rPr lang="en-US" sz="1050" b="0" baseline="0" dirty="0">
                          <a:solidFill>
                            <a:srgbClr val="000000"/>
                          </a:solidFill>
                          <a:latin typeface="Intel Clear" panose="020B0604020203020204" pitchFamily="34" charset="0"/>
                        </a:rPr>
                        <a:t> h</a:t>
                      </a:r>
                      <a:r>
                        <a:rPr lang="en-US" sz="1050" b="0" dirty="0">
                          <a:solidFill>
                            <a:srgbClr val="000000"/>
                          </a:solidFill>
                          <a:latin typeface="Intel Clear" panose="020B0604020203020204" pitchFamily="34" charset="0"/>
                        </a:rPr>
                        <a:t>ierarchy and floor-plan</a:t>
                      </a:r>
                    </a:p>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Integrate</a:t>
                      </a:r>
                      <a:r>
                        <a:rPr lang="en-US" sz="1050" b="0" baseline="0" dirty="0">
                          <a:solidFill>
                            <a:srgbClr val="000000"/>
                          </a:solidFill>
                          <a:latin typeface="Intel Clear" panose="020B0604020203020204" pitchFamily="34" charset="0"/>
                        </a:rPr>
                        <a:t> </a:t>
                      </a:r>
                      <a:r>
                        <a:rPr lang="en-US" sz="1050" b="0" dirty="0">
                          <a:solidFill>
                            <a:srgbClr val="000000"/>
                          </a:solidFill>
                          <a:latin typeface="Intel Clear" panose="020B0604020203020204" pitchFamily="34" charset="0"/>
                        </a:rPr>
                        <a:t>all negotiated IPs</a:t>
                      </a:r>
                    </a:p>
                  </a:txBody>
                  <a:tcPr marL="45720" marR="45720" marT="18288" marB="18288">
                    <a:lnL w="9525" cap="flat" cmpd="sng" algn="ctr">
                      <a:no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Ensure 100% of Globals are feature complete (including fabrics) per HAS</a:t>
                      </a:r>
                    </a:p>
                  </a:txBody>
                  <a:tcPr marL="45720" marR="45720" marT="18288" marB="18288">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latin typeface="Intel Clear" panose="020B0604020203020204" pitchFamily="34" charset="0"/>
                        </a:rPr>
                        <a:t>Clean all RTL flows</a:t>
                      </a:r>
                    </a:p>
                    <a:p>
                      <a:pPr marL="182880" marR="0" indent="-182880" algn="l" defTabSz="911487" rtl="0" eaLnBrk="1" fontAlgn="auto" latinLnBrk="0" hangingPunct="1">
                        <a:lnSpc>
                          <a:spcPct val="100000"/>
                        </a:lnSpc>
                        <a:spcBef>
                          <a:spcPts val="0"/>
                        </a:spcBef>
                        <a:spcAft>
                          <a:spcPts val="0"/>
                        </a:spcAft>
                        <a:buClrTx/>
                        <a:buSzPct val="100000"/>
                        <a:buFont typeface="Verdana"/>
                        <a:buChar char="•"/>
                        <a:tabLst/>
                        <a:defRPr/>
                      </a:pPr>
                      <a:r>
                        <a:rPr lang="en-US" sz="1050" b="0" dirty="0">
                          <a:solidFill>
                            <a:srgbClr val="000000"/>
                          </a:solidFill>
                          <a:latin typeface="Intel Clear" panose="020B0604020203020204" pitchFamily="34" charset="0"/>
                        </a:rPr>
                        <a:t>Drive to 100% feature complete RTL</a:t>
                      </a:r>
                    </a:p>
                  </a:txBody>
                  <a:tcPr marL="45720" marR="45720" marT="18288" marB="18288">
                    <a:lnL w="9525"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171450" algn="l" defTabSz="911487" rtl="0" eaLnBrk="1" latinLnBrk="0" hangingPunct="1">
                        <a:buClrTx/>
                        <a:buChar char="•"/>
                      </a:pPr>
                      <a:endParaRPr lang="en-US" sz="1050" dirty="0">
                        <a:solidFill>
                          <a:srgbClr val="000000"/>
                        </a:solidFill>
                        <a:latin typeface="Intel Clear" panose="020B0604020203020204" pitchFamily="34" charset="0"/>
                      </a:endParaRPr>
                    </a:p>
                  </a:txBody>
                  <a:tcPr marL="45720" marR="45720" marT="18288" marB="18288"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11487" rtl="0" eaLnBrk="1" fontAlgn="auto" latinLnBrk="0" hangingPunct="1">
                        <a:lnSpc>
                          <a:spcPct val="100000"/>
                        </a:lnSpc>
                        <a:spcBef>
                          <a:spcPts val="576"/>
                        </a:spcBef>
                        <a:spcAft>
                          <a:spcPts val="0"/>
                        </a:spcAft>
                        <a:buClrTx/>
                        <a:buSzPct val="100000"/>
                        <a:buFont typeface="Verdana"/>
                        <a:buNone/>
                        <a:tabLst/>
                        <a:defRPr/>
                      </a:pPr>
                      <a:r>
                        <a:rPr lang="en-US" sz="1200" b="1" i="1" dirty="0">
                          <a:solidFill>
                            <a:srgbClr val="000000"/>
                          </a:solidFill>
                          <a:latin typeface="Intel Clear" panose="020B0604020203020204" pitchFamily="34" charset="0"/>
                        </a:rPr>
                        <a:t>Predictable A0</a:t>
                      </a:r>
                      <a:r>
                        <a:rPr lang="en-US" sz="1200" b="1" i="1" baseline="0" dirty="0">
                          <a:solidFill>
                            <a:srgbClr val="000000"/>
                          </a:solidFill>
                          <a:latin typeface="Intel Clear" panose="020B0604020203020204" pitchFamily="34" charset="0"/>
                        </a:rPr>
                        <a:t> TI</a:t>
                      </a:r>
                      <a:r>
                        <a:rPr lang="en-US" sz="1200" b="1" i="1" dirty="0">
                          <a:solidFill>
                            <a:srgbClr val="000000"/>
                          </a:solidFill>
                          <a:latin typeface="Intel Clear" panose="020B0604020203020204" pitchFamily="34" charset="0"/>
                        </a:rPr>
                        <a:t> execution </a:t>
                      </a:r>
                      <a:r>
                        <a:rPr lang="en-US" sz="1200" b="1" i="1" dirty="0" err="1">
                          <a:solidFill>
                            <a:srgbClr val="000000"/>
                          </a:solidFill>
                          <a:latin typeface="Intel Clear" panose="020B0604020203020204" pitchFamily="34" charset="0"/>
                        </a:rPr>
                        <a:t>onfinal</a:t>
                      </a:r>
                      <a:r>
                        <a:rPr lang="en-US" sz="1200" b="1" i="1" dirty="0">
                          <a:solidFill>
                            <a:srgbClr val="000000"/>
                          </a:solidFill>
                          <a:latin typeface="Intel Clear" panose="020B0604020203020204" pitchFamily="34" charset="0"/>
                        </a:rPr>
                        <a:t> RTL</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63976">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SD</a:t>
                      </a:r>
                    </a:p>
                  </a:txBody>
                  <a:tcPr marL="91455" marR="91455" marT="45749" marB="45749" vert="vert270" anchor="ctr">
                    <a:lnL>
                      <a:noFill/>
                    </a:lnL>
                    <a:lnR w="9525"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1B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Conduct initial floor plan and die size estimations </a:t>
                      </a:r>
                    </a:p>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Provide initial constraint definition</a:t>
                      </a:r>
                      <a:r>
                        <a:rPr lang="en-US" sz="1050" b="0" baseline="0" dirty="0">
                          <a:solidFill>
                            <a:srgbClr val="000000"/>
                          </a:solidFill>
                          <a:latin typeface="Intel Clear" panose="020B0604020203020204" pitchFamily="34" charset="0"/>
                        </a:rPr>
                        <a:t> </a:t>
                      </a:r>
                      <a:r>
                        <a:rPr lang="en-US" sz="1050" b="0" dirty="0">
                          <a:solidFill>
                            <a:srgbClr val="000000"/>
                          </a:solidFill>
                          <a:latin typeface="Intel Clear" panose="020B0604020203020204" pitchFamily="34" charset="0"/>
                        </a:rPr>
                        <a:t>and flow verification</a:t>
                      </a:r>
                    </a:p>
                  </a:txBody>
                  <a:tcPr marL="45720" marR="45720" marT="18288" marB="18288">
                    <a:lnL w="9525" cap="flat" cmpd="sng" algn="ctr">
                      <a:no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Run first full cycle </a:t>
                      </a:r>
                      <a:r>
                        <a:rPr lang="en-US" sz="1050" b="0" baseline="0" dirty="0">
                          <a:solidFill>
                            <a:srgbClr val="000000"/>
                          </a:solidFill>
                          <a:latin typeface="Intel Clear" panose="020B0604020203020204" pitchFamily="34" charset="0"/>
                        </a:rPr>
                        <a:t> </a:t>
                      </a:r>
                      <a:r>
                        <a:rPr lang="en-US" sz="1050" b="0" dirty="0">
                          <a:solidFill>
                            <a:srgbClr val="000000"/>
                          </a:solidFill>
                          <a:latin typeface="Intel Clear" panose="020B0604020203020204" pitchFamily="34" charset="0"/>
                        </a:rPr>
                        <a:t>of all partition and </a:t>
                      </a:r>
                      <a:r>
                        <a:rPr lang="en-US" sz="1050" b="0" dirty="0" err="1">
                          <a:solidFill>
                            <a:srgbClr val="000000"/>
                          </a:solidFill>
                          <a:latin typeface="Intel Clear" panose="020B0604020203020204" pitchFamily="34" charset="0"/>
                        </a:rPr>
                        <a:t>fullchip</a:t>
                      </a:r>
                      <a:r>
                        <a:rPr lang="en-US" sz="1050" b="0" baseline="0" dirty="0">
                          <a:solidFill>
                            <a:srgbClr val="000000"/>
                          </a:solidFill>
                          <a:latin typeface="Intel Clear" panose="020B0604020203020204" pitchFamily="34" charset="0"/>
                        </a:rPr>
                        <a:t> </a:t>
                      </a:r>
                      <a:r>
                        <a:rPr lang="en-US" sz="1050" b="0" dirty="0">
                          <a:solidFill>
                            <a:srgbClr val="000000"/>
                          </a:solidFill>
                          <a:latin typeface="Intel Clear" panose="020B0604020203020204" pitchFamily="34" charset="0"/>
                        </a:rPr>
                        <a:t>flows</a:t>
                      </a:r>
                      <a:r>
                        <a:rPr lang="en-US" sz="1050" b="0" baseline="0" dirty="0">
                          <a:solidFill>
                            <a:srgbClr val="000000"/>
                          </a:solidFill>
                          <a:latin typeface="Intel Clear" panose="020B0604020203020204" pitchFamily="34" charset="0"/>
                        </a:rPr>
                        <a:t> on </a:t>
                      </a:r>
                      <a:r>
                        <a:rPr lang="en-US" sz="1050" b="0" dirty="0">
                          <a:solidFill>
                            <a:srgbClr val="000000"/>
                          </a:solidFill>
                          <a:latin typeface="Intel Clear" panose="020B0604020203020204" pitchFamily="34" charset="0"/>
                        </a:rPr>
                        <a:t>RTL </a:t>
                      </a:r>
                    </a:p>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i="0" dirty="0">
                          <a:solidFill>
                            <a:srgbClr val="000000"/>
                          </a:solidFill>
                          <a:latin typeface="Intel Clear" panose="020B0604020203020204" pitchFamily="34" charset="0"/>
                        </a:rPr>
                        <a:t>Have layout-based timing quality at SD 0.5</a:t>
                      </a:r>
                    </a:p>
                  </a:txBody>
                  <a:tcPr marL="45720" marR="45720" marT="18288" marB="18288">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latin typeface="Intel Clear" panose="020B0604020203020204" pitchFamily="34" charset="0"/>
                        </a:rPr>
                        <a:t>Converge full SD partition </a:t>
                      </a:r>
                      <a:r>
                        <a:rPr lang="en-US" sz="1050" b="0">
                          <a:latin typeface="Intel Clear" panose="020B0604020203020204" pitchFamily="34" charset="0"/>
                        </a:rPr>
                        <a:t>and Full-Chip </a:t>
                      </a:r>
                      <a:r>
                        <a:rPr lang="en-US" sz="1050" b="0" dirty="0">
                          <a:latin typeface="Intel Clear" panose="020B0604020203020204" pitchFamily="34" charset="0"/>
                        </a:rPr>
                        <a:t>with fully featured RTL</a:t>
                      </a:r>
                    </a:p>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latin typeface="Intel Clear" panose="020B0604020203020204" pitchFamily="34" charset="0"/>
                        </a:rPr>
                        <a:t>Ensure</a:t>
                      </a:r>
                      <a:r>
                        <a:rPr lang="en-US" sz="1050" b="0" baseline="0" dirty="0">
                          <a:latin typeface="Intel Clear" panose="020B0604020203020204" pitchFamily="34" charset="0"/>
                        </a:rPr>
                        <a:t> a</a:t>
                      </a:r>
                      <a:r>
                        <a:rPr lang="en-US" sz="1050" b="0" dirty="0">
                          <a:latin typeface="Intel Clear" panose="020B0604020203020204" pitchFamily="34" charset="0"/>
                        </a:rPr>
                        <a:t>ll </a:t>
                      </a:r>
                      <a:r>
                        <a:rPr lang="en-US" sz="1050" b="0">
                          <a:latin typeface="Intel Clear" panose="020B0604020203020204" pitchFamily="34" charset="0"/>
                        </a:rPr>
                        <a:t>tools &amp; </a:t>
                      </a:r>
                      <a:r>
                        <a:rPr lang="en-US" sz="1050" b="0" dirty="0">
                          <a:latin typeface="Intel Clear" panose="020B0604020203020204" pitchFamily="34" charset="0"/>
                        </a:rPr>
                        <a:t>flows are functional, run</a:t>
                      </a:r>
                      <a:r>
                        <a:rPr lang="en-US" sz="1050" b="0">
                          <a:latin typeface="Intel Clear" panose="020B0604020203020204" pitchFamily="34" charset="0"/>
                        </a:rPr>
                        <a:t>, &amp; </a:t>
                      </a:r>
                      <a:r>
                        <a:rPr lang="en-US" sz="1050" b="0" dirty="0">
                          <a:latin typeface="Intel Clear" panose="020B0604020203020204" pitchFamily="34" charset="0"/>
                        </a:rPr>
                        <a:t>results are reviewed</a:t>
                      </a:r>
                    </a:p>
                  </a:txBody>
                  <a:tcPr marL="45720" marR="45720" marT="18288" marB="18288">
                    <a:lnL w="9525"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576"/>
                        </a:spcBef>
                        <a:spcAft>
                          <a:spcPts val="0"/>
                        </a:spcAft>
                        <a:buClrTx/>
                        <a:buSzPct val="100000"/>
                        <a:buFont typeface="Verdana"/>
                        <a:buChar char="•"/>
                      </a:pPr>
                      <a:endParaRPr lang="en-US" sz="1050" b="1" dirty="0">
                        <a:latin typeface="Intel Clear" panose="020B0604020203020204" pitchFamily="34" charset="0"/>
                      </a:endParaRPr>
                    </a:p>
                  </a:txBody>
                  <a:tcPr marL="45720" marR="45720" marT="18288" marB="18288"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0" algn="ctr" defTabSz="911487" rtl="0" eaLnBrk="1" latinLnBrk="0" hangingPunct="1">
                        <a:lnSpc>
                          <a:spcPct val="100000"/>
                        </a:lnSpc>
                        <a:spcBef>
                          <a:spcPts val="576"/>
                        </a:spcBef>
                        <a:spcAft>
                          <a:spcPts val="0"/>
                        </a:spcAft>
                        <a:buClrTx/>
                        <a:buSzPct val="100000"/>
                        <a:buFont typeface="Verdana"/>
                        <a:buNone/>
                      </a:pPr>
                      <a:r>
                        <a:rPr lang="en-US" sz="1200" b="1" i="1" dirty="0">
                          <a:solidFill>
                            <a:srgbClr val="000000"/>
                          </a:solidFill>
                          <a:latin typeface="Intel Clear" panose="020B0604020203020204" pitchFamily="34" charset="0"/>
                        </a:rPr>
                        <a:t>Design supports tape-in criteria</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3179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SOC</a:t>
                      </a:r>
                      <a:r>
                        <a:rPr lang="en-US" sz="1200" b="1" baseline="0" dirty="0">
                          <a:solidFill>
                            <a:srgbClr val="FFFFFF"/>
                          </a:solidFill>
                          <a:latin typeface="Intel Clear" panose="020B0604020203020204" pitchFamily="34" charset="0"/>
                        </a:rPr>
                        <a:t> </a:t>
                      </a:r>
                      <a:r>
                        <a:rPr lang="en-US" sz="1200" b="1" dirty="0">
                          <a:solidFill>
                            <a:srgbClr val="FFFFFF"/>
                          </a:solidFill>
                          <a:latin typeface="Intel Clear" panose="020B0604020203020204" pitchFamily="34" charset="0"/>
                        </a:rPr>
                        <a:t>VAL</a:t>
                      </a:r>
                    </a:p>
                  </a:txBody>
                  <a:tcPr marL="91455" marR="91455" marT="45749" marB="45749" vert="vert270" anchor="ctr">
                    <a:lnL>
                      <a:noFill/>
                    </a:lnL>
                    <a:lnR w="9525"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Enable validation tools and infrastructure such that validation execution can start and TFM issues are identified and addressed.</a:t>
                      </a:r>
                    </a:p>
                  </a:txBody>
                  <a:tcPr marL="45720" marR="45720" marT="18288" marB="18288">
                    <a:lnL w="9525" cap="flat" cmpd="sng" algn="ctr">
                      <a:no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Establish a basic level of health of SOC 0.5 RTL for IP integration and global flows, including exercise of new features</a:t>
                      </a:r>
                    </a:p>
                  </a:txBody>
                  <a:tcPr marL="45720" marR="45720" marT="18288" marB="18288">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Complete all path clearing and drive sufficient volume validation to de-risk RTL freeze and production quality A0 silicon.</a:t>
                      </a:r>
                    </a:p>
                  </a:txBody>
                  <a:tcPr marL="45720" marR="45720" marT="18288" marB="18288">
                    <a:lnL w="9525"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576"/>
                        </a:spcBef>
                        <a:spcAft>
                          <a:spcPts val="0"/>
                        </a:spcAft>
                        <a:buClrTx/>
                        <a:buSzPct val="100000"/>
                        <a:buFont typeface="Verdana"/>
                        <a:buChar char="•"/>
                      </a:pPr>
                      <a:endParaRPr lang="en-US" sz="1050" b="1" dirty="0">
                        <a:solidFill>
                          <a:srgbClr val="000000"/>
                        </a:solidFill>
                        <a:latin typeface="Intel Clear" panose="020B0604020203020204" pitchFamily="34" charset="0"/>
                      </a:endParaRPr>
                    </a:p>
                  </a:txBody>
                  <a:tcPr marL="45720" marR="45720" marT="18288" marB="18288"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0" algn="ctr" defTabSz="914674" fontAlgn="base">
                        <a:spcBef>
                          <a:spcPts val="480"/>
                        </a:spcBef>
                        <a:buSzPct val="100000"/>
                        <a:buFont typeface="Verdana"/>
                        <a:buNone/>
                      </a:pPr>
                      <a:r>
                        <a:rPr lang="en-US" sz="1200" b="1" i="1" dirty="0">
                          <a:solidFill>
                            <a:srgbClr val="000000"/>
                          </a:solidFill>
                          <a:latin typeface="Intel Clear" panose="020B0604020203020204" pitchFamily="34" charset="0"/>
                        </a:rPr>
                        <a:t>Complete all tape-in gating validation </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497885">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PSS/FW</a:t>
                      </a:r>
                    </a:p>
                  </a:txBody>
                  <a:tcPr marL="91455" marR="91455" marT="45749" marB="45749" vert="vert270" anchor="ctr">
                    <a:lnL>
                      <a:noFill/>
                    </a:lnL>
                    <a:lnR w="9525"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761A9"/>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Create pre-Si SW development Plan</a:t>
                      </a:r>
                    </a:p>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Define IP/FW dependencies for each UC/OS Track</a:t>
                      </a:r>
                    </a:p>
                  </a:txBody>
                  <a:tcPr marL="45720" marR="45720" marT="18288" marB="18288">
                    <a:lnL w="9525" cap="flat" cmpd="sng" algn="ctr">
                      <a:no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Enable pre-Si systems (HFPGA, SLE, n-1) with basic secured boot for SW/FW development and deployment</a:t>
                      </a:r>
                    </a:p>
                  </a:txBody>
                  <a:tcPr marL="45720" marR="45720" marT="18288" marB="18288">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Finish all HW/SW co-validation (have 100% of IPs ready)</a:t>
                      </a:r>
                    </a:p>
                    <a:p>
                      <a:pPr marL="182880" indent="-182880" defTabSz="914674" fontAlgn="base">
                        <a:spcBef>
                          <a:spcPts val="0"/>
                        </a:spcBef>
                        <a:spcAft>
                          <a:spcPts val="0"/>
                        </a:spcAft>
                        <a:buSzPct val="100000"/>
                        <a:buFont typeface="Verdana"/>
                        <a:buChar char="•"/>
                      </a:pPr>
                      <a:r>
                        <a:rPr lang="en-US" sz="1050" b="0" i="1" dirty="0">
                          <a:solidFill>
                            <a:srgbClr val="000000"/>
                          </a:solidFill>
                          <a:latin typeface="Intel Clear" panose="020B0604020203020204" pitchFamily="34" charset="0"/>
                        </a:rPr>
                        <a:t>Note: this is a freeze gating milestone</a:t>
                      </a:r>
                    </a:p>
                  </a:txBody>
                  <a:tcPr marL="45720" marR="45720" marT="18288" marB="18288">
                    <a:lnL w="9525"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576"/>
                        </a:spcBef>
                        <a:spcAft>
                          <a:spcPts val="0"/>
                        </a:spcAft>
                        <a:buClrTx/>
                        <a:buSzPct val="100000"/>
                        <a:buFont typeface="Verdana"/>
                        <a:buChar char="•"/>
                      </a:pPr>
                      <a:endParaRPr lang="en-US" sz="1050" b="1" dirty="0">
                        <a:solidFill>
                          <a:srgbClr val="000000"/>
                        </a:solidFill>
                        <a:latin typeface="Intel Clear" panose="020B0604020203020204" pitchFamily="34" charset="0"/>
                      </a:endParaRPr>
                    </a:p>
                  </a:txBody>
                  <a:tcPr marL="45720" marR="45720" marT="18288" marB="18288"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0" algn="ctr" defTabSz="911487" rtl="0" eaLnBrk="1" latinLnBrk="0" hangingPunct="1">
                        <a:lnSpc>
                          <a:spcPct val="100000"/>
                        </a:lnSpc>
                        <a:spcBef>
                          <a:spcPts val="576"/>
                        </a:spcBef>
                        <a:spcAft>
                          <a:spcPts val="0"/>
                        </a:spcAft>
                        <a:buClrTx/>
                        <a:buSzPct val="100000"/>
                        <a:buFont typeface="Verdana"/>
                        <a:buNone/>
                      </a:pPr>
                      <a:r>
                        <a:rPr lang="en-US" sz="1200" b="1" i="1" dirty="0">
                          <a:solidFill>
                            <a:srgbClr val="000000"/>
                          </a:solidFill>
                          <a:latin typeface="Intel Clear" panose="020B0604020203020204" pitchFamily="34" charset="0"/>
                        </a:rPr>
                        <a:t>SW quality checkpoint: </a:t>
                      </a:r>
                      <a:br>
                        <a:rPr lang="en-US" sz="1200" b="1" i="1" dirty="0">
                          <a:solidFill>
                            <a:srgbClr val="000000"/>
                          </a:solidFill>
                          <a:latin typeface="Intel Clear" panose="020B0604020203020204" pitchFamily="34" charset="0"/>
                        </a:rPr>
                      </a:br>
                      <a:r>
                        <a:rPr lang="en-US" sz="1200" b="1" i="1" dirty="0">
                          <a:solidFill>
                            <a:srgbClr val="000000"/>
                          </a:solidFill>
                          <a:latin typeface="Intel Clear" panose="020B0604020203020204" pitchFamily="34" charset="0"/>
                        </a:rPr>
                        <a:t>Go/No-Go Gate </a:t>
                      </a:r>
                      <a:br>
                        <a:rPr lang="en-US" sz="1200" b="1" i="1" dirty="0">
                          <a:solidFill>
                            <a:srgbClr val="000000"/>
                          </a:solidFill>
                          <a:latin typeface="Intel Clear" panose="020B0604020203020204" pitchFamily="34" charset="0"/>
                        </a:rPr>
                      </a:br>
                      <a:r>
                        <a:rPr lang="en-US" sz="1200" b="1" i="1" dirty="0">
                          <a:solidFill>
                            <a:srgbClr val="000000"/>
                          </a:solidFill>
                          <a:latin typeface="Intel Clear" panose="020B0604020203020204" pitchFamily="34" charset="0"/>
                        </a:rPr>
                        <a:t>for A0 TI</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866425">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100" b="1" dirty="0">
                          <a:solidFill>
                            <a:schemeClr val="bg1"/>
                          </a:solidFill>
                          <a:latin typeface="Intel Clear" panose="020B0604020203020204" pitchFamily="34" charset="0"/>
                        </a:rPr>
                        <a:t>Silicon Enabling</a:t>
                      </a:r>
                    </a:p>
                  </a:txBody>
                  <a:tcPr marL="91455" marR="91455" marT="45749" marB="45749" vert="vert270" anchor="ctr">
                    <a:lnL>
                      <a:noFill/>
                    </a:lnL>
                    <a:lnR w="9525"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MFG test plans, execution started to enable 0.5 content </a:t>
                      </a:r>
                    </a:p>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Test/Reliability targets refined</a:t>
                      </a:r>
                    </a:p>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Support for IP level content checkout and breadth verification</a:t>
                      </a:r>
                    </a:p>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FV Val strategy ratified</a:t>
                      </a:r>
                    </a:p>
                  </a:txBody>
                  <a:tcPr marL="45720" marR="45720" marT="18288" marB="18288">
                    <a:lnL w="9525" cap="flat" cmpd="sng" algn="ctr">
                      <a:no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Basic HVM reset released and passing ITPP repay </a:t>
                      </a:r>
                    </a:p>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Initial content creation to verify RTL </a:t>
                      </a:r>
                      <a:r>
                        <a:rPr lang="en-US" sz="1050" b="0" dirty="0" err="1">
                          <a:solidFill>
                            <a:srgbClr val="000000"/>
                          </a:solidFill>
                          <a:latin typeface="Intel Clear" panose="020B0604020203020204" pitchFamily="34" charset="0"/>
                        </a:rPr>
                        <a:t>func</a:t>
                      </a:r>
                      <a:r>
                        <a:rPr lang="en-US" sz="1050" b="0" dirty="0">
                          <a:solidFill>
                            <a:srgbClr val="000000"/>
                          </a:solidFill>
                          <a:latin typeface="Intel Clear" panose="020B0604020203020204" pitchFamily="34" charset="0"/>
                        </a:rPr>
                        <a:t> and enable depth content creation</a:t>
                      </a:r>
                    </a:p>
                    <a:p>
                      <a:pPr marL="182880" indent="-182880" defTabSz="914674" fontAlgn="base">
                        <a:spcBef>
                          <a:spcPts val="0"/>
                        </a:spcBef>
                        <a:spcAft>
                          <a:spcPts val="0"/>
                        </a:spcAft>
                        <a:buSzPct val="100000"/>
                        <a:buFont typeface="Verdana"/>
                        <a:buChar char="•"/>
                      </a:pPr>
                      <a:r>
                        <a:rPr lang="en-US" sz="1050" b="0" dirty="0">
                          <a:solidFill>
                            <a:srgbClr val="000000"/>
                          </a:solidFill>
                          <a:latin typeface="Intel Clear" panose="020B0604020203020204" pitchFamily="34" charset="0"/>
                        </a:rPr>
                        <a:t>Initial </a:t>
                      </a:r>
                      <a:r>
                        <a:rPr lang="en-US" sz="1050" b="0" dirty="0" err="1">
                          <a:solidFill>
                            <a:srgbClr val="000000"/>
                          </a:solidFill>
                          <a:latin typeface="Intel Clear" panose="020B0604020203020204" pitchFamily="34" charset="0"/>
                        </a:rPr>
                        <a:t>verif</a:t>
                      </a:r>
                      <a:r>
                        <a:rPr lang="en-US" sz="1050" b="0" dirty="0">
                          <a:solidFill>
                            <a:srgbClr val="000000"/>
                          </a:solidFill>
                          <a:latin typeface="Intel Clear" panose="020B0604020203020204" pitchFamily="34" charset="0"/>
                        </a:rPr>
                        <a:t> of IP based content in FC</a:t>
                      </a:r>
                    </a:p>
                    <a:p>
                      <a:pPr marL="182880" indent="-182880" defTabSz="914674" fontAlgn="base">
                        <a:spcBef>
                          <a:spcPts val="0"/>
                        </a:spcBef>
                        <a:spcAft>
                          <a:spcPts val="0"/>
                        </a:spcAft>
                        <a:buSzPct val="100000"/>
                        <a:buFont typeface="Verdana"/>
                        <a:buChar char="•"/>
                      </a:pPr>
                      <a:r>
                        <a:rPr lang="fr-FR" sz="1050" b="0" dirty="0" err="1">
                          <a:solidFill>
                            <a:srgbClr val="000000"/>
                          </a:solidFill>
                          <a:latin typeface="Intel Clear" panose="020B0604020203020204" pitchFamily="34" charset="0"/>
                        </a:rPr>
                        <a:t>Pre</a:t>
                      </a:r>
                      <a:r>
                        <a:rPr lang="fr-FR" sz="1050" b="0" dirty="0">
                          <a:solidFill>
                            <a:srgbClr val="000000"/>
                          </a:solidFill>
                          <a:latin typeface="Intel Clear" panose="020B0604020203020204" pitchFamily="34" charset="0"/>
                        </a:rPr>
                        <a:t> Si tests </a:t>
                      </a:r>
                      <a:r>
                        <a:rPr lang="fr-FR" sz="1050" b="0" dirty="0" err="1">
                          <a:solidFill>
                            <a:srgbClr val="000000"/>
                          </a:solidFill>
                          <a:latin typeface="Intel Clear" panose="020B0604020203020204" pitchFamily="34" charset="0"/>
                        </a:rPr>
                        <a:t>environment</a:t>
                      </a:r>
                      <a:r>
                        <a:rPr lang="fr-FR" sz="1050" b="0" dirty="0">
                          <a:solidFill>
                            <a:srgbClr val="000000"/>
                          </a:solidFill>
                          <a:latin typeface="Intel Clear" panose="020B0604020203020204" pitchFamily="34" charset="0"/>
                        </a:rPr>
                        <a:t> </a:t>
                      </a:r>
                      <a:r>
                        <a:rPr lang="fr-FR" sz="1050" b="0" dirty="0" err="1">
                          <a:solidFill>
                            <a:srgbClr val="000000"/>
                          </a:solidFill>
                          <a:latin typeface="Intel Clear" panose="020B0604020203020204" pitchFamily="34" charset="0"/>
                        </a:rPr>
                        <a:t>enabled</a:t>
                      </a:r>
                      <a:endParaRPr lang="en-US" sz="1050" b="0" dirty="0">
                        <a:solidFill>
                          <a:srgbClr val="000000"/>
                        </a:solidFill>
                        <a:latin typeface="Intel Clear" panose="020B0604020203020204" pitchFamily="34" charset="0"/>
                      </a:endParaRPr>
                    </a:p>
                  </a:txBody>
                  <a:tcPr marL="45720" marR="45720" marT="18288" marB="18288">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defTabSz="914674" fontAlgn="base">
                        <a:spcBef>
                          <a:spcPts val="0"/>
                        </a:spcBef>
                        <a:spcAft>
                          <a:spcPts val="0"/>
                        </a:spcAft>
                        <a:buSzPct val="100000"/>
                        <a:buFont typeface="Verdana"/>
                        <a:buChar char="•"/>
                      </a:pPr>
                      <a:r>
                        <a:rPr lang="en-US" sz="1050" b="0" i="0" dirty="0">
                          <a:solidFill>
                            <a:srgbClr val="000000"/>
                          </a:solidFill>
                          <a:latin typeface="Intel Clear" panose="020B0604020203020204" pitchFamily="34" charset="0"/>
                        </a:rPr>
                        <a:t>Full HVM reset release </a:t>
                      </a:r>
                    </a:p>
                    <a:p>
                      <a:pPr marL="182880" indent="-182880" defTabSz="914674" fontAlgn="base">
                        <a:spcBef>
                          <a:spcPts val="0"/>
                        </a:spcBef>
                        <a:spcAft>
                          <a:spcPts val="0"/>
                        </a:spcAft>
                        <a:buSzPct val="100000"/>
                        <a:buFont typeface="Verdana"/>
                        <a:buChar char="•"/>
                      </a:pPr>
                      <a:r>
                        <a:rPr lang="en-US" sz="1050" b="0" i="0" dirty="0">
                          <a:solidFill>
                            <a:srgbClr val="000000"/>
                          </a:solidFill>
                          <a:latin typeface="Intel Clear" panose="020B0604020203020204" pitchFamily="34" charset="0"/>
                        </a:rPr>
                        <a:t>All content modes passing in sim/emu to provide final feedback to design</a:t>
                      </a:r>
                    </a:p>
                    <a:p>
                      <a:pPr marL="182880" indent="-182880" defTabSz="914674" fontAlgn="base">
                        <a:spcBef>
                          <a:spcPts val="0"/>
                        </a:spcBef>
                        <a:spcAft>
                          <a:spcPts val="0"/>
                        </a:spcAft>
                        <a:buSzPct val="100000"/>
                        <a:buFont typeface="Verdana"/>
                        <a:buChar char="•"/>
                      </a:pPr>
                      <a:r>
                        <a:rPr lang="en-US" sz="1050" b="0" i="0" dirty="0">
                          <a:solidFill>
                            <a:srgbClr val="000000"/>
                          </a:solidFill>
                          <a:latin typeface="Intel Clear" panose="020B0604020203020204" pitchFamily="34" charset="0"/>
                        </a:rPr>
                        <a:t>Content, hardware and silicon planning to enable first silicon</a:t>
                      </a:r>
                    </a:p>
                    <a:p>
                      <a:pPr marL="182880" indent="-182880" defTabSz="914674" fontAlgn="base">
                        <a:spcBef>
                          <a:spcPts val="0"/>
                        </a:spcBef>
                        <a:spcAft>
                          <a:spcPts val="0"/>
                        </a:spcAft>
                        <a:buSzPct val="100000"/>
                        <a:buFont typeface="Verdana"/>
                        <a:buChar char="•"/>
                      </a:pPr>
                      <a:r>
                        <a:rPr lang="en-US" sz="1050" b="0" i="0" dirty="0">
                          <a:solidFill>
                            <a:srgbClr val="000000"/>
                          </a:solidFill>
                          <a:latin typeface="Intel Clear" panose="020B0604020203020204" pitchFamily="34" charset="0"/>
                        </a:rPr>
                        <a:t>High priority Post Si content delivered</a:t>
                      </a:r>
                    </a:p>
                  </a:txBody>
                  <a:tcPr marL="45720" marR="45720" marT="18288" marB="18288">
                    <a:lnL w="9525"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576"/>
                        </a:spcBef>
                        <a:spcAft>
                          <a:spcPts val="0"/>
                        </a:spcAft>
                        <a:buClrTx/>
                        <a:buSzPct val="100000"/>
                        <a:buFont typeface="Verdana"/>
                        <a:buChar char="•"/>
                      </a:pPr>
                      <a:endParaRPr lang="en-US" sz="1050" b="1" dirty="0">
                        <a:solidFill>
                          <a:srgbClr val="000000"/>
                        </a:solidFill>
                        <a:latin typeface="Intel Clear" panose="020B0604020203020204" pitchFamily="34" charset="0"/>
                      </a:endParaRPr>
                    </a:p>
                  </a:txBody>
                  <a:tcPr marL="45720" marR="45720" marT="18288" marB="18288"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0" algn="ctr" defTabSz="834506">
                        <a:spcBef>
                          <a:spcPts val="486"/>
                        </a:spcBef>
                        <a:buSzPct val="100000"/>
                        <a:buFont typeface="Verdana" panose="020B0604030504040204" pitchFamily="34" charset="0"/>
                        <a:buNone/>
                        <a:defRPr/>
                      </a:pPr>
                      <a:r>
                        <a:rPr lang="en-US" sz="1200" b="1" i="1" dirty="0">
                          <a:solidFill>
                            <a:srgbClr val="000000"/>
                          </a:solidFill>
                          <a:latin typeface="Intel Clear" panose="020B0604020203020204" pitchFamily="34" charset="0"/>
                        </a:rPr>
                        <a:t>Full silicon test content finalized;</a:t>
                      </a:r>
                      <a:r>
                        <a:rPr lang="en-US" sz="1200" b="1" i="1" baseline="0" dirty="0">
                          <a:solidFill>
                            <a:srgbClr val="000000"/>
                          </a:solidFill>
                          <a:latin typeface="Intel Clear" panose="020B0604020203020204" pitchFamily="34" charset="0"/>
                        </a:rPr>
                        <a:t> </a:t>
                      </a:r>
                      <a:r>
                        <a:rPr lang="en-US" sz="1200" b="1" i="1" dirty="0">
                          <a:solidFill>
                            <a:srgbClr val="000000"/>
                          </a:solidFill>
                          <a:latin typeface="Intel Clear" panose="020B0604020203020204" pitchFamily="34" charset="0"/>
                        </a:rPr>
                        <a:t>Test Program shell complete</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r h="76200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000" b="1" dirty="0">
                          <a:solidFill>
                            <a:schemeClr val="bg1"/>
                          </a:solidFill>
                          <a:latin typeface="Intel Clear" panose="020B0604020203020204" pitchFamily="34" charset="0"/>
                        </a:rPr>
                        <a:t>MDIV</a:t>
                      </a:r>
                      <a:endParaRPr lang="en-US" sz="1000" b="1" baseline="0" dirty="0">
                        <a:solidFill>
                          <a:schemeClr val="bg1"/>
                        </a:solidFill>
                        <a:latin typeface="Intel Clear" panose="020B0604020203020204" pitchFamily="34" charset="0"/>
                      </a:endParaRPr>
                    </a:p>
                  </a:txBody>
                  <a:tcPr marL="91455" marR="91455" marT="45749" marB="45749" vert="vert270" anchor="ctr">
                    <a:lnL>
                      <a:noFill/>
                    </a:lnL>
                    <a:lnR w="9525"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Confirm RTL staging plans meet MDIV needs with IP and SOC design teams.</a:t>
                      </a:r>
                    </a:p>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EFFM RTL compile checks are setup correctly and gating SOC RTL releases.</a:t>
                      </a:r>
                    </a:p>
                  </a:txBody>
                  <a:tcPr marL="45720" marR="45720" marT="18288" marB="18288">
                    <a:lnL w="9525" cap="flat" cmpd="sng" algn="ctr">
                      <a:no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50% of MDIV content ready and available.  All legacy content ported from previous program.</a:t>
                      </a:r>
                    </a:p>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Lag die: First X-die model built;</a:t>
                      </a:r>
                      <a:r>
                        <a:rPr lang="en-US" sz="1050" b="0" baseline="0" dirty="0">
                          <a:solidFill>
                            <a:srgbClr val="000000"/>
                          </a:solidFill>
                          <a:latin typeface="Intel Clear" panose="020B0604020203020204" pitchFamily="34" charset="0"/>
                        </a:rPr>
                        <a:t> </a:t>
                      </a:r>
                      <a:r>
                        <a:rPr lang="en-US" sz="1050" b="0" dirty="0">
                          <a:solidFill>
                            <a:srgbClr val="000000"/>
                          </a:solidFill>
                          <a:latin typeface="Intel Clear" panose="020B0604020203020204" pitchFamily="34" charset="0"/>
                        </a:rPr>
                        <a:t>ensure it passes reset through first fetch and boots BIOS with 50% emulation collateral integrated and enabled.</a:t>
                      </a:r>
                    </a:p>
                  </a:txBody>
                  <a:tcPr marL="45720" marR="45720" marT="18288" marB="18288">
                    <a:lnL w="9525" cap="flat" cmpd="sng" algn="ctr">
                      <a:solidFill>
                        <a:srgbClr val="FFFFFF">
                          <a:lumMod val="50000"/>
                        </a:srgbClr>
                      </a:solidFill>
                      <a:prstDash val="solid"/>
                      <a:round/>
                      <a:headEnd type="none" w="med" len="med"/>
                      <a:tailEnd type="none" w="med" len="med"/>
                    </a:lnL>
                    <a:lnR w="9525" cap="flat" cmpd="sng" algn="ctr">
                      <a:solidFill>
                        <a:srgbClr val="FFFFFF">
                          <a:lumMod val="50000"/>
                        </a:srgbClr>
                      </a:solid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100% of MDIV content ready and available; 100% of emulation collateral integrated and enabled</a:t>
                      </a:r>
                    </a:p>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Minimum pass rate of 80% for legacy content and 80% for new features that are enabled</a:t>
                      </a:r>
                    </a:p>
                    <a:p>
                      <a:pPr marL="182880" indent="-182880" algn="l" defTabSz="911487" rtl="0" eaLnBrk="1" latinLnBrk="0" hangingPunct="1">
                        <a:lnSpc>
                          <a:spcPct val="100000"/>
                        </a:lnSpc>
                        <a:spcBef>
                          <a:spcPts val="0"/>
                        </a:spcBef>
                        <a:spcAft>
                          <a:spcPts val="0"/>
                        </a:spcAft>
                        <a:buClrTx/>
                        <a:buSzPct val="100000"/>
                        <a:buFont typeface="Verdana"/>
                        <a:buChar char="•"/>
                      </a:pPr>
                      <a:r>
                        <a:rPr lang="en-US" sz="1050" b="0" dirty="0">
                          <a:solidFill>
                            <a:srgbClr val="000000"/>
                          </a:solidFill>
                          <a:latin typeface="Intel Clear" panose="020B0604020203020204" pitchFamily="34" charset="0"/>
                        </a:rPr>
                        <a:t>All RTL Freeze-gating items are passing</a:t>
                      </a:r>
                    </a:p>
                  </a:txBody>
                  <a:tcPr marL="45720" marR="45720" marT="18288" marB="18288">
                    <a:lnL w="9525"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576"/>
                        </a:spcBef>
                        <a:spcAft>
                          <a:spcPts val="0"/>
                        </a:spcAft>
                        <a:buClrTx/>
                        <a:buSzPct val="100000"/>
                        <a:buFont typeface="Verdana"/>
                        <a:buChar char="•"/>
                      </a:pPr>
                      <a:endParaRPr lang="en-US" sz="1050" b="1" dirty="0">
                        <a:solidFill>
                          <a:srgbClr val="000000"/>
                        </a:solidFill>
                        <a:latin typeface="Intel Clear" panose="020B0604020203020204" pitchFamily="34" charset="0"/>
                      </a:endParaRPr>
                    </a:p>
                  </a:txBody>
                  <a:tcPr marL="45720" marR="45720" marT="18288" marB="18288"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0" algn="ctr" defTabSz="911487" rtl="0" eaLnBrk="1" latinLnBrk="0" hangingPunct="1">
                        <a:lnSpc>
                          <a:spcPct val="100000"/>
                        </a:lnSpc>
                        <a:spcBef>
                          <a:spcPts val="576"/>
                        </a:spcBef>
                        <a:spcAft>
                          <a:spcPts val="0"/>
                        </a:spcAft>
                        <a:buClrTx/>
                        <a:buSzPct val="100000"/>
                        <a:buFont typeface="Verdana"/>
                        <a:buNone/>
                      </a:pPr>
                      <a:r>
                        <a:rPr lang="en-US" sz="1200" b="1" i="1" dirty="0">
                          <a:solidFill>
                            <a:srgbClr val="000000"/>
                          </a:solidFill>
                          <a:latin typeface="Intel Clear" panose="020B0604020203020204" pitchFamily="34" charset="0"/>
                        </a:rPr>
                        <a:t>Pass rate greater than or equal to 95% and all TI-gating tests passing. </a:t>
                      </a:r>
                    </a:p>
                  </a:txBody>
                  <a:tcPr marL="45720" marR="45720"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50000"/>
                        </a:srgbClr>
                      </a:solidFill>
                      <a:prstDash val="solid"/>
                      <a:round/>
                      <a:headEnd type="none" w="med" len="med"/>
                      <a:tailEnd type="none" w="med" len="med"/>
                    </a:lnT>
                    <a:lnB w="9525"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47" name="Right Arrow 18">
            <a:extLst>
              <a:ext uri="{FF2B5EF4-FFF2-40B4-BE49-F238E27FC236}">
                <a16:creationId xmlns:a16="http://schemas.microsoft.com/office/drawing/2014/main" id="{20392BD7-19C9-42EC-9D4F-EE8AF8E69DE9}"/>
              </a:ext>
            </a:extLst>
          </p:cNvPr>
          <p:cNvSpPr/>
          <p:nvPr/>
        </p:nvSpPr>
        <p:spPr bwMode="auto">
          <a:xfrm>
            <a:off x="9395403" y="931093"/>
            <a:ext cx="228518" cy="370596"/>
          </a:xfrm>
          <a:prstGeom prst="rightArrow">
            <a:avLst/>
          </a:prstGeom>
          <a:solidFill>
            <a:srgbClr val="FCD64D"/>
          </a:solidFill>
          <a:ln w="19050" cap="flat" cmpd="sng" algn="ctr">
            <a:solidFill>
              <a:srgbClr val="000000"/>
            </a:solidFill>
            <a:prstDash val="solid"/>
            <a:round/>
            <a:headEnd type="none" w="med" len="med"/>
            <a:tailEnd type="none" w="med" len="med"/>
          </a:ln>
          <a:effectLst/>
        </p:spPr>
        <p:txBody>
          <a:bodyPr vert="horz" wrap="square" lIns="46715" tIns="46715" rIns="46715" bIns="46715" numCol="1" rtlCol="0" anchor="ctr" anchorCtr="0" compatLnSpc="1">
            <a:prstTxWarp prst="textNoShape">
              <a:avLst/>
            </a:prstTxWarp>
          </a:bodyPr>
          <a:lstStyle/>
          <a:p>
            <a:pPr marL="0" marR="0" lvl="0" indent="0" defTabSz="912844"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Verdana"/>
            </a:endParaRPr>
          </a:p>
        </p:txBody>
      </p:sp>
      <p:sp>
        <p:nvSpPr>
          <p:cNvPr id="48" name="Right Arrow 19">
            <a:extLst>
              <a:ext uri="{FF2B5EF4-FFF2-40B4-BE49-F238E27FC236}">
                <a16:creationId xmlns:a16="http://schemas.microsoft.com/office/drawing/2014/main" id="{9AD99A01-CB6E-4712-A55D-85C34047BE24}"/>
              </a:ext>
            </a:extLst>
          </p:cNvPr>
          <p:cNvSpPr/>
          <p:nvPr/>
        </p:nvSpPr>
        <p:spPr bwMode="auto">
          <a:xfrm>
            <a:off x="9395403" y="2387393"/>
            <a:ext cx="228518" cy="420894"/>
          </a:xfrm>
          <a:prstGeom prst="rightArrow">
            <a:avLst/>
          </a:prstGeom>
          <a:solidFill>
            <a:srgbClr val="FCD64D"/>
          </a:solidFill>
          <a:ln w="19050" cap="flat" cmpd="sng" algn="ctr">
            <a:solidFill>
              <a:srgbClr val="000000"/>
            </a:solidFill>
            <a:prstDash val="solid"/>
            <a:round/>
            <a:headEnd type="none" w="med" len="med"/>
            <a:tailEnd type="none" w="med" len="med"/>
          </a:ln>
          <a:effectLst/>
        </p:spPr>
        <p:txBody>
          <a:bodyPr vert="horz" wrap="square" lIns="46715" tIns="46715" rIns="46715" bIns="46715" numCol="1" rtlCol="0" anchor="ctr" anchorCtr="0" compatLnSpc="1">
            <a:prstTxWarp prst="textNoShape">
              <a:avLst/>
            </a:prstTxWarp>
          </a:bodyPr>
          <a:lstStyle/>
          <a:p>
            <a:pPr marL="0" marR="0" lvl="0" indent="0" defTabSz="912844"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Verdana"/>
            </a:endParaRPr>
          </a:p>
        </p:txBody>
      </p:sp>
      <p:sp>
        <p:nvSpPr>
          <p:cNvPr id="49" name="Right Arrow 20">
            <a:extLst>
              <a:ext uri="{FF2B5EF4-FFF2-40B4-BE49-F238E27FC236}">
                <a16:creationId xmlns:a16="http://schemas.microsoft.com/office/drawing/2014/main" id="{DCEA39BE-AB1B-4730-9E0D-D2F7B43297FA}"/>
              </a:ext>
            </a:extLst>
          </p:cNvPr>
          <p:cNvSpPr/>
          <p:nvPr/>
        </p:nvSpPr>
        <p:spPr bwMode="auto">
          <a:xfrm>
            <a:off x="9395403" y="4216193"/>
            <a:ext cx="228518" cy="420894"/>
          </a:xfrm>
          <a:prstGeom prst="rightArrow">
            <a:avLst/>
          </a:prstGeom>
          <a:solidFill>
            <a:srgbClr val="FCD64D"/>
          </a:solidFill>
          <a:ln w="19050" cap="flat" cmpd="sng" algn="ctr">
            <a:solidFill>
              <a:srgbClr val="000000"/>
            </a:solidFill>
            <a:prstDash val="solid"/>
            <a:round/>
            <a:headEnd type="none" w="med" len="med"/>
            <a:tailEnd type="none" w="med" len="med"/>
          </a:ln>
          <a:effectLst/>
        </p:spPr>
        <p:txBody>
          <a:bodyPr vert="horz" wrap="square" lIns="46715" tIns="46715" rIns="46715" bIns="46715" numCol="1" rtlCol="0" anchor="ctr" anchorCtr="0" compatLnSpc="1">
            <a:prstTxWarp prst="textNoShape">
              <a:avLst/>
            </a:prstTxWarp>
          </a:bodyPr>
          <a:lstStyle/>
          <a:p>
            <a:pPr marL="0" marR="0" lvl="0" indent="0" defTabSz="912844"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Verdana"/>
            </a:endParaRPr>
          </a:p>
        </p:txBody>
      </p:sp>
      <p:sp>
        <p:nvSpPr>
          <p:cNvPr id="51" name="Right Arrow 22">
            <a:extLst>
              <a:ext uri="{FF2B5EF4-FFF2-40B4-BE49-F238E27FC236}">
                <a16:creationId xmlns:a16="http://schemas.microsoft.com/office/drawing/2014/main" id="{C9BD5534-727D-45E7-86CD-87BB2AFE660C}"/>
              </a:ext>
            </a:extLst>
          </p:cNvPr>
          <p:cNvSpPr/>
          <p:nvPr/>
        </p:nvSpPr>
        <p:spPr bwMode="auto">
          <a:xfrm>
            <a:off x="9395403" y="1589087"/>
            <a:ext cx="228518" cy="344694"/>
          </a:xfrm>
          <a:prstGeom prst="rightArrow">
            <a:avLst/>
          </a:prstGeom>
          <a:solidFill>
            <a:srgbClr val="FCD64D"/>
          </a:solidFill>
          <a:ln w="19050" cap="flat" cmpd="sng" algn="ctr">
            <a:solidFill>
              <a:srgbClr val="000000"/>
            </a:solidFill>
            <a:prstDash val="solid"/>
            <a:round/>
            <a:headEnd type="none" w="med" len="med"/>
            <a:tailEnd type="none" w="med" len="med"/>
          </a:ln>
          <a:effectLst/>
        </p:spPr>
        <p:txBody>
          <a:bodyPr vert="horz" wrap="square" lIns="46715" tIns="46715" rIns="46715" bIns="46715" numCol="1" rtlCol="0" anchor="ctr" anchorCtr="0" compatLnSpc="1">
            <a:prstTxWarp prst="textNoShape">
              <a:avLst/>
            </a:prstTxWarp>
          </a:bodyPr>
          <a:lstStyle/>
          <a:p>
            <a:pPr marL="0" marR="0" lvl="0" indent="0" defTabSz="912844"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Verdana"/>
            </a:endParaRPr>
          </a:p>
        </p:txBody>
      </p:sp>
      <p:sp>
        <p:nvSpPr>
          <p:cNvPr id="52" name="Right Arrow 15">
            <a:extLst>
              <a:ext uri="{FF2B5EF4-FFF2-40B4-BE49-F238E27FC236}">
                <a16:creationId xmlns:a16="http://schemas.microsoft.com/office/drawing/2014/main" id="{15FBA99E-143F-42B1-85BB-6B86B273374A}"/>
              </a:ext>
            </a:extLst>
          </p:cNvPr>
          <p:cNvSpPr/>
          <p:nvPr/>
        </p:nvSpPr>
        <p:spPr bwMode="auto">
          <a:xfrm>
            <a:off x="9409776" y="3189287"/>
            <a:ext cx="228518" cy="420894"/>
          </a:xfrm>
          <a:prstGeom prst="rightArrow">
            <a:avLst/>
          </a:prstGeom>
          <a:solidFill>
            <a:srgbClr val="FCD64D"/>
          </a:solidFill>
          <a:ln w="19050" cap="flat" cmpd="sng" algn="ctr">
            <a:solidFill>
              <a:srgbClr val="000000"/>
            </a:solidFill>
            <a:prstDash val="solid"/>
            <a:round/>
            <a:headEnd type="none" w="med" len="med"/>
            <a:tailEnd type="none" w="med" len="med"/>
          </a:ln>
          <a:effectLst/>
        </p:spPr>
        <p:txBody>
          <a:bodyPr vert="horz" wrap="square" lIns="46715" tIns="46715" rIns="46715" bIns="46715" numCol="1" rtlCol="0" anchor="ctr" anchorCtr="0" compatLnSpc="1">
            <a:prstTxWarp prst="textNoShape">
              <a:avLst/>
            </a:prstTxWarp>
          </a:bodyPr>
          <a:lstStyle/>
          <a:p>
            <a:pPr marL="0" marR="0" lvl="0" indent="0" defTabSz="912844"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Verdana"/>
            </a:endParaRPr>
          </a:p>
        </p:txBody>
      </p:sp>
      <p:sp>
        <p:nvSpPr>
          <p:cNvPr id="18" name="Right Arrow 20">
            <a:extLst>
              <a:ext uri="{FF2B5EF4-FFF2-40B4-BE49-F238E27FC236}">
                <a16:creationId xmlns:a16="http://schemas.microsoft.com/office/drawing/2014/main" id="{05FD71F5-758E-40B9-920E-058F9F10D5B0}"/>
              </a:ext>
            </a:extLst>
          </p:cNvPr>
          <p:cNvSpPr/>
          <p:nvPr/>
        </p:nvSpPr>
        <p:spPr bwMode="auto">
          <a:xfrm>
            <a:off x="9391723" y="5511593"/>
            <a:ext cx="228518" cy="420894"/>
          </a:xfrm>
          <a:prstGeom prst="rightArrow">
            <a:avLst/>
          </a:prstGeom>
          <a:solidFill>
            <a:srgbClr val="FCD64D"/>
          </a:solidFill>
          <a:ln w="19050" cap="flat" cmpd="sng" algn="ctr">
            <a:solidFill>
              <a:srgbClr val="000000"/>
            </a:solidFill>
            <a:prstDash val="solid"/>
            <a:round/>
            <a:headEnd type="none" w="med" len="med"/>
            <a:tailEnd type="none" w="med" len="med"/>
          </a:ln>
          <a:effectLst/>
        </p:spPr>
        <p:txBody>
          <a:bodyPr vert="horz" wrap="square" lIns="46715" tIns="46715" rIns="46715" bIns="46715" numCol="1" rtlCol="0" anchor="ctr" anchorCtr="0" compatLnSpc="1">
            <a:prstTxWarp prst="textNoShape">
              <a:avLst/>
            </a:prstTxWarp>
          </a:bodyPr>
          <a:lstStyle/>
          <a:p>
            <a:pPr marL="0" marR="0" lvl="0" indent="0" defTabSz="912844"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Verdana"/>
            </a:endParaRPr>
          </a:p>
        </p:txBody>
      </p:sp>
    </p:spTree>
    <p:extLst>
      <p:ext uri="{BB962C8B-B14F-4D97-AF65-F5344CB8AC3E}">
        <p14:creationId xmlns:p14="http://schemas.microsoft.com/office/powerpoint/2010/main" val="1786743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13643" y="62288"/>
            <a:ext cx="11912918" cy="536199"/>
          </a:xfrm>
        </p:spPr>
        <p:txBody>
          <a:bodyPr/>
          <a:lstStyle/>
          <a:p>
            <a:r>
              <a:rPr lang="en-US" sz="2800" dirty="0"/>
              <a:t>Post-Si PLC: Overview of Category Themes</a:t>
            </a:r>
          </a:p>
        </p:txBody>
      </p:sp>
      <p:sp>
        <p:nvSpPr>
          <p:cNvPr id="6" name="BainBulletsConfiguration" hidden="1"/>
          <p:cNvSpPr txBox="1"/>
          <p:nvPr/>
        </p:nvSpPr>
        <p:spPr>
          <a:xfrm>
            <a:off x="1766887" y="12743"/>
            <a:ext cx="8890000" cy="109742"/>
          </a:xfrm>
          <a:prstGeom prst="rect">
            <a:avLst/>
          </a:prstGeom>
          <a:noFill/>
        </p:spPr>
        <p:txBody>
          <a:bodyPr vert="horz" lIns="91007" tIns="45535" rIns="91007" bIns="45535" rtlCol="0">
            <a:spAutoFit/>
          </a:bodyPr>
          <a:lstStyle/>
          <a:p>
            <a:pPr defTabSz="974582"/>
            <a:r>
              <a:rPr lang="en-US" sz="100">
                <a:solidFill>
                  <a:srgbClr val="FFFFFF"/>
                </a:solidFill>
              </a:rPr>
              <a:t>18_84 27_84 31_84</a:t>
            </a:r>
            <a:endParaRPr lang="en-US" sz="100" dirty="0">
              <a:solidFill>
                <a:srgbClr val="FFFFFF"/>
              </a:solidFill>
            </a:endParaRPr>
          </a:p>
        </p:txBody>
      </p:sp>
      <p:grpSp>
        <p:nvGrpSpPr>
          <p:cNvPr id="17" name="Sticker79465">
            <a:extLst>
              <a:ext uri="{FF2B5EF4-FFF2-40B4-BE49-F238E27FC236}">
                <a16:creationId xmlns:a16="http://schemas.microsoft.com/office/drawing/2014/main" id="{50C22017-5227-402E-B4C9-9543B77ECE7D}"/>
              </a:ext>
            </a:extLst>
          </p:cNvPr>
          <p:cNvGrpSpPr/>
          <p:nvPr>
            <p:custDataLst>
              <p:tags r:id="rId1"/>
            </p:custDataLst>
          </p:nvPr>
        </p:nvGrpSpPr>
        <p:grpSpPr>
          <a:xfrm>
            <a:off x="9742487" y="74803"/>
            <a:ext cx="1681793" cy="240475"/>
            <a:chOff x="8169483" y="1306784"/>
            <a:chExt cx="1441099" cy="247652"/>
          </a:xfrm>
        </p:grpSpPr>
        <p:sp>
          <p:nvSpPr>
            <p:cNvPr id="20" name="StickerText79465">
              <a:extLst>
                <a:ext uri="{FF2B5EF4-FFF2-40B4-BE49-F238E27FC236}">
                  <a16:creationId xmlns:a16="http://schemas.microsoft.com/office/drawing/2014/main" id="{241B538E-7C06-4208-B341-009928564E83}"/>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21" name="StickerLineTop79465">
              <a:extLst>
                <a:ext uri="{FF2B5EF4-FFF2-40B4-BE49-F238E27FC236}">
                  <a16:creationId xmlns:a16="http://schemas.microsoft.com/office/drawing/2014/main" id="{520A9C7D-A1E7-41C3-AD6D-A3EB3C5FDBE2}"/>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22" name="StickerLineBottom79465">
              <a:extLst>
                <a:ext uri="{FF2B5EF4-FFF2-40B4-BE49-F238E27FC236}">
                  <a16:creationId xmlns:a16="http://schemas.microsoft.com/office/drawing/2014/main" id="{69849403-5089-4919-986D-30D7BA60286A}"/>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graphicFrame>
        <p:nvGraphicFramePr>
          <p:cNvPr id="28" name="Table Placeholder 4">
            <a:extLst>
              <a:ext uri="{FF2B5EF4-FFF2-40B4-BE49-F238E27FC236}">
                <a16:creationId xmlns:a16="http://schemas.microsoft.com/office/drawing/2014/main" id="{D5D482C6-91DC-46DB-BA6D-074100796D83}"/>
              </a:ext>
            </a:extLst>
          </p:cNvPr>
          <p:cNvGraphicFramePr>
            <a:graphicFrameLocks/>
          </p:cNvGraphicFramePr>
          <p:nvPr>
            <p:custDataLst>
              <p:tags r:id="rId2"/>
            </p:custDataLst>
            <p:extLst>
              <p:ext uri="{D42A27DB-BD31-4B8C-83A1-F6EECF244321}">
                <p14:modId xmlns:p14="http://schemas.microsoft.com/office/powerpoint/2010/main" val="3316141957"/>
              </p:ext>
            </p:extLst>
          </p:nvPr>
        </p:nvGraphicFramePr>
        <p:xfrm>
          <a:off x="1880715" y="726382"/>
          <a:ext cx="9482186" cy="3151483"/>
        </p:xfrm>
        <a:graphic>
          <a:graphicData uri="http://schemas.openxmlformats.org/drawingml/2006/table">
            <a:tbl>
              <a:tblPr firstRow="1" bandRow="1"/>
              <a:tblGrid>
                <a:gridCol w="213878">
                  <a:extLst>
                    <a:ext uri="{9D8B030D-6E8A-4147-A177-3AD203B41FA5}">
                      <a16:colId xmlns:a16="http://schemas.microsoft.com/office/drawing/2014/main" val="20000"/>
                    </a:ext>
                  </a:extLst>
                </a:gridCol>
                <a:gridCol w="1572108">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427586">
                  <a:extLst>
                    <a:ext uri="{9D8B030D-6E8A-4147-A177-3AD203B41FA5}">
                      <a16:colId xmlns:a16="http://schemas.microsoft.com/office/drawing/2014/main" val="20006"/>
                    </a:ext>
                  </a:extLst>
                </a:gridCol>
                <a:gridCol w="228600">
                  <a:extLst>
                    <a:ext uri="{9D8B030D-6E8A-4147-A177-3AD203B41FA5}">
                      <a16:colId xmlns:a16="http://schemas.microsoft.com/office/drawing/2014/main" val="20007"/>
                    </a:ext>
                  </a:extLst>
                </a:gridCol>
                <a:gridCol w="706014">
                  <a:extLst>
                    <a:ext uri="{9D8B030D-6E8A-4147-A177-3AD203B41FA5}">
                      <a16:colId xmlns:a16="http://schemas.microsoft.com/office/drawing/2014/main" val="20008"/>
                    </a:ext>
                  </a:extLst>
                </a:gridCol>
              </a:tblGrid>
              <a:tr h="429975">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endParaRPr lang="en-US" sz="1200" b="1" i="1" dirty="0">
                        <a:latin typeface="Intel Clear" panose="020B0604020203020204" pitchFamily="34" charset="0"/>
                      </a:endParaRPr>
                    </a:p>
                  </a:txBody>
                  <a:tcPr marL="91455" marR="91455" marT="45749" marB="45749" anchor="ctr">
                    <a:lnL>
                      <a:noFill/>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A0 Si</a:t>
                      </a:r>
                      <a:r>
                        <a:rPr lang="en-US" sz="1200" b="1" baseline="0" dirty="0">
                          <a:solidFill>
                            <a:srgbClr val="FFFFFF"/>
                          </a:solidFill>
                          <a:latin typeface="Intel Clear" panose="020B0604020203020204" pitchFamily="34" charset="0"/>
                        </a:rPr>
                        <a:t> Readiness</a:t>
                      </a:r>
                      <a:endParaRPr lang="en-US" sz="1200" b="1" dirty="0">
                        <a:solidFill>
                          <a:srgbClr val="FFFFFF"/>
                        </a:solidFill>
                        <a:latin typeface="Intel Clear" panose="020B0604020203020204" pitchFamily="34" charset="0"/>
                      </a:endParaRPr>
                    </a:p>
                  </a:txBody>
                  <a:tcPr marL="91455" marR="91455" marT="45749" marB="4574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A0 PO Exit</a:t>
                      </a:r>
                    </a:p>
                  </a:txBody>
                  <a:tcPr marL="91455" marR="91455" marT="45749" marB="4574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chemeClr val="bg1"/>
                          </a:solidFill>
                          <a:latin typeface="Intel Clear" panose="020B0604020203020204" pitchFamily="34" charset="0"/>
                        </a:rPr>
                        <a:t>A0 Execution</a:t>
                      </a:r>
                    </a:p>
                  </a:txBody>
                  <a:tcPr marL="91455" marR="91455" marT="45749" marB="45749" anchor="ctr">
                    <a:lnL w="9525" cap="flat" cmpd="sng" algn="ctr">
                      <a:solidFill>
                        <a:srgbClr val="FFFFFF"/>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chemeClr val="bg1"/>
                          </a:solidFill>
                          <a:latin typeface="Intel Clear" panose="020B0604020203020204" pitchFamily="34" charset="0"/>
                        </a:rPr>
                        <a:t>PROD TI ECO Cutoff</a:t>
                      </a:r>
                    </a:p>
                  </a:txBody>
                  <a:tcPr marL="91455" marR="91455" marT="45749" marB="45749"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chemeClr val="bg1"/>
                          </a:solidFill>
                          <a:latin typeface="Intel Clear" panose="020B0604020203020204" pitchFamily="34" charset="0"/>
                        </a:rPr>
                        <a:t>PROD Stepping Content Enabled</a:t>
                      </a:r>
                    </a:p>
                  </a:txBody>
                  <a:tcPr marL="91455" marR="91455" marT="45749" marB="45749"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a:solidFill>
                            <a:schemeClr val="bg1"/>
                          </a:solidFill>
                          <a:latin typeface="Intel Clear" panose="020B0604020203020204" pitchFamily="34" charset="0"/>
                        </a:rPr>
                        <a:t>PROD Stepping </a:t>
                      </a:r>
                      <a:r>
                        <a:rPr lang="en-US" sz="1200" b="1" dirty="0">
                          <a:solidFill>
                            <a:schemeClr val="bg1"/>
                          </a:solidFill>
                          <a:latin typeface="Intel Clear" panose="020B0604020203020204" pitchFamily="34" charset="0"/>
                        </a:rPr>
                        <a:t>Execution</a:t>
                      </a:r>
                    </a:p>
                  </a:txBody>
                  <a:tcPr marL="91455" marR="91455" marT="45749" marB="45749"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endParaRPr lang="en-US" sz="600" b="1" dirty="0">
                        <a:solidFill>
                          <a:srgbClr val="FFFFFF"/>
                        </a:solidFill>
                        <a:latin typeface="Intel Clear" panose="020B0604020203020204" pitchFamily="34" charset="0"/>
                      </a:endParaRPr>
                    </a:p>
                  </a:txBody>
                  <a:tcPr marL="91455" marR="91455" marT="45749" marB="45749" anchor="ctr">
                    <a:lnL w="12700" cap="flat" cmpd="sng" algn="ctr">
                      <a:solidFill>
                        <a:srgbClr val="FFFFFF">
                          <a:lumMod val="50000"/>
                        </a:srgbClr>
                      </a:solid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PRQ</a:t>
                      </a:r>
                    </a:p>
                  </a:txBody>
                  <a:tcPr marL="91455" marR="91455" marT="45749" marB="45749"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extLst>
                  <a:ext uri="{0D108BD9-81ED-4DB2-BD59-A6C34878D82A}">
                    <a16:rowId xmlns:a16="http://schemas.microsoft.com/office/drawing/2014/main" val="10000"/>
                  </a:ext>
                </a:extLst>
              </a:tr>
              <a:tr h="2694225">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600" b="1" dirty="0">
                          <a:solidFill>
                            <a:schemeClr val="bg1"/>
                          </a:solidFill>
                          <a:latin typeface="Intel Clear" panose="020B0604020203020204" pitchFamily="34" charset="0"/>
                        </a:rPr>
                        <a:t> </a:t>
                      </a:r>
                      <a:r>
                        <a:rPr lang="en-US" sz="1400" b="1" dirty="0">
                          <a:solidFill>
                            <a:schemeClr val="bg1"/>
                          </a:solidFill>
                          <a:latin typeface="Intel Clear" panose="020B0604020203020204" pitchFamily="34" charset="0"/>
                        </a:rPr>
                        <a:t>Silicon Execution</a:t>
                      </a:r>
                    </a:p>
                  </a:txBody>
                  <a:tcPr marL="91455" marR="91455" marT="45749" marB="45749" vert="vert270" anchor="ctr">
                    <a:lnL>
                      <a:noFill/>
                    </a:lnL>
                    <a:lnR w="9525"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90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defTabSz="914674" fontAlgn="base">
                        <a:spcBef>
                          <a:spcPts val="0"/>
                        </a:spcBef>
                        <a:buSzPct val="100000"/>
                        <a:buFont typeface="Verdana"/>
                        <a:buChar char="•"/>
                      </a:pPr>
                      <a:r>
                        <a:rPr lang="en-US" sz="1100" b="0" i="0" dirty="0">
                          <a:solidFill>
                            <a:srgbClr val="000000"/>
                          </a:solidFill>
                          <a:latin typeface="Intel Clear" panose="020B0604020203020204" pitchFamily="34" charset="0"/>
                        </a:rPr>
                        <a:t>100% of planned content integrated into 1st Si TP</a:t>
                      </a:r>
                    </a:p>
                    <a:p>
                      <a:pPr marL="182563" indent="-182563" defTabSz="914674" fontAlgn="base">
                        <a:spcBef>
                          <a:spcPts val="0"/>
                        </a:spcBef>
                        <a:buSzPct val="100000"/>
                        <a:buFont typeface="Verdana"/>
                        <a:buChar char="•"/>
                      </a:pPr>
                      <a:r>
                        <a:rPr lang="en-US" sz="1100" b="0" i="0" dirty="0">
                          <a:solidFill>
                            <a:srgbClr val="000000"/>
                          </a:solidFill>
                          <a:latin typeface="Intel Clear" panose="020B0604020203020204" pitchFamily="34" charset="0"/>
                        </a:rPr>
                        <a:t>Silicon validation complete on all targeted tests</a:t>
                      </a:r>
                    </a:p>
                    <a:p>
                      <a:pPr marL="182563" indent="-182563" defTabSz="914674" fontAlgn="base">
                        <a:spcBef>
                          <a:spcPts val="0"/>
                        </a:spcBef>
                        <a:buSzPct val="100000"/>
                        <a:buFont typeface="Verdana"/>
                        <a:buChar char="•"/>
                      </a:pPr>
                      <a:r>
                        <a:rPr lang="en-US" sz="1100" b="0" i="0" dirty="0">
                          <a:solidFill>
                            <a:srgbClr val="000000"/>
                          </a:solidFill>
                          <a:latin typeface="Intel Clear" panose="020B0604020203020204" pitchFamily="34" charset="0"/>
                        </a:rPr>
                        <a:t>Si HW checkout complete</a:t>
                      </a:r>
                    </a:p>
                    <a:p>
                      <a:pPr marL="182563" indent="-182563" defTabSz="914674" fontAlgn="base">
                        <a:spcBef>
                          <a:spcPts val="0"/>
                        </a:spcBef>
                        <a:buSzPct val="100000"/>
                        <a:buFont typeface="Verdana"/>
                        <a:buChar char="•"/>
                      </a:pPr>
                      <a:r>
                        <a:rPr lang="en-US" sz="1100" b="0" i="0" dirty="0">
                          <a:solidFill>
                            <a:srgbClr val="000000"/>
                          </a:solidFill>
                          <a:latin typeface="Intel Clear" panose="020B0604020203020204" pitchFamily="34" charset="0"/>
                        </a:rPr>
                        <a:t>Closure of pre-Si test program activities, 100% targeted content available for silicon Power On</a:t>
                      </a:r>
                    </a:p>
                  </a:txBody>
                  <a:tcPr marL="91455" marR="91455" marT="45749" marB="45749">
                    <a:lnL w="9525" cap="flat" cmpd="sng" algn="ctr">
                      <a:no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Initial </a:t>
                      </a:r>
                      <a:r>
                        <a:rPr lang="en-US" sz="1100" b="0" dirty="0" err="1">
                          <a:latin typeface="Intel Clear" panose="020B0604020203020204" pitchFamily="34" charset="0"/>
                        </a:rPr>
                        <a:t>mfg</a:t>
                      </a:r>
                      <a:r>
                        <a:rPr lang="en-US" sz="1100" b="0" dirty="0">
                          <a:latin typeface="Intel Clear" panose="020B0604020203020204" pitchFamily="34" charset="0"/>
                        </a:rPr>
                        <a:t> test demonstrated on silicon. </a:t>
                      </a:r>
                    </a:p>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Enable initial samples to kick off system enabling. </a:t>
                      </a:r>
                    </a:p>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Identify and prioritize key areas for debug</a:t>
                      </a:r>
                      <a:endParaRPr lang="en-US" sz="1100" b="0" dirty="0">
                        <a:solidFill>
                          <a:srgbClr val="000000"/>
                        </a:solidFill>
                        <a:latin typeface="Intel Clear" panose="020B0604020203020204" pitchFamily="34" charset="0"/>
                      </a:endParaRPr>
                    </a:p>
                  </a:txBody>
                  <a:tcPr marL="91455" marR="91455" marT="45749" marB="45749">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PPSM Silicon Execution Successful</a:t>
                      </a:r>
                    </a:p>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solidFill>
                            <a:srgbClr val="000000"/>
                          </a:solidFill>
                          <a:latin typeface="Intel Clear" panose="020B0604020203020204" pitchFamily="34" charset="0"/>
                        </a:rPr>
                        <a:t>Full Temp Testing capability enabled</a:t>
                      </a:r>
                    </a:p>
                  </a:txBody>
                  <a:tcPr marL="91455" marR="91455" marT="45749" marB="45749">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0"/>
                        </a:spcBef>
                        <a:spcAft>
                          <a:spcPts val="0"/>
                        </a:spcAft>
                        <a:buClrTx/>
                        <a:buSzPct val="100000"/>
                        <a:buFont typeface="Verdana"/>
                        <a:buChar char="•"/>
                      </a:pPr>
                      <a:r>
                        <a:rPr lang="en-US" sz="1100" b="0" dirty="0">
                          <a:solidFill>
                            <a:srgbClr val="000000"/>
                          </a:solidFill>
                          <a:latin typeface="Intel Clear" panose="020B0604020203020204" pitchFamily="34" charset="0"/>
                        </a:rPr>
                        <a:t>Pre-Si Validation of bug fixes, analysis of characterization data, identification of any key changes to next stepping</a:t>
                      </a:r>
                    </a:p>
                  </a:txBody>
                  <a:tcPr marL="91455" marR="91455" marT="45749" marB="45749">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0"/>
                        </a:spcBef>
                        <a:spcAft>
                          <a:spcPts val="0"/>
                        </a:spcAft>
                        <a:buClrTx/>
                        <a:buSzPct val="100000"/>
                        <a:buFont typeface="Verdana"/>
                        <a:buChar char="•"/>
                      </a:pPr>
                      <a:r>
                        <a:rPr lang="en-US" sz="1100" b="0" dirty="0">
                          <a:solidFill>
                            <a:srgbClr val="000000"/>
                          </a:solidFill>
                          <a:latin typeface="Intel Clear" panose="020B0604020203020204" pitchFamily="34" charset="0"/>
                        </a:rPr>
                        <a:t>Ensure stability of test program to B0 change</a:t>
                      </a:r>
                    </a:p>
                  </a:txBody>
                  <a:tcPr marL="91455" marR="91455" marT="45749" marB="45749">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0"/>
                        </a:spcBef>
                        <a:spcAft>
                          <a:spcPts val="0"/>
                        </a:spcAft>
                        <a:buClrTx/>
                        <a:buSzPct val="100000"/>
                        <a:buFont typeface="Verdana"/>
                        <a:buChar char="•"/>
                      </a:pPr>
                      <a:r>
                        <a:rPr lang="en-US" sz="1000" b="0" dirty="0">
                          <a:solidFill>
                            <a:srgbClr val="000000"/>
                          </a:solidFill>
                          <a:latin typeface="Intel Clear" panose="020B0604020203020204" pitchFamily="34" charset="0"/>
                        </a:rPr>
                        <a:t>All test content deployed to enable final characterization to close GB’s</a:t>
                      </a:r>
                    </a:p>
                    <a:p>
                      <a:pPr marL="182563" indent="-182563" algn="l" defTabSz="911487" rtl="0" eaLnBrk="1" latinLnBrk="0" hangingPunct="1">
                        <a:lnSpc>
                          <a:spcPct val="100000"/>
                        </a:lnSpc>
                        <a:spcBef>
                          <a:spcPts val="0"/>
                        </a:spcBef>
                        <a:spcAft>
                          <a:spcPts val="0"/>
                        </a:spcAft>
                        <a:buClrTx/>
                        <a:buSzPct val="100000"/>
                        <a:buFont typeface="Verdana"/>
                        <a:buChar char="•"/>
                      </a:pPr>
                      <a:r>
                        <a:rPr lang="en-US" sz="1000" b="0" dirty="0">
                          <a:solidFill>
                            <a:srgbClr val="000000"/>
                          </a:solidFill>
                          <a:latin typeface="Intel Clear" panose="020B0604020203020204" pitchFamily="34" charset="0"/>
                        </a:rPr>
                        <a:t>Formal Qual Samples milestone. Close GB's. </a:t>
                      </a:r>
                    </a:p>
                    <a:p>
                      <a:pPr marL="182563" indent="-182563" algn="l" defTabSz="911487" rtl="0" eaLnBrk="1" latinLnBrk="0" hangingPunct="1">
                        <a:lnSpc>
                          <a:spcPct val="100000"/>
                        </a:lnSpc>
                        <a:spcBef>
                          <a:spcPts val="0"/>
                        </a:spcBef>
                        <a:spcAft>
                          <a:spcPts val="0"/>
                        </a:spcAft>
                        <a:buClrTx/>
                        <a:buSzPct val="100000"/>
                        <a:buFont typeface="Verdana"/>
                        <a:buChar char="•"/>
                      </a:pPr>
                      <a:r>
                        <a:rPr lang="en-US" sz="1000" b="0" dirty="0">
                          <a:solidFill>
                            <a:srgbClr val="000000"/>
                          </a:solidFill>
                          <a:latin typeface="Intel Clear" panose="020B0604020203020204" pitchFamily="34" charset="0"/>
                        </a:rPr>
                        <a:t>Enable Factory Startup and Closure of Qual Cert</a:t>
                      </a:r>
                    </a:p>
                    <a:p>
                      <a:pPr marL="182563" indent="-182563" algn="l" defTabSz="911487" rtl="0" eaLnBrk="1" latinLnBrk="0" hangingPunct="1">
                        <a:lnSpc>
                          <a:spcPct val="100000"/>
                        </a:lnSpc>
                        <a:spcBef>
                          <a:spcPts val="0"/>
                        </a:spcBef>
                        <a:spcAft>
                          <a:spcPts val="0"/>
                        </a:spcAft>
                        <a:buClrTx/>
                        <a:buSzPct val="100000"/>
                        <a:buFont typeface="Verdana"/>
                        <a:buChar char="•"/>
                      </a:pPr>
                      <a:r>
                        <a:rPr lang="en-US" sz="1000" b="0" dirty="0">
                          <a:solidFill>
                            <a:srgbClr val="000000"/>
                          </a:solidFill>
                          <a:latin typeface="Intel Clear" panose="020B0604020203020204" pitchFamily="34" charset="0"/>
                        </a:rPr>
                        <a:t>Product ship for revenue granted; final product goals met or waiver with closure plan in place</a:t>
                      </a:r>
                    </a:p>
                  </a:txBody>
                  <a:tcPr marL="91455" marR="0" marT="45749" marB="45749">
                    <a:lnL w="12700" cap="flat" cmpd="sng" algn="ctr">
                      <a:solidFill>
                        <a:srgbClr val="FFFFFF">
                          <a:lumMod val="65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0" algn="l" defTabSz="911487" rtl="0" eaLnBrk="1" latinLnBrk="0" hangingPunct="1">
                        <a:buClrTx/>
                        <a:buNone/>
                      </a:pPr>
                      <a:endParaRPr lang="en-US" sz="700" dirty="0">
                        <a:solidFill>
                          <a:srgbClr val="000000"/>
                        </a:solidFill>
                        <a:latin typeface="Intel Clear" panose="020B0604020203020204" pitchFamily="34" charset="0"/>
                      </a:endParaRPr>
                    </a:p>
                  </a:txBody>
                  <a:tcPr marL="91455" marR="91455" marT="45749" marB="45749"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0" algn="ctr" defTabSz="911487" rtl="0" eaLnBrk="1" latinLnBrk="0" hangingPunct="1">
                        <a:lnSpc>
                          <a:spcPct val="100000"/>
                        </a:lnSpc>
                        <a:spcBef>
                          <a:spcPts val="576"/>
                        </a:spcBef>
                        <a:spcAft>
                          <a:spcPts val="0"/>
                        </a:spcAft>
                        <a:buClrTx/>
                        <a:buSzPct val="100000"/>
                        <a:buFont typeface="Verdana"/>
                        <a:buNone/>
                      </a:pPr>
                      <a:r>
                        <a:rPr lang="en-US" sz="1200" b="1" i="1" dirty="0">
                          <a:solidFill>
                            <a:srgbClr val="000000"/>
                          </a:solidFill>
                          <a:latin typeface="Intel Clear" panose="020B0604020203020204" pitchFamily="34" charset="0"/>
                        </a:rPr>
                        <a:t>Product ship for revenue granted; final product goals met</a:t>
                      </a:r>
                    </a:p>
                  </a:txBody>
                  <a:tcPr marR="0" marT="45749" marB="4574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9" name="Right Arrow 18">
            <a:extLst>
              <a:ext uri="{FF2B5EF4-FFF2-40B4-BE49-F238E27FC236}">
                <a16:creationId xmlns:a16="http://schemas.microsoft.com/office/drawing/2014/main" id="{D40ED5B4-C982-45C2-87CE-9067D3023973}"/>
              </a:ext>
            </a:extLst>
          </p:cNvPr>
          <p:cNvSpPr/>
          <p:nvPr/>
        </p:nvSpPr>
        <p:spPr bwMode="auto">
          <a:xfrm>
            <a:off x="10461157" y="2062363"/>
            <a:ext cx="271931" cy="574128"/>
          </a:xfrm>
          <a:prstGeom prst="rightArrow">
            <a:avLst/>
          </a:prstGeom>
          <a:solidFill>
            <a:srgbClr val="FCD64D"/>
          </a:solidFill>
          <a:ln w="19050" cap="flat" cmpd="sng" algn="ctr">
            <a:solidFill>
              <a:srgbClr val="000000"/>
            </a:solidFill>
            <a:prstDash val="solid"/>
            <a:round/>
            <a:headEnd type="none" w="med" len="med"/>
            <a:tailEnd type="none" w="med" len="med"/>
          </a:ln>
          <a:effectLst/>
        </p:spPr>
        <p:txBody>
          <a:bodyPr vert="horz" wrap="square" lIns="46715" tIns="46715" rIns="46715" bIns="46715" numCol="1" rtlCol="0" anchor="ctr" anchorCtr="0" compatLnSpc="1">
            <a:prstTxWarp prst="textNoShape">
              <a:avLst/>
            </a:prstTxWarp>
          </a:bodyPr>
          <a:lstStyle/>
          <a:p>
            <a:pPr marL="0" marR="0" lvl="0" indent="0" defTabSz="912844"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Intel Clear" panose="020B0604020203020204" pitchFamily="34" charset="0"/>
            </a:endParaRPr>
          </a:p>
        </p:txBody>
      </p:sp>
      <p:graphicFrame>
        <p:nvGraphicFramePr>
          <p:cNvPr id="30" name="Table Placeholder 4">
            <a:extLst>
              <a:ext uri="{FF2B5EF4-FFF2-40B4-BE49-F238E27FC236}">
                <a16:creationId xmlns:a16="http://schemas.microsoft.com/office/drawing/2014/main" id="{B365A1E0-104D-44F5-9397-ECB514E90502}"/>
              </a:ext>
            </a:extLst>
          </p:cNvPr>
          <p:cNvGraphicFramePr>
            <a:graphicFrameLocks/>
          </p:cNvGraphicFramePr>
          <p:nvPr>
            <p:custDataLst>
              <p:tags r:id="rId3"/>
            </p:custDataLst>
            <p:extLst>
              <p:ext uri="{D42A27DB-BD31-4B8C-83A1-F6EECF244321}">
                <p14:modId xmlns:p14="http://schemas.microsoft.com/office/powerpoint/2010/main" val="735597520"/>
              </p:ext>
            </p:extLst>
          </p:nvPr>
        </p:nvGraphicFramePr>
        <p:xfrm>
          <a:off x="1862134" y="3859731"/>
          <a:ext cx="9551915" cy="3063356"/>
        </p:xfrm>
        <a:graphic>
          <a:graphicData uri="http://schemas.openxmlformats.org/drawingml/2006/table">
            <a:tbl>
              <a:tblPr firstRow="1" bandRow="1"/>
              <a:tblGrid>
                <a:gridCol w="246888">
                  <a:extLst>
                    <a:ext uri="{9D8B030D-6E8A-4147-A177-3AD203B41FA5}">
                      <a16:colId xmlns:a16="http://schemas.microsoft.com/office/drawing/2014/main" val="20000"/>
                    </a:ext>
                  </a:extLst>
                </a:gridCol>
                <a:gridCol w="1613666">
                  <a:extLst>
                    <a:ext uri="{9D8B030D-6E8A-4147-A177-3AD203B41FA5}">
                      <a16:colId xmlns:a16="http://schemas.microsoft.com/office/drawing/2014/main" val="20001"/>
                    </a:ext>
                  </a:extLst>
                </a:gridCol>
                <a:gridCol w="1257550">
                  <a:extLst>
                    <a:ext uri="{9D8B030D-6E8A-4147-A177-3AD203B41FA5}">
                      <a16:colId xmlns:a16="http://schemas.microsoft.com/office/drawing/2014/main" val="20002"/>
                    </a:ext>
                  </a:extLst>
                </a:gridCol>
                <a:gridCol w="133325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228600">
                  <a:extLst>
                    <a:ext uri="{9D8B030D-6E8A-4147-A177-3AD203B41FA5}">
                      <a16:colId xmlns:a16="http://schemas.microsoft.com/office/drawing/2014/main" val="20007"/>
                    </a:ext>
                  </a:extLst>
                </a:gridCol>
                <a:gridCol w="1138161">
                  <a:extLst>
                    <a:ext uri="{9D8B030D-6E8A-4147-A177-3AD203B41FA5}">
                      <a16:colId xmlns:a16="http://schemas.microsoft.com/office/drawing/2014/main" val="20008"/>
                    </a:ext>
                  </a:extLst>
                </a:gridCol>
              </a:tblGrid>
              <a:tr h="44805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endParaRPr lang="en-US" sz="1200" b="1" i="1" dirty="0">
                        <a:latin typeface="Intel Clear" panose="020B0604020203020204" pitchFamily="34" charset="0"/>
                      </a:endParaRPr>
                    </a:p>
                  </a:txBody>
                  <a:tcPr marL="91455" marR="91455" marT="45749" marB="45749" anchor="ctr">
                    <a:lnL>
                      <a:noFill/>
                    </a:lnL>
                    <a:lnR w="9525" cap="flat" cmpd="sng" algn="ctr">
                      <a:solidFill>
                        <a:srgbClr val="FFFFFF"/>
                      </a:solidFill>
                      <a:prstDash val="solid"/>
                      <a:round/>
                      <a:headEnd type="none" w="med" len="med"/>
                      <a:tailEnd type="none" w="med" len="med"/>
                    </a:lnR>
                    <a:lnT>
                      <a:noFill/>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A0 PO </a:t>
                      </a:r>
                      <a:r>
                        <a:rPr lang="en-US" sz="1200" b="1" baseline="0" dirty="0">
                          <a:solidFill>
                            <a:srgbClr val="FFFFFF"/>
                          </a:solidFill>
                          <a:latin typeface="Intel Clear" panose="020B0604020203020204" pitchFamily="34" charset="0"/>
                        </a:rPr>
                        <a:t>Readiness</a:t>
                      </a:r>
                      <a:endParaRPr lang="en-US" sz="1200" b="1" dirty="0">
                        <a:solidFill>
                          <a:srgbClr val="FFFFFF"/>
                        </a:solidFill>
                        <a:latin typeface="Intel Clear" panose="020B0604020203020204" pitchFamily="34" charset="0"/>
                      </a:endParaRPr>
                    </a:p>
                  </a:txBody>
                  <a:tcPr marL="91455" marR="91455" marT="45749" marB="4574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A0 PO Exit</a:t>
                      </a:r>
                    </a:p>
                  </a:txBody>
                  <a:tcPr marL="91455" marR="91455" marT="45749" marB="45749"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Pre-PROD Stepping Val</a:t>
                      </a:r>
                    </a:p>
                  </a:txBody>
                  <a:tcPr marL="91455" marR="91455" marT="45749" marB="45749" anchor="ctr">
                    <a:lnL w="9525" cap="flat" cmpd="sng" algn="ctr">
                      <a:solidFill>
                        <a:srgbClr val="FFFFFF"/>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PROD Step</a:t>
                      </a:r>
                      <a:r>
                        <a:rPr lang="en-US" sz="1200" b="1" baseline="0" dirty="0">
                          <a:solidFill>
                            <a:srgbClr val="FFFFFF"/>
                          </a:solidFill>
                          <a:latin typeface="Intel Clear" panose="020B0604020203020204" pitchFamily="34" charset="0"/>
                        </a:rPr>
                        <a:t> PO Ready</a:t>
                      </a:r>
                      <a:endParaRPr lang="en-US" sz="1200" b="1" dirty="0">
                        <a:solidFill>
                          <a:srgbClr val="FFFFFF"/>
                        </a:solidFill>
                        <a:latin typeface="Intel Clear" panose="020B0604020203020204" pitchFamily="34" charset="0"/>
                      </a:endParaRPr>
                    </a:p>
                  </a:txBody>
                  <a:tcPr marL="91455" marR="91455" marT="45749" marB="45749"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PROD Stepping PO Exit</a:t>
                      </a:r>
                    </a:p>
                  </a:txBody>
                  <a:tcPr marL="91455" marR="91455" marT="45749" marB="45749"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PROD Step Validation</a:t>
                      </a:r>
                    </a:p>
                  </a:txBody>
                  <a:tcPr marL="91455" marR="91455" marT="45749" marB="45749"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endParaRPr lang="en-US" sz="1200" b="1" dirty="0">
                        <a:solidFill>
                          <a:srgbClr val="FFFFFF"/>
                        </a:solidFill>
                        <a:latin typeface="Intel Clear" panose="020B0604020203020204" pitchFamily="34" charset="0"/>
                      </a:endParaRPr>
                    </a:p>
                  </a:txBody>
                  <a:tcPr marL="91455" marR="91455" marT="45749" marB="45749" anchor="ctr">
                    <a:lnL w="12700" cap="flat" cmpd="sng" algn="ctr">
                      <a:solidFill>
                        <a:srgbClr val="FFFFFF">
                          <a:lumMod val="50000"/>
                        </a:srgbClr>
                      </a:solidFill>
                      <a:prstDash val="solid"/>
                      <a:round/>
                      <a:headEnd type="none" w="med" len="med"/>
                      <a:tailEnd type="none" w="med" len="med"/>
                    </a:lnL>
                    <a:lnR w="9525" cap="flat" cmpd="sng" algn="ctr">
                      <a:no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200" b="1" dirty="0">
                          <a:solidFill>
                            <a:srgbClr val="FFFFFF"/>
                          </a:solidFill>
                          <a:latin typeface="Intel Clear" panose="020B0604020203020204" pitchFamily="34" charset="0"/>
                        </a:rPr>
                        <a:t>PRQ</a:t>
                      </a:r>
                    </a:p>
                  </a:txBody>
                  <a:tcPr marL="91455" marR="91455" marT="45749" marB="45749"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03974"/>
                    </a:solidFill>
                  </a:tcPr>
                </a:tc>
                <a:extLst>
                  <a:ext uri="{0D108BD9-81ED-4DB2-BD59-A6C34878D82A}">
                    <a16:rowId xmlns:a16="http://schemas.microsoft.com/office/drawing/2014/main" val="10000"/>
                  </a:ext>
                </a:extLst>
              </a:tr>
              <a:tr h="2378433">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600" b="1" dirty="0">
                          <a:solidFill>
                            <a:srgbClr val="FFFFFF"/>
                          </a:solidFill>
                          <a:latin typeface="Intel Clear" panose="020B0604020203020204" pitchFamily="34" charset="0"/>
                        </a:rPr>
                        <a:t> </a:t>
                      </a:r>
                      <a:r>
                        <a:rPr lang="en-US" sz="1400" b="1" dirty="0">
                          <a:solidFill>
                            <a:srgbClr val="FFFFFF"/>
                          </a:solidFill>
                          <a:latin typeface="Intel Clear" panose="020B0604020203020204" pitchFamily="34" charset="0"/>
                        </a:rPr>
                        <a:t>Post-Si Validation</a:t>
                      </a:r>
                    </a:p>
                  </a:txBody>
                  <a:tcPr marL="91455" marR="91455" marT="45749" marB="45749" vert="vert270" anchor="ctr">
                    <a:lnL>
                      <a:noFill/>
                    </a:lnL>
                    <a:lnR w="9525"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defTabSz="914674" fontAlgn="base">
                        <a:spcBef>
                          <a:spcPts val="0"/>
                        </a:spcBef>
                        <a:buSzPct val="100000"/>
                        <a:buFont typeface="Verdana"/>
                        <a:buChar char="•"/>
                      </a:pPr>
                      <a:r>
                        <a:rPr lang="en-US" sz="1100" b="0" i="0" baseline="0" dirty="0">
                          <a:solidFill>
                            <a:schemeClr val="tx1"/>
                          </a:solidFill>
                          <a:latin typeface="Intel Clear" panose="020B0604020203020204" pitchFamily="34" charset="0"/>
                        </a:rPr>
                        <a:t>SVE/Validation team PO plan done</a:t>
                      </a:r>
                    </a:p>
                    <a:p>
                      <a:pPr marL="182563" indent="-182563" defTabSz="914674" fontAlgn="base">
                        <a:spcBef>
                          <a:spcPts val="0"/>
                        </a:spcBef>
                        <a:buSzPct val="100000"/>
                        <a:buFont typeface="Verdana"/>
                        <a:buChar char="•"/>
                      </a:pPr>
                      <a:r>
                        <a:rPr lang="en-US" sz="1100" b="0" i="0" baseline="0" dirty="0">
                          <a:solidFill>
                            <a:schemeClr val="tx1"/>
                          </a:solidFill>
                          <a:latin typeface="Intel Clear" panose="020B0604020203020204" pitchFamily="34" charset="0"/>
                        </a:rPr>
                        <a:t>PPV Content Delivered</a:t>
                      </a:r>
                    </a:p>
                    <a:p>
                      <a:pPr marL="182563" indent="-182563" defTabSz="914674" fontAlgn="base">
                        <a:spcBef>
                          <a:spcPts val="0"/>
                        </a:spcBef>
                        <a:buSzPct val="100000"/>
                        <a:buFont typeface="Verdana"/>
                        <a:buChar char="•"/>
                      </a:pPr>
                      <a:r>
                        <a:rPr lang="en-US" sz="1100" b="0" i="0" baseline="0" dirty="0">
                          <a:solidFill>
                            <a:schemeClr val="tx1"/>
                          </a:solidFill>
                          <a:latin typeface="Intel Clear" panose="020B0604020203020204" pitchFamily="34" charset="0"/>
                        </a:rPr>
                        <a:t>EV Content Ready</a:t>
                      </a:r>
                    </a:p>
                    <a:p>
                      <a:pPr marL="182563" indent="-182563" defTabSz="914674" fontAlgn="base">
                        <a:spcBef>
                          <a:spcPts val="0"/>
                        </a:spcBef>
                        <a:buSzPct val="100000"/>
                        <a:buFont typeface="Verdana"/>
                        <a:buChar char="•"/>
                      </a:pPr>
                      <a:r>
                        <a:rPr lang="en-US" sz="1100" b="0" i="0" baseline="0" dirty="0">
                          <a:solidFill>
                            <a:schemeClr val="tx1"/>
                          </a:solidFill>
                          <a:latin typeface="Intel Clear" panose="020B0604020203020204" pitchFamily="34" charset="0"/>
                        </a:rPr>
                        <a:t>All Post-Si collaterals are validated and ready for PO with required mitigation</a:t>
                      </a:r>
                    </a:p>
                    <a:p>
                      <a:pPr marL="182563" indent="-182563" defTabSz="914674" fontAlgn="base">
                        <a:spcBef>
                          <a:spcPts val="0"/>
                        </a:spcBef>
                        <a:buSzPct val="100000"/>
                        <a:buFont typeface="Verdana"/>
                        <a:buChar char="•"/>
                      </a:pPr>
                      <a:r>
                        <a:rPr lang="en-US" sz="1100" b="0" i="0" baseline="0" dirty="0">
                          <a:solidFill>
                            <a:schemeClr val="tx1"/>
                          </a:solidFill>
                          <a:latin typeface="Intel Clear" panose="020B0604020203020204" pitchFamily="34" charset="0"/>
                        </a:rPr>
                        <a:t>Silicon must be fully featured</a:t>
                      </a:r>
                    </a:p>
                    <a:p>
                      <a:pPr marL="182563" indent="-182563" defTabSz="914674" fontAlgn="base">
                        <a:spcBef>
                          <a:spcPts val="0"/>
                        </a:spcBef>
                        <a:buSzPct val="100000"/>
                        <a:buFont typeface="Verdana"/>
                        <a:buChar char="•"/>
                      </a:pPr>
                      <a:r>
                        <a:rPr lang="en-US" sz="1100" b="0" i="0" baseline="0" dirty="0">
                          <a:solidFill>
                            <a:schemeClr val="tx1"/>
                          </a:solidFill>
                          <a:latin typeface="Intel Clear" panose="020B0604020203020204" pitchFamily="34" charset="0"/>
                        </a:rPr>
                        <a:t>Pre-Si validation completed</a:t>
                      </a:r>
                    </a:p>
                  </a:txBody>
                  <a:tcPr marL="91455" marR="91455" marT="45749" marB="45749">
                    <a:lnL w="9525" cap="flat" cmpd="sng" algn="ctr">
                      <a:no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All POR HW landing zone features touched for one or few POR skews and aligned configuration</a:t>
                      </a:r>
                    </a:p>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Silicon ready for early customer sample</a:t>
                      </a:r>
                    </a:p>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Form-factor build go/no-go decision</a:t>
                      </a:r>
                      <a:endParaRPr lang="en-US" sz="1100" b="0" dirty="0">
                        <a:solidFill>
                          <a:srgbClr val="000000"/>
                        </a:solidFill>
                        <a:latin typeface="Intel Clear" panose="020B0604020203020204" pitchFamily="34" charset="0"/>
                      </a:endParaRPr>
                    </a:p>
                  </a:txBody>
                  <a:tcPr marL="91455" marR="91455" marT="45749" marB="45749">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Complete validation that will impact PC TI and enables </a:t>
                      </a:r>
                      <a:r>
                        <a:rPr lang="en-US" sz="1100" b="0" dirty="0" err="1">
                          <a:latin typeface="Intel Clear" panose="020B0604020203020204" pitchFamily="34" charset="0"/>
                        </a:rPr>
                        <a:t>PRQable</a:t>
                      </a:r>
                      <a:r>
                        <a:rPr lang="en-US" sz="1100" b="0" dirty="0">
                          <a:latin typeface="Intel Clear" panose="020B0604020203020204" pitchFamily="34" charset="0"/>
                        </a:rPr>
                        <a:t> TI</a:t>
                      </a:r>
                    </a:p>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Alpha SW released and validated</a:t>
                      </a:r>
                    </a:p>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PnP Readiness @ PO</a:t>
                      </a:r>
                    </a:p>
                    <a:p>
                      <a:pPr marL="182563" marR="0" indent="-182563" algn="l" defTabSz="911487" rtl="0" eaLnBrk="1" fontAlgn="auto" latinLnBrk="0" hangingPunct="1">
                        <a:lnSpc>
                          <a:spcPct val="100000"/>
                        </a:lnSpc>
                        <a:spcBef>
                          <a:spcPts val="0"/>
                        </a:spcBef>
                        <a:spcAft>
                          <a:spcPts val="0"/>
                        </a:spcAft>
                        <a:buClrTx/>
                        <a:buSzPct val="100000"/>
                        <a:buFont typeface="Verdana"/>
                        <a:buChar char="•"/>
                        <a:tabLst/>
                        <a:defRPr/>
                      </a:pPr>
                      <a:r>
                        <a:rPr lang="en-US" sz="1100" b="0" dirty="0">
                          <a:latin typeface="Intel Clear" panose="020B0604020203020204" pitchFamily="34" charset="0"/>
                        </a:rPr>
                        <a:t>Platform golden configuration enabled</a:t>
                      </a:r>
                      <a:endParaRPr lang="en-US" sz="1100" b="0" dirty="0">
                        <a:solidFill>
                          <a:srgbClr val="000000"/>
                        </a:solidFill>
                        <a:latin typeface="Intel Clear" panose="020B0604020203020204" pitchFamily="34" charset="0"/>
                      </a:endParaRPr>
                    </a:p>
                  </a:txBody>
                  <a:tcPr marL="91455" marR="91455" marT="45749" marB="45749">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4674" rtl="0" eaLnBrk="1" fontAlgn="base" latinLnBrk="0" hangingPunct="1">
                        <a:lnSpc>
                          <a:spcPct val="100000"/>
                        </a:lnSpc>
                        <a:spcBef>
                          <a:spcPts val="0"/>
                        </a:spcBef>
                        <a:spcAft>
                          <a:spcPts val="0"/>
                        </a:spcAft>
                        <a:buClrTx/>
                        <a:buSzPct val="100000"/>
                        <a:buFont typeface="Verdana" panose="020B0604030504040204" pitchFamily="34" charset="0"/>
                        <a:buChar char="•"/>
                      </a:pPr>
                      <a:r>
                        <a:rPr lang="en-US" sz="1100" b="0" dirty="0">
                          <a:latin typeface="Intel Clear" panose="020B0604020203020204" pitchFamily="34" charset="0"/>
                        </a:rPr>
                        <a:t>Content, tools, SW/FW, systems all ready for B0 Power On</a:t>
                      </a:r>
                      <a:endParaRPr lang="en-US" sz="1100" b="0" baseline="0" dirty="0">
                        <a:latin typeface="Intel Clear" panose="020B0604020203020204" pitchFamily="34" charset="0"/>
                      </a:endParaRPr>
                    </a:p>
                  </a:txBody>
                  <a:tcPr marL="91455" marR="91455" marT="45749" marB="45749">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0"/>
                        </a:spcBef>
                        <a:spcAft>
                          <a:spcPts val="0"/>
                        </a:spcAft>
                        <a:buClrTx/>
                        <a:buSzPct val="100000"/>
                        <a:buFont typeface="Verdana"/>
                        <a:buChar char="•"/>
                      </a:pPr>
                      <a:r>
                        <a:rPr lang="en-US" sz="1100" b="0" dirty="0">
                          <a:solidFill>
                            <a:srgbClr val="000000"/>
                          </a:solidFill>
                          <a:latin typeface="Intel Clear" panose="020B0604020203020204" pitchFamily="34" charset="0"/>
                        </a:rPr>
                        <a:t>Validate all ECO and bug fixes; ensure quality same or better than ES silicon</a:t>
                      </a:r>
                    </a:p>
                    <a:p>
                      <a:pPr marL="182563" indent="-182563" algn="l" defTabSz="911487" rtl="0" eaLnBrk="1" latinLnBrk="0" hangingPunct="1">
                        <a:lnSpc>
                          <a:spcPct val="100000"/>
                        </a:lnSpc>
                        <a:spcBef>
                          <a:spcPts val="0"/>
                        </a:spcBef>
                        <a:spcAft>
                          <a:spcPts val="0"/>
                        </a:spcAft>
                        <a:buClrTx/>
                        <a:buSzPct val="100000"/>
                        <a:buFont typeface="Verdana"/>
                        <a:buChar char="•"/>
                      </a:pPr>
                      <a:r>
                        <a:rPr lang="en-US" sz="1100" b="0" dirty="0">
                          <a:solidFill>
                            <a:srgbClr val="000000"/>
                          </a:solidFill>
                          <a:latin typeface="Intel Clear" panose="020B0604020203020204" pitchFamily="34" charset="0"/>
                        </a:rPr>
                        <a:t>Silicon ready for early customer sample</a:t>
                      </a:r>
                    </a:p>
                    <a:p>
                      <a:pPr marL="182563" indent="-182563" algn="l" defTabSz="911487" rtl="0" eaLnBrk="1" latinLnBrk="0" hangingPunct="1">
                        <a:lnSpc>
                          <a:spcPct val="100000"/>
                        </a:lnSpc>
                        <a:spcBef>
                          <a:spcPts val="0"/>
                        </a:spcBef>
                        <a:spcAft>
                          <a:spcPts val="0"/>
                        </a:spcAft>
                        <a:buClrTx/>
                        <a:buSzPct val="100000"/>
                        <a:buFont typeface="Verdana"/>
                        <a:buChar char="•"/>
                      </a:pPr>
                      <a:r>
                        <a:rPr lang="en-US" sz="1100" b="0" dirty="0">
                          <a:solidFill>
                            <a:srgbClr val="000000"/>
                          </a:solidFill>
                          <a:latin typeface="Intel Clear" panose="020B0604020203020204" pitchFamily="34" charset="0"/>
                        </a:rPr>
                        <a:t>All PnP indicators/ benchmarks are enabled and within 80% of target</a:t>
                      </a:r>
                    </a:p>
                  </a:txBody>
                  <a:tcPr marL="91455" marR="91455" marT="45749" marB="45749">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182563" indent="-182563" algn="l" defTabSz="911487" rtl="0" eaLnBrk="1" latinLnBrk="0" hangingPunct="1">
                        <a:lnSpc>
                          <a:spcPct val="100000"/>
                        </a:lnSpc>
                        <a:spcBef>
                          <a:spcPts val="0"/>
                        </a:spcBef>
                        <a:spcAft>
                          <a:spcPts val="0"/>
                        </a:spcAft>
                        <a:buClrTx/>
                        <a:buSzPct val="100000"/>
                        <a:buFont typeface="Verdana"/>
                        <a:buChar char="•"/>
                      </a:pPr>
                      <a:r>
                        <a:rPr lang="en-US" sz="1100" b="0" dirty="0">
                          <a:solidFill>
                            <a:srgbClr val="000000"/>
                          </a:solidFill>
                          <a:latin typeface="Intel Clear" panose="020B0604020203020204" pitchFamily="34" charset="0"/>
                        </a:rPr>
                        <a:t>Functional validation complete and focus on platform stability</a:t>
                      </a:r>
                    </a:p>
                    <a:p>
                      <a:pPr marL="182563" indent="-182563" algn="l" defTabSz="911487" rtl="0" eaLnBrk="1" latinLnBrk="0" hangingPunct="1">
                        <a:lnSpc>
                          <a:spcPct val="100000"/>
                        </a:lnSpc>
                        <a:spcBef>
                          <a:spcPts val="0"/>
                        </a:spcBef>
                        <a:spcAft>
                          <a:spcPts val="0"/>
                        </a:spcAft>
                        <a:buClrTx/>
                        <a:buSzPct val="100000"/>
                        <a:buFont typeface="Verdana"/>
                        <a:buChar char="•"/>
                      </a:pPr>
                      <a:r>
                        <a:rPr lang="en-US" sz="1100" b="0" dirty="0">
                          <a:solidFill>
                            <a:srgbClr val="000000"/>
                          </a:solidFill>
                          <a:latin typeface="Intel Clear" panose="020B0604020203020204" pitchFamily="34" charset="0"/>
                        </a:rPr>
                        <a:t>SW / FW release with Beta quality</a:t>
                      </a:r>
                    </a:p>
                  </a:txBody>
                  <a:tcPr marL="91455" marR="91455" marT="45749" marB="45749">
                    <a:lnL w="12700" cap="flat" cmpd="sng" algn="ctr">
                      <a:solidFill>
                        <a:srgbClr val="FFFFFF">
                          <a:lumMod val="65000"/>
                        </a:srgbClr>
                      </a:solid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171450" algn="l" defTabSz="911487" rtl="0" eaLnBrk="1" latinLnBrk="0" hangingPunct="1">
                        <a:buClrTx/>
                        <a:buChar char="•"/>
                      </a:pPr>
                      <a:endParaRPr lang="en-US" sz="1100" dirty="0">
                        <a:solidFill>
                          <a:srgbClr val="000000"/>
                        </a:solidFill>
                        <a:latin typeface="Intel Clear" panose="020B0604020203020204" pitchFamily="34" charset="0"/>
                      </a:endParaRPr>
                    </a:p>
                  </a:txBody>
                  <a:tcPr marL="91455" marR="91455" marT="45749" marB="45749"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indent="0" algn="ctr" defTabSz="911487" rtl="0" eaLnBrk="1" latinLnBrk="0" hangingPunct="1">
                        <a:lnSpc>
                          <a:spcPct val="100000"/>
                        </a:lnSpc>
                        <a:spcBef>
                          <a:spcPts val="576"/>
                        </a:spcBef>
                        <a:spcAft>
                          <a:spcPts val="0"/>
                        </a:spcAft>
                        <a:buClrTx/>
                        <a:buSzPct val="100000"/>
                        <a:buFont typeface="Verdana"/>
                        <a:buNone/>
                      </a:pPr>
                      <a:r>
                        <a:rPr lang="en-US" sz="1400" b="1" i="1" dirty="0">
                          <a:solidFill>
                            <a:srgbClr val="000000"/>
                          </a:solidFill>
                          <a:latin typeface="Intel Clear" panose="020B0604020203020204" pitchFamily="34" charset="0"/>
                        </a:rPr>
                        <a:t>Achieve confidence in volume Si ramp &amp; customer launch</a:t>
                      </a:r>
                    </a:p>
                    <a:p>
                      <a:pPr marL="0" indent="0" algn="ctr" defTabSz="911487" rtl="0" eaLnBrk="1" latinLnBrk="0" hangingPunct="1">
                        <a:lnSpc>
                          <a:spcPct val="100000"/>
                        </a:lnSpc>
                        <a:spcBef>
                          <a:spcPts val="576"/>
                        </a:spcBef>
                        <a:spcAft>
                          <a:spcPts val="0"/>
                        </a:spcAft>
                        <a:buClrTx/>
                        <a:buSzPct val="100000"/>
                        <a:buFont typeface="Verdana"/>
                        <a:buNone/>
                      </a:pPr>
                      <a:endParaRPr lang="en-US" sz="1400" b="1" i="1" dirty="0">
                        <a:solidFill>
                          <a:srgbClr val="000000"/>
                        </a:solidFill>
                        <a:latin typeface="Intel Clear" panose="020B0604020203020204" pitchFamily="34" charset="0"/>
                      </a:endParaRPr>
                    </a:p>
                    <a:p>
                      <a:pPr marL="0" indent="0" algn="ctr" defTabSz="911487" rtl="0" eaLnBrk="1" latinLnBrk="0" hangingPunct="1">
                        <a:lnSpc>
                          <a:spcPct val="100000"/>
                        </a:lnSpc>
                        <a:spcBef>
                          <a:spcPts val="576"/>
                        </a:spcBef>
                        <a:spcAft>
                          <a:spcPts val="0"/>
                        </a:spcAft>
                        <a:buClrTx/>
                        <a:buSzPct val="100000"/>
                        <a:buFont typeface="Verdana"/>
                        <a:buNone/>
                      </a:pPr>
                      <a:endParaRPr lang="en-US" sz="1400" b="1" i="1" dirty="0">
                        <a:solidFill>
                          <a:srgbClr val="000000"/>
                        </a:solidFill>
                        <a:latin typeface="Intel Clear" panose="020B0604020203020204" pitchFamily="34" charset="0"/>
                      </a:endParaRPr>
                    </a:p>
                  </a:txBody>
                  <a:tcPr marL="91455" marR="91455" marT="45749" marB="4574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2" name="Right Arrow 22">
            <a:extLst>
              <a:ext uri="{FF2B5EF4-FFF2-40B4-BE49-F238E27FC236}">
                <a16:creationId xmlns:a16="http://schemas.microsoft.com/office/drawing/2014/main" id="{F70A57A6-5AFD-407E-ADE9-E5A4C52CFFDC}"/>
              </a:ext>
            </a:extLst>
          </p:cNvPr>
          <p:cNvSpPr/>
          <p:nvPr/>
        </p:nvSpPr>
        <p:spPr bwMode="auto">
          <a:xfrm>
            <a:off x="10047288" y="5076284"/>
            <a:ext cx="271931" cy="574128"/>
          </a:xfrm>
          <a:prstGeom prst="rightArrow">
            <a:avLst/>
          </a:prstGeom>
          <a:solidFill>
            <a:srgbClr val="FCD64D"/>
          </a:solidFill>
          <a:ln w="19050" cap="flat" cmpd="sng" algn="ctr">
            <a:solidFill>
              <a:srgbClr val="000000"/>
            </a:solidFill>
            <a:prstDash val="solid"/>
            <a:round/>
            <a:headEnd type="none" w="med" len="med"/>
            <a:tailEnd type="none" w="med" len="med"/>
          </a:ln>
          <a:effectLst/>
        </p:spPr>
        <p:txBody>
          <a:bodyPr vert="horz" wrap="square" lIns="46715" tIns="46715" rIns="46715" bIns="46715" numCol="1" rtlCol="0" anchor="ctr" anchorCtr="0" compatLnSpc="1">
            <a:prstTxWarp prst="textNoShape">
              <a:avLst/>
            </a:prstTxWarp>
          </a:bodyPr>
          <a:lstStyle/>
          <a:p>
            <a:pPr marL="0" marR="0" lvl="0" indent="0" defTabSz="912844"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Intel Clear" panose="020B0604020203020204" pitchFamily="34" charset="0"/>
            </a:endParaRPr>
          </a:p>
        </p:txBody>
      </p:sp>
    </p:spTree>
    <p:extLst>
      <p:ext uri="{BB962C8B-B14F-4D97-AF65-F5344CB8AC3E}">
        <p14:creationId xmlns:p14="http://schemas.microsoft.com/office/powerpoint/2010/main" val="2993975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5293" y="2274887"/>
            <a:ext cx="7811868" cy="2819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774" tIns="48887" rIns="97774" bIns="48887" rtlCol="0" anchor="ctr"/>
          <a:lstStyle/>
          <a:p>
            <a:pPr marL="0" marR="0" lvl="0" indent="0" algn="ctr" defTabSz="97185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 Clear" panose="020B0604020203020204" pitchFamily="34" charset="0"/>
            </a:endParaRPr>
          </a:p>
        </p:txBody>
      </p:sp>
      <p:sp>
        <p:nvSpPr>
          <p:cNvPr id="2" name="Title 1"/>
          <p:cNvSpPr>
            <a:spLocks noGrp="1"/>
          </p:cNvSpPr>
          <p:nvPr>
            <p:ph type="title"/>
          </p:nvPr>
        </p:nvSpPr>
        <p:spPr>
          <a:xfrm>
            <a:off x="413643" y="240682"/>
            <a:ext cx="11912918" cy="434006"/>
          </a:xfrm>
        </p:spPr>
        <p:txBody>
          <a:bodyPr>
            <a:normAutofit fontScale="90000"/>
          </a:bodyPr>
          <a:lstStyle/>
          <a:p>
            <a:r>
              <a:rPr lang="en-US" dirty="0"/>
              <a:t>Table of Contents</a:t>
            </a:r>
          </a:p>
        </p:txBody>
      </p:sp>
      <p:sp>
        <p:nvSpPr>
          <p:cNvPr id="3" name="BainBulletsConfiguration" hidden="1"/>
          <p:cNvSpPr txBox="1"/>
          <p:nvPr/>
        </p:nvSpPr>
        <p:spPr>
          <a:xfrm>
            <a:off x="1766887" y="12733"/>
            <a:ext cx="8890000" cy="109831"/>
          </a:xfrm>
          <a:prstGeom prst="rect">
            <a:avLst/>
          </a:prstGeom>
          <a:noFill/>
        </p:spPr>
        <p:txBody>
          <a:bodyPr vert="horz" lIns="91106" tIns="45579" rIns="91106" bIns="45579" rtlCol="0">
            <a:spAutoFit/>
          </a:bodyPr>
          <a:lstStyle/>
          <a:p>
            <a:pPr marL="0" marR="0" lvl="0" indent="0" algn="l" defTabSz="971856"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FFFFFF"/>
              </a:solidFill>
              <a:effectLst/>
              <a:uLnTx/>
              <a:uFillTx/>
              <a:latin typeface="IntelOne Display Regular"/>
            </a:endParaRPr>
          </a:p>
        </p:txBody>
      </p:sp>
      <p:sp>
        <p:nvSpPr>
          <p:cNvPr id="8" name="Source"/>
          <p:cNvSpPr>
            <a:spLocks noGrp="1"/>
          </p:cNvSpPr>
          <p:nvPr/>
        </p:nvSpPr>
        <p:spPr bwMode="auto">
          <a:xfrm>
            <a:off x="2827761" y="1033078"/>
            <a:ext cx="9124526" cy="3902112"/>
          </a:xfrm>
          <a:prstGeom prst="rect">
            <a:avLst/>
          </a:prstGeom>
          <a:noFill/>
          <a:ln w="9525">
            <a:noFill/>
            <a:miter lim="800000"/>
            <a:headEnd/>
            <a:tailEnd/>
          </a:ln>
          <a:effectLst/>
        </p:spPr>
        <p:txBody>
          <a:bodyPr vert="horz" wrap="square" lIns="50047" tIns="50047" rIns="50047" bIns="50047"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800">
                <a:solidFill>
                  <a:schemeClr val="tx1"/>
                </a:solidFill>
                <a:latin typeface="Verdana" pitchFamily="34" charset="0"/>
              </a:defRPr>
            </a:lvl3pPr>
            <a:lvl4pPr marL="1449388" indent="-206375"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Product Lifecycle (PLC) Overview &amp; Updates</a:t>
            </a:r>
            <a:endParaRPr kumimoji="0" lang="en-US" sz="1000" b="0" i="0" u="none" strike="noStrike" kern="1200" cap="none" spc="0" normalizeH="0" baseline="0" noProof="0" dirty="0">
              <a:ln>
                <a:noFill/>
              </a:ln>
              <a:solidFill>
                <a:srgbClr val="000000"/>
              </a:solidFill>
              <a:effectLst/>
              <a:uLnTx/>
              <a:uFillTx/>
              <a:latin typeface="IntelOne Display Light" panose="020B0403020203020204" pitchFamily="34" charset="0"/>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a:rPr>
              <a:t>PLC Timelines for Base and Derivative Die</a:t>
            </a:r>
            <a:endParaRPr kumimoji="0" lang="en-US" sz="1000" b="0" i="0" u="none" strike="sngStrike" kern="1200" cap="none" spc="0" normalizeH="0" baseline="0" noProof="0" dirty="0">
              <a:ln>
                <a:noFill/>
              </a:ln>
              <a:solidFill>
                <a:srgbClr val="FF0000"/>
              </a:solidFill>
              <a:effectLst/>
              <a:uLnTx/>
              <a:uFillTx/>
              <a:latin typeface="IntelOne Display Light"/>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Appendix</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a:rPr>
              <a:t>Overview: PLC Category Themes Pre-Si &amp; Post-Si</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1" i="0" u="none" strike="noStrike" kern="1200" cap="none" spc="0" normalizeH="0" baseline="0" noProof="0" dirty="0">
                <a:ln>
                  <a:noFill/>
                </a:ln>
                <a:solidFill>
                  <a:srgbClr val="000000"/>
                </a:solidFill>
                <a:effectLst/>
                <a:uLnTx/>
                <a:uFillTx/>
                <a:latin typeface="IntelOne Display Regular" panose="020B0503020203020204" pitchFamily="34" charset="0"/>
              </a:rPr>
              <a:t>Deep Dive: Long Term Retention for UPLC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Pre-Silicon Systems (PSS) PLC</a:t>
            </a:r>
            <a:endParaRPr kumimoji="0" lang="en-US" sz="2000" b="0" i="1" u="none" strike="noStrike" kern="1200" cap="none" spc="0" normalizeH="0" baseline="0" noProof="0" dirty="0">
              <a:ln>
                <a:noFill/>
              </a:ln>
              <a:solidFill>
                <a:srgbClr val="FF0000"/>
              </a:solidFill>
              <a:effectLst/>
              <a:uLnTx/>
              <a:uFillTx/>
              <a:latin typeface="IntelOne Display Light" panose="020B0403020203020204" pitchFamily="34" charset="0"/>
            </a:endParaRP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Test Chip Development 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PLC Overlays: Security (SDL) PLC</a:t>
            </a:r>
          </a:p>
        </p:txBody>
      </p:sp>
    </p:spTree>
    <p:extLst>
      <p:ext uri="{BB962C8B-B14F-4D97-AF65-F5344CB8AC3E}">
        <p14:creationId xmlns:p14="http://schemas.microsoft.com/office/powerpoint/2010/main" val="3958994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3643" y="74804"/>
            <a:ext cx="11912918" cy="650622"/>
          </a:xfrm>
        </p:spPr>
        <p:txBody>
          <a:bodyPr/>
          <a:lstStyle/>
          <a:p>
            <a:r>
              <a:rPr lang="en-US" sz="2800" b="1" dirty="0">
                <a:solidFill>
                  <a:schemeClr val="tx1"/>
                </a:solidFill>
              </a:rPr>
              <a:t>Long-Term Retention Requirements for UPLC</a:t>
            </a:r>
          </a:p>
        </p:txBody>
      </p:sp>
      <p:sp>
        <p:nvSpPr>
          <p:cNvPr id="9" name="Slide Number Placeholder 1"/>
          <p:cNvSpPr>
            <a:spLocks noGrp="1"/>
          </p:cNvSpPr>
          <p:nvPr>
            <p:ph type="sldNum" sz="quarter" idx="4294967295"/>
          </p:nvPr>
        </p:nvSpPr>
        <p:spPr>
          <a:xfrm>
            <a:off x="12920663" y="7005638"/>
            <a:ext cx="315912" cy="331787"/>
          </a:xfrm>
          <a:prstGeom prst="rect">
            <a:avLst/>
          </a:prstGeom>
        </p:spPr>
        <p:txBody>
          <a:bodyPr/>
          <a:lstStyle/>
          <a:p>
            <a:fld id="{EE2556C5-CE8C-6547-B838-EA80C61A4AF7}" type="slidenum">
              <a:rPr lang="en-US" smtClean="0">
                <a:solidFill>
                  <a:prstClr val="white"/>
                </a:solidFill>
              </a:rPr>
              <a:pPr/>
              <a:t>26</a:t>
            </a:fld>
            <a:endParaRPr lang="en-US" dirty="0">
              <a:solidFill>
                <a:prstClr val="white"/>
              </a:solidFill>
            </a:endParaRPr>
          </a:p>
        </p:txBody>
      </p:sp>
      <p:sp>
        <p:nvSpPr>
          <p:cNvPr id="3" name="TextBox 2"/>
          <p:cNvSpPr txBox="1"/>
          <p:nvPr/>
        </p:nvSpPr>
        <p:spPr>
          <a:xfrm>
            <a:off x="2046287" y="6723522"/>
            <a:ext cx="8855022" cy="199565"/>
          </a:xfrm>
          <a:prstGeom prst="rect">
            <a:avLst/>
          </a:prstGeom>
          <a:noFill/>
        </p:spPr>
        <p:txBody>
          <a:bodyPr vert="horz" wrap="square" lIns="0" tIns="0" rIns="0" bIns="0" rtlCol="0">
            <a:noAutofit/>
          </a:bodyPr>
          <a:lstStyle/>
          <a:p>
            <a:pPr defTabSz="486415"/>
            <a:r>
              <a:rPr lang="en-US" sz="1200" i="1" dirty="0">
                <a:solidFill>
                  <a:srgbClr val="00B0F0"/>
                </a:solidFill>
                <a:ea typeface="Intel Clear" panose="020B0604020203020204" pitchFamily="34" charset="0"/>
                <a:cs typeface="Intel Clear" panose="020B0604020203020204" pitchFamily="34" charset="0"/>
              </a:rPr>
              <a:t>*For more information on LTR including LTR Checklist management:</a:t>
            </a:r>
            <a:r>
              <a:rPr lang="en-US" sz="1200" i="1" dirty="0">
                <a:solidFill>
                  <a:srgbClr val="FFFF00"/>
                </a:solidFill>
                <a:ea typeface="Intel Clear" panose="020B0604020203020204" pitchFamily="34" charset="0"/>
                <a:cs typeface="Intel Clear" panose="020B0604020203020204" pitchFamily="34" charset="0"/>
              </a:rPr>
              <a:t> </a:t>
            </a:r>
            <a:r>
              <a:rPr lang="en-US" sz="1200" i="1" dirty="0">
                <a:solidFill>
                  <a:prstClr val="black"/>
                </a:solidFill>
                <a:ea typeface="Intel Clear" panose="020B0604020203020204" pitchFamily="34" charset="0"/>
                <a:cs typeface="Intel Clear" panose="020B0604020203020204" pitchFamily="34" charset="0"/>
                <a:hlinkClick r:id="rId4"/>
              </a:rPr>
              <a:t>http://goto.intel.com/LTRChecklists</a:t>
            </a:r>
            <a:endParaRPr lang="en-US" sz="1200" i="1" baseline="30000" dirty="0">
              <a:solidFill>
                <a:srgbClr val="000000"/>
              </a:solidFill>
              <a:ea typeface="Intel Clear" panose="020B0604020203020204" pitchFamily="34" charset="0"/>
              <a:cs typeface="Intel Clear" panose="020B0604020203020204" pitchFamily="34" charset="0"/>
            </a:endParaRPr>
          </a:p>
          <a:p>
            <a:pPr defTabSz="486415"/>
            <a:endParaRPr lang="en-US" sz="1050" i="1" dirty="0">
              <a:solidFill>
                <a:prstClr val="black"/>
              </a:solidFill>
              <a:ea typeface="Intel Clear" panose="020B0604020203020204" pitchFamily="34" charset="0"/>
              <a:cs typeface="Intel Clear" panose="020B0604020203020204" pitchFamily="34" charset="0"/>
            </a:endParaRPr>
          </a:p>
        </p:txBody>
      </p:sp>
      <p:grpSp>
        <p:nvGrpSpPr>
          <p:cNvPr id="41" name="Group 40">
            <a:extLst>
              <a:ext uri="{FF2B5EF4-FFF2-40B4-BE49-F238E27FC236}">
                <a16:creationId xmlns:a16="http://schemas.microsoft.com/office/drawing/2014/main" id="{90BA978F-F471-4FFF-B66B-75C5E9E7E0D9}"/>
              </a:ext>
            </a:extLst>
          </p:cNvPr>
          <p:cNvGrpSpPr/>
          <p:nvPr/>
        </p:nvGrpSpPr>
        <p:grpSpPr>
          <a:xfrm>
            <a:off x="3779044" y="503262"/>
            <a:ext cx="4718787" cy="1216395"/>
            <a:chOff x="1348971" y="3115610"/>
            <a:chExt cx="4081486" cy="1018284"/>
          </a:xfrm>
        </p:grpSpPr>
        <p:pic>
          <p:nvPicPr>
            <p:cNvPr id="42" name="Picture 41">
              <a:extLst>
                <a:ext uri="{FF2B5EF4-FFF2-40B4-BE49-F238E27FC236}">
                  <a16:creationId xmlns:a16="http://schemas.microsoft.com/office/drawing/2014/main" id="{F1B69565-80E6-42A1-88CF-2150D95DDFB6}"/>
                </a:ext>
              </a:extLst>
            </p:cNvPr>
            <p:cNvPicPr>
              <a:picLocks noChangeAspect="1"/>
            </p:cNvPicPr>
            <p:nvPr/>
          </p:nvPicPr>
          <p:blipFill>
            <a:blip r:embed="rId5"/>
            <a:stretch>
              <a:fillRect/>
            </a:stretch>
          </p:blipFill>
          <p:spPr>
            <a:xfrm>
              <a:off x="3515579" y="3786708"/>
              <a:ext cx="278644" cy="276156"/>
            </a:xfrm>
            <a:prstGeom prst="rect">
              <a:avLst/>
            </a:prstGeom>
          </p:spPr>
        </p:pic>
        <p:pic>
          <p:nvPicPr>
            <p:cNvPr id="43" name="Picture 42">
              <a:extLst>
                <a:ext uri="{FF2B5EF4-FFF2-40B4-BE49-F238E27FC236}">
                  <a16:creationId xmlns:a16="http://schemas.microsoft.com/office/drawing/2014/main" id="{366B828C-88C8-4B26-B7FE-5C992B0CB4BC}"/>
                </a:ext>
              </a:extLst>
            </p:cNvPr>
            <p:cNvPicPr>
              <a:picLocks noChangeAspect="1"/>
            </p:cNvPicPr>
            <p:nvPr/>
          </p:nvPicPr>
          <p:blipFill>
            <a:blip r:embed="rId6"/>
            <a:stretch>
              <a:fillRect/>
            </a:stretch>
          </p:blipFill>
          <p:spPr>
            <a:xfrm flipH="1">
              <a:off x="1777939" y="3737834"/>
              <a:ext cx="310328" cy="302519"/>
            </a:xfrm>
            <a:prstGeom prst="rect">
              <a:avLst/>
            </a:prstGeom>
          </p:spPr>
        </p:pic>
        <p:pic>
          <p:nvPicPr>
            <p:cNvPr id="44" name="Picture 43">
              <a:extLst>
                <a:ext uri="{FF2B5EF4-FFF2-40B4-BE49-F238E27FC236}">
                  <a16:creationId xmlns:a16="http://schemas.microsoft.com/office/drawing/2014/main" id="{17F4ED42-06EF-4F82-86D3-2DA335638FE9}"/>
                </a:ext>
              </a:extLst>
            </p:cNvPr>
            <p:cNvPicPr>
              <a:picLocks noChangeAspect="1"/>
            </p:cNvPicPr>
            <p:nvPr/>
          </p:nvPicPr>
          <p:blipFill>
            <a:blip r:embed="rId7"/>
            <a:stretch>
              <a:fillRect/>
            </a:stretch>
          </p:blipFill>
          <p:spPr>
            <a:xfrm>
              <a:off x="3482632" y="3413820"/>
              <a:ext cx="312371" cy="283448"/>
            </a:xfrm>
            <a:prstGeom prst="rect">
              <a:avLst/>
            </a:prstGeom>
          </p:spPr>
        </p:pic>
        <p:sp>
          <p:nvSpPr>
            <p:cNvPr id="45" name="TextBox 44">
              <a:extLst>
                <a:ext uri="{FF2B5EF4-FFF2-40B4-BE49-F238E27FC236}">
                  <a16:creationId xmlns:a16="http://schemas.microsoft.com/office/drawing/2014/main" id="{314E0E07-A3EE-4B69-BE74-D10405CB9FD2}"/>
                </a:ext>
              </a:extLst>
            </p:cNvPr>
            <p:cNvSpPr txBox="1"/>
            <p:nvPr/>
          </p:nvSpPr>
          <p:spPr>
            <a:xfrm>
              <a:off x="3727484" y="3475556"/>
              <a:ext cx="780118" cy="200797"/>
            </a:xfrm>
            <a:prstGeom prst="rect">
              <a:avLst/>
            </a:prstGeom>
            <a:noFill/>
            <a:ln w="38100">
              <a:noFill/>
            </a:ln>
          </p:spPr>
          <p:txBody>
            <a:bodyPr vert="horz" wrap="square" lIns="0" tIns="0" rIns="0" bIns="0" rtlCol="0">
              <a:noAutofit/>
            </a:bodyPr>
            <a:lstStyle/>
            <a:p>
              <a:pPr algn="ctr" defTabSz="729600"/>
              <a:r>
                <a:rPr lang="en-US" sz="957" b="1" dirty="0">
                  <a:solidFill>
                    <a:prstClr val="black"/>
                  </a:solidFill>
                </a:rPr>
                <a:t>Software </a:t>
              </a:r>
            </a:p>
          </p:txBody>
        </p:sp>
        <p:sp>
          <p:nvSpPr>
            <p:cNvPr id="46" name="TextBox 45">
              <a:extLst>
                <a:ext uri="{FF2B5EF4-FFF2-40B4-BE49-F238E27FC236}">
                  <a16:creationId xmlns:a16="http://schemas.microsoft.com/office/drawing/2014/main" id="{5E10CBDC-8633-4D48-9F10-229D7AC408CA}"/>
                </a:ext>
              </a:extLst>
            </p:cNvPr>
            <p:cNvSpPr txBox="1"/>
            <p:nvPr/>
          </p:nvSpPr>
          <p:spPr>
            <a:xfrm>
              <a:off x="3438503" y="3839932"/>
              <a:ext cx="1901261" cy="200797"/>
            </a:xfrm>
            <a:prstGeom prst="rect">
              <a:avLst/>
            </a:prstGeom>
            <a:noFill/>
            <a:ln w="38100">
              <a:noFill/>
            </a:ln>
          </p:spPr>
          <p:txBody>
            <a:bodyPr vert="horz" wrap="square" lIns="0" tIns="0" rIns="0" bIns="0" rtlCol="0">
              <a:noAutofit/>
            </a:bodyPr>
            <a:lstStyle/>
            <a:p>
              <a:pPr algn="ctr" defTabSz="729600"/>
              <a:r>
                <a:rPr lang="en-US" sz="1117" b="1" dirty="0">
                  <a:solidFill>
                    <a:prstClr val="black"/>
                  </a:solidFill>
                </a:rPr>
                <a:t> </a:t>
              </a:r>
              <a:r>
                <a:rPr lang="en-US" sz="957" b="1" dirty="0">
                  <a:solidFill>
                    <a:prstClr val="black"/>
                  </a:solidFill>
                </a:rPr>
                <a:t>Testing &amp; debugging </a:t>
              </a:r>
              <a:endParaRPr lang="en-US" sz="957" b="1" dirty="0">
                <a:solidFill>
                  <a:srgbClr val="003C71"/>
                </a:solidFill>
              </a:endParaRPr>
            </a:p>
          </p:txBody>
        </p:sp>
        <p:pic>
          <p:nvPicPr>
            <p:cNvPr id="47" name="Picture 46">
              <a:extLst>
                <a:ext uri="{FF2B5EF4-FFF2-40B4-BE49-F238E27FC236}">
                  <a16:creationId xmlns:a16="http://schemas.microsoft.com/office/drawing/2014/main" id="{79988A12-1F7C-4BBB-856B-EF6DE735C0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3333" y="3337953"/>
              <a:ext cx="343828" cy="343828"/>
            </a:xfrm>
            <a:prstGeom prst="rect">
              <a:avLst/>
            </a:prstGeom>
          </p:spPr>
        </p:pic>
        <p:sp>
          <p:nvSpPr>
            <p:cNvPr id="48" name="TextBox 47">
              <a:extLst>
                <a:ext uri="{FF2B5EF4-FFF2-40B4-BE49-F238E27FC236}">
                  <a16:creationId xmlns:a16="http://schemas.microsoft.com/office/drawing/2014/main" id="{1BCB6E1C-9798-46B0-BDAB-E532BD734AB7}"/>
                </a:ext>
              </a:extLst>
            </p:cNvPr>
            <p:cNvSpPr txBox="1"/>
            <p:nvPr/>
          </p:nvSpPr>
          <p:spPr>
            <a:xfrm>
              <a:off x="2046490" y="3462336"/>
              <a:ext cx="848027" cy="155364"/>
            </a:xfrm>
            <a:prstGeom prst="rect">
              <a:avLst/>
            </a:prstGeom>
            <a:noFill/>
            <a:ln w="38100">
              <a:noFill/>
            </a:ln>
          </p:spPr>
          <p:txBody>
            <a:bodyPr vert="horz" wrap="square" lIns="0" tIns="0" rIns="0" bIns="0" rtlCol="0">
              <a:noAutofit/>
            </a:bodyPr>
            <a:lstStyle/>
            <a:p>
              <a:pPr algn="ctr" defTabSz="729600"/>
              <a:r>
                <a:rPr lang="en-US" sz="957" b="1" dirty="0">
                  <a:solidFill>
                    <a:prstClr val="black"/>
                  </a:solidFill>
                </a:rPr>
                <a:t>Documents</a:t>
              </a:r>
            </a:p>
            <a:p>
              <a:pPr defTabSz="729600"/>
              <a:endParaRPr lang="en-US" sz="957" dirty="0">
                <a:solidFill>
                  <a:prstClr val="black"/>
                </a:solidFill>
              </a:endParaRPr>
            </a:p>
            <a:p>
              <a:pPr defTabSz="729600"/>
              <a:r>
                <a:rPr lang="en-US" sz="957" dirty="0">
                  <a:solidFill>
                    <a:prstClr val="black"/>
                  </a:solidFill>
                </a:rPr>
                <a:t>    </a:t>
              </a:r>
            </a:p>
          </p:txBody>
        </p:sp>
        <p:sp>
          <p:nvSpPr>
            <p:cNvPr id="49" name="Rectangle 48">
              <a:extLst>
                <a:ext uri="{FF2B5EF4-FFF2-40B4-BE49-F238E27FC236}">
                  <a16:creationId xmlns:a16="http://schemas.microsoft.com/office/drawing/2014/main" id="{5425E002-1CD4-469E-9162-C9734EA05361}"/>
                </a:ext>
              </a:extLst>
            </p:cNvPr>
            <p:cNvSpPr/>
            <p:nvPr/>
          </p:nvSpPr>
          <p:spPr>
            <a:xfrm>
              <a:off x="1640272" y="3378163"/>
              <a:ext cx="3790185" cy="755731"/>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29600"/>
              <a:endParaRPr lang="en-US" sz="1171" dirty="0">
                <a:solidFill>
                  <a:prstClr val="black"/>
                </a:solidFill>
              </a:endParaRPr>
            </a:p>
          </p:txBody>
        </p:sp>
        <p:sp>
          <p:nvSpPr>
            <p:cNvPr id="50" name="Rectangle 49">
              <a:extLst>
                <a:ext uri="{FF2B5EF4-FFF2-40B4-BE49-F238E27FC236}">
                  <a16:creationId xmlns:a16="http://schemas.microsoft.com/office/drawing/2014/main" id="{4A2F16A8-8500-40D2-8D50-7827EC8F6B7A}"/>
                </a:ext>
              </a:extLst>
            </p:cNvPr>
            <p:cNvSpPr/>
            <p:nvPr/>
          </p:nvSpPr>
          <p:spPr>
            <a:xfrm>
              <a:off x="1348971" y="3115610"/>
              <a:ext cx="2607092" cy="307568"/>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729600"/>
              <a:endParaRPr lang="en-US" sz="1171" dirty="0">
                <a:solidFill>
                  <a:prstClr val="black"/>
                </a:solidFill>
              </a:endParaRPr>
            </a:p>
          </p:txBody>
        </p:sp>
      </p:grpSp>
      <p:sp>
        <p:nvSpPr>
          <p:cNvPr id="51" name="TextBox 50"/>
          <p:cNvSpPr txBox="1"/>
          <p:nvPr/>
        </p:nvSpPr>
        <p:spPr>
          <a:xfrm>
            <a:off x="1913744" y="1542475"/>
            <a:ext cx="1028821" cy="467053"/>
          </a:xfrm>
          <a:prstGeom prst="rect">
            <a:avLst/>
          </a:prstGeom>
          <a:noFill/>
        </p:spPr>
        <p:txBody>
          <a:bodyPr vert="horz" wrap="square" lIns="0" tIns="0" rIns="0" bIns="0" rtlCol="0">
            <a:noAutofit/>
          </a:bodyPr>
          <a:lstStyle/>
          <a:p>
            <a:pPr defTabSz="729600"/>
            <a:r>
              <a:rPr lang="en-US" sz="1400" b="1" dirty="0">
                <a:solidFill>
                  <a:srgbClr val="003C71"/>
                </a:solidFill>
              </a:rPr>
              <a:t>Domains</a:t>
            </a:r>
          </a:p>
        </p:txBody>
      </p:sp>
      <p:sp>
        <p:nvSpPr>
          <p:cNvPr id="53" name="TextBox 52"/>
          <p:cNvSpPr txBox="1"/>
          <p:nvPr/>
        </p:nvSpPr>
        <p:spPr>
          <a:xfrm>
            <a:off x="1919634" y="824658"/>
            <a:ext cx="1521630" cy="467053"/>
          </a:xfrm>
          <a:prstGeom prst="rect">
            <a:avLst/>
          </a:prstGeom>
          <a:noFill/>
        </p:spPr>
        <p:txBody>
          <a:bodyPr vert="horz" wrap="square" lIns="0" tIns="0" rIns="0" bIns="0" rtlCol="0">
            <a:noAutofit/>
          </a:bodyPr>
          <a:lstStyle/>
          <a:p>
            <a:pPr defTabSz="729600"/>
            <a:r>
              <a:rPr lang="en-US" sz="1400" b="1" dirty="0">
                <a:solidFill>
                  <a:srgbClr val="003C71"/>
                </a:solidFill>
              </a:rPr>
              <a:t>Collaterals / Capabilities</a:t>
            </a:r>
          </a:p>
        </p:txBody>
      </p:sp>
      <p:sp>
        <p:nvSpPr>
          <p:cNvPr id="124" name="TextBox 123">
            <a:extLst>
              <a:ext uri="{FF2B5EF4-FFF2-40B4-BE49-F238E27FC236}">
                <a16:creationId xmlns:a16="http://schemas.microsoft.com/office/drawing/2014/main" id="{314E0E07-A3EE-4B69-BE74-D10405CB9FD2}"/>
              </a:ext>
            </a:extLst>
          </p:cNvPr>
          <p:cNvSpPr txBox="1"/>
          <p:nvPr/>
        </p:nvSpPr>
        <p:spPr>
          <a:xfrm>
            <a:off x="4566489" y="1475597"/>
            <a:ext cx="901929" cy="195439"/>
          </a:xfrm>
          <a:prstGeom prst="rect">
            <a:avLst/>
          </a:prstGeom>
          <a:noFill/>
          <a:ln w="38100">
            <a:noFill/>
          </a:ln>
        </p:spPr>
        <p:txBody>
          <a:bodyPr vert="horz" wrap="square" lIns="0" tIns="0" rIns="0" bIns="0" rtlCol="0">
            <a:noAutofit/>
          </a:bodyPr>
          <a:lstStyle/>
          <a:p>
            <a:pPr algn="ctr" defTabSz="729600"/>
            <a:r>
              <a:rPr lang="en-US" sz="957" b="1" dirty="0">
                <a:solidFill>
                  <a:prstClr val="black"/>
                </a:solidFill>
              </a:rPr>
              <a:t>Hardware</a:t>
            </a:r>
          </a:p>
        </p:txBody>
      </p:sp>
      <p:sp>
        <p:nvSpPr>
          <p:cNvPr id="218" name="Right Arrow 217"/>
          <p:cNvSpPr/>
          <p:nvPr/>
        </p:nvSpPr>
        <p:spPr>
          <a:xfrm>
            <a:off x="2579687" y="1590083"/>
            <a:ext cx="8356676" cy="1118201"/>
          </a:xfrm>
          <a:prstGeom prst="rightArrow">
            <a:avLst/>
          </a:prstGeom>
          <a:solidFill>
            <a:sysClr val="window" lastClr="FFFFFF">
              <a:lumMod val="85000"/>
            </a:sysClr>
          </a:solidFill>
          <a:ln w="9525" cap="flat" cmpd="sng" algn="ctr">
            <a:solidFill>
              <a:srgbClr val="B1BABF">
                <a:lumMod val="40000"/>
                <a:lumOff val="60000"/>
              </a:srgbClr>
            </a:solidFill>
            <a:prstDash val="solid"/>
          </a:ln>
          <a:effectLst>
            <a:outerShdw blurRad="50800" dist="38100" dir="18900000" algn="bl" rotWithShape="0">
              <a:prstClr val="black">
                <a:alpha val="40000"/>
              </a:prstClr>
            </a:outerShdw>
          </a:effectLst>
        </p:spPr>
        <p:txBody>
          <a:bodyPr rtlCol="0" anchor="ctr"/>
          <a:lstStyle/>
          <a:p>
            <a:pPr algn="ctr" defTabSz="486376">
              <a:defRPr/>
            </a:pPr>
            <a:endParaRPr lang="en-US" sz="1915" kern="0" dirty="0">
              <a:solidFill>
                <a:prstClr val="white"/>
              </a:solidFill>
              <a:latin typeface="Intel Clear"/>
            </a:endParaRPr>
          </a:p>
        </p:txBody>
      </p:sp>
      <p:sp>
        <p:nvSpPr>
          <p:cNvPr id="219" name="Rectangle 218"/>
          <p:cNvSpPr/>
          <p:nvPr/>
        </p:nvSpPr>
        <p:spPr>
          <a:xfrm>
            <a:off x="2941450" y="1943442"/>
            <a:ext cx="1280160" cy="411480"/>
          </a:xfrm>
          <a:prstGeom prst="rect">
            <a:avLst/>
          </a:prstGeom>
          <a:solidFill>
            <a:srgbClr val="0071C5">
              <a:lumMod val="20000"/>
              <a:lumOff val="80000"/>
            </a:srgbClr>
          </a:solidFill>
          <a:ln w="25400" cap="flat" cmpd="sng" algn="ctr">
            <a:solidFill>
              <a:sysClr val="window" lastClr="FFFFFF"/>
            </a:solidFill>
            <a:prstDash val="solid"/>
          </a:ln>
          <a:effectLst>
            <a:outerShdw blurRad="50800" dist="38100" dir="18900000" algn="bl" rotWithShape="0">
              <a:prstClr val="black">
                <a:alpha val="40000"/>
              </a:prstClr>
            </a:outerShdw>
          </a:effectLst>
        </p:spPr>
        <p:txBody>
          <a:bodyPr rtlCol="0" anchor="ctr"/>
          <a:lstStyle/>
          <a:p>
            <a:pPr algn="ctr" defTabSz="486376">
              <a:defRPr/>
            </a:pPr>
            <a:r>
              <a:rPr lang="en-US" sz="1400" b="1" kern="0" dirty="0">
                <a:solidFill>
                  <a:prstClr val="black"/>
                </a:solidFill>
                <a:latin typeface="Intel Clear"/>
              </a:rPr>
              <a:t>Architecture</a:t>
            </a:r>
          </a:p>
        </p:txBody>
      </p:sp>
      <p:sp>
        <p:nvSpPr>
          <p:cNvPr id="220" name="Rectangle 219"/>
          <p:cNvSpPr/>
          <p:nvPr/>
        </p:nvSpPr>
        <p:spPr>
          <a:xfrm>
            <a:off x="4311628" y="1928602"/>
            <a:ext cx="1280160" cy="411480"/>
          </a:xfrm>
          <a:prstGeom prst="rect">
            <a:avLst/>
          </a:prstGeom>
          <a:solidFill>
            <a:srgbClr val="0071C5">
              <a:lumMod val="60000"/>
              <a:lumOff val="40000"/>
            </a:srgbClr>
          </a:solidFill>
          <a:ln w="25400" cap="flat" cmpd="sng" algn="ctr">
            <a:solidFill>
              <a:sysClr val="window" lastClr="FFFFFF"/>
            </a:solidFill>
            <a:prstDash val="solid"/>
          </a:ln>
          <a:effectLst>
            <a:outerShdw blurRad="50800" dist="38100" dir="18900000" algn="bl" rotWithShape="0">
              <a:prstClr val="black">
                <a:alpha val="40000"/>
              </a:prstClr>
            </a:outerShdw>
          </a:effectLst>
        </p:spPr>
        <p:txBody>
          <a:bodyPr rtlCol="0" anchor="ctr"/>
          <a:lstStyle/>
          <a:p>
            <a:pPr algn="ctr" defTabSz="486376">
              <a:defRPr/>
            </a:pPr>
            <a:r>
              <a:rPr lang="en-US" sz="1400" b="1" kern="0" dirty="0">
                <a:solidFill>
                  <a:prstClr val="black"/>
                </a:solidFill>
                <a:latin typeface="Intel Clear"/>
              </a:rPr>
              <a:t>Design (FE/SD)</a:t>
            </a:r>
          </a:p>
        </p:txBody>
      </p:sp>
      <p:sp>
        <p:nvSpPr>
          <p:cNvPr id="221" name="Rectangle 220"/>
          <p:cNvSpPr/>
          <p:nvPr/>
        </p:nvSpPr>
        <p:spPr>
          <a:xfrm>
            <a:off x="5681806" y="1949637"/>
            <a:ext cx="1280160" cy="411480"/>
          </a:xfrm>
          <a:prstGeom prst="rect">
            <a:avLst/>
          </a:prstGeom>
          <a:solidFill>
            <a:srgbClr val="0071C5">
              <a:lumMod val="20000"/>
              <a:lumOff val="80000"/>
            </a:srgbClr>
          </a:solidFill>
          <a:ln w="25400" cap="flat" cmpd="sng" algn="ctr">
            <a:solidFill>
              <a:sysClr val="window" lastClr="FFFFFF"/>
            </a:solidFill>
            <a:prstDash val="solid"/>
          </a:ln>
          <a:effectLst>
            <a:outerShdw blurRad="50800" dist="38100" dir="18900000" algn="bl" rotWithShape="0">
              <a:prstClr val="black">
                <a:alpha val="40000"/>
              </a:prstClr>
            </a:outerShdw>
          </a:effectLst>
        </p:spPr>
        <p:txBody>
          <a:bodyPr rtlCol="0" anchor="ctr"/>
          <a:lstStyle/>
          <a:p>
            <a:pPr algn="ctr" defTabSz="486376">
              <a:defRPr/>
            </a:pPr>
            <a:r>
              <a:rPr lang="en-US" sz="1400" b="1" kern="0" dirty="0">
                <a:solidFill>
                  <a:prstClr val="black"/>
                </a:solidFill>
                <a:latin typeface="Intel Clear"/>
              </a:rPr>
              <a:t>Pre-Si Validation</a:t>
            </a:r>
          </a:p>
        </p:txBody>
      </p:sp>
      <p:sp>
        <p:nvSpPr>
          <p:cNvPr id="222" name="Rectangle 221"/>
          <p:cNvSpPr/>
          <p:nvPr/>
        </p:nvSpPr>
        <p:spPr>
          <a:xfrm>
            <a:off x="7051984" y="1943442"/>
            <a:ext cx="1795330" cy="411480"/>
          </a:xfrm>
          <a:prstGeom prst="rect">
            <a:avLst/>
          </a:prstGeom>
          <a:solidFill>
            <a:srgbClr val="0071C5">
              <a:lumMod val="75000"/>
            </a:srgbClr>
          </a:solidFill>
          <a:ln w="25400" cap="flat" cmpd="sng" algn="ctr">
            <a:solidFill>
              <a:sysClr val="window" lastClr="FFFFFF"/>
            </a:solidFill>
            <a:prstDash val="solid"/>
          </a:ln>
          <a:effectLst>
            <a:outerShdw blurRad="50800" dist="38100" dir="18900000" algn="bl" rotWithShape="0">
              <a:prstClr val="black">
                <a:alpha val="40000"/>
              </a:prstClr>
            </a:outerShdw>
          </a:effectLst>
        </p:spPr>
        <p:txBody>
          <a:bodyPr rtlCol="0" anchor="ctr"/>
          <a:lstStyle/>
          <a:p>
            <a:pPr algn="ctr" defTabSz="486376">
              <a:defRPr/>
            </a:pPr>
            <a:r>
              <a:rPr lang="en-US" sz="1400" b="1" kern="0" dirty="0">
                <a:solidFill>
                  <a:prstClr val="white"/>
                </a:solidFill>
                <a:latin typeface="Intel Clear"/>
              </a:rPr>
              <a:t>Si Mfg. / Validation</a:t>
            </a:r>
          </a:p>
        </p:txBody>
      </p:sp>
      <p:sp>
        <p:nvSpPr>
          <p:cNvPr id="223" name="Rectangle 222"/>
          <p:cNvSpPr/>
          <p:nvPr/>
        </p:nvSpPr>
        <p:spPr>
          <a:xfrm>
            <a:off x="8937332" y="1934495"/>
            <a:ext cx="1280160" cy="411480"/>
          </a:xfrm>
          <a:prstGeom prst="rect">
            <a:avLst/>
          </a:prstGeom>
          <a:solidFill>
            <a:srgbClr val="0071C5">
              <a:lumMod val="75000"/>
            </a:srgbClr>
          </a:solidFill>
          <a:ln w="25400" cap="flat" cmpd="sng" algn="ctr">
            <a:solidFill>
              <a:sysClr val="window" lastClr="FFFFFF"/>
            </a:solidFill>
            <a:prstDash val="solid"/>
          </a:ln>
          <a:effectLst>
            <a:outerShdw blurRad="50800" dist="38100" dir="18900000" algn="bl" rotWithShape="0">
              <a:prstClr val="black">
                <a:alpha val="40000"/>
              </a:prstClr>
            </a:outerShdw>
          </a:effectLst>
        </p:spPr>
        <p:txBody>
          <a:bodyPr rtlCol="0" anchor="ctr"/>
          <a:lstStyle/>
          <a:p>
            <a:pPr algn="ctr" defTabSz="486376">
              <a:defRPr/>
            </a:pPr>
            <a:r>
              <a:rPr lang="en-US" sz="1400" b="1" kern="0" dirty="0">
                <a:solidFill>
                  <a:prstClr val="white"/>
                </a:solidFill>
                <a:latin typeface="Intel Clear"/>
              </a:rPr>
              <a:t>IP SW/FW &amp; Plat. Val.</a:t>
            </a:r>
          </a:p>
        </p:txBody>
      </p:sp>
      <p:sp>
        <p:nvSpPr>
          <p:cNvPr id="224" name="TextBox 223"/>
          <p:cNvSpPr txBox="1"/>
          <p:nvPr/>
        </p:nvSpPr>
        <p:spPr>
          <a:xfrm>
            <a:off x="1915026" y="2556901"/>
            <a:ext cx="1165297" cy="467053"/>
          </a:xfrm>
          <a:prstGeom prst="rect">
            <a:avLst/>
          </a:prstGeom>
          <a:noFill/>
        </p:spPr>
        <p:txBody>
          <a:bodyPr vert="horz" wrap="square" lIns="0" tIns="0" rIns="0" bIns="0" rtlCol="0">
            <a:noAutofit/>
          </a:bodyPr>
          <a:lstStyle/>
          <a:p>
            <a:pPr defTabSz="729600"/>
            <a:r>
              <a:rPr lang="en-US" sz="1400" b="1" dirty="0">
                <a:solidFill>
                  <a:srgbClr val="003C71"/>
                </a:solidFill>
              </a:rPr>
              <a:t>Milestone</a:t>
            </a:r>
          </a:p>
          <a:p>
            <a:pPr defTabSz="729600"/>
            <a:r>
              <a:rPr lang="en-US" sz="1400" b="1" dirty="0">
                <a:solidFill>
                  <a:srgbClr val="003C71"/>
                </a:solidFill>
              </a:rPr>
              <a:t>UPLC</a:t>
            </a:r>
          </a:p>
        </p:txBody>
      </p:sp>
      <p:pic>
        <p:nvPicPr>
          <p:cNvPr id="110" name="Picture 10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0343" y="2466506"/>
            <a:ext cx="401418" cy="346166"/>
          </a:xfrm>
          <a:prstGeom prst="rect">
            <a:avLst/>
          </a:prstGeom>
        </p:spPr>
      </p:pic>
      <p:sp>
        <p:nvSpPr>
          <p:cNvPr id="115" name="TextBox 114"/>
          <p:cNvSpPr txBox="1"/>
          <p:nvPr/>
        </p:nvSpPr>
        <p:spPr>
          <a:xfrm>
            <a:off x="9094108" y="2888873"/>
            <a:ext cx="559266" cy="322911"/>
          </a:xfrm>
          <a:prstGeom prst="rect">
            <a:avLst/>
          </a:prstGeom>
          <a:noFill/>
        </p:spPr>
        <p:txBody>
          <a:bodyPr vert="horz" wrap="square" lIns="0" tIns="0" rIns="0" bIns="0" rtlCol="0">
            <a:noAutofit/>
          </a:bodyPr>
          <a:lstStyle/>
          <a:p>
            <a:pPr algn="ctr" defTabSz="364791"/>
            <a:r>
              <a:rPr lang="en-US" sz="1050" b="1" dirty="0">
                <a:solidFill>
                  <a:srgbClr val="003C71"/>
                </a:solidFill>
                <a:latin typeface="Intel Clear"/>
              </a:rPr>
              <a:t>LTR Hub</a:t>
            </a:r>
          </a:p>
        </p:txBody>
      </p:sp>
      <p:sp>
        <p:nvSpPr>
          <p:cNvPr id="165" name="Down Arrow 164"/>
          <p:cNvSpPr/>
          <p:nvPr/>
        </p:nvSpPr>
        <p:spPr>
          <a:xfrm>
            <a:off x="6473798" y="2771737"/>
            <a:ext cx="182880" cy="27432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29600"/>
            <a:endParaRPr lang="en-US" sz="1436">
              <a:solidFill>
                <a:prstClr val="white"/>
              </a:solidFill>
            </a:endParaRPr>
          </a:p>
        </p:txBody>
      </p:sp>
      <p:sp>
        <p:nvSpPr>
          <p:cNvPr id="166" name="Down Arrow 165"/>
          <p:cNvSpPr/>
          <p:nvPr/>
        </p:nvSpPr>
        <p:spPr>
          <a:xfrm>
            <a:off x="7098347" y="2769531"/>
            <a:ext cx="182880" cy="274320"/>
          </a:xfrm>
          <a:prstGeom prst="down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29600"/>
            <a:endParaRPr lang="en-US" sz="1436">
              <a:solidFill>
                <a:prstClr val="white"/>
              </a:solidFill>
            </a:endParaRPr>
          </a:p>
        </p:txBody>
      </p:sp>
      <p:sp>
        <p:nvSpPr>
          <p:cNvPr id="168" name="TextBox 167"/>
          <p:cNvSpPr txBox="1"/>
          <p:nvPr/>
        </p:nvSpPr>
        <p:spPr>
          <a:xfrm>
            <a:off x="1913743" y="4408488"/>
            <a:ext cx="1580344" cy="619453"/>
          </a:xfrm>
          <a:prstGeom prst="rect">
            <a:avLst/>
          </a:prstGeom>
          <a:noFill/>
        </p:spPr>
        <p:txBody>
          <a:bodyPr vert="horz" wrap="square" lIns="0" tIns="0" rIns="0" bIns="0" rtlCol="0">
            <a:noAutofit/>
          </a:bodyPr>
          <a:lstStyle/>
          <a:p>
            <a:pPr defTabSz="729600"/>
            <a:r>
              <a:rPr lang="en-US" sz="1400" b="1" dirty="0">
                <a:solidFill>
                  <a:srgbClr val="003C71"/>
                </a:solidFill>
              </a:rPr>
              <a:t>Governance for LTR Requirements</a:t>
            </a:r>
          </a:p>
        </p:txBody>
      </p:sp>
      <p:sp>
        <p:nvSpPr>
          <p:cNvPr id="169" name="Right Arrow 168"/>
          <p:cNvSpPr/>
          <p:nvPr/>
        </p:nvSpPr>
        <p:spPr>
          <a:xfrm>
            <a:off x="8725566" y="4351337"/>
            <a:ext cx="2681922" cy="392930"/>
          </a:xfrm>
          <a:prstGeom prst="rightArrow">
            <a:avLst/>
          </a:prstGeom>
          <a:solidFill>
            <a:schemeClr val="bg1">
              <a:lumMod val="85000"/>
            </a:schemeClr>
          </a:solidFill>
          <a:ln>
            <a:solidFill>
              <a:schemeClr val="bg2">
                <a:lumMod val="40000"/>
                <a:lumOff val="60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6376"/>
            <a:endParaRPr lang="en-US" sz="1915" dirty="0">
              <a:solidFill>
                <a:prstClr val="white"/>
              </a:solidFill>
            </a:endParaRPr>
          </a:p>
        </p:txBody>
      </p:sp>
      <p:sp>
        <p:nvSpPr>
          <p:cNvPr id="170" name="Rectangle 169"/>
          <p:cNvSpPr/>
          <p:nvPr/>
        </p:nvSpPr>
        <p:spPr>
          <a:xfrm>
            <a:off x="7886433" y="4477309"/>
            <a:ext cx="789255" cy="191250"/>
          </a:xfrm>
          <a:prstGeom prst="rect">
            <a:avLst/>
          </a:prstGeom>
          <a:solidFill>
            <a:schemeClr val="bg1">
              <a:lumMod val="85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29600"/>
            <a:endParaRPr lang="en-US" sz="1436">
              <a:solidFill>
                <a:prstClr val="white"/>
              </a:solidFill>
            </a:endParaRPr>
          </a:p>
        </p:txBody>
      </p:sp>
      <p:sp>
        <p:nvSpPr>
          <p:cNvPr id="171" name="Right Arrow 170"/>
          <p:cNvSpPr/>
          <p:nvPr/>
        </p:nvSpPr>
        <p:spPr>
          <a:xfrm rot="10800000">
            <a:off x="5530576" y="4366292"/>
            <a:ext cx="1322809" cy="444426"/>
          </a:xfrm>
          <a:prstGeom prst="rightArrow">
            <a:avLst/>
          </a:prstGeom>
          <a:solidFill>
            <a:schemeClr val="bg1">
              <a:lumMod val="85000"/>
            </a:schemeClr>
          </a:solidFill>
          <a:ln>
            <a:solidFill>
              <a:schemeClr val="bg2">
                <a:lumMod val="40000"/>
                <a:lumOff val="60000"/>
              </a:schemeClr>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6376"/>
            <a:endParaRPr lang="en-US" sz="1915" dirty="0">
              <a:solidFill>
                <a:prstClr val="white"/>
              </a:solidFill>
            </a:endParaRPr>
          </a:p>
        </p:txBody>
      </p:sp>
      <p:sp>
        <p:nvSpPr>
          <p:cNvPr id="172" name="TextBox 171"/>
          <p:cNvSpPr txBox="1"/>
          <p:nvPr/>
        </p:nvSpPr>
        <p:spPr>
          <a:xfrm>
            <a:off x="5793863" y="4507789"/>
            <a:ext cx="1055092" cy="273513"/>
          </a:xfrm>
          <a:prstGeom prst="rect">
            <a:avLst/>
          </a:prstGeom>
          <a:noFill/>
        </p:spPr>
        <p:txBody>
          <a:bodyPr vert="horz" wrap="square" lIns="0" tIns="0" rIns="0" bIns="0" rtlCol="0">
            <a:noAutofit/>
          </a:bodyPr>
          <a:lstStyle/>
          <a:p>
            <a:pPr algn="ctr" defTabSz="729600"/>
            <a:r>
              <a:rPr lang="en-US" sz="1100" b="1" dirty="0">
                <a:solidFill>
                  <a:prstClr val="black"/>
                </a:solidFill>
              </a:rPr>
              <a:t>PLC</a:t>
            </a:r>
          </a:p>
        </p:txBody>
      </p:sp>
      <p:sp>
        <p:nvSpPr>
          <p:cNvPr id="173" name="TextBox 172"/>
          <p:cNvSpPr txBox="1"/>
          <p:nvPr/>
        </p:nvSpPr>
        <p:spPr>
          <a:xfrm>
            <a:off x="7913687" y="4472228"/>
            <a:ext cx="762001" cy="217332"/>
          </a:xfrm>
          <a:prstGeom prst="rect">
            <a:avLst/>
          </a:prstGeom>
          <a:noFill/>
        </p:spPr>
        <p:txBody>
          <a:bodyPr vert="horz" wrap="square" lIns="0" tIns="0" rIns="0" bIns="0" rtlCol="0">
            <a:noAutofit/>
          </a:bodyPr>
          <a:lstStyle/>
          <a:p>
            <a:pPr algn="ctr" defTabSz="729600"/>
            <a:r>
              <a:rPr lang="en-US" sz="1100" b="1" dirty="0">
                <a:solidFill>
                  <a:prstClr val="black"/>
                </a:solidFill>
              </a:rPr>
              <a:t>Rel Quality</a:t>
            </a:r>
          </a:p>
        </p:txBody>
      </p:sp>
      <p:sp>
        <p:nvSpPr>
          <p:cNvPr id="174" name="TextBox 173"/>
          <p:cNvSpPr txBox="1"/>
          <p:nvPr/>
        </p:nvSpPr>
        <p:spPr>
          <a:xfrm>
            <a:off x="9627637" y="4473148"/>
            <a:ext cx="600251" cy="227681"/>
          </a:xfrm>
          <a:prstGeom prst="rect">
            <a:avLst/>
          </a:prstGeom>
          <a:noFill/>
        </p:spPr>
        <p:txBody>
          <a:bodyPr vert="horz" wrap="square" lIns="0" tIns="0" rIns="0" bIns="0" rtlCol="0">
            <a:noAutofit/>
          </a:bodyPr>
          <a:lstStyle/>
          <a:p>
            <a:pPr algn="ctr" defTabSz="729600"/>
            <a:r>
              <a:rPr lang="en-US" sz="1100" b="1" dirty="0">
                <a:solidFill>
                  <a:prstClr val="black"/>
                </a:solidFill>
              </a:rPr>
              <a:t>LTR</a:t>
            </a:r>
          </a:p>
        </p:txBody>
      </p:sp>
      <p:sp>
        <p:nvSpPr>
          <p:cNvPr id="175" name="Rectangle 174"/>
          <p:cNvSpPr/>
          <p:nvPr/>
        </p:nvSpPr>
        <p:spPr>
          <a:xfrm>
            <a:off x="6910493" y="4476500"/>
            <a:ext cx="914400" cy="218816"/>
          </a:xfrm>
          <a:prstGeom prst="rect">
            <a:avLst/>
          </a:prstGeom>
          <a:solidFill>
            <a:schemeClr val="bg1">
              <a:lumMod val="85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729600"/>
            <a:endParaRPr lang="en-US" sz="1436">
              <a:solidFill>
                <a:prstClr val="white"/>
              </a:solidFill>
            </a:endParaRPr>
          </a:p>
        </p:txBody>
      </p:sp>
      <p:sp>
        <p:nvSpPr>
          <p:cNvPr id="176" name="TextBox 175"/>
          <p:cNvSpPr txBox="1"/>
          <p:nvPr/>
        </p:nvSpPr>
        <p:spPr>
          <a:xfrm>
            <a:off x="6750368" y="4489258"/>
            <a:ext cx="1264921" cy="191250"/>
          </a:xfrm>
          <a:prstGeom prst="rect">
            <a:avLst/>
          </a:prstGeom>
          <a:noFill/>
        </p:spPr>
        <p:txBody>
          <a:bodyPr vert="horz" wrap="square" lIns="0" tIns="0" rIns="0" bIns="0" rtlCol="0">
            <a:noAutofit/>
          </a:bodyPr>
          <a:lstStyle/>
          <a:p>
            <a:pPr algn="ctr" defTabSz="729600"/>
            <a:r>
              <a:rPr lang="en-US" sz="1100" b="1" dirty="0">
                <a:solidFill>
                  <a:prstClr val="black"/>
                </a:solidFill>
              </a:rPr>
              <a:t>Fab </a:t>
            </a:r>
          </a:p>
          <a:p>
            <a:pPr algn="ctr" defTabSz="729600"/>
            <a:r>
              <a:rPr lang="en-US" sz="1000" b="1" i="1" dirty="0">
                <a:solidFill>
                  <a:prstClr val="black"/>
                </a:solidFill>
              </a:rPr>
              <a:t>(Out of Scope)</a:t>
            </a:r>
          </a:p>
        </p:txBody>
      </p:sp>
      <p:graphicFrame>
        <p:nvGraphicFramePr>
          <p:cNvPr id="83" name="Table 82">
            <a:extLst>
              <a:ext uri="{FF2B5EF4-FFF2-40B4-BE49-F238E27FC236}">
                <a16:creationId xmlns:a16="http://schemas.microsoft.com/office/drawing/2014/main" id="{EAEAE727-635A-4C3C-826B-B3B69944AB53}"/>
              </a:ext>
            </a:extLst>
          </p:cNvPr>
          <p:cNvGraphicFramePr>
            <a:graphicFrameLocks noGrp="1"/>
          </p:cNvGraphicFramePr>
          <p:nvPr>
            <p:extLst>
              <p:ext uri="{D42A27DB-BD31-4B8C-83A1-F6EECF244321}">
                <p14:modId xmlns:p14="http://schemas.microsoft.com/office/powerpoint/2010/main" val="972811468"/>
              </p:ext>
            </p:extLst>
          </p:nvPr>
        </p:nvGraphicFramePr>
        <p:xfrm>
          <a:off x="1944139" y="4913588"/>
          <a:ext cx="9474749" cy="1578348"/>
        </p:xfrm>
        <a:graphic>
          <a:graphicData uri="http://schemas.openxmlformats.org/drawingml/2006/table">
            <a:tbl>
              <a:tblPr firstRow="1" bandRow="1"/>
              <a:tblGrid>
                <a:gridCol w="652428">
                  <a:extLst>
                    <a:ext uri="{9D8B030D-6E8A-4147-A177-3AD203B41FA5}">
                      <a16:colId xmlns:a16="http://schemas.microsoft.com/office/drawing/2014/main" val="20000"/>
                    </a:ext>
                  </a:extLst>
                </a:gridCol>
                <a:gridCol w="1126121">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600200">
                  <a:extLst>
                    <a:ext uri="{9D8B030D-6E8A-4147-A177-3AD203B41FA5}">
                      <a16:colId xmlns:a16="http://schemas.microsoft.com/office/drawing/2014/main" val="3482466745"/>
                    </a:ext>
                  </a:extLst>
                </a:gridCol>
                <a:gridCol w="27432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203425">
                <a:tc>
                  <a:txBody>
                    <a:bodyPr/>
                    <a:lstStyle/>
                    <a:p>
                      <a:pPr algn="ctr" rtl="0" fontAlgn="ctr"/>
                      <a:r>
                        <a:rPr lang="en-US" sz="1050" b="1" i="0" u="none" strike="noStrike" dirty="0">
                          <a:solidFill>
                            <a:schemeClr val="bg1"/>
                          </a:solidFill>
                          <a:effectLst/>
                          <a:latin typeface="Intel Clear" panose="020B0604020203020204" pitchFamily="34" charset="0"/>
                        </a:rPr>
                        <a:t>Program</a:t>
                      </a:r>
                    </a:p>
                  </a:txBody>
                  <a:tcPr marL="5967" marR="5967" marT="5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a:txBody>
                    <a:bodyPr/>
                    <a:lstStyle/>
                    <a:p>
                      <a:pPr algn="ctr" rtl="0" fontAlgn="ctr"/>
                      <a:r>
                        <a:rPr lang="en-US" sz="1050" b="1" i="0" u="none" strike="noStrike" dirty="0" err="1">
                          <a:solidFill>
                            <a:schemeClr val="bg1"/>
                          </a:solidFill>
                          <a:effectLst/>
                          <a:latin typeface="Intel Clear" panose="020B0604020203020204" pitchFamily="34" charset="0"/>
                        </a:rPr>
                        <a:t>Swimlane</a:t>
                      </a:r>
                      <a:endParaRPr lang="en-US" sz="1050" b="1" i="0" u="none" strike="noStrike" dirty="0">
                        <a:solidFill>
                          <a:schemeClr val="bg1"/>
                        </a:solidFill>
                        <a:effectLst/>
                        <a:latin typeface="Intel Clear" panose="020B0604020203020204" pitchFamily="34" charset="0"/>
                      </a:endParaRPr>
                    </a:p>
                  </a:txBody>
                  <a:tcPr marL="5967" marR="5967" marT="5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a:txBody>
                    <a:bodyPr/>
                    <a:lstStyle/>
                    <a:p>
                      <a:pPr algn="ctr" rtl="0" fontAlgn="ctr"/>
                      <a:r>
                        <a:rPr lang="en-US" sz="1050" b="1" i="0" u="none" strike="noStrike" dirty="0">
                          <a:solidFill>
                            <a:schemeClr val="bg1"/>
                          </a:solidFill>
                          <a:effectLst/>
                          <a:latin typeface="Intel Clear" panose="020B0604020203020204" pitchFamily="34" charset="0"/>
                        </a:rPr>
                        <a:t>Governance Checkpoint</a:t>
                      </a:r>
                    </a:p>
                  </a:txBody>
                  <a:tcPr marL="5967" marR="5967" marT="5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a:txBody>
                    <a:bodyPr/>
                    <a:lstStyle/>
                    <a:p>
                      <a:pPr algn="ctr" rtl="0" fontAlgn="ctr"/>
                      <a:r>
                        <a:rPr lang="en-US" sz="1050" b="1" i="0" u="none" strike="noStrike" dirty="0">
                          <a:solidFill>
                            <a:schemeClr val="bg1"/>
                          </a:solidFill>
                          <a:effectLst/>
                          <a:latin typeface="Intel Clear" panose="020B0604020203020204" pitchFamily="34" charset="0"/>
                        </a:rPr>
                        <a:t>LTR Checkpoint</a:t>
                      </a:r>
                    </a:p>
                  </a:txBody>
                  <a:tcPr marL="5967" marR="5967" marT="5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a:txBody>
                    <a:bodyPr/>
                    <a:lstStyle/>
                    <a:p>
                      <a:pPr algn="ctr" rtl="0" fontAlgn="ctr"/>
                      <a:r>
                        <a:rPr lang="en-US" sz="1050" b="1" i="0" u="none" strike="noStrike" dirty="0">
                          <a:solidFill>
                            <a:schemeClr val="bg1"/>
                          </a:solidFill>
                          <a:effectLst/>
                          <a:latin typeface="Intel Clear" panose="020B0604020203020204" pitchFamily="34" charset="0"/>
                        </a:rPr>
                        <a:t>Request</a:t>
                      </a:r>
                    </a:p>
                  </a:txBody>
                  <a:tcPr marL="5967" marR="5967" marT="5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tc>
                  <a:txBody>
                    <a:bodyPr/>
                    <a:lstStyle/>
                    <a:p>
                      <a:pPr algn="ctr" rtl="0" fontAlgn="ctr"/>
                      <a:r>
                        <a:rPr lang="en-US" sz="1050" b="1" i="0" u="none" strike="noStrike" dirty="0">
                          <a:solidFill>
                            <a:schemeClr val="bg1"/>
                          </a:solidFill>
                          <a:effectLst/>
                          <a:latin typeface="Intel Clear" panose="020B0604020203020204" pitchFamily="34" charset="0"/>
                        </a:rPr>
                        <a:t>LTR Requirements for PLC Governance</a:t>
                      </a:r>
                    </a:p>
                  </a:txBody>
                  <a:tcPr marL="5967" marR="5967" marT="59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1C5"/>
                    </a:solidFill>
                  </a:tcPr>
                </a:tc>
                <a:extLst>
                  <a:ext uri="{0D108BD9-81ED-4DB2-BD59-A6C34878D82A}">
                    <a16:rowId xmlns:a16="http://schemas.microsoft.com/office/drawing/2014/main" val="10000"/>
                  </a:ext>
                </a:extLst>
              </a:tr>
              <a:tr h="260483">
                <a:tc>
                  <a:txBody>
                    <a:bodyPr/>
                    <a:lstStyle/>
                    <a:p>
                      <a:pPr algn="ctr" rtl="0" fontAlgn="ctr"/>
                      <a:r>
                        <a:rPr lang="en-US" sz="900" b="1" i="0" u="none" strike="noStrike" dirty="0">
                          <a:solidFill>
                            <a:srgbClr val="000000"/>
                          </a:solidFill>
                          <a:effectLst/>
                          <a:latin typeface="+mj-lt"/>
                        </a:rPr>
                        <a:t>PLC</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1" i="0" u="none" strike="noStrike" dirty="0">
                          <a:solidFill>
                            <a:srgbClr val="000000"/>
                          </a:solidFill>
                          <a:effectLst/>
                          <a:latin typeface="+mj-lt"/>
                        </a:rPr>
                        <a:t>Design</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900" b="1" i="0" u="none" strike="noStrike" dirty="0">
                          <a:solidFill>
                            <a:srgbClr val="000000"/>
                          </a:solidFill>
                          <a:effectLst/>
                          <a:latin typeface="+mj-lt"/>
                        </a:rPr>
                        <a:t>CP PROD TI</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900" b="1" i="0" u="none" strike="noStrike" dirty="0">
                          <a:solidFill>
                            <a:srgbClr val="000000"/>
                          </a:solidFill>
                          <a:effectLst/>
                          <a:latin typeface="+mj-lt"/>
                        </a:rPr>
                        <a:t>LTR 2: SOC Architecture HAS, SOC Design</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609555" rtl="0" eaLnBrk="1" fontAlgn="ctr" latinLnBrk="0" hangingPunct="1">
                        <a:lnSpc>
                          <a:spcPct val="100000"/>
                        </a:lnSpc>
                        <a:spcBef>
                          <a:spcPts val="0"/>
                        </a:spcBef>
                        <a:spcAft>
                          <a:spcPts val="0"/>
                        </a:spcAft>
                        <a:buClrTx/>
                        <a:buSzTx/>
                        <a:buFontTx/>
                        <a:buNone/>
                        <a:tabLst/>
                        <a:defRPr/>
                      </a:pPr>
                      <a:r>
                        <a:rPr lang="en-US" sz="900" b="1" dirty="0">
                          <a:solidFill>
                            <a:srgbClr val="000000"/>
                          </a:solidFill>
                          <a:latin typeface="+mj-lt"/>
                          <a:ea typeface="Calibri" panose="020F0502020204030204" pitchFamily="34" charset="0"/>
                        </a:rPr>
                        <a:t>Checkpoint to ensure that there is a plan to complete LTR SOC Design checklists by PRQ and HAS documents are accessible</a:t>
                      </a:r>
                    </a:p>
                  </a:txBody>
                  <a:tcPr marL="45720" marR="45720"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1" i="0" u="none" strike="noStrike" dirty="0">
                          <a:solidFill>
                            <a:srgbClr val="000000"/>
                          </a:solidFill>
                          <a:effectLst/>
                          <a:latin typeface="+mj-lt"/>
                        </a:rPr>
                        <a:t>[MUST HAVE] LTR plan reviewed and approved with LTR Governance Lead, including owner and timeline; All HAS documents are accessible in ACMS</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10094873"/>
                  </a:ext>
                </a:extLst>
              </a:tr>
              <a:tr h="260483">
                <a:tc>
                  <a:txBody>
                    <a:bodyPr/>
                    <a:lstStyle/>
                    <a:p>
                      <a:pPr algn="ctr" rtl="0" fontAlgn="ctr"/>
                      <a:r>
                        <a:rPr lang="en-US" sz="900" b="1" i="0" u="none" strike="noStrike" dirty="0">
                          <a:solidFill>
                            <a:srgbClr val="000000"/>
                          </a:solidFill>
                          <a:effectLst/>
                          <a:latin typeface="+mj-lt"/>
                        </a:rPr>
                        <a:t>RQ</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1" i="0" u="none" strike="noStrike" dirty="0">
                          <a:solidFill>
                            <a:srgbClr val="000000"/>
                          </a:solidFill>
                          <a:effectLst/>
                          <a:latin typeface="+mj-lt"/>
                        </a:rPr>
                        <a:t>Hardware</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900" b="1" i="0" u="none" strike="noStrike" dirty="0">
                          <a:solidFill>
                            <a:srgbClr val="000000"/>
                          </a:solidFill>
                          <a:effectLst/>
                          <a:latin typeface="+mj-lt"/>
                        </a:rPr>
                        <a:t>PRQ</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900" b="1" i="0" u="none" strike="noStrike" dirty="0">
                          <a:solidFill>
                            <a:srgbClr val="000000"/>
                          </a:solidFill>
                          <a:effectLst/>
                          <a:latin typeface="+mj-lt"/>
                        </a:rPr>
                        <a:t>LTR 3: HW RQ</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609555"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j-lt"/>
                        </a:rPr>
                        <a:t>Checkpoint to ensure LTR Checklists are completed for SOC RTL, SD, </a:t>
                      </a:r>
                      <a:r>
                        <a:rPr lang="en-US" sz="900" b="1" dirty="0">
                          <a:solidFill>
                            <a:srgbClr val="000000"/>
                          </a:solidFill>
                          <a:latin typeface="+mj-lt"/>
                          <a:ea typeface="Calibri" panose="020F0502020204030204" pitchFamily="34" charset="0"/>
                        </a:rPr>
                        <a:t>Si </a:t>
                      </a:r>
                      <a:r>
                        <a:rPr lang="en-US" sz="900" b="1" dirty="0" err="1">
                          <a:solidFill>
                            <a:srgbClr val="000000"/>
                          </a:solidFill>
                          <a:latin typeface="+mj-lt"/>
                          <a:ea typeface="Calibri" panose="020F0502020204030204" pitchFamily="34" charset="0"/>
                        </a:rPr>
                        <a:t>Mfg</a:t>
                      </a:r>
                      <a:r>
                        <a:rPr lang="en-US" sz="900" b="1" dirty="0">
                          <a:solidFill>
                            <a:srgbClr val="000000"/>
                          </a:solidFill>
                          <a:latin typeface="+mj-lt"/>
                          <a:ea typeface="Calibri" panose="020F0502020204030204" pitchFamily="34" charset="0"/>
                        </a:rPr>
                        <a:t> and Post Si Sys Val</a:t>
                      </a:r>
                    </a:p>
                  </a:txBody>
                  <a:tcPr marL="45720" marR="45720"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1" i="0" u="none" strike="noStrike" dirty="0">
                          <a:solidFill>
                            <a:srgbClr val="000000"/>
                          </a:solidFill>
                          <a:effectLst/>
                          <a:latin typeface="+mj-lt"/>
                        </a:rPr>
                        <a:t>LTR Checklist complete*</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74896">
                <a:tc>
                  <a:txBody>
                    <a:bodyPr/>
                    <a:lstStyle/>
                    <a:p>
                      <a:pPr algn="ctr" rtl="0" fontAlgn="ctr"/>
                      <a:r>
                        <a:rPr lang="en-US" sz="900" b="1" i="0" u="none" strike="noStrike" dirty="0">
                          <a:solidFill>
                            <a:srgbClr val="000000"/>
                          </a:solidFill>
                          <a:effectLst/>
                          <a:latin typeface="+mj-lt"/>
                        </a:rPr>
                        <a:t>RQ</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1" i="0" u="none" strike="noStrike" dirty="0">
                          <a:solidFill>
                            <a:srgbClr val="000000"/>
                          </a:solidFill>
                          <a:effectLst/>
                          <a:latin typeface="+mj-lt"/>
                        </a:rPr>
                        <a:t>Platform</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900" b="1" i="0" u="none" strike="noStrike" dirty="0">
                          <a:solidFill>
                            <a:srgbClr val="000000"/>
                          </a:solidFill>
                          <a:effectLst/>
                          <a:latin typeface="+mj-lt"/>
                        </a:rPr>
                        <a:t>PV</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US" sz="900" b="1" i="0" u="none" strike="noStrike" dirty="0">
                          <a:solidFill>
                            <a:srgbClr val="000000"/>
                          </a:solidFill>
                          <a:effectLst/>
                          <a:latin typeface="+mj-lt"/>
                        </a:rPr>
                        <a:t>LTR 4: Integrated Platform RQ</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609555"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j-lt"/>
                        </a:rPr>
                        <a:t>Checkpoint to ensure LTR Checklists are completed for</a:t>
                      </a:r>
                      <a:r>
                        <a:rPr lang="en-US" sz="900" b="1" i="0" u="none" strike="noStrike" baseline="0" dirty="0">
                          <a:solidFill>
                            <a:srgbClr val="000000"/>
                          </a:solidFill>
                          <a:effectLst/>
                          <a:latin typeface="+mj-lt"/>
                        </a:rPr>
                        <a:t> Integrated Platform</a:t>
                      </a:r>
                      <a:endParaRPr lang="en-US" sz="900" b="1" dirty="0">
                        <a:solidFill>
                          <a:srgbClr val="000000"/>
                        </a:solidFill>
                        <a:latin typeface="+mj-lt"/>
                        <a:ea typeface="Calibri" panose="020F0502020204030204" pitchFamily="34" charset="0"/>
                      </a:endParaRPr>
                    </a:p>
                  </a:txBody>
                  <a:tcPr marL="45720" marR="45720"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900" b="1" i="0" u="none" strike="noStrike" dirty="0">
                          <a:solidFill>
                            <a:srgbClr val="000000"/>
                          </a:solidFill>
                          <a:effectLst/>
                          <a:latin typeface="+mj-lt"/>
                        </a:rPr>
                        <a:t>LTR Checklist complete*</a:t>
                      </a:r>
                    </a:p>
                  </a:txBody>
                  <a:tcPr marL="5967" marR="5967" marT="59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bl>
          </a:graphicData>
        </a:graphic>
      </p:graphicFrame>
      <p:sp>
        <p:nvSpPr>
          <p:cNvPr id="85" name="TextBox 84">
            <a:extLst>
              <a:ext uri="{FF2B5EF4-FFF2-40B4-BE49-F238E27FC236}">
                <a16:creationId xmlns:a16="http://schemas.microsoft.com/office/drawing/2014/main" id="{D1DF60F7-1CD5-467C-85D3-601444B6802C}"/>
              </a:ext>
            </a:extLst>
          </p:cNvPr>
          <p:cNvSpPr txBox="1"/>
          <p:nvPr/>
        </p:nvSpPr>
        <p:spPr>
          <a:xfrm>
            <a:off x="3298115" y="3957437"/>
            <a:ext cx="862240" cy="323165"/>
          </a:xfrm>
          <a:prstGeom prst="rect">
            <a:avLst/>
          </a:prstGeom>
          <a:noFill/>
        </p:spPr>
        <p:txBody>
          <a:bodyPr vert="horz" wrap="square" lIns="0" tIns="0" rIns="0" bIns="0" rtlCol="0">
            <a:spAutoFit/>
          </a:bodyPr>
          <a:lstStyle/>
          <a:p>
            <a:pPr algn="ctr"/>
            <a:r>
              <a:rPr lang="en-US" sz="1050" b="1" dirty="0">
                <a:solidFill>
                  <a:srgbClr val="003C71"/>
                </a:solidFill>
                <a:latin typeface="Intel Clear" panose="020B0604020203020204" pitchFamily="34" charset="0"/>
                <a:ea typeface="Intel Clear" panose="020B0604020203020204" pitchFamily="34" charset="0"/>
                <a:cs typeface="Intel Clear" panose="020B0604020203020204" pitchFamily="34" charset="0"/>
              </a:rPr>
              <a:t>Product Concept (PC)</a:t>
            </a:r>
          </a:p>
        </p:txBody>
      </p:sp>
      <p:sp>
        <p:nvSpPr>
          <p:cNvPr id="86" name="TextBox 85">
            <a:extLst>
              <a:ext uri="{FF2B5EF4-FFF2-40B4-BE49-F238E27FC236}">
                <a16:creationId xmlns:a16="http://schemas.microsoft.com/office/drawing/2014/main" id="{09B8A7A5-AA29-461E-8B96-560F349D20FF}"/>
              </a:ext>
            </a:extLst>
          </p:cNvPr>
          <p:cNvSpPr txBox="1"/>
          <p:nvPr/>
        </p:nvSpPr>
        <p:spPr>
          <a:xfrm>
            <a:off x="4841647" y="3958933"/>
            <a:ext cx="862240" cy="323165"/>
          </a:xfrm>
          <a:prstGeom prst="rect">
            <a:avLst/>
          </a:prstGeom>
          <a:noFill/>
        </p:spPr>
        <p:txBody>
          <a:bodyPr vert="horz" wrap="square" lIns="0" tIns="0" rIns="0" bIns="0" rtlCol="0">
            <a:spAutoFit/>
          </a:bodyPr>
          <a:lstStyle/>
          <a:p>
            <a:pPr algn="ctr"/>
            <a:r>
              <a:rPr lang="en-US" sz="1050" b="1" dirty="0">
                <a:solidFill>
                  <a:srgbClr val="003C71"/>
                </a:solidFill>
                <a:latin typeface="Intel Clear" panose="020B0604020203020204" pitchFamily="34" charset="0"/>
                <a:ea typeface="Intel Clear" panose="020B0604020203020204" pitchFamily="34" charset="0"/>
                <a:cs typeface="Intel Clear" panose="020B0604020203020204" pitchFamily="34" charset="0"/>
              </a:rPr>
              <a:t>Execution Commit (EC)</a:t>
            </a:r>
          </a:p>
        </p:txBody>
      </p:sp>
      <p:sp>
        <p:nvSpPr>
          <p:cNvPr id="87" name="TextBox 86">
            <a:extLst>
              <a:ext uri="{FF2B5EF4-FFF2-40B4-BE49-F238E27FC236}">
                <a16:creationId xmlns:a16="http://schemas.microsoft.com/office/drawing/2014/main" id="{AD7A9515-A7D3-4DC9-AAD9-89F2F9F6F3EC}"/>
              </a:ext>
            </a:extLst>
          </p:cNvPr>
          <p:cNvSpPr txBox="1"/>
          <p:nvPr/>
        </p:nvSpPr>
        <p:spPr>
          <a:xfrm>
            <a:off x="6689778" y="3947022"/>
            <a:ext cx="1196652" cy="323165"/>
          </a:xfrm>
          <a:prstGeom prst="rect">
            <a:avLst/>
          </a:prstGeom>
          <a:noFill/>
        </p:spPr>
        <p:txBody>
          <a:bodyPr vert="horz" wrap="square" lIns="0" tIns="0" rIns="0" bIns="0" rtlCol="0">
            <a:spAutoFit/>
          </a:bodyPr>
          <a:lstStyle/>
          <a:p>
            <a:pPr algn="ctr"/>
            <a:r>
              <a:rPr lang="en-US" sz="1050" b="1" dirty="0">
                <a:solidFill>
                  <a:srgbClr val="003C71"/>
                </a:solidFill>
                <a:latin typeface="Intel Clear" panose="020B0604020203020204" pitchFamily="34" charset="0"/>
                <a:ea typeface="Intel Clear" panose="020B0604020203020204" pitchFamily="34" charset="0"/>
                <a:cs typeface="Intel Clear" panose="020B0604020203020204" pitchFamily="34" charset="0"/>
              </a:rPr>
              <a:t>Production Release (PRQ/PV)</a:t>
            </a:r>
          </a:p>
        </p:txBody>
      </p:sp>
      <p:sp>
        <p:nvSpPr>
          <p:cNvPr id="88" name="TextBox 87">
            <a:extLst>
              <a:ext uri="{FF2B5EF4-FFF2-40B4-BE49-F238E27FC236}">
                <a16:creationId xmlns:a16="http://schemas.microsoft.com/office/drawing/2014/main" id="{6E230639-CEDF-40DD-9207-A845478E677F}"/>
              </a:ext>
            </a:extLst>
          </p:cNvPr>
          <p:cNvSpPr txBox="1"/>
          <p:nvPr/>
        </p:nvSpPr>
        <p:spPr>
          <a:xfrm>
            <a:off x="8706784" y="3971023"/>
            <a:ext cx="1443951" cy="323165"/>
          </a:xfrm>
          <a:prstGeom prst="rect">
            <a:avLst/>
          </a:prstGeom>
          <a:noFill/>
        </p:spPr>
        <p:txBody>
          <a:bodyPr vert="horz" wrap="square" lIns="0" tIns="0" rIns="0" bIns="0" rtlCol="0">
            <a:spAutoFit/>
          </a:bodyPr>
          <a:lstStyle/>
          <a:p>
            <a:pPr algn="ctr"/>
            <a:r>
              <a:rPr lang="en-US" sz="1050" b="1" dirty="0">
                <a:solidFill>
                  <a:srgbClr val="003C71"/>
                </a:solidFill>
                <a:latin typeface="Intel Clear" panose="020B0604020203020204" pitchFamily="34" charset="0"/>
                <a:ea typeface="Intel Clear" panose="020B0604020203020204" pitchFamily="34" charset="0"/>
                <a:cs typeface="Intel Clear" panose="020B0604020203020204" pitchFamily="34" charset="0"/>
              </a:rPr>
              <a:t>Product Discontinuance (LTS)</a:t>
            </a:r>
          </a:p>
        </p:txBody>
      </p:sp>
      <p:sp>
        <p:nvSpPr>
          <p:cNvPr id="89" name="TextBox 88">
            <a:extLst>
              <a:ext uri="{FF2B5EF4-FFF2-40B4-BE49-F238E27FC236}">
                <a16:creationId xmlns:a16="http://schemas.microsoft.com/office/drawing/2014/main" id="{4947169F-1FF4-4137-A200-E27FB2ABC75E}"/>
              </a:ext>
            </a:extLst>
          </p:cNvPr>
          <p:cNvSpPr txBox="1"/>
          <p:nvPr/>
        </p:nvSpPr>
        <p:spPr>
          <a:xfrm>
            <a:off x="10733087" y="3968458"/>
            <a:ext cx="725299" cy="323165"/>
          </a:xfrm>
          <a:prstGeom prst="rect">
            <a:avLst/>
          </a:prstGeom>
          <a:noFill/>
        </p:spPr>
        <p:txBody>
          <a:bodyPr vert="horz" wrap="square" lIns="0" tIns="0" rIns="0" bIns="0" rtlCol="0">
            <a:spAutoFit/>
          </a:bodyPr>
          <a:lstStyle/>
          <a:p>
            <a:pPr algn="ctr"/>
            <a:r>
              <a:rPr lang="en-US" sz="1050" b="1" dirty="0">
                <a:solidFill>
                  <a:srgbClr val="003C71"/>
                </a:solidFill>
                <a:latin typeface="Intel Clear" panose="020B0604020203020204" pitchFamily="34" charset="0"/>
                <a:ea typeface="Intel Clear" panose="020B0604020203020204" pitchFamily="34" charset="0"/>
                <a:cs typeface="Intel Clear" panose="020B0604020203020204" pitchFamily="34" charset="0"/>
              </a:rPr>
              <a:t>End of Support</a:t>
            </a:r>
          </a:p>
        </p:txBody>
      </p:sp>
      <p:pic>
        <p:nvPicPr>
          <p:cNvPr id="90" name="Picture 89">
            <a:extLst>
              <a:ext uri="{FF2B5EF4-FFF2-40B4-BE49-F238E27FC236}">
                <a16:creationId xmlns:a16="http://schemas.microsoft.com/office/drawing/2014/main" id="{98B6D8C7-D2E0-43FF-B451-2132207C765E}"/>
              </a:ext>
            </a:extLst>
          </p:cNvPr>
          <p:cNvPicPr>
            <a:picLocks noChangeAspect="1"/>
          </p:cNvPicPr>
          <p:nvPr/>
        </p:nvPicPr>
        <p:blipFill>
          <a:blip r:embed="rId10"/>
          <a:stretch>
            <a:fillRect/>
          </a:stretch>
        </p:blipFill>
        <p:spPr>
          <a:xfrm>
            <a:off x="2046287" y="3048631"/>
            <a:ext cx="9153415" cy="833005"/>
          </a:xfrm>
          <a:prstGeom prst="rect">
            <a:avLst/>
          </a:prstGeom>
        </p:spPr>
      </p:pic>
      <p:cxnSp>
        <p:nvCxnSpPr>
          <p:cNvPr id="91" name="Straight Connector 90">
            <a:extLst>
              <a:ext uri="{FF2B5EF4-FFF2-40B4-BE49-F238E27FC236}">
                <a16:creationId xmlns:a16="http://schemas.microsoft.com/office/drawing/2014/main" id="{39AA5C92-F492-40AA-AE06-F7A1F4E65706}"/>
              </a:ext>
            </a:extLst>
          </p:cNvPr>
          <p:cNvCxnSpPr/>
          <p:nvPr/>
        </p:nvCxnSpPr>
        <p:spPr>
          <a:xfrm>
            <a:off x="11124609" y="3793400"/>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602C34C-928A-45FF-A1AC-80DF41C57BDD}"/>
              </a:ext>
            </a:extLst>
          </p:cNvPr>
          <p:cNvCxnSpPr/>
          <p:nvPr/>
        </p:nvCxnSpPr>
        <p:spPr>
          <a:xfrm>
            <a:off x="9400367" y="3794439"/>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4A18DAB-A194-4B33-88B8-94AD69DFD07E}"/>
              </a:ext>
            </a:extLst>
          </p:cNvPr>
          <p:cNvCxnSpPr/>
          <p:nvPr/>
        </p:nvCxnSpPr>
        <p:spPr>
          <a:xfrm>
            <a:off x="7189787" y="3801342"/>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EA6499CF-57FE-46F0-B71A-E875672FD05C}"/>
              </a:ext>
            </a:extLst>
          </p:cNvPr>
          <p:cNvCxnSpPr/>
          <p:nvPr/>
        </p:nvCxnSpPr>
        <p:spPr>
          <a:xfrm>
            <a:off x="5440648" y="3794439"/>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30909CB-C359-433C-BD07-B78D1C909FA9}"/>
              </a:ext>
            </a:extLst>
          </p:cNvPr>
          <p:cNvCxnSpPr/>
          <p:nvPr/>
        </p:nvCxnSpPr>
        <p:spPr>
          <a:xfrm>
            <a:off x="3703637" y="3802032"/>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10F2EFEF-561E-468E-8F08-B65327E1341B}"/>
              </a:ext>
            </a:extLst>
          </p:cNvPr>
          <p:cNvSpPr txBox="1"/>
          <p:nvPr/>
        </p:nvSpPr>
        <p:spPr>
          <a:xfrm>
            <a:off x="6511267" y="3713797"/>
            <a:ext cx="164171" cy="540514"/>
          </a:xfrm>
          <a:prstGeom prst="rect">
            <a:avLst/>
          </a:prstGeom>
          <a:noFill/>
        </p:spPr>
        <p:txBody>
          <a:bodyPr vert="vert270" wrap="square" lIns="0" tIns="0" rIns="0" bIns="0" rtlCol="0">
            <a:noAutofit/>
          </a:bodyPr>
          <a:lstStyle/>
          <a:p>
            <a:pPr defTabSz="457200"/>
            <a:r>
              <a:rPr lang="en-US" sz="900" b="1" dirty="0">
                <a:solidFill>
                  <a:srgbClr val="00B0F0"/>
                </a:solidFill>
                <a:latin typeface="Intel Clear"/>
              </a:rPr>
              <a:t>PROD TI</a:t>
            </a:r>
          </a:p>
        </p:txBody>
      </p:sp>
      <p:sp>
        <p:nvSpPr>
          <p:cNvPr id="97" name="TextBox 96">
            <a:extLst>
              <a:ext uri="{FF2B5EF4-FFF2-40B4-BE49-F238E27FC236}">
                <a16:creationId xmlns:a16="http://schemas.microsoft.com/office/drawing/2014/main" id="{D7F7F4CD-44C5-437A-A777-E077F603E228}"/>
              </a:ext>
            </a:extLst>
          </p:cNvPr>
          <p:cNvSpPr txBox="1"/>
          <p:nvPr/>
        </p:nvSpPr>
        <p:spPr>
          <a:xfrm>
            <a:off x="5896665" y="3734431"/>
            <a:ext cx="164171" cy="352535"/>
          </a:xfrm>
          <a:prstGeom prst="rect">
            <a:avLst/>
          </a:prstGeom>
          <a:noFill/>
        </p:spPr>
        <p:txBody>
          <a:bodyPr vert="vert270" wrap="square" lIns="0" tIns="0" rIns="0" bIns="0" rtlCol="0">
            <a:noAutofit/>
          </a:bodyPr>
          <a:lstStyle/>
          <a:p>
            <a:pPr defTabSz="457200"/>
            <a:r>
              <a:rPr lang="en-US" sz="900" b="1" dirty="0">
                <a:solidFill>
                  <a:srgbClr val="00B0F0"/>
                </a:solidFill>
                <a:latin typeface="Intel Clear"/>
              </a:rPr>
              <a:t>A0 TI</a:t>
            </a:r>
          </a:p>
        </p:txBody>
      </p:sp>
      <p:sp>
        <p:nvSpPr>
          <p:cNvPr id="111" name="TextBox 110">
            <a:extLst>
              <a:ext uri="{FF2B5EF4-FFF2-40B4-BE49-F238E27FC236}">
                <a16:creationId xmlns:a16="http://schemas.microsoft.com/office/drawing/2014/main" id="{D0553ECF-0437-44E0-ABB3-7AEBD864D957}"/>
              </a:ext>
            </a:extLst>
          </p:cNvPr>
          <p:cNvSpPr txBox="1"/>
          <p:nvPr/>
        </p:nvSpPr>
        <p:spPr>
          <a:xfrm>
            <a:off x="6096690" y="3781946"/>
            <a:ext cx="164171" cy="352535"/>
          </a:xfrm>
          <a:prstGeom prst="rect">
            <a:avLst/>
          </a:prstGeom>
          <a:noFill/>
        </p:spPr>
        <p:txBody>
          <a:bodyPr vert="vert270" wrap="square" lIns="0" tIns="0" rIns="0" bIns="0" rtlCol="0">
            <a:noAutofit/>
          </a:bodyPr>
          <a:lstStyle/>
          <a:p>
            <a:pPr defTabSz="457200"/>
            <a:r>
              <a:rPr lang="en-US" sz="900" b="1" dirty="0">
                <a:solidFill>
                  <a:srgbClr val="00B0F0"/>
                </a:solidFill>
                <a:latin typeface="Intel Clear"/>
              </a:rPr>
              <a:t>A0 PO</a:t>
            </a:r>
          </a:p>
        </p:txBody>
      </p:sp>
      <p:sp>
        <p:nvSpPr>
          <p:cNvPr id="112" name="Oval 111">
            <a:extLst>
              <a:ext uri="{FF2B5EF4-FFF2-40B4-BE49-F238E27FC236}">
                <a16:creationId xmlns:a16="http://schemas.microsoft.com/office/drawing/2014/main" id="{7981A218-EE33-4343-AF25-0CF0A0A84288}"/>
              </a:ext>
            </a:extLst>
          </p:cNvPr>
          <p:cNvSpPr/>
          <p:nvPr/>
        </p:nvSpPr>
        <p:spPr bwMode="auto">
          <a:xfrm>
            <a:off x="6235231" y="3089432"/>
            <a:ext cx="685800" cy="347472"/>
          </a:xfrm>
          <a:prstGeom prst="ellipse">
            <a:avLst/>
          </a:prstGeom>
          <a:solidFill>
            <a:srgbClr val="0071C5">
              <a:lumMod val="60000"/>
              <a:lumOff val="40000"/>
            </a:srgbClr>
          </a:solidFill>
          <a:ln w="19050" cap="flat" cmpd="sng" algn="ctr">
            <a:solidFill>
              <a:sysClr val="window" lastClr="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5749" tIns="25749" rIns="25749" bIns="25749" numCol="1" rtlCol="0" anchor="ctr" anchorCtr="0" compatLnSpc="1">
            <a:prstTxWarp prst="textNoShape">
              <a:avLst/>
            </a:prstTxWarp>
          </a:bodyPr>
          <a:lstStyle/>
          <a:p>
            <a:pPr algn="ctr" defTabSz="503054" eaLnBrk="0" fontAlgn="base" hangingPunct="0">
              <a:spcBef>
                <a:spcPct val="0"/>
              </a:spcBef>
              <a:spcAft>
                <a:spcPct val="0"/>
              </a:spcAft>
              <a:defRPr/>
            </a:pPr>
            <a:r>
              <a:rPr lang="en-US" sz="1100" b="1" kern="0" dirty="0">
                <a:solidFill>
                  <a:prstClr val="black"/>
                </a:solidFill>
                <a:latin typeface="Intel Clear"/>
              </a:rPr>
              <a:t>LTR 2</a:t>
            </a:r>
            <a:r>
              <a:rPr lang="en-US" sz="1050" b="1" kern="0" dirty="0">
                <a:solidFill>
                  <a:prstClr val="black"/>
                </a:solidFill>
                <a:latin typeface="Intel Clear"/>
              </a:rPr>
              <a:t> </a:t>
            </a:r>
          </a:p>
        </p:txBody>
      </p:sp>
      <p:sp>
        <p:nvSpPr>
          <p:cNvPr id="113" name="Oval 112">
            <a:extLst>
              <a:ext uri="{FF2B5EF4-FFF2-40B4-BE49-F238E27FC236}">
                <a16:creationId xmlns:a16="http://schemas.microsoft.com/office/drawing/2014/main" id="{34DEEBB5-D50F-4B2F-A370-311D74346AC5}"/>
              </a:ext>
            </a:extLst>
          </p:cNvPr>
          <p:cNvSpPr/>
          <p:nvPr/>
        </p:nvSpPr>
        <p:spPr bwMode="auto">
          <a:xfrm>
            <a:off x="6861981" y="3093692"/>
            <a:ext cx="685800" cy="347472"/>
          </a:xfrm>
          <a:prstGeom prst="ellipse">
            <a:avLst/>
          </a:prstGeom>
          <a:solidFill>
            <a:srgbClr val="0071C5">
              <a:lumMod val="75000"/>
            </a:srgbClr>
          </a:solidFill>
          <a:ln w="19050" cap="flat" cmpd="sng" algn="ctr">
            <a:solidFill>
              <a:sysClr val="window" lastClr="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5749" tIns="25749" rIns="25749" bIns="25749" numCol="1" rtlCol="0" anchor="ctr" anchorCtr="0" compatLnSpc="1">
            <a:prstTxWarp prst="textNoShape">
              <a:avLst/>
            </a:prstTxWarp>
          </a:bodyPr>
          <a:lstStyle/>
          <a:p>
            <a:pPr algn="ctr" defTabSz="503054" eaLnBrk="0" fontAlgn="base" hangingPunct="0">
              <a:spcBef>
                <a:spcPct val="0"/>
              </a:spcBef>
              <a:spcAft>
                <a:spcPct val="0"/>
              </a:spcAft>
              <a:defRPr/>
            </a:pPr>
            <a:r>
              <a:rPr lang="en-US" sz="1050" b="1" kern="0" dirty="0">
                <a:solidFill>
                  <a:prstClr val="white"/>
                </a:solidFill>
                <a:latin typeface="Intel Clear"/>
              </a:rPr>
              <a:t>LTR 3</a:t>
            </a:r>
          </a:p>
          <a:p>
            <a:pPr algn="ctr" defTabSz="503054" eaLnBrk="0" fontAlgn="base" hangingPunct="0">
              <a:spcBef>
                <a:spcPct val="0"/>
              </a:spcBef>
              <a:spcAft>
                <a:spcPct val="0"/>
              </a:spcAft>
              <a:defRPr/>
            </a:pPr>
            <a:r>
              <a:rPr lang="en-US" sz="1050" b="1" kern="0" dirty="0">
                <a:solidFill>
                  <a:prstClr val="white"/>
                </a:solidFill>
                <a:latin typeface="Intel Clear"/>
              </a:rPr>
              <a:t>LTR4</a:t>
            </a:r>
          </a:p>
        </p:txBody>
      </p:sp>
      <p:sp>
        <p:nvSpPr>
          <p:cNvPr id="116" name="Oval 115">
            <a:extLst>
              <a:ext uri="{FF2B5EF4-FFF2-40B4-BE49-F238E27FC236}">
                <a16:creationId xmlns:a16="http://schemas.microsoft.com/office/drawing/2014/main" id="{7CCC499B-A723-4E9F-9D1F-A9CA832A3EF5}"/>
              </a:ext>
            </a:extLst>
          </p:cNvPr>
          <p:cNvSpPr/>
          <p:nvPr/>
        </p:nvSpPr>
        <p:spPr bwMode="auto">
          <a:xfrm>
            <a:off x="8971996" y="3091784"/>
            <a:ext cx="803490" cy="332892"/>
          </a:xfrm>
          <a:prstGeom prst="ellipse">
            <a:avLst/>
          </a:prstGeom>
          <a:solidFill>
            <a:schemeClr val="bg1">
              <a:lumMod val="95000"/>
            </a:schemeClr>
          </a:solidFill>
          <a:ln w="19050" cap="flat" cmpd="sng" algn="ctr">
            <a:solidFill>
              <a:sysClr val="window" lastClr="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5749" tIns="25749" rIns="25749" bIns="25749" numCol="1" rtlCol="0" anchor="ctr" anchorCtr="0" compatLnSpc="1">
            <a:prstTxWarp prst="textNoShape">
              <a:avLst/>
            </a:prstTxWarp>
          </a:bodyPr>
          <a:lstStyle/>
          <a:p>
            <a:pPr algn="ctr" defTabSz="503054" eaLnBrk="0" fontAlgn="base" hangingPunct="0">
              <a:spcBef>
                <a:spcPct val="0"/>
              </a:spcBef>
              <a:spcAft>
                <a:spcPct val="0"/>
              </a:spcAft>
              <a:defRPr/>
            </a:pPr>
            <a:r>
              <a:rPr lang="en-US" sz="1050" b="1" kern="0" dirty="0">
                <a:solidFill>
                  <a:prstClr val="black"/>
                </a:solidFill>
                <a:latin typeface="Intel Clear"/>
              </a:rPr>
              <a:t>LTR Verified</a:t>
            </a:r>
          </a:p>
        </p:txBody>
      </p:sp>
      <p:sp>
        <p:nvSpPr>
          <p:cNvPr id="117" name="Oval 116">
            <a:extLst>
              <a:ext uri="{FF2B5EF4-FFF2-40B4-BE49-F238E27FC236}">
                <a16:creationId xmlns:a16="http://schemas.microsoft.com/office/drawing/2014/main" id="{860AFD3B-61E3-4D33-8423-368B370F2D8D}"/>
              </a:ext>
            </a:extLst>
          </p:cNvPr>
          <p:cNvSpPr/>
          <p:nvPr/>
        </p:nvSpPr>
        <p:spPr bwMode="auto">
          <a:xfrm>
            <a:off x="10595020" y="3109044"/>
            <a:ext cx="804672" cy="329184"/>
          </a:xfrm>
          <a:prstGeom prst="ellipse">
            <a:avLst/>
          </a:prstGeom>
          <a:solidFill>
            <a:schemeClr val="bg1">
              <a:lumMod val="95000"/>
            </a:schemeClr>
          </a:solidFill>
          <a:ln w="19050" cap="flat" cmpd="sng" algn="ctr">
            <a:solidFill>
              <a:sysClr val="window" lastClr="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5749" tIns="25749" rIns="25749" bIns="25749" numCol="1" rtlCol="0" anchor="ctr" anchorCtr="0" compatLnSpc="1">
            <a:prstTxWarp prst="textNoShape">
              <a:avLst/>
            </a:prstTxWarp>
          </a:bodyPr>
          <a:lstStyle/>
          <a:p>
            <a:pPr algn="ctr" defTabSz="503054" eaLnBrk="0" fontAlgn="base" hangingPunct="0">
              <a:spcBef>
                <a:spcPct val="0"/>
              </a:spcBef>
              <a:spcAft>
                <a:spcPct val="0"/>
              </a:spcAft>
              <a:defRPr/>
            </a:pPr>
            <a:r>
              <a:rPr lang="en-US" sz="1050" b="1" kern="0" dirty="0">
                <a:solidFill>
                  <a:prstClr val="black"/>
                </a:solidFill>
                <a:latin typeface="Intel Clear"/>
              </a:rPr>
              <a:t>LTR Retired</a:t>
            </a:r>
          </a:p>
        </p:txBody>
      </p:sp>
      <p:grpSp>
        <p:nvGrpSpPr>
          <p:cNvPr id="62" name="Sticker79465">
            <a:extLst>
              <a:ext uri="{FF2B5EF4-FFF2-40B4-BE49-F238E27FC236}">
                <a16:creationId xmlns:a16="http://schemas.microsoft.com/office/drawing/2014/main" id="{60E52CB2-876F-46CC-875A-6B937C9D2A52}"/>
              </a:ext>
            </a:extLst>
          </p:cNvPr>
          <p:cNvGrpSpPr/>
          <p:nvPr>
            <p:custDataLst>
              <p:tags r:id="rId1"/>
            </p:custDataLst>
          </p:nvPr>
        </p:nvGrpSpPr>
        <p:grpSpPr>
          <a:xfrm>
            <a:off x="9742487" y="74803"/>
            <a:ext cx="1681793" cy="240475"/>
            <a:chOff x="8169483" y="1306784"/>
            <a:chExt cx="1441099" cy="247652"/>
          </a:xfrm>
        </p:grpSpPr>
        <p:sp>
          <p:nvSpPr>
            <p:cNvPr id="63" name="StickerText79465">
              <a:extLst>
                <a:ext uri="{FF2B5EF4-FFF2-40B4-BE49-F238E27FC236}">
                  <a16:creationId xmlns:a16="http://schemas.microsoft.com/office/drawing/2014/main" id="{61D9DDAD-CB4C-471E-8FC9-20A05EA78C45}"/>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64" name="StickerLineTop79465">
              <a:extLst>
                <a:ext uri="{FF2B5EF4-FFF2-40B4-BE49-F238E27FC236}">
                  <a16:creationId xmlns:a16="http://schemas.microsoft.com/office/drawing/2014/main" id="{6DC03852-AE97-4B03-9CF5-F670D455B697}"/>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65" name="StickerLineBottom79465">
              <a:extLst>
                <a:ext uri="{FF2B5EF4-FFF2-40B4-BE49-F238E27FC236}">
                  <a16:creationId xmlns:a16="http://schemas.microsoft.com/office/drawing/2014/main" id="{1DE6294A-DD29-4792-9A8C-B7567ACDB876}"/>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246069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5293" y="2274887"/>
            <a:ext cx="7811868" cy="2819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774" tIns="48887" rIns="97774" bIns="48887" rtlCol="0" anchor="ctr"/>
          <a:lstStyle/>
          <a:p>
            <a:pPr marL="0" marR="0" lvl="0" indent="0" algn="ctr" defTabSz="97185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 Clear" panose="020B0604020203020204" pitchFamily="34" charset="0"/>
            </a:endParaRPr>
          </a:p>
        </p:txBody>
      </p:sp>
      <p:sp>
        <p:nvSpPr>
          <p:cNvPr id="2" name="Title 1"/>
          <p:cNvSpPr>
            <a:spLocks noGrp="1"/>
          </p:cNvSpPr>
          <p:nvPr>
            <p:ph type="title"/>
          </p:nvPr>
        </p:nvSpPr>
        <p:spPr>
          <a:xfrm>
            <a:off x="413643" y="240682"/>
            <a:ext cx="11912918" cy="434006"/>
          </a:xfrm>
        </p:spPr>
        <p:txBody>
          <a:bodyPr>
            <a:normAutofit fontScale="90000"/>
          </a:bodyPr>
          <a:lstStyle/>
          <a:p>
            <a:r>
              <a:rPr lang="en-US" dirty="0"/>
              <a:t>Table of Contents</a:t>
            </a:r>
          </a:p>
        </p:txBody>
      </p:sp>
      <p:sp>
        <p:nvSpPr>
          <p:cNvPr id="3" name="BainBulletsConfiguration" hidden="1"/>
          <p:cNvSpPr txBox="1"/>
          <p:nvPr/>
        </p:nvSpPr>
        <p:spPr>
          <a:xfrm>
            <a:off x="1766887" y="12733"/>
            <a:ext cx="8890000" cy="109831"/>
          </a:xfrm>
          <a:prstGeom prst="rect">
            <a:avLst/>
          </a:prstGeom>
          <a:noFill/>
        </p:spPr>
        <p:txBody>
          <a:bodyPr vert="horz" lIns="91106" tIns="45579" rIns="91106" bIns="45579" rtlCol="0">
            <a:spAutoFit/>
          </a:bodyPr>
          <a:lstStyle/>
          <a:p>
            <a:pPr marL="0" marR="0" lvl="0" indent="0" algn="l" defTabSz="971856"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FFFFFF"/>
              </a:solidFill>
              <a:effectLst/>
              <a:uLnTx/>
              <a:uFillTx/>
              <a:latin typeface="IntelOne Display Regular"/>
            </a:endParaRPr>
          </a:p>
        </p:txBody>
      </p:sp>
      <p:sp>
        <p:nvSpPr>
          <p:cNvPr id="8" name="Source"/>
          <p:cNvSpPr>
            <a:spLocks noGrp="1"/>
          </p:cNvSpPr>
          <p:nvPr/>
        </p:nvSpPr>
        <p:spPr bwMode="auto">
          <a:xfrm>
            <a:off x="2827761" y="1033078"/>
            <a:ext cx="9124526" cy="3902112"/>
          </a:xfrm>
          <a:prstGeom prst="rect">
            <a:avLst/>
          </a:prstGeom>
          <a:noFill/>
          <a:ln w="9525">
            <a:noFill/>
            <a:miter lim="800000"/>
            <a:headEnd/>
            <a:tailEnd/>
          </a:ln>
          <a:effectLst/>
        </p:spPr>
        <p:txBody>
          <a:bodyPr vert="horz" wrap="square" lIns="50047" tIns="50047" rIns="50047" bIns="50047"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800">
                <a:solidFill>
                  <a:schemeClr val="tx1"/>
                </a:solidFill>
                <a:latin typeface="Verdana" pitchFamily="34" charset="0"/>
              </a:defRPr>
            </a:lvl3pPr>
            <a:lvl4pPr marL="1449388" indent="-206375"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Product Lifecycle (PLC) Overview &amp; Updates</a:t>
            </a:r>
            <a:endParaRPr kumimoji="0" lang="en-US" sz="1000" b="0" i="0" u="none" strike="noStrike" kern="1200" cap="none" spc="0" normalizeH="0" baseline="0" noProof="0" dirty="0">
              <a:ln>
                <a:noFill/>
              </a:ln>
              <a:solidFill>
                <a:srgbClr val="000000"/>
              </a:solidFill>
              <a:effectLst/>
              <a:uLnTx/>
              <a:uFillTx/>
              <a:latin typeface="IntelOne Display Light" panose="020B0403020203020204" pitchFamily="34" charset="0"/>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a:rPr>
              <a:t>PLC Timelines for Base and Derivative Die</a:t>
            </a:r>
            <a:endParaRPr kumimoji="0" lang="en-US" sz="1000" b="0" i="0" u="none" strike="sngStrike" kern="1200" cap="none" spc="0" normalizeH="0" baseline="0" noProof="0" dirty="0">
              <a:ln>
                <a:noFill/>
              </a:ln>
              <a:solidFill>
                <a:srgbClr val="FF0000"/>
              </a:solidFill>
              <a:effectLst/>
              <a:uLnTx/>
              <a:uFillTx/>
              <a:latin typeface="IntelOne Display Light"/>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Appendix</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a:rPr>
              <a:t>Overview: PLC Category Themes Pre-Si &amp; Post-Si</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Long Term Retention for UPLC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1" i="0" u="none" strike="noStrike" kern="1200" cap="none" spc="0" normalizeH="0" baseline="0" noProof="0" dirty="0">
                <a:ln>
                  <a:noFill/>
                </a:ln>
                <a:solidFill>
                  <a:srgbClr val="000000"/>
                </a:solidFill>
                <a:effectLst/>
                <a:uLnTx/>
                <a:uFillTx/>
                <a:latin typeface="+mn-lt"/>
              </a:rPr>
              <a:t>Deep Dive: Pre-Silicon Systems (PSS) PLC</a:t>
            </a:r>
            <a:endParaRPr kumimoji="0" lang="en-US" sz="2000" b="1" i="1" u="none" strike="noStrike" kern="1200" cap="none" spc="0" normalizeH="0" baseline="0" noProof="0" dirty="0">
              <a:ln>
                <a:noFill/>
              </a:ln>
              <a:solidFill>
                <a:srgbClr val="FF0000"/>
              </a:solidFill>
              <a:effectLst/>
              <a:uLnTx/>
              <a:uFillTx/>
              <a:latin typeface="+mn-lt"/>
            </a:endParaRP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Test Chip Development 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PLC Overlays: Security (SDL) PLC</a:t>
            </a:r>
          </a:p>
        </p:txBody>
      </p:sp>
    </p:spTree>
    <p:extLst>
      <p:ext uri="{BB962C8B-B14F-4D97-AF65-F5344CB8AC3E}">
        <p14:creationId xmlns:p14="http://schemas.microsoft.com/office/powerpoint/2010/main" val="983873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65">
            <a:extLst>
              <a:ext uri="{FF2B5EF4-FFF2-40B4-BE49-F238E27FC236}">
                <a16:creationId xmlns:a16="http://schemas.microsoft.com/office/drawing/2014/main" id="{6C2D6D0D-C3F9-4407-96B5-879E13AA92FD}"/>
              </a:ext>
            </a:extLst>
          </p:cNvPr>
          <p:cNvSpPr/>
          <p:nvPr/>
        </p:nvSpPr>
        <p:spPr>
          <a:xfrm>
            <a:off x="128944" y="486049"/>
            <a:ext cx="13085929" cy="1153088"/>
          </a:xfrm>
          <a:prstGeom prst="roundRect">
            <a:avLst>
              <a:gd name="adj" fmla="val 6337"/>
            </a:avLst>
          </a:prstGeom>
          <a:gradFill flip="none" rotWithShape="1">
            <a:gsLst>
              <a:gs pos="0">
                <a:srgbClr val="DFA158">
                  <a:shade val="67500"/>
                  <a:satMod val="115000"/>
                  <a:alpha val="7000"/>
                </a:srgbClr>
              </a:gs>
              <a:gs pos="100000">
                <a:srgbClr val="DCB877">
                  <a:alpha val="23000"/>
                </a:srgbClr>
              </a:gs>
            </a:gsLst>
            <a:lin ang="0" scaled="1"/>
            <a:tileRect/>
          </a:gradFill>
          <a:ln w="9525" cap="flat">
            <a:solidFill>
              <a:srgbClr val="A6A6A6"/>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35" tIns="49635" rIns="49635" bIns="49635" numCol="1" spcCol="38100" rtlCol="0" anchor="ctr">
            <a:noAutofit/>
          </a:bodyPr>
          <a:lstStyle/>
          <a:p>
            <a:pPr defTabSz="1750670" hangingPunct="0">
              <a:defRPr/>
            </a:pPr>
            <a:endParaRPr lang="en-IN" sz="6730">
              <a:solidFill>
                <a:srgbClr val="000000"/>
              </a:solidFill>
              <a:latin typeface="Intel Clear"/>
              <a:cs typeface="Helvetica"/>
              <a:sym typeface="Helvetica"/>
            </a:endParaRPr>
          </a:p>
        </p:txBody>
      </p:sp>
      <p:sp>
        <p:nvSpPr>
          <p:cNvPr id="5" name="TextBox 4">
            <a:extLst>
              <a:ext uri="{FF2B5EF4-FFF2-40B4-BE49-F238E27FC236}">
                <a16:creationId xmlns:a16="http://schemas.microsoft.com/office/drawing/2014/main" id="{172A6C3B-BF16-46C3-BE4E-D76929D9553F}"/>
              </a:ext>
            </a:extLst>
          </p:cNvPr>
          <p:cNvSpPr txBox="1"/>
          <p:nvPr/>
        </p:nvSpPr>
        <p:spPr>
          <a:xfrm>
            <a:off x="10707212" y="461970"/>
            <a:ext cx="1107499" cy="405652"/>
          </a:xfrm>
          <a:prstGeom prst="rect">
            <a:avLst/>
          </a:prstGeom>
          <a:noFill/>
        </p:spPr>
        <p:txBody>
          <a:bodyPr wrap="none" rtlCol="0">
            <a:noAutofit/>
          </a:bodyPr>
          <a:lstStyle/>
          <a:p>
            <a:pPr algn="ctr" defTabSz="992638">
              <a:defRPr/>
            </a:pPr>
            <a:r>
              <a:rPr lang="en-US" sz="1140" b="1" spc="217">
                <a:solidFill>
                  <a:srgbClr val="111111"/>
                </a:solidFill>
                <a:latin typeface="IntelOne Display Regular" panose="020B0503020203020204" pitchFamily="34" charset="0"/>
                <a:cs typeface="Helvetica"/>
              </a:rPr>
              <a:t>A0 </a:t>
            </a:r>
          </a:p>
          <a:p>
            <a:pPr algn="ctr" defTabSz="992638">
              <a:defRPr/>
            </a:pPr>
            <a:r>
              <a:rPr lang="en-US" sz="1140" b="1" spc="217">
                <a:solidFill>
                  <a:srgbClr val="111111"/>
                </a:solidFill>
                <a:latin typeface="IntelOne Display Regular" panose="020B0503020203020204" pitchFamily="34" charset="0"/>
                <a:cs typeface="Helvetica"/>
              </a:rPr>
              <a:t>Tape-in </a:t>
            </a:r>
          </a:p>
        </p:txBody>
      </p:sp>
      <p:sp>
        <p:nvSpPr>
          <p:cNvPr id="6" name="TextBox 5">
            <a:extLst>
              <a:ext uri="{FF2B5EF4-FFF2-40B4-BE49-F238E27FC236}">
                <a16:creationId xmlns:a16="http://schemas.microsoft.com/office/drawing/2014/main" id="{0F348AA1-9EE7-4847-83E9-714F2EA60A00}"/>
              </a:ext>
            </a:extLst>
          </p:cNvPr>
          <p:cNvSpPr txBox="1"/>
          <p:nvPr/>
        </p:nvSpPr>
        <p:spPr>
          <a:xfrm>
            <a:off x="3573499" y="442493"/>
            <a:ext cx="1556035" cy="724256"/>
          </a:xfrm>
          <a:prstGeom prst="rect">
            <a:avLst/>
          </a:prstGeom>
          <a:noFill/>
        </p:spPr>
        <p:txBody>
          <a:bodyPr wrap="square" rtlCol="0">
            <a:noAutofit/>
          </a:bodyPr>
          <a:lstStyle/>
          <a:p>
            <a:pPr algn="ctr" defTabSz="992638">
              <a:defRPr/>
            </a:pPr>
            <a:r>
              <a:rPr lang="en-US" sz="1140" b="1" spc="217">
                <a:solidFill>
                  <a:srgbClr val="111111"/>
                </a:solidFill>
                <a:latin typeface="IntelOne Display Regular" panose="020B0503020203020204" pitchFamily="34" charset="0"/>
                <a:cs typeface="Helvetica"/>
              </a:rPr>
              <a:t>Execution</a:t>
            </a:r>
          </a:p>
          <a:p>
            <a:pPr algn="ctr" defTabSz="992638">
              <a:defRPr/>
            </a:pPr>
            <a:r>
              <a:rPr lang="en-US" sz="1140" b="1" spc="217">
                <a:solidFill>
                  <a:srgbClr val="111111"/>
                </a:solidFill>
                <a:latin typeface="IntelOne Display Regular" panose="020B0503020203020204" pitchFamily="34" charset="0"/>
                <a:cs typeface="Helvetica"/>
              </a:rPr>
              <a:t>Commit (EC)</a:t>
            </a:r>
          </a:p>
        </p:txBody>
      </p:sp>
      <p:sp>
        <p:nvSpPr>
          <p:cNvPr id="7" name="TextBox 6">
            <a:extLst>
              <a:ext uri="{FF2B5EF4-FFF2-40B4-BE49-F238E27FC236}">
                <a16:creationId xmlns:a16="http://schemas.microsoft.com/office/drawing/2014/main" id="{B3FEFB15-ECCE-46AF-8FC8-232C030B0970}"/>
              </a:ext>
            </a:extLst>
          </p:cNvPr>
          <p:cNvSpPr txBox="1"/>
          <p:nvPr/>
        </p:nvSpPr>
        <p:spPr>
          <a:xfrm>
            <a:off x="1439162" y="451838"/>
            <a:ext cx="1556035" cy="691404"/>
          </a:xfrm>
          <a:prstGeom prst="rect">
            <a:avLst/>
          </a:prstGeom>
          <a:noFill/>
        </p:spPr>
        <p:txBody>
          <a:bodyPr wrap="square" rtlCol="0">
            <a:noAutofit/>
          </a:bodyPr>
          <a:lstStyle/>
          <a:p>
            <a:pPr algn="ctr" defTabSz="992638">
              <a:defRPr/>
            </a:pPr>
            <a:r>
              <a:rPr lang="en-US" sz="1140" b="1" spc="217" dirty="0">
                <a:solidFill>
                  <a:srgbClr val="111111"/>
                </a:solidFill>
                <a:latin typeface="IntelOne Display Regular" panose="020B0503020203020204" pitchFamily="34" charset="0"/>
                <a:cs typeface="Helvetica"/>
              </a:rPr>
              <a:t>Product</a:t>
            </a:r>
          </a:p>
          <a:p>
            <a:pPr algn="ctr" defTabSz="992638">
              <a:defRPr/>
            </a:pPr>
            <a:r>
              <a:rPr lang="en-US" sz="1140" b="1" spc="217" dirty="0">
                <a:solidFill>
                  <a:srgbClr val="111111"/>
                </a:solidFill>
                <a:latin typeface="IntelOne Display Regular" panose="020B0503020203020204" pitchFamily="34" charset="0"/>
                <a:cs typeface="Helvetica"/>
              </a:rPr>
              <a:t>Concept (PC)</a:t>
            </a:r>
          </a:p>
        </p:txBody>
      </p:sp>
      <p:grpSp>
        <p:nvGrpSpPr>
          <p:cNvPr id="8" name="Group 7">
            <a:extLst>
              <a:ext uri="{FF2B5EF4-FFF2-40B4-BE49-F238E27FC236}">
                <a16:creationId xmlns:a16="http://schemas.microsoft.com/office/drawing/2014/main" id="{3CED0613-0D48-4AB8-AB38-D1BE0DA3469C}"/>
              </a:ext>
            </a:extLst>
          </p:cNvPr>
          <p:cNvGrpSpPr/>
          <p:nvPr/>
        </p:nvGrpSpPr>
        <p:grpSpPr>
          <a:xfrm>
            <a:off x="2395436" y="1142118"/>
            <a:ext cx="1920650" cy="400110"/>
            <a:chOff x="2765920" y="1171204"/>
            <a:chExt cx="2921068" cy="276411"/>
          </a:xfrm>
        </p:grpSpPr>
        <p:sp>
          <p:nvSpPr>
            <p:cNvPr id="9" name="Rechthoek">
              <a:extLst>
                <a:ext uri="{FF2B5EF4-FFF2-40B4-BE49-F238E27FC236}">
                  <a16:creationId xmlns:a16="http://schemas.microsoft.com/office/drawing/2014/main" id="{2FD883C6-A8EC-4B25-97FA-CD2CD97DACDD}"/>
                </a:ext>
              </a:extLst>
            </p:cNvPr>
            <p:cNvSpPr/>
            <p:nvPr/>
          </p:nvSpPr>
          <p:spPr>
            <a:xfrm rot="10800000" flipH="1">
              <a:off x="2765922" y="1180724"/>
              <a:ext cx="2921066" cy="249488"/>
            </a:xfrm>
            <a:prstGeom prst="homePlate">
              <a:avLst>
                <a:gd name="adj" fmla="val 32953"/>
              </a:avLst>
            </a:prstGeom>
            <a:blipFill dpi="0" rotWithShape="1">
              <a:blip r:embed="rId3" cstate="print">
                <a:extLst>
                  <a:ext uri="{28A0092B-C50C-407E-A947-70E740481C1C}">
                    <a14:useLocalDpi xmlns:a14="http://schemas.microsoft.com/office/drawing/2010/main" val="0"/>
                  </a:ext>
                </a:extLst>
              </a:blip>
              <a:srcRect/>
              <a:stretch>
                <a:fillRect l="-21549" t="-697771" r="-61907" b="-388353"/>
              </a:stretch>
            </a:blipFill>
            <a:ln w="6350" cap="flat">
              <a:solidFill>
                <a:srgbClr val="C3A068"/>
              </a:solidFill>
              <a:miter lim="400000"/>
            </a:ln>
            <a:effectLst/>
          </p:spPr>
          <p:txBody>
            <a:bodyPr wrap="square" lIns="49635" tIns="49635" rIns="49635" bIns="49635" numCol="1" anchor="ctr">
              <a:noAutofit/>
            </a:bodyPr>
            <a:lstStyle/>
            <a:p>
              <a:pPr algn="ctr" defTabSz="893374">
                <a:defRPr/>
              </a:pPr>
              <a:endParaRPr sz="1050" spc="326">
                <a:solidFill>
                  <a:prstClr val="black"/>
                </a:solidFill>
                <a:cs typeface="Helvetica"/>
                <a:sym typeface="Helvetica Neue"/>
              </a:endParaRPr>
            </a:p>
          </p:txBody>
        </p:sp>
        <p:sp>
          <p:nvSpPr>
            <p:cNvPr id="10" name="TextBox 9">
              <a:extLst>
                <a:ext uri="{FF2B5EF4-FFF2-40B4-BE49-F238E27FC236}">
                  <a16:creationId xmlns:a16="http://schemas.microsoft.com/office/drawing/2014/main" id="{346BE572-24FC-4947-A7C9-21B872A8AC40}"/>
                </a:ext>
              </a:extLst>
            </p:cNvPr>
            <p:cNvSpPr txBox="1"/>
            <p:nvPr/>
          </p:nvSpPr>
          <p:spPr>
            <a:xfrm>
              <a:off x="2765920" y="1171204"/>
              <a:ext cx="2848270" cy="276411"/>
            </a:xfrm>
            <a:prstGeom prst="rect">
              <a:avLst/>
            </a:prstGeom>
            <a:noFill/>
          </p:spPr>
          <p:txBody>
            <a:bodyPr wrap="square" rtlCol="0">
              <a:spAutoFit/>
            </a:bodyPr>
            <a:lstStyle/>
            <a:p>
              <a:pPr algn="ctr" defTabSz="992638">
                <a:defRPr/>
              </a:pPr>
              <a:r>
                <a:rPr lang="en-US" sz="1000" b="1" spc="217" dirty="0">
                  <a:solidFill>
                    <a:srgbClr val="C3A068"/>
                  </a:solidFill>
                  <a:cs typeface="Helvetica"/>
                </a:rPr>
                <a:t>FEASIBILITY (1.5Q)</a:t>
              </a:r>
            </a:p>
            <a:p>
              <a:pPr algn="ctr" defTabSz="992638">
                <a:defRPr/>
              </a:pPr>
              <a:r>
                <a:rPr lang="en-US" sz="1000" b="1" spc="217" dirty="0">
                  <a:solidFill>
                    <a:srgbClr val="C3A068"/>
                  </a:solidFill>
                  <a:cs typeface="Helvetica"/>
                </a:rPr>
                <a:t>PSS 0.0</a:t>
              </a:r>
            </a:p>
          </p:txBody>
        </p:sp>
      </p:grpSp>
      <p:grpSp>
        <p:nvGrpSpPr>
          <p:cNvPr id="11" name="Group 10">
            <a:extLst>
              <a:ext uri="{FF2B5EF4-FFF2-40B4-BE49-F238E27FC236}">
                <a16:creationId xmlns:a16="http://schemas.microsoft.com/office/drawing/2014/main" id="{EDFA3341-7245-47C5-899D-D8C82557FB88}"/>
              </a:ext>
            </a:extLst>
          </p:cNvPr>
          <p:cNvGrpSpPr/>
          <p:nvPr/>
        </p:nvGrpSpPr>
        <p:grpSpPr>
          <a:xfrm>
            <a:off x="284031" y="1152988"/>
            <a:ext cx="2111405" cy="400110"/>
            <a:chOff x="399710" y="1180765"/>
            <a:chExt cx="1704440" cy="276410"/>
          </a:xfrm>
        </p:grpSpPr>
        <p:sp>
          <p:nvSpPr>
            <p:cNvPr id="12" name="Rechthoek">
              <a:extLst>
                <a:ext uri="{FF2B5EF4-FFF2-40B4-BE49-F238E27FC236}">
                  <a16:creationId xmlns:a16="http://schemas.microsoft.com/office/drawing/2014/main" id="{22DCA94F-2415-4213-A299-23CD8BCC8E2A}"/>
                </a:ext>
              </a:extLst>
            </p:cNvPr>
            <p:cNvSpPr/>
            <p:nvPr/>
          </p:nvSpPr>
          <p:spPr>
            <a:xfrm rot="10800000" flipH="1">
              <a:off x="403010" y="1184323"/>
              <a:ext cx="1701140" cy="249488"/>
            </a:xfrm>
            <a:prstGeom prst="homePlate">
              <a:avLst>
                <a:gd name="adj" fmla="val 32953"/>
              </a:avLst>
            </a:prstGeom>
            <a:blipFill dpi="0" rotWithShape="1">
              <a:blip r:embed="rId3" cstate="print">
                <a:extLst>
                  <a:ext uri="{28A0092B-C50C-407E-A947-70E740481C1C}">
                    <a14:useLocalDpi xmlns:a14="http://schemas.microsoft.com/office/drawing/2010/main" val="0"/>
                  </a:ext>
                </a:extLst>
              </a:blip>
              <a:srcRect/>
              <a:stretch>
                <a:fillRect l="-21549" t="-697771" r="-61907" b="-388353"/>
              </a:stretch>
            </a:blipFill>
            <a:ln w="6350" cap="flat">
              <a:solidFill>
                <a:srgbClr val="C3A068"/>
              </a:solidFill>
              <a:miter lim="400000"/>
            </a:ln>
            <a:effectLst/>
          </p:spPr>
          <p:txBody>
            <a:bodyPr wrap="square" lIns="49635" tIns="49635" rIns="49635" bIns="49635" numCol="1" anchor="ctr">
              <a:noAutofit/>
            </a:bodyPr>
            <a:lstStyle/>
            <a:p>
              <a:pPr algn="ctr" defTabSz="893374">
                <a:defRPr/>
              </a:pPr>
              <a:endParaRPr sz="1085" spc="326">
                <a:solidFill>
                  <a:prstClr val="black"/>
                </a:solidFill>
                <a:cs typeface="Helvetica"/>
                <a:sym typeface="Helvetica Neue"/>
              </a:endParaRPr>
            </a:p>
          </p:txBody>
        </p:sp>
        <p:sp>
          <p:nvSpPr>
            <p:cNvPr id="13" name="TextBox 12">
              <a:extLst>
                <a:ext uri="{FF2B5EF4-FFF2-40B4-BE49-F238E27FC236}">
                  <a16:creationId xmlns:a16="http://schemas.microsoft.com/office/drawing/2014/main" id="{4F9D400A-1D67-46F4-B8CF-5A82991E67F2}"/>
                </a:ext>
              </a:extLst>
            </p:cNvPr>
            <p:cNvSpPr txBox="1"/>
            <p:nvPr/>
          </p:nvSpPr>
          <p:spPr>
            <a:xfrm>
              <a:off x="399710" y="1180765"/>
              <a:ext cx="1682241" cy="276410"/>
            </a:xfrm>
            <a:prstGeom prst="rect">
              <a:avLst/>
            </a:prstGeom>
            <a:noFill/>
          </p:spPr>
          <p:txBody>
            <a:bodyPr wrap="square" rtlCol="0">
              <a:spAutoFit/>
            </a:bodyPr>
            <a:lstStyle/>
            <a:p>
              <a:pPr algn="ctr" defTabSz="992638">
                <a:defRPr/>
              </a:pPr>
              <a:r>
                <a:rPr lang="en-US" sz="1000" b="1" spc="217" dirty="0">
                  <a:solidFill>
                    <a:srgbClr val="C3A068"/>
                  </a:solidFill>
                  <a:cs typeface="Helvetica"/>
                </a:rPr>
                <a:t>CONCEPT (1.5Q)</a:t>
              </a:r>
            </a:p>
            <a:p>
              <a:pPr algn="ctr" defTabSz="992638">
                <a:defRPr/>
              </a:pPr>
              <a:r>
                <a:rPr lang="en-US" sz="1000" b="1" spc="217" dirty="0">
                  <a:solidFill>
                    <a:srgbClr val="C3A068"/>
                  </a:solidFill>
                  <a:cs typeface="Helvetica"/>
                </a:rPr>
                <a:t>PSS TR</a:t>
              </a:r>
            </a:p>
          </p:txBody>
        </p:sp>
      </p:grpSp>
      <p:sp>
        <p:nvSpPr>
          <p:cNvPr id="17" name="Arrow: Right 76">
            <a:extLst>
              <a:ext uri="{FF2B5EF4-FFF2-40B4-BE49-F238E27FC236}">
                <a16:creationId xmlns:a16="http://schemas.microsoft.com/office/drawing/2014/main" id="{3ED04F2E-BC16-4A76-813B-9F028DCC4285}"/>
              </a:ext>
            </a:extLst>
          </p:cNvPr>
          <p:cNvSpPr/>
          <p:nvPr/>
        </p:nvSpPr>
        <p:spPr>
          <a:xfrm>
            <a:off x="284031" y="910996"/>
            <a:ext cx="12895790" cy="215474"/>
          </a:xfrm>
          <a:prstGeom prst="rightArrow">
            <a:avLst>
              <a:gd name="adj1" fmla="val 73210"/>
              <a:gd name="adj2" fmla="val 58611"/>
            </a:avLst>
          </a:prstGeom>
          <a:blipFill dpi="0" rotWithShape="1">
            <a:blip r:embed="rId4">
              <a:extLst>
                <a:ext uri="{28A0092B-C50C-407E-A947-70E740481C1C}">
                  <a14:useLocalDpi xmlns:a14="http://schemas.microsoft.com/office/drawing/2010/main" val="0"/>
                </a:ext>
              </a:extLst>
            </a:blip>
            <a:srcRect/>
            <a:stretch>
              <a:fillRect/>
            </a:stretch>
          </a:blip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35" tIns="49635" rIns="49635" bIns="49635" numCol="1" spcCol="38100" rtlCol="0" anchor="ctr">
            <a:noAutofit/>
          </a:bodyPr>
          <a:lstStyle/>
          <a:p>
            <a:pPr defTabSz="1750670" hangingPunct="0">
              <a:defRPr/>
            </a:pPr>
            <a:endParaRPr lang="en-IN" sz="6730">
              <a:solidFill>
                <a:srgbClr val="000000"/>
              </a:solidFill>
              <a:latin typeface="Helvetica"/>
              <a:cs typeface="Helvetica"/>
              <a:sym typeface="Helvetica"/>
            </a:endParaRPr>
          </a:p>
        </p:txBody>
      </p:sp>
      <p:graphicFrame>
        <p:nvGraphicFramePr>
          <p:cNvPr id="60" name="Table 59">
            <a:extLst>
              <a:ext uri="{FF2B5EF4-FFF2-40B4-BE49-F238E27FC236}">
                <a16:creationId xmlns:a16="http://schemas.microsoft.com/office/drawing/2014/main" id="{22CDEDC6-C117-46AB-B604-B0471D3C5B3E}"/>
              </a:ext>
            </a:extLst>
          </p:cNvPr>
          <p:cNvGraphicFramePr>
            <a:graphicFrameLocks noGrp="1"/>
          </p:cNvGraphicFramePr>
          <p:nvPr>
            <p:extLst>
              <p:ext uri="{D42A27DB-BD31-4B8C-83A1-F6EECF244321}">
                <p14:modId xmlns:p14="http://schemas.microsoft.com/office/powerpoint/2010/main" val="1815765979"/>
              </p:ext>
            </p:extLst>
          </p:nvPr>
        </p:nvGraphicFramePr>
        <p:xfrm>
          <a:off x="75360" y="1712527"/>
          <a:ext cx="13078712" cy="5080567"/>
        </p:xfrm>
        <a:graphic>
          <a:graphicData uri="http://schemas.openxmlformats.org/drawingml/2006/table">
            <a:tbl>
              <a:tblPr/>
              <a:tblGrid>
                <a:gridCol w="182919">
                  <a:extLst>
                    <a:ext uri="{9D8B030D-6E8A-4147-A177-3AD203B41FA5}">
                      <a16:colId xmlns:a16="http://schemas.microsoft.com/office/drawing/2014/main" val="312838515"/>
                    </a:ext>
                  </a:extLst>
                </a:gridCol>
                <a:gridCol w="182919">
                  <a:extLst>
                    <a:ext uri="{9D8B030D-6E8A-4147-A177-3AD203B41FA5}">
                      <a16:colId xmlns:a16="http://schemas.microsoft.com/office/drawing/2014/main" val="2594912944"/>
                    </a:ext>
                  </a:extLst>
                </a:gridCol>
                <a:gridCol w="365838">
                  <a:extLst>
                    <a:ext uri="{9D8B030D-6E8A-4147-A177-3AD203B41FA5}">
                      <a16:colId xmlns:a16="http://schemas.microsoft.com/office/drawing/2014/main" val="1963823669"/>
                    </a:ext>
                  </a:extLst>
                </a:gridCol>
                <a:gridCol w="1737731">
                  <a:extLst>
                    <a:ext uri="{9D8B030D-6E8A-4147-A177-3AD203B41FA5}">
                      <a16:colId xmlns:a16="http://schemas.microsoft.com/office/drawing/2014/main" val="912958594"/>
                    </a:ext>
                  </a:extLst>
                </a:gridCol>
                <a:gridCol w="1737731">
                  <a:extLst>
                    <a:ext uri="{9D8B030D-6E8A-4147-A177-3AD203B41FA5}">
                      <a16:colId xmlns:a16="http://schemas.microsoft.com/office/drawing/2014/main" val="4031826830"/>
                    </a:ext>
                  </a:extLst>
                </a:gridCol>
                <a:gridCol w="1737731">
                  <a:extLst>
                    <a:ext uri="{9D8B030D-6E8A-4147-A177-3AD203B41FA5}">
                      <a16:colId xmlns:a16="http://schemas.microsoft.com/office/drawing/2014/main" val="2709984707"/>
                    </a:ext>
                  </a:extLst>
                </a:gridCol>
                <a:gridCol w="1737731">
                  <a:extLst>
                    <a:ext uri="{9D8B030D-6E8A-4147-A177-3AD203B41FA5}">
                      <a16:colId xmlns:a16="http://schemas.microsoft.com/office/drawing/2014/main" val="2321190303"/>
                    </a:ext>
                  </a:extLst>
                </a:gridCol>
                <a:gridCol w="1737731">
                  <a:extLst>
                    <a:ext uri="{9D8B030D-6E8A-4147-A177-3AD203B41FA5}">
                      <a16:colId xmlns:a16="http://schemas.microsoft.com/office/drawing/2014/main" val="286322465"/>
                    </a:ext>
                  </a:extLst>
                </a:gridCol>
                <a:gridCol w="1737731">
                  <a:extLst>
                    <a:ext uri="{9D8B030D-6E8A-4147-A177-3AD203B41FA5}">
                      <a16:colId xmlns:a16="http://schemas.microsoft.com/office/drawing/2014/main" val="2573693580"/>
                    </a:ext>
                  </a:extLst>
                </a:gridCol>
                <a:gridCol w="1920650">
                  <a:extLst>
                    <a:ext uri="{9D8B030D-6E8A-4147-A177-3AD203B41FA5}">
                      <a16:colId xmlns:a16="http://schemas.microsoft.com/office/drawing/2014/main" val="3271567058"/>
                    </a:ext>
                  </a:extLst>
                </a:gridCol>
              </a:tblGrid>
              <a:tr h="772538">
                <a:tc rowSpan="5">
                  <a:txBody>
                    <a:bodyPr/>
                    <a:lstStyle/>
                    <a:p>
                      <a:pPr algn="ctr" fontAlgn="ctr"/>
                      <a:r>
                        <a:rPr lang="en-US" sz="1000" b="0" i="0" u="none" strike="noStrike">
                          <a:solidFill>
                            <a:srgbClr val="000000"/>
                          </a:solidFill>
                          <a:effectLst/>
                          <a:latin typeface="+mn-lt"/>
                        </a:rPr>
                        <a:t>Dependencies</a:t>
                      </a:r>
                    </a:p>
                  </a:txBody>
                  <a:tcPr marL="3013" marR="3013" marT="3013"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en-US" sz="1000" b="0" i="0" u="none" strike="noStrike">
                          <a:solidFill>
                            <a:srgbClr val="000000"/>
                          </a:solidFill>
                          <a:effectLst/>
                          <a:latin typeface="+mn-lt"/>
                        </a:rPr>
                        <a:t>Receivables</a:t>
                      </a:r>
                    </a:p>
                  </a:txBody>
                  <a:tcPr marL="3013" marR="3013" marT="30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mn-lt"/>
                        </a:rPr>
                        <a:t>IPs (HW)</a:t>
                      </a:r>
                    </a:p>
                  </a:txBody>
                  <a:tcPr marL="3013" marR="3013" marT="30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Specs, IP changes, features impacting system flows/Features coverage identified, past learnings/escapees</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1000" b="0" i="0" u="none" strike="noStrike">
                          <a:solidFill>
                            <a:srgbClr val="000000"/>
                          </a:solidFill>
                          <a:effectLst/>
                          <a:latin typeface="+mn-lt"/>
                        </a:rPr>
                        <a:t>Specs, IP features design and validation staging plan and coverage, commits to PSS</a:t>
                      </a:r>
                      <a:br>
                        <a:rPr lang="en-US" sz="1000" b="0" i="0" u="none" strike="noStrike">
                          <a:solidFill>
                            <a:srgbClr val="000000"/>
                          </a:solidFill>
                          <a:effectLst/>
                          <a:latin typeface="+mn-lt"/>
                        </a:rPr>
                      </a:br>
                      <a:endParaRPr lang="en-US" sz="1000" b="0" i="0" u="none" strike="noStrike">
                        <a:solidFill>
                          <a:srgbClr val="000000"/>
                        </a:solidFill>
                        <a:effectLst/>
                        <a:latin typeface="+mn-lt"/>
                      </a:endParaRP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mn-lt"/>
                          <a:ea typeface="+mn-ea"/>
                          <a:cs typeface="+mn-cs"/>
                        </a:rPr>
                        <a:t>IP collaterals delivery and validation​</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mn-lt"/>
                          <a:ea typeface="+mn-ea"/>
                          <a:cs typeface="+mn-cs"/>
                        </a:rPr>
                        <a:t>IP collaterals delivery and validation​</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mn-lt"/>
                          <a:ea typeface="+mn-ea"/>
                          <a:cs typeface="+mn-cs"/>
                        </a:rPr>
                        <a:t>IP collaterals delivery and validation​</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mn-lt"/>
                          <a:ea typeface="+mn-ea"/>
                          <a:cs typeface="+mn-cs"/>
                        </a:rPr>
                        <a:t>IP collaterals delivery and validation​</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marR="0" lvl="0" indent="0" algn="ctr" defTabSz="992490" rtl="0" eaLnBrk="1" fontAlgn="t" latinLnBrk="0" hangingPunct="1">
                        <a:lnSpc>
                          <a:spcPct val="100000"/>
                        </a:lnSpc>
                        <a:spcBef>
                          <a:spcPts val="0"/>
                        </a:spcBef>
                        <a:spcAft>
                          <a:spcPts val="0"/>
                        </a:spcAft>
                        <a:buClrTx/>
                        <a:buSzTx/>
                        <a:buFontTx/>
                        <a:buNone/>
                        <a:tabLst/>
                        <a:defRPr/>
                      </a:pPr>
                      <a:r>
                        <a:rPr lang="en-US" sz="1000" kern="1200">
                          <a:solidFill>
                            <a:srgbClr val="000000"/>
                          </a:solidFill>
                          <a:latin typeface="+mn-lt"/>
                          <a:ea typeface="+mn-ea"/>
                          <a:cs typeface="+mn-cs"/>
                        </a:rPr>
                        <a:t>IP Validation related to PSS1.1 features passing ahead of the milestone</a:t>
                      </a:r>
                    </a:p>
                    <a:p>
                      <a:pPr algn="ctr" fontAlgn="t"/>
                      <a:endParaRPr lang="en-US" sz="1000" b="0" i="0" u="none" strike="noStrike">
                        <a:solidFill>
                          <a:srgbClr val="000000"/>
                        </a:solidFill>
                        <a:effectLst/>
                        <a:latin typeface="+mn-lt"/>
                      </a:endParaRPr>
                    </a:p>
                  </a:txBody>
                  <a:tcPr marL="9144" marR="9144" marT="18288" marB="9144">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30805956"/>
                  </a:ext>
                </a:extLst>
              </a:tr>
              <a:tr h="612743">
                <a:tc vMerge="1">
                  <a:txBody>
                    <a:bodyPr/>
                    <a:lstStyle/>
                    <a:p>
                      <a:endParaRPr lang="en-US"/>
                    </a:p>
                  </a:txBody>
                  <a:tcPr/>
                </a:tc>
                <a:tc vMerge="1">
                  <a:txBody>
                    <a:bodyPr/>
                    <a:lstStyle/>
                    <a:p>
                      <a:endParaRPr lang="en-US"/>
                    </a:p>
                  </a:txBody>
                  <a:tcPr/>
                </a:tc>
                <a:tc>
                  <a:txBody>
                    <a:bodyPr/>
                    <a:lstStyle/>
                    <a:p>
                      <a:pPr algn="ctr" fontAlgn="t"/>
                      <a:r>
                        <a:rPr lang="en-US" sz="1000" b="0" i="0" u="none" strike="noStrike">
                          <a:solidFill>
                            <a:srgbClr val="000000"/>
                          </a:solidFill>
                          <a:effectLst/>
                          <a:latin typeface="+mn-lt"/>
                        </a:rPr>
                        <a:t>SoC/Die (HW)</a:t>
                      </a:r>
                    </a:p>
                  </a:txBody>
                  <a:tcPr marL="3013" marR="3013" marT="30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Specs, SoC changes, features impacting system flows/Features coverage identified, past learnings/escapees</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t"/>
                      <a:r>
                        <a:rPr lang="en-US" sz="1000" b="0" i="0" u="none" strike="noStrike" dirty="0">
                          <a:solidFill>
                            <a:srgbClr val="000000"/>
                          </a:solidFill>
                          <a:effectLst/>
                          <a:latin typeface="+mn-lt"/>
                        </a:rPr>
                        <a:t>Specs, SoC features design and validation staging plan and coverage, commits to PSS</a:t>
                      </a:r>
                      <a:br>
                        <a:rPr lang="en-US" sz="1000" b="0" i="0" u="none" strike="noStrike" dirty="0">
                          <a:solidFill>
                            <a:srgbClr val="000000"/>
                          </a:solidFill>
                          <a:effectLst/>
                          <a:latin typeface="+mn-lt"/>
                        </a:rPr>
                      </a:br>
                      <a:endParaRPr lang="en-US" sz="1000" b="0" i="0" u="none" strike="noStrike" dirty="0">
                        <a:solidFill>
                          <a:srgbClr val="000000"/>
                        </a:solidFill>
                        <a:effectLst/>
                        <a:latin typeface="+mn-lt"/>
                      </a:endParaRP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t"/>
                      <a:r>
                        <a:rPr lang="en-US" sz="1000" b="0" i="0" u="none" strike="noStrike" dirty="0">
                          <a:solidFill>
                            <a:srgbClr val="000000"/>
                          </a:solidFill>
                          <a:effectLst/>
                          <a:latin typeface="+mn-lt"/>
                        </a:rPr>
                        <a:t>SoC Val 0.3 Val Completed and publish results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t"/>
                      <a:r>
                        <a:rPr lang="en-US" sz="1000" b="0" i="0" u="none" strike="noStrike">
                          <a:solidFill>
                            <a:srgbClr val="000000"/>
                          </a:solidFill>
                          <a:effectLst/>
                          <a:latin typeface="+mn-lt"/>
                        </a:rPr>
                        <a:t>SoC 0.5 Val completed and published results.  Spec Updates to 0.8</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t"/>
                      <a:r>
                        <a:rPr lang="en-US" sz="1000" b="0" i="0" u="none" strike="noStrike">
                          <a:solidFill>
                            <a:srgbClr val="000000"/>
                          </a:solidFill>
                          <a:effectLst/>
                          <a:latin typeface="+mn-lt"/>
                        </a:rPr>
                        <a:t>Code Complete and released.  Soc Val 0.8 completed, and results published</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US" sz="1000" b="0" i="0" u="none" strike="noStrike">
                          <a:solidFill>
                            <a:srgbClr val="000000"/>
                          </a:solidFill>
                          <a:effectLst/>
                          <a:latin typeface="+mn-lt"/>
                        </a:rPr>
                        <a:t>RTL featured completed and released.  SoC Val for all TI gating completed.  PO configuration provided and validated</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000000"/>
                          </a:solidFill>
                          <a:effectLst/>
                          <a:latin typeface="+mn-lt"/>
                        </a:rPr>
                        <a:t>All SoC Val related to PSS1.1 completed. Final PO configuration provided and validated </a:t>
                      </a:r>
                    </a:p>
                  </a:txBody>
                  <a:tcPr marL="9144" marR="9144" marT="18288" marB="9144">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86889414"/>
                  </a:ext>
                </a:extLst>
              </a:tr>
              <a:tr h="772538">
                <a:tc vMerge="1">
                  <a:txBody>
                    <a:bodyPr/>
                    <a:lstStyle/>
                    <a:p>
                      <a:endParaRPr lang="en-US"/>
                    </a:p>
                  </a:txBody>
                  <a:tcPr/>
                </a:tc>
                <a:tc vMerge="1">
                  <a:txBody>
                    <a:bodyPr/>
                    <a:lstStyle/>
                    <a:p>
                      <a:endParaRPr lang="en-US"/>
                    </a:p>
                  </a:txBody>
                  <a:tcPr/>
                </a:tc>
                <a:tc>
                  <a:txBody>
                    <a:bodyPr/>
                    <a:lstStyle/>
                    <a:p>
                      <a:pPr algn="ctr" fontAlgn="t"/>
                      <a:r>
                        <a:rPr lang="en-US" sz="1000" b="0" i="0" u="none" strike="noStrike">
                          <a:solidFill>
                            <a:srgbClr val="000000"/>
                          </a:solidFill>
                          <a:effectLst/>
                          <a:latin typeface="+mn-lt"/>
                        </a:rPr>
                        <a:t>FW/SW</a:t>
                      </a:r>
                    </a:p>
                  </a:txBody>
                  <a:tcPr marL="3013" marR="3013" marT="30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mn-lt"/>
                        </a:rPr>
                        <a:t>Specs, FW/SW changes, features impacting system flows/Features coverage identified, past learnings/escapees</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0" algn="ctr" defTabSz="992490" rtl="0" eaLnBrk="1" fontAlgn="t" latinLnBrk="0" hangingPunct="1"/>
                      <a:r>
                        <a:rPr lang="en-US" sz="1000" b="0" i="0" u="none" strike="noStrike" kern="1200" dirty="0">
                          <a:solidFill>
                            <a:srgbClr val="000000"/>
                          </a:solidFill>
                          <a:effectLst/>
                          <a:latin typeface="+mn-lt"/>
                          <a:ea typeface="+mn-ea"/>
                          <a:cs typeface="+mn-cs"/>
                        </a:rPr>
                        <a:t>Specs, FW/SW features design and validation staging plan and coverage, commits to PSS</a:t>
                      </a:r>
                      <a:br>
                        <a:rPr lang="en-US" sz="1000" b="0" i="0" u="none" strike="noStrike" kern="1200" dirty="0">
                          <a:solidFill>
                            <a:srgbClr val="000000"/>
                          </a:solidFill>
                          <a:effectLst/>
                          <a:latin typeface="+mn-lt"/>
                          <a:ea typeface="+mn-ea"/>
                          <a:cs typeface="+mn-cs"/>
                        </a:rPr>
                      </a:br>
                      <a:endParaRPr lang="en-US" sz="1000" b="0" i="0" u="none" strike="noStrike" kern="1200" dirty="0">
                        <a:solidFill>
                          <a:srgbClr val="000000"/>
                        </a:solidFill>
                        <a:effectLst/>
                        <a:latin typeface="+mn-lt"/>
                        <a:ea typeface="+mn-ea"/>
                        <a:cs typeface="+mn-cs"/>
                      </a:endParaRP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algn="ctr" defTabSz="992490" rtl="0" eaLnBrk="1" fontAlgn="t" latinLnBrk="0" hangingPunct="1"/>
                      <a:r>
                        <a:rPr lang="en-US" sz="1000" b="0" i="0" u="none" strike="noStrike" kern="1200" dirty="0">
                          <a:solidFill>
                            <a:srgbClr val="000000"/>
                          </a:solidFill>
                          <a:effectLst/>
                          <a:latin typeface="+mn-lt"/>
                          <a:ea typeface="+mn-ea"/>
                          <a:cs typeface="+mn-cs"/>
                        </a:rPr>
                        <a:t> All FW/DRV/SW Developed and integrated Per PSS 0.3 milestone requirements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marR="0" lvl="0" indent="0" algn="ctr" defTabSz="992490" rtl="0" eaLnBrk="1" fontAlgn="t"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n-lt"/>
                          <a:ea typeface="+mn-ea"/>
                          <a:cs typeface="+mn-cs"/>
                        </a:rPr>
                        <a:t>All FW/DRV/SW Developed and integrated Per PSS 0.5 milestone requirements and code complete</a:t>
                      </a:r>
                    </a:p>
                    <a:p>
                      <a:pPr marL="0" algn="ctr" defTabSz="992490" rtl="0" eaLnBrk="1" fontAlgn="t" latinLnBrk="0" hangingPunct="1"/>
                      <a:endParaRPr lang="en-US" sz="1000" b="0" i="0" u="none" strike="noStrike" kern="1200" dirty="0">
                        <a:solidFill>
                          <a:srgbClr val="000000"/>
                        </a:solidFill>
                        <a:effectLst/>
                        <a:latin typeface="+mn-lt"/>
                        <a:ea typeface="+mn-ea"/>
                        <a:cs typeface="+mn-cs"/>
                      </a:endParaRP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algn="ctr" defTabSz="992490" rtl="0" eaLnBrk="1" fontAlgn="t" latinLnBrk="0" hangingPunct="1"/>
                      <a:r>
                        <a:rPr lang="en-US" sz="1000" b="0" i="0" u="none" strike="noStrike" kern="1200">
                          <a:solidFill>
                            <a:srgbClr val="000000"/>
                          </a:solidFill>
                          <a:effectLst/>
                          <a:latin typeface="+mn-lt"/>
                          <a:ea typeface="+mn-ea"/>
                          <a:cs typeface="+mn-cs"/>
                        </a:rPr>
                        <a:t>All TI  critical FW/SW Feature complete - validation done</a:t>
                      </a:r>
                      <a:br>
                        <a:rPr lang="en-US" sz="1000" b="0" i="0" u="none" strike="noStrike" kern="1200">
                          <a:solidFill>
                            <a:srgbClr val="000000"/>
                          </a:solidFill>
                          <a:effectLst/>
                          <a:latin typeface="+mn-lt"/>
                          <a:ea typeface="+mn-ea"/>
                          <a:cs typeface="+mn-cs"/>
                        </a:rPr>
                      </a:br>
                      <a:r>
                        <a:rPr lang="en-US" sz="1000" b="0" i="0" u="none" strike="noStrike" kern="1200">
                          <a:solidFill>
                            <a:srgbClr val="000000"/>
                          </a:solidFill>
                          <a:effectLst/>
                          <a:latin typeface="+mn-lt"/>
                          <a:ea typeface="+mn-ea"/>
                          <a:cs typeface="+mn-cs"/>
                        </a:rPr>
                        <a:t>All FW/SW and Drivers integrated and released to internal/external customers</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92490" rtl="0" eaLnBrk="1" fontAlgn="t" latinLnBrk="0" hangingPunct="1"/>
                      <a:r>
                        <a:rPr lang="en-US" sz="1000" b="0" i="0" u="none" strike="noStrike" kern="1200">
                          <a:solidFill>
                            <a:srgbClr val="000000"/>
                          </a:solidFill>
                          <a:effectLst/>
                          <a:latin typeface="+mn-lt"/>
                          <a:ea typeface="+mn-ea"/>
                          <a:cs typeface="+mn-cs"/>
                        </a:rPr>
                        <a:t>All FW/DRV/SW Feature complete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1000" b="0" i="0" u="none" strike="noStrike">
                          <a:solidFill>
                            <a:srgbClr val="000000"/>
                          </a:solidFill>
                          <a:effectLst/>
                          <a:latin typeface="+mn-lt"/>
                        </a:rPr>
                        <a:t>100% of PSS 1.1 BKC/IFWI tests passing.  All FW/Drivers integrated into the BKC/IFWI, all fw/drv/sw PO stack integrated and validated in BKC.</a:t>
                      </a:r>
                    </a:p>
                  </a:txBody>
                  <a:tcPr marL="9144" marR="9144" marT="18288" marB="9144">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09330662"/>
                  </a:ext>
                </a:extLst>
              </a:tr>
              <a:tr h="614471">
                <a:tc vMerge="1">
                  <a:txBody>
                    <a:bodyPr/>
                    <a:lstStyle/>
                    <a:p>
                      <a:endParaRPr lang="en-US"/>
                    </a:p>
                  </a:txBody>
                  <a:tcPr/>
                </a:tc>
                <a:tc vMerge="1">
                  <a:txBody>
                    <a:bodyPr/>
                    <a:lstStyle/>
                    <a:p>
                      <a:endParaRPr lang="en-US"/>
                    </a:p>
                  </a:txBody>
                  <a:tcPr/>
                </a:tc>
                <a:tc>
                  <a:txBody>
                    <a:bodyPr/>
                    <a:lstStyle/>
                    <a:p>
                      <a:pPr algn="ctr" fontAlgn="t"/>
                      <a:r>
                        <a:rPr lang="en-US" sz="1000" b="0" i="0" u="none" strike="noStrike">
                          <a:solidFill>
                            <a:srgbClr val="000000"/>
                          </a:solidFill>
                          <a:effectLst/>
                          <a:latin typeface="+mn-lt"/>
                        </a:rPr>
                        <a:t>Model</a:t>
                      </a:r>
                    </a:p>
                  </a:txBody>
                  <a:tcPr marL="3013" marR="3013" marT="30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mn-lt"/>
                        </a:rPr>
                        <a:t>Initial PSS Environment and tools strategy and learnings</a:t>
                      </a:r>
                      <a:br>
                        <a:rPr lang="en-US" sz="1000" b="0" i="0" u="none" strike="noStrike">
                          <a:solidFill>
                            <a:srgbClr val="000000"/>
                          </a:solidFill>
                          <a:effectLst/>
                          <a:latin typeface="+mn-lt"/>
                        </a:rPr>
                      </a:br>
                      <a:endParaRPr lang="en-US" sz="1000" b="0" i="0" u="none" strike="noStrike">
                        <a:solidFill>
                          <a:srgbClr val="000000"/>
                        </a:solidFill>
                        <a:effectLst/>
                        <a:latin typeface="+mn-lt"/>
                      </a:endParaRP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marL="0" algn="ctr" defTabSz="992490" rtl="0" eaLnBrk="1" fontAlgn="t" latinLnBrk="0" hangingPunct="1"/>
                      <a:r>
                        <a:rPr lang="en-US" sz="1000" b="0" i="0" u="none" strike="noStrike" kern="1200">
                          <a:solidFill>
                            <a:srgbClr val="000000"/>
                          </a:solidFill>
                          <a:effectLst/>
                          <a:latin typeface="+mn-lt"/>
                          <a:ea typeface="+mn-ea"/>
                          <a:cs typeface="+mn-cs"/>
                        </a:rPr>
                        <a:t>Model commitment to PSS and delivery plans in place​</a:t>
                      </a:r>
                      <a:br>
                        <a:rPr lang="en-US" sz="1000" b="0" i="0" u="none" strike="noStrike" kern="1200">
                          <a:solidFill>
                            <a:srgbClr val="000000"/>
                          </a:solidFill>
                          <a:effectLst/>
                          <a:latin typeface="+mn-lt"/>
                          <a:ea typeface="+mn-ea"/>
                          <a:cs typeface="+mn-cs"/>
                        </a:rPr>
                      </a:br>
                      <a:endParaRPr lang="en-US" sz="1000" b="0" i="0" u="none" strike="noStrike" kern="1200">
                        <a:solidFill>
                          <a:srgbClr val="000000"/>
                        </a:solidFill>
                        <a:effectLst/>
                        <a:latin typeface="+mn-lt"/>
                        <a:ea typeface="+mn-ea"/>
                        <a:cs typeface="+mn-cs"/>
                      </a:endParaRP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algn="ctr" defTabSz="992490" rtl="0" eaLnBrk="1" fontAlgn="t" latinLnBrk="0" hangingPunct="1"/>
                      <a:r>
                        <a:rPr lang="en-US" sz="1000" b="0" i="0" u="none" strike="noStrike" kern="1200" dirty="0">
                          <a:solidFill>
                            <a:srgbClr val="000000"/>
                          </a:solidFill>
                          <a:effectLst/>
                          <a:latin typeface="+mn-lt"/>
                          <a:ea typeface="+mn-ea"/>
                          <a:cs typeface="+mn-cs"/>
                        </a:rPr>
                        <a:t>Essential collaterals and new platform RTL in place. Model alive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marL="0" algn="ctr" defTabSz="992490" rtl="0" eaLnBrk="1" fontAlgn="t" latinLnBrk="0" hangingPunct="1"/>
                      <a:r>
                        <a:rPr lang="en-US" sz="1000" b="0" i="0" u="none" strike="noStrike" kern="1200" dirty="0">
                          <a:solidFill>
                            <a:srgbClr val="000000"/>
                          </a:solidFill>
                          <a:effectLst/>
                          <a:latin typeface="+mn-lt"/>
                          <a:ea typeface="+mn-ea"/>
                          <a:cs typeface="+mn-cs"/>
                        </a:rPr>
                        <a:t>RTL 0.5 based models and collaterals delivered with PSS 0.5 features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L="0" algn="ctr" defTabSz="992490" rtl="0" eaLnBrk="1" fontAlgn="t" latinLnBrk="0" hangingPunct="1"/>
                      <a:r>
                        <a:rPr lang="en-US" sz="1000" b="0" i="0" u="none" strike="noStrike" kern="1200">
                          <a:solidFill>
                            <a:srgbClr val="000000"/>
                          </a:solidFill>
                          <a:effectLst/>
                          <a:latin typeface="+mn-lt"/>
                          <a:ea typeface="+mn-ea"/>
                          <a:cs typeface="+mn-cs"/>
                        </a:rPr>
                        <a:t>RTL 0.8 based models and collaterals delivered  ​</a:t>
                      </a:r>
                    </a:p>
                    <a:p>
                      <a:pPr marL="0" algn="ctr" defTabSz="992490" rtl="0" eaLnBrk="1" fontAlgn="t" latinLnBrk="0" hangingPunct="1"/>
                      <a:r>
                        <a:rPr lang="en-US" sz="1000" b="0" i="0" u="none" strike="noStrike" kern="1200">
                          <a:solidFill>
                            <a:srgbClr val="000000"/>
                          </a:solidFill>
                          <a:effectLst/>
                          <a:latin typeface="+mn-lt"/>
                          <a:ea typeface="+mn-ea"/>
                          <a:cs typeface="+mn-cs"/>
                        </a:rPr>
                        <a:t>with PSS 0.8 features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marL="0" algn="ctr" defTabSz="992490" rtl="0" eaLnBrk="1" fontAlgn="t" latinLnBrk="0" hangingPunct="1"/>
                      <a:r>
                        <a:rPr lang="en-US" sz="1000" b="0" i="0" u="none" strike="noStrike" kern="1200">
                          <a:solidFill>
                            <a:srgbClr val="000000"/>
                          </a:solidFill>
                          <a:effectLst/>
                          <a:latin typeface="+mn-lt"/>
                          <a:ea typeface="+mn-ea"/>
                          <a:cs typeface="+mn-cs"/>
                        </a:rPr>
                        <a:t>RTL 1.0 based models and collaterals delivered  ​</a:t>
                      </a:r>
                    </a:p>
                    <a:p>
                      <a:pPr marL="0" algn="ctr" defTabSz="992490" rtl="0" eaLnBrk="1" fontAlgn="t" latinLnBrk="0" hangingPunct="1"/>
                      <a:r>
                        <a:rPr lang="en-US" sz="1000" b="0" i="0" u="none" strike="noStrike" kern="1200">
                          <a:solidFill>
                            <a:srgbClr val="000000"/>
                          </a:solidFill>
                          <a:effectLst/>
                          <a:latin typeface="+mn-lt"/>
                          <a:ea typeface="+mn-ea"/>
                          <a:cs typeface="+mn-cs"/>
                        </a:rPr>
                        <a:t>with PSS 1.0 features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marL="0" marR="0" lvl="0" indent="0" algn="ctr" defTabSz="661660"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mn-lt"/>
                          <a:ea typeface="+mn-ea"/>
                          <a:cs typeface="+mn-cs"/>
                        </a:rPr>
                        <a:t>TI based models and PO collaterals delivered   </a:t>
                      </a:r>
                    </a:p>
                  </a:txBody>
                  <a:tcPr marL="9144" marR="9144" marT="18288" marB="9144">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96039334"/>
                  </a:ext>
                </a:extLst>
              </a:tr>
              <a:tr h="756333">
                <a:tc vMerge="1">
                  <a:txBody>
                    <a:bodyPr/>
                    <a:lstStyle/>
                    <a:p>
                      <a:endParaRPr lang="en-US"/>
                    </a:p>
                  </a:txBody>
                  <a:tcPr/>
                </a:tc>
                <a:tc>
                  <a:txBody>
                    <a:bodyPr/>
                    <a:lstStyle/>
                    <a:p>
                      <a:pPr algn="ctr" fontAlgn="t"/>
                      <a:r>
                        <a:rPr lang="en-US" sz="1000" b="0" i="0" u="none" strike="noStrike">
                          <a:solidFill>
                            <a:srgbClr val="000000"/>
                          </a:solidFill>
                          <a:effectLst/>
                          <a:latin typeface="+mn-lt"/>
                        </a:rPr>
                        <a:t>Planning</a:t>
                      </a:r>
                    </a:p>
                  </a:txBody>
                  <a:tcPr marL="3013" marR="3013" marT="30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mn-lt"/>
                        </a:rPr>
                        <a:t> </a:t>
                      </a:r>
                    </a:p>
                  </a:txBody>
                  <a:tcPr marL="3013" marR="3013" marT="30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000" b="0" i="0">
                          <a:solidFill>
                            <a:srgbClr val="000000"/>
                          </a:solidFill>
                          <a:effectLst/>
                          <a:latin typeface="+mn-lt"/>
                        </a:rPr>
                        <a:t>Risk and new features Analysis for PSS impact.​</a:t>
                      </a:r>
                    </a:p>
                    <a:p>
                      <a:pPr algn="ctr" rtl="0" fontAlgn="base"/>
                      <a:r>
                        <a:rPr lang="en-US" sz="1000" b="0" i="0">
                          <a:solidFill>
                            <a:srgbClr val="000000"/>
                          </a:solidFill>
                          <a:effectLst/>
                          <a:latin typeface="+mn-lt"/>
                        </a:rPr>
                        <a:t>Initial PSS Strategy and Coverage matrix​</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marL="0" algn="ctr" defTabSz="992490" rtl="0" eaLnBrk="1" fontAlgn="t" latinLnBrk="0" hangingPunct="1"/>
                      <a:r>
                        <a:rPr lang="en-US" sz="1000" b="0" i="0" u="none" strike="noStrike" kern="1200">
                          <a:solidFill>
                            <a:srgbClr val="000000"/>
                          </a:solidFill>
                          <a:effectLst/>
                          <a:latin typeface="+mn-lt"/>
                          <a:ea typeface="+mn-ea"/>
                          <a:cs typeface="+mn-cs"/>
                        </a:rPr>
                        <a:t>Dependencies and Staging Plan.​</a:t>
                      </a:r>
                    </a:p>
                    <a:p>
                      <a:pPr marL="0" algn="ctr" defTabSz="992490" rtl="0" eaLnBrk="1" fontAlgn="t" latinLnBrk="0" hangingPunct="1"/>
                      <a:r>
                        <a:rPr lang="en-US" sz="1000" b="0" i="0" u="none" strike="noStrike" kern="1200">
                          <a:solidFill>
                            <a:srgbClr val="000000"/>
                          </a:solidFill>
                          <a:effectLst/>
                          <a:latin typeface="+mn-lt"/>
                          <a:ea typeface="+mn-ea"/>
                          <a:cs typeface="+mn-cs"/>
                        </a:rPr>
                        <a:t>​Technology intercepts​</a:t>
                      </a:r>
                    </a:p>
                    <a:p>
                      <a:pPr marL="0" algn="ctr" defTabSz="992490" rtl="0" eaLnBrk="1" fontAlgn="t" latinLnBrk="0" hangingPunct="1"/>
                      <a:r>
                        <a:rPr lang="en-US" sz="1000" b="0" i="0" u="none" strike="noStrike" kern="1200">
                          <a:solidFill>
                            <a:srgbClr val="000000"/>
                          </a:solidFill>
                          <a:effectLst/>
                          <a:latin typeface="+mn-lt"/>
                          <a:ea typeface="+mn-ea"/>
                          <a:cs typeface="+mn-cs"/>
                        </a:rPr>
                        <a:t>High level commits</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gn="ctr" defTabSz="992490" rtl="0" eaLnBrk="1" fontAlgn="t" latinLnBrk="0" hangingPunct="1"/>
                      <a:r>
                        <a:rPr lang="en-US" sz="1000" b="0" i="0" u="none" strike="noStrike" kern="1200">
                          <a:solidFill>
                            <a:srgbClr val="000000"/>
                          </a:solidFill>
                          <a:effectLst/>
                          <a:latin typeface="+mn-lt"/>
                          <a:ea typeface="+mn-ea"/>
                          <a:cs typeface="+mn-cs"/>
                        </a:rPr>
                        <a:t>PSS Plan &amp; commits update as required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algn="ctr" defTabSz="992490" rtl="0" eaLnBrk="1" fontAlgn="t" latinLnBrk="0" hangingPunct="1"/>
                      <a:r>
                        <a:rPr lang="en-US" sz="1000" b="0" i="0" u="none" strike="noStrike" kern="1200" dirty="0">
                          <a:solidFill>
                            <a:srgbClr val="000000"/>
                          </a:solidFill>
                          <a:effectLst/>
                          <a:latin typeface="+mn-lt"/>
                          <a:ea typeface="+mn-ea"/>
                          <a:cs typeface="+mn-cs"/>
                        </a:rPr>
                        <a:t>PSS Plan &amp; commits update as required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algn="ctr" defTabSz="992490" rtl="0" eaLnBrk="1" fontAlgn="t" latinLnBrk="0" hangingPunct="1"/>
                      <a:r>
                        <a:rPr lang="en-US" sz="1000" b="0" i="0" u="none" strike="noStrike" kern="1200" dirty="0">
                          <a:solidFill>
                            <a:srgbClr val="000000"/>
                          </a:solidFill>
                          <a:effectLst/>
                          <a:latin typeface="+mn-lt"/>
                          <a:ea typeface="+mn-ea"/>
                          <a:cs typeface="+mn-cs"/>
                        </a:rPr>
                        <a:t>PSS Plan &amp; commits update as required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algn="ctr" defTabSz="992490" rtl="0" eaLnBrk="1" fontAlgn="t" latinLnBrk="0" hangingPunct="1"/>
                      <a:r>
                        <a:rPr lang="en-US" sz="1000" b="0" i="0" u="none" strike="noStrike" kern="1200" dirty="0">
                          <a:solidFill>
                            <a:srgbClr val="000000"/>
                          </a:solidFill>
                          <a:effectLst/>
                          <a:latin typeface="+mn-lt"/>
                          <a:ea typeface="+mn-ea"/>
                          <a:cs typeface="+mn-cs"/>
                        </a:rPr>
                        <a:t>PSS Plan &amp; commits update as required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r>
                        <a:rPr lang="en-US" sz="1100" kern="1200">
                          <a:solidFill>
                            <a:srgbClr val="000000"/>
                          </a:solidFill>
                          <a:latin typeface="+mn-lt"/>
                          <a:ea typeface="+mn-ea"/>
                          <a:cs typeface="+mn-cs"/>
                        </a:rPr>
                        <a:t>PSS Plan &amp; commits update as required </a:t>
                      </a:r>
                    </a:p>
                  </a:txBody>
                  <a:tcPr marL="9144" marR="9144" marT="18288" marB="9144">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52572908"/>
                  </a:ext>
                </a:extLst>
              </a:tr>
              <a:tr h="664824">
                <a:tc rowSpan="2">
                  <a:txBody>
                    <a:bodyPr/>
                    <a:lstStyle/>
                    <a:p>
                      <a:pPr algn="ctr" fontAlgn="ctr"/>
                      <a:r>
                        <a:rPr lang="en-US" sz="1000" b="0" i="0" u="none" strike="noStrike">
                          <a:solidFill>
                            <a:srgbClr val="000000"/>
                          </a:solidFill>
                          <a:effectLst/>
                          <a:latin typeface="+mn-lt"/>
                        </a:rPr>
                        <a:t>Deliverables</a:t>
                      </a:r>
                    </a:p>
                  </a:txBody>
                  <a:tcPr marL="3013" marR="3013" marT="3013"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a:solidFill>
                            <a:srgbClr val="000000"/>
                          </a:solidFill>
                          <a:effectLst/>
                          <a:latin typeface="+mn-lt"/>
                        </a:rPr>
                        <a:t>Target</a:t>
                      </a:r>
                    </a:p>
                  </a:txBody>
                  <a:tcPr marL="3013" marR="3013" marT="30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mn-lt"/>
                        </a:rPr>
                        <a:t> </a:t>
                      </a:r>
                    </a:p>
                  </a:txBody>
                  <a:tcPr marL="3013" marR="3013" marT="301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ase"/>
                      <a:r>
                        <a:rPr lang="en-US" sz="1000" b="0" i="0">
                          <a:solidFill>
                            <a:srgbClr val="000000"/>
                          </a:solidFill>
                          <a:effectLst/>
                          <a:latin typeface="+mn-lt"/>
                        </a:rPr>
                        <a:t>PSS D2I Readiness and feedback​</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ase"/>
                      <a:r>
                        <a:rPr lang="en-US" sz="1000" b="0" i="0">
                          <a:solidFill>
                            <a:srgbClr val="000000"/>
                          </a:solidFill>
                          <a:effectLst/>
                          <a:latin typeface="+mn-lt"/>
                        </a:rPr>
                        <a:t>EC+6 weeks ​</a:t>
                      </a:r>
                    </a:p>
                    <a:p>
                      <a:pPr algn="ctr" rtl="0" fontAlgn="base"/>
                      <a:r>
                        <a:rPr lang="en-US" sz="1000" b="0" i="0">
                          <a:solidFill>
                            <a:srgbClr val="000000"/>
                          </a:solidFill>
                          <a:effectLst/>
                          <a:latin typeface="+mn-lt"/>
                        </a:rPr>
                        <a:t>Provide pre silicon System Strategy and committed plan​</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rtl="0" fontAlgn="base"/>
                      <a:r>
                        <a:rPr lang="en-US" sz="1000" b="0" i="0">
                          <a:solidFill>
                            <a:srgbClr val="000000"/>
                          </a:solidFill>
                          <a:effectLst/>
                          <a:latin typeface="+mn-lt"/>
                        </a:rPr>
                        <a:t>RTL 0.5 Feedback​</a:t>
                      </a:r>
                    </a:p>
                    <a:p>
                      <a:pPr algn="ctr" rtl="0" fontAlgn="base"/>
                      <a:r>
                        <a:rPr lang="en-US" sz="1000" b="0" i="0">
                          <a:solidFill>
                            <a:srgbClr val="000000"/>
                          </a:solidFill>
                          <a:effectLst/>
                          <a:latin typeface="+mn-lt"/>
                        </a:rPr>
                        <a:t>Provide healthy pre silicon systems ready for CI​</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rtl="0" fontAlgn="base"/>
                      <a:r>
                        <a:rPr lang="en-US" sz="1000" b="0" i="0">
                          <a:solidFill>
                            <a:srgbClr val="000000"/>
                          </a:solidFill>
                          <a:effectLst/>
                          <a:latin typeface="+mn-lt"/>
                        </a:rPr>
                        <a:t>RTL 0.8 Feedback​</a:t>
                      </a:r>
                    </a:p>
                    <a:p>
                      <a:pPr algn="ctr" rtl="0" fontAlgn="base"/>
                      <a:r>
                        <a:rPr lang="en-US" sz="1000" b="0" i="0">
                          <a:solidFill>
                            <a:srgbClr val="000000"/>
                          </a:solidFill>
                          <a:effectLst/>
                          <a:latin typeface="+mn-lt"/>
                        </a:rPr>
                        <a:t>Provide feedback and indication to design health​</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ase"/>
                      <a:r>
                        <a:rPr lang="en-US" sz="1000" b="0" i="0" dirty="0">
                          <a:solidFill>
                            <a:srgbClr val="000000"/>
                          </a:solidFill>
                          <a:effectLst/>
                          <a:latin typeface="+mn-lt"/>
                        </a:rPr>
                        <a:t>RTL Freeze​</a:t>
                      </a:r>
                    </a:p>
                    <a:p>
                      <a:pPr algn="ctr" rtl="0" fontAlgn="base"/>
                      <a:r>
                        <a:rPr lang="en-US" sz="1000" b="0" i="0" dirty="0">
                          <a:solidFill>
                            <a:srgbClr val="000000"/>
                          </a:solidFill>
                          <a:effectLst/>
                          <a:latin typeface="+mn-lt"/>
                        </a:rPr>
                        <a:t>Provide feedback to governance review and decision​</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base"/>
                      <a:r>
                        <a:rPr lang="en-US" sz="1000" b="0" i="0" dirty="0">
                          <a:solidFill>
                            <a:srgbClr val="000000"/>
                          </a:solidFill>
                          <a:effectLst/>
                          <a:latin typeface="+mn-lt"/>
                        </a:rPr>
                        <a:t>A0 Tape-In​</a:t>
                      </a:r>
                    </a:p>
                    <a:p>
                      <a:pPr algn="ctr" rtl="0" fontAlgn="base"/>
                      <a:r>
                        <a:rPr lang="en-US" sz="1000" b="0" i="0" dirty="0">
                          <a:solidFill>
                            <a:srgbClr val="000000"/>
                          </a:solidFill>
                          <a:effectLst/>
                          <a:latin typeface="+mn-lt"/>
                        </a:rPr>
                        <a:t>Provide feedback to governance review and decision​</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mn-lt"/>
                          <a:ea typeface="+mn-ea"/>
                          <a:cs typeface="+mn-cs"/>
                        </a:rPr>
                        <a:t>Check point @A0 TI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latin typeface="+mn-lt"/>
                          <a:ea typeface="+mn-ea"/>
                          <a:cs typeface="+mn-cs"/>
                        </a:rPr>
                        <a:t>Complete @ A0 Power-On</a:t>
                      </a:r>
                      <a:br>
                        <a:rPr lang="en-US" sz="1100" kern="1200" dirty="0">
                          <a:solidFill>
                            <a:srgbClr val="000000"/>
                          </a:solidFill>
                          <a:latin typeface="+mn-lt"/>
                          <a:ea typeface="+mn-ea"/>
                          <a:cs typeface="+mn-cs"/>
                        </a:rPr>
                      </a:br>
                      <a:endParaRPr lang="en-US" sz="1100" kern="1200" dirty="0">
                        <a:solidFill>
                          <a:srgbClr val="000000"/>
                        </a:solidFill>
                        <a:latin typeface="+mn-lt"/>
                        <a:ea typeface="+mn-ea"/>
                        <a:cs typeface="+mn-cs"/>
                      </a:endParaRPr>
                    </a:p>
                  </a:txBody>
                  <a:tcPr marL="9144" marR="9144" marT="18288" marB="9144">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748084072"/>
                  </a:ext>
                </a:extLst>
              </a:tr>
              <a:tr h="676643">
                <a:tc vMerge="1">
                  <a:txBody>
                    <a:bodyPr/>
                    <a:lstStyle/>
                    <a:p>
                      <a:endParaRPr lang="en-US"/>
                    </a:p>
                  </a:txBody>
                  <a:tcPr/>
                </a:tc>
                <a:tc>
                  <a:txBody>
                    <a:bodyPr/>
                    <a:lstStyle/>
                    <a:p>
                      <a:pPr algn="ctr" fontAlgn="t"/>
                      <a:r>
                        <a:rPr lang="en-US" sz="1000" b="0" i="0" u="none" strike="noStrike">
                          <a:solidFill>
                            <a:srgbClr val="000000"/>
                          </a:solidFill>
                          <a:effectLst/>
                          <a:latin typeface="+mn-lt"/>
                        </a:rPr>
                        <a:t>Results</a:t>
                      </a:r>
                    </a:p>
                  </a:txBody>
                  <a:tcPr marL="3013" marR="3013" marT="301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effectLst/>
                          <a:latin typeface="+mn-lt"/>
                        </a:rPr>
                        <a:t> </a:t>
                      </a:r>
                    </a:p>
                  </a:txBody>
                  <a:tcPr marL="3013" marR="3013" marT="301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ase"/>
                      <a:r>
                        <a:rPr lang="en-US" sz="1000" b="0" i="0">
                          <a:solidFill>
                            <a:srgbClr val="000000"/>
                          </a:solidFill>
                          <a:effectLst/>
                          <a:latin typeface="+mn-lt"/>
                        </a:rPr>
                        <a:t>Initial val plan in place. Targeted models and flows identified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rtl="0" fontAlgn="base"/>
                      <a:r>
                        <a:rPr lang="en-US" sz="1000" b="0" i="0">
                          <a:solidFill>
                            <a:srgbClr val="000000"/>
                          </a:solidFill>
                          <a:effectLst/>
                          <a:latin typeface="+mn-lt"/>
                        </a:rPr>
                        <a:t>PSS validation strategy and coverage matrix in place.  Validation plan in place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ase"/>
                      <a:r>
                        <a:rPr lang="en-US" sz="1000" b="0" i="0">
                          <a:solidFill>
                            <a:srgbClr val="000000"/>
                          </a:solidFill>
                          <a:effectLst/>
                          <a:latin typeface="+mn-lt"/>
                        </a:rPr>
                        <a:t>Models alive &amp; ready for continuous integration.​</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base"/>
                      <a:r>
                        <a:rPr lang="en-US" sz="1000" b="0" i="0" dirty="0">
                          <a:solidFill>
                            <a:srgbClr val="000000"/>
                          </a:solidFill>
                          <a:effectLst/>
                          <a:latin typeface="+mn-lt"/>
                        </a:rPr>
                        <a:t>Legacy integration &amp; basic system functionality. IP level functionality for new IPs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base"/>
                      <a:r>
                        <a:rPr lang="en-US" sz="1000" b="0" i="0" dirty="0">
                          <a:solidFill>
                            <a:srgbClr val="000000"/>
                          </a:solidFill>
                          <a:effectLst/>
                          <a:latin typeface="+mn-lt"/>
                        </a:rPr>
                        <a:t>Critical flows and new functionality.  Feedback to RTL Freeze validation and all targeted domains enable ​</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base"/>
                      <a:r>
                        <a:rPr lang="en-US" sz="1000" b="0" i="0" dirty="0">
                          <a:solidFill>
                            <a:srgbClr val="000000"/>
                          </a:solidFill>
                          <a:effectLst/>
                          <a:latin typeface="+mn-lt"/>
                        </a:rPr>
                        <a:t>Gating TI focus – All Gating TI flows passing, or bugs dispositioned​</a:t>
                      </a:r>
                    </a:p>
                  </a:txBody>
                  <a:tcPr marL="9144" marR="9144" marT="18288" marB="914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1100" kern="1200" dirty="0">
                          <a:solidFill>
                            <a:srgbClr val="000000"/>
                          </a:solidFill>
                          <a:latin typeface="+mn-lt"/>
                        </a:rPr>
                        <a:t>PO Readiness Flows passing based on PO Platform</a:t>
                      </a:r>
                      <a:endParaRPr lang="en-US" sz="1100" b="0" kern="1200" dirty="0">
                        <a:solidFill>
                          <a:srgbClr val="000000"/>
                        </a:solidFill>
                        <a:latin typeface="+mn-lt"/>
                        <a:ea typeface="+mn-ea"/>
                        <a:cs typeface="Arial" pitchFamily="34" charset="0"/>
                      </a:endParaRPr>
                    </a:p>
                  </a:txBody>
                  <a:tcPr marL="9144" marR="9144" marT="18288" marB="9144">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937953078"/>
                  </a:ext>
                </a:extLst>
              </a:tr>
            </a:tbl>
          </a:graphicData>
        </a:graphic>
      </p:graphicFrame>
      <p:grpSp>
        <p:nvGrpSpPr>
          <p:cNvPr id="61" name="Group 60">
            <a:extLst>
              <a:ext uri="{FF2B5EF4-FFF2-40B4-BE49-F238E27FC236}">
                <a16:creationId xmlns:a16="http://schemas.microsoft.com/office/drawing/2014/main" id="{EB2A91E6-3AA9-47BC-A4E4-E60EDB6A83F4}"/>
              </a:ext>
            </a:extLst>
          </p:cNvPr>
          <p:cNvGrpSpPr/>
          <p:nvPr/>
        </p:nvGrpSpPr>
        <p:grpSpPr>
          <a:xfrm>
            <a:off x="9557669" y="1162318"/>
            <a:ext cx="1646271" cy="361141"/>
            <a:chOff x="3119799" y="254542"/>
            <a:chExt cx="2921066" cy="249488"/>
          </a:xfrm>
        </p:grpSpPr>
        <p:sp>
          <p:nvSpPr>
            <p:cNvPr id="62" name="Rechthoek">
              <a:extLst>
                <a:ext uri="{FF2B5EF4-FFF2-40B4-BE49-F238E27FC236}">
                  <a16:creationId xmlns:a16="http://schemas.microsoft.com/office/drawing/2014/main" id="{18D39616-22BD-4F02-8A4F-61DE25F0AE47}"/>
                </a:ext>
              </a:extLst>
            </p:cNvPr>
            <p:cNvSpPr/>
            <p:nvPr/>
          </p:nvSpPr>
          <p:spPr>
            <a:xfrm rot="10800000" flipH="1">
              <a:off x="3119799" y="254542"/>
              <a:ext cx="2921066" cy="249488"/>
            </a:xfrm>
            <a:prstGeom prst="homePlate">
              <a:avLst>
                <a:gd name="adj" fmla="val 32953"/>
              </a:avLst>
            </a:prstGeom>
            <a:blipFill dpi="0" rotWithShape="1">
              <a:blip r:embed="rId5" cstate="print">
                <a:extLst>
                  <a:ext uri="{28A0092B-C50C-407E-A947-70E740481C1C}">
                    <a14:useLocalDpi xmlns:a14="http://schemas.microsoft.com/office/drawing/2010/main" val="0"/>
                  </a:ext>
                </a:extLst>
              </a:blip>
              <a:srcRect/>
              <a:stretch>
                <a:fillRect l="-21549" t="-697771" r="-61907" b="-388353"/>
              </a:stretch>
            </a:blipFill>
            <a:ln w="6350" cap="flat">
              <a:solidFill>
                <a:srgbClr val="C3A068"/>
              </a:solidFill>
              <a:miter lim="400000"/>
            </a:ln>
            <a:effectLst/>
          </p:spPr>
          <p:txBody>
            <a:bodyPr wrap="square" lIns="49635" tIns="49635" rIns="49635" bIns="49635" numCol="1" anchor="ctr">
              <a:noAutofit/>
            </a:bodyPr>
            <a:lstStyle/>
            <a:p>
              <a:pPr algn="ctr" defTabSz="893374">
                <a:defRPr/>
              </a:pPr>
              <a:endParaRPr sz="1000" b="1" spc="326">
                <a:solidFill>
                  <a:prstClr val="black"/>
                </a:solidFill>
                <a:cs typeface="Helvetica"/>
                <a:sym typeface="Helvetica Neue"/>
              </a:endParaRPr>
            </a:p>
          </p:txBody>
        </p:sp>
        <p:sp>
          <p:nvSpPr>
            <p:cNvPr id="63" name="TextBox 62">
              <a:extLst>
                <a:ext uri="{FF2B5EF4-FFF2-40B4-BE49-F238E27FC236}">
                  <a16:creationId xmlns:a16="http://schemas.microsoft.com/office/drawing/2014/main" id="{9FDBD3B5-9967-4A4A-993A-5641FEE7B022}"/>
                </a:ext>
              </a:extLst>
            </p:cNvPr>
            <p:cNvSpPr txBox="1"/>
            <p:nvPr/>
          </p:nvSpPr>
          <p:spPr>
            <a:xfrm>
              <a:off x="3153155" y="280938"/>
              <a:ext cx="2582367" cy="180729"/>
            </a:xfrm>
            <a:prstGeom prst="rect">
              <a:avLst/>
            </a:prstGeom>
            <a:noFill/>
          </p:spPr>
          <p:txBody>
            <a:bodyPr wrap="square" rtlCol="0">
              <a:spAutoFit/>
            </a:bodyPr>
            <a:lstStyle/>
            <a:p>
              <a:pPr algn="ctr" defTabSz="992638">
                <a:defRPr/>
              </a:pPr>
              <a:r>
                <a:rPr lang="en-US" sz="1050" b="1" spc="217">
                  <a:solidFill>
                    <a:srgbClr val="C3A068"/>
                  </a:solidFill>
                </a:rPr>
                <a:t>PSS1.0</a:t>
              </a:r>
            </a:p>
          </p:txBody>
        </p:sp>
      </p:grpSp>
      <p:grpSp>
        <p:nvGrpSpPr>
          <p:cNvPr id="64" name="Group 63">
            <a:extLst>
              <a:ext uri="{FF2B5EF4-FFF2-40B4-BE49-F238E27FC236}">
                <a16:creationId xmlns:a16="http://schemas.microsoft.com/office/drawing/2014/main" id="{65D4379C-6783-4803-BD98-4864795474B8}"/>
              </a:ext>
            </a:extLst>
          </p:cNvPr>
          <p:cNvGrpSpPr/>
          <p:nvPr/>
        </p:nvGrpSpPr>
        <p:grpSpPr>
          <a:xfrm>
            <a:off x="7839797" y="1169845"/>
            <a:ext cx="1646271" cy="361141"/>
            <a:chOff x="3119799" y="254542"/>
            <a:chExt cx="2921066" cy="249488"/>
          </a:xfrm>
        </p:grpSpPr>
        <p:sp>
          <p:nvSpPr>
            <p:cNvPr id="65" name="Rechthoek">
              <a:extLst>
                <a:ext uri="{FF2B5EF4-FFF2-40B4-BE49-F238E27FC236}">
                  <a16:creationId xmlns:a16="http://schemas.microsoft.com/office/drawing/2014/main" id="{08B78F13-E09D-468C-AA3C-D60B3B102EF5}"/>
                </a:ext>
              </a:extLst>
            </p:cNvPr>
            <p:cNvSpPr/>
            <p:nvPr/>
          </p:nvSpPr>
          <p:spPr>
            <a:xfrm rot="10800000" flipH="1">
              <a:off x="3119799" y="254542"/>
              <a:ext cx="2921066" cy="249488"/>
            </a:xfrm>
            <a:prstGeom prst="homePlate">
              <a:avLst>
                <a:gd name="adj" fmla="val 32953"/>
              </a:avLst>
            </a:prstGeom>
            <a:blipFill dpi="0" rotWithShape="1">
              <a:blip r:embed="rId5" cstate="print">
                <a:extLst>
                  <a:ext uri="{28A0092B-C50C-407E-A947-70E740481C1C}">
                    <a14:useLocalDpi xmlns:a14="http://schemas.microsoft.com/office/drawing/2010/main" val="0"/>
                  </a:ext>
                </a:extLst>
              </a:blip>
              <a:srcRect/>
              <a:stretch>
                <a:fillRect l="-21549" t="-697771" r="-61907" b="-388353"/>
              </a:stretch>
            </a:blipFill>
            <a:ln w="6350" cap="flat">
              <a:solidFill>
                <a:srgbClr val="C3A068"/>
              </a:solidFill>
              <a:miter lim="400000"/>
            </a:ln>
            <a:effectLst/>
          </p:spPr>
          <p:txBody>
            <a:bodyPr wrap="square" lIns="49635" tIns="49635" rIns="49635" bIns="49635" numCol="1" anchor="ctr">
              <a:noAutofit/>
            </a:bodyPr>
            <a:lstStyle/>
            <a:p>
              <a:pPr algn="ctr" defTabSz="893374">
                <a:defRPr/>
              </a:pPr>
              <a:endParaRPr sz="1000" b="1" spc="326">
                <a:solidFill>
                  <a:prstClr val="black"/>
                </a:solidFill>
                <a:cs typeface="Helvetica"/>
                <a:sym typeface="Helvetica Neue"/>
              </a:endParaRPr>
            </a:p>
          </p:txBody>
        </p:sp>
        <p:sp>
          <p:nvSpPr>
            <p:cNvPr id="66" name="TextBox 65">
              <a:extLst>
                <a:ext uri="{FF2B5EF4-FFF2-40B4-BE49-F238E27FC236}">
                  <a16:creationId xmlns:a16="http://schemas.microsoft.com/office/drawing/2014/main" id="{C3732F33-4B86-4C19-B0C5-5B2EF2BEDD86}"/>
                </a:ext>
              </a:extLst>
            </p:cNvPr>
            <p:cNvSpPr txBox="1"/>
            <p:nvPr/>
          </p:nvSpPr>
          <p:spPr>
            <a:xfrm>
              <a:off x="3153155" y="280938"/>
              <a:ext cx="2582367" cy="180729"/>
            </a:xfrm>
            <a:prstGeom prst="rect">
              <a:avLst/>
            </a:prstGeom>
            <a:noFill/>
          </p:spPr>
          <p:txBody>
            <a:bodyPr wrap="square" rtlCol="0">
              <a:spAutoFit/>
            </a:bodyPr>
            <a:lstStyle/>
            <a:p>
              <a:pPr algn="ctr" defTabSz="992638">
                <a:defRPr/>
              </a:pPr>
              <a:r>
                <a:rPr lang="en-US" sz="1050" b="1" spc="217">
                  <a:solidFill>
                    <a:srgbClr val="C3A068"/>
                  </a:solidFill>
                </a:rPr>
                <a:t>PSS0.8</a:t>
              </a:r>
            </a:p>
          </p:txBody>
        </p:sp>
      </p:grpSp>
      <p:grpSp>
        <p:nvGrpSpPr>
          <p:cNvPr id="67" name="Group 66">
            <a:extLst>
              <a:ext uri="{FF2B5EF4-FFF2-40B4-BE49-F238E27FC236}">
                <a16:creationId xmlns:a16="http://schemas.microsoft.com/office/drawing/2014/main" id="{4ADC448D-207F-4AD3-B958-017A7D95C3F1}"/>
              </a:ext>
            </a:extLst>
          </p:cNvPr>
          <p:cNvGrpSpPr/>
          <p:nvPr/>
        </p:nvGrpSpPr>
        <p:grpSpPr>
          <a:xfrm>
            <a:off x="6077942" y="1162839"/>
            <a:ext cx="1646271" cy="361141"/>
            <a:chOff x="3119799" y="254542"/>
            <a:chExt cx="2921066" cy="249488"/>
          </a:xfrm>
        </p:grpSpPr>
        <p:sp>
          <p:nvSpPr>
            <p:cNvPr id="68" name="Rechthoek">
              <a:extLst>
                <a:ext uri="{FF2B5EF4-FFF2-40B4-BE49-F238E27FC236}">
                  <a16:creationId xmlns:a16="http://schemas.microsoft.com/office/drawing/2014/main" id="{B1153891-A037-48D7-93D2-9407AA2BF1A7}"/>
                </a:ext>
              </a:extLst>
            </p:cNvPr>
            <p:cNvSpPr/>
            <p:nvPr/>
          </p:nvSpPr>
          <p:spPr>
            <a:xfrm rot="10800000" flipH="1">
              <a:off x="3119799" y="254542"/>
              <a:ext cx="2921066" cy="249488"/>
            </a:xfrm>
            <a:prstGeom prst="homePlate">
              <a:avLst>
                <a:gd name="adj" fmla="val 32953"/>
              </a:avLst>
            </a:prstGeom>
            <a:blipFill dpi="0" rotWithShape="1">
              <a:blip r:embed="rId5" cstate="print">
                <a:extLst>
                  <a:ext uri="{28A0092B-C50C-407E-A947-70E740481C1C}">
                    <a14:useLocalDpi xmlns:a14="http://schemas.microsoft.com/office/drawing/2010/main" val="0"/>
                  </a:ext>
                </a:extLst>
              </a:blip>
              <a:srcRect/>
              <a:stretch>
                <a:fillRect l="-21549" t="-697771" r="-61907" b="-388353"/>
              </a:stretch>
            </a:blipFill>
            <a:ln w="6350" cap="flat">
              <a:solidFill>
                <a:srgbClr val="C3A068"/>
              </a:solidFill>
              <a:miter lim="400000"/>
            </a:ln>
            <a:effectLst/>
          </p:spPr>
          <p:txBody>
            <a:bodyPr wrap="square" lIns="49635" tIns="49635" rIns="49635" bIns="49635" numCol="1" anchor="ctr">
              <a:noAutofit/>
            </a:bodyPr>
            <a:lstStyle/>
            <a:p>
              <a:pPr algn="ctr" defTabSz="893374">
                <a:defRPr/>
              </a:pPr>
              <a:endParaRPr sz="1000" b="1" spc="326">
                <a:solidFill>
                  <a:prstClr val="black"/>
                </a:solidFill>
                <a:cs typeface="Helvetica"/>
                <a:sym typeface="Helvetica Neue"/>
              </a:endParaRPr>
            </a:p>
          </p:txBody>
        </p:sp>
        <p:sp>
          <p:nvSpPr>
            <p:cNvPr id="69" name="TextBox 68">
              <a:extLst>
                <a:ext uri="{FF2B5EF4-FFF2-40B4-BE49-F238E27FC236}">
                  <a16:creationId xmlns:a16="http://schemas.microsoft.com/office/drawing/2014/main" id="{1E6FAA45-431F-4C43-9C97-8759E48718E8}"/>
                </a:ext>
              </a:extLst>
            </p:cNvPr>
            <p:cNvSpPr txBox="1"/>
            <p:nvPr/>
          </p:nvSpPr>
          <p:spPr>
            <a:xfrm>
              <a:off x="3153155" y="280938"/>
              <a:ext cx="2582367" cy="180729"/>
            </a:xfrm>
            <a:prstGeom prst="rect">
              <a:avLst/>
            </a:prstGeom>
            <a:noFill/>
          </p:spPr>
          <p:txBody>
            <a:bodyPr wrap="square" rtlCol="0">
              <a:spAutoFit/>
            </a:bodyPr>
            <a:lstStyle/>
            <a:p>
              <a:pPr algn="ctr" defTabSz="992638">
                <a:defRPr/>
              </a:pPr>
              <a:r>
                <a:rPr lang="en-US" sz="1050" b="1" spc="217">
                  <a:solidFill>
                    <a:srgbClr val="C3A068"/>
                  </a:solidFill>
                </a:rPr>
                <a:t>PSS0.5</a:t>
              </a:r>
            </a:p>
          </p:txBody>
        </p:sp>
      </p:grpSp>
      <p:grpSp>
        <p:nvGrpSpPr>
          <p:cNvPr id="70" name="Group 69">
            <a:extLst>
              <a:ext uri="{FF2B5EF4-FFF2-40B4-BE49-F238E27FC236}">
                <a16:creationId xmlns:a16="http://schemas.microsoft.com/office/drawing/2014/main" id="{02E2A0B1-EFAE-4B30-B0C2-96F78595F672}"/>
              </a:ext>
            </a:extLst>
          </p:cNvPr>
          <p:cNvGrpSpPr/>
          <p:nvPr/>
        </p:nvGrpSpPr>
        <p:grpSpPr>
          <a:xfrm>
            <a:off x="4383348" y="1167700"/>
            <a:ext cx="1646271" cy="361141"/>
            <a:chOff x="3119799" y="254542"/>
            <a:chExt cx="2921066" cy="249488"/>
          </a:xfrm>
        </p:grpSpPr>
        <p:sp>
          <p:nvSpPr>
            <p:cNvPr id="71" name="Rechthoek">
              <a:extLst>
                <a:ext uri="{FF2B5EF4-FFF2-40B4-BE49-F238E27FC236}">
                  <a16:creationId xmlns:a16="http://schemas.microsoft.com/office/drawing/2014/main" id="{1784C1B4-BB2A-46B8-B55A-9D4461530E2A}"/>
                </a:ext>
              </a:extLst>
            </p:cNvPr>
            <p:cNvSpPr/>
            <p:nvPr/>
          </p:nvSpPr>
          <p:spPr>
            <a:xfrm rot="10800000" flipH="1">
              <a:off x="3119799" y="254542"/>
              <a:ext cx="2921066" cy="249488"/>
            </a:xfrm>
            <a:prstGeom prst="homePlate">
              <a:avLst>
                <a:gd name="adj" fmla="val 32953"/>
              </a:avLst>
            </a:prstGeom>
            <a:blipFill dpi="0" rotWithShape="1">
              <a:blip r:embed="rId5" cstate="print">
                <a:extLst>
                  <a:ext uri="{28A0092B-C50C-407E-A947-70E740481C1C}">
                    <a14:useLocalDpi xmlns:a14="http://schemas.microsoft.com/office/drawing/2010/main" val="0"/>
                  </a:ext>
                </a:extLst>
              </a:blip>
              <a:srcRect/>
              <a:stretch>
                <a:fillRect l="-21549" t="-697771" r="-61907" b="-388353"/>
              </a:stretch>
            </a:blipFill>
            <a:ln w="6350" cap="flat">
              <a:solidFill>
                <a:srgbClr val="C3A068"/>
              </a:solidFill>
              <a:miter lim="400000"/>
            </a:ln>
            <a:effectLst/>
          </p:spPr>
          <p:txBody>
            <a:bodyPr wrap="square" lIns="49635" tIns="49635" rIns="49635" bIns="49635" numCol="1" anchor="ctr">
              <a:noAutofit/>
            </a:bodyPr>
            <a:lstStyle/>
            <a:p>
              <a:pPr algn="ctr" defTabSz="893374">
                <a:defRPr/>
              </a:pPr>
              <a:endParaRPr sz="1000" b="1" spc="326">
                <a:solidFill>
                  <a:prstClr val="black"/>
                </a:solidFill>
                <a:cs typeface="Helvetica"/>
                <a:sym typeface="Helvetica Neue"/>
              </a:endParaRPr>
            </a:p>
          </p:txBody>
        </p:sp>
        <p:sp>
          <p:nvSpPr>
            <p:cNvPr id="72" name="TextBox 71">
              <a:extLst>
                <a:ext uri="{FF2B5EF4-FFF2-40B4-BE49-F238E27FC236}">
                  <a16:creationId xmlns:a16="http://schemas.microsoft.com/office/drawing/2014/main" id="{BE8B62E5-6414-4D61-B154-5E7C5825CBDA}"/>
                </a:ext>
              </a:extLst>
            </p:cNvPr>
            <p:cNvSpPr txBox="1"/>
            <p:nvPr/>
          </p:nvSpPr>
          <p:spPr>
            <a:xfrm>
              <a:off x="3153155" y="280938"/>
              <a:ext cx="2582367" cy="180729"/>
            </a:xfrm>
            <a:prstGeom prst="rect">
              <a:avLst/>
            </a:prstGeom>
            <a:noFill/>
          </p:spPr>
          <p:txBody>
            <a:bodyPr wrap="square" rtlCol="0">
              <a:spAutoFit/>
            </a:bodyPr>
            <a:lstStyle/>
            <a:p>
              <a:pPr algn="ctr" defTabSz="992638">
                <a:defRPr/>
              </a:pPr>
              <a:r>
                <a:rPr lang="en-US" sz="1050" b="1" spc="217" dirty="0">
                  <a:solidFill>
                    <a:srgbClr val="C3A068"/>
                  </a:solidFill>
                </a:rPr>
                <a:t>PSS0.3</a:t>
              </a:r>
            </a:p>
          </p:txBody>
        </p:sp>
      </p:grpSp>
      <p:sp>
        <p:nvSpPr>
          <p:cNvPr id="79" name="TextBox 78">
            <a:extLst>
              <a:ext uri="{FF2B5EF4-FFF2-40B4-BE49-F238E27FC236}">
                <a16:creationId xmlns:a16="http://schemas.microsoft.com/office/drawing/2014/main" id="{3B978C71-5AD0-4500-99E4-A35F921231B1}"/>
              </a:ext>
            </a:extLst>
          </p:cNvPr>
          <p:cNvSpPr txBox="1"/>
          <p:nvPr/>
        </p:nvSpPr>
        <p:spPr>
          <a:xfrm>
            <a:off x="9273304" y="549845"/>
            <a:ext cx="1107500" cy="301188"/>
          </a:xfrm>
          <a:prstGeom prst="rect">
            <a:avLst/>
          </a:prstGeom>
          <a:noFill/>
        </p:spPr>
        <p:txBody>
          <a:bodyPr wrap="square" rtlCol="0">
            <a:noAutofit/>
          </a:bodyPr>
          <a:lstStyle/>
          <a:p>
            <a:pPr algn="ctr" defTabSz="992638">
              <a:defRPr/>
            </a:pPr>
            <a:r>
              <a:rPr lang="en-US" sz="1140" b="1" spc="217">
                <a:solidFill>
                  <a:srgbClr val="111111"/>
                </a:solidFill>
                <a:latin typeface="IntelOne Display Regular" panose="020B0503020203020204" pitchFamily="34" charset="0"/>
                <a:cs typeface="Helvetica"/>
              </a:rPr>
              <a:t>RTL1.0</a:t>
            </a:r>
          </a:p>
        </p:txBody>
      </p:sp>
      <p:sp>
        <p:nvSpPr>
          <p:cNvPr id="80" name="TextBox 79">
            <a:extLst>
              <a:ext uri="{FF2B5EF4-FFF2-40B4-BE49-F238E27FC236}">
                <a16:creationId xmlns:a16="http://schemas.microsoft.com/office/drawing/2014/main" id="{8253F8CB-AE62-4662-BF91-C65447A9EE18}"/>
              </a:ext>
            </a:extLst>
          </p:cNvPr>
          <p:cNvSpPr txBox="1"/>
          <p:nvPr/>
        </p:nvSpPr>
        <p:spPr>
          <a:xfrm>
            <a:off x="7433007" y="541894"/>
            <a:ext cx="1107500" cy="301188"/>
          </a:xfrm>
          <a:prstGeom prst="rect">
            <a:avLst/>
          </a:prstGeom>
          <a:noFill/>
        </p:spPr>
        <p:txBody>
          <a:bodyPr wrap="square" rtlCol="0">
            <a:noAutofit/>
          </a:bodyPr>
          <a:lstStyle/>
          <a:p>
            <a:pPr algn="ctr" defTabSz="992638">
              <a:defRPr/>
            </a:pPr>
            <a:r>
              <a:rPr lang="en-US" sz="1140" b="1" spc="217">
                <a:solidFill>
                  <a:srgbClr val="111111"/>
                </a:solidFill>
                <a:latin typeface="IntelOne Display Regular" panose="020B0503020203020204" pitchFamily="34" charset="0"/>
                <a:cs typeface="Helvetica"/>
              </a:rPr>
              <a:t>RTL0.8</a:t>
            </a:r>
          </a:p>
        </p:txBody>
      </p:sp>
      <p:sp>
        <p:nvSpPr>
          <p:cNvPr id="81" name="TextBox 80">
            <a:extLst>
              <a:ext uri="{FF2B5EF4-FFF2-40B4-BE49-F238E27FC236}">
                <a16:creationId xmlns:a16="http://schemas.microsoft.com/office/drawing/2014/main" id="{34A2A26E-4045-4203-AFCE-517E46B410A9}"/>
              </a:ext>
            </a:extLst>
          </p:cNvPr>
          <p:cNvSpPr txBox="1"/>
          <p:nvPr/>
        </p:nvSpPr>
        <p:spPr>
          <a:xfrm>
            <a:off x="5562784" y="566519"/>
            <a:ext cx="1107500" cy="301188"/>
          </a:xfrm>
          <a:prstGeom prst="rect">
            <a:avLst/>
          </a:prstGeom>
          <a:noFill/>
        </p:spPr>
        <p:txBody>
          <a:bodyPr wrap="square" rtlCol="0">
            <a:noAutofit/>
          </a:bodyPr>
          <a:lstStyle/>
          <a:p>
            <a:pPr algn="ctr" defTabSz="992638">
              <a:defRPr/>
            </a:pPr>
            <a:r>
              <a:rPr lang="en-US" sz="1140" b="1" spc="217">
                <a:solidFill>
                  <a:srgbClr val="111111"/>
                </a:solidFill>
                <a:latin typeface="IntelOne Display Regular" panose="020B0503020203020204" pitchFamily="34" charset="0"/>
                <a:cs typeface="Helvetica"/>
              </a:rPr>
              <a:t>RTL0.5</a:t>
            </a:r>
          </a:p>
        </p:txBody>
      </p:sp>
      <p:pic>
        <p:nvPicPr>
          <p:cNvPr id="82" name="Picture 81">
            <a:extLst>
              <a:ext uri="{FF2B5EF4-FFF2-40B4-BE49-F238E27FC236}">
                <a16:creationId xmlns:a16="http://schemas.microsoft.com/office/drawing/2014/main" id="{E1DBF85A-1BAD-4ECE-BFC9-408FC55C60AE}"/>
              </a:ext>
            </a:extLst>
          </p:cNvPr>
          <p:cNvPicPr>
            <a:picLocks noChangeAspect="1"/>
          </p:cNvPicPr>
          <p:nvPr/>
        </p:nvPicPr>
        <p:blipFill>
          <a:blip r:embed="rId6"/>
          <a:stretch>
            <a:fillRect/>
          </a:stretch>
        </p:blipFill>
        <p:spPr>
          <a:xfrm>
            <a:off x="11658839" y="26497"/>
            <a:ext cx="1556035" cy="442929"/>
          </a:xfrm>
          <a:prstGeom prst="rect">
            <a:avLst/>
          </a:prstGeom>
        </p:spPr>
      </p:pic>
      <p:grpSp>
        <p:nvGrpSpPr>
          <p:cNvPr id="52" name="Group 51">
            <a:extLst>
              <a:ext uri="{FF2B5EF4-FFF2-40B4-BE49-F238E27FC236}">
                <a16:creationId xmlns:a16="http://schemas.microsoft.com/office/drawing/2014/main" id="{F311181E-23B6-4222-8F5E-33AEBE2D5106}"/>
              </a:ext>
            </a:extLst>
          </p:cNvPr>
          <p:cNvGrpSpPr/>
          <p:nvPr/>
        </p:nvGrpSpPr>
        <p:grpSpPr>
          <a:xfrm>
            <a:off x="11334353" y="1170821"/>
            <a:ext cx="1646271" cy="361141"/>
            <a:chOff x="3119799" y="254542"/>
            <a:chExt cx="2921066" cy="249488"/>
          </a:xfrm>
        </p:grpSpPr>
        <p:sp>
          <p:nvSpPr>
            <p:cNvPr id="53" name="Rechthoek">
              <a:extLst>
                <a:ext uri="{FF2B5EF4-FFF2-40B4-BE49-F238E27FC236}">
                  <a16:creationId xmlns:a16="http://schemas.microsoft.com/office/drawing/2014/main" id="{9369EB64-6A5D-41DC-BEF9-AA728EA40C05}"/>
                </a:ext>
              </a:extLst>
            </p:cNvPr>
            <p:cNvSpPr/>
            <p:nvPr/>
          </p:nvSpPr>
          <p:spPr>
            <a:xfrm rot="10800000" flipH="1">
              <a:off x="3119799" y="254542"/>
              <a:ext cx="2921066" cy="249488"/>
            </a:xfrm>
            <a:prstGeom prst="homePlate">
              <a:avLst>
                <a:gd name="adj" fmla="val 32953"/>
              </a:avLst>
            </a:prstGeom>
            <a:blipFill dpi="0" rotWithShape="1">
              <a:blip r:embed="rId5" cstate="print">
                <a:extLst>
                  <a:ext uri="{28A0092B-C50C-407E-A947-70E740481C1C}">
                    <a14:useLocalDpi xmlns:a14="http://schemas.microsoft.com/office/drawing/2010/main" val="0"/>
                  </a:ext>
                </a:extLst>
              </a:blip>
              <a:srcRect/>
              <a:stretch>
                <a:fillRect l="-21549" t="-697771" r="-61907" b="-388353"/>
              </a:stretch>
            </a:blipFill>
            <a:ln w="6350" cap="flat">
              <a:solidFill>
                <a:srgbClr val="C3A068"/>
              </a:solidFill>
              <a:miter lim="400000"/>
            </a:ln>
            <a:effectLst/>
          </p:spPr>
          <p:txBody>
            <a:bodyPr wrap="square" lIns="49635" tIns="49635" rIns="49635" bIns="49635" numCol="1" anchor="ctr">
              <a:noAutofit/>
            </a:bodyPr>
            <a:lstStyle/>
            <a:p>
              <a:pPr algn="ctr" defTabSz="893374">
                <a:defRPr/>
              </a:pPr>
              <a:endParaRPr sz="1000" b="1" spc="326">
                <a:solidFill>
                  <a:prstClr val="black"/>
                </a:solidFill>
                <a:cs typeface="Helvetica"/>
                <a:sym typeface="Helvetica Neue"/>
              </a:endParaRPr>
            </a:p>
          </p:txBody>
        </p:sp>
        <p:sp>
          <p:nvSpPr>
            <p:cNvPr id="54" name="TextBox 53">
              <a:extLst>
                <a:ext uri="{FF2B5EF4-FFF2-40B4-BE49-F238E27FC236}">
                  <a16:creationId xmlns:a16="http://schemas.microsoft.com/office/drawing/2014/main" id="{719F3FC3-B5EC-41F3-9F92-995B1E295F10}"/>
                </a:ext>
              </a:extLst>
            </p:cNvPr>
            <p:cNvSpPr txBox="1"/>
            <p:nvPr/>
          </p:nvSpPr>
          <p:spPr>
            <a:xfrm>
              <a:off x="3153155" y="280938"/>
              <a:ext cx="2582367" cy="180729"/>
            </a:xfrm>
            <a:prstGeom prst="rect">
              <a:avLst/>
            </a:prstGeom>
            <a:noFill/>
          </p:spPr>
          <p:txBody>
            <a:bodyPr wrap="square" rtlCol="0">
              <a:spAutoFit/>
            </a:bodyPr>
            <a:lstStyle/>
            <a:p>
              <a:pPr algn="ctr" defTabSz="992638">
                <a:defRPr/>
              </a:pPr>
              <a:r>
                <a:rPr lang="en-US" sz="1050" b="1" spc="217">
                  <a:solidFill>
                    <a:srgbClr val="C3A068"/>
                  </a:solidFill>
                </a:rPr>
                <a:t>PSS1.1</a:t>
              </a:r>
            </a:p>
          </p:txBody>
        </p:sp>
      </p:grpSp>
      <p:sp>
        <p:nvSpPr>
          <p:cNvPr id="55" name="TextBox 54">
            <a:extLst>
              <a:ext uri="{FF2B5EF4-FFF2-40B4-BE49-F238E27FC236}">
                <a16:creationId xmlns:a16="http://schemas.microsoft.com/office/drawing/2014/main" id="{95B74028-BAF7-4528-BB33-C12AA67CE666}"/>
              </a:ext>
            </a:extLst>
          </p:cNvPr>
          <p:cNvSpPr txBox="1"/>
          <p:nvPr/>
        </p:nvSpPr>
        <p:spPr>
          <a:xfrm>
            <a:off x="12146686" y="490837"/>
            <a:ext cx="1107499" cy="405652"/>
          </a:xfrm>
          <a:prstGeom prst="rect">
            <a:avLst/>
          </a:prstGeom>
          <a:noFill/>
        </p:spPr>
        <p:txBody>
          <a:bodyPr wrap="none" rtlCol="0">
            <a:noAutofit/>
          </a:bodyPr>
          <a:lstStyle/>
          <a:p>
            <a:pPr algn="ctr" defTabSz="992638">
              <a:defRPr/>
            </a:pPr>
            <a:r>
              <a:rPr lang="en-US" sz="1140" b="1" spc="217">
                <a:solidFill>
                  <a:srgbClr val="111111"/>
                </a:solidFill>
                <a:latin typeface="IntelOne Display Regular" panose="020B0503020203020204" pitchFamily="34" charset="0"/>
                <a:cs typeface="Helvetica"/>
              </a:rPr>
              <a:t>A0 </a:t>
            </a:r>
          </a:p>
          <a:p>
            <a:pPr algn="ctr" defTabSz="992638">
              <a:defRPr/>
            </a:pPr>
            <a:r>
              <a:rPr lang="en-US" sz="1140" b="1" spc="217">
                <a:solidFill>
                  <a:srgbClr val="111111"/>
                </a:solidFill>
                <a:latin typeface="IntelOne Display Regular" panose="020B0503020203020204" pitchFamily="34" charset="0"/>
                <a:cs typeface="Helvetica"/>
              </a:rPr>
              <a:t>Power-On</a:t>
            </a:r>
          </a:p>
        </p:txBody>
      </p:sp>
      <p:grpSp>
        <p:nvGrpSpPr>
          <p:cNvPr id="59" name="Group 58">
            <a:extLst>
              <a:ext uri="{FF2B5EF4-FFF2-40B4-BE49-F238E27FC236}">
                <a16:creationId xmlns:a16="http://schemas.microsoft.com/office/drawing/2014/main" id="{C13D03F5-93E1-4F18-8F0F-F582D8AF3524}"/>
              </a:ext>
            </a:extLst>
          </p:cNvPr>
          <p:cNvGrpSpPr/>
          <p:nvPr/>
        </p:nvGrpSpPr>
        <p:grpSpPr>
          <a:xfrm>
            <a:off x="119525" y="913511"/>
            <a:ext cx="242124" cy="182880"/>
            <a:chOff x="6967714" y="-64053741"/>
            <a:chExt cx="278875" cy="131969003"/>
          </a:xfrm>
        </p:grpSpPr>
        <p:sp>
          <p:nvSpPr>
            <p:cNvPr id="83" name="Oval 82">
              <a:extLst>
                <a:ext uri="{FF2B5EF4-FFF2-40B4-BE49-F238E27FC236}">
                  <a16:creationId xmlns:a16="http://schemas.microsoft.com/office/drawing/2014/main" id="{086DBE91-7203-4BCC-BD97-5EED58084B30}"/>
                </a:ext>
              </a:extLst>
            </p:cNvPr>
            <p:cNvSpPr/>
            <p:nvPr/>
          </p:nvSpPr>
          <p:spPr>
            <a:xfrm>
              <a:off x="6967714" y="-64053741"/>
              <a:ext cx="278875" cy="131969003"/>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sp>
          <p:nvSpPr>
            <p:cNvPr id="84" name="Oval 83">
              <a:extLst>
                <a:ext uri="{FF2B5EF4-FFF2-40B4-BE49-F238E27FC236}">
                  <a16:creationId xmlns:a16="http://schemas.microsoft.com/office/drawing/2014/main" id="{92E417F8-0DE1-4B43-B40E-B7BEE3E065B8}"/>
                </a:ext>
              </a:extLst>
            </p:cNvPr>
            <p:cNvSpPr/>
            <p:nvPr/>
          </p:nvSpPr>
          <p:spPr>
            <a:xfrm>
              <a:off x="7014178" y="-64053741"/>
              <a:ext cx="185943" cy="131969003"/>
            </a:xfrm>
            <a:prstGeom prst="ellipse">
              <a:avLst/>
            </a:prstGeom>
            <a:blipFill dpi="0"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l="-39120" t="-60089" r="-715736" b="-409312"/>
              </a:stretch>
            </a:blipFill>
            <a:ln w="25400" cap="flat">
              <a:no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grpSp>
      <p:grpSp>
        <p:nvGrpSpPr>
          <p:cNvPr id="85" name="Group 84">
            <a:extLst>
              <a:ext uri="{FF2B5EF4-FFF2-40B4-BE49-F238E27FC236}">
                <a16:creationId xmlns:a16="http://schemas.microsoft.com/office/drawing/2014/main" id="{4507281A-BB66-475C-93D1-1D8C1C8C613B}"/>
              </a:ext>
            </a:extLst>
          </p:cNvPr>
          <p:cNvGrpSpPr/>
          <p:nvPr/>
        </p:nvGrpSpPr>
        <p:grpSpPr>
          <a:xfrm>
            <a:off x="2272559" y="917270"/>
            <a:ext cx="242124" cy="182880"/>
            <a:chOff x="6967714" y="-64053741"/>
            <a:chExt cx="278875" cy="131969003"/>
          </a:xfrm>
        </p:grpSpPr>
        <p:sp>
          <p:nvSpPr>
            <p:cNvPr id="86" name="Oval 85">
              <a:extLst>
                <a:ext uri="{FF2B5EF4-FFF2-40B4-BE49-F238E27FC236}">
                  <a16:creationId xmlns:a16="http://schemas.microsoft.com/office/drawing/2014/main" id="{EEB6E1A2-C37A-479F-AC69-AC082B14EAFC}"/>
                </a:ext>
              </a:extLst>
            </p:cNvPr>
            <p:cNvSpPr/>
            <p:nvPr/>
          </p:nvSpPr>
          <p:spPr>
            <a:xfrm>
              <a:off x="6967714" y="-64053741"/>
              <a:ext cx="278875" cy="131969003"/>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sp>
          <p:nvSpPr>
            <p:cNvPr id="87" name="Oval 86">
              <a:extLst>
                <a:ext uri="{FF2B5EF4-FFF2-40B4-BE49-F238E27FC236}">
                  <a16:creationId xmlns:a16="http://schemas.microsoft.com/office/drawing/2014/main" id="{9EBC436D-F7CB-4A07-9C87-5C86AB6619E9}"/>
                </a:ext>
              </a:extLst>
            </p:cNvPr>
            <p:cNvSpPr/>
            <p:nvPr/>
          </p:nvSpPr>
          <p:spPr>
            <a:xfrm>
              <a:off x="7014178" y="-64053741"/>
              <a:ext cx="185943" cy="131969003"/>
            </a:xfrm>
            <a:prstGeom prst="ellipse">
              <a:avLst/>
            </a:prstGeom>
            <a:blipFill dpi="0"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l="-39120" t="-60089" r="-715736" b="-409312"/>
              </a:stretch>
            </a:blipFill>
            <a:ln w="25400" cap="flat">
              <a:no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grpSp>
      <p:grpSp>
        <p:nvGrpSpPr>
          <p:cNvPr id="88" name="Group 87">
            <a:extLst>
              <a:ext uri="{FF2B5EF4-FFF2-40B4-BE49-F238E27FC236}">
                <a16:creationId xmlns:a16="http://schemas.microsoft.com/office/drawing/2014/main" id="{46537824-357D-4189-8CBE-853EDF390A4E}"/>
              </a:ext>
            </a:extLst>
          </p:cNvPr>
          <p:cNvGrpSpPr/>
          <p:nvPr/>
        </p:nvGrpSpPr>
        <p:grpSpPr>
          <a:xfrm>
            <a:off x="4167731" y="931399"/>
            <a:ext cx="242124" cy="182880"/>
            <a:chOff x="6967714" y="-64053741"/>
            <a:chExt cx="278875" cy="131969003"/>
          </a:xfrm>
        </p:grpSpPr>
        <p:sp>
          <p:nvSpPr>
            <p:cNvPr id="89" name="Oval 88">
              <a:extLst>
                <a:ext uri="{FF2B5EF4-FFF2-40B4-BE49-F238E27FC236}">
                  <a16:creationId xmlns:a16="http://schemas.microsoft.com/office/drawing/2014/main" id="{3DA2C0AB-D1FA-45A5-98EF-A9824434A4B1}"/>
                </a:ext>
              </a:extLst>
            </p:cNvPr>
            <p:cNvSpPr/>
            <p:nvPr/>
          </p:nvSpPr>
          <p:spPr>
            <a:xfrm>
              <a:off x="6967714" y="-64053741"/>
              <a:ext cx="278875" cy="131969003"/>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sp>
          <p:nvSpPr>
            <p:cNvPr id="90" name="Oval 89">
              <a:extLst>
                <a:ext uri="{FF2B5EF4-FFF2-40B4-BE49-F238E27FC236}">
                  <a16:creationId xmlns:a16="http://schemas.microsoft.com/office/drawing/2014/main" id="{23A7A0A1-C9F9-42C7-A7D6-1A7670C471D5}"/>
                </a:ext>
              </a:extLst>
            </p:cNvPr>
            <p:cNvSpPr/>
            <p:nvPr/>
          </p:nvSpPr>
          <p:spPr>
            <a:xfrm>
              <a:off x="7014178" y="-64053741"/>
              <a:ext cx="185943" cy="131969003"/>
            </a:xfrm>
            <a:prstGeom prst="ellipse">
              <a:avLst/>
            </a:prstGeom>
            <a:blipFill dpi="0"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l="-39120" t="-60089" r="-715736" b="-409312"/>
              </a:stretch>
            </a:blipFill>
            <a:ln w="25400" cap="flat">
              <a:no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grpSp>
      <p:grpSp>
        <p:nvGrpSpPr>
          <p:cNvPr id="91" name="Group 90">
            <a:extLst>
              <a:ext uri="{FF2B5EF4-FFF2-40B4-BE49-F238E27FC236}">
                <a16:creationId xmlns:a16="http://schemas.microsoft.com/office/drawing/2014/main" id="{3264E735-0656-4023-B9AB-1CD4FB0EF2E1}"/>
              </a:ext>
            </a:extLst>
          </p:cNvPr>
          <p:cNvGrpSpPr/>
          <p:nvPr/>
        </p:nvGrpSpPr>
        <p:grpSpPr>
          <a:xfrm>
            <a:off x="7862603" y="953828"/>
            <a:ext cx="242124" cy="182880"/>
            <a:chOff x="6967714" y="-64053741"/>
            <a:chExt cx="278875" cy="131969003"/>
          </a:xfrm>
        </p:grpSpPr>
        <p:sp>
          <p:nvSpPr>
            <p:cNvPr id="92" name="Oval 91">
              <a:extLst>
                <a:ext uri="{FF2B5EF4-FFF2-40B4-BE49-F238E27FC236}">
                  <a16:creationId xmlns:a16="http://schemas.microsoft.com/office/drawing/2014/main" id="{8E7DC312-42D8-4E38-BAC9-382BEC8BC734}"/>
                </a:ext>
              </a:extLst>
            </p:cNvPr>
            <p:cNvSpPr/>
            <p:nvPr/>
          </p:nvSpPr>
          <p:spPr>
            <a:xfrm>
              <a:off x="6967714" y="-64053741"/>
              <a:ext cx="278875" cy="131969003"/>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sp>
          <p:nvSpPr>
            <p:cNvPr id="93" name="Oval 92">
              <a:extLst>
                <a:ext uri="{FF2B5EF4-FFF2-40B4-BE49-F238E27FC236}">
                  <a16:creationId xmlns:a16="http://schemas.microsoft.com/office/drawing/2014/main" id="{E11B86F6-2333-48CB-B815-6B65EA2E1484}"/>
                </a:ext>
              </a:extLst>
            </p:cNvPr>
            <p:cNvSpPr/>
            <p:nvPr/>
          </p:nvSpPr>
          <p:spPr>
            <a:xfrm>
              <a:off x="7014178" y="-64053741"/>
              <a:ext cx="185943" cy="131969003"/>
            </a:xfrm>
            <a:prstGeom prst="ellipse">
              <a:avLst/>
            </a:prstGeom>
            <a:blipFill dpi="0"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l="-39120" t="-60089" r="-715736" b="-409312"/>
              </a:stretch>
            </a:blipFill>
            <a:ln w="25400" cap="flat">
              <a:no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grpSp>
      <p:grpSp>
        <p:nvGrpSpPr>
          <p:cNvPr id="94" name="Group 93">
            <a:extLst>
              <a:ext uri="{FF2B5EF4-FFF2-40B4-BE49-F238E27FC236}">
                <a16:creationId xmlns:a16="http://schemas.microsoft.com/office/drawing/2014/main" id="{DAF16A30-E9E7-45BA-8888-3812B237DBF6}"/>
              </a:ext>
            </a:extLst>
          </p:cNvPr>
          <p:cNvGrpSpPr/>
          <p:nvPr/>
        </p:nvGrpSpPr>
        <p:grpSpPr>
          <a:xfrm>
            <a:off x="11124993" y="920505"/>
            <a:ext cx="242124" cy="182880"/>
            <a:chOff x="6967714" y="-64053741"/>
            <a:chExt cx="278875" cy="131969003"/>
          </a:xfrm>
        </p:grpSpPr>
        <p:sp>
          <p:nvSpPr>
            <p:cNvPr id="95" name="Oval 94">
              <a:extLst>
                <a:ext uri="{FF2B5EF4-FFF2-40B4-BE49-F238E27FC236}">
                  <a16:creationId xmlns:a16="http://schemas.microsoft.com/office/drawing/2014/main" id="{E7CB8FCB-ED20-40CA-BCD2-CC2788116751}"/>
                </a:ext>
              </a:extLst>
            </p:cNvPr>
            <p:cNvSpPr/>
            <p:nvPr/>
          </p:nvSpPr>
          <p:spPr>
            <a:xfrm>
              <a:off x="6967714" y="-64053741"/>
              <a:ext cx="278875" cy="131969003"/>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sp>
          <p:nvSpPr>
            <p:cNvPr id="96" name="Oval 95">
              <a:extLst>
                <a:ext uri="{FF2B5EF4-FFF2-40B4-BE49-F238E27FC236}">
                  <a16:creationId xmlns:a16="http://schemas.microsoft.com/office/drawing/2014/main" id="{77726F52-328A-466D-9AAD-1FF667DBC0A3}"/>
                </a:ext>
              </a:extLst>
            </p:cNvPr>
            <p:cNvSpPr/>
            <p:nvPr/>
          </p:nvSpPr>
          <p:spPr>
            <a:xfrm>
              <a:off x="7014178" y="-64053741"/>
              <a:ext cx="185943" cy="131969003"/>
            </a:xfrm>
            <a:prstGeom prst="ellipse">
              <a:avLst/>
            </a:prstGeom>
            <a:blipFill dpi="0"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l="-39120" t="-60089" r="-715736" b="-409312"/>
              </a:stretch>
            </a:blipFill>
            <a:ln w="25400" cap="flat">
              <a:no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grpSp>
      <p:grpSp>
        <p:nvGrpSpPr>
          <p:cNvPr id="97" name="Group 96">
            <a:extLst>
              <a:ext uri="{FF2B5EF4-FFF2-40B4-BE49-F238E27FC236}">
                <a16:creationId xmlns:a16="http://schemas.microsoft.com/office/drawing/2014/main" id="{3F673FB8-AA77-4A27-9B4D-85674C4C9A5A}"/>
              </a:ext>
            </a:extLst>
          </p:cNvPr>
          <p:cNvGrpSpPr/>
          <p:nvPr/>
        </p:nvGrpSpPr>
        <p:grpSpPr>
          <a:xfrm>
            <a:off x="9703723" y="946192"/>
            <a:ext cx="242124" cy="182880"/>
            <a:chOff x="6967714" y="-64053741"/>
            <a:chExt cx="278875" cy="131969003"/>
          </a:xfrm>
        </p:grpSpPr>
        <p:sp>
          <p:nvSpPr>
            <p:cNvPr id="98" name="Oval 97">
              <a:extLst>
                <a:ext uri="{FF2B5EF4-FFF2-40B4-BE49-F238E27FC236}">
                  <a16:creationId xmlns:a16="http://schemas.microsoft.com/office/drawing/2014/main" id="{94A17436-F373-49CC-AA78-070634855ADF}"/>
                </a:ext>
              </a:extLst>
            </p:cNvPr>
            <p:cNvSpPr/>
            <p:nvPr/>
          </p:nvSpPr>
          <p:spPr>
            <a:xfrm>
              <a:off x="6967714" y="-64053741"/>
              <a:ext cx="278875" cy="131969003"/>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sp>
          <p:nvSpPr>
            <p:cNvPr id="99" name="Oval 98">
              <a:extLst>
                <a:ext uri="{FF2B5EF4-FFF2-40B4-BE49-F238E27FC236}">
                  <a16:creationId xmlns:a16="http://schemas.microsoft.com/office/drawing/2014/main" id="{CA37CF6C-6867-4647-AEF3-3C8AC439027C}"/>
                </a:ext>
              </a:extLst>
            </p:cNvPr>
            <p:cNvSpPr/>
            <p:nvPr/>
          </p:nvSpPr>
          <p:spPr>
            <a:xfrm>
              <a:off x="7014178" y="-64053741"/>
              <a:ext cx="185943" cy="131969003"/>
            </a:xfrm>
            <a:prstGeom prst="ellipse">
              <a:avLst/>
            </a:prstGeom>
            <a:blipFill dpi="0"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l="-39120" t="-60089" r="-715736" b="-409312"/>
              </a:stretch>
            </a:blipFill>
            <a:ln w="25400" cap="flat">
              <a:no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grpSp>
      <p:grpSp>
        <p:nvGrpSpPr>
          <p:cNvPr id="100" name="Group 99">
            <a:extLst>
              <a:ext uri="{FF2B5EF4-FFF2-40B4-BE49-F238E27FC236}">
                <a16:creationId xmlns:a16="http://schemas.microsoft.com/office/drawing/2014/main" id="{72952A16-20DE-4B49-96A3-A5B57FA13184}"/>
              </a:ext>
            </a:extLst>
          </p:cNvPr>
          <p:cNvGrpSpPr/>
          <p:nvPr/>
        </p:nvGrpSpPr>
        <p:grpSpPr>
          <a:xfrm>
            <a:off x="6008875" y="935244"/>
            <a:ext cx="242124" cy="182880"/>
            <a:chOff x="6967714" y="-64053741"/>
            <a:chExt cx="278875" cy="131969003"/>
          </a:xfrm>
        </p:grpSpPr>
        <p:sp>
          <p:nvSpPr>
            <p:cNvPr id="101" name="Oval 100">
              <a:extLst>
                <a:ext uri="{FF2B5EF4-FFF2-40B4-BE49-F238E27FC236}">
                  <a16:creationId xmlns:a16="http://schemas.microsoft.com/office/drawing/2014/main" id="{266415DA-D819-4914-AFC0-A7A1BF7BF83F}"/>
                </a:ext>
              </a:extLst>
            </p:cNvPr>
            <p:cNvSpPr/>
            <p:nvPr/>
          </p:nvSpPr>
          <p:spPr>
            <a:xfrm>
              <a:off x="6967714" y="-64053741"/>
              <a:ext cx="278875" cy="131969003"/>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sp>
          <p:nvSpPr>
            <p:cNvPr id="102" name="Oval 101">
              <a:extLst>
                <a:ext uri="{FF2B5EF4-FFF2-40B4-BE49-F238E27FC236}">
                  <a16:creationId xmlns:a16="http://schemas.microsoft.com/office/drawing/2014/main" id="{F1C0D9D8-B6FC-4E89-9ABC-B3FDC9F059C8}"/>
                </a:ext>
              </a:extLst>
            </p:cNvPr>
            <p:cNvSpPr/>
            <p:nvPr/>
          </p:nvSpPr>
          <p:spPr>
            <a:xfrm>
              <a:off x="7014178" y="-64053741"/>
              <a:ext cx="185943" cy="131969003"/>
            </a:xfrm>
            <a:prstGeom prst="ellipse">
              <a:avLst/>
            </a:prstGeom>
            <a:blipFill dpi="0"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l="-39120" t="-60089" r="-715736" b="-409312"/>
              </a:stretch>
            </a:blipFill>
            <a:ln w="25400" cap="flat">
              <a:no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grpSp>
      <p:grpSp>
        <p:nvGrpSpPr>
          <p:cNvPr id="103" name="Group 102">
            <a:extLst>
              <a:ext uri="{FF2B5EF4-FFF2-40B4-BE49-F238E27FC236}">
                <a16:creationId xmlns:a16="http://schemas.microsoft.com/office/drawing/2014/main" id="{28966C74-3027-4FBE-8AF7-7DC2C76A7D9C}"/>
              </a:ext>
            </a:extLst>
          </p:cNvPr>
          <p:cNvGrpSpPr/>
          <p:nvPr/>
        </p:nvGrpSpPr>
        <p:grpSpPr>
          <a:xfrm>
            <a:off x="12876083" y="932210"/>
            <a:ext cx="242124" cy="182880"/>
            <a:chOff x="6967714" y="-64053741"/>
            <a:chExt cx="278875" cy="131969003"/>
          </a:xfrm>
        </p:grpSpPr>
        <p:sp>
          <p:nvSpPr>
            <p:cNvPr id="104" name="Oval 103">
              <a:extLst>
                <a:ext uri="{FF2B5EF4-FFF2-40B4-BE49-F238E27FC236}">
                  <a16:creationId xmlns:a16="http://schemas.microsoft.com/office/drawing/2014/main" id="{F7CEB114-B06E-4A14-8860-13E3E02291EE}"/>
                </a:ext>
              </a:extLst>
            </p:cNvPr>
            <p:cNvSpPr/>
            <p:nvPr/>
          </p:nvSpPr>
          <p:spPr>
            <a:xfrm>
              <a:off x="6967714" y="-64053741"/>
              <a:ext cx="278875" cy="131969003"/>
            </a:xfrm>
            <a:prstGeom prst="ellipse">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sp>
          <p:nvSpPr>
            <p:cNvPr id="105" name="Oval 104">
              <a:extLst>
                <a:ext uri="{FF2B5EF4-FFF2-40B4-BE49-F238E27FC236}">
                  <a16:creationId xmlns:a16="http://schemas.microsoft.com/office/drawing/2014/main" id="{950C23DA-0D93-491B-8CCA-7D9E31644710}"/>
                </a:ext>
              </a:extLst>
            </p:cNvPr>
            <p:cNvSpPr/>
            <p:nvPr/>
          </p:nvSpPr>
          <p:spPr>
            <a:xfrm>
              <a:off x="7014178" y="-64053741"/>
              <a:ext cx="185943" cy="131969003"/>
            </a:xfrm>
            <a:prstGeom prst="ellipse">
              <a:avLst/>
            </a:prstGeom>
            <a:blipFill dpi="0" rotWithShape="1">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l="-39120" t="-60089" r="-715736" b="-409312"/>
              </a:stretch>
            </a:blipFill>
            <a:ln w="25400" cap="flat">
              <a:noFill/>
              <a:prstDash val="solid"/>
              <a:round/>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49624" tIns="49624" rIns="49624" bIns="49624" numCol="1" spcCol="38100" rtlCol="0" anchor="ctr">
              <a:spAutoFit/>
            </a:bodyPr>
            <a:lstStyle/>
            <a:p>
              <a:pPr defTabSz="1750320" hangingPunct="0">
                <a:defRPr/>
              </a:pPr>
              <a:endParaRPr lang="en-IN" sz="6729">
                <a:solidFill>
                  <a:srgbClr val="000000"/>
                </a:solidFill>
                <a:latin typeface="Helvetica"/>
                <a:cs typeface="Helvetica"/>
                <a:sym typeface="Helvetica"/>
              </a:endParaRPr>
            </a:p>
          </p:txBody>
        </p:sp>
      </p:grpSp>
      <p:sp>
        <p:nvSpPr>
          <p:cNvPr id="4" name="Title 3">
            <a:extLst>
              <a:ext uri="{FF2B5EF4-FFF2-40B4-BE49-F238E27FC236}">
                <a16:creationId xmlns:a16="http://schemas.microsoft.com/office/drawing/2014/main" id="{34012774-4C5C-4F03-A68E-8DBFD7014BDB}"/>
              </a:ext>
            </a:extLst>
          </p:cNvPr>
          <p:cNvSpPr>
            <a:spLocks noGrp="1"/>
          </p:cNvSpPr>
          <p:nvPr>
            <p:ph type="title"/>
          </p:nvPr>
        </p:nvSpPr>
        <p:spPr>
          <a:xfrm>
            <a:off x="413643" y="1"/>
            <a:ext cx="11912918" cy="501614"/>
          </a:xfrm>
        </p:spPr>
        <p:txBody>
          <a:bodyPr>
            <a:normAutofit/>
          </a:bodyPr>
          <a:lstStyle/>
          <a:p>
            <a:r>
              <a:rPr lang="en-US" sz="2800" dirty="0"/>
              <a:t>PSS PLC Swimlane governance – Abbreviated High-Level View </a:t>
            </a:r>
          </a:p>
        </p:txBody>
      </p:sp>
      <p:grpSp>
        <p:nvGrpSpPr>
          <p:cNvPr id="73" name="Sticker79465">
            <a:extLst>
              <a:ext uri="{FF2B5EF4-FFF2-40B4-BE49-F238E27FC236}">
                <a16:creationId xmlns:a16="http://schemas.microsoft.com/office/drawing/2014/main" id="{229B14A1-0DF0-4A74-AF81-81093E2CD19D}"/>
              </a:ext>
            </a:extLst>
          </p:cNvPr>
          <p:cNvGrpSpPr/>
          <p:nvPr>
            <p:custDataLst>
              <p:tags r:id="rId1"/>
            </p:custDataLst>
          </p:nvPr>
        </p:nvGrpSpPr>
        <p:grpSpPr>
          <a:xfrm>
            <a:off x="10194294" y="7075487"/>
            <a:ext cx="1681793" cy="240475"/>
            <a:chOff x="8169483" y="1306784"/>
            <a:chExt cx="1441099" cy="247652"/>
          </a:xfrm>
        </p:grpSpPr>
        <p:sp>
          <p:nvSpPr>
            <p:cNvPr id="74" name="StickerText79465">
              <a:extLst>
                <a:ext uri="{FF2B5EF4-FFF2-40B4-BE49-F238E27FC236}">
                  <a16:creationId xmlns:a16="http://schemas.microsoft.com/office/drawing/2014/main" id="{12EF888F-124B-49DC-9BE3-B31E7565CE62}"/>
                </a:ext>
              </a:extLst>
            </p:cNvPr>
            <p:cNvSpPr txBox="1"/>
            <p:nvPr/>
          </p:nvSpPr>
          <p:spPr>
            <a:xfrm>
              <a:off x="8480708" y="1319673"/>
              <a:ext cx="818658" cy="221874"/>
            </a:xfrm>
            <a:prstGeom prst="rect">
              <a:avLst/>
            </a:prstGeom>
            <a:noFill/>
          </p:spPr>
          <p:txBody>
            <a:bodyPr vert="horz" wrap="none" lIns="0" tIns="0" rIns="0" bIns="0" rtlCol="0" anchor="ctr" anchorCtr="0">
              <a:spAutoFit/>
            </a:bodyPr>
            <a:lstStyle/>
            <a:p>
              <a:pPr marL="0" marR="0" lvl="0" indent="0" algn="ctr" defTabSz="970197"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srgbClr val="000000"/>
                  </a:solidFill>
                  <a:effectLst/>
                  <a:uLnTx/>
                  <a:uFillTx/>
                  <a:latin typeface="+mj-lt"/>
                </a:rPr>
                <a:t>UPLC 3.0.0</a:t>
              </a:r>
            </a:p>
          </p:txBody>
        </p:sp>
        <p:cxnSp>
          <p:nvCxnSpPr>
            <p:cNvPr id="75" name="StickerLineTop79465">
              <a:extLst>
                <a:ext uri="{FF2B5EF4-FFF2-40B4-BE49-F238E27FC236}">
                  <a16:creationId xmlns:a16="http://schemas.microsoft.com/office/drawing/2014/main" id="{801CC76D-9817-4BC3-A903-7A7C620B4A3E}"/>
                </a:ext>
              </a:extLst>
            </p:cNvPr>
            <p:cNvCxnSpPr/>
            <p:nvPr/>
          </p:nvCxnSpPr>
          <p:spPr bwMode="auto">
            <a:xfrm>
              <a:off x="8169483" y="1306784"/>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cxnSp>
          <p:nvCxnSpPr>
            <p:cNvPr id="76" name="StickerLineBottom79465">
              <a:extLst>
                <a:ext uri="{FF2B5EF4-FFF2-40B4-BE49-F238E27FC236}">
                  <a16:creationId xmlns:a16="http://schemas.microsoft.com/office/drawing/2014/main" id="{5F81BD62-2A90-411F-A2A8-ACADF2CDFB28}"/>
                </a:ext>
              </a:extLst>
            </p:cNvPr>
            <p:cNvCxnSpPr/>
            <p:nvPr/>
          </p:nvCxnSpPr>
          <p:spPr bwMode="auto">
            <a:xfrm>
              <a:off x="8169483" y="1554436"/>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309999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5293" y="2274887"/>
            <a:ext cx="7811868" cy="2819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774" tIns="48887" rIns="97774" bIns="48887" rtlCol="0" anchor="ctr"/>
          <a:lstStyle/>
          <a:p>
            <a:pPr marL="0" marR="0" lvl="0" indent="0" algn="ctr" defTabSz="97185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 Clear" panose="020B0604020203020204" pitchFamily="34" charset="0"/>
            </a:endParaRPr>
          </a:p>
        </p:txBody>
      </p:sp>
      <p:sp>
        <p:nvSpPr>
          <p:cNvPr id="2" name="Title 1"/>
          <p:cNvSpPr>
            <a:spLocks noGrp="1"/>
          </p:cNvSpPr>
          <p:nvPr>
            <p:ph type="title"/>
          </p:nvPr>
        </p:nvSpPr>
        <p:spPr>
          <a:xfrm>
            <a:off x="413643" y="240682"/>
            <a:ext cx="11912918" cy="434006"/>
          </a:xfrm>
        </p:spPr>
        <p:txBody>
          <a:bodyPr>
            <a:normAutofit fontScale="90000"/>
          </a:bodyPr>
          <a:lstStyle/>
          <a:p>
            <a:r>
              <a:rPr lang="en-US" dirty="0"/>
              <a:t>Table of Contents</a:t>
            </a:r>
          </a:p>
        </p:txBody>
      </p:sp>
      <p:sp>
        <p:nvSpPr>
          <p:cNvPr id="3" name="BainBulletsConfiguration" hidden="1"/>
          <p:cNvSpPr txBox="1"/>
          <p:nvPr/>
        </p:nvSpPr>
        <p:spPr>
          <a:xfrm>
            <a:off x="1766887" y="12733"/>
            <a:ext cx="8890000" cy="109831"/>
          </a:xfrm>
          <a:prstGeom prst="rect">
            <a:avLst/>
          </a:prstGeom>
          <a:noFill/>
        </p:spPr>
        <p:txBody>
          <a:bodyPr vert="horz" lIns="91106" tIns="45579" rIns="91106" bIns="45579" rtlCol="0">
            <a:spAutoFit/>
          </a:bodyPr>
          <a:lstStyle/>
          <a:p>
            <a:pPr marL="0" marR="0" lvl="0" indent="0" algn="l" defTabSz="971856"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FFFFFF"/>
              </a:solidFill>
              <a:effectLst/>
              <a:uLnTx/>
              <a:uFillTx/>
              <a:latin typeface="IntelOne Display Regular"/>
            </a:endParaRPr>
          </a:p>
        </p:txBody>
      </p:sp>
      <p:sp>
        <p:nvSpPr>
          <p:cNvPr id="8" name="Source"/>
          <p:cNvSpPr>
            <a:spLocks noGrp="1"/>
          </p:cNvSpPr>
          <p:nvPr/>
        </p:nvSpPr>
        <p:spPr bwMode="auto">
          <a:xfrm>
            <a:off x="2827761" y="1033078"/>
            <a:ext cx="9124526" cy="3902112"/>
          </a:xfrm>
          <a:prstGeom prst="rect">
            <a:avLst/>
          </a:prstGeom>
          <a:noFill/>
          <a:ln w="9525">
            <a:noFill/>
            <a:miter lim="800000"/>
            <a:headEnd/>
            <a:tailEnd/>
          </a:ln>
          <a:effectLst/>
        </p:spPr>
        <p:txBody>
          <a:bodyPr vert="horz" wrap="square" lIns="50047" tIns="50047" rIns="50047" bIns="50047"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800">
                <a:solidFill>
                  <a:schemeClr val="tx1"/>
                </a:solidFill>
                <a:latin typeface="Verdana" pitchFamily="34" charset="0"/>
              </a:defRPr>
            </a:lvl3pPr>
            <a:lvl4pPr marL="1449388" indent="-206375"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Product Lifecycle (PLC) Overview &amp; Updates</a:t>
            </a:r>
            <a:endParaRPr kumimoji="0" lang="en-US" sz="1000" b="0" i="0" u="none" strike="noStrike" kern="1200" cap="none" spc="0" normalizeH="0" baseline="0" noProof="0" dirty="0">
              <a:ln>
                <a:noFill/>
              </a:ln>
              <a:solidFill>
                <a:srgbClr val="000000"/>
              </a:solidFill>
              <a:effectLst/>
              <a:uLnTx/>
              <a:uFillTx/>
              <a:latin typeface="IntelOne Display Light" panose="020B0403020203020204" pitchFamily="34" charset="0"/>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a:rPr>
              <a:t>PLC Timelines for Base and Derivative Die</a:t>
            </a:r>
            <a:endParaRPr kumimoji="0" lang="en-US" sz="1000" b="0" i="0" u="none" strike="sngStrike" kern="1200" cap="none" spc="0" normalizeH="0" baseline="0" noProof="0" dirty="0">
              <a:ln>
                <a:noFill/>
              </a:ln>
              <a:solidFill>
                <a:srgbClr val="FF0000"/>
              </a:solidFill>
              <a:effectLst/>
              <a:uLnTx/>
              <a:uFillTx/>
              <a:latin typeface="IntelOne Display Light"/>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Appendix</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a:rPr>
              <a:t>Overview: PLC Category Themes Pre-Si &amp; Post-Si</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Long Term Retention for UPLC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Pre-Silicon Systems (PSS) PLC</a:t>
            </a:r>
            <a:endParaRPr kumimoji="0" lang="en-US" sz="2000" b="0" i="1" u="none" strike="noStrike" kern="1200" cap="none" spc="0" normalizeH="0" baseline="0" noProof="0" dirty="0">
              <a:ln>
                <a:noFill/>
              </a:ln>
              <a:solidFill>
                <a:srgbClr val="FF0000"/>
              </a:solidFill>
              <a:effectLst/>
              <a:uLnTx/>
              <a:uFillTx/>
              <a:latin typeface="IntelOne Display Light" panose="020B0403020203020204" pitchFamily="34" charset="0"/>
            </a:endParaRP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1" i="0" u="none" strike="noStrike" kern="1200" cap="none" spc="0" normalizeH="0" baseline="0" noProof="0" dirty="0">
                <a:ln>
                  <a:noFill/>
                </a:ln>
                <a:solidFill>
                  <a:srgbClr val="000000"/>
                </a:solidFill>
                <a:effectLst/>
                <a:uLnTx/>
                <a:uFillTx/>
                <a:latin typeface="+mn-lt"/>
              </a:rPr>
              <a:t>Deep Dive: Test Chip Development 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PLC Overlays: Security (SDL) PLC</a:t>
            </a:r>
          </a:p>
        </p:txBody>
      </p:sp>
    </p:spTree>
    <p:extLst>
      <p:ext uri="{BB962C8B-B14F-4D97-AF65-F5344CB8AC3E}">
        <p14:creationId xmlns:p14="http://schemas.microsoft.com/office/powerpoint/2010/main" val="28697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43" y="79155"/>
            <a:ext cx="11912918" cy="381000"/>
          </a:xfrm>
        </p:spPr>
        <p:txBody>
          <a:bodyPr>
            <a:noAutofit/>
          </a:bodyPr>
          <a:lstStyle/>
          <a:p>
            <a:r>
              <a:rPr lang="en-US" sz="2400" dirty="0"/>
              <a:t>UPLC 3.0.0 Release Notes for Planning, Development and Platform Execution </a:t>
            </a:r>
            <a:r>
              <a:rPr lang="en-US" sz="1800" i="1" dirty="0"/>
              <a:t>(cont.)</a:t>
            </a:r>
            <a:endParaRPr lang="en-US" sz="2400" i="1" dirty="0"/>
          </a:p>
        </p:txBody>
      </p:sp>
      <p:sp>
        <p:nvSpPr>
          <p:cNvPr id="4" name="Content Placeholder 3"/>
          <p:cNvSpPr>
            <a:spLocks noGrp="1"/>
          </p:cNvSpPr>
          <p:nvPr>
            <p:ph idx="1"/>
          </p:nvPr>
        </p:nvSpPr>
        <p:spPr>
          <a:xfrm>
            <a:off x="413643" y="537971"/>
            <a:ext cx="12376844" cy="6385116"/>
          </a:xfrm>
        </p:spPr>
        <p:txBody>
          <a:bodyPr>
            <a:normAutofit/>
          </a:bodyPr>
          <a:lstStyle/>
          <a:p>
            <a:pPr>
              <a:spcBef>
                <a:spcPts val="600"/>
              </a:spcBef>
              <a:spcAft>
                <a:spcPts val="300"/>
              </a:spcAft>
            </a:pPr>
            <a:r>
              <a:rPr lang="en-US" sz="1600" dirty="0"/>
              <a:t>UPLC 3.0.0: </a:t>
            </a:r>
            <a:r>
              <a:rPr lang="en-US" sz="1600" i="1" u="sng" dirty="0"/>
              <a:t>SOC Development Updates</a:t>
            </a:r>
          </a:p>
          <a:p>
            <a:pPr lvl="1">
              <a:lnSpc>
                <a:spcPct val="100000"/>
              </a:lnSpc>
              <a:spcBef>
                <a:spcPts val="200"/>
              </a:spcBef>
              <a:spcAft>
                <a:spcPts val="300"/>
              </a:spcAft>
            </a:pPr>
            <a:r>
              <a:rPr lang="en-US" sz="1200" dirty="0"/>
              <a:t>DEG Staff-sponsored A0 &amp; PROD TI sign-off requirements established to drive GM-level approval for all governed programs</a:t>
            </a:r>
          </a:p>
          <a:p>
            <a:pPr lvl="1">
              <a:lnSpc>
                <a:spcPct val="100000"/>
              </a:lnSpc>
              <a:spcBef>
                <a:spcPts val="200"/>
              </a:spcBef>
              <a:spcAft>
                <a:spcPts val="300"/>
              </a:spcAft>
            </a:pPr>
            <a:r>
              <a:rPr lang="en-US" sz="1200" dirty="0"/>
              <a:t>Scan requirements were overhauled to enable industry competitive Scan and post-Si ramp. SOC SD, SOC MFG, and IP scan requirements added with existing SOC SD/MFG scan requirements scrubbed for clarity or removed as redundant/no longer required.</a:t>
            </a:r>
          </a:p>
          <a:p>
            <a:pPr lvl="1">
              <a:lnSpc>
                <a:spcPct val="100000"/>
              </a:lnSpc>
              <a:spcBef>
                <a:spcPts val="200"/>
              </a:spcBef>
              <a:spcAft>
                <a:spcPts val="300"/>
              </a:spcAft>
            </a:pPr>
            <a:r>
              <a:rPr lang="en-US" sz="1200" dirty="0"/>
              <a:t>IDM 2.0 compliance and overall hygiene (all </a:t>
            </a:r>
            <a:r>
              <a:rPr lang="en-US" sz="1200" dirty="0" err="1"/>
              <a:t>swimlanes</a:t>
            </a:r>
            <a:r>
              <a:rPr lang="en-US" sz="1200" dirty="0"/>
              <a:t>) verified</a:t>
            </a:r>
          </a:p>
          <a:p>
            <a:pPr lvl="1">
              <a:lnSpc>
                <a:spcPct val="100000"/>
              </a:lnSpc>
              <a:spcBef>
                <a:spcPts val="200"/>
              </a:spcBef>
              <a:spcAft>
                <a:spcPts val="300"/>
              </a:spcAft>
            </a:pPr>
            <a:r>
              <a:rPr lang="en-US" sz="1200" dirty="0"/>
              <a:t>Significant simplification and optimization achieved by combining PSS &amp; MDIV </a:t>
            </a:r>
            <a:r>
              <a:rPr lang="en-US" sz="1200" dirty="0" err="1"/>
              <a:t>swimlanes</a:t>
            </a:r>
            <a:r>
              <a:rPr lang="en-US" sz="1200" dirty="0"/>
              <a:t> into the PSS swimlane, clarifying receivables vs. deliverables, and driving tighter interlocks</a:t>
            </a:r>
          </a:p>
          <a:p>
            <a:pPr lvl="1">
              <a:lnSpc>
                <a:spcPct val="100000"/>
              </a:lnSpc>
              <a:spcBef>
                <a:spcPts val="200"/>
              </a:spcBef>
              <a:spcAft>
                <a:spcPts val="300"/>
              </a:spcAft>
            </a:pPr>
            <a:r>
              <a:rPr lang="en-US" sz="1200" dirty="0"/>
              <a:t>SAAF requirement added to A0 TI checklist</a:t>
            </a:r>
          </a:p>
          <a:p>
            <a:pPr lvl="1">
              <a:lnSpc>
                <a:spcPct val="100000"/>
              </a:lnSpc>
              <a:spcBef>
                <a:spcPts val="200"/>
              </a:spcBef>
              <a:spcAft>
                <a:spcPts val="300"/>
              </a:spcAft>
            </a:pPr>
            <a:r>
              <a:rPr lang="en-US" sz="1200" dirty="0"/>
              <a:t>SD swimlane requirements were updated to address an ARL SKT Si escape around unintended power islands and to improve their clarity and measurability</a:t>
            </a:r>
          </a:p>
          <a:p>
            <a:pPr lvl="1">
              <a:lnSpc>
                <a:spcPct val="100000"/>
              </a:lnSpc>
              <a:spcBef>
                <a:spcPts val="200"/>
              </a:spcBef>
              <a:spcAft>
                <a:spcPts val="300"/>
              </a:spcAft>
            </a:pPr>
            <a:r>
              <a:rPr lang="en-US" sz="1200" dirty="0"/>
              <a:t>Fuse swimlane requirements were updated to reflect Fuse latest BKMs and to provide more effective grading and verification</a:t>
            </a:r>
          </a:p>
          <a:p>
            <a:pPr lvl="1">
              <a:lnSpc>
                <a:spcPct val="100000"/>
              </a:lnSpc>
              <a:spcBef>
                <a:spcPts val="200"/>
              </a:spcBef>
              <a:spcAft>
                <a:spcPts val="300"/>
              </a:spcAft>
            </a:pPr>
            <a:r>
              <a:rPr lang="en-US" sz="1200" dirty="0"/>
              <a:t>Silicon Enabling MFG requirements were updated to reflect latest MFG BKMs</a:t>
            </a:r>
          </a:p>
          <a:p>
            <a:pPr lvl="1">
              <a:lnSpc>
                <a:spcPct val="100000"/>
              </a:lnSpc>
              <a:spcBef>
                <a:spcPts val="200"/>
              </a:spcBef>
              <a:spcAft>
                <a:spcPts val="300"/>
              </a:spcAft>
            </a:pPr>
            <a:r>
              <a:rPr lang="en-US" sz="1200" dirty="0"/>
              <a:t>Pre-Si Sys Val 1.0 (TI Gating) Debug Tools and A0 PO Readiness Electrical Validation requirements updated to reflect latest Sys Val BKMs</a:t>
            </a:r>
          </a:p>
          <a:p>
            <a:pPr lvl="1">
              <a:lnSpc>
                <a:spcPct val="100000"/>
              </a:lnSpc>
              <a:spcBef>
                <a:spcPts val="200"/>
              </a:spcBef>
              <a:spcAft>
                <a:spcPts val="300"/>
              </a:spcAft>
            </a:pPr>
            <a:r>
              <a:rPr lang="en-US" sz="1200" dirty="0"/>
              <a:t>PLC CP EC was split into PLC CP EC and PLC CP TR so Platform level EC checklists would map into a separate Governance Checkpoint vs. Design level TR checklists</a:t>
            </a:r>
          </a:p>
          <a:p>
            <a:pPr lvl="1">
              <a:lnSpc>
                <a:spcPct val="100000"/>
              </a:lnSpc>
              <a:spcBef>
                <a:spcPts val="200"/>
              </a:spcBef>
              <a:spcAft>
                <a:spcPts val="300"/>
              </a:spcAft>
            </a:pPr>
            <a:r>
              <a:rPr lang="en-US" sz="1200" dirty="0"/>
              <a:t>PSS TR was split into PSS TR PC &amp; PSS TR EC with PSS TR PC mapped to PLC CP PC and PSS TR EC mapped to PLC CP TR</a:t>
            </a:r>
          </a:p>
          <a:p>
            <a:pPr lvl="1">
              <a:lnSpc>
                <a:spcPct val="100000"/>
              </a:lnSpc>
              <a:spcBef>
                <a:spcPts val="200"/>
              </a:spcBef>
              <a:spcAft>
                <a:spcPts val="300"/>
              </a:spcAft>
            </a:pPr>
            <a:r>
              <a:rPr lang="en-US" sz="1200" dirty="0"/>
              <a:t>PDK &amp; corresponding Bounding Box milestone for 0.3 added and milestone 0.0.1 renamed to 0.01</a:t>
            </a:r>
          </a:p>
          <a:p>
            <a:pPr lvl="1">
              <a:lnSpc>
                <a:spcPct val="100000"/>
              </a:lnSpc>
              <a:spcBef>
                <a:spcPts val="200"/>
              </a:spcBef>
              <a:spcAft>
                <a:spcPts val="300"/>
              </a:spcAft>
            </a:pPr>
            <a:r>
              <a:rPr lang="en-US" sz="1200" dirty="0"/>
              <a:t>The FW-SW swimlane was split into Ingredient level checklists at FW-SW 0.5, 0.8, 1.0 &amp; 1.1 and Platform level checklists at FW-SW 0.0-1.1 with only FW-SW 0.5-1.1 assigned to new milestones called FW-SW Platform</a:t>
            </a:r>
          </a:p>
          <a:p>
            <a:pPr>
              <a:spcBef>
                <a:spcPts val="600"/>
              </a:spcBef>
              <a:spcAft>
                <a:spcPts val="300"/>
              </a:spcAft>
            </a:pPr>
            <a:r>
              <a:rPr lang="en-US" sz="1600" dirty="0"/>
              <a:t>UPLC 3.0.0: </a:t>
            </a:r>
            <a:r>
              <a:rPr lang="en-US" sz="1600" i="1" u="sng" dirty="0"/>
              <a:t>Integrated Platform Execution</a:t>
            </a:r>
          </a:p>
          <a:p>
            <a:pPr lvl="1">
              <a:lnSpc>
                <a:spcPct val="100000"/>
              </a:lnSpc>
              <a:spcBef>
                <a:spcPts val="200"/>
              </a:spcBef>
              <a:spcAft>
                <a:spcPts val="300"/>
              </a:spcAft>
            </a:pPr>
            <a:r>
              <a:rPr lang="en-US" sz="1200" dirty="0"/>
              <a:t>PLC Checkpoint designations added to Silicon Ingredient milestone interlock requirements to reduce confusion and to ensure Integrated Platform 1.0 does not gate A0 TI</a:t>
            </a:r>
          </a:p>
          <a:p>
            <a:pPr lvl="1">
              <a:lnSpc>
                <a:spcPct val="100000"/>
              </a:lnSpc>
              <a:spcBef>
                <a:spcPts val="200"/>
              </a:spcBef>
              <a:spcAft>
                <a:spcPts val="300"/>
              </a:spcAft>
            </a:pPr>
            <a:r>
              <a:rPr lang="en-US" sz="1200" dirty="0"/>
              <a:t>Reformatted Platform HW Eng BKM (Platform HW Engineering WG Worksheet) for consistency with Integrated Platform checklist </a:t>
            </a:r>
          </a:p>
          <a:p>
            <a:pPr lvl="1">
              <a:lnSpc>
                <a:spcPct val="100000"/>
              </a:lnSpc>
              <a:spcBef>
                <a:spcPts val="200"/>
              </a:spcBef>
              <a:spcAft>
                <a:spcPts val="300"/>
              </a:spcAft>
            </a:pPr>
            <a:r>
              <a:rPr lang="en-US" sz="1200" dirty="0"/>
              <a:t>Updated PGVP BKM to include definition of PGVP Plan 0.9, 1.0, and 1.1</a:t>
            </a:r>
          </a:p>
          <a:p>
            <a:pPr lvl="1">
              <a:lnSpc>
                <a:spcPct val="100000"/>
              </a:lnSpc>
              <a:spcBef>
                <a:spcPts val="200"/>
              </a:spcBef>
              <a:spcAft>
                <a:spcPts val="300"/>
              </a:spcAft>
            </a:pPr>
            <a:r>
              <a:rPr lang="en-US" sz="1200" dirty="0"/>
              <a:t>Updated Collateral (PAE) BKM for DCAI - shift left on DCAI requirements for </a:t>
            </a:r>
            <a:r>
              <a:rPr lang="en-US" sz="1200" dirty="0" err="1"/>
              <a:t>ePDG</a:t>
            </a:r>
            <a:r>
              <a:rPr lang="en-US" sz="1200" dirty="0"/>
              <a:t>, EDS, and RP design archive from Integrated Platform 1.1 to 1.0</a:t>
            </a:r>
          </a:p>
          <a:p>
            <a:pPr lvl="1">
              <a:lnSpc>
                <a:spcPct val="100000"/>
              </a:lnSpc>
              <a:spcBef>
                <a:spcPts val="200"/>
              </a:spcBef>
              <a:spcAft>
                <a:spcPts val="300"/>
              </a:spcAft>
            </a:pPr>
            <a:r>
              <a:rPr lang="en-US" sz="1200" dirty="0"/>
              <a:t>Added clarifications to the Supply Chain Integrated Platform BKM</a:t>
            </a:r>
          </a:p>
        </p:txBody>
      </p:sp>
      <p:sp>
        <p:nvSpPr>
          <p:cNvPr id="6" name="Rectangle 5"/>
          <p:cNvSpPr/>
          <p:nvPr/>
        </p:nvSpPr>
        <p:spPr bwMode="auto">
          <a:xfrm>
            <a:off x="1817687" y="7165135"/>
            <a:ext cx="8522443" cy="325975"/>
          </a:xfrm>
          <a:prstGeom prst="rect">
            <a:avLst/>
          </a:prstGeom>
          <a:noFill/>
          <a:ln w="9525" cap="flat" cmpd="sng" algn="ctr">
            <a:noFill/>
            <a:prstDash val="dash"/>
            <a:round/>
            <a:headEnd type="none" w="med" len="med"/>
            <a:tailEnd type="none" w="med" len="med"/>
          </a:ln>
          <a:effectLst/>
        </p:spPr>
        <p:txBody>
          <a:bodyPr vert="horz" wrap="square" lIns="46782" tIns="46782" rIns="46782" bIns="46782" numCol="1" rtlCol="0" anchor="ctr" anchorCtr="0" compatLnSpc="1">
            <a:prstTxWarp prst="textNoShape">
              <a:avLst/>
            </a:prstTxWarp>
          </a:bodyPr>
          <a:lstStyle/>
          <a:p>
            <a:r>
              <a:rPr lang="en-US" sz="1200" b="1" i="1" dirty="0">
                <a:solidFill>
                  <a:srgbClr val="00B2EA"/>
                </a:solidFill>
                <a:latin typeface="Intel Clear" panose="020B0604020203020204" pitchFamily="34" charset="0"/>
              </a:rPr>
              <a:t>*A complete Change Log since PLC 1.0 can be found here</a:t>
            </a:r>
            <a:r>
              <a:rPr lang="en-US" sz="1200" b="1" dirty="0">
                <a:solidFill>
                  <a:srgbClr val="00B2EA"/>
                </a:solidFill>
                <a:latin typeface="Intel Clear" panose="020B0604020203020204" pitchFamily="34" charset="0"/>
              </a:rPr>
              <a:t>:</a:t>
            </a:r>
            <a:r>
              <a:rPr lang="en-US" sz="1100" b="1" dirty="0">
                <a:solidFill>
                  <a:srgbClr val="00B2EA"/>
                </a:solidFill>
                <a:latin typeface="Intel Clear" panose="020B0604020203020204" pitchFamily="34" charset="0"/>
              </a:rPr>
              <a:t> </a:t>
            </a:r>
            <a:r>
              <a:rPr lang="en-US" sz="1100" b="1" u="sng" dirty="0">
                <a:solidFill>
                  <a:schemeClr val="bg1"/>
                </a:solidFill>
                <a:hlinkClick r:id="rId2"/>
              </a:rPr>
              <a:t>http://goto.intel.com/PLCRevisionControl</a:t>
            </a:r>
            <a:endParaRPr lang="en-US" sz="1100" b="1" u="sng" dirty="0">
              <a:solidFill>
                <a:srgbClr val="FFFF00"/>
              </a:solidFill>
              <a:latin typeface="Intel Clear" panose="020B0604020203020204" pitchFamily="34" charset="0"/>
            </a:endParaRPr>
          </a:p>
        </p:txBody>
      </p:sp>
    </p:spTree>
    <p:extLst>
      <p:ext uri="{BB962C8B-B14F-4D97-AF65-F5344CB8AC3E}">
        <p14:creationId xmlns:p14="http://schemas.microsoft.com/office/powerpoint/2010/main" val="2965508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5" name="Title 32"/>
          <p:cNvSpPr>
            <a:spLocks noGrp="1"/>
          </p:cNvSpPr>
          <p:nvPr>
            <p:ph type="title"/>
          </p:nvPr>
        </p:nvSpPr>
        <p:spPr bwMode="gray">
          <a:xfrm>
            <a:off x="413643" y="72245"/>
            <a:ext cx="11912918" cy="624708"/>
          </a:xfrm>
        </p:spPr>
        <p:txBody>
          <a:bodyPr/>
          <a:lstStyle/>
          <a:p>
            <a:r>
              <a:rPr lang="en-US" sz="2800" dirty="0">
                <a:solidFill>
                  <a:schemeClr val="tx1"/>
                </a:solidFill>
              </a:rPr>
              <a:t>Test Chip PLC for Full Milestones</a:t>
            </a:r>
            <a:endParaRPr lang="en-CA" sz="2800" dirty="0">
              <a:solidFill>
                <a:schemeClr val="tx1"/>
              </a:solidFill>
            </a:endParaRPr>
          </a:p>
        </p:txBody>
      </p:sp>
      <p:sp>
        <p:nvSpPr>
          <p:cNvPr id="2" name="BainBulletsConfiguration" hidden="1"/>
          <p:cNvSpPr txBox="1"/>
          <p:nvPr/>
        </p:nvSpPr>
        <p:spPr>
          <a:xfrm>
            <a:off x="1767021" y="12786"/>
            <a:ext cx="8888549" cy="109669"/>
          </a:xfrm>
          <a:prstGeom prst="rect">
            <a:avLst/>
          </a:prstGeom>
          <a:noFill/>
        </p:spPr>
        <p:txBody>
          <a:bodyPr vert="horz" wrap="square" lIns="45499" tIns="45499" rIns="45499" bIns="45499" rtlCol="0">
            <a:spAutoFit/>
          </a:bodyPr>
          <a:lstStyle/>
          <a:p>
            <a:pPr defTabSz="979178" eaLnBrk="0" fontAlgn="base" hangingPunct="0">
              <a:spcBef>
                <a:spcPct val="0"/>
              </a:spcBef>
              <a:spcAft>
                <a:spcPct val="0"/>
              </a:spcAft>
            </a:pPr>
            <a:r>
              <a:rPr lang="en-CA" sz="100" dirty="0">
                <a:solidFill>
                  <a:srgbClr val="FFFFFF"/>
                </a:solidFill>
              </a:rPr>
              <a:t>99_84 106_84 113_84 123_84</a:t>
            </a:r>
          </a:p>
        </p:txBody>
      </p:sp>
      <p:sp>
        <p:nvSpPr>
          <p:cNvPr id="88" name="TextBox 87"/>
          <p:cNvSpPr txBox="1"/>
          <p:nvPr/>
        </p:nvSpPr>
        <p:spPr>
          <a:xfrm>
            <a:off x="1982913" y="6905484"/>
            <a:ext cx="9408316" cy="276981"/>
          </a:xfrm>
          <a:prstGeom prst="rect">
            <a:avLst/>
          </a:prstGeom>
          <a:noFill/>
          <a:ln>
            <a:noFill/>
          </a:ln>
        </p:spPr>
        <p:txBody>
          <a:bodyPr wrap="square" lIns="91422" tIns="45711" rIns="91422" bIns="45711" rtlCol="0">
            <a:spAutoFit/>
          </a:bodyPr>
          <a:lstStyle/>
          <a:p>
            <a:r>
              <a:rPr lang="en-US" sz="1200" i="1" dirty="0">
                <a:solidFill>
                  <a:srgbClr val="00B0F0"/>
                </a:solidFill>
              </a:rPr>
              <a:t>*Note: Test Chip milestone requirements are the same as SOC</a:t>
            </a:r>
            <a:endParaRPr lang="en-US" sz="1200" dirty="0">
              <a:solidFill>
                <a:srgbClr val="00B0F0"/>
              </a:solidFill>
            </a:endParaRPr>
          </a:p>
        </p:txBody>
      </p:sp>
      <p:grpSp>
        <p:nvGrpSpPr>
          <p:cNvPr id="93" name="Sticker79465">
            <a:extLst>
              <a:ext uri="{FF2B5EF4-FFF2-40B4-BE49-F238E27FC236}">
                <a16:creationId xmlns:a16="http://schemas.microsoft.com/office/drawing/2014/main" id="{FB075F87-4EB8-40AD-9086-979A779C7BD5}"/>
              </a:ext>
            </a:extLst>
          </p:cNvPr>
          <p:cNvGrpSpPr/>
          <p:nvPr>
            <p:custDataLst>
              <p:tags r:id="rId1"/>
            </p:custDataLst>
          </p:nvPr>
        </p:nvGrpSpPr>
        <p:grpSpPr>
          <a:xfrm>
            <a:off x="9742487" y="74803"/>
            <a:ext cx="1681793" cy="240475"/>
            <a:chOff x="8169483" y="1306784"/>
            <a:chExt cx="1441099" cy="247652"/>
          </a:xfrm>
        </p:grpSpPr>
        <p:sp>
          <p:nvSpPr>
            <p:cNvPr id="94" name="StickerText79465">
              <a:extLst>
                <a:ext uri="{FF2B5EF4-FFF2-40B4-BE49-F238E27FC236}">
                  <a16:creationId xmlns:a16="http://schemas.microsoft.com/office/drawing/2014/main" id="{D638FFB9-8CAE-4F0A-B020-B79B9B838B7F}"/>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95" name="StickerLineTop79465">
              <a:extLst>
                <a:ext uri="{FF2B5EF4-FFF2-40B4-BE49-F238E27FC236}">
                  <a16:creationId xmlns:a16="http://schemas.microsoft.com/office/drawing/2014/main" id="{0E7CED1E-6565-4173-8E77-87F263F5AB89}"/>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09" name="StickerLineBottom79465">
              <a:extLst>
                <a:ext uri="{FF2B5EF4-FFF2-40B4-BE49-F238E27FC236}">
                  <a16:creationId xmlns:a16="http://schemas.microsoft.com/office/drawing/2014/main" id="{57F0BEED-A356-4B9E-8722-D6597FE5EA4F}"/>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242" name="Rectangle 241">
            <a:extLst>
              <a:ext uri="{FF2B5EF4-FFF2-40B4-BE49-F238E27FC236}">
                <a16:creationId xmlns:a16="http://schemas.microsoft.com/office/drawing/2014/main" id="{85B09E97-503E-423B-989D-675CDEB778B7}"/>
              </a:ext>
            </a:extLst>
          </p:cNvPr>
          <p:cNvSpPr/>
          <p:nvPr/>
        </p:nvSpPr>
        <p:spPr bwMode="auto">
          <a:xfrm>
            <a:off x="1941705" y="1734803"/>
            <a:ext cx="8257982" cy="3186871"/>
          </a:xfrm>
          <a:prstGeom prst="rect">
            <a:avLst/>
          </a:prstGeom>
          <a:solidFill>
            <a:srgbClr val="DDEBF7"/>
          </a:solidFill>
          <a:ln w="19050" cap="flat" cmpd="sng" algn="ctr">
            <a:solidFill>
              <a:srgbClr val="CAE2FF">
                <a:lumMod val="5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rstMaterial="matte">
            <a:bevelT w="152400" prst="coolSlant"/>
          </a:sp3d>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Verdana" pitchFamily="34" charset="0"/>
            </a:endParaRPr>
          </a:p>
        </p:txBody>
      </p:sp>
      <p:sp>
        <p:nvSpPr>
          <p:cNvPr id="243" name="TextBox 242">
            <a:extLst>
              <a:ext uri="{FF2B5EF4-FFF2-40B4-BE49-F238E27FC236}">
                <a16:creationId xmlns:a16="http://schemas.microsoft.com/office/drawing/2014/main" id="{B0A5EFBE-364B-4513-A057-0345281B36F8}"/>
              </a:ext>
            </a:extLst>
          </p:cNvPr>
          <p:cNvSpPr txBox="1"/>
          <p:nvPr/>
        </p:nvSpPr>
        <p:spPr>
          <a:xfrm>
            <a:off x="10630934" y="1182112"/>
            <a:ext cx="696589" cy="415052"/>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endParaRPr lang="en-US" sz="500" b="1" dirty="0">
              <a:solidFill>
                <a:srgbClr val="002060"/>
              </a:solidFill>
            </a:endParaRPr>
          </a:p>
          <a:p>
            <a:pPr algn="ctr" defTabSz="979178" eaLnBrk="0" fontAlgn="base" hangingPunct="0">
              <a:spcBef>
                <a:spcPct val="0"/>
              </a:spcBef>
              <a:spcAft>
                <a:spcPct val="0"/>
              </a:spcAft>
            </a:pPr>
            <a:endParaRPr lang="en-US" sz="500" b="1" dirty="0">
              <a:solidFill>
                <a:srgbClr val="002060"/>
              </a:solidFill>
            </a:endParaRPr>
          </a:p>
          <a:p>
            <a:pPr algn="ctr" defTabSz="979178" eaLnBrk="0" fontAlgn="base" hangingPunct="0">
              <a:spcBef>
                <a:spcPct val="0"/>
              </a:spcBef>
              <a:spcAft>
                <a:spcPct val="0"/>
              </a:spcAft>
            </a:pPr>
            <a:r>
              <a:rPr lang="en-US" sz="1100" b="1" dirty="0">
                <a:solidFill>
                  <a:srgbClr val="002060"/>
                </a:solidFill>
              </a:rPr>
              <a:t>Tape-in</a:t>
            </a:r>
          </a:p>
        </p:txBody>
      </p:sp>
      <p:sp>
        <p:nvSpPr>
          <p:cNvPr id="244" name="Rectangle 243">
            <a:extLst>
              <a:ext uri="{FF2B5EF4-FFF2-40B4-BE49-F238E27FC236}">
                <a16:creationId xmlns:a16="http://schemas.microsoft.com/office/drawing/2014/main" id="{0EBE5159-652B-4D1B-BADD-81E4643F5308}"/>
              </a:ext>
            </a:extLst>
          </p:cNvPr>
          <p:cNvSpPr/>
          <p:nvPr/>
        </p:nvSpPr>
        <p:spPr>
          <a:xfrm>
            <a:off x="1965689" y="3114294"/>
            <a:ext cx="1420545" cy="276981"/>
          </a:xfrm>
          <a:prstGeom prst="rect">
            <a:avLst/>
          </a:prstGeom>
        </p:spPr>
        <p:txBody>
          <a:bodyPr wrap="none" lIns="91422" tIns="45711" rIns="91422" bIns="45711">
            <a:spAutoFit/>
          </a:bodyPr>
          <a:lstStyle/>
          <a:p>
            <a:pPr defTabSz="913222" fontAlgn="ctr">
              <a:defRPr/>
            </a:pPr>
            <a:r>
              <a:rPr lang="en-US" sz="1200" b="1" dirty="0">
                <a:solidFill>
                  <a:srgbClr val="FFFFFF">
                    <a:lumMod val="50000"/>
                  </a:srgbClr>
                </a:solidFill>
                <a:latin typeface="Intel Clear" panose="020B0604020203020204" pitchFamily="34" charset="0"/>
              </a:rPr>
              <a:t>Test Chip IP RTL*</a:t>
            </a:r>
            <a:endParaRPr lang="en-US" sz="1200" dirty="0">
              <a:solidFill>
                <a:srgbClr val="FFFFFF">
                  <a:lumMod val="50000"/>
                </a:srgbClr>
              </a:solidFill>
              <a:latin typeface="Intel Clear" panose="020B0604020203020204" pitchFamily="34" charset="0"/>
            </a:endParaRPr>
          </a:p>
        </p:txBody>
      </p:sp>
      <p:sp>
        <p:nvSpPr>
          <p:cNvPr id="245" name="Rectangle 244">
            <a:extLst>
              <a:ext uri="{FF2B5EF4-FFF2-40B4-BE49-F238E27FC236}">
                <a16:creationId xmlns:a16="http://schemas.microsoft.com/office/drawing/2014/main" id="{73FDF982-A946-4F46-B590-5E29C146BC2F}"/>
              </a:ext>
            </a:extLst>
          </p:cNvPr>
          <p:cNvSpPr/>
          <p:nvPr/>
        </p:nvSpPr>
        <p:spPr bwMode="auto">
          <a:xfrm>
            <a:off x="4713288" y="3321223"/>
            <a:ext cx="678605" cy="151264"/>
          </a:xfrm>
          <a:prstGeom prst="rect">
            <a:avLst/>
          </a:prstGeom>
          <a:solidFill>
            <a:srgbClr val="CB87AB"/>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 Clear" panose="020B0604020203020204" pitchFamily="34" charset="0"/>
              </a:rPr>
              <a:t>POLO</a:t>
            </a:r>
          </a:p>
        </p:txBody>
      </p:sp>
      <p:sp>
        <p:nvSpPr>
          <p:cNvPr id="246" name="Rectangle 245">
            <a:extLst>
              <a:ext uri="{FF2B5EF4-FFF2-40B4-BE49-F238E27FC236}">
                <a16:creationId xmlns:a16="http://schemas.microsoft.com/office/drawing/2014/main" id="{77A2FDDD-35F2-4DC4-BB25-6729813D6766}"/>
              </a:ext>
            </a:extLst>
          </p:cNvPr>
          <p:cNvSpPr/>
          <p:nvPr/>
        </p:nvSpPr>
        <p:spPr bwMode="auto">
          <a:xfrm>
            <a:off x="5391892" y="3320197"/>
            <a:ext cx="515572" cy="152291"/>
          </a:xfrm>
          <a:prstGeom prst="rect">
            <a:avLst/>
          </a:prstGeom>
          <a:solidFill>
            <a:srgbClr val="CB87AB"/>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Intel Clear" panose="020B0604020203020204" pitchFamily="34" charset="0"/>
              </a:rPr>
              <a:t>PROD</a:t>
            </a:r>
          </a:p>
        </p:txBody>
      </p:sp>
      <p:sp>
        <p:nvSpPr>
          <p:cNvPr id="247" name="Rectangle 246">
            <a:extLst>
              <a:ext uri="{FF2B5EF4-FFF2-40B4-BE49-F238E27FC236}">
                <a16:creationId xmlns:a16="http://schemas.microsoft.com/office/drawing/2014/main" id="{83CE618A-5961-45A6-9677-7BD3BD2A07C8}"/>
              </a:ext>
            </a:extLst>
          </p:cNvPr>
          <p:cNvSpPr/>
          <p:nvPr/>
        </p:nvSpPr>
        <p:spPr>
          <a:xfrm>
            <a:off x="1688863" y="1368564"/>
            <a:ext cx="808198" cy="261592"/>
          </a:xfrm>
          <a:prstGeom prst="rect">
            <a:avLst/>
          </a:prstGeom>
        </p:spPr>
        <p:txBody>
          <a:bodyPr wrap="none" lIns="91422" tIns="45711" rIns="91422" bIns="45711">
            <a:spAutoFit/>
          </a:bodyPr>
          <a:lstStyle/>
          <a:p>
            <a:pPr defTabSz="913222" fontAlgn="ctr">
              <a:defRPr/>
            </a:pPr>
            <a:r>
              <a:rPr lang="en-US" sz="1050" b="1" dirty="0">
                <a:solidFill>
                  <a:srgbClr val="002060"/>
                </a:solidFill>
                <a:latin typeface="+mj-lt"/>
              </a:rPr>
              <a:t>Test Chip</a:t>
            </a:r>
            <a:endParaRPr lang="en-US" sz="1050" b="1" baseline="30000" dirty="0">
              <a:solidFill>
                <a:srgbClr val="002060"/>
              </a:solidFill>
              <a:latin typeface="+mj-lt"/>
            </a:endParaRPr>
          </a:p>
        </p:txBody>
      </p:sp>
      <p:cxnSp>
        <p:nvCxnSpPr>
          <p:cNvPr id="248" name="Straight Connector 247">
            <a:extLst>
              <a:ext uri="{FF2B5EF4-FFF2-40B4-BE49-F238E27FC236}">
                <a16:creationId xmlns:a16="http://schemas.microsoft.com/office/drawing/2014/main" id="{74414537-364A-49DE-A446-BF3B75ADC5D2}"/>
              </a:ext>
            </a:extLst>
          </p:cNvPr>
          <p:cNvCxnSpPr/>
          <p:nvPr/>
        </p:nvCxnSpPr>
        <p:spPr bwMode="auto">
          <a:xfrm>
            <a:off x="1732173" y="1368564"/>
            <a:ext cx="9509760" cy="0"/>
          </a:xfrm>
          <a:prstGeom prst="line">
            <a:avLst/>
          </a:prstGeom>
          <a:solidFill>
            <a:srgbClr val="99CCFF"/>
          </a:solidFill>
          <a:ln w="19050" cap="flat" cmpd="sng" algn="ctr">
            <a:solidFill>
              <a:srgbClr val="FFFFFF">
                <a:lumMod val="50000"/>
              </a:srgbClr>
            </a:solidFill>
            <a:prstDash val="solid"/>
            <a:round/>
            <a:headEnd type="none" w="med" len="med"/>
            <a:tailEnd type="none" w="med" len="med"/>
          </a:ln>
          <a:effectLst/>
        </p:spPr>
      </p:cxnSp>
      <p:sp>
        <p:nvSpPr>
          <p:cNvPr id="249" name="TextBox 248">
            <a:extLst>
              <a:ext uri="{FF2B5EF4-FFF2-40B4-BE49-F238E27FC236}">
                <a16:creationId xmlns:a16="http://schemas.microsoft.com/office/drawing/2014/main" id="{451385E7-303E-431C-AC0F-8D0A0B96AD1C}"/>
              </a:ext>
            </a:extLst>
          </p:cNvPr>
          <p:cNvSpPr txBox="1"/>
          <p:nvPr/>
        </p:nvSpPr>
        <p:spPr>
          <a:xfrm>
            <a:off x="4313155" y="1402675"/>
            <a:ext cx="628732" cy="261164"/>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mj-lt"/>
              </a:rPr>
              <a:t>TC IP3</a:t>
            </a:r>
          </a:p>
        </p:txBody>
      </p:sp>
      <p:cxnSp>
        <p:nvCxnSpPr>
          <p:cNvPr id="250" name="Straight Arrow Connector 249">
            <a:extLst>
              <a:ext uri="{FF2B5EF4-FFF2-40B4-BE49-F238E27FC236}">
                <a16:creationId xmlns:a16="http://schemas.microsoft.com/office/drawing/2014/main" id="{2DFF5E61-A2B8-41FE-86D3-85F106C44B0A}"/>
              </a:ext>
            </a:extLst>
          </p:cNvPr>
          <p:cNvCxnSpPr/>
          <p:nvPr/>
        </p:nvCxnSpPr>
        <p:spPr bwMode="auto">
          <a:xfrm>
            <a:off x="4941887" y="1359039"/>
            <a:ext cx="0" cy="246888"/>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cxnSp>
        <p:nvCxnSpPr>
          <p:cNvPr id="251" name="Straight Arrow Connector 250">
            <a:extLst>
              <a:ext uri="{FF2B5EF4-FFF2-40B4-BE49-F238E27FC236}">
                <a16:creationId xmlns:a16="http://schemas.microsoft.com/office/drawing/2014/main" id="{D2680267-6197-4768-B83C-DBA0FCC8417D}"/>
              </a:ext>
            </a:extLst>
          </p:cNvPr>
          <p:cNvCxnSpPr/>
          <p:nvPr/>
        </p:nvCxnSpPr>
        <p:spPr bwMode="auto">
          <a:xfrm>
            <a:off x="4163040" y="1371864"/>
            <a:ext cx="0" cy="246888"/>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cxnSp>
        <p:nvCxnSpPr>
          <p:cNvPr id="252" name="Straight Arrow Connector 251">
            <a:extLst>
              <a:ext uri="{FF2B5EF4-FFF2-40B4-BE49-F238E27FC236}">
                <a16:creationId xmlns:a16="http://schemas.microsoft.com/office/drawing/2014/main" id="{30229A9F-B693-41F4-8E5E-4DD43F024285}"/>
              </a:ext>
            </a:extLst>
          </p:cNvPr>
          <p:cNvCxnSpPr/>
          <p:nvPr/>
        </p:nvCxnSpPr>
        <p:spPr bwMode="auto">
          <a:xfrm>
            <a:off x="3417887" y="1371864"/>
            <a:ext cx="0" cy="246888"/>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sp>
        <p:nvSpPr>
          <p:cNvPr id="253" name="Rectangle 252">
            <a:extLst>
              <a:ext uri="{FF2B5EF4-FFF2-40B4-BE49-F238E27FC236}">
                <a16:creationId xmlns:a16="http://schemas.microsoft.com/office/drawing/2014/main" id="{6098FA11-9203-49CC-933A-83238716159A}"/>
              </a:ext>
            </a:extLst>
          </p:cNvPr>
          <p:cNvSpPr/>
          <p:nvPr/>
        </p:nvSpPr>
        <p:spPr>
          <a:xfrm>
            <a:off x="1965688" y="2445757"/>
            <a:ext cx="1269899" cy="276999"/>
          </a:xfrm>
          <a:prstGeom prst="rect">
            <a:avLst/>
          </a:prstGeom>
        </p:spPr>
        <p:txBody>
          <a:bodyPr wrap="none">
            <a:spAutoFit/>
          </a:bodyPr>
          <a:lstStyle/>
          <a:p>
            <a:pPr defTabSz="913403" fontAlgn="ctr">
              <a:defRPr/>
            </a:pPr>
            <a:r>
              <a:rPr lang="en-US" sz="1200" b="1" dirty="0">
                <a:solidFill>
                  <a:srgbClr val="FFFFFF">
                    <a:lumMod val="50000"/>
                  </a:srgbClr>
                </a:solidFill>
                <a:latin typeface="Intel Clear" panose="020B0604020203020204" pitchFamily="34" charset="0"/>
              </a:rPr>
              <a:t>Test Chip HAS*</a:t>
            </a:r>
          </a:p>
        </p:txBody>
      </p:sp>
      <p:graphicFrame>
        <p:nvGraphicFramePr>
          <p:cNvPr id="254" name="Table 253">
            <a:extLst>
              <a:ext uri="{FF2B5EF4-FFF2-40B4-BE49-F238E27FC236}">
                <a16:creationId xmlns:a16="http://schemas.microsoft.com/office/drawing/2014/main" id="{F8AD9C40-C13C-432C-88DD-A7A9D209A99D}"/>
              </a:ext>
            </a:extLst>
          </p:cNvPr>
          <p:cNvGraphicFramePr>
            <a:graphicFrameLocks noGrp="1"/>
          </p:cNvGraphicFramePr>
          <p:nvPr/>
        </p:nvGraphicFramePr>
        <p:xfrm>
          <a:off x="3494087" y="2427287"/>
          <a:ext cx="1442366" cy="243938"/>
        </p:xfrm>
        <a:graphic>
          <a:graphicData uri="http://schemas.openxmlformats.org/drawingml/2006/table">
            <a:tbl>
              <a:tblPr/>
              <a:tblGrid>
                <a:gridCol w="527966">
                  <a:extLst>
                    <a:ext uri="{9D8B030D-6E8A-4147-A177-3AD203B41FA5}">
                      <a16:colId xmlns:a16="http://schemas.microsoft.com/office/drawing/2014/main" val="20000"/>
                    </a:ext>
                  </a:extLst>
                </a:gridCol>
                <a:gridCol w="500183">
                  <a:extLst>
                    <a:ext uri="{9D8B030D-6E8A-4147-A177-3AD203B41FA5}">
                      <a16:colId xmlns:a16="http://schemas.microsoft.com/office/drawing/2014/main" val="20001"/>
                    </a:ext>
                  </a:extLst>
                </a:gridCol>
                <a:gridCol w="414217">
                  <a:extLst>
                    <a:ext uri="{9D8B030D-6E8A-4147-A177-3AD203B41FA5}">
                      <a16:colId xmlns:a16="http://schemas.microsoft.com/office/drawing/2014/main" val="20002"/>
                    </a:ext>
                  </a:extLst>
                </a:gridCol>
              </a:tblGrid>
              <a:tr h="2439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rgbClr val="FFFFFF"/>
                          </a:solidFill>
                          <a:effectLst/>
                          <a:latin typeface="Intel Clear" panose="020B0604020203020204" pitchFamily="34" charset="0"/>
                          <a:ea typeface="+mn-ea"/>
                          <a:cs typeface="+mn-cs"/>
                        </a:rPr>
                        <a:t>0.5</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rgbClr val="000000"/>
                          </a:solidFill>
                          <a:effectLst/>
                          <a:latin typeface="Intel Clear" panose="020B0604020203020204" pitchFamily="34" charset="0"/>
                          <a:ea typeface="+mn-ea"/>
                          <a:cs typeface="+mn-cs"/>
                        </a:rPr>
                        <a:t>1.</a:t>
                      </a:r>
                      <a:r>
                        <a:rPr lang="en-US" sz="1000" b="0" i="0" u="none" strike="noStrike" dirty="0">
                          <a:solidFill>
                            <a:srgbClr val="000000"/>
                          </a:solidFill>
                          <a:effectLst/>
                          <a:latin typeface="Intel Clear" panose="020B0604020203020204" pitchFamily="34" charset="0"/>
                        </a:rPr>
                        <a:t>0</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255" name="Table 254">
            <a:extLst>
              <a:ext uri="{FF2B5EF4-FFF2-40B4-BE49-F238E27FC236}">
                <a16:creationId xmlns:a16="http://schemas.microsoft.com/office/drawing/2014/main" id="{13B1B67F-1233-4575-8C8B-F48F8F6735F0}"/>
              </a:ext>
            </a:extLst>
          </p:cNvPr>
          <p:cNvGraphicFramePr>
            <a:graphicFrameLocks noGrp="1"/>
          </p:cNvGraphicFramePr>
          <p:nvPr/>
        </p:nvGraphicFramePr>
        <p:xfrm>
          <a:off x="3761805" y="3801972"/>
          <a:ext cx="1792323" cy="243938"/>
        </p:xfrm>
        <a:graphic>
          <a:graphicData uri="http://schemas.openxmlformats.org/drawingml/2006/table">
            <a:tbl>
              <a:tblPr/>
              <a:tblGrid>
                <a:gridCol w="812696">
                  <a:extLst>
                    <a:ext uri="{9D8B030D-6E8A-4147-A177-3AD203B41FA5}">
                      <a16:colId xmlns:a16="http://schemas.microsoft.com/office/drawing/2014/main" val="20000"/>
                    </a:ext>
                  </a:extLst>
                </a:gridCol>
                <a:gridCol w="518803">
                  <a:extLst>
                    <a:ext uri="{9D8B030D-6E8A-4147-A177-3AD203B41FA5}">
                      <a16:colId xmlns:a16="http://schemas.microsoft.com/office/drawing/2014/main" val="20001"/>
                    </a:ext>
                  </a:extLst>
                </a:gridCol>
                <a:gridCol w="460824">
                  <a:extLst>
                    <a:ext uri="{9D8B030D-6E8A-4147-A177-3AD203B41FA5}">
                      <a16:colId xmlns:a16="http://schemas.microsoft.com/office/drawing/2014/main" val="20002"/>
                    </a:ext>
                  </a:extLst>
                </a:gridCol>
              </a:tblGrid>
              <a:tr h="2439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0.8</a:t>
                      </a:r>
                      <a:r>
                        <a:rPr lang="en-US" sz="1000" b="0" i="0" u="none" strike="noStrike" kern="1200" dirty="0">
                          <a:solidFill>
                            <a:srgbClr val="000000"/>
                          </a:solidFill>
                          <a:effectLst/>
                          <a:latin typeface="Intel Clear" panose="020B0604020203020204" pitchFamily="34" charset="0"/>
                          <a:ea typeface="+mn-ea"/>
                          <a:cs typeface="+mn-cs"/>
                        </a:rPr>
                        <a:t>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256" name="Rectangle 255">
            <a:extLst>
              <a:ext uri="{FF2B5EF4-FFF2-40B4-BE49-F238E27FC236}">
                <a16:creationId xmlns:a16="http://schemas.microsoft.com/office/drawing/2014/main" id="{556C6284-A4A4-4750-A68D-EC643084E0EC}"/>
              </a:ext>
            </a:extLst>
          </p:cNvPr>
          <p:cNvSpPr/>
          <p:nvPr/>
        </p:nvSpPr>
        <p:spPr>
          <a:xfrm>
            <a:off x="1965688" y="3826689"/>
            <a:ext cx="1241045" cy="276999"/>
          </a:xfrm>
          <a:prstGeom prst="rect">
            <a:avLst/>
          </a:prstGeom>
        </p:spPr>
        <p:txBody>
          <a:bodyPr wrap="none">
            <a:spAutoFit/>
          </a:bodyPr>
          <a:lstStyle/>
          <a:p>
            <a:pPr defTabSz="913403" fontAlgn="ctr">
              <a:defRPr/>
            </a:pPr>
            <a:r>
              <a:rPr lang="en-US" sz="1200" b="1" dirty="0">
                <a:solidFill>
                  <a:srgbClr val="FFFFFF">
                    <a:lumMod val="50000"/>
                  </a:srgbClr>
                </a:solidFill>
                <a:latin typeface="Intel Clear" panose="020B0604020203020204" pitchFamily="34" charset="0"/>
              </a:rPr>
              <a:t>Test Chip RTL*</a:t>
            </a:r>
            <a:endParaRPr lang="en-US" sz="1200" i="1" dirty="0">
              <a:solidFill>
                <a:srgbClr val="FFFFFF">
                  <a:lumMod val="50000"/>
                </a:srgbClr>
              </a:solidFill>
              <a:latin typeface="Intel Clear" panose="020B0604020203020204" pitchFamily="34" charset="0"/>
            </a:endParaRPr>
          </a:p>
        </p:txBody>
      </p:sp>
      <p:sp>
        <p:nvSpPr>
          <p:cNvPr id="257" name="Rectangle 256">
            <a:extLst>
              <a:ext uri="{FF2B5EF4-FFF2-40B4-BE49-F238E27FC236}">
                <a16:creationId xmlns:a16="http://schemas.microsoft.com/office/drawing/2014/main" id="{21CC5ABC-7386-422A-964B-831FE7110CE1}"/>
              </a:ext>
            </a:extLst>
          </p:cNvPr>
          <p:cNvSpPr/>
          <p:nvPr/>
        </p:nvSpPr>
        <p:spPr>
          <a:xfrm>
            <a:off x="1965687" y="4385967"/>
            <a:ext cx="1165704" cy="276999"/>
          </a:xfrm>
          <a:prstGeom prst="rect">
            <a:avLst/>
          </a:prstGeom>
        </p:spPr>
        <p:txBody>
          <a:bodyPr wrap="none">
            <a:spAutoFit/>
          </a:bodyPr>
          <a:lstStyle/>
          <a:p>
            <a:pPr defTabSz="913403" fontAlgn="ctr">
              <a:defRPr/>
            </a:pPr>
            <a:r>
              <a:rPr lang="en-US" sz="1200" b="1" dirty="0">
                <a:solidFill>
                  <a:srgbClr val="FFFFFF">
                    <a:lumMod val="50000"/>
                  </a:srgbClr>
                </a:solidFill>
                <a:latin typeface="Intel Clear" panose="020B0604020203020204" pitchFamily="34" charset="0"/>
              </a:rPr>
              <a:t>Test Chip SD*</a:t>
            </a:r>
          </a:p>
        </p:txBody>
      </p:sp>
      <p:graphicFrame>
        <p:nvGraphicFramePr>
          <p:cNvPr id="258" name="Table 257">
            <a:extLst>
              <a:ext uri="{FF2B5EF4-FFF2-40B4-BE49-F238E27FC236}">
                <a16:creationId xmlns:a16="http://schemas.microsoft.com/office/drawing/2014/main" id="{6EF31B27-7A06-45F8-9681-A5660BF5681D}"/>
              </a:ext>
            </a:extLst>
          </p:cNvPr>
          <p:cNvGraphicFramePr>
            <a:graphicFrameLocks noGrp="1"/>
          </p:cNvGraphicFramePr>
          <p:nvPr/>
        </p:nvGraphicFramePr>
        <p:xfrm>
          <a:off x="3865616" y="4430402"/>
          <a:ext cx="2518638" cy="254000"/>
        </p:xfrm>
        <a:graphic>
          <a:graphicData uri="http://schemas.openxmlformats.org/drawingml/2006/table">
            <a:tbl>
              <a:tblPr/>
              <a:tblGrid>
                <a:gridCol w="689837">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81001">
                  <a:extLst>
                    <a:ext uri="{9D8B030D-6E8A-4147-A177-3AD203B41FA5}">
                      <a16:colId xmlns:a16="http://schemas.microsoft.com/office/drawing/2014/main" val="20005"/>
                    </a:ext>
                  </a:extLst>
                </a:gridCol>
              </a:tblGrid>
              <a:tr h="0">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FFFFFF"/>
                          </a:solidFill>
                          <a:effectLst/>
                          <a:latin typeface="Intel Clear" panose="020B0604020203020204" pitchFamily="34" charset="0"/>
                          <a:ea typeface="+mn-ea"/>
                          <a:cs typeface="+mn-cs"/>
                        </a:rPr>
                        <a:t>0.0</a:t>
                      </a:r>
                    </a:p>
                  </a:txBody>
                  <a:tcPr marL="45720" marR="45720" anchor="ctr">
                    <a:lnL w="1905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FFFFFF"/>
                          </a:solidFill>
                          <a:effectLst/>
                          <a:latin typeface="Intel Clear" panose="020B0604020203020204" pitchFamily="34" charset="0"/>
                          <a:ea typeface="+mn-ea"/>
                          <a:cs typeface="+mn-cs"/>
                        </a:rPr>
                        <a:t> 0.5</a:t>
                      </a:r>
                    </a:p>
                  </a:txBody>
                  <a:tcPr marL="45720" marR="45720" anchor="ctr">
                    <a:lnL w="19050" cap="flat" cmpd="sng" algn="ctr">
                      <a:no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 b="0" i="0" u="none" strike="noStrike" kern="1200" dirty="0">
                        <a:solidFill>
                          <a:srgbClr val="FFFFFF"/>
                        </a:solidFill>
                        <a:effectLst/>
                        <a:latin typeface="Intel Clear" panose="020B0604020203020204" pitchFamily="34" charset="0"/>
                        <a:ea typeface="+mn-ea"/>
                        <a:cs typeface="+mn-cs"/>
                      </a:endParaRPr>
                    </a:p>
                  </a:txBody>
                  <a:tcPr marL="45720" marR="45720" anchor="ctr">
                    <a:lnL w="28575"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baseline="0" dirty="0">
                          <a:solidFill>
                            <a:srgbClr val="000000"/>
                          </a:solidFill>
                          <a:latin typeface="Intel Clear" panose="020B0604020203020204" pitchFamily="34" charset="0"/>
                        </a:rPr>
                        <a:t>1.0</a:t>
                      </a:r>
                      <a:endParaRPr lang="en-US" sz="1000" dirty="0">
                        <a:solidFill>
                          <a:srgbClr val="000000"/>
                        </a:solidFill>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endParaRPr lang="en-US" sz="800" dirty="0">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433">
                        <a:lumMod val="75000"/>
                      </a:srgbClr>
                    </a:solidFill>
                  </a:tcPr>
                </a:tc>
                <a:extLst>
                  <a:ext uri="{0D108BD9-81ED-4DB2-BD59-A6C34878D82A}">
                    <a16:rowId xmlns:a16="http://schemas.microsoft.com/office/drawing/2014/main" val="10000"/>
                  </a:ext>
                </a:extLst>
              </a:tr>
              <a:tr h="132806">
                <a:tc vMerge="1">
                  <a:txBody>
                    <a:bodyPr/>
                    <a:lstStyle/>
                    <a:p>
                      <a:endParaRPr lang="en-US"/>
                    </a:p>
                  </a:txBody>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0" b="0" i="0" u="none" strike="noStrike" kern="1200" dirty="0">
                        <a:solidFill>
                          <a:srgbClr val="FFFFFF"/>
                        </a:solidFill>
                        <a:effectLst/>
                        <a:latin typeface="+mn-lt"/>
                        <a:ea typeface="+mn-ea"/>
                        <a:cs typeface="+mn-cs"/>
                      </a:endParaRPr>
                    </a:p>
                  </a:txBody>
                  <a:tcPr marL="45720" marR="4572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300" b="0" i="0" u="none" strike="noStrike" kern="1200" dirty="0">
                        <a:solidFill>
                          <a:srgbClr val="FFFFFF"/>
                        </a:solidFill>
                        <a:effectLst/>
                        <a:latin typeface="Intel Clear" panose="020B0604020203020204" pitchFamily="34" charset="0"/>
                        <a:ea typeface="+mn-ea"/>
                        <a:cs typeface="+mn-cs"/>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FFFFFF">
                          <a:lumMod val="65000"/>
                        </a:srgb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259" name="Table 258">
            <a:extLst>
              <a:ext uri="{FF2B5EF4-FFF2-40B4-BE49-F238E27FC236}">
                <a16:creationId xmlns:a16="http://schemas.microsoft.com/office/drawing/2014/main" id="{906E14B7-2696-410F-BE9F-F8AD7AD6D988}"/>
              </a:ext>
            </a:extLst>
          </p:cNvPr>
          <p:cNvGraphicFramePr>
            <a:graphicFrameLocks noGrp="1"/>
          </p:cNvGraphicFramePr>
          <p:nvPr/>
        </p:nvGraphicFramePr>
        <p:xfrm>
          <a:off x="6384254" y="4430402"/>
          <a:ext cx="3423887" cy="253118"/>
        </p:xfrm>
        <a:graphic>
          <a:graphicData uri="http://schemas.openxmlformats.org/drawingml/2006/table">
            <a:tbl>
              <a:tblPr/>
              <a:tblGrid>
                <a:gridCol w="2116093">
                  <a:extLst>
                    <a:ext uri="{9D8B030D-6E8A-4147-A177-3AD203B41FA5}">
                      <a16:colId xmlns:a16="http://schemas.microsoft.com/office/drawing/2014/main" val="20000"/>
                    </a:ext>
                  </a:extLst>
                </a:gridCol>
                <a:gridCol w="1307794">
                  <a:extLst>
                    <a:ext uri="{9D8B030D-6E8A-4147-A177-3AD203B41FA5}">
                      <a16:colId xmlns:a16="http://schemas.microsoft.com/office/drawing/2014/main" val="20001"/>
                    </a:ext>
                  </a:extLst>
                </a:gridCol>
              </a:tblGrid>
              <a:tr h="25311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dirty="0">
                          <a:solidFill>
                            <a:srgbClr val="000000"/>
                          </a:solidFill>
                          <a:latin typeface="Intel Clear" panose="020B0604020203020204" pitchFamily="34" charset="0"/>
                        </a:rPr>
                        <a:t>TC Fab/Package/Test</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lumMod val="50000"/>
                        <a:lumOff val="50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dirty="0">
                          <a:solidFill>
                            <a:srgbClr val="000000"/>
                          </a:solidFill>
                          <a:latin typeface="Intel Clear" panose="020B0604020203020204" pitchFamily="34" charset="0"/>
                        </a:rPr>
                        <a:t>TC</a:t>
                      </a:r>
                      <a:r>
                        <a:rPr lang="en-US" sz="1000" baseline="0" dirty="0">
                          <a:solidFill>
                            <a:srgbClr val="000000"/>
                          </a:solidFill>
                          <a:latin typeface="Intel Clear" panose="020B0604020203020204" pitchFamily="34" charset="0"/>
                        </a:rPr>
                        <a:t> Validation</a:t>
                      </a:r>
                      <a:endParaRPr lang="en-US" sz="1000" dirty="0">
                        <a:solidFill>
                          <a:srgbClr val="000000"/>
                        </a:solidFill>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10000"/>
                  </a:ext>
                </a:extLst>
              </a:tr>
            </a:tbl>
          </a:graphicData>
        </a:graphic>
      </p:graphicFrame>
      <p:sp>
        <p:nvSpPr>
          <p:cNvPr id="260" name="Text Box 61">
            <a:extLst>
              <a:ext uri="{FF2B5EF4-FFF2-40B4-BE49-F238E27FC236}">
                <a16:creationId xmlns:a16="http://schemas.microsoft.com/office/drawing/2014/main" id="{FF2E69C6-0D49-4E71-A3EE-1C0C7E68EB2F}"/>
              </a:ext>
            </a:extLst>
          </p:cNvPr>
          <p:cNvSpPr txBox="1">
            <a:spLocks noChangeArrowheads="1"/>
          </p:cNvSpPr>
          <p:nvPr/>
        </p:nvSpPr>
        <p:spPr bwMode="auto">
          <a:xfrm>
            <a:off x="5627688" y="4170455"/>
            <a:ext cx="832243" cy="212284"/>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900" b="1" i="1" dirty="0">
                <a:solidFill>
                  <a:prstClr val="black"/>
                </a:solidFill>
                <a:latin typeface="Intel Clear" panose="020B0604020203020204" pitchFamily="34" charset="0"/>
              </a:rPr>
              <a:t>Hard Freeze</a:t>
            </a:r>
          </a:p>
        </p:txBody>
      </p:sp>
      <p:cxnSp>
        <p:nvCxnSpPr>
          <p:cNvPr id="261" name="Straight Arrow Connector 260">
            <a:extLst>
              <a:ext uri="{FF2B5EF4-FFF2-40B4-BE49-F238E27FC236}">
                <a16:creationId xmlns:a16="http://schemas.microsoft.com/office/drawing/2014/main" id="{28B25C01-E20A-4D0F-90FE-789326D1DB99}"/>
              </a:ext>
            </a:extLst>
          </p:cNvPr>
          <p:cNvCxnSpPr/>
          <p:nvPr/>
        </p:nvCxnSpPr>
        <p:spPr bwMode="auto">
          <a:xfrm>
            <a:off x="7188529" y="5470653"/>
            <a:ext cx="0" cy="497129"/>
          </a:xfrm>
          <a:prstGeom prst="straightConnector1">
            <a:avLst/>
          </a:prstGeom>
          <a:solidFill>
            <a:srgbClr val="99CCFF"/>
          </a:solidFill>
          <a:ln w="25400" cap="flat" cmpd="sng" algn="ctr">
            <a:solidFill>
              <a:srgbClr val="000000">
                <a:lumMod val="75000"/>
                <a:lumOff val="25000"/>
              </a:srgbClr>
            </a:solidFill>
            <a:prstDash val="solid"/>
            <a:round/>
            <a:headEnd type="none" w="med" len="med"/>
            <a:tailEnd type="arrow"/>
          </a:ln>
          <a:effectLst/>
        </p:spPr>
      </p:cxnSp>
      <p:cxnSp>
        <p:nvCxnSpPr>
          <p:cNvPr id="262" name="Straight Arrow Connector 261">
            <a:extLst>
              <a:ext uri="{FF2B5EF4-FFF2-40B4-BE49-F238E27FC236}">
                <a16:creationId xmlns:a16="http://schemas.microsoft.com/office/drawing/2014/main" id="{DE7A83B8-E93D-4134-9210-204068820332}"/>
              </a:ext>
            </a:extLst>
          </p:cNvPr>
          <p:cNvCxnSpPr/>
          <p:nvPr/>
        </p:nvCxnSpPr>
        <p:spPr bwMode="auto">
          <a:xfrm>
            <a:off x="8470061" y="5465808"/>
            <a:ext cx="0" cy="497130"/>
          </a:xfrm>
          <a:prstGeom prst="straightConnector1">
            <a:avLst/>
          </a:prstGeom>
          <a:solidFill>
            <a:srgbClr val="99CCFF"/>
          </a:solidFill>
          <a:ln w="25400" cap="flat" cmpd="sng" algn="ctr">
            <a:solidFill>
              <a:srgbClr val="000000">
                <a:lumMod val="75000"/>
                <a:lumOff val="25000"/>
              </a:srgbClr>
            </a:solidFill>
            <a:prstDash val="solid"/>
            <a:round/>
            <a:headEnd type="none" w="med" len="med"/>
            <a:tailEnd type="arrow"/>
          </a:ln>
          <a:effectLst/>
        </p:spPr>
      </p:cxnSp>
      <p:graphicFrame>
        <p:nvGraphicFramePr>
          <p:cNvPr id="263" name="Table 262">
            <a:extLst>
              <a:ext uri="{FF2B5EF4-FFF2-40B4-BE49-F238E27FC236}">
                <a16:creationId xmlns:a16="http://schemas.microsoft.com/office/drawing/2014/main" id="{7529FD20-C940-4DC2-8F6A-FE346E722491}"/>
              </a:ext>
            </a:extLst>
          </p:cNvPr>
          <p:cNvGraphicFramePr>
            <a:graphicFrameLocks noGrp="1"/>
          </p:cNvGraphicFramePr>
          <p:nvPr/>
        </p:nvGraphicFramePr>
        <p:xfrm>
          <a:off x="5997647" y="5212891"/>
          <a:ext cx="219456" cy="247154"/>
        </p:xfrm>
        <a:graphic>
          <a:graphicData uri="http://schemas.openxmlformats.org/drawingml/2006/table">
            <a:tbl>
              <a:tblPr/>
              <a:tblGrid>
                <a:gridCol w="219456">
                  <a:extLst>
                    <a:ext uri="{9D8B030D-6E8A-4147-A177-3AD203B41FA5}">
                      <a16:colId xmlns:a16="http://schemas.microsoft.com/office/drawing/2014/main" val="20000"/>
                    </a:ext>
                  </a:extLst>
                </a:gridCol>
              </a:tblGrid>
              <a:tr h="24715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FFFFFF"/>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extLst>
                  <a:ext uri="{0D108BD9-81ED-4DB2-BD59-A6C34878D82A}">
                    <a16:rowId xmlns:a16="http://schemas.microsoft.com/office/drawing/2014/main" val="10000"/>
                  </a:ext>
                </a:extLst>
              </a:tr>
            </a:tbl>
          </a:graphicData>
        </a:graphic>
      </p:graphicFrame>
      <p:sp>
        <p:nvSpPr>
          <p:cNvPr id="264" name="Rectangle 263">
            <a:extLst>
              <a:ext uri="{FF2B5EF4-FFF2-40B4-BE49-F238E27FC236}">
                <a16:creationId xmlns:a16="http://schemas.microsoft.com/office/drawing/2014/main" id="{B6CB3B31-1597-4358-A407-72C598AC5B3F}"/>
              </a:ext>
            </a:extLst>
          </p:cNvPr>
          <p:cNvSpPr/>
          <p:nvPr/>
        </p:nvSpPr>
        <p:spPr>
          <a:xfrm>
            <a:off x="1965770" y="5197819"/>
            <a:ext cx="2436849" cy="261592"/>
          </a:xfrm>
          <a:prstGeom prst="rect">
            <a:avLst/>
          </a:prstGeom>
        </p:spPr>
        <p:txBody>
          <a:bodyPr wrap="none" lIns="91422" tIns="45711" rIns="91422" bIns="45711">
            <a:spAutoFit/>
          </a:bodyPr>
          <a:lstStyle/>
          <a:p>
            <a:pPr defTabSz="913222" fontAlgn="ctr">
              <a:defRPr/>
            </a:pPr>
            <a:r>
              <a:rPr lang="en-US" sz="1100" b="1" dirty="0">
                <a:solidFill>
                  <a:srgbClr val="000000"/>
                </a:solidFill>
                <a:latin typeface="Intel Clear" panose="020B0604020203020204" pitchFamily="34" charset="0"/>
              </a:rPr>
              <a:t>SOC RTL – </a:t>
            </a:r>
            <a:r>
              <a:rPr lang="en-US" sz="1100" i="1" dirty="0">
                <a:solidFill>
                  <a:srgbClr val="000000"/>
                </a:solidFill>
                <a:latin typeface="Intel Clear" panose="020B0604020203020204" pitchFamily="34" charset="0"/>
              </a:rPr>
              <a:t>Integration and Handoff</a:t>
            </a:r>
          </a:p>
        </p:txBody>
      </p:sp>
      <p:sp>
        <p:nvSpPr>
          <p:cNvPr id="265" name="Text Box 61">
            <a:extLst>
              <a:ext uri="{FF2B5EF4-FFF2-40B4-BE49-F238E27FC236}">
                <a16:creationId xmlns:a16="http://schemas.microsoft.com/office/drawing/2014/main" id="{40091E76-59EA-4712-8FEC-52CFBA731EE8}"/>
              </a:ext>
            </a:extLst>
          </p:cNvPr>
          <p:cNvSpPr txBox="1">
            <a:spLocks noChangeArrowheads="1"/>
          </p:cNvSpPr>
          <p:nvPr/>
        </p:nvSpPr>
        <p:spPr bwMode="auto">
          <a:xfrm>
            <a:off x="10420375" y="5713575"/>
            <a:ext cx="832243" cy="212284"/>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900" b="1" i="1" dirty="0">
                <a:solidFill>
                  <a:prstClr val="black"/>
                </a:solidFill>
                <a:latin typeface="Intel Clear" panose="020B0604020203020204" pitchFamily="34" charset="0"/>
              </a:rPr>
              <a:t>Hard Freeze</a:t>
            </a:r>
          </a:p>
        </p:txBody>
      </p:sp>
      <p:graphicFrame>
        <p:nvGraphicFramePr>
          <p:cNvPr id="266" name="Table 265">
            <a:extLst>
              <a:ext uri="{FF2B5EF4-FFF2-40B4-BE49-F238E27FC236}">
                <a16:creationId xmlns:a16="http://schemas.microsoft.com/office/drawing/2014/main" id="{DCD8204E-990B-4AC6-9D16-2809053C25DE}"/>
              </a:ext>
            </a:extLst>
          </p:cNvPr>
          <p:cNvGraphicFramePr>
            <a:graphicFrameLocks noGrp="1"/>
          </p:cNvGraphicFramePr>
          <p:nvPr/>
        </p:nvGraphicFramePr>
        <p:xfrm>
          <a:off x="6118384" y="5543784"/>
          <a:ext cx="3685032" cy="243938"/>
        </p:xfrm>
        <a:graphic>
          <a:graphicData uri="http://schemas.openxmlformats.org/drawingml/2006/table">
            <a:tbl>
              <a:tblPr/>
              <a:tblGrid>
                <a:gridCol w="603504">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069848">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tblGrid>
              <a:tr h="2439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0.0 QC</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 SOC RTL</a:t>
                      </a:r>
                      <a:r>
                        <a:rPr lang="en-US" sz="1000" b="0" i="0" u="none" strike="noStrike" baseline="0" dirty="0">
                          <a:solidFill>
                            <a:schemeClr val="bg1"/>
                          </a:solidFill>
                          <a:effectLst/>
                          <a:latin typeface="Intel Clear" panose="020B0604020203020204" pitchFamily="34" charset="0"/>
                        </a:rPr>
                        <a:t> </a:t>
                      </a:r>
                      <a:r>
                        <a:rPr lang="en-US" sz="1000" b="0" i="0" u="none" strike="noStrike" dirty="0">
                          <a:solidFill>
                            <a:schemeClr val="bg1"/>
                          </a:solidFill>
                          <a:effectLst/>
                          <a:latin typeface="Intel Clear" panose="020B0604020203020204" pitchFamily="34" charset="0"/>
                        </a:rPr>
                        <a:t>0.5</a:t>
                      </a:r>
                      <a:r>
                        <a:rPr lang="en-US" sz="1000" b="0" i="0" u="none" strike="noStrike" baseline="0" dirty="0">
                          <a:solidFill>
                            <a:schemeClr val="bg1"/>
                          </a:solidFill>
                          <a:effectLst/>
                          <a:latin typeface="Intel Clear" panose="020B0604020203020204" pitchFamily="34" charset="0"/>
                        </a:rPr>
                        <a:t> QC</a:t>
                      </a:r>
                      <a:endParaRPr lang="en-US" sz="1000" b="0" i="0" u="none" strike="noStrike" dirty="0">
                        <a:solidFill>
                          <a:schemeClr val="bg1"/>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SOC RTL 0.8</a:t>
                      </a:r>
                      <a:r>
                        <a:rPr lang="en-US" sz="1000" b="0" i="0" u="none" strike="noStrike" kern="1200" dirty="0">
                          <a:solidFill>
                            <a:srgbClr val="000000"/>
                          </a:solidFill>
                          <a:effectLst/>
                          <a:latin typeface="Intel Clear" panose="020B0604020203020204" pitchFamily="34" charset="0"/>
                          <a:ea typeface="+mn-ea"/>
                          <a:cs typeface="+mn-cs"/>
                        </a:rPr>
                        <a:t> QC</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RTL 1.0 QC</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267" name="Rectangle 266">
            <a:extLst>
              <a:ext uri="{FF2B5EF4-FFF2-40B4-BE49-F238E27FC236}">
                <a16:creationId xmlns:a16="http://schemas.microsoft.com/office/drawing/2014/main" id="{A87D2281-2DD3-4081-AF0B-208A4F84EB9D}"/>
              </a:ext>
            </a:extLst>
          </p:cNvPr>
          <p:cNvSpPr/>
          <p:nvPr/>
        </p:nvSpPr>
        <p:spPr>
          <a:xfrm>
            <a:off x="1965688" y="5449362"/>
            <a:ext cx="1122347" cy="427531"/>
          </a:xfrm>
          <a:prstGeom prst="rect">
            <a:avLst/>
          </a:prstGeom>
        </p:spPr>
        <p:txBody>
          <a:bodyPr wrap="square" lIns="91422" tIns="45711" rIns="91422" bIns="45711">
            <a:spAutoFit/>
          </a:bodyPr>
          <a:lstStyle/>
          <a:p>
            <a:pPr defTabSz="913222" fontAlgn="ctr">
              <a:defRPr/>
            </a:pPr>
            <a:r>
              <a:rPr lang="en-US" sz="1100" b="1" dirty="0">
                <a:solidFill>
                  <a:srgbClr val="000000"/>
                </a:solidFill>
                <a:latin typeface="Intel Clear" panose="020B0604020203020204" pitchFamily="34" charset="0"/>
              </a:rPr>
              <a:t>SOC RTL – </a:t>
            </a:r>
            <a:r>
              <a:rPr lang="en-US" sz="1100" i="1" dirty="0">
                <a:solidFill>
                  <a:srgbClr val="000000"/>
                </a:solidFill>
                <a:latin typeface="Intel Clear" panose="020B0604020203020204" pitchFamily="34" charset="0"/>
              </a:rPr>
              <a:t>Quality Checks</a:t>
            </a:r>
          </a:p>
        </p:txBody>
      </p:sp>
      <p:graphicFrame>
        <p:nvGraphicFramePr>
          <p:cNvPr id="268" name="Table 267">
            <a:extLst>
              <a:ext uri="{FF2B5EF4-FFF2-40B4-BE49-F238E27FC236}">
                <a16:creationId xmlns:a16="http://schemas.microsoft.com/office/drawing/2014/main" id="{698E503C-85A3-4242-AAAF-3E82891CB5BF}"/>
              </a:ext>
            </a:extLst>
          </p:cNvPr>
          <p:cNvGraphicFramePr>
            <a:graphicFrameLocks noGrp="1"/>
          </p:cNvGraphicFramePr>
          <p:nvPr/>
        </p:nvGraphicFramePr>
        <p:xfrm>
          <a:off x="6721388" y="5216205"/>
          <a:ext cx="466525" cy="243840"/>
        </p:xfrm>
        <a:graphic>
          <a:graphicData uri="http://schemas.openxmlformats.org/drawingml/2006/table">
            <a:tbl>
              <a:tblPr/>
              <a:tblGrid>
                <a:gridCol w="466525">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extLst>
                  <a:ext uri="{0D108BD9-81ED-4DB2-BD59-A6C34878D82A}">
                    <a16:rowId xmlns:a16="http://schemas.microsoft.com/office/drawing/2014/main" val="10000"/>
                  </a:ext>
                </a:extLst>
              </a:tr>
            </a:tbl>
          </a:graphicData>
        </a:graphic>
      </p:graphicFrame>
      <p:graphicFrame>
        <p:nvGraphicFramePr>
          <p:cNvPr id="269" name="Table 268">
            <a:extLst>
              <a:ext uri="{FF2B5EF4-FFF2-40B4-BE49-F238E27FC236}">
                <a16:creationId xmlns:a16="http://schemas.microsoft.com/office/drawing/2014/main" id="{221291B4-60DD-40E9-AC3A-3BE6CFD316EA}"/>
              </a:ext>
            </a:extLst>
          </p:cNvPr>
          <p:cNvGraphicFramePr>
            <a:graphicFrameLocks noGrp="1"/>
          </p:cNvGraphicFramePr>
          <p:nvPr/>
        </p:nvGraphicFramePr>
        <p:xfrm>
          <a:off x="9074277" y="5213059"/>
          <a:ext cx="466344" cy="243840"/>
        </p:xfrm>
        <a:graphic>
          <a:graphicData uri="http://schemas.openxmlformats.org/drawingml/2006/table">
            <a:tbl>
              <a:tblPr/>
              <a:tblGrid>
                <a:gridCol w="466344">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chemeClr val="tx1"/>
                          </a:solidFill>
                          <a:effectLst/>
                          <a:latin typeface="Intel Clear" panose="020B0604020203020204" pitchFamily="34" charset="0"/>
                        </a:rPr>
                        <a:t>1.0</a:t>
                      </a:r>
                      <a:endParaRPr lang="en-US" sz="1000" b="0" i="0" u="none" strike="noStrike" dirty="0">
                        <a:solidFill>
                          <a:schemeClr val="tx1"/>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270" name="Table 269">
            <a:extLst>
              <a:ext uri="{FF2B5EF4-FFF2-40B4-BE49-F238E27FC236}">
                <a16:creationId xmlns:a16="http://schemas.microsoft.com/office/drawing/2014/main" id="{89ADAA0B-935D-4E7E-B49D-EA6FA7BFE27F}"/>
              </a:ext>
            </a:extLst>
          </p:cNvPr>
          <p:cNvGraphicFramePr>
            <a:graphicFrameLocks noGrp="1"/>
          </p:cNvGraphicFramePr>
          <p:nvPr/>
        </p:nvGraphicFramePr>
        <p:xfrm>
          <a:off x="8006439" y="5213059"/>
          <a:ext cx="466344" cy="243840"/>
        </p:xfrm>
        <a:graphic>
          <a:graphicData uri="http://schemas.openxmlformats.org/drawingml/2006/table">
            <a:tbl>
              <a:tblPr/>
              <a:tblGrid>
                <a:gridCol w="466344">
                  <a:extLst>
                    <a:ext uri="{9D8B030D-6E8A-4147-A177-3AD203B41FA5}">
                      <a16:colId xmlns:a16="http://schemas.microsoft.com/office/drawing/2014/main" val="20000"/>
                    </a:ext>
                  </a:extLst>
                </a:gridCol>
              </a:tblGrid>
              <a:tr h="2438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0.8</a:t>
                      </a:r>
                      <a:r>
                        <a:rPr lang="en-US" sz="1000" b="0" i="0" u="none" strike="noStrike" kern="1200" dirty="0">
                          <a:solidFill>
                            <a:schemeClr val="tx1"/>
                          </a:solidFill>
                          <a:effectLst/>
                          <a:latin typeface="Intel Clear" panose="020B0604020203020204" pitchFamily="34" charset="0"/>
                          <a:ea typeface="+mn-ea"/>
                          <a:cs typeface="+mn-cs"/>
                        </a:rPr>
                        <a:t>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extLst>
                  <a:ext uri="{0D108BD9-81ED-4DB2-BD59-A6C34878D82A}">
                    <a16:rowId xmlns:a16="http://schemas.microsoft.com/office/drawing/2014/main" val="10000"/>
                  </a:ext>
                </a:extLst>
              </a:tr>
            </a:tbl>
          </a:graphicData>
        </a:graphic>
      </p:graphicFrame>
      <p:sp>
        <p:nvSpPr>
          <p:cNvPr id="271" name="Diamond 270">
            <a:extLst>
              <a:ext uri="{FF2B5EF4-FFF2-40B4-BE49-F238E27FC236}">
                <a16:creationId xmlns:a16="http://schemas.microsoft.com/office/drawing/2014/main" id="{94F135F2-9A6C-44F0-8CAB-B5813CB4EA36}"/>
              </a:ext>
            </a:extLst>
          </p:cNvPr>
          <p:cNvSpPr/>
          <p:nvPr/>
        </p:nvSpPr>
        <p:spPr>
          <a:xfrm>
            <a:off x="9740203" y="5451066"/>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72" name="Text Box 61">
            <a:extLst>
              <a:ext uri="{FF2B5EF4-FFF2-40B4-BE49-F238E27FC236}">
                <a16:creationId xmlns:a16="http://schemas.microsoft.com/office/drawing/2014/main" id="{54B9C27E-3AB3-4A6C-A1A1-C645F751FFF4}"/>
              </a:ext>
            </a:extLst>
          </p:cNvPr>
          <p:cNvSpPr txBox="1">
            <a:spLocks noChangeArrowheads="1"/>
          </p:cNvSpPr>
          <p:nvPr/>
        </p:nvSpPr>
        <p:spPr bwMode="auto">
          <a:xfrm>
            <a:off x="9563225" y="5304580"/>
            <a:ext cx="766520" cy="212284"/>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900" b="1" i="1" dirty="0">
                <a:solidFill>
                  <a:prstClr val="black"/>
                </a:solidFill>
                <a:latin typeface="Intel Clear" panose="020B0604020203020204" pitchFamily="34" charset="0"/>
              </a:rPr>
              <a:t>RTL Freeze</a:t>
            </a:r>
          </a:p>
        </p:txBody>
      </p:sp>
      <p:cxnSp>
        <p:nvCxnSpPr>
          <p:cNvPr id="273" name="Straight Arrow Connector 272">
            <a:extLst>
              <a:ext uri="{FF2B5EF4-FFF2-40B4-BE49-F238E27FC236}">
                <a16:creationId xmlns:a16="http://schemas.microsoft.com/office/drawing/2014/main" id="{0EAB9C97-0675-4365-9770-7E9361B6DC9A}"/>
              </a:ext>
            </a:extLst>
          </p:cNvPr>
          <p:cNvCxnSpPr>
            <a:stCxn id="271" idx="2"/>
          </p:cNvCxnSpPr>
          <p:nvPr/>
        </p:nvCxnSpPr>
        <p:spPr bwMode="auto">
          <a:xfrm>
            <a:off x="9803152" y="5633524"/>
            <a:ext cx="4905" cy="329412"/>
          </a:xfrm>
          <a:prstGeom prst="straightConnector1">
            <a:avLst/>
          </a:prstGeom>
          <a:solidFill>
            <a:srgbClr val="99CCFF"/>
          </a:solidFill>
          <a:ln w="25400" cap="flat" cmpd="sng" algn="ctr">
            <a:solidFill>
              <a:srgbClr val="000000">
                <a:lumMod val="75000"/>
                <a:lumOff val="25000"/>
              </a:srgbClr>
            </a:solidFill>
            <a:prstDash val="solid"/>
            <a:round/>
            <a:headEnd type="none" w="med" len="med"/>
            <a:tailEnd type="arrow"/>
          </a:ln>
          <a:effectLst/>
        </p:spPr>
      </p:cxnSp>
      <p:sp>
        <p:nvSpPr>
          <p:cNvPr id="274" name="Diamond 273">
            <a:extLst>
              <a:ext uri="{FF2B5EF4-FFF2-40B4-BE49-F238E27FC236}">
                <a16:creationId xmlns:a16="http://schemas.microsoft.com/office/drawing/2014/main" id="{3C1D76A1-25FE-4261-AC18-FE8945FBB6C6}"/>
              </a:ext>
            </a:extLst>
          </p:cNvPr>
          <p:cNvSpPr/>
          <p:nvPr/>
        </p:nvSpPr>
        <p:spPr>
          <a:xfrm>
            <a:off x="6469537" y="5242665"/>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75" name="Rectangle 274">
            <a:extLst>
              <a:ext uri="{FF2B5EF4-FFF2-40B4-BE49-F238E27FC236}">
                <a16:creationId xmlns:a16="http://schemas.microsoft.com/office/drawing/2014/main" id="{C976DC4A-78A5-4F5D-8D9A-26D977CCB334}"/>
              </a:ext>
            </a:extLst>
          </p:cNvPr>
          <p:cNvSpPr/>
          <p:nvPr/>
        </p:nvSpPr>
        <p:spPr bwMode="auto">
          <a:xfrm>
            <a:off x="3763028" y="5541230"/>
            <a:ext cx="2359152" cy="247520"/>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SOC RTL TR</a:t>
            </a:r>
          </a:p>
        </p:txBody>
      </p:sp>
      <p:graphicFrame>
        <p:nvGraphicFramePr>
          <p:cNvPr id="276" name="Table 275">
            <a:extLst>
              <a:ext uri="{FF2B5EF4-FFF2-40B4-BE49-F238E27FC236}">
                <a16:creationId xmlns:a16="http://schemas.microsoft.com/office/drawing/2014/main" id="{96835463-DFDA-4CA9-9E06-4F42A4CC3A1B}"/>
              </a:ext>
            </a:extLst>
          </p:cNvPr>
          <p:cNvGraphicFramePr>
            <a:graphicFrameLocks noGrp="1"/>
          </p:cNvGraphicFramePr>
          <p:nvPr/>
        </p:nvGraphicFramePr>
        <p:xfrm>
          <a:off x="3770312" y="5962121"/>
          <a:ext cx="7424928" cy="249060"/>
        </p:xfrm>
        <a:graphic>
          <a:graphicData uri="http://schemas.openxmlformats.org/drawingml/2006/table">
            <a:tbl>
              <a:tblPr/>
              <a:tblGrid>
                <a:gridCol w="2505456">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82880">
                  <a:extLst>
                    <a:ext uri="{9D8B030D-6E8A-4147-A177-3AD203B41FA5}">
                      <a16:colId xmlns:a16="http://schemas.microsoft.com/office/drawing/2014/main" val="20004"/>
                    </a:ext>
                  </a:extLst>
                </a:gridCol>
                <a:gridCol w="1344168">
                  <a:extLst>
                    <a:ext uri="{9D8B030D-6E8A-4147-A177-3AD203B41FA5}">
                      <a16:colId xmlns:a16="http://schemas.microsoft.com/office/drawing/2014/main" val="20005"/>
                    </a:ext>
                  </a:extLst>
                </a:gridCol>
                <a:gridCol w="960120">
                  <a:extLst>
                    <a:ext uri="{9D8B030D-6E8A-4147-A177-3AD203B41FA5}">
                      <a16:colId xmlns:a16="http://schemas.microsoft.com/office/drawing/2014/main" val="20006"/>
                    </a:ext>
                  </a:extLst>
                </a:gridCol>
                <a:gridCol w="420624">
                  <a:extLst>
                    <a:ext uri="{9D8B030D-6E8A-4147-A177-3AD203B41FA5}">
                      <a16:colId xmlns:a16="http://schemas.microsoft.com/office/drawing/2014/main" val="20007"/>
                    </a:ext>
                  </a:extLst>
                </a:gridCol>
              </a:tblGrid>
              <a:tr h="124530">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SD TR</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SD 0.0</a:t>
                      </a: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200" b="0" i="0" u="none" strike="noStrike" dirty="0">
                        <a:solidFill>
                          <a:srgbClr val="FFFFFF"/>
                        </a:solidFill>
                        <a:effectLst/>
                        <a:latin typeface="Intel Clear" panose="020B0604020203020204" pitchFamily="34" charset="0"/>
                      </a:endParaRPr>
                    </a:p>
                  </a:txBody>
                  <a:tcPr marL="45720" marR="4572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FFFFFF"/>
                          </a:solidFill>
                          <a:effectLst/>
                          <a:latin typeface="Intel Clear" panose="020B0604020203020204" pitchFamily="34" charset="0"/>
                          <a:ea typeface="+mn-ea"/>
                          <a:cs typeface="+mn-cs"/>
                        </a:rPr>
                        <a:t> SD 0.5</a:t>
                      </a:r>
                    </a:p>
                  </a:txBody>
                  <a:tcPr marL="45720" marR="45720" anchor="ctr">
                    <a:lnL w="1905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200" b="0" i="0" u="none" strike="noStrike" kern="1200" dirty="0">
                        <a:solidFill>
                          <a:srgbClr val="FFFFFF"/>
                        </a:solidFill>
                        <a:effectLst/>
                        <a:latin typeface="Intel Clear" panose="020B0604020203020204" pitchFamily="34" charset="0"/>
                        <a:ea typeface="+mn-ea"/>
                        <a:cs typeface="+mn-cs"/>
                      </a:endParaRPr>
                    </a:p>
                  </a:txBody>
                  <a:tcPr marL="45720" marR="45720" anchor="ctr">
                    <a:lnL w="28575"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 SD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dirty="0">
                          <a:latin typeface="Intel Clear" panose="020B0604020203020204" pitchFamily="34" charset="0"/>
                        </a:rPr>
                        <a:t>SD</a:t>
                      </a:r>
                      <a:r>
                        <a:rPr lang="en-US" sz="1000" baseline="0" dirty="0">
                          <a:latin typeface="Intel Clear" panose="020B0604020203020204" pitchFamily="34" charset="0"/>
                        </a:rPr>
                        <a:t> 1.0</a:t>
                      </a:r>
                      <a:endParaRPr lang="en-US" sz="1000" dirty="0">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endParaRPr lang="en-US" sz="1000" dirty="0">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433">
                        <a:lumMod val="75000"/>
                      </a:srgbClr>
                    </a:solidFill>
                  </a:tcPr>
                </a:tc>
                <a:extLst>
                  <a:ext uri="{0D108BD9-81ED-4DB2-BD59-A6C34878D82A}">
                    <a16:rowId xmlns:a16="http://schemas.microsoft.com/office/drawing/2014/main" val="10000"/>
                  </a:ext>
                </a:extLst>
              </a:tr>
              <a:tr h="124530">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200" b="0" i="0" u="none" strike="noStrike" dirty="0">
                        <a:solidFill>
                          <a:srgbClr val="FFFFFF"/>
                        </a:solidFill>
                        <a:effectLst/>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0" b="0" i="0" u="none" strike="noStrike" kern="1200" dirty="0">
                        <a:solidFill>
                          <a:srgbClr val="FFFFFF"/>
                        </a:solidFill>
                        <a:effectLst/>
                        <a:latin typeface="+mn-lt"/>
                        <a:ea typeface="+mn-ea"/>
                        <a:cs typeface="+mn-cs"/>
                      </a:endParaRPr>
                    </a:p>
                  </a:txBody>
                  <a:tcPr marL="45720" marR="4572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200" b="0" i="0" u="none" strike="noStrike" kern="1200" dirty="0">
                        <a:solidFill>
                          <a:srgbClr val="FFFFFF"/>
                        </a:solidFill>
                        <a:effectLst/>
                        <a:latin typeface="Intel Clear" panose="020B0604020203020204" pitchFamily="34" charset="0"/>
                        <a:ea typeface="+mn-ea"/>
                        <a:cs typeface="+mn-cs"/>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FFFFFF">
                          <a:lumMod val="65000"/>
                        </a:srgb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77" name="Rectangle 276">
            <a:extLst>
              <a:ext uri="{FF2B5EF4-FFF2-40B4-BE49-F238E27FC236}">
                <a16:creationId xmlns:a16="http://schemas.microsoft.com/office/drawing/2014/main" id="{BEC33BC9-AA06-4925-B14E-3EA7B9A5E0D5}"/>
              </a:ext>
            </a:extLst>
          </p:cNvPr>
          <p:cNvSpPr/>
          <p:nvPr/>
        </p:nvSpPr>
        <p:spPr>
          <a:xfrm>
            <a:off x="1965688" y="5959448"/>
            <a:ext cx="689576" cy="261592"/>
          </a:xfrm>
          <a:prstGeom prst="rect">
            <a:avLst/>
          </a:prstGeom>
        </p:spPr>
        <p:txBody>
          <a:bodyPr wrap="none" lIns="91422" tIns="45711" rIns="91422" bIns="45711">
            <a:spAutoFit/>
          </a:bodyPr>
          <a:lstStyle/>
          <a:p>
            <a:pPr defTabSz="913222" fontAlgn="ctr">
              <a:defRPr/>
            </a:pPr>
            <a:r>
              <a:rPr lang="en-US" sz="1100" b="1" dirty="0">
                <a:solidFill>
                  <a:srgbClr val="000000"/>
                </a:solidFill>
                <a:latin typeface="Intel Clear" panose="020B0604020203020204" pitchFamily="34" charset="0"/>
              </a:rPr>
              <a:t>SOC SD</a:t>
            </a:r>
          </a:p>
        </p:txBody>
      </p:sp>
      <p:sp>
        <p:nvSpPr>
          <p:cNvPr id="278" name="Diamond 277">
            <a:extLst>
              <a:ext uri="{FF2B5EF4-FFF2-40B4-BE49-F238E27FC236}">
                <a16:creationId xmlns:a16="http://schemas.microsoft.com/office/drawing/2014/main" id="{46FE78B6-845A-4D4B-8212-36BF5EB45C0E}"/>
              </a:ext>
            </a:extLst>
          </p:cNvPr>
          <p:cNvSpPr/>
          <p:nvPr/>
        </p:nvSpPr>
        <p:spPr>
          <a:xfrm>
            <a:off x="10700983" y="5864585"/>
            <a:ext cx="125892" cy="165945"/>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79" name="TextBox 278">
            <a:extLst>
              <a:ext uri="{FF2B5EF4-FFF2-40B4-BE49-F238E27FC236}">
                <a16:creationId xmlns:a16="http://schemas.microsoft.com/office/drawing/2014/main" id="{82FD7EB8-B92E-4E13-B9D6-F631C242CF57}"/>
              </a:ext>
            </a:extLst>
          </p:cNvPr>
          <p:cNvSpPr txBox="1"/>
          <p:nvPr/>
        </p:nvSpPr>
        <p:spPr>
          <a:xfrm>
            <a:off x="3551155" y="1393408"/>
            <a:ext cx="628732" cy="261164"/>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mj-lt"/>
              </a:rPr>
              <a:t>TC IP2</a:t>
            </a:r>
          </a:p>
        </p:txBody>
      </p:sp>
      <p:sp>
        <p:nvSpPr>
          <p:cNvPr id="280" name="TextBox 279">
            <a:extLst>
              <a:ext uri="{FF2B5EF4-FFF2-40B4-BE49-F238E27FC236}">
                <a16:creationId xmlns:a16="http://schemas.microsoft.com/office/drawing/2014/main" id="{351370E2-D209-4ACB-A721-E65FC8D8E12A}"/>
              </a:ext>
            </a:extLst>
          </p:cNvPr>
          <p:cNvSpPr txBox="1"/>
          <p:nvPr/>
        </p:nvSpPr>
        <p:spPr>
          <a:xfrm>
            <a:off x="2808287" y="1383987"/>
            <a:ext cx="628732" cy="261164"/>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mj-lt"/>
              </a:rPr>
              <a:t>TC IP1</a:t>
            </a:r>
          </a:p>
        </p:txBody>
      </p:sp>
      <p:sp>
        <p:nvSpPr>
          <p:cNvPr id="281" name="TextBox 280">
            <a:extLst>
              <a:ext uri="{FF2B5EF4-FFF2-40B4-BE49-F238E27FC236}">
                <a16:creationId xmlns:a16="http://schemas.microsoft.com/office/drawing/2014/main" id="{05603FE1-9DC7-47A1-ADFA-B923AA50E32B}"/>
              </a:ext>
            </a:extLst>
          </p:cNvPr>
          <p:cNvSpPr txBox="1"/>
          <p:nvPr/>
        </p:nvSpPr>
        <p:spPr>
          <a:xfrm>
            <a:off x="5703887" y="1404123"/>
            <a:ext cx="655760" cy="261164"/>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mj-lt"/>
              </a:rPr>
              <a:t>TC TI</a:t>
            </a:r>
          </a:p>
        </p:txBody>
      </p:sp>
      <p:cxnSp>
        <p:nvCxnSpPr>
          <p:cNvPr id="282" name="Straight Arrow Connector 281">
            <a:extLst>
              <a:ext uri="{FF2B5EF4-FFF2-40B4-BE49-F238E27FC236}">
                <a16:creationId xmlns:a16="http://schemas.microsoft.com/office/drawing/2014/main" id="{8E03ACDA-568A-470B-90CA-77CE0408FEEB}"/>
              </a:ext>
            </a:extLst>
          </p:cNvPr>
          <p:cNvCxnSpPr/>
          <p:nvPr/>
        </p:nvCxnSpPr>
        <p:spPr bwMode="auto">
          <a:xfrm>
            <a:off x="6317505" y="1359040"/>
            <a:ext cx="0" cy="246888"/>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aphicFrame>
        <p:nvGraphicFramePr>
          <p:cNvPr id="283" name="Table 282">
            <a:extLst>
              <a:ext uri="{FF2B5EF4-FFF2-40B4-BE49-F238E27FC236}">
                <a16:creationId xmlns:a16="http://schemas.microsoft.com/office/drawing/2014/main" id="{C7C6D33E-EE64-4C4C-BFA3-5419DECB50E8}"/>
              </a:ext>
            </a:extLst>
          </p:cNvPr>
          <p:cNvGraphicFramePr>
            <a:graphicFrameLocks noGrp="1"/>
          </p:cNvGraphicFramePr>
          <p:nvPr/>
        </p:nvGraphicFramePr>
        <p:xfrm>
          <a:off x="3549312" y="3076778"/>
          <a:ext cx="1698847" cy="243938"/>
        </p:xfrm>
        <a:graphic>
          <a:graphicData uri="http://schemas.openxmlformats.org/drawingml/2006/table">
            <a:tbl>
              <a:tblPr/>
              <a:tblGrid>
                <a:gridCol w="770311">
                  <a:extLst>
                    <a:ext uri="{9D8B030D-6E8A-4147-A177-3AD203B41FA5}">
                      <a16:colId xmlns:a16="http://schemas.microsoft.com/office/drawing/2014/main" val="20000"/>
                    </a:ext>
                  </a:extLst>
                </a:gridCol>
                <a:gridCol w="491746">
                  <a:extLst>
                    <a:ext uri="{9D8B030D-6E8A-4147-A177-3AD203B41FA5}">
                      <a16:colId xmlns:a16="http://schemas.microsoft.com/office/drawing/2014/main" val="20001"/>
                    </a:ext>
                  </a:extLst>
                </a:gridCol>
                <a:gridCol w="436790">
                  <a:extLst>
                    <a:ext uri="{9D8B030D-6E8A-4147-A177-3AD203B41FA5}">
                      <a16:colId xmlns:a16="http://schemas.microsoft.com/office/drawing/2014/main" val="20002"/>
                    </a:ext>
                  </a:extLst>
                </a:gridCol>
              </a:tblGrid>
              <a:tr h="2439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0.8</a:t>
                      </a:r>
                      <a:r>
                        <a:rPr lang="en-US" sz="1000" b="0" i="0" u="none" strike="noStrike" kern="1200" dirty="0">
                          <a:solidFill>
                            <a:srgbClr val="000000"/>
                          </a:solidFill>
                          <a:effectLst/>
                          <a:latin typeface="Intel Clear" panose="020B0604020203020204" pitchFamily="34" charset="0"/>
                          <a:ea typeface="+mn-ea"/>
                          <a:cs typeface="+mn-cs"/>
                        </a:rPr>
                        <a:t>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cxnSp>
        <p:nvCxnSpPr>
          <p:cNvPr id="284" name="Straight Arrow Connector 283">
            <a:extLst>
              <a:ext uri="{FF2B5EF4-FFF2-40B4-BE49-F238E27FC236}">
                <a16:creationId xmlns:a16="http://schemas.microsoft.com/office/drawing/2014/main" id="{AF89615A-DFF6-4711-92F0-672A7E6C2FF8}"/>
              </a:ext>
            </a:extLst>
          </p:cNvPr>
          <p:cNvCxnSpPr/>
          <p:nvPr/>
        </p:nvCxnSpPr>
        <p:spPr bwMode="auto">
          <a:xfrm>
            <a:off x="8460986" y="4695194"/>
            <a:ext cx="4905" cy="502920"/>
          </a:xfrm>
          <a:prstGeom prst="straightConnector1">
            <a:avLst/>
          </a:prstGeom>
          <a:solidFill>
            <a:srgbClr val="99CCFF"/>
          </a:solidFill>
          <a:ln w="25400" cap="flat" cmpd="sng" algn="ctr">
            <a:solidFill>
              <a:srgbClr val="FF0000"/>
            </a:solidFill>
            <a:prstDash val="solid"/>
            <a:round/>
            <a:headEnd type="none" w="med" len="med"/>
            <a:tailEnd type="arrow"/>
          </a:ln>
          <a:effectLst/>
        </p:spPr>
      </p:cxnSp>
      <p:cxnSp>
        <p:nvCxnSpPr>
          <p:cNvPr id="285" name="Straight Arrow Connector 284">
            <a:extLst>
              <a:ext uri="{FF2B5EF4-FFF2-40B4-BE49-F238E27FC236}">
                <a16:creationId xmlns:a16="http://schemas.microsoft.com/office/drawing/2014/main" id="{6D3E8ECE-1114-478A-AB87-908463825B44}"/>
              </a:ext>
            </a:extLst>
          </p:cNvPr>
          <p:cNvCxnSpPr/>
          <p:nvPr/>
        </p:nvCxnSpPr>
        <p:spPr bwMode="auto">
          <a:xfrm>
            <a:off x="9531360" y="4695815"/>
            <a:ext cx="4905" cy="502920"/>
          </a:xfrm>
          <a:prstGeom prst="straightConnector1">
            <a:avLst/>
          </a:prstGeom>
          <a:solidFill>
            <a:srgbClr val="99CCFF"/>
          </a:solidFill>
          <a:ln w="25400" cap="flat" cmpd="sng" algn="ctr">
            <a:solidFill>
              <a:srgbClr val="FF0000"/>
            </a:solidFill>
            <a:prstDash val="solid"/>
            <a:round/>
            <a:headEnd type="none" w="med" len="med"/>
            <a:tailEnd type="arrow"/>
          </a:ln>
          <a:effectLst/>
        </p:spPr>
      </p:cxnSp>
      <p:sp>
        <p:nvSpPr>
          <p:cNvPr id="287" name="Rectangle 286">
            <a:extLst>
              <a:ext uri="{FF2B5EF4-FFF2-40B4-BE49-F238E27FC236}">
                <a16:creationId xmlns:a16="http://schemas.microsoft.com/office/drawing/2014/main" id="{C677EE4F-8588-4EC4-8B39-9E3C3F610C5B}"/>
              </a:ext>
            </a:extLst>
          </p:cNvPr>
          <p:cNvSpPr/>
          <p:nvPr/>
        </p:nvSpPr>
        <p:spPr>
          <a:xfrm>
            <a:off x="1965687" y="6389687"/>
            <a:ext cx="445920" cy="261592"/>
          </a:xfrm>
          <a:prstGeom prst="rect">
            <a:avLst/>
          </a:prstGeom>
        </p:spPr>
        <p:txBody>
          <a:bodyPr wrap="none" lIns="91422" tIns="45711" rIns="91422" bIns="45711">
            <a:spAutoFit/>
          </a:bodyPr>
          <a:lstStyle/>
          <a:p>
            <a:pPr defTabSz="913222" fontAlgn="ctr">
              <a:defRPr/>
            </a:pPr>
            <a:r>
              <a:rPr lang="en-US" sz="1100" b="1" dirty="0">
                <a:solidFill>
                  <a:srgbClr val="000000"/>
                </a:solidFill>
                <a:latin typeface="Intel Clear" panose="020B0604020203020204" pitchFamily="34" charset="0"/>
              </a:rPr>
              <a:t>PSS</a:t>
            </a:r>
            <a:endParaRPr lang="en-US" sz="1100" b="1" baseline="30000" dirty="0">
              <a:solidFill>
                <a:srgbClr val="000000"/>
              </a:solidFill>
              <a:latin typeface="Intel Clear" panose="020B0604020203020204" pitchFamily="34" charset="0"/>
            </a:endParaRPr>
          </a:p>
        </p:txBody>
      </p:sp>
      <p:cxnSp>
        <p:nvCxnSpPr>
          <p:cNvPr id="289" name="Straight Arrow Connector 288">
            <a:extLst>
              <a:ext uri="{FF2B5EF4-FFF2-40B4-BE49-F238E27FC236}">
                <a16:creationId xmlns:a16="http://schemas.microsoft.com/office/drawing/2014/main" id="{FD504BA4-8725-420A-83BE-B4B9B3DDC771}"/>
              </a:ext>
            </a:extLst>
          </p:cNvPr>
          <p:cNvCxnSpPr/>
          <p:nvPr/>
        </p:nvCxnSpPr>
        <p:spPr bwMode="auto">
          <a:xfrm>
            <a:off x="9071165" y="4679240"/>
            <a:ext cx="4905" cy="1737360"/>
          </a:xfrm>
          <a:prstGeom prst="straightConnector1">
            <a:avLst/>
          </a:prstGeom>
          <a:solidFill>
            <a:srgbClr val="99CCFF"/>
          </a:solidFill>
          <a:ln w="25400" cap="flat" cmpd="sng" algn="ctr">
            <a:solidFill>
              <a:srgbClr val="00B050"/>
            </a:solidFill>
            <a:prstDash val="solid"/>
            <a:round/>
            <a:headEnd type="none" w="med" len="med"/>
            <a:tailEnd type="arrow"/>
          </a:ln>
          <a:effectLst/>
        </p:spPr>
      </p:cxnSp>
      <p:sp>
        <p:nvSpPr>
          <p:cNvPr id="292" name="Rectangle 291">
            <a:extLst>
              <a:ext uri="{FF2B5EF4-FFF2-40B4-BE49-F238E27FC236}">
                <a16:creationId xmlns:a16="http://schemas.microsoft.com/office/drawing/2014/main" id="{FAA18F7A-0F42-4A7D-B16E-6A6AD664C54A}"/>
              </a:ext>
            </a:extLst>
          </p:cNvPr>
          <p:cNvSpPr/>
          <p:nvPr/>
        </p:nvSpPr>
        <p:spPr>
          <a:xfrm>
            <a:off x="1970087" y="1817688"/>
            <a:ext cx="1255018" cy="461665"/>
          </a:xfrm>
          <a:prstGeom prst="rect">
            <a:avLst/>
          </a:prstGeom>
        </p:spPr>
        <p:txBody>
          <a:bodyPr wrap="square">
            <a:spAutoFit/>
          </a:bodyPr>
          <a:lstStyle/>
          <a:p>
            <a:pPr defTabSz="913403" fontAlgn="ctr">
              <a:defRPr/>
            </a:pPr>
            <a:r>
              <a:rPr lang="en-US" sz="1200" b="1" dirty="0">
                <a:solidFill>
                  <a:srgbClr val="FFFFFF">
                    <a:lumMod val="50000"/>
                  </a:srgbClr>
                </a:solidFill>
                <a:latin typeface="Intel Clear" panose="020B0604020203020204" pitchFamily="34" charset="0"/>
              </a:rPr>
              <a:t>Test Chip Planning</a:t>
            </a:r>
          </a:p>
        </p:txBody>
      </p:sp>
      <p:sp>
        <p:nvSpPr>
          <p:cNvPr id="293" name="Diamond 292">
            <a:extLst>
              <a:ext uri="{FF2B5EF4-FFF2-40B4-BE49-F238E27FC236}">
                <a16:creationId xmlns:a16="http://schemas.microsoft.com/office/drawing/2014/main" id="{9D5BE37A-E5A8-4EAD-9E01-4D0616673848}"/>
              </a:ext>
            </a:extLst>
          </p:cNvPr>
          <p:cNvSpPr/>
          <p:nvPr/>
        </p:nvSpPr>
        <p:spPr>
          <a:xfrm>
            <a:off x="4782361" y="1940348"/>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94" name="Text Box 61">
            <a:extLst>
              <a:ext uri="{FF2B5EF4-FFF2-40B4-BE49-F238E27FC236}">
                <a16:creationId xmlns:a16="http://schemas.microsoft.com/office/drawing/2014/main" id="{C30A1BF8-C296-4E61-8303-D5444657E6B0}"/>
              </a:ext>
            </a:extLst>
          </p:cNvPr>
          <p:cNvSpPr txBox="1">
            <a:spLocks noChangeArrowheads="1"/>
          </p:cNvSpPr>
          <p:nvPr/>
        </p:nvSpPr>
        <p:spPr bwMode="auto">
          <a:xfrm>
            <a:off x="3399226" y="1827019"/>
            <a:ext cx="1431343" cy="353925"/>
          </a:xfrm>
          <a:prstGeom prst="rect">
            <a:avLst/>
          </a:prstGeom>
          <a:noFill/>
          <a:ln w="9525">
            <a:noFill/>
            <a:miter lim="800000"/>
            <a:headEnd/>
            <a:tailEnd/>
          </a:ln>
        </p:spPr>
        <p:txBody>
          <a:bodyPr wrap="square" lIns="91422" tIns="45711" rIns="91422" bIns="45711">
            <a:spAutoFit/>
          </a:bodyPr>
          <a:lstStyle/>
          <a:p>
            <a:pPr algn="r" defTabSz="970004">
              <a:lnSpc>
                <a:spcPct val="85000"/>
              </a:lnSpc>
              <a:defRPr/>
            </a:pPr>
            <a:r>
              <a:rPr lang="en-US" sz="1000" b="1" i="1" dirty="0">
                <a:solidFill>
                  <a:prstClr val="black"/>
                </a:solidFill>
                <a:latin typeface="Intel Clear" panose="020B0604020203020204" pitchFamily="34" charset="0"/>
              </a:rPr>
              <a:t>Finalize Test Chip Planning (TI-5Qtrs)</a:t>
            </a:r>
          </a:p>
        </p:txBody>
      </p:sp>
      <p:sp>
        <p:nvSpPr>
          <p:cNvPr id="295" name="Diamond 294">
            <a:extLst>
              <a:ext uri="{FF2B5EF4-FFF2-40B4-BE49-F238E27FC236}">
                <a16:creationId xmlns:a16="http://schemas.microsoft.com/office/drawing/2014/main" id="{2640D3A2-767F-47BA-9F6E-512E6152EB32}"/>
              </a:ext>
            </a:extLst>
          </p:cNvPr>
          <p:cNvSpPr/>
          <p:nvPr/>
        </p:nvSpPr>
        <p:spPr>
          <a:xfrm>
            <a:off x="5938653" y="4339558"/>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296" name="Text Box 61">
            <a:extLst>
              <a:ext uri="{FF2B5EF4-FFF2-40B4-BE49-F238E27FC236}">
                <a16:creationId xmlns:a16="http://schemas.microsoft.com/office/drawing/2014/main" id="{B5ECEBE4-0579-4CA4-87E7-081D3BE6E41C}"/>
              </a:ext>
            </a:extLst>
          </p:cNvPr>
          <p:cNvSpPr txBox="1">
            <a:spLocks noChangeArrowheads="1"/>
          </p:cNvSpPr>
          <p:nvPr/>
        </p:nvSpPr>
        <p:spPr bwMode="auto">
          <a:xfrm>
            <a:off x="6109514" y="5027815"/>
            <a:ext cx="841861" cy="212284"/>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900" b="1" i="1" dirty="0">
                <a:solidFill>
                  <a:prstClr val="black"/>
                </a:solidFill>
                <a:latin typeface="Intel Clear" panose="020B0604020203020204" pitchFamily="34" charset="0"/>
              </a:rPr>
              <a:t>SOC RTL 0.3</a:t>
            </a:r>
          </a:p>
        </p:txBody>
      </p:sp>
      <p:sp>
        <p:nvSpPr>
          <p:cNvPr id="299" name="Text Box 61">
            <a:extLst>
              <a:ext uri="{FF2B5EF4-FFF2-40B4-BE49-F238E27FC236}">
                <a16:creationId xmlns:a16="http://schemas.microsoft.com/office/drawing/2014/main" id="{9D729C45-52E6-4C61-AC27-71361206904D}"/>
              </a:ext>
            </a:extLst>
          </p:cNvPr>
          <p:cNvSpPr txBox="1">
            <a:spLocks noChangeArrowheads="1"/>
          </p:cNvSpPr>
          <p:nvPr/>
        </p:nvSpPr>
        <p:spPr bwMode="auto">
          <a:xfrm>
            <a:off x="3627031" y="6197891"/>
            <a:ext cx="2483012" cy="225621"/>
          </a:xfrm>
          <a:prstGeom prst="rect">
            <a:avLst/>
          </a:prstGeom>
          <a:noFill/>
          <a:ln w="9525">
            <a:noFill/>
            <a:miter lim="800000"/>
            <a:headEnd/>
            <a:tailEnd/>
          </a:ln>
        </p:spPr>
        <p:txBody>
          <a:bodyPr wrap="square" lIns="91422" tIns="45711" rIns="91422" bIns="45711">
            <a:spAutoFit/>
          </a:bodyPr>
          <a:lstStyle/>
          <a:p>
            <a:pPr algn="r" defTabSz="970004">
              <a:lnSpc>
                <a:spcPct val="85000"/>
              </a:lnSpc>
              <a:defRPr/>
            </a:pPr>
            <a:r>
              <a:rPr lang="en-US" sz="1000" b="1" i="1" dirty="0">
                <a:solidFill>
                  <a:prstClr val="black"/>
                </a:solidFill>
                <a:latin typeface="Intel Clear" panose="020B0604020203020204" pitchFamily="34" charset="0"/>
              </a:rPr>
              <a:t>Test Chip PSS Planning (TI-5Qtrs)</a:t>
            </a:r>
          </a:p>
        </p:txBody>
      </p:sp>
      <p:sp>
        <p:nvSpPr>
          <p:cNvPr id="300" name="TextBox 299">
            <a:extLst>
              <a:ext uri="{FF2B5EF4-FFF2-40B4-BE49-F238E27FC236}">
                <a16:creationId xmlns:a16="http://schemas.microsoft.com/office/drawing/2014/main" id="{30B12443-FA47-4715-95FA-A5EBCB5F7BE9}"/>
              </a:ext>
            </a:extLst>
          </p:cNvPr>
          <p:cNvSpPr txBox="1"/>
          <p:nvPr/>
        </p:nvSpPr>
        <p:spPr>
          <a:xfrm>
            <a:off x="4073089" y="745414"/>
            <a:ext cx="621149"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mj-lt"/>
              </a:rPr>
              <a:t>TR Assess</a:t>
            </a:r>
          </a:p>
        </p:txBody>
      </p:sp>
      <p:sp>
        <p:nvSpPr>
          <p:cNvPr id="302" name="Rectangle 301">
            <a:extLst>
              <a:ext uri="{FF2B5EF4-FFF2-40B4-BE49-F238E27FC236}">
                <a16:creationId xmlns:a16="http://schemas.microsoft.com/office/drawing/2014/main" id="{BE7B93DB-AA49-4920-B245-80F9560F037A}"/>
              </a:ext>
            </a:extLst>
          </p:cNvPr>
          <p:cNvSpPr/>
          <p:nvPr/>
        </p:nvSpPr>
        <p:spPr>
          <a:xfrm>
            <a:off x="1688863" y="1110160"/>
            <a:ext cx="897966" cy="261592"/>
          </a:xfrm>
          <a:prstGeom prst="rect">
            <a:avLst/>
          </a:prstGeom>
        </p:spPr>
        <p:txBody>
          <a:bodyPr wrap="none" lIns="91422" tIns="45711" rIns="91422" bIns="45711">
            <a:spAutoFit/>
          </a:bodyPr>
          <a:lstStyle/>
          <a:p>
            <a:pPr defTabSz="913222" fontAlgn="ctr">
              <a:defRPr/>
            </a:pPr>
            <a:r>
              <a:rPr lang="en-US" sz="1050" b="1" dirty="0">
                <a:solidFill>
                  <a:srgbClr val="002060"/>
                </a:solidFill>
                <a:latin typeface="+mj-lt"/>
              </a:rPr>
              <a:t>IP Planning</a:t>
            </a:r>
            <a:endParaRPr lang="en-US" sz="1050" b="1" baseline="30000" dirty="0">
              <a:solidFill>
                <a:srgbClr val="002060"/>
              </a:solidFill>
              <a:latin typeface="+mj-lt"/>
            </a:endParaRPr>
          </a:p>
        </p:txBody>
      </p:sp>
      <p:cxnSp>
        <p:nvCxnSpPr>
          <p:cNvPr id="303" name="Straight Connector 302">
            <a:extLst>
              <a:ext uri="{FF2B5EF4-FFF2-40B4-BE49-F238E27FC236}">
                <a16:creationId xmlns:a16="http://schemas.microsoft.com/office/drawing/2014/main" id="{E79E82DC-F8EF-4763-8A26-6E9052AD9912}"/>
              </a:ext>
            </a:extLst>
          </p:cNvPr>
          <p:cNvCxnSpPr/>
          <p:nvPr/>
        </p:nvCxnSpPr>
        <p:spPr bwMode="auto">
          <a:xfrm>
            <a:off x="1732173" y="1120913"/>
            <a:ext cx="9509760" cy="0"/>
          </a:xfrm>
          <a:prstGeom prst="line">
            <a:avLst/>
          </a:prstGeom>
          <a:solidFill>
            <a:srgbClr val="99CCFF"/>
          </a:solidFill>
          <a:ln w="19050" cap="flat" cmpd="sng" algn="ctr">
            <a:solidFill>
              <a:srgbClr val="FFFFFF">
                <a:lumMod val="50000"/>
              </a:srgbClr>
            </a:solidFill>
            <a:prstDash val="solid"/>
            <a:round/>
            <a:headEnd type="none" w="med" len="med"/>
            <a:tailEnd type="none" w="med" len="med"/>
          </a:ln>
          <a:effectLst/>
        </p:spPr>
      </p:cxnSp>
      <p:sp>
        <p:nvSpPr>
          <p:cNvPr id="304" name="TextBox 303">
            <a:extLst>
              <a:ext uri="{FF2B5EF4-FFF2-40B4-BE49-F238E27FC236}">
                <a16:creationId xmlns:a16="http://schemas.microsoft.com/office/drawing/2014/main" id="{7CA5AC48-E823-44BB-956F-8A74B1543944}"/>
              </a:ext>
            </a:extLst>
          </p:cNvPr>
          <p:cNvSpPr txBox="1"/>
          <p:nvPr/>
        </p:nvSpPr>
        <p:spPr>
          <a:xfrm>
            <a:off x="5147494" y="728200"/>
            <a:ext cx="990429"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mj-lt"/>
              </a:rPr>
              <a:t>Execution Commit (EC)</a:t>
            </a:r>
          </a:p>
        </p:txBody>
      </p:sp>
      <p:cxnSp>
        <p:nvCxnSpPr>
          <p:cNvPr id="305" name="Straight Arrow Connector 304">
            <a:extLst>
              <a:ext uri="{FF2B5EF4-FFF2-40B4-BE49-F238E27FC236}">
                <a16:creationId xmlns:a16="http://schemas.microsoft.com/office/drawing/2014/main" id="{1259896A-F667-40DE-A6EC-95B72FFB98F5}"/>
              </a:ext>
            </a:extLst>
          </p:cNvPr>
          <p:cNvCxnSpPr/>
          <p:nvPr/>
        </p:nvCxnSpPr>
        <p:spPr bwMode="auto">
          <a:xfrm>
            <a:off x="6096560" y="712791"/>
            <a:ext cx="0" cy="41148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sp>
        <p:nvSpPr>
          <p:cNvPr id="307" name="TextBox 306">
            <a:extLst>
              <a:ext uri="{FF2B5EF4-FFF2-40B4-BE49-F238E27FC236}">
                <a16:creationId xmlns:a16="http://schemas.microsoft.com/office/drawing/2014/main" id="{8DAFA53A-F504-4F23-B755-F9E43D462C45}"/>
              </a:ext>
            </a:extLst>
          </p:cNvPr>
          <p:cNvSpPr txBox="1"/>
          <p:nvPr/>
        </p:nvSpPr>
        <p:spPr>
          <a:xfrm>
            <a:off x="4661318" y="1113654"/>
            <a:ext cx="440493" cy="261164"/>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mj-lt"/>
              </a:rPr>
              <a:t> IE</a:t>
            </a:r>
          </a:p>
        </p:txBody>
      </p:sp>
      <p:sp>
        <p:nvSpPr>
          <p:cNvPr id="308" name="TextBox 307">
            <a:extLst>
              <a:ext uri="{FF2B5EF4-FFF2-40B4-BE49-F238E27FC236}">
                <a16:creationId xmlns:a16="http://schemas.microsoft.com/office/drawing/2014/main" id="{CF2DB343-8F54-4FD6-8F41-0B5D923C4EA5}"/>
              </a:ext>
            </a:extLst>
          </p:cNvPr>
          <p:cNvSpPr txBox="1"/>
          <p:nvPr/>
        </p:nvSpPr>
        <p:spPr>
          <a:xfrm>
            <a:off x="2959608" y="1108238"/>
            <a:ext cx="876300" cy="261164"/>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mj-lt"/>
              </a:rPr>
              <a:t>   IC</a:t>
            </a:r>
          </a:p>
        </p:txBody>
      </p:sp>
      <p:cxnSp>
        <p:nvCxnSpPr>
          <p:cNvPr id="309" name="Straight Arrow Connector 308">
            <a:extLst>
              <a:ext uri="{FF2B5EF4-FFF2-40B4-BE49-F238E27FC236}">
                <a16:creationId xmlns:a16="http://schemas.microsoft.com/office/drawing/2014/main" id="{43522070-E1D0-44B2-8085-222300A5DE9B}"/>
              </a:ext>
            </a:extLst>
          </p:cNvPr>
          <p:cNvCxnSpPr/>
          <p:nvPr/>
        </p:nvCxnSpPr>
        <p:spPr bwMode="auto">
          <a:xfrm>
            <a:off x="5065712" y="1124213"/>
            <a:ext cx="0" cy="246888"/>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sp>
        <p:nvSpPr>
          <p:cNvPr id="310" name="TextBox 309">
            <a:extLst>
              <a:ext uri="{FF2B5EF4-FFF2-40B4-BE49-F238E27FC236}">
                <a16:creationId xmlns:a16="http://schemas.microsoft.com/office/drawing/2014/main" id="{8189BCBF-A2E1-450F-BB47-27C55E264F50}"/>
              </a:ext>
            </a:extLst>
          </p:cNvPr>
          <p:cNvSpPr txBox="1"/>
          <p:nvPr/>
        </p:nvSpPr>
        <p:spPr>
          <a:xfrm>
            <a:off x="4511239" y="741366"/>
            <a:ext cx="621149" cy="368886"/>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900" b="1" dirty="0">
                <a:solidFill>
                  <a:srgbClr val="002060"/>
                </a:solidFill>
                <a:latin typeface="+mj-lt"/>
              </a:rPr>
              <a:t>IP Ready</a:t>
            </a:r>
          </a:p>
        </p:txBody>
      </p:sp>
      <p:cxnSp>
        <p:nvCxnSpPr>
          <p:cNvPr id="311" name="Straight Arrow Connector 310">
            <a:extLst>
              <a:ext uri="{FF2B5EF4-FFF2-40B4-BE49-F238E27FC236}">
                <a16:creationId xmlns:a16="http://schemas.microsoft.com/office/drawing/2014/main" id="{CEFF9923-3ACB-4EA9-BDB0-1F7830FBC9B9}"/>
              </a:ext>
            </a:extLst>
          </p:cNvPr>
          <p:cNvCxnSpPr/>
          <p:nvPr/>
        </p:nvCxnSpPr>
        <p:spPr bwMode="auto">
          <a:xfrm>
            <a:off x="5071292" y="798516"/>
            <a:ext cx="0" cy="32004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cxnSp>
        <p:nvCxnSpPr>
          <p:cNvPr id="312" name="Straight Arrow Connector 311">
            <a:extLst>
              <a:ext uri="{FF2B5EF4-FFF2-40B4-BE49-F238E27FC236}">
                <a16:creationId xmlns:a16="http://schemas.microsoft.com/office/drawing/2014/main" id="{D8F81CFF-D68C-44AB-A2A7-E1B18B2EFE10}"/>
              </a:ext>
            </a:extLst>
          </p:cNvPr>
          <p:cNvCxnSpPr/>
          <p:nvPr/>
        </p:nvCxnSpPr>
        <p:spPr bwMode="auto">
          <a:xfrm>
            <a:off x="3788883" y="1124213"/>
            <a:ext cx="0" cy="246888"/>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sp>
        <p:nvSpPr>
          <p:cNvPr id="313" name="TextBox 312">
            <a:extLst>
              <a:ext uri="{FF2B5EF4-FFF2-40B4-BE49-F238E27FC236}">
                <a16:creationId xmlns:a16="http://schemas.microsoft.com/office/drawing/2014/main" id="{175A9C5A-C791-4C51-868E-5F662A24F42E}"/>
              </a:ext>
            </a:extLst>
          </p:cNvPr>
          <p:cNvSpPr txBox="1"/>
          <p:nvPr/>
        </p:nvSpPr>
        <p:spPr>
          <a:xfrm>
            <a:off x="3199757" y="715639"/>
            <a:ext cx="1037280"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mj-lt"/>
              </a:rPr>
              <a:t>Product Concept (PC)</a:t>
            </a:r>
          </a:p>
        </p:txBody>
      </p:sp>
      <p:cxnSp>
        <p:nvCxnSpPr>
          <p:cNvPr id="314" name="Straight Arrow Connector 313">
            <a:extLst>
              <a:ext uri="{FF2B5EF4-FFF2-40B4-BE49-F238E27FC236}">
                <a16:creationId xmlns:a16="http://schemas.microsoft.com/office/drawing/2014/main" id="{306605F1-38B2-459C-A980-E8F7A3854C3D}"/>
              </a:ext>
            </a:extLst>
          </p:cNvPr>
          <p:cNvCxnSpPr/>
          <p:nvPr/>
        </p:nvCxnSpPr>
        <p:spPr bwMode="auto">
          <a:xfrm>
            <a:off x="4191830" y="711339"/>
            <a:ext cx="0" cy="41148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cxnSp>
        <p:nvCxnSpPr>
          <p:cNvPr id="315" name="Straight Arrow Connector 314">
            <a:extLst>
              <a:ext uri="{FF2B5EF4-FFF2-40B4-BE49-F238E27FC236}">
                <a16:creationId xmlns:a16="http://schemas.microsoft.com/office/drawing/2014/main" id="{CC744A15-0038-4487-99BC-52659E104F81}"/>
              </a:ext>
            </a:extLst>
          </p:cNvPr>
          <p:cNvCxnSpPr/>
          <p:nvPr/>
        </p:nvCxnSpPr>
        <p:spPr bwMode="auto">
          <a:xfrm>
            <a:off x="4635182" y="786903"/>
            <a:ext cx="0" cy="32004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sp>
        <p:nvSpPr>
          <p:cNvPr id="323" name="Text Box 61">
            <a:extLst>
              <a:ext uri="{FF2B5EF4-FFF2-40B4-BE49-F238E27FC236}">
                <a16:creationId xmlns:a16="http://schemas.microsoft.com/office/drawing/2014/main" id="{5997CB15-5C2C-4CE0-AA89-16E1E844BB69}"/>
              </a:ext>
            </a:extLst>
          </p:cNvPr>
          <p:cNvSpPr txBox="1">
            <a:spLocks noChangeArrowheads="1"/>
          </p:cNvSpPr>
          <p:nvPr/>
        </p:nvSpPr>
        <p:spPr bwMode="auto">
          <a:xfrm>
            <a:off x="6758575" y="6237287"/>
            <a:ext cx="469312" cy="225621"/>
          </a:xfrm>
          <a:prstGeom prst="rect">
            <a:avLst/>
          </a:prstGeom>
          <a:noFill/>
          <a:ln w="9525">
            <a:noFill/>
            <a:miter lim="800000"/>
            <a:headEnd/>
            <a:tailEnd/>
          </a:ln>
        </p:spPr>
        <p:txBody>
          <a:bodyPr wrap="square" lIns="91422" tIns="45711" rIns="91422" bIns="45711">
            <a:spAutoFit/>
          </a:bodyPr>
          <a:lstStyle/>
          <a:p>
            <a:pPr defTabSz="970004">
              <a:lnSpc>
                <a:spcPct val="85000"/>
              </a:lnSpc>
              <a:defRPr/>
            </a:pPr>
            <a:r>
              <a:rPr lang="en-US" sz="1000" b="1" i="1" dirty="0">
                <a:solidFill>
                  <a:prstClr val="black"/>
                </a:solidFill>
                <a:latin typeface="Intel Clear" panose="020B0604020203020204" pitchFamily="34" charset="0"/>
              </a:rPr>
              <a:t>D2I</a:t>
            </a:r>
          </a:p>
        </p:txBody>
      </p:sp>
      <p:graphicFrame>
        <p:nvGraphicFramePr>
          <p:cNvPr id="83" name="Table 82">
            <a:extLst>
              <a:ext uri="{FF2B5EF4-FFF2-40B4-BE49-F238E27FC236}">
                <a16:creationId xmlns:a16="http://schemas.microsoft.com/office/drawing/2014/main" id="{F20B833B-3A44-40B1-AEB0-0B30707FC13F}"/>
              </a:ext>
            </a:extLst>
          </p:cNvPr>
          <p:cNvGraphicFramePr>
            <a:graphicFrameLocks noGrp="1"/>
          </p:cNvGraphicFramePr>
          <p:nvPr/>
        </p:nvGraphicFramePr>
        <p:xfrm>
          <a:off x="6084887" y="6452439"/>
          <a:ext cx="5105400" cy="246888"/>
        </p:xfrm>
        <a:graphic>
          <a:graphicData uri="http://schemas.openxmlformats.org/drawingml/2006/table">
            <a:tbl>
              <a:tblPr/>
              <a:tblGrid>
                <a:gridCol w="685800">
                  <a:extLst>
                    <a:ext uri="{9D8B030D-6E8A-4147-A177-3AD203B41FA5}">
                      <a16:colId xmlns:a16="http://schemas.microsoft.com/office/drawing/2014/main" val="20000"/>
                    </a:ext>
                  </a:extLst>
                </a:gridCol>
                <a:gridCol w="823039">
                  <a:extLst>
                    <a:ext uri="{9D8B030D-6E8A-4147-A177-3AD203B41FA5}">
                      <a16:colId xmlns:a16="http://schemas.microsoft.com/office/drawing/2014/main" val="20001"/>
                    </a:ext>
                  </a:extLst>
                </a:gridCol>
                <a:gridCol w="978408">
                  <a:extLst>
                    <a:ext uri="{9D8B030D-6E8A-4147-A177-3AD203B41FA5}">
                      <a16:colId xmlns:a16="http://schemas.microsoft.com/office/drawing/2014/main" val="20002"/>
                    </a:ext>
                  </a:extLst>
                </a:gridCol>
                <a:gridCol w="1225296">
                  <a:extLst>
                    <a:ext uri="{9D8B030D-6E8A-4147-A177-3AD203B41FA5}">
                      <a16:colId xmlns:a16="http://schemas.microsoft.com/office/drawing/2014/main" val="20003"/>
                    </a:ext>
                  </a:extLst>
                </a:gridCol>
                <a:gridCol w="1392857">
                  <a:extLst>
                    <a:ext uri="{9D8B030D-6E8A-4147-A177-3AD203B41FA5}">
                      <a16:colId xmlns:a16="http://schemas.microsoft.com/office/drawing/2014/main" val="20004"/>
                    </a:ext>
                  </a:extLst>
                </a:gridCol>
              </a:tblGrid>
              <a:tr h="24688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0.0</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0.3</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0.5</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0.8</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PSS 1.0</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84" name="Rectangle 83">
            <a:extLst>
              <a:ext uri="{FF2B5EF4-FFF2-40B4-BE49-F238E27FC236}">
                <a16:creationId xmlns:a16="http://schemas.microsoft.com/office/drawing/2014/main" id="{266DF430-B606-4F06-A91C-A0EEF789DF5F}"/>
              </a:ext>
            </a:extLst>
          </p:cNvPr>
          <p:cNvSpPr/>
          <p:nvPr/>
        </p:nvSpPr>
        <p:spPr bwMode="auto">
          <a:xfrm>
            <a:off x="4191830" y="6451432"/>
            <a:ext cx="1911153" cy="246888"/>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PSS TR</a:t>
            </a:r>
          </a:p>
        </p:txBody>
      </p:sp>
      <p:sp>
        <p:nvSpPr>
          <p:cNvPr id="298" name="Diamond 297">
            <a:extLst>
              <a:ext uri="{FF2B5EF4-FFF2-40B4-BE49-F238E27FC236}">
                <a16:creationId xmlns:a16="http://schemas.microsoft.com/office/drawing/2014/main" id="{F3886AB3-DB80-437E-A9F5-2B75CA95A2EA}"/>
              </a:ext>
            </a:extLst>
          </p:cNvPr>
          <p:cNvSpPr/>
          <p:nvPr/>
        </p:nvSpPr>
        <p:spPr>
          <a:xfrm>
            <a:off x="4789487" y="6359549"/>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322" name="Diamond 321">
            <a:extLst>
              <a:ext uri="{FF2B5EF4-FFF2-40B4-BE49-F238E27FC236}">
                <a16:creationId xmlns:a16="http://schemas.microsoft.com/office/drawing/2014/main" id="{B06B63D1-2558-4436-AFFE-135209D8C711}"/>
              </a:ext>
            </a:extLst>
          </p:cNvPr>
          <p:cNvSpPr/>
          <p:nvPr/>
        </p:nvSpPr>
        <p:spPr>
          <a:xfrm>
            <a:off x="6700495" y="6358392"/>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89" name="TextBox 88">
            <a:extLst>
              <a:ext uri="{FF2B5EF4-FFF2-40B4-BE49-F238E27FC236}">
                <a16:creationId xmlns:a16="http://schemas.microsoft.com/office/drawing/2014/main" id="{9F6903F2-D886-494F-A35D-F96290FE1150}"/>
              </a:ext>
            </a:extLst>
          </p:cNvPr>
          <p:cNvSpPr txBox="1"/>
          <p:nvPr/>
        </p:nvSpPr>
        <p:spPr>
          <a:xfrm>
            <a:off x="1685021" y="710585"/>
            <a:ext cx="993437" cy="415052"/>
          </a:xfrm>
          <a:prstGeom prst="rect">
            <a:avLst/>
          </a:prstGeom>
          <a:noFill/>
        </p:spPr>
        <p:txBody>
          <a:bodyPr wrap="square" lIns="90926" tIns="45499" rIns="90926" bIns="45499" rtlCol="0">
            <a:spAutoFit/>
          </a:bodyPr>
          <a:lstStyle/>
          <a:p>
            <a:pP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Planning</a:t>
            </a:r>
            <a:endParaRPr lang="en-US" sz="1050" b="1" baseline="30000" dirty="0">
              <a:solidFill>
                <a:srgbClr val="002060"/>
              </a:solidFill>
              <a:latin typeface="IntelOne Display Light" panose="020B0403020203020204" pitchFamily="34" charset="0"/>
            </a:endParaRPr>
          </a:p>
        </p:txBody>
      </p:sp>
      <p:sp>
        <p:nvSpPr>
          <p:cNvPr id="90" name="TextBox 89">
            <a:extLst>
              <a:ext uri="{FF2B5EF4-FFF2-40B4-BE49-F238E27FC236}">
                <a16:creationId xmlns:a16="http://schemas.microsoft.com/office/drawing/2014/main" id="{39F3477F-2D66-494F-8ECF-383065EBAFE4}"/>
              </a:ext>
            </a:extLst>
          </p:cNvPr>
          <p:cNvSpPr txBox="1"/>
          <p:nvPr/>
        </p:nvSpPr>
        <p:spPr>
          <a:xfrm>
            <a:off x="2284673" y="712993"/>
            <a:ext cx="1037280" cy="415052"/>
          </a:xfrm>
          <a:prstGeom prst="rect">
            <a:avLst/>
          </a:prstGeom>
          <a:noFill/>
        </p:spPr>
        <p:txBody>
          <a:bodyPr wrap="square" lIns="90926" tIns="45499" rIns="90926" bIns="45499" rtlCol="0">
            <a:spAutoFit/>
          </a:bodyPr>
          <a:lstStyle/>
          <a:p>
            <a:pPr algn="r" defTabSz="979178" eaLnBrk="0" fontAlgn="base" hangingPunct="0">
              <a:spcBef>
                <a:spcPct val="0"/>
              </a:spcBef>
              <a:spcAft>
                <a:spcPct val="0"/>
              </a:spcAft>
            </a:pPr>
            <a:r>
              <a:rPr lang="en-US" sz="1050" b="1" dirty="0">
                <a:solidFill>
                  <a:srgbClr val="002060"/>
                </a:solidFill>
                <a:latin typeface="IntelOne Display Light" panose="020B0403020203020204" pitchFamily="34" charset="0"/>
              </a:rPr>
              <a:t>Product Kickoff (PK)</a:t>
            </a:r>
          </a:p>
        </p:txBody>
      </p:sp>
      <p:cxnSp>
        <p:nvCxnSpPr>
          <p:cNvPr id="91" name="Straight Arrow Connector 90">
            <a:extLst>
              <a:ext uri="{FF2B5EF4-FFF2-40B4-BE49-F238E27FC236}">
                <a16:creationId xmlns:a16="http://schemas.microsoft.com/office/drawing/2014/main" id="{4A73CD89-70ED-4C34-B7C5-4639F1120D35}"/>
              </a:ext>
            </a:extLst>
          </p:cNvPr>
          <p:cNvCxnSpPr/>
          <p:nvPr/>
        </p:nvCxnSpPr>
        <p:spPr bwMode="auto">
          <a:xfrm>
            <a:off x="3265487" y="708825"/>
            <a:ext cx="0" cy="411480"/>
          </a:xfrm>
          <a:prstGeom prst="straightConnector1">
            <a:avLst/>
          </a:prstGeom>
          <a:solidFill>
            <a:schemeClr val="accent1"/>
          </a:solidFill>
          <a:ln w="19050" cap="flat" cmpd="sng" algn="ctr">
            <a:solidFill>
              <a:schemeClr val="tx1">
                <a:lumMod val="85000"/>
                <a:lumOff val="15000"/>
              </a:schemeClr>
            </a:solidFill>
            <a:prstDash val="solid"/>
            <a:round/>
            <a:headEnd type="none" w="med" len="med"/>
            <a:tailEnd type="none"/>
          </a:ln>
          <a:effectLst/>
        </p:spPr>
      </p:cxnSp>
      <p:sp>
        <p:nvSpPr>
          <p:cNvPr id="3" name="TextBox 2">
            <a:extLst>
              <a:ext uri="{FF2B5EF4-FFF2-40B4-BE49-F238E27FC236}">
                <a16:creationId xmlns:a16="http://schemas.microsoft.com/office/drawing/2014/main" id="{48427992-BA20-C970-A33B-C26ED5C7CA3F}"/>
              </a:ext>
            </a:extLst>
          </p:cNvPr>
          <p:cNvSpPr txBox="1"/>
          <p:nvPr/>
        </p:nvSpPr>
        <p:spPr>
          <a:xfrm>
            <a:off x="9489104" y="469326"/>
            <a:ext cx="1929402" cy="295461"/>
          </a:xfrm>
          <a:prstGeom prst="rect">
            <a:avLst/>
          </a:prstGeom>
          <a:solidFill>
            <a:srgbClr val="002060">
              <a:alpha val="20000"/>
            </a:srgbClr>
          </a:solidFill>
          <a:ln w="12700">
            <a:solidFill>
              <a:srgbClr val="002060"/>
            </a:solidFill>
          </a:ln>
        </p:spPr>
        <p:txBody>
          <a:bodyPr wrap="square" tIns="9142" rIns="45716" bIns="9142" rtlCol="0">
            <a:spAutoFit/>
          </a:bodyPr>
          <a:lstStyle/>
          <a:p>
            <a:pPr defTabSz="992642"/>
            <a:r>
              <a:rPr lang="en-US" sz="900" b="1" dirty="0">
                <a:solidFill>
                  <a:schemeClr val="bg1">
                    <a:lumMod val="50000"/>
                  </a:schemeClr>
                </a:solidFill>
                <a:latin typeface="IntelOne Display Regular"/>
              </a:rPr>
              <a:t>Non-Governed Milestones</a:t>
            </a:r>
          </a:p>
          <a:p>
            <a:pPr defTabSz="992642"/>
            <a:r>
              <a:rPr lang="en-US" sz="900" b="1" dirty="0">
                <a:solidFill>
                  <a:srgbClr val="000000"/>
                </a:solidFill>
                <a:latin typeface="IntelOne Display Regular"/>
              </a:rPr>
              <a:t>Governed Milestones</a:t>
            </a:r>
          </a:p>
        </p:txBody>
      </p:sp>
    </p:spTree>
    <p:extLst>
      <p:ext uri="{BB962C8B-B14F-4D97-AF65-F5344CB8AC3E}">
        <p14:creationId xmlns:p14="http://schemas.microsoft.com/office/powerpoint/2010/main" val="24230821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5293" y="2274887"/>
            <a:ext cx="7811868" cy="2819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774" tIns="48887" rIns="97774" bIns="48887" rtlCol="0" anchor="ctr"/>
          <a:lstStyle/>
          <a:p>
            <a:pPr marL="0" marR="0" lvl="0" indent="0" algn="ctr" defTabSz="97185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 Clear" panose="020B0604020203020204" pitchFamily="34" charset="0"/>
            </a:endParaRPr>
          </a:p>
        </p:txBody>
      </p:sp>
      <p:sp>
        <p:nvSpPr>
          <p:cNvPr id="2" name="Title 1"/>
          <p:cNvSpPr>
            <a:spLocks noGrp="1"/>
          </p:cNvSpPr>
          <p:nvPr>
            <p:ph type="title"/>
          </p:nvPr>
        </p:nvSpPr>
        <p:spPr>
          <a:xfrm>
            <a:off x="413643" y="240682"/>
            <a:ext cx="11912918" cy="434006"/>
          </a:xfrm>
        </p:spPr>
        <p:txBody>
          <a:bodyPr>
            <a:normAutofit fontScale="90000"/>
          </a:bodyPr>
          <a:lstStyle/>
          <a:p>
            <a:r>
              <a:rPr lang="en-US" dirty="0"/>
              <a:t>Table of Contents</a:t>
            </a:r>
          </a:p>
        </p:txBody>
      </p:sp>
      <p:sp>
        <p:nvSpPr>
          <p:cNvPr id="3" name="BainBulletsConfiguration" hidden="1"/>
          <p:cNvSpPr txBox="1"/>
          <p:nvPr/>
        </p:nvSpPr>
        <p:spPr>
          <a:xfrm>
            <a:off x="1766887" y="12733"/>
            <a:ext cx="8890000" cy="109831"/>
          </a:xfrm>
          <a:prstGeom prst="rect">
            <a:avLst/>
          </a:prstGeom>
          <a:noFill/>
        </p:spPr>
        <p:txBody>
          <a:bodyPr vert="horz" lIns="91106" tIns="45579" rIns="91106" bIns="45579" rtlCol="0">
            <a:spAutoFit/>
          </a:bodyPr>
          <a:lstStyle/>
          <a:p>
            <a:pPr marL="0" marR="0" lvl="0" indent="0" algn="l" defTabSz="971856"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srgbClr val="FFFFFF"/>
              </a:solidFill>
              <a:effectLst/>
              <a:uLnTx/>
              <a:uFillTx/>
              <a:latin typeface="IntelOne Display Regular"/>
            </a:endParaRPr>
          </a:p>
        </p:txBody>
      </p:sp>
      <p:sp>
        <p:nvSpPr>
          <p:cNvPr id="8" name="Source"/>
          <p:cNvSpPr>
            <a:spLocks noGrp="1"/>
          </p:cNvSpPr>
          <p:nvPr/>
        </p:nvSpPr>
        <p:spPr bwMode="auto">
          <a:xfrm>
            <a:off x="2827761" y="1033078"/>
            <a:ext cx="9124526" cy="3902112"/>
          </a:xfrm>
          <a:prstGeom prst="rect">
            <a:avLst/>
          </a:prstGeom>
          <a:noFill/>
          <a:ln w="9525">
            <a:noFill/>
            <a:miter lim="800000"/>
            <a:headEnd/>
            <a:tailEnd/>
          </a:ln>
          <a:effectLst/>
        </p:spPr>
        <p:txBody>
          <a:bodyPr vert="horz" wrap="square" lIns="50047" tIns="50047" rIns="50047" bIns="50047"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800">
                <a:solidFill>
                  <a:schemeClr val="tx1"/>
                </a:solidFill>
                <a:latin typeface="Verdana" pitchFamily="34" charset="0"/>
              </a:defRPr>
            </a:lvl3pPr>
            <a:lvl4pPr marL="1449388" indent="-206375"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Product Lifecycle (PLC) Overview &amp; Updates</a:t>
            </a:r>
            <a:endParaRPr kumimoji="0" lang="en-US" sz="1000" b="0" i="0" u="none" strike="noStrike" kern="1200" cap="none" spc="0" normalizeH="0" baseline="0" noProof="0" dirty="0">
              <a:ln>
                <a:noFill/>
              </a:ln>
              <a:solidFill>
                <a:srgbClr val="000000"/>
              </a:solidFill>
              <a:effectLst/>
              <a:uLnTx/>
              <a:uFillTx/>
              <a:latin typeface="IntelOne Display Light" panose="020B0403020203020204" pitchFamily="34" charset="0"/>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a:rPr>
              <a:t>PLC Timelines for Base and Derivative Die</a:t>
            </a:r>
            <a:endParaRPr kumimoji="0" lang="en-US" sz="1000" b="0" i="0" u="none" strike="sngStrike" kern="1200" cap="none" spc="0" normalizeH="0" baseline="0" noProof="0" dirty="0">
              <a:ln>
                <a:noFill/>
              </a:ln>
              <a:solidFill>
                <a:srgbClr val="FF0000"/>
              </a:solidFill>
              <a:effectLst/>
              <a:uLnTx/>
              <a:uFillTx/>
              <a:latin typeface="IntelOne Display Light"/>
            </a:endParaRPr>
          </a:p>
          <a:p>
            <a:pPr marL="173038" marR="0" lvl="0" indent="-173038" algn="l" defTabSz="981075" rtl="0" eaLnBrk="0" fontAlgn="base" latinLnBrk="0" hangingPunct="0">
              <a:lnSpc>
                <a:spcPct val="100000"/>
              </a:lnSpc>
              <a:spcBef>
                <a:spcPts val="1800"/>
              </a:spcBef>
              <a:spcAft>
                <a:spcPct val="0"/>
              </a:spcAft>
              <a:buClr>
                <a:srgbClr val="000000"/>
              </a:buClr>
              <a:buSzTx/>
              <a:buFont typeface="Verdana" pitchFamily="34" charset="0"/>
              <a:buChar char="•"/>
              <a:tabLst/>
              <a:defRPr/>
            </a:pPr>
            <a:r>
              <a:rPr kumimoji="0" lang="en-US" sz="2400" b="0" i="0" u="none" strike="noStrike" kern="1200" cap="none" spc="0" normalizeH="0" baseline="0" noProof="0" dirty="0">
                <a:ln>
                  <a:noFill/>
                </a:ln>
                <a:solidFill>
                  <a:srgbClr val="000000"/>
                </a:solidFill>
                <a:effectLst/>
                <a:uLnTx/>
                <a:uFillTx/>
                <a:latin typeface="IntelOne Display Light" panose="020B0403020203020204" pitchFamily="34" charset="0"/>
              </a:rPr>
              <a:t>Appendix</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a:rPr>
              <a:t>Overview: PLC Category Themes Pre-Si &amp; Post-Si</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Long Term Retention for UPLC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Pre-Silicon Systems (PSS) PLC</a:t>
            </a:r>
            <a:endParaRPr kumimoji="0" lang="en-US" sz="2000" b="0" i="1" u="none" strike="noStrike" kern="1200" cap="none" spc="0" normalizeH="0" baseline="0" noProof="0" dirty="0">
              <a:ln>
                <a:noFill/>
              </a:ln>
              <a:solidFill>
                <a:srgbClr val="FF0000"/>
              </a:solidFill>
              <a:effectLst/>
              <a:uLnTx/>
              <a:uFillTx/>
              <a:latin typeface="IntelOne Display Light" panose="020B0403020203020204" pitchFamily="34" charset="0"/>
            </a:endParaRP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0" i="0" u="none" strike="noStrike" kern="1200" cap="none" spc="0" normalizeH="0" baseline="0" noProof="0" dirty="0">
                <a:ln>
                  <a:noFill/>
                </a:ln>
                <a:solidFill>
                  <a:srgbClr val="000000"/>
                </a:solidFill>
                <a:effectLst/>
                <a:uLnTx/>
                <a:uFillTx/>
                <a:latin typeface="IntelOne Display Light" panose="020B0403020203020204" pitchFamily="34" charset="0"/>
              </a:rPr>
              <a:t>Deep Dive: Test Chip Development PLC</a:t>
            </a:r>
          </a:p>
          <a:p>
            <a:pPr marL="447675" marR="0" lvl="1" indent="-119063" algn="l" defTabSz="981075" rtl="0" eaLnBrk="0" fontAlgn="base" latinLnBrk="0" hangingPunct="0">
              <a:lnSpc>
                <a:spcPct val="100000"/>
              </a:lnSpc>
              <a:spcBef>
                <a:spcPts val="600"/>
              </a:spcBef>
              <a:spcAft>
                <a:spcPts val="600"/>
              </a:spcAft>
              <a:buClr>
                <a:srgbClr val="000000"/>
              </a:buClr>
              <a:buSzTx/>
              <a:buFontTx/>
              <a:buChar char="-"/>
              <a:tabLst/>
              <a:defRPr/>
            </a:pPr>
            <a:r>
              <a:rPr kumimoji="0" lang="en-US" sz="2000" b="1" i="0" u="none" strike="noStrike" kern="1200" cap="none" spc="0" normalizeH="0" baseline="0" noProof="0" dirty="0">
                <a:ln>
                  <a:noFill/>
                </a:ln>
                <a:solidFill>
                  <a:srgbClr val="000000"/>
                </a:solidFill>
                <a:effectLst/>
                <a:uLnTx/>
                <a:uFillTx/>
                <a:latin typeface="+mn-lt"/>
              </a:rPr>
              <a:t>PLC Overlays: Security (SDL) PLC</a:t>
            </a:r>
          </a:p>
        </p:txBody>
      </p:sp>
    </p:spTree>
    <p:extLst>
      <p:ext uri="{BB962C8B-B14F-4D97-AF65-F5344CB8AC3E}">
        <p14:creationId xmlns:p14="http://schemas.microsoft.com/office/powerpoint/2010/main" val="671170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3643" y="56559"/>
            <a:ext cx="11912918" cy="617012"/>
          </a:xfrm>
        </p:spPr>
        <p:txBody>
          <a:bodyPr>
            <a:normAutofit/>
          </a:bodyPr>
          <a:lstStyle/>
          <a:p>
            <a:r>
              <a:rPr lang="en-US" sz="2800" b="1" dirty="0">
                <a:solidFill>
                  <a:schemeClr val="tx1"/>
                </a:solidFill>
              </a:rPr>
              <a:t>Security Development Lifecycle (SDL) Overview</a:t>
            </a:r>
            <a:endParaRPr lang="en-US" sz="2800" b="1" dirty="0">
              <a:solidFill>
                <a:schemeClr val="tx1"/>
              </a:solidFill>
              <a:latin typeface="Intel Clear" panose="020B0604020203020204" pitchFamily="34" charset="0"/>
              <a:ea typeface="Intel Clear" panose="020B0604020203020204" pitchFamily="34" charset="0"/>
              <a:cs typeface="Intel Clear" panose="020B0604020203020204" pitchFamily="34" charset="0"/>
            </a:endParaRPr>
          </a:p>
        </p:txBody>
      </p:sp>
      <p:sp>
        <p:nvSpPr>
          <p:cNvPr id="9" name="Slide Number Placeholder 1"/>
          <p:cNvSpPr>
            <a:spLocks noGrp="1"/>
          </p:cNvSpPr>
          <p:nvPr>
            <p:ph type="sldNum" sz="quarter" idx="4294967295"/>
          </p:nvPr>
        </p:nvSpPr>
        <p:spPr>
          <a:xfrm>
            <a:off x="12920663" y="7005638"/>
            <a:ext cx="315912" cy="331787"/>
          </a:xfrm>
          <a:prstGeom prst="rect">
            <a:avLst/>
          </a:prstGeom>
        </p:spPr>
        <p:txBody>
          <a:bodyPr/>
          <a:lstStyle/>
          <a:p>
            <a:fld id="{EE2556C5-CE8C-6547-B838-EA80C61A4AF7}" type="slidenum">
              <a:rPr lang="en-US" smtClean="0">
                <a:solidFill>
                  <a:prstClr val="white"/>
                </a:solidFill>
              </a:rPr>
              <a:pPr/>
              <a:t>32</a:t>
            </a:fld>
            <a:endParaRPr lang="en-US">
              <a:solidFill>
                <a:prstClr val="white"/>
              </a:solidFill>
            </a:endParaRPr>
          </a:p>
        </p:txBody>
      </p:sp>
      <p:sp>
        <p:nvSpPr>
          <p:cNvPr id="39" name="TextBox 38">
            <a:extLst>
              <a:ext uri="{FF2B5EF4-FFF2-40B4-BE49-F238E27FC236}">
                <a16:creationId xmlns:a16="http://schemas.microsoft.com/office/drawing/2014/main" id="{685EAD6C-E6DF-4686-91EA-374C73383AC2}"/>
              </a:ext>
            </a:extLst>
          </p:cNvPr>
          <p:cNvSpPr txBox="1"/>
          <p:nvPr/>
        </p:nvSpPr>
        <p:spPr>
          <a:xfrm>
            <a:off x="2537896" y="4572527"/>
            <a:ext cx="1204198" cy="201168"/>
          </a:xfrm>
          <a:prstGeom prst="rect">
            <a:avLst/>
          </a:prstGeom>
          <a:solidFill>
            <a:schemeClr val="bg1">
              <a:lumMod val="50000"/>
            </a:schemeClr>
          </a:solidFill>
          <a:ln w="12700">
            <a:solidFill>
              <a:schemeClr val="tx1"/>
            </a:solidFill>
          </a:ln>
        </p:spPr>
        <p:txBody>
          <a:bodyPr vert="horz" wrap="square" lIns="0" tIns="0" rIns="0" bIns="0" rtlCol="0" anchor="ctr">
            <a:noAutofit/>
          </a:bodyPr>
          <a:lstStyle/>
          <a:p>
            <a:pPr algn="ctr" defTabSz="457189"/>
            <a:r>
              <a:rPr lang="en-US" sz="1200" b="1">
                <a:solidFill>
                  <a:schemeClr val="bg1"/>
                </a:solidFill>
                <a:latin typeface="Intel Clear"/>
              </a:rPr>
              <a:t>HW-S0</a:t>
            </a:r>
          </a:p>
        </p:txBody>
      </p:sp>
      <p:sp>
        <p:nvSpPr>
          <p:cNvPr id="41" name="TextBox 40">
            <a:extLst>
              <a:ext uri="{FF2B5EF4-FFF2-40B4-BE49-F238E27FC236}">
                <a16:creationId xmlns:a16="http://schemas.microsoft.com/office/drawing/2014/main" id="{AE90453C-89F9-4DC9-9AD9-E6ACAF13BDEC}"/>
              </a:ext>
            </a:extLst>
          </p:cNvPr>
          <p:cNvSpPr txBox="1"/>
          <p:nvPr/>
        </p:nvSpPr>
        <p:spPr>
          <a:xfrm>
            <a:off x="3758560" y="4777019"/>
            <a:ext cx="1698554" cy="201168"/>
          </a:xfrm>
          <a:prstGeom prst="rect">
            <a:avLst/>
          </a:prstGeom>
          <a:solidFill>
            <a:schemeClr val="bg1">
              <a:lumMod val="50000"/>
            </a:schemeClr>
          </a:solidFill>
          <a:ln w="12700">
            <a:solidFill>
              <a:schemeClr val="tx1"/>
            </a:solidFill>
          </a:ln>
        </p:spPr>
        <p:txBody>
          <a:bodyPr vert="horz" wrap="square" lIns="0" tIns="0" rIns="0" bIns="0" rtlCol="0" anchor="ctr">
            <a:noAutofit/>
          </a:bodyPr>
          <a:lstStyle/>
          <a:p>
            <a:pPr algn="ctr" defTabSz="457189"/>
            <a:r>
              <a:rPr lang="en-US" sz="1200" b="1" dirty="0">
                <a:solidFill>
                  <a:schemeClr val="bg1"/>
                </a:solidFill>
                <a:latin typeface="Intel Clear"/>
              </a:rPr>
              <a:t>HW -S1</a:t>
            </a:r>
          </a:p>
        </p:txBody>
      </p:sp>
      <p:sp>
        <p:nvSpPr>
          <p:cNvPr id="42" name="TextBox 41">
            <a:extLst>
              <a:ext uri="{FF2B5EF4-FFF2-40B4-BE49-F238E27FC236}">
                <a16:creationId xmlns:a16="http://schemas.microsoft.com/office/drawing/2014/main" id="{C7674835-C2CC-4BB9-B73C-AB3B82B63683}"/>
              </a:ext>
            </a:extLst>
          </p:cNvPr>
          <p:cNvSpPr txBox="1"/>
          <p:nvPr/>
        </p:nvSpPr>
        <p:spPr>
          <a:xfrm>
            <a:off x="5457115" y="5020572"/>
            <a:ext cx="340995" cy="199886"/>
          </a:xfrm>
          <a:prstGeom prst="rect">
            <a:avLst/>
          </a:prstGeom>
          <a:solidFill>
            <a:schemeClr val="bg1">
              <a:lumMod val="50000"/>
            </a:schemeClr>
          </a:solidFill>
          <a:ln w="12700">
            <a:solidFill>
              <a:schemeClr val="tx1"/>
            </a:solidFill>
          </a:ln>
        </p:spPr>
        <p:txBody>
          <a:bodyPr vert="horz" wrap="square" lIns="0" tIns="0" rIns="0" bIns="0" rtlCol="0" anchor="ctr">
            <a:noAutofit/>
          </a:bodyPr>
          <a:lstStyle/>
          <a:p>
            <a:pPr algn="ctr" defTabSz="457189"/>
            <a:r>
              <a:rPr lang="en-US" sz="800" b="1" dirty="0">
                <a:solidFill>
                  <a:schemeClr val="bg1"/>
                </a:solidFill>
                <a:latin typeface="Intel Clear"/>
              </a:rPr>
              <a:t>HW-S2</a:t>
            </a:r>
          </a:p>
        </p:txBody>
      </p:sp>
      <p:sp>
        <p:nvSpPr>
          <p:cNvPr id="43" name="TextBox 42">
            <a:extLst>
              <a:ext uri="{FF2B5EF4-FFF2-40B4-BE49-F238E27FC236}">
                <a16:creationId xmlns:a16="http://schemas.microsoft.com/office/drawing/2014/main" id="{54BA20E9-F417-4B06-BBAC-F1EF20246F18}"/>
              </a:ext>
            </a:extLst>
          </p:cNvPr>
          <p:cNvSpPr txBox="1"/>
          <p:nvPr/>
        </p:nvSpPr>
        <p:spPr>
          <a:xfrm>
            <a:off x="5767294" y="5263389"/>
            <a:ext cx="411480" cy="201168"/>
          </a:xfrm>
          <a:prstGeom prst="rect">
            <a:avLst/>
          </a:prstGeom>
          <a:solidFill>
            <a:schemeClr val="bg1">
              <a:lumMod val="50000"/>
            </a:schemeClr>
          </a:solidFill>
          <a:ln w="12700">
            <a:solidFill>
              <a:schemeClr val="tx1"/>
            </a:solidFill>
          </a:ln>
        </p:spPr>
        <p:txBody>
          <a:bodyPr vert="horz" wrap="square" lIns="0" tIns="0" rIns="0" bIns="0" rtlCol="0" anchor="ctr">
            <a:noAutofit/>
          </a:bodyPr>
          <a:lstStyle/>
          <a:p>
            <a:pPr algn="ctr" defTabSz="457189"/>
            <a:r>
              <a:rPr lang="en-US" sz="900" b="1" dirty="0">
                <a:solidFill>
                  <a:schemeClr val="bg1"/>
                </a:solidFill>
                <a:latin typeface="Intel Clear"/>
              </a:rPr>
              <a:t>HW-S3</a:t>
            </a:r>
          </a:p>
        </p:txBody>
      </p:sp>
      <p:sp>
        <p:nvSpPr>
          <p:cNvPr id="44" name="TextBox 43">
            <a:extLst>
              <a:ext uri="{FF2B5EF4-FFF2-40B4-BE49-F238E27FC236}">
                <a16:creationId xmlns:a16="http://schemas.microsoft.com/office/drawing/2014/main" id="{D126C049-5640-4A34-96F4-69CA3C774AAF}"/>
              </a:ext>
            </a:extLst>
          </p:cNvPr>
          <p:cNvSpPr txBox="1"/>
          <p:nvPr/>
        </p:nvSpPr>
        <p:spPr>
          <a:xfrm>
            <a:off x="6056312" y="5494784"/>
            <a:ext cx="1133475" cy="225912"/>
          </a:xfrm>
          <a:prstGeom prst="rect">
            <a:avLst/>
          </a:prstGeom>
          <a:solidFill>
            <a:schemeClr val="bg1">
              <a:lumMod val="50000"/>
            </a:schemeClr>
          </a:solidFill>
          <a:ln w="12700">
            <a:solidFill>
              <a:schemeClr val="tx1"/>
            </a:solidFill>
          </a:ln>
        </p:spPr>
        <p:txBody>
          <a:bodyPr vert="horz" wrap="square" lIns="0" tIns="0" rIns="0" bIns="0" rtlCol="0" anchor="ctr">
            <a:noAutofit/>
          </a:bodyPr>
          <a:lstStyle/>
          <a:p>
            <a:pPr algn="ctr" defTabSz="457189"/>
            <a:r>
              <a:rPr lang="en-US" sz="1000" b="1">
                <a:solidFill>
                  <a:schemeClr val="bg1"/>
                </a:solidFill>
                <a:latin typeface="Intel Clear"/>
              </a:rPr>
              <a:t>HW-S4</a:t>
            </a:r>
          </a:p>
        </p:txBody>
      </p:sp>
      <p:sp>
        <p:nvSpPr>
          <p:cNvPr id="45" name="TextBox 44">
            <a:extLst>
              <a:ext uri="{FF2B5EF4-FFF2-40B4-BE49-F238E27FC236}">
                <a16:creationId xmlns:a16="http://schemas.microsoft.com/office/drawing/2014/main" id="{CC62E420-F806-45F0-A344-D545C0429C73}"/>
              </a:ext>
            </a:extLst>
          </p:cNvPr>
          <p:cNvSpPr txBox="1"/>
          <p:nvPr/>
        </p:nvSpPr>
        <p:spPr>
          <a:xfrm>
            <a:off x="3783647" y="5962967"/>
            <a:ext cx="3383280" cy="274320"/>
          </a:xfrm>
          <a:prstGeom prst="rect">
            <a:avLst/>
          </a:prstGeom>
          <a:solidFill>
            <a:srgbClr val="009FDF"/>
          </a:solidFill>
          <a:ln w="12700">
            <a:solidFill>
              <a:schemeClr val="tx1"/>
            </a:solidFill>
          </a:ln>
        </p:spPr>
        <p:txBody>
          <a:bodyPr vert="horz" wrap="square" lIns="0" tIns="0" rIns="0" bIns="0" rtlCol="0" anchor="ctr">
            <a:noAutofit/>
          </a:bodyPr>
          <a:lstStyle/>
          <a:p>
            <a:pPr algn="ctr" defTabSz="457189"/>
            <a:r>
              <a:rPr lang="en-US" sz="1600" b="1">
                <a:solidFill>
                  <a:srgbClr val="FFFF00"/>
                </a:solidFill>
                <a:latin typeface="Intel Clear"/>
              </a:rPr>
              <a:t>SW-Pre – Prod</a:t>
            </a:r>
          </a:p>
        </p:txBody>
      </p:sp>
      <p:sp>
        <p:nvSpPr>
          <p:cNvPr id="46" name="TextBox 45">
            <a:extLst>
              <a:ext uri="{FF2B5EF4-FFF2-40B4-BE49-F238E27FC236}">
                <a16:creationId xmlns:a16="http://schemas.microsoft.com/office/drawing/2014/main" id="{D6296203-928A-4935-84A7-3D718C5CED31}"/>
              </a:ext>
            </a:extLst>
          </p:cNvPr>
          <p:cNvSpPr txBox="1"/>
          <p:nvPr/>
        </p:nvSpPr>
        <p:spPr>
          <a:xfrm>
            <a:off x="7170737" y="5961869"/>
            <a:ext cx="2286000" cy="274320"/>
          </a:xfrm>
          <a:prstGeom prst="rect">
            <a:avLst/>
          </a:prstGeom>
          <a:solidFill>
            <a:srgbClr val="009FDF"/>
          </a:solidFill>
          <a:ln w="12700">
            <a:solidFill>
              <a:schemeClr val="tx1"/>
            </a:solidFill>
          </a:ln>
        </p:spPr>
        <p:txBody>
          <a:bodyPr vert="horz" wrap="square" lIns="0" tIns="0" rIns="0" bIns="0" rtlCol="0" anchor="ctr">
            <a:noAutofit/>
          </a:bodyPr>
          <a:lstStyle/>
          <a:p>
            <a:pPr algn="ctr" defTabSz="457189"/>
            <a:r>
              <a:rPr lang="en-US" sz="1600" b="1">
                <a:solidFill>
                  <a:srgbClr val="FFFF00"/>
                </a:solidFill>
                <a:latin typeface="Intel Clear"/>
              </a:rPr>
              <a:t>SW-Prod</a:t>
            </a:r>
          </a:p>
        </p:txBody>
      </p:sp>
      <p:sp>
        <p:nvSpPr>
          <p:cNvPr id="47" name="TextBox 46">
            <a:extLst>
              <a:ext uri="{FF2B5EF4-FFF2-40B4-BE49-F238E27FC236}">
                <a16:creationId xmlns:a16="http://schemas.microsoft.com/office/drawing/2014/main" id="{10BB9E68-D9E1-4513-8AA4-20FEF4CABEE6}"/>
              </a:ext>
            </a:extLst>
          </p:cNvPr>
          <p:cNvSpPr txBox="1"/>
          <p:nvPr/>
        </p:nvSpPr>
        <p:spPr>
          <a:xfrm>
            <a:off x="9466262" y="5962965"/>
            <a:ext cx="1737360" cy="274320"/>
          </a:xfrm>
          <a:prstGeom prst="rect">
            <a:avLst/>
          </a:prstGeom>
          <a:solidFill>
            <a:srgbClr val="009FDF"/>
          </a:solidFill>
          <a:ln w="12700">
            <a:solidFill>
              <a:schemeClr val="tx1"/>
            </a:solidFill>
          </a:ln>
        </p:spPr>
        <p:txBody>
          <a:bodyPr vert="horz" wrap="square" lIns="0" tIns="0" rIns="0" bIns="0" rtlCol="0" anchor="ctr">
            <a:noAutofit/>
          </a:bodyPr>
          <a:lstStyle/>
          <a:p>
            <a:pPr algn="ctr"/>
            <a:r>
              <a:rPr lang="en-US" sz="1200" b="1">
                <a:solidFill>
                  <a:srgbClr val="FFFF00"/>
                </a:solidFill>
              </a:rPr>
              <a:t>SW-Post-Prod</a:t>
            </a:r>
          </a:p>
        </p:txBody>
      </p:sp>
      <p:sp>
        <p:nvSpPr>
          <p:cNvPr id="48" name="TextBox 47">
            <a:extLst>
              <a:ext uri="{FF2B5EF4-FFF2-40B4-BE49-F238E27FC236}">
                <a16:creationId xmlns:a16="http://schemas.microsoft.com/office/drawing/2014/main" id="{6982D713-1168-40DB-8138-731D1745A92F}"/>
              </a:ext>
            </a:extLst>
          </p:cNvPr>
          <p:cNvSpPr txBox="1"/>
          <p:nvPr/>
        </p:nvSpPr>
        <p:spPr>
          <a:xfrm>
            <a:off x="1918137" y="6618287"/>
            <a:ext cx="8548922" cy="307758"/>
          </a:xfrm>
          <a:prstGeom prst="rect">
            <a:avLst/>
          </a:prstGeom>
          <a:noFill/>
          <a:ln>
            <a:noFill/>
          </a:ln>
        </p:spPr>
        <p:txBody>
          <a:bodyPr wrap="square" lIns="91422" tIns="45711" rIns="91422" bIns="45711" rtlCol="0">
            <a:spAutoFit/>
          </a:bodyPr>
          <a:lstStyle/>
          <a:p>
            <a:r>
              <a:rPr lang="en-US" sz="1400" b="1" dirty="0">
                <a:solidFill>
                  <a:srgbClr val="00B0F0"/>
                </a:solidFill>
                <a:ea typeface="Intel Clear" panose="020B0604020203020204" pitchFamily="34" charset="0"/>
                <a:cs typeface="Intel Clear" panose="020B0604020203020204" pitchFamily="34" charset="0"/>
              </a:rPr>
              <a:t>Note: Complete Security Development Lifecycle can be found at </a:t>
            </a:r>
            <a:r>
              <a:rPr lang="en-US" sz="1400" u="sng" dirty="0">
                <a:solidFill>
                  <a:srgbClr val="000000"/>
                </a:solidFill>
                <a:ea typeface="Intel Clear" panose="020B0604020203020204" pitchFamily="34" charset="0"/>
                <a:cs typeface="Intel Clear" panose="020B0604020203020204" pitchFamily="34" charset="0"/>
                <a:hlinkClick r:id="rId4"/>
              </a:rPr>
              <a:t>http://goto.intel.com/SDLe</a:t>
            </a:r>
            <a:endParaRPr lang="en-US" sz="1400" dirty="0">
              <a:solidFill>
                <a:srgbClr val="FFFF00"/>
              </a:solidFill>
              <a:ea typeface="Intel Clear" panose="020B0604020203020204" pitchFamily="34" charset="0"/>
              <a:cs typeface="Intel Clear" panose="020B0604020203020204" pitchFamily="34" charset="0"/>
            </a:endParaRPr>
          </a:p>
        </p:txBody>
      </p:sp>
      <p:sp>
        <p:nvSpPr>
          <p:cNvPr id="66" name="TextBox 65">
            <a:extLst>
              <a:ext uri="{FF2B5EF4-FFF2-40B4-BE49-F238E27FC236}">
                <a16:creationId xmlns:a16="http://schemas.microsoft.com/office/drawing/2014/main" id="{A9D1A0D0-248D-4E61-A635-F19EB800FD89}"/>
              </a:ext>
            </a:extLst>
          </p:cNvPr>
          <p:cNvSpPr txBox="1"/>
          <p:nvPr/>
        </p:nvSpPr>
        <p:spPr>
          <a:xfrm>
            <a:off x="3298115" y="4147937"/>
            <a:ext cx="862240" cy="323165"/>
          </a:xfrm>
          <a:prstGeom prst="rect">
            <a:avLst/>
          </a:prstGeom>
          <a:noFill/>
        </p:spPr>
        <p:txBody>
          <a:bodyPr vert="horz" wrap="square" lIns="0" tIns="0" rIns="0" bIns="0" rtlCol="0">
            <a:spAutoFit/>
          </a:bodyPr>
          <a:lstStyle/>
          <a:p>
            <a:pPr algn="ctr"/>
            <a:r>
              <a:rPr lang="en-US" sz="1050" b="1">
                <a:solidFill>
                  <a:srgbClr val="003C71"/>
                </a:solidFill>
                <a:latin typeface="Intel Clear" panose="020B0604020203020204" pitchFamily="34" charset="0"/>
                <a:ea typeface="Intel Clear" panose="020B0604020203020204" pitchFamily="34" charset="0"/>
                <a:cs typeface="Intel Clear" panose="020B0604020203020204" pitchFamily="34" charset="0"/>
              </a:rPr>
              <a:t>Product Concept (PC)</a:t>
            </a:r>
          </a:p>
        </p:txBody>
      </p:sp>
      <p:sp>
        <p:nvSpPr>
          <p:cNvPr id="67" name="TextBox 66">
            <a:extLst>
              <a:ext uri="{FF2B5EF4-FFF2-40B4-BE49-F238E27FC236}">
                <a16:creationId xmlns:a16="http://schemas.microsoft.com/office/drawing/2014/main" id="{382FED12-7700-49CD-AE41-2325479E6795}"/>
              </a:ext>
            </a:extLst>
          </p:cNvPr>
          <p:cNvSpPr txBox="1"/>
          <p:nvPr/>
        </p:nvSpPr>
        <p:spPr>
          <a:xfrm>
            <a:off x="4841647" y="4149433"/>
            <a:ext cx="862240" cy="323165"/>
          </a:xfrm>
          <a:prstGeom prst="rect">
            <a:avLst/>
          </a:prstGeom>
          <a:noFill/>
        </p:spPr>
        <p:txBody>
          <a:bodyPr vert="horz" wrap="square" lIns="0" tIns="0" rIns="0" bIns="0" rtlCol="0">
            <a:spAutoFit/>
          </a:bodyPr>
          <a:lstStyle/>
          <a:p>
            <a:pPr algn="ctr"/>
            <a:r>
              <a:rPr lang="en-US" sz="1050" b="1">
                <a:solidFill>
                  <a:srgbClr val="003C71"/>
                </a:solidFill>
                <a:latin typeface="Intel Clear" panose="020B0604020203020204" pitchFamily="34" charset="0"/>
                <a:ea typeface="Intel Clear" panose="020B0604020203020204" pitchFamily="34" charset="0"/>
                <a:cs typeface="Intel Clear" panose="020B0604020203020204" pitchFamily="34" charset="0"/>
              </a:rPr>
              <a:t>Execution Commit (EC)</a:t>
            </a:r>
          </a:p>
        </p:txBody>
      </p:sp>
      <p:sp>
        <p:nvSpPr>
          <p:cNvPr id="80" name="TextBox 79">
            <a:extLst>
              <a:ext uri="{FF2B5EF4-FFF2-40B4-BE49-F238E27FC236}">
                <a16:creationId xmlns:a16="http://schemas.microsoft.com/office/drawing/2014/main" id="{27239197-C18D-42D9-8B99-E24D87978272}"/>
              </a:ext>
            </a:extLst>
          </p:cNvPr>
          <p:cNvSpPr txBox="1"/>
          <p:nvPr/>
        </p:nvSpPr>
        <p:spPr>
          <a:xfrm>
            <a:off x="6689779" y="4137522"/>
            <a:ext cx="1041133" cy="323165"/>
          </a:xfrm>
          <a:prstGeom prst="rect">
            <a:avLst/>
          </a:prstGeom>
          <a:noFill/>
        </p:spPr>
        <p:txBody>
          <a:bodyPr vert="horz" wrap="square" lIns="0" tIns="0" rIns="0" bIns="0" rtlCol="0">
            <a:spAutoFit/>
          </a:bodyPr>
          <a:lstStyle/>
          <a:p>
            <a:pPr algn="ctr"/>
            <a:r>
              <a:rPr lang="en-US" sz="1050" b="1">
                <a:solidFill>
                  <a:srgbClr val="003C71"/>
                </a:solidFill>
                <a:latin typeface="Intel Clear" panose="020B0604020203020204" pitchFamily="34" charset="0"/>
                <a:ea typeface="Intel Clear" panose="020B0604020203020204" pitchFamily="34" charset="0"/>
                <a:cs typeface="Intel Clear" panose="020B0604020203020204" pitchFamily="34" charset="0"/>
              </a:rPr>
              <a:t>Production Release (PRQ)</a:t>
            </a:r>
          </a:p>
        </p:txBody>
      </p:sp>
      <p:sp>
        <p:nvSpPr>
          <p:cNvPr id="81" name="TextBox 80">
            <a:extLst>
              <a:ext uri="{FF2B5EF4-FFF2-40B4-BE49-F238E27FC236}">
                <a16:creationId xmlns:a16="http://schemas.microsoft.com/office/drawing/2014/main" id="{435BCD76-6049-4E38-BFB1-1CEE79B3D157}"/>
              </a:ext>
            </a:extLst>
          </p:cNvPr>
          <p:cNvSpPr txBox="1"/>
          <p:nvPr/>
        </p:nvSpPr>
        <p:spPr>
          <a:xfrm>
            <a:off x="8706784" y="4161523"/>
            <a:ext cx="1443951" cy="323165"/>
          </a:xfrm>
          <a:prstGeom prst="rect">
            <a:avLst/>
          </a:prstGeom>
          <a:noFill/>
        </p:spPr>
        <p:txBody>
          <a:bodyPr vert="horz" wrap="square" lIns="0" tIns="0" rIns="0" bIns="0" rtlCol="0">
            <a:spAutoFit/>
          </a:bodyPr>
          <a:lstStyle/>
          <a:p>
            <a:pPr algn="ctr"/>
            <a:r>
              <a:rPr lang="en-US" sz="1050" b="1">
                <a:solidFill>
                  <a:srgbClr val="003C71"/>
                </a:solidFill>
                <a:latin typeface="Intel Clear" panose="020B0604020203020204" pitchFamily="34" charset="0"/>
                <a:ea typeface="Intel Clear" panose="020B0604020203020204" pitchFamily="34" charset="0"/>
                <a:cs typeface="Intel Clear" panose="020B0604020203020204" pitchFamily="34" charset="0"/>
              </a:rPr>
              <a:t>Product Discontinuance (LTS)</a:t>
            </a:r>
          </a:p>
        </p:txBody>
      </p:sp>
      <p:sp>
        <p:nvSpPr>
          <p:cNvPr id="84" name="TextBox 83">
            <a:extLst>
              <a:ext uri="{FF2B5EF4-FFF2-40B4-BE49-F238E27FC236}">
                <a16:creationId xmlns:a16="http://schemas.microsoft.com/office/drawing/2014/main" id="{7B013877-4995-4EAD-A7F5-26E93D25EAEA}"/>
              </a:ext>
            </a:extLst>
          </p:cNvPr>
          <p:cNvSpPr txBox="1"/>
          <p:nvPr/>
        </p:nvSpPr>
        <p:spPr>
          <a:xfrm>
            <a:off x="10733087" y="4158958"/>
            <a:ext cx="725299" cy="323165"/>
          </a:xfrm>
          <a:prstGeom prst="rect">
            <a:avLst/>
          </a:prstGeom>
          <a:noFill/>
        </p:spPr>
        <p:txBody>
          <a:bodyPr vert="horz" wrap="square" lIns="0" tIns="0" rIns="0" bIns="0" rtlCol="0">
            <a:spAutoFit/>
          </a:bodyPr>
          <a:lstStyle/>
          <a:p>
            <a:pPr algn="ctr"/>
            <a:r>
              <a:rPr lang="en-US" sz="1050" b="1">
                <a:solidFill>
                  <a:srgbClr val="003C71"/>
                </a:solidFill>
                <a:latin typeface="Intel Clear" panose="020B0604020203020204" pitchFamily="34" charset="0"/>
                <a:ea typeface="Intel Clear" panose="020B0604020203020204" pitchFamily="34" charset="0"/>
                <a:cs typeface="Intel Clear" panose="020B0604020203020204" pitchFamily="34" charset="0"/>
              </a:rPr>
              <a:t>End of Support</a:t>
            </a:r>
          </a:p>
        </p:txBody>
      </p:sp>
      <p:pic>
        <p:nvPicPr>
          <p:cNvPr id="88" name="Picture 87">
            <a:extLst>
              <a:ext uri="{FF2B5EF4-FFF2-40B4-BE49-F238E27FC236}">
                <a16:creationId xmlns:a16="http://schemas.microsoft.com/office/drawing/2014/main" id="{9BFF8E37-6C47-44BC-8D04-690AE259267C}"/>
              </a:ext>
            </a:extLst>
          </p:cNvPr>
          <p:cNvPicPr>
            <a:picLocks noChangeAspect="1"/>
          </p:cNvPicPr>
          <p:nvPr/>
        </p:nvPicPr>
        <p:blipFill>
          <a:blip r:embed="rId5"/>
          <a:stretch>
            <a:fillRect/>
          </a:stretch>
        </p:blipFill>
        <p:spPr>
          <a:xfrm>
            <a:off x="2046287" y="3239131"/>
            <a:ext cx="9153415" cy="833005"/>
          </a:xfrm>
          <a:prstGeom prst="rect">
            <a:avLst/>
          </a:prstGeom>
        </p:spPr>
      </p:pic>
      <p:cxnSp>
        <p:nvCxnSpPr>
          <p:cNvPr id="95" name="Straight Connector 94">
            <a:extLst>
              <a:ext uri="{FF2B5EF4-FFF2-40B4-BE49-F238E27FC236}">
                <a16:creationId xmlns:a16="http://schemas.microsoft.com/office/drawing/2014/main" id="{C189908E-BF44-4804-B060-FFE703C99F08}"/>
              </a:ext>
            </a:extLst>
          </p:cNvPr>
          <p:cNvCxnSpPr/>
          <p:nvPr/>
        </p:nvCxnSpPr>
        <p:spPr>
          <a:xfrm>
            <a:off x="11124609" y="3983900"/>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68D8340A-632F-49BA-9EC4-94512FF4CC5A}"/>
              </a:ext>
            </a:extLst>
          </p:cNvPr>
          <p:cNvCxnSpPr/>
          <p:nvPr/>
        </p:nvCxnSpPr>
        <p:spPr>
          <a:xfrm>
            <a:off x="9400367" y="3984939"/>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1AB4F222-65CA-48AC-AB96-8916B55F9A6B}"/>
              </a:ext>
            </a:extLst>
          </p:cNvPr>
          <p:cNvCxnSpPr/>
          <p:nvPr/>
        </p:nvCxnSpPr>
        <p:spPr>
          <a:xfrm>
            <a:off x="7189787" y="3991842"/>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42FFAEC6-6F76-48F4-9E64-2DB60FBA8BF5}"/>
              </a:ext>
            </a:extLst>
          </p:cNvPr>
          <p:cNvCxnSpPr/>
          <p:nvPr/>
        </p:nvCxnSpPr>
        <p:spPr>
          <a:xfrm>
            <a:off x="5440648" y="3984939"/>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8443451-8CFC-4DDF-97EA-2B265D6578D6}"/>
              </a:ext>
            </a:extLst>
          </p:cNvPr>
          <p:cNvCxnSpPr/>
          <p:nvPr/>
        </p:nvCxnSpPr>
        <p:spPr>
          <a:xfrm>
            <a:off x="3703637" y="3992532"/>
            <a:ext cx="0" cy="137160"/>
          </a:xfrm>
          <a:prstGeom prst="line">
            <a:avLst/>
          </a:prstGeom>
          <a:ln>
            <a:solidFill>
              <a:srgbClr val="0860A8"/>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CEBD4505-B83D-48B9-A3C2-D5CB02725B9B}"/>
              </a:ext>
            </a:extLst>
          </p:cNvPr>
          <p:cNvSpPr txBox="1"/>
          <p:nvPr/>
        </p:nvSpPr>
        <p:spPr>
          <a:xfrm>
            <a:off x="6511267" y="3904297"/>
            <a:ext cx="164171" cy="540514"/>
          </a:xfrm>
          <a:prstGeom prst="rect">
            <a:avLst/>
          </a:prstGeom>
          <a:noFill/>
        </p:spPr>
        <p:txBody>
          <a:bodyPr vert="vert270" wrap="square" lIns="0" tIns="0" rIns="0" bIns="0" rtlCol="0">
            <a:noAutofit/>
          </a:bodyPr>
          <a:lstStyle/>
          <a:p>
            <a:pPr defTabSz="457200"/>
            <a:r>
              <a:rPr lang="en-US" sz="900" b="1">
                <a:solidFill>
                  <a:srgbClr val="00B0F0"/>
                </a:solidFill>
                <a:latin typeface="Intel Clear"/>
              </a:rPr>
              <a:t>PROD TI</a:t>
            </a:r>
          </a:p>
        </p:txBody>
      </p:sp>
      <p:sp>
        <p:nvSpPr>
          <p:cNvPr id="101" name="TextBox 100">
            <a:extLst>
              <a:ext uri="{FF2B5EF4-FFF2-40B4-BE49-F238E27FC236}">
                <a16:creationId xmlns:a16="http://schemas.microsoft.com/office/drawing/2014/main" id="{43B88BA8-7E1F-4861-8B4A-31406ACFFF83}"/>
              </a:ext>
            </a:extLst>
          </p:cNvPr>
          <p:cNvSpPr txBox="1"/>
          <p:nvPr/>
        </p:nvSpPr>
        <p:spPr>
          <a:xfrm>
            <a:off x="5896665" y="3924931"/>
            <a:ext cx="164171" cy="352535"/>
          </a:xfrm>
          <a:prstGeom prst="rect">
            <a:avLst/>
          </a:prstGeom>
          <a:noFill/>
        </p:spPr>
        <p:txBody>
          <a:bodyPr vert="vert270" wrap="square" lIns="0" tIns="0" rIns="0" bIns="0" rtlCol="0">
            <a:noAutofit/>
          </a:bodyPr>
          <a:lstStyle/>
          <a:p>
            <a:pPr defTabSz="457200"/>
            <a:r>
              <a:rPr lang="en-US" sz="900" b="1">
                <a:solidFill>
                  <a:srgbClr val="00B0F0"/>
                </a:solidFill>
                <a:latin typeface="Intel Clear"/>
              </a:rPr>
              <a:t>A0 TI</a:t>
            </a:r>
          </a:p>
        </p:txBody>
      </p:sp>
      <p:sp>
        <p:nvSpPr>
          <p:cNvPr id="102" name="TextBox 101">
            <a:extLst>
              <a:ext uri="{FF2B5EF4-FFF2-40B4-BE49-F238E27FC236}">
                <a16:creationId xmlns:a16="http://schemas.microsoft.com/office/drawing/2014/main" id="{AF9287DB-C0CA-4865-BB3B-3FE52C8D8838}"/>
              </a:ext>
            </a:extLst>
          </p:cNvPr>
          <p:cNvSpPr txBox="1"/>
          <p:nvPr/>
        </p:nvSpPr>
        <p:spPr>
          <a:xfrm>
            <a:off x="6096690" y="3972446"/>
            <a:ext cx="164171" cy="352535"/>
          </a:xfrm>
          <a:prstGeom prst="rect">
            <a:avLst/>
          </a:prstGeom>
          <a:noFill/>
        </p:spPr>
        <p:txBody>
          <a:bodyPr vert="vert270" wrap="square" lIns="0" tIns="0" rIns="0" bIns="0" rtlCol="0">
            <a:noAutofit/>
          </a:bodyPr>
          <a:lstStyle/>
          <a:p>
            <a:pPr defTabSz="457200"/>
            <a:r>
              <a:rPr lang="en-US" sz="900" b="1">
                <a:solidFill>
                  <a:srgbClr val="00B0F0"/>
                </a:solidFill>
                <a:latin typeface="Intel Clear"/>
              </a:rPr>
              <a:t>A0 PO</a:t>
            </a:r>
          </a:p>
        </p:txBody>
      </p:sp>
      <p:sp>
        <p:nvSpPr>
          <p:cNvPr id="103" name="TextBox 102">
            <a:extLst>
              <a:ext uri="{FF2B5EF4-FFF2-40B4-BE49-F238E27FC236}">
                <a16:creationId xmlns:a16="http://schemas.microsoft.com/office/drawing/2014/main" id="{2B554E7B-50F6-412A-A658-82FF411CB404}"/>
              </a:ext>
            </a:extLst>
          </p:cNvPr>
          <p:cNvSpPr txBox="1"/>
          <p:nvPr/>
        </p:nvSpPr>
        <p:spPr>
          <a:xfrm>
            <a:off x="6511267" y="5732942"/>
            <a:ext cx="4688435" cy="190145"/>
          </a:xfrm>
          <a:prstGeom prst="rect">
            <a:avLst/>
          </a:prstGeom>
          <a:solidFill>
            <a:schemeClr val="bg1">
              <a:lumMod val="50000"/>
            </a:schemeClr>
          </a:solidFill>
          <a:ln w="12700">
            <a:solidFill>
              <a:schemeClr val="tx1"/>
            </a:solidFill>
          </a:ln>
        </p:spPr>
        <p:txBody>
          <a:bodyPr vert="horz" wrap="square" lIns="0" tIns="0" rIns="0" bIns="0" rtlCol="0" anchor="ctr">
            <a:noAutofit/>
          </a:bodyPr>
          <a:lstStyle/>
          <a:p>
            <a:pPr algn="ctr" defTabSz="457189"/>
            <a:r>
              <a:rPr lang="en-US" sz="1200" b="1">
                <a:solidFill>
                  <a:schemeClr val="bg1"/>
                </a:solidFill>
                <a:latin typeface="Intel Clear"/>
              </a:rPr>
              <a:t>HW-S5</a:t>
            </a:r>
          </a:p>
        </p:txBody>
      </p:sp>
      <p:grpSp>
        <p:nvGrpSpPr>
          <p:cNvPr id="33" name="Sticker79465">
            <a:extLst>
              <a:ext uri="{FF2B5EF4-FFF2-40B4-BE49-F238E27FC236}">
                <a16:creationId xmlns:a16="http://schemas.microsoft.com/office/drawing/2014/main" id="{8A39B348-FE06-4571-970E-3DAB873ABDA5}"/>
              </a:ext>
            </a:extLst>
          </p:cNvPr>
          <p:cNvGrpSpPr/>
          <p:nvPr>
            <p:custDataLst>
              <p:tags r:id="rId1"/>
            </p:custDataLst>
          </p:nvPr>
        </p:nvGrpSpPr>
        <p:grpSpPr>
          <a:xfrm>
            <a:off x="9742487" y="74803"/>
            <a:ext cx="1681793" cy="240475"/>
            <a:chOff x="8169483" y="1306784"/>
            <a:chExt cx="1441099" cy="247652"/>
          </a:xfrm>
        </p:grpSpPr>
        <p:sp>
          <p:nvSpPr>
            <p:cNvPr id="34" name="StickerText79465">
              <a:extLst>
                <a:ext uri="{FF2B5EF4-FFF2-40B4-BE49-F238E27FC236}">
                  <a16:creationId xmlns:a16="http://schemas.microsoft.com/office/drawing/2014/main" id="{E47C92EF-1EE0-4D3E-AA25-02004036B423}"/>
                </a:ext>
              </a:extLst>
            </p:cNvPr>
            <p:cNvSpPr txBox="1"/>
            <p:nvPr/>
          </p:nvSpPr>
          <p:spPr>
            <a:xfrm>
              <a:off x="8486476" y="1319674"/>
              <a:ext cx="807119" cy="221874"/>
            </a:xfrm>
            <a:prstGeom prst="rect">
              <a:avLst/>
            </a:prstGeom>
            <a:noFill/>
          </p:spPr>
          <p:txBody>
            <a:bodyPr vert="horz" wrap="none" lIns="0" tIns="0" rIns="0" bIns="0" rtlCol="0" anchor="ctr" anchorCtr="0">
              <a:spAutoFit/>
            </a:bodyPr>
            <a:lstStyle/>
            <a:p>
              <a:pPr algn="ctr" defTabSz="970197"/>
              <a:r>
                <a:rPr lang="en-US" sz="1400" b="1" cap="all" dirty="0">
                  <a:latin typeface="IntelOne Display Light" panose="020B0403020203020204" pitchFamily="34" charset="0"/>
                </a:rPr>
                <a:t>UPLC 3.0.0</a:t>
              </a:r>
            </a:p>
          </p:txBody>
        </p:sp>
        <p:cxnSp>
          <p:nvCxnSpPr>
            <p:cNvPr id="36" name="StickerLineTop79465">
              <a:extLst>
                <a:ext uri="{FF2B5EF4-FFF2-40B4-BE49-F238E27FC236}">
                  <a16:creationId xmlns:a16="http://schemas.microsoft.com/office/drawing/2014/main" id="{115BD32D-024A-4D60-8AB8-83ED8B1E8693}"/>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37" name="StickerLineBottom79465">
              <a:extLst>
                <a:ext uri="{FF2B5EF4-FFF2-40B4-BE49-F238E27FC236}">
                  <a16:creationId xmlns:a16="http://schemas.microsoft.com/office/drawing/2014/main" id="{8E520ADB-05AE-42D7-91FA-F5F7C4C997AF}"/>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40" name="Content Placeholder 4">
            <a:extLst>
              <a:ext uri="{FF2B5EF4-FFF2-40B4-BE49-F238E27FC236}">
                <a16:creationId xmlns:a16="http://schemas.microsoft.com/office/drawing/2014/main" id="{1E2AD7C6-E69A-49FE-9503-71E9812B44C9}"/>
              </a:ext>
            </a:extLst>
          </p:cNvPr>
          <p:cNvSpPr txBox="1">
            <a:spLocks/>
          </p:cNvSpPr>
          <p:nvPr/>
        </p:nvSpPr>
        <p:spPr bwMode="auto">
          <a:xfrm>
            <a:off x="2113072" y="979488"/>
            <a:ext cx="9153415" cy="1914659"/>
          </a:xfrm>
          <a:prstGeom prst="rect">
            <a:avLst/>
          </a:prstGeom>
          <a:noFill/>
          <a:ln w="9525">
            <a:noFill/>
            <a:miter lim="800000"/>
            <a:headEnd/>
            <a:tailEnd/>
          </a:ln>
          <a:effectLst/>
        </p:spPr>
        <p:txBody>
          <a:bodyPr vert="horz" wrap="square" lIns="46330" tIns="46330" rIns="46330" bIns="46330" numCol="1" anchor="t" anchorCtr="0" compatLnSpc="1">
            <a:prstTxWarp prst="textNoShape">
              <a:avLst/>
            </a:prstTxWarp>
          </a:bodyPr>
          <a:lstStyle>
            <a:lvl1pPr marL="268911" indent="-268911" algn="l" defTabSz="971851" rtl="0" eaLnBrk="1" fontAlgn="base" hangingPunct="1">
              <a:spcBef>
                <a:spcPct val="40000"/>
              </a:spcBef>
              <a:spcAft>
                <a:spcPct val="0"/>
              </a:spcAft>
              <a:buClr>
                <a:schemeClr val="tx1"/>
              </a:buClr>
              <a:buFont typeface="Verdana" pitchFamily="34" charset="0"/>
              <a:buChar char="•"/>
              <a:defRPr sz="2400">
                <a:solidFill>
                  <a:srgbClr val="0071C5"/>
                </a:solidFill>
                <a:latin typeface="+mn-lt"/>
                <a:ea typeface="+mn-ea"/>
                <a:cs typeface="+mn-cs"/>
              </a:defRPr>
            </a:lvl1pPr>
            <a:lvl2pPr marL="569278" indent="-116347" algn="l" defTabSz="971851" rtl="0" eaLnBrk="1" fontAlgn="base" hangingPunct="1">
              <a:spcBef>
                <a:spcPct val="20000"/>
              </a:spcBef>
              <a:spcAft>
                <a:spcPct val="0"/>
              </a:spcAft>
              <a:buClr>
                <a:schemeClr val="tx1"/>
              </a:buClr>
              <a:buChar char="-"/>
              <a:defRPr sz="1915">
                <a:solidFill>
                  <a:schemeClr val="tx1"/>
                </a:solidFill>
                <a:latin typeface="+mn-lt"/>
              </a:defRPr>
            </a:lvl2pPr>
            <a:lvl3pPr marL="1042620" indent="-284644" algn="l" defTabSz="971851" rtl="0" eaLnBrk="1" fontAlgn="base" hangingPunct="1">
              <a:spcBef>
                <a:spcPct val="20000"/>
              </a:spcBef>
              <a:spcAft>
                <a:spcPct val="0"/>
              </a:spcAft>
              <a:buClr>
                <a:schemeClr val="tx1"/>
              </a:buClr>
              <a:buFont typeface="Marlett" pitchFamily="2" charset="2"/>
              <a:buChar char="8"/>
              <a:defRPr sz="1915">
                <a:solidFill>
                  <a:schemeClr val="tx1"/>
                </a:solidFill>
                <a:latin typeface="+mn-lt"/>
              </a:defRPr>
            </a:lvl3pPr>
            <a:lvl4pPr marL="1435761" indent="-204456" algn="l" defTabSz="971851" rtl="0" eaLnBrk="1" fontAlgn="base" hangingPunct="1">
              <a:spcBef>
                <a:spcPct val="20000"/>
              </a:spcBef>
              <a:spcAft>
                <a:spcPct val="0"/>
              </a:spcAft>
              <a:buClr>
                <a:schemeClr val="tx1"/>
              </a:buClr>
              <a:buChar char="-"/>
              <a:defRPr sz="1702">
                <a:solidFill>
                  <a:schemeClr val="tx1"/>
                </a:solidFill>
                <a:latin typeface="+mn-lt"/>
              </a:defRPr>
            </a:lvl4pPr>
            <a:lvl5pPr marL="2137128"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5pPr>
            <a:lvl6pPr marL="2590028"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6pPr>
            <a:lvl7pPr marL="3042933"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7pPr>
            <a:lvl8pPr marL="3495831"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8pPr>
            <a:lvl9pPr marL="3948736" indent="-336529" algn="l" defTabSz="971851" rtl="0" eaLnBrk="1" fontAlgn="base" hangingPunct="1">
              <a:spcBef>
                <a:spcPct val="0"/>
              </a:spcBef>
              <a:spcAft>
                <a:spcPct val="0"/>
              </a:spcAft>
              <a:buClr>
                <a:srgbClr val="FFFF66"/>
              </a:buClr>
              <a:buFont typeface="Marlett" pitchFamily="2" charset="2"/>
              <a:buChar char="8"/>
              <a:defRPr sz="2400">
                <a:solidFill>
                  <a:schemeClr val="bg1"/>
                </a:solidFill>
                <a:latin typeface="+mn-lt"/>
              </a:defRPr>
            </a:lvl9pPr>
          </a:lstStyle>
          <a:p>
            <a:pPr marL="0" indent="0">
              <a:spcBef>
                <a:spcPts val="0"/>
              </a:spcBef>
              <a:spcAft>
                <a:spcPts val="600"/>
              </a:spcAft>
              <a:buFont typeface="Verdana" pitchFamily="34" charset="0"/>
              <a:buNone/>
            </a:pPr>
            <a:r>
              <a:rPr lang="en-US" b="1" u="sng" kern="0" dirty="0">
                <a:solidFill>
                  <a:srgbClr val="006393"/>
                </a:solidFill>
                <a:ea typeface="Intel Clear" panose="020B0604020203020204" pitchFamily="34" charset="0"/>
                <a:cs typeface="Intel Clear" panose="020B0604020203020204" pitchFamily="34" charset="0"/>
              </a:rPr>
              <a:t>PLC &amp; Release Quality Requirements: </a:t>
            </a:r>
            <a:endParaRPr lang="en-US" b="1" kern="0" dirty="0">
              <a:solidFill>
                <a:srgbClr val="006393"/>
              </a:solidFill>
              <a:ea typeface="Intel Clear" panose="020B0604020203020204" pitchFamily="34" charset="0"/>
              <a:cs typeface="Intel Clear" panose="020B0604020203020204" pitchFamily="34" charset="0"/>
            </a:endParaRPr>
          </a:p>
          <a:p>
            <a:pPr marL="173329" lvl="1" indent="-171450">
              <a:spcBef>
                <a:spcPts val="200"/>
              </a:spcBef>
              <a:spcAft>
                <a:spcPts val="0"/>
              </a:spcAft>
              <a:buFont typeface="Wingdings" panose="05000000000000000000" pitchFamily="2" charset="2"/>
              <a:buChar char="Ø"/>
            </a:pPr>
            <a:r>
              <a:rPr lang="en-US" sz="1800" kern="0" dirty="0">
                <a:ea typeface="Intel Clear" panose="020B0604020203020204" pitchFamily="34" charset="0"/>
                <a:cs typeface="Intel Clear" panose="020B0604020203020204" pitchFamily="34" charset="0"/>
              </a:rPr>
              <a:t>SDL is integrated in both Planning &amp; Execution UPLC &amp; Release Quality and gates enforced via those execution and governance processes</a:t>
            </a:r>
          </a:p>
          <a:p>
            <a:pPr marL="173329" lvl="1" indent="-171450">
              <a:spcBef>
                <a:spcPts val="200"/>
              </a:spcBef>
              <a:spcAft>
                <a:spcPts val="0"/>
              </a:spcAft>
              <a:buFont typeface="Wingdings" panose="05000000000000000000" pitchFamily="2" charset="2"/>
              <a:buChar char="Ø"/>
            </a:pPr>
            <a:r>
              <a:rPr lang="en-US" sz="1800" kern="0" dirty="0">
                <a:ea typeface="Intel Clear" panose="020B0604020203020204" pitchFamily="34" charset="0"/>
                <a:cs typeface="Intel Clear" panose="020B0604020203020204" pitchFamily="34" charset="0"/>
              </a:rPr>
              <a:t>Before a new ingredient/component is added from CCB, registration in </a:t>
            </a:r>
            <a:r>
              <a:rPr lang="en-US" sz="1800" kern="0" dirty="0" err="1">
                <a:ea typeface="Intel Clear" panose="020B0604020203020204" pitchFamily="34" charset="0"/>
                <a:cs typeface="Intel Clear" panose="020B0604020203020204" pitchFamily="34" charset="0"/>
              </a:rPr>
              <a:t>SDLe</a:t>
            </a:r>
            <a:r>
              <a:rPr lang="en-US" sz="1800" kern="0" dirty="0">
                <a:ea typeface="Intel Clear" panose="020B0604020203020204" pitchFamily="34" charset="0"/>
                <a:cs typeface="Intel Clear" panose="020B0604020203020204" pitchFamily="34" charset="0"/>
              </a:rPr>
              <a:t> is required</a:t>
            </a:r>
          </a:p>
          <a:p>
            <a:pPr marL="173329" lvl="1" indent="-171450">
              <a:spcBef>
                <a:spcPts val="200"/>
              </a:spcBef>
              <a:spcAft>
                <a:spcPts val="0"/>
              </a:spcAft>
              <a:buFont typeface="Wingdings" panose="05000000000000000000" pitchFamily="2" charset="2"/>
              <a:buChar char="Ø"/>
            </a:pPr>
            <a:r>
              <a:rPr lang="en-US" sz="1800" kern="0" dirty="0">
                <a:ea typeface="Intel Clear" panose="020B0604020203020204" pitchFamily="34" charset="0"/>
                <a:cs typeface="Intel Clear" panose="020B0604020203020204" pitchFamily="34" charset="0"/>
              </a:rPr>
              <a:t>All SDL requirements must be followed else security exception must be approved </a:t>
            </a:r>
          </a:p>
        </p:txBody>
      </p:sp>
    </p:spTree>
    <p:extLst>
      <p:ext uri="{BB962C8B-B14F-4D97-AF65-F5344CB8AC3E}">
        <p14:creationId xmlns:p14="http://schemas.microsoft.com/office/powerpoint/2010/main" val="228664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inBulletsConfiguration" hidden="1"/>
          <p:cNvSpPr txBox="1"/>
          <p:nvPr/>
        </p:nvSpPr>
        <p:spPr>
          <a:xfrm>
            <a:off x="1767151" y="12885"/>
            <a:ext cx="8888312" cy="109666"/>
          </a:xfrm>
          <a:prstGeom prst="rect">
            <a:avLst/>
          </a:prstGeom>
          <a:noFill/>
        </p:spPr>
        <p:txBody>
          <a:bodyPr vert="horz" wrap="square" lIns="45497" tIns="45497" rIns="45497" bIns="45497" rtlCol="0">
            <a:spAutoFit/>
          </a:bodyPr>
          <a:lstStyle/>
          <a:p>
            <a:pPr defTabSz="979125" eaLnBrk="0" fontAlgn="base" hangingPunct="0">
              <a:spcBef>
                <a:spcPct val="0"/>
              </a:spcBef>
              <a:spcAft>
                <a:spcPct val="0"/>
              </a:spcAft>
            </a:pPr>
            <a:r>
              <a:rPr lang="en-CA" sz="109">
                <a:solidFill>
                  <a:srgbClr val="FFFFFF"/>
                </a:solidFill>
              </a:rPr>
              <a:t>108_84</a:t>
            </a:r>
          </a:p>
        </p:txBody>
      </p:sp>
      <p:sp>
        <p:nvSpPr>
          <p:cNvPr id="308" name="TextBox 307">
            <a:extLst>
              <a:ext uri="{FF2B5EF4-FFF2-40B4-BE49-F238E27FC236}">
                <a16:creationId xmlns:a16="http://schemas.microsoft.com/office/drawing/2014/main" id="{4D397BBD-BB89-40AD-94F7-22B23799DE22}"/>
              </a:ext>
            </a:extLst>
          </p:cNvPr>
          <p:cNvSpPr txBox="1"/>
          <p:nvPr/>
        </p:nvSpPr>
        <p:spPr>
          <a:xfrm>
            <a:off x="1918263" y="7203795"/>
            <a:ext cx="8548694" cy="276979"/>
          </a:xfrm>
          <a:prstGeom prst="rect">
            <a:avLst/>
          </a:prstGeom>
          <a:noFill/>
          <a:ln>
            <a:noFill/>
          </a:ln>
        </p:spPr>
        <p:txBody>
          <a:bodyPr wrap="square" lIns="91419" tIns="45710" rIns="91419" bIns="45710" rtlCol="0">
            <a:spAutoFit/>
          </a:bodyPr>
          <a:lstStyle/>
          <a:p>
            <a:r>
              <a:rPr lang="en-US" sz="1200" b="1" dirty="0">
                <a:solidFill>
                  <a:srgbClr val="00B0F0"/>
                </a:solidFill>
                <a:ea typeface="Intel Clear" panose="020B0604020203020204" pitchFamily="34" charset="0"/>
                <a:cs typeface="Intel Clear" panose="020B0604020203020204" pitchFamily="34" charset="0"/>
              </a:rPr>
              <a:t>Note: Complete Security Development Lifecycle can be found at </a:t>
            </a:r>
            <a:r>
              <a:rPr lang="en-US" sz="1200" u="sng" dirty="0">
                <a:solidFill>
                  <a:srgbClr val="000000"/>
                </a:solidFill>
                <a:ea typeface="Intel Clear" panose="020B0604020203020204" pitchFamily="34" charset="0"/>
                <a:cs typeface="Intel Clear" panose="020B0604020203020204" pitchFamily="34" charset="0"/>
                <a:hlinkClick r:id="rId4"/>
              </a:rPr>
              <a:t>http://goto.intel.com/SDLe</a:t>
            </a:r>
            <a:endParaRPr lang="en-US" sz="1200" dirty="0">
              <a:solidFill>
                <a:srgbClr val="FFFF00"/>
              </a:solidFill>
              <a:ea typeface="Intel Clear" panose="020B0604020203020204" pitchFamily="34" charset="0"/>
              <a:cs typeface="Intel Clear" panose="020B0604020203020204" pitchFamily="34" charset="0"/>
            </a:endParaRPr>
          </a:p>
        </p:txBody>
      </p:sp>
      <p:sp>
        <p:nvSpPr>
          <p:cNvPr id="309" name="Rectangle 308">
            <a:extLst>
              <a:ext uri="{FF2B5EF4-FFF2-40B4-BE49-F238E27FC236}">
                <a16:creationId xmlns:a16="http://schemas.microsoft.com/office/drawing/2014/main" id="{847CE6AE-D1E2-4BB8-8929-7A733FFF2C26}"/>
              </a:ext>
            </a:extLst>
          </p:cNvPr>
          <p:cNvSpPr/>
          <p:nvPr/>
        </p:nvSpPr>
        <p:spPr bwMode="auto">
          <a:xfrm>
            <a:off x="7623644" y="937020"/>
            <a:ext cx="3657503" cy="5992570"/>
          </a:xfrm>
          <a:prstGeom prst="rect">
            <a:avLst/>
          </a:prstGeom>
          <a:solidFill>
            <a:srgbClr val="CAE2FF">
              <a:lumMod val="90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9" tIns="46799" rIns="46799" bIns="46799" numCol="1" rtlCol="0" anchor="ctr" anchorCtr="0" compatLnSpc="1">
            <a:prstTxWarp prst="textNoShape">
              <a:avLst/>
            </a:prstTxWarp>
          </a:bodyPr>
          <a:lstStyle/>
          <a:p>
            <a:pPr defTabSz="914351" eaLnBrk="0" fontAlgn="base" hangingPunct="0">
              <a:spcBef>
                <a:spcPct val="0"/>
              </a:spcBef>
              <a:spcAft>
                <a:spcPct val="0"/>
              </a:spcAft>
              <a:defRPr/>
            </a:pPr>
            <a:endParaRPr lang="en-US" sz="2400" kern="0">
              <a:solidFill>
                <a:srgbClr val="000000"/>
              </a:solidFill>
              <a:latin typeface="Verdana" pitchFamily="34" charset="0"/>
            </a:endParaRPr>
          </a:p>
        </p:txBody>
      </p:sp>
      <p:sp>
        <p:nvSpPr>
          <p:cNvPr id="310" name="Rectangle 309">
            <a:extLst>
              <a:ext uri="{FF2B5EF4-FFF2-40B4-BE49-F238E27FC236}">
                <a16:creationId xmlns:a16="http://schemas.microsoft.com/office/drawing/2014/main" id="{02715C3F-8937-4C11-AD7D-51078F03DD93}"/>
              </a:ext>
            </a:extLst>
          </p:cNvPr>
          <p:cNvSpPr/>
          <p:nvPr/>
        </p:nvSpPr>
        <p:spPr bwMode="auto">
          <a:xfrm>
            <a:off x="5739337" y="934855"/>
            <a:ext cx="570852" cy="5982247"/>
          </a:xfrm>
          <a:prstGeom prst="rect">
            <a:avLst/>
          </a:prstGeom>
          <a:solidFill>
            <a:srgbClr val="595959">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9" tIns="46799" rIns="46799" bIns="46799" numCol="1" rtlCol="0" anchor="ctr" anchorCtr="0" compatLnSpc="1">
            <a:prstTxWarp prst="textNoShape">
              <a:avLst/>
            </a:prstTxWarp>
          </a:bodyPr>
          <a:lstStyle/>
          <a:p>
            <a:pPr defTabSz="914351" eaLnBrk="0" fontAlgn="base" hangingPunct="0">
              <a:spcBef>
                <a:spcPct val="0"/>
              </a:spcBef>
              <a:spcAft>
                <a:spcPct val="0"/>
              </a:spcAft>
              <a:defRPr/>
            </a:pPr>
            <a:endParaRPr lang="en-US" sz="2400" kern="0">
              <a:solidFill>
                <a:srgbClr val="000000"/>
              </a:solidFill>
              <a:latin typeface="Verdana" pitchFamily="34" charset="0"/>
            </a:endParaRPr>
          </a:p>
        </p:txBody>
      </p:sp>
      <p:sp>
        <p:nvSpPr>
          <p:cNvPr id="311" name="Rectangle 310">
            <a:extLst>
              <a:ext uri="{FF2B5EF4-FFF2-40B4-BE49-F238E27FC236}">
                <a16:creationId xmlns:a16="http://schemas.microsoft.com/office/drawing/2014/main" id="{1C15FF33-F95B-4987-952C-D396B90D4443}"/>
              </a:ext>
            </a:extLst>
          </p:cNvPr>
          <p:cNvSpPr/>
          <p:nvPr/>
        </p:nvSpPr>
        <p:spPr bwMode="auto">
          <a:xfrm>
            <a:off x="6772563" y="936924"/>
            <a:ext cx="841225" cy="5992570"/>
          </a:xfrm>
          <a:prstGeom prst="rect">
            <a:avLst/>
          </a:prstGeom>
          <a:solidFill>
            <a:srgbClr val="FFC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9" tIns="46799" rIns="46799" bIns="46799" numCol="1" rtlCol="0" anchor="ctr" anchorCtr="0" compatLnSpc="1">
            <a:prstTxWarp prst="textNoShape">
              <a:avLst/>
            </a:prstTxWarp>
          </a:bodyPr>
          <a:lstStyle/>
          <a:p>
            <a:pPr defTabSz="914351" eaLnBrk="0" fontAlgn="base" hangingPunct="0">
              <a:spcBef>
                <a:spcPct val="0"/>
              </a:spcBef>
              <a:spcAft>
                <a:spcPct val="0"/>
              </a:spcAft>
              <a:defRPr/>
            </a:pPr>
            <a:endParaRPr lang="en-US" sz="2400" kern="0">
              <a:solidFill>
                <a:srgbClr val="000000"/>
              </a:solidFill>
              <a:latin typeface="Verdana" pitchFamily="34" charset="0"/>
            </a:endParaRPr>
          </a:p>
        </p:txBody>
      </p:sp>
      <p:sp>
        <p:nvSpPr>
          <p:cNvPr id="312" name="Rectangle 311">
            <a:extLst>
              <a:ext uri="{FF2B5EF4-FFF2-40B4-BE49-F238E27FC236}">
                <a16:creationId xmlns:a16="http://schemas.microsoft.com/office/drawing/2014/main" id="{B89C12E9-FFB2-4B8F-B3DE-0F5DBBB6D2DA}"/>
              </a:ext>
            </a:extLst>
          </p:cNvPr>
          <p:cNvSpPr/>
          <p:nvPr/>
        </p:nvSpPr>
        <p:spPr bwMode="auto">
          <a:xfrm>
            <a:off x="6310666" y="936531"/>
            <a:ext cx="456970" cy="5992570"/>
          </a:xfrm>
          <a:prstGeom prst="rect">
            <a:avLst/>
          </a:prstGeom>
          <a:solidFill>
            <a:srgbClr val="F2F2F2">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9" tIns="46799" rIns="46799" bIns="46799" numCol="1" rtlCol="0" anchor="ctr" anchorCtr="0" compatLnSpc="1">
            <a:prstTxWarp prst="textNoShape">
              <a:avLst/>
            </a:prstTxWarp>
          </a:bodyPr>
          <a:lstStyle/>
          <a:p>
            <a:pPr defTabSz="914351" eaLnBrk="0" fontAlgn="base" hangingPunct="0">
              <a:spcBef>
                <a:spcPct val="0"/>
              </a:spcBef>
              <a:spcAft>
                <a:spcPct val="0"/>
              </a:spcAft>
              <a:defRPr/>
            </a:pPr>
            <a:endParaRPr lang="en-US" sz="2400" kern="0">
              <a:solidFill>
                <a:srgbClr val="000000"/>
              </a:solidFill>
              <a:latin typeface="Verdana" pitchFamily="34" charset="0"/>
            </a:endParaRPr>
          </a:p>
        </p:txBody>
      </p:sp>
      <p:sp>
        <p:nvSpPr>
          <p:cNvPr id="313" name="Rectangle 312">
            <a:extLst>
              <a:ext uri="{FF2B5EF4-FFF2-40B4-BE49-F238E27FC236}">
                <a16:creationId xmlns:a16="http://schemas.microsoft.com/office/drawing/2014/main" id="{243A6074-7D22-4605-AC70-433E8EC8152C}"/>
              </a:ext>
            </a:extLst>
          </p:cNvPr>
          <p:cNvSpPr/>
          <p:nvPr/>
        </p:nvSpPr>
        <p:spPr bwMode="auto">
          <a:xfrm>
            <a:off x="4496092" y="936760"/>
            <a:ext cx="712914" cy="5992570"/>
          </a:xfrm>
          <a:prstGeom prst="rect">
            <a:avLst/>
          </a:prstGeom>
          <a:solidFill>
            <a:srgbClr val="FFFF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9" tIns="46799" rIns="46799" bIns="46799" numCol="1" rtlCol="0" anchor="ctr" anchorCtr="0" compatLnSpc="1">
            <a:prstTxWarp prst="textNoShape">
              <a:avLst/>
            </a:prstTxWarp>
          </a:bodyPr>
          <a:lstStyle/>
          <a:p>
            <a:pPr defTabSz="914351" eaLnBrk="0" fontAlgn="base" hangingPunct="0">
              <a:spcBef>
                <a:spcPct val="0"/>
              </a:spcBef>
              <a:spcAft>
                <a:spcPct val="0"/>
              </a:spcAft>
              <a:defRPr/>
            </a:pPr>
            <a:endParaRPr lang="en-US" sz="2400" kern="0">
              <a:solidFill>
                <a:srgbClr val="000000"/>
              </a:solidFill>
              <a:latin typeface="Verdana" pitchFamily="34" charset="0"/>
            </a:endParaRPr>
          </a:p>
        </p:txBody>
      </p:sp>
      <p:sp>
        <p:nvSpPr>
          <p:cNvPr id="314" name="Rectangle 313">
            <a:extLst>
              <a:ext uri="{FF2B5EF4-FFF2-40B4-BE49-F238E27FC236}">
                <a16:creationId xmlns:a16="http://schemas.microsoft.com/office/drawing/2014/main" id="{0DD64F3B-6615-4529-AF5E-539EC2C8C79F}"/>
              </a:ext>
            </a:extLst>
          </p:cNvPr>
          <p:cNvSpPr/>
          <p:nvPr/>
        </p:nvSpPr>
        <p:spPr bwMode="auto">
          <a:xfrm>
            <a:off x="5209005" y="934907"/>
            <a:ext cx="529674" cy="5992570"/>
          </a:xfrm>
          <a:prstGeom prst="rect">
            <a:avLst/>
          </a:prstGeom>
          <a:solidFill>
            <a:srgbClr val="0070C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9" tIns="46799" rIns="46799" bIns="46799" numCol="1" rtlCol="0" anchor="ctr" anchorCtr="0" compatLnSpc="1">
            <a:prstTxWarp prst="textNoShape">
              <a:avLst/>
            </a:prstTxWarp>
          </a:bodyPr>
          <a:lstStyle/>
          <a:p>
            <a:pPr defTabSz="914351" eaLnBrk="0" fontAlgn="base" hangingPunct="0">
              <a:spcBef>
                <a:spcPct val="0"/>
              </a:spcBef>
              <a:spcAft>
                <a:spcPct val="0"/>
              </a:spcAft>
              <a:defRPr/>
            </a:pPr>
            <a:endParaRPr lang="en-US" sz="2400" kern="0">
              <a:solidFill>
                <a:srgbClr val="000000"/>
              </a:solidFill>
              <a:latin typeface="Verdana" pitchFamily="34" charset="0"/>
            </a:endParaRPr>
          </a:p>
        </p:txBody>
      </p:sp>
      <p:sp>
        <p:nvSpPr>
          <p:cNvPr id="315" name="Rectangle 314">
            <a:extLst>
              <a:ext uri="{FF2B5EF4-FFF2-40B4-BE49-F238E27FC236}">
                <a16:creationId xmlns:a16="http://schemas.microsoft.com/office/drawing/2014/main" id="{16074992-0753-495F-A9B1-1CAC9DAEC858}"/>
              </a:ext>
            </a:extLst>
          </p:cNvPr>
          <p:cNvSpPr/>
          <p:nvPr/>
        </p:nvSpPr>
        <p:spPr bwMode="auto">
          <a:xfrm>
            <a:off x="3178997" y="941423"/>
            <a:ext cx="1315798" cy="5992570"/>
          </a:xfrm>
          <a:prstGeom prst="rect">
            <a:avLst/>
          </a:prstGeom>
          <a:solidFill>
            <a:srgbClr val="FFE433">
              <a:lumMod val="40000"/>
              <a:lumOff val="60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9" tIns="46799" rIns="46799" bIns="46799" numCol="1" rtlCol="0" anchor="ctr" anchorCtr="0" compatLnSpc="1">
            <a:prstTxWarp prst="textNoShape">
              <a:avLst/>
            </a:prstTxWarp>
          </a:bodyPr>
          <a:lstStyle/>
          <a:p>
            <a:pPr defTabSz="914351" eaLnBrk="0" fontAlgn="base" hangingPunct="0">
              <a:spcBef>
                <a:spcPct val="0"/>
              </a:spcBef>
              <a:spcAft>
                <a:spcPct val="0"/>
              </a:spcAft>
              <a:defRPr/>
            </a:pPr>
            <a:endParaRPr lang="en-US" sz="2400" kern="0">
              <a:solidFill>
                <a:srgbClr val="000000"/>
              </a:solidFill>
              <a:latin typeface="Verdana" pitchFamily="34" charset="0"/>
            </a:endParaRPr>
          </a:p>
        </p:txBody>
      </p:sp>
      <p:sp>
        <p:nvSpPr>
          <p:cNvPr id="316" name="TextBox 315">
            <a:extLst>
              <a:ext uri="{FF2B5EF4-FFF2-40B4-BE49-F238E27FC236}">
                <a16:creationId xmlns:a16="http://schemas.microsoft.com/office/drawing/2014/main" id="{65F53C19-FBAB-4252-A9DE-20A6B04E41AC}"/>
              </a:ext>
            </a:extLst>
          </p:cNvPr>
          <p:cNvSpPr txBox="1"/>
          <p:nvPr/>
        </p:nvSpPr>
        <p:spPr>
          <a:xfrm>
            <a:off x="3193661" y="916218"/>
            <a:ext cx="1291083" cy="200055"/>
          </a:xfrm>
          <a:prstGeom prst="rect">
            <a:avLst/>
          </a:prstGeom>
          <a:noFill/>
        </p:spPr>
        <p:txBody>
          <a:bodyPr wrap="square" rtlCol="0">
            <a:spAutoFit/>
          </a:bodyPr>
          <a:lstStyle/>
          <a:p>
            <a:pPr algn="ctr"/>
            <a:r>
              <a:rPr lang="en-US" sz="700" b="1" i="1" dirty="0">
                <a:solidFill>
                  <a:srgbClr val="000000">
                    <a:lumMod val="50000"/>
                    <a:lumOff val="50000"/>
                  </a:srgbClr>
                </a:solidFill>
                <a:latin typeface="Verdana"/>
              </a:rPr>
              <a:t>0.0 Phase</a:t>
            </a:r>
          </a:p>
        </p:txBody>
      </p:sp>
      <p:sp>
        <p:nvSpPr>
          <p:cNvPr id="317" name="TextBox 316">
            <a:extLst>
              <a:ext uri="{FF2B5EF4-FFF2-40B4-BE49-F238E27FC236}">
                <a16:creationId xmlns:a16="http://schemas.microsoft.com/office/drawing/2014/main" id="{D7098DA2-3693-42F5-B76D-A1F923969F3A}"/>
              </a:ext>
            </a:extLst>
          </p:cNvPr>
          <p:cNvSpPr txBox="1"/>
          <p:nvPr/>
        </p:nvSpPr>
        <p:spPr>
          <a:xfrm>
            <a:off x="5207934" y="920167"/>
            <a:ext cx="531405" cy="200055"/>
          </a:xfrm>
          <a:prstGeom prst="rect">
            <a:avLst/>
          </a:prstGeom>
          <a:noFill/>
        </p:spPr>
        <p:txBody>
          <a:bodyPr wrap="square" lIns="0" rIns="0" rtlCol="0">
            <a:spAutoFit/>
          </a:bodyPr>
          <a:lstStyle/>
          <a:p>
            <a:pPr algn="ctr"/>
            <a:r>
              <a:rPr lang="en-US" sz="700" b="1" i="1" dirty="0">
                <a:solidFill>
                  <a:srgbClr val="000000">
                    <a:lumMod val="50000"/>
                    <a:lumOff val="50000"/>
                  </a:srgbClr>
                </a:solidFill>
                <a:latin typeface="Verdana"/>
              </a:rPr>
              <a:t>0.5 Phase</a:t>
            </a:r>
          </a:p>
        </p:txBody>
      </p:sp>
      <p:sp>
        <p:nvSpPr>
          <p:cNvPr id="318" name="TextBox 317">
            <a:extLst>
              <a:ext uri="{FF2B5EF4-FFF2-40B4-BE49-F238E27FC236}">
                <a16:creationId xmlns:a16="http://schemas.microsoft.com/office/drawing/2014/main" id="{3B6CF14E-CE0A-4EF1-87EE-FFC4EDE52116}"/>
              </a:ext>
            </a:extLst>
          </p:cNvPr>
          <p:cNvSpPr txBox="1"/>
          <p:nvPr/>
        </p:nvSpPr>
        <p:spPr>
          <a:xfrm>
            <a:off x="4507115" y="913745"/>
            <a:ext cx="687106" cy="200055"/>
          </a:xfrm>
          <a:prstGeom prst="rect">
            <a:avLst/>
          </a:prstGeom>
          <a:noFill/>
        </p:spPr>
        <p:txBody>
          <a:bodyPr wrap="square" rtlCol="0">
            <a:spAutoFit/>
          </a:bodyPr>
          <a:lstStyle/>
          <a:p>
            <a:pPr algn="ctr"/>
            <a:r>
              <a:rPr lang="en-US" sz="700" b="1" i="1" dirty="0">
                <a:solidFill>
                  <a:srgbClr val="000000">
                    <a:lumMod val="50000"/>
                    <a:lumOff val="50000"/>
                  </a:srgbClr>
                </a:solidFill>
                <a:latin typeface="Verdana"/>
              </a:rPr>
              <a:t>0.3 Phase</a:t>
            </a:r>
          </a:p>
        </p:txBody>
      </p:sp>
      <p:sp>
        <p:nvSpPr>
          <p:cNvPr id="319" name="TextBox 318">
            <a:extLst>
              <a:ext uri="{FF2B5EF4-FFF2-40B4-BE49-F238E27FC236}">
                <a16:creationId xmlns:a16="http://schemas.microsoft.com/office/drawing/2014/main" id="{481A251B-D7AA-4FA6-B07D-8DB9380E9C60}"/>
              </a:ext>
            </a:extLst>
          </p:cNvPr>
          <p:cNvSpPr txBox="1"/>
          <p:nvPr/>
        </p:nvSpPr>
        <p:spPr>
          <a:xfrm>
            <a:off x="6310189" y="908863"/>
            <a:ext cx="478198" cy="307777"/>
          </a:xfrm>
          <a:prstGeom prst="rect">
            <a:avLst/>
          </a:prstGeom>
          <a:noFill/>
        </p:spPr>
        <p:txBody>
          <a:bodyPr wrap="square" lIns="0" rIns="0" rtlCol="0">
            <a:spAutoFit/>
          </a:bodyPr>
          <a:lstStyle/>
          <a:p>
            <a:pPr algn="ctr"/>
            <a:r>
              <a:rPr lang="en-US" sz="700" b="1" i="1" dirty="0">
                <a:solidFill>
                  <a:srgbClr val="000000">
                    <a:lumMod val="50000"/>
                    <a:lumOff val="50000"/>
                  </a:srgbClr>
                </a:solidFill>
                <a:latin typeface="Verdana"/>
              </a:rPr>
              <a:t>1.0 Phase</a:t>
            </a:r>
          </a:p>
        </p:txBody>
      </p:sp>
      <p:sp>
        <p:nvSpPr>
          <p:cNvPr id="320" name="TextBox 319">
            <a:extLst>
              <a:ext uri="{FF2B5EF4-FFF2-40B4-BE49-F238E27FC236}">
                <a16:creationId xmlns:a16="http://schemas.microsoft.com/office/drawing/2014/main" id="{332E11CD-4080-4DA1-9707-08293CB555D9}"/>
              </a:ext>
            </a:extLst>
          </p:cNvPr>
          <p:cNvSpPr txBox="1"/>
          <p:nvPr/>
        </p:nvSpPr>
        <p:spPr>
          <a:xfrm>
            <a:off x="6791459" y="922165"/>
            <a:ext cx="817403" cy="200055"/>
          </a:xfrm>
          <a:prstGeom prst="rect">
            <a:avLst/>
          </a:prstGeom>
          <a:noFill/>
        </p:spPr>
        <p:txBody>
          <a:bodyPr wrap="square" rtlCol="0">
            <a:spAutoFit/>
          </a:bodyPr>
          <a:lstStyle/>
          <a:p>
            <a:pPr algn="ctr"/>
            <a:r>
              <a:rPr lang="en-US" sz="700" b="1" i="1" dirty="0">
                <a:solidFill>
                  <a:srgbClr val="000000">
                    <a:lumMod val="50000"/>
                    <a:lumOff val="50000"/>
                  </a:srgbClr>
                </a:solidFill>
                <a:latin typeface="Verdana"/>
              </a:rPr>
              <a:t>A0 TI Phase</a:t>
            </a:r>
          </a:p>
        </p:txBody>
      </p:sp>
      <p:sp>
        <p:nvSpPr>
          <p:cNvPr id="321" name="TextBox 320">
            <a:extLst>
              <a:ext uri="{FF2B5EF4-FFF2-40B4-BE49-F238E27FC236}">
                <a16:creationId xmlns:a16="http://schemas.microsoft.com/office/drawing/2014/main" id="{EDF8BE1F-9805-4316-928F-416AF34DB408}"/>
              </a:ext>
            </a:extLst>
          </p:cNvPr>
          <p:cNvSpPr txBox="1"/>
          <p:nvPr/>
        </p:nvSpPr>
        <p:spPr>
          <a:xfrm>
            <a:off x="8752722" y="912148"/>
            <a:ext cx="1369973" cy="215444"/>
          </a:xfrm>
          <a:prstGeom prst="rect">
            <a:avLst/>
          </a:prstGeom>
          <a:noFill/>
        </p:spPr>
        <p:txBody>
          <a:bodyPr wrap="square" rtlCol="0">
            <a:spAutoFit/>
          </a:bodyPr>
          <a:lstStyle/>
          <a:p>
            <a:pPr algn="ctr"/>
            <a:r>
              <a:rPr lang="en-US" sz="800" b="1" i="1" dirty="0">
                <a:solidFill>
                  <a:srgbClr val="000000">
                    <a:lumMod val="50000"/>
                    <a:lumOff val="50000"/>
                  </a:srgbClr>
                </a:solidFill>
                <a:latin typeface="Verdana"/>
              </a:rPr>
              <a:t>Post-Si Phase</a:t>
            </a:r>
          </a:p>
        </p:txBody>
      </p:sp>
      <p:sp>
        <p:nvSpPr>
          <p:cNvPr id="322" name="TextBox 321">
            <a:extLst>
              <a:ext uri="{FF2B5EF4-FFF2-40B4-BE49-F238E27FC236}">
                <a16:creationId xmlns:a16="http://schemas.microsoft.com/office/drawing/2014/main" id="{83DB4715-6C08-47CF-82BF-2BC8DAF2CD00}"/>
              </a:ext>
            </a:extLst>
          </p:cNvPr>
          <p:cNvSpPr txBox="1"/>
          <p:nvPr/>
        </p:nvSpPr>
        <p:spPr>
          <a:xfrm>
            <a:off x="5782092" y="923023"/>
            <a:ext cx="531405" cy="200055"/>
          </a:xfrm>
          <a:prstGeom prst="rect">
            <a:avLst/>
          </a:prstGeom>
          <a:noFill/>
        </p:spPr>
        <p:txBody>
          <a:bodyPr wrap="square" lIns="0" rIns="0" rtlCol="0">
            <a:spAutoFit/>
          </a:bodyPr>
          <a:lstStyle/>
          <a:p>
            <a:pPr algn="ctr"/>
            <a:r>
              <a:rPr lang="en-US" sz="700" b="1" i="1" dirty="0">
                <a:solidFill>
                  <a:srgbClr val="000000">
                    <a:lumMod val="50000"/>
                    <a:lumOff val="50000"/>
                  </a:srgbClr>
                </a:solidFill>
                <a:latin typeface="Verdana"/>
              </a:rPr>
              <a:t>0.8 Phase</a:t>
            </a:r>
          </a:p>
        </p:txBody>
      </p:sp>
      <p:sp>
        <p:nvSpPr>
          <p:cNvPr id="323" name="Rectangle 322">
            <a:extLst>
              <a:ext uri="{FF2B5EF4-FFF2-40B4-BE49-F238E27FC236}">
                <a16:creationId xmlns:a16="http://schemas.microsoft.com/office/drawing/2014/main" id="{724E204A-9141-4919-81E6-92B0963BAB8B}"/>
              </a:ext>
            </a:extLst>
          </p:cNvPr>
          <p:cNvSpPr/>
          <p:nvPr/>
        </p:nvSpPr>
        <p:spPr bwMode="auto">
          <a:xfrm>
            <a:off x="8937762" y="1151668"/>
            <a:ext cx="138123" cy="5760566"/>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0" tIns="46790" rIns="46790" bIns="46790" numCol="1" rtlCol="0" anchor="ctr" anchorCtr="0" compatLnSpc="1">
            <a:prstTxWarp prst="textNoShape">
              <a:avLst/>
            </a:prstTxWarp>
          </a:bodyPr>
          <a:lstStyle/>
          <a:p>
            <a:pPr defTabSz="914167" eaLnBrk="0" fontAlgn="base" hangingPunct="0">
              <a:spcBef>
                <a:spcPct val="0"/>
              </a:spcBef>
              <a:spcAft>
                <a:spcPct val="0"/>
              </a:spcAft>
            </a:pPr>
            <a:endParaRPr lang="en-US" sz="1100" b="1">
              <a:solidFill>
                <a:srgbClr val="000000"/>
              </a:solidFill>
              <a:latin typeface="Intel Clear" panose="020B0604020203020204" pitchFamily="34" charset="0"/>
            </a:endParaRPr>
          </a:p>
        </p:txBody>
      </p:sp>
      <p:sp>
        <p:nvSpPr>
          <p:cNvPr id="324" name="Rectangle 323">
            <a:extLst>
              <a:ext uri="{FF2B5EF4-FFF2-40B4-BE49-F238E27FC236}">
                <a16:creationId xmlns:a16="http://schemas.microsoft.com/office/drawing/2014/main" id="{DEA5DBDE-3183-46AB-9631-472EC1C3D0B4}"/>
              </a:ext>
            </a:extLst>
          </p:cNvPr>
          <p:cNvSpPr/>
          <p:nvPr/>
        </p:nvSpPr>
        <p:spPr bwMode="auto">
          <a:xfrm>
            <a:off x="8492141" y="1131456"/>
            <a:ext cx="238579" cy="5760566"/>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0" tIns="46790" rIns="46790" bIns="46790" numCol="1" rtlCol="0" anchor="ctr" anchorCtr="0" compatLnSpc="1">
            <a:prstTxWarp prst="textNoShape">
              <a:avLst/>
            </a:prstTxWarp>
          </a:bodyPr>
          <a:lstStyle/>
          <a:p>
            <a:pPr defTabSz="914167" eaLnBrk="0" fontAlgn="base" hangingPunct="0">
              <a:spcBef>
                <a:spcPct val="0"/>
              </a:spcBef>
              <a:spcAft>
                <a:spcPct val="0"/>
              </a:spcAft>
            </a:pPr>
            <a:endParaRPr lang="en-US" sz="1100" b="1" i="1">
              <a:solidFill>
                <a:srgbClr val="000000"/>
              </a:solidFill>
              <a:latin typeface="Intel Clear" panose="020B0604020203020204" pitchFamily="34" charset="0"/>
            </a:endParaRPr>
          </a:p>
        </p:txBody>
      </p:sp>
      <p:sp>
        <p:nvSpPr>
          <p:cNvPr id="325" name="Rectangle 324">
            <a:extLst>
              <a:ext uri="{FF2B5EF4-FFF2-40B4-BE49-F238E27FC236}">
                <a16:creationId xmlns:a16="http://schemas.microsoft.com/office/drawing/2014/main" id="{AC10E65B-B8BD-42A1-9E52-2E064EE2765F}"/>
              </a:ext>
            </a:extLst>
          </p:cNvPr>
          <p:cNvSpPr/>
          <p:nvPr/>
        </p:nvSpPr>
        <p:spPr bwMode="auto">
          <a:xfrm>
            <a:off x="10371159" y="1148622"/>
            <a:ext cx="138123" cy="5760566"/>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0" tIns="46790" rIns="46790" bIns="46790" numCol="1" rtlCol="0" anchor="ctr" anchorCtr="0" compatLnSpc="1">
            <a:prstTxWarp prst="textNoShape">
              <a:avLst/>
            </a:prstTxWarp>
          </a:bodyPr>
          <a:lstStyle/>
          <a:p>
            <a:pPr defTabSz="914167" eaLnBrk="0" fontAlgn="base" hangingPunct="0">
              <a:spcBef>
                <a:spcPct val="0"/>
              </a:spcBef>
              <a:spcAft>
                <a:spcPct val="0"/>
              </a:spcAft>
            </a:pPr>
            <a:endParaRPr lang="en-US" sz="1100" b="1">
              <a:solidFill>
                <a:srgbClr val="000000"/>
              </a:solidFill>
              <a:latin typeface="Intel Clear" panose="020B0604020203020204" pitchFamily="34" charset="0"/>
            </a:endParaRPr>
          </a:p>
        </p:txBody>
      </p:sp>
      <p:sp>
        <p:nvSpPr>
          <p:cNvPr id="326" name="Rectangle 325">
            <a:extLst>
              <a:ext uri="{FF2B5EF4-FFF2-40B4-BE49-F238E27FC236}">
                <a16:creationId xmlns:a16="http://schemas.microsoft.com/office/drawing/2014/main" id="{B72D7DDB-8C12-42A1-A7DA-B871DA73DA1B}"/>
              </a:ext>
            </a:extLst>
          </p:cNvPr>
          <p:cNvSpPr/>
          <p:nvPr/>
        </p:nvSpPr>
        <p:spPr bwMode="auto">
          <a:xfrm>
            <a:off x="9558911" y="1148622"/>
            <a:ext cx="138123" cy="5760566"/>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0" tIns="46790" rIns="46790" bIns="46790" numCol="1" rtlCol="0" anchor="ctr" anchorCtr="0" compatLnSpc="1">
            <a:prstTxWarp prst="textNoShape">
              <a:avLst/>
            </a:prstTxWarp>
          </a:bodyPr>
          <a:lstStyle/>
          <a:p>
            <a:pPr defTabSz="914167" eaLnBrk="0" fontAlgn="base" hangingPunct="0">
              <a:spcBef>
                <a:spcPct val="0"/>
              </a:spcBef>
              <a:spcAft>
                <a:spcPct val="0"/>
              </a:spcAft>
            </a:pPr>
            <a:endParaRPr lang="en-US" sz="1100" b="1" i="1">
              <a:solidFill>
                <a:srgbClr val="000000"/>
              </a:solidFill>
              <a:latin typeface="Intel Clear" panose="020B0604020203020204" pitchFamily="34" charset="0"/>
            </a:endParaRPr>
          </a:p>
        </p:txBody>
      </p:sp>
      <p:sp>
        <p:nvSpPr>
          <p:cNvPr id="327" name="Rectangle 326">
            <a:extLst>
              <a:ext uri="{FF2B5EF4-FFF2-40B4-BE49-F238E27FC236}">
                <a16:creationId xmlns:a16="http://schemas.microsoft.com/office/drawing/2014/main" id="{63BEC749-14D7-45C6-AACF-3CC91E7D33C4}"/>
              </a:ext>
            </a:extLst>
          </p:cNvPr>
          <p:cNvSpPr/>
          <p:nvPr/>
        </p:nvSpPr>
        <p:spPr bwMode="auto">
          <a:xfrm>
            <a:off x="9709067" y="1148622"/>
            <a:ext cx="138123" cy="5760566"/>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0" tIns="46790" rIns="46790" bIns="46790" numCol="1" rtlCol="0" anchor="ctr" anchorCtr="0" compatLnSpc="1">
            <a:prstTxWarp prst="textNoShape">
              <a:avLst/>
            </a:prstTxWarp>
          </a:bodyPr>
          <a:lstStyle/>
          <a:p>
            <a:pPr defTabSz="914167" eaLnBrk="0" fontAlgn="base" hangingPunct="0">
              <a:spcBef>
                <a:spcPct val="0"/>
              </a:spcBef>
              <a:spcAft>
                <a:spcPct val="0"/>
              </a:spcAft>
            </a:pPr>
            <a:endParaRPr lang="en-US" sz="1100" b="1">
              <a:solidFill>
                <a:srgbClr val="000000"/>
              </a:solidFill>
              <a:latin typeface="Intel Clear" panose="020B0604020203020204" pitchFamily="34" charset="0"/>
            </a:endParaRPr>
          </a:p>
        </p:txBody>
      </p:sp>
      <p:sp>
        <p:nvSpPr>
          <p:cNvPr id="328" name="Rectangle 327">
            <a:extLst>
              <a:ext uri="{FF2B5EF4-FFF2-40B4-BE49-F238E27FC236}">
                <a16:creationId xmlns:a16="http://schemas.microsoft.com/office/drawing/2014/main" id="{F322362E-D006-4561-9B60-EB396D346051}"/>
              </a:ext>
            </a:extLst>
          </p:cNvPr>
          <p:cNvSpPr/>
          <p:nvPr/>
        </p:nvSpPr>
        <p:spPr bwMode="auto">
          <a:xfrm>
            <a:off x="7546936" y="1150584"/>
            <a:ext cx="138123" cy="5760566"/>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0" tIns="46790" rIns="46790" bIns="46790" numCol="1" rtlCol="0" anchor="ctr" anchorCtr="0" compatLnSpc="1">
            <a:prstTxWarp prst="textNoShape">
              <a:avLst/>
            </a:prstTxWarp>
          </a:bodyPr>
          <a:lstStyle/>
          <a:p>
            <a:pPr defTabSz="914167" eaLnBrk="0" fontAlgn="base" hangingPunct="0">
              <a:spcBef>
                <a:spcPct val="0"/>
              </a:spcBef>
              <a:spcAft>
                <a:spcPct val="0"/>
              </a:spcAft>
            </a:pPr>
            <a:endParaRPr lang="en-US" sz="1100" b="1" i="1">
              <a:solidFill>
                <a:srgbClr val="000000"/>
              </a:solidFill>
              <a:latin typeface="Intel Clear" panose="020B0604020203020204" pitchFamily="34" charset="0"/>
            </a:endParaRPr>
          </a:p>
        </p:txBody>
      </p:sp>
      <p:sp>
        <p:nvSpPr>
          <p:cNvPr id="329" name="Rectangle 328">
            <a:extLst>
              <a:ext uri="{FF2B5EF4-FFF2-40B4-BE49-F238E27FC236}">
                <a16:creationId xmlns:a16="http://schemas.microsoft.com/office/drawing/2014/main" id="{40113162-8D7F-471D-BC1B-1516A970E6EF}"/>
              </a:ext>
            </a:extLst>
          </p:cNvPr>
          <p:cNvSpPr/>
          <p:nvPr/>
        </p:nvSpPr>
        <p:spPr bwMode="auto">
          <a:xfrm>
            <a:off x="10864250" y="1151865"/>
            <a:ext cx="138123" cy="5760566"/>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0" tIns="46790" rIns="46790" bIns="46790" numCol="1" rtlCol="0" anchor="ctr" anchorCtr="0" compatLnSpc="1">
            <a:prstTxWarp prst="textNoShape">
              <a:avLst/>
            </a:prstTxWarp>
          </a:bodyPr>
          <a:lstStyle/>
          <a:p>
            <a:pPr defTabSz="914167" eaLnBrk="0" fontAlgn="base" hangingPunct="0">
              <a:spcBef>
                <a:spcPct val="0"/>
              </a:spcBef>
              <a:spcAft>
                <a:spcPct val="0"/>
              </a:spcAft>
            </a:pPr>
            <a:endParaRPr lang="en-US" sz="1100" b="1">
              <a:solidFill>
                <a:srgbClr val="000000"/>
              </a:solidFill>
              <a:latin typeface="Intel Clear" panose="020B0604020203020204" pitchFamily="34" charset="0"/>
            </a:endParaRPr>
          </a:p>
        </p:txBody>
      </p:sp>
      <p:sp>
        <p:nvSpPr>
          <p:cNvPr id="330" name="Rectangle 329">
            <a:extLst>
              <a:ext uri="{FF2B5EF4-FFF2-40B4-BE49-F238E27FC236}">
                <a16:creationId xmlns:a16="http://schemas.microsoft.com/office/drawing/2014/main" id="{AE1EFE28-42B3-4D2F-8D95-F809862CE943}"/>
              </a:ext>
            </a:extLst>
          </p:cNvPr>
          <p:cNvSpPr/>
          <p:nvPr/>
        </p:nvSpPr>
        <p:spPr bwMode="auto">
          <a:xfrm>
            <a:off x="11197537" y="1151865"/>
            <a:ext cx="138123" cy="5760566"/>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0" tIns="46790" rIns="46790" bIns="46790" numCol="1" rtlCol="0" anchor="ctr" anchorCtr="0" compatLnSpc="1">
            <a:prstTxWarp prst="textNoShape">
              <a:avLst/>
            </a:prstTxWarp>
          </a:bodyPr>
          <a:lstStyle/>
          <a:p>
            <a:pPr defTabSz="914167" eaLnBrk="0" fontAlgn="base" hangingPunct="0">
              <a:spcBef>
                <a:spcPct val="0"/>
              </a:spcBef>
              <a:spcAft>
                <a:spcPct val="0"/>
              </a:spcAft>
            </a:pPr>
            <a:endParaRPr lang="en-US" sz="1100" b="1">
              <a:solidFill>
                <a:srgbClr val="000000"/>
              </a:solidFill>
              <a:latin typeface="Intel Clear" panose="020B0604020203020204" pitchFamily="34" charset="0"/>
            </a:endParaRPr>
          </a:p>
        </p:txBody>
      </p:sp>
      <p:sp>
        <p:nvSpPr>
          <p:cNvPr id="332" name="Rectangle 331">
            <a:extLst>
              <a:ext uri="{FF2B5EF4-FFF2-40B4-BE49-F238E27FC236}">
                <a16:creationId xmlns:a16="http://schemas.microsoft.com/office/drawing/2014/main" id="{3517D76B-8F4A-4ABD-98AC-2600DB41FB30}"/>
              </a:ext>
            </a:extLst>
          </p:cNvPr>
          <p:cNvSpPr/>
          <p:nvPr/>
        </p:nvSpPr>
        <p:spPr>
          <a:xfrm>
            <a:off x="1675846" y="1456421"/>
            <a:ext cx="657510" cy="261590"/>
          </a:xfrm>
          <a:prstGeom prst="rect">
            <a:avLst/>
          </a:prstGeom>
        </p:spPr>
        <p:txBody>
          <a:bodyPr wrap="none" lIns="91419" tIns="45710" rIns="91419" bIns="45710">
            <a:spAutoFit/>
          </a:bodyPr>
          <a:lstStyle/>
          <a:p>
            <a:pPr defTabSz="913173" fontAlgn="ctr">
              <a:defRPr/>
            </a:pPr>
            <a:r>
              <a:rPr lang="en-US" sz="1100" b="1" dirty="0">
                <a:solidFill>
                  <a:schemeClr val="bg1">
                    <a:lumMod val="50000"/>
                  </a:schemeClr>
                </a:solidFill>
              </a:rPr>
              <a:t>IP HAS</a:t>
            </a:r>
          </a:p>
        </p:txBody>
      </p:sp>
      <p:sp>
        <p:nvSpPr>
          <p:cNvPr id="342" name="Rectangle 341">
            <a:extLst>
              <a:ext uri="{FF2B5EF4-FFF2-40B4-BE49-F238E27FC236}">
                <a16:creationId xmlns:a16="http://schemas.microsoft.com/office/drawing/2014/main" id="{5AED39DC-2A1B-4D49-B6A8-61AE44BF8E71}"/>
              </a:ext>
            </a:extLst>
          </p:cNvPr>
          <p:cNvSpPr/>
          <p:nvPr/>
        </p:nvSpPr>
        <p:spPr>
          <a:xfrm>
            <a:off x="1662209" y="3844933"/>
            <a:ext cx="867952" cy="276979"/>
          </a:xfrm>
          <a:prstGeom prst="rect">
            <a:avLst/>
          </a:prstGeom>
        </p:spPr>
        <p:txBody>
          <a:bodyPr wrap="none" lIns="91419" tIns="45710" rIns="91419" bIns="45710">
            <a:spAutoFit/>
          </a:bodyPr>
          <a:lstStyle/>
          <a:p>
            <a:pPr defTabSz="913173" fontAlgn="ctr">
              <a:defRPr/>
            </a:pPr>
            <a:r>
              <a:rPr lang="en-US" sz="1200" b="1" dirty="0">
                <a:solidFill>
                  <a:srgbClr val="000000"/>
                </a:solidFill>
              </a:rPr>
              <a:t>SOC RTL</a:t>
            </a:r>
            <a:endParaRPr lang="en-US" sz="1100" i="1" dirty="0">
              <a:solidFill>
                <a:srgbClr val="000000"/>
              </a:solidFill>
            </a:endParaRPr>
          </a:p>
        </p:txBody>
      </p:sp>
      <p:graphicFrame>
        <p:nvGraphicFramePr>
          <p:cNvPr id="343" name="Table 342">
            <a:extLst>
              <a:ext uri="{FF2B5EF4-FFF2-40B4-BE49-F238E27FC236}">
                <a16:creationId xmlns:a16="http://schemas.microsoft.com/office/drawing/2014/main" id="{757566E1-5BB0-4D27-8CC8-B659238A112F}"/>
              </a:ext>
            </a:extLst>
          </p:cNvPr>
          <p:cNvGraphicFramePr>
            <a:graphicFrameLocks noGrp="1"/>
          </p:cNvGraphicFramePr>
          <p:nvPr/>
        </p:nvGraphicFramePr>
        <p:xfrm>
          <a:off x="3169782" y="4217657"/>
          <a:ext cx="4438544" cy="320130"/>
        </p:xfrm>
        <a:graphic>
          <a:graphicData uri="http://schemas.openxmlformats.org/drawingml/2006/table">
            <a:tbl>
              <a:tblPr/>
              <a:tblGrid>
                <a:gridCol w="1508720">
                  <a:extLst>
                    <a:ext uri="{9D8B030D-6E8A-4147-A177-3AD203B41FA5}">
                      <a16:colId xmlns:a16="http://schemas.microsoft.com/office/drawing/2014/main" val="20000"/>
                    </a:ext>
                  </a:extLst>
                </a:gridCol>
                <a:gridCol w="515244">
                  <a:extLst>
                    <a:ext uri="{9D8B030D-6E8A-4147-A177-3AD203B41FA5}">
                      <a16:colId xmlns:a16="http://schemas.microsoft.com/office/drawing/2014/main" val="20001"/>
                    </a:ext>
                  </a:extLst>
                </a:gridCol>
                <a:gridCol w="119013">
                  <a:extLst>
                    <a:ext uri="{9D8B030D-6E8A-4147-A177-3AD203B41FA5}">
                      <a16:colId xmlns:a16="http://schemas.microsoft.com/office/drawing/2014/main" val="20002"/>
                    </a:ext>
                  </a:extLst>
                </a:gridCol>
                <a:gridCol w="548626">
                  <a:extLst>
                    <a:ext uri="{9D8B030D-6E8A-4147-A177-3AD203B41FA5}">
                      <a16:colId xmlns:a16="http://schemas.microsoft.com/office/drawing/2014/main" val="20003"/>
                    </a:ext>
                  </a:extLst>
                </a:gridCol>
                <a:gridCol w="119013">
                  <a:extLst>
                    <a:ext uri="{9D8B030D-6E8A-4147-A177-3AD203B41FA5}">
                      <a16:colId xmlns:a16="http://schemas.microsoft.com/office/drawing/2014/main" val="20004"/>
                    </a:ext>
                  </a:extLst>
                </a:gridCol>
                <a:gridCol w="804651">
                  <a:extLst>
                    <a:ext uri="{9D8B030D-6E8A-4147-A177-3AD203B41FA5}">
                      <a16:colId xmlns:a16="http://schemas.microsoft.com/office/drawing/2014/main" val="20005"/>
                    </a:ext>
                  </a:extLst>
                </a:gridCol>
                <a:gridCol w="583423">
                  <a:extLst>
                    <a:ext uri="{9D8B030D-6E8A-4147-A177-3AD203B41FA5}">
                      <a16:colId xmlns:a16="http://schemas.microsoft.com/office/drawing/2014/main" val="20006"/>
                    </a:ext>
                  </a:extLst>
                </a:gridCol>
                <a:gridCol w="239854">
                  <a:extLst>
                    <a:ext uri="{9D8B030D-6E8A-4147-A177-3AD203B41FA5}">
                      <a16:colId xmlns:a16="http://schemas.microsoft.com/office/drawing/2014/main" val="20007"/>
                    </a:ext>
                  </a:extLst>
                </a:gridCol>
              </a:tblGrid>
              <a:tr h="160065">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a:solidFill>
                            <a:srgbClr val="000000"/>
                          </a:solidFill>
                          <a:effectLst/>
                          <a:latin typeface="Intel Clear" panose="020B0604020203020204" pitchFamily="34" charset="0"/>
                        </a:rPr>
                        <a:t>SD TR</a:t>
                      </a:r>
                    </a:p>
                  </a:txBody>
                  <a:tcPr marL="45719" marR="45719" marT="45719" marB="45719"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rgbClr val="FFFFFF"/>
                          </a:solidFill>
                          <a:effectLst/>
                          <a:latin typeface="Intel Clear" panose="020B0604020203020204" pitchFamily="34" charset="0"/>
                        </a:rPr>
                        <a:t>SD 0.0</a:t>
                      </a:r>
                    </a:p>
                  </a:txBody>
                  <a:tcPr marL="45719" marR="45719" marT="45719" marB="45719"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 b="0" i="0" u="none" strike="noStrike">
                        <a:solidFill>
                          <a:srgbClr val="FFFFFF"/>
                        </a:solidFill>
                        <a:effectLst/>
                        <a:latin typeface="Intel Clear" panose="020B0604020203020204" pitchFamily="34" charset="0"/>
                      </a:endParaRPr>
                    </a:p>
                  </a:txBody>
                  <a:tcPr marL="45719" marR="45719" marT="45719" marB="45719"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700" b="0" i="0" u="none" strike="noStrike" kern="1200">
                          <a:solidFill>
                            <a:srgbClr val="FFFFFF"/>
                          </a:solidFill>
                          <a:effectLst/>
                          <a:latin typeface="Intel Clear" panose="020B0604020203020204" pitchFamily="34" charset="0"/>
                          <a:ea typeface="+mn-ea"/>
                          <a:cs typeface="+mn-cs"/>
                        </a:rPr>
                        <a:t> </a:t>
                      </a:r>
                      <a:r>
                        <a:rPr lang="en-US" sz="1000" b="0" i="0" u="none" strike="noStrike" kern="1200">
                          <a:solidFill>
                            <a:srgbClr val="FFFFFF"/>
                          </a:solidFill>
                          <a:effectLst/>
                          <a:latin typeface="Intel Clear" panose="020B0604020203020204" pitchFamily="34" charset="0"/>
                          <a:ea typeface="+mn-ea"/>
                          <a:cs typeface="+mn-cs"/>
                        </a:rPr>
                        <a:t> SD 0.5</a:t>
                      </a:r>
                    </a:p>
                  </a:txBody>
                  <a:tcPr marL="45719" marR="45719" marT="45719" marB="45719" anchor="ctr">
                    <a:lnL w="1905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 b="0" i="0" u="none" strike="noStrike" kern="1200">
                        <a:solidFill>
                          <a:srgbClr val="FFFFFF"/>
                        </a:solidFill>
                        <a:effectLst/>
                        <a:latin typeface="Intel Clear" panose="020B0604020203020204" pitchFamily="34" charset="0"/>
                        <a:ea typeface="+mn-ea"/>
                        <a:cs typeface="+mn-cs"/>
                      </a:endParaRPr>
                    </a:p>
                  </a:txBody>
                  <a:tcPr marL="45719" marR="45719" marT="45719" marB="45719" anchor="ctr">
                    <a:lnL w="28575"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a:solidFill>
                            <a:srgbClr val="000000"/>
                          </a:solidFill>
                          <a:effectLst/>
                          <a:latin typeface="Intel Clear" panose="020B0604020203020204" pitchFamily="34" charset="0"/>
                        </a:rPr>
                        <a:t> SD 0.8</a:t>
                      </a:r>
                    </a:p>
                  </a:txBody>
                  <a:tcPr marL="45719" marR="45719" marT="45719" marB="45719"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dirty="0">
                          <a:solidFill>
                            <a:srgbClr val="000000"/>
                          </a:solidFill>
                          <a:latin typeface="Intel Clear" panose="020B0604020203020204" pitchFamily="34" charset="0"/>
                        </a:rPr>
                        <a:t>SD</a:t>
                      </a:r>
                      <a:r>
                        <a:rPr lang="en-US" sz="1000" baseline="0" dirty="0">
                          <a:solidFill>
                            <a:srgbClr val="000000"/>
                          </a:solidFill>
                          <a:latin typeface="Intel Clear" panose="020B0604020203020204" pitchFamily="34" charset="0"/>
                        </a:rPr>
                        <a:t> 1.0</a:t>
                      </a:r>
                      <a:endParaRPr lang="en-US" sz="1000" dirty="0">
                        <a:solidFill>
                          <a:srgbClr val="000000"/>
                        </a:solidFill>
                        <a:latin typeface="Intel Clear" panose="020B0604020203020204" pitchFamily="34" charset="0"/>
                      </a:endParaRPr>
                    </a:p>
                  </a:txBody>
                  <a:tcPr marL="45719" marR="45719" marT="45719" marB="45719"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endParaRPr lang="en-US" sz="700">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433">
                        <a:lumMod val="75000"/>
                      </a:srgbClr>
                    </a:solidFill>
                  </a:tcPr>
                </a:tc>
                <a:extLst>
                  <a:ext uri="{0D108BD9-81ED-4DB2-BD59-A6C34878D82A}">
                    <a16:rowId xmlns:a16="http://schemas.microsoft.com/office/drawing/2014/main" val="10000"/>
                  </a:ext>
                </a:extLst>
              </a:tr>
              <a:tr h="160065">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 b="0" i="0" u="none" strike="noStrike">
                        <a:solidFill>
                          <a:srgbClr val="FFFFFF"/>
                        </a:solidFill>
                        <a:effectLst/>
                        <a:latin typeface="Intel Clear" panose="020B0604020203020204" pitchFamily="34" charset="0"/>
                      </a:endParaRPr>
                    </a:p>
                  </a:txBody>
                  <a:tcPr marL="45719" marR="45719" marT="45719" marB="45719"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0" b="0" i="0" u="none" strike="noStrike" kern="1200">
                        <a:solidFill>
                          <a:srgbClr val="FFFFFF"/>
                        </a:solidFill>
                        <a:effectLst/>
                        <a:latin typeface="+mn-lt"/>
                        <a:ea typeface="+mn-ea"/>
                        <a:cs typeface="+mn-cs"/>
                      </a:endParaRPr>
                    </a:p>
                  </a:txBody>
                  <a:tcPr marL="45720" marR="4572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 b="0" i="0" u="none" strike="noStrike" kern="1200" dirty="0">
                        <a:solidFill>
                          <a:srgbClr val="FFFFFF"/>
                        </a:solidFill>
                        <a:effectLst/>
                        <a:latin typeface="Intel Clear" panose="020B0604020203020204" pitchFamily="34" charset="0"/>
                        <a:ea typeface="+mn-ea"/>
                        <a:cs typeface="+mn-cs"/>
                      </a:endParaRPr>
                    </a:p>
                  </a:txBody>
                  <a:tcPr marL="45719" marR="45719" marT="45719" marB="45719" anchor="ctr">
                    <a:lnL w="19050" cap="flat" cmpd="sng" algn="ctr">
                      <a:solidFill>
                        <a:srgbClr val="000000"/>
                      </a:solidFill>
                      <a:prstDash val="solid"/>
                      <a:round/>
                      <a:headEnd type="none" w="med" len="med"/>
                      <a:tailEnd type="none" w="med" len="med"/>
                    </a:lnL>
                    <a:lnR w="19050" cap="flat" cmpd="sng" algn="ctr">
                      <a:solidFill>
                        <a:srgbClr val="FFFFFF">
                          <a:lumMod val="65000"/>
                        </a:srgb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345" name="Rectangle 344">
            <a:extLst>
              <a:ext uri="{FF2B5EF4-FFF2-40B4-BE49-F238E27FC236}">
                <a16:creationId xmlns:a16="http://schemas.microsoft.com/office/drawing/2014/main" id="{6E8ABBFF-7457-4457-9920-82FEDB16097F}"/>
              </a:ext>
            </a:extLst>
          </p:cNvPr>
          <p:cNvSpPr/>
          <p:nvPr/>
        </p:nvSpPr>
        <p:spPr>
          <a:xfrm>
            <a:off x="1662209" y="4229533"/>
            <a:ext cx="407441" cy="276979"/>
          </a:xfrm>
          <a:prstGeom prst="rect">
            <a:avLst/>
          </a:prstGeom>
        </p:spPr>
        <p:txBody>
          <a:bodyPr wrap="none" lIns="91419" tIns="45710" rIns="91419" bIns="45710">
            <a:spAutoFit/>
          </a:bodyPr>
          <a:lstStyle/>
          <a:p>
            <a:pPr defTabSz="913173" fontAlgn="ctr">
              <a:defRPr/>
            </a:pPr>
            <a:r>
              <a:rPr lang="en-US" sz="1200" b="1">
                <a:solidFill>
                  <a:srgbClr val="000000"/>
                </a:solidFill>
              </a:rPr>
              <a:t>SD</a:t>
            </a:r>
          </a:p>
        </p:txBody>
      </p:sp>
      <p:sp>
        <p:nvSpPr>
          <p:cNvPr id="350" name="Text Box 61">
            <a:extLst>
              <a:ext uri="{FF2B5EF4-FFF2-40B4-BE49-F238E27FC236}">
                <a16:creationId xmlns:a16="http://schemas.microsoft.com/office/drawing/2014/main" id="{FA163922-642F-4944-A357-B82EC09D2354}"/>
              </a:ext>
            </a:extLst>
          </p:cNvPr>
          <p:cNvSpPr txBox="1">
            <a:spLocks noChangeArrowheads="1"/>
          </p:cNvSpPr>
          <p:nvPr/>
        </p:nvSpPr>
        <p:spPr bwMode="auto">
          <a:xfrm>
            <a:off x="6781559" y="3897062"/>
            <a:ext cx="766514" cy="212282"/>
          </a:xfrm>
          <a:prstGeom prst="rect">
            <a:avLst/>
          </a:prstGeom>
          <a:noFill/>
          <a:ln w="9525">
            <a:noFill/>
            <a:miter lim="800000"/>
            <a:headEnd/>
            <a:tailEnd/>
          </a:ln>
        </p:spPr>
        <p:txBody>
          <a:bodyPr wrap="none" lIns="91419" tIns="45710" rIns="91419" bIns="45710">
            <a:spAutoFit/>
          </a:bodyPr>
          <a:lstStyle/>
          <a:p>
            <a:pPr algn="ctr" defTabSz="969952">
              <a:lnSpc>
                <a:spcPct val="85000"/>
              </a:lnSpc>
              <a:defRPr/>
            </a:pPr>
            <a:r>
              <a:rPr lang="en-US" sz="900" b="1" i="1">
                <a:solidFill>
                  <a:prstClr val="black"/>
                </a:solidFill>
                <a:latin typeface="Intel Clear" panose="020B0604020203020204" pitchFamily="34" charset="0"/>
              </a:rPr>
              <a:t>RTL Freeze</a:t>
            </a:r>
          </a:p>
        </p:txBody>
      </p:sp>
      <p:sp>
        <p:nvSpPr>
          <p:cNvPr id="352" name="TextBox 351">
            <a:extLst>
              <a:ext uri="{FF2B5EF4-FFF2-40B4-BE49-F238E27FC236}">
                <a16:creationId xmlns:a16="http://schemas.microsoft.com/office/drawing/2014/main" id="{532C5BAB-F2EC-4B91-821D-171BAE97E4DC}"/>
              </a:ext>
            </a:extLst>
          </p:cNvPr>
          <p:cNvSpPr txBox="1"/>
          <p:nvPr/>
        </p:nvSpPr>
        <p:spPr>
          <a:xfrm rot="16200000">
            <a:off x="7707464" y="1889267"/>
            <a:ext cx="1805863" cy="261160"/>
          </a:xfrm>
          <a:prstGeom prst="rect">
            <a:avLst/>
          </a:prstGeom>
          <a:noFill/>
        </p:spPr>
        <p:txBody>
          <a:bodyPr wrap="none" lIns="90924" tIns="45497" rIns="90924" bIns="45497" rtlCol="0" anchor="ctr">
            <a:spAutoFit/>
          </a:bodyPr>
          <a:lstStyle/>
          <a:p>
            <a:pPr algn="ctr" defTabSz="979125" eaLnBrk="0" fontAlgn="base" hangingPunct="0">
              <a:spcBef>
                <a:spcPct val="0"/>
              </a:spcBef>
              <a:spcAft>
                <a:spcPct val="0"/>
              </a:spcAft>
            </a:pPr>
            <a:r>
              <a:rPr lang="en-US" sz="1100" b="1">
                <a:solidFill>
                  <a:srgbClr val="000000"/>
                </a:solidFill>
                <a:latin typeface="Intel Clear" panose="020B0604020203020204" pitchFamily="34" charset="0"/>
              </a:rPr>
              <a:t>Platform A0 PO / PO Exit</a:t>
            </a:r>
          </a:p>
        </p:txBody>
      </p:sp>
      <p:sp>
        <p:nvSpPr>
          <p:cNvPr id="353" name="TextBox 352">
            <a:extLst>
              <a:ext uri="{FF2B5EF4-FFF2-40B4-BE49-F238E27FC236}">
                <a16:creationId xmlns:a16="http://schemas.microsoft.com/office/drawing/2014/main" id="{E79C569B-EAAC-49C1-9DBD-8996300C49DB}"/>
              </a:ext>
            </a:extLst>
          </p:cNvPr>
          <p:cNvSpPr txBox="1"/>
          <p:nvPr/>
        </p:nvSpPr>
        <p:spPr>
          <a:xfrm rot="16200000">
            <a:off x="9667616" y="1939773"/>
            <a:ext cx="1565412" cy="261160"/>
          </a:xfrm>
          <a:prstGeom prst="rect">
            <a:avLst/>
          </a:prstGeom>
          <a:noFill/>
        </p:spPr>
        <p:txBody>
          <a:bodyPr wrap="none" lIns="90924" tIns="45497" rIns="90924" bIns="45497" rtlCol="0">
            <a:spAutoFit/>
          </a:bodyPr>
          <a:lstStyle/>
          <a:p>
            <a:pPr algn="ctr" defTabSz="979125" eaLnBrk="0" fontAlgn="base" hangingPunct="0">
              <a:spcBef>
                <a:spcPct val="0"/>
              </a:spcBef>
              <a:spcAft>
                <a:spcPct val="0"/>
              </a:spcAft>
            </a:pPr>
            <a:r>
              <a:rPr lang="en-US" sz="1100" b="1">
                <a:solidFill>
                  <a:srgbClr val="000000"/>
                </a:solidFill>
                <a:latin typeface="Intel Clear" panose="020B0604020203020204" pitchFamily="34" charset="0"/>
              </a:rPr>
              <a:t>PROD Si PO / PO Exit</a:t>
            </a:r>
          </a:p>
        </p:txBody>
      </p:sp>
      <p:sp>
        <p:nvSpPr>
          <p:cNvPr id="354" name="TextBox 353">
            <a:extLst>
              <a:ext uri="{FF2B5EF4-FFF2-40B4-BE49-F238E27FC236}">
                <a16:creationId xmlns:a16="http://schemas.microsoft.com/office/drawing/2014/main" id="{01F3CB19-83CB-4650-AB7A-1AAEA855359D}"/>
              </a:ext>
            </a:extLst>
          </p:cNvPr>
          <p:cNvSpPr txBox="1"/>
          <p:nvPr/>
        </p:nvSpPr>
        <p:spPr>
          <a:xfrm rot="16200000">
            <a:off x="9467962" y="1683062"/>
            <a:ext cx="648495" cy="261160"/>
          </a:xfrm>
          <a:prstGeom prst="rect">
            <a:avLst/>
          </a:prstGeom>
          <a:noFill/>
        </p:spPr>
        <p:txBody>
          <a:bodyPr wrap="none" lIns="90924" tIns="45497" rIns="90924" bIns="45497" rtlCol="0">
            <a:spAutoFit/>
          </a:bodyPr>
          <a:lstStyle/>
          <a:p>
            <a:pPr algn="ctr" defTabSz="979125" eaLnBrk="0" fontAlgn="base" hangingPunct="0">
              <a:spcBef>
                <a:spcPct val="0"/>
              </a:spcBef>
              <a:spcAft>
                <a:spcPct val="0"/>
              </a:spcAft>
            </a:pPr>
            <a:r>
              <a:rPr lang="en-US" sz="1100" b="1">
                <a:solidFill>
                  <a:srgbClr val="000000"/>
                </a:solidFill>
                <a:latin typeface="Intel Clear" panose="020B0604020203020204" pitchFamily="34" charset="0"/>
              </a:rPr>
              <a:t>A0 ES2</a:t>
            </a:r>
          </a:p>
        </p:txBody>
      </p:sp>
      <p:sp>
        <p:nvSpPr>
          <p:cNvPr id="355" name="TextBox 354">
            <a:extLst>
              <a:ext uri="{FF2B5EF4-FFF2-40B4-BE49-F238E27FC236}">
                <a16:creationId xmlns:a16="http://schemas.microsoft.com/office/drawing/2014/main" id="{FE1B6514-5260-412A-8854-9271940E5725}"/>
              </a:ext>
            </a:extLst>
          </p:cNvPr>
          <p:cNvSpPr txBox="1"/>
          <p:nvPr/>
        </p:nvSpPr>
        <p:spPr>
          <a:xfrm rot="16200000">
            <a:off x="9261400" y="1686084"/>
            <a:ext cx="735057" cy="261160"/>
          </a:xfrm>
          <a:prstGeom prst="rect">
            <a:avLst/>
          </a:prstGeom>
          <a:noFill/>
        </p:spPr>
        <p:txBody>
          <a:bodyPr wrap="none" lIns="90924" tIns="45497" rIns="90924" bIns="45497" rtlCol="0">
            <a:spAutoFit/>
          </a:bodyPr>
          <a:lstStyle/>
          <a:p>
            <a:pPr algn="ctr" defTabSz="979125" eaLnBrk="0" fontAlgn="base" hangingPunct="0">
              <a:spcBef>
                <a:spcPct val="0"/>
              </a:spcBef>
              <a:spcAft>
                <a:spcPct val="0"/>
              </a:spcAft>
            </a:pPr>
            <a:r>
              <a:rPr lang="en-US" sz="1100" b="1">
                <a:solidFill>
                  <a:srgbClr val="000000"/>
                </a:solidFill>
                <a:latin typeface="Intel Clear" panose="020B0604020203020204" pitchFamily="34" charset="0"/>
              </a:rPr>
              <a:t>PROD TI</a:t>
            </a:r>
          </a:p>
        </p:txBody>
      </p:sp>
      <p:sp>
        <p:nvSpPr>
          <p:cNvPr id="356" name="Rectangle 355">
            <a:extLst>
              <a:ext uri="{FF2B5EF4-FFF2-40B4-BE49-F238E27FC236}">
                <a16:creationId xmlns:a16="http://schemas.microsoft.com/office/drawing/2014/main" id="{59065B53-4F5F-481E-BC54-145B00894515}"/>
              </a:ext>
            </a:extLst>
          </p:cNvPr>
          <p:cNvSpPr/>
          <p:nvPr/>
        </p:nvSpPr>
        <p:spPr>
          <a:xfrm>
            <a:off x="1663034" y="6435130"/>
            <a:ext cx="1412267" cy="461645"/>
          </a:xfrm>
          <a:prstGeom prst="rect">
            <a:avLst/>
          </a:prstGeom>
        </p:spPr>
        <p:txBody>
          <a:bodyPr wrap="none" lIns="91419" tIns="45710" rIns="91419" bIns="45710">
            <a:spAutoFit/>
          </a:bodyPr>
          <a:lstStyle/>
          <a:p>
            <a:pPr defTabSz="913173" fontAlgn="ctr">
              <a:defRPr/>
            </a:pPr>
            <a:r>
              <a:rPr lang="en-US" sz="1200" b="1">
                <a:solidFill>
                  <a:srgbClr val="000000"/>
                </a:solidFill>
              </a:rPr>
              <a:t>Silicon Enabling</a:t>
            </a:r>
          </a:p>
          <a:p>
            <a:pPr defTabSz="913173" fontAlgn="ctr">
              <a:defRPr/>
            </a:pPr>
            <a:r>
              <a:rPr lang="en-US" sz="1200" b="1">
                <a:solidFill>
                  <a:srgbClr val="000000"/>
                </a:solidFill>
              </a:rPr>
              <a:t>&amp; Execution MFG</a:t>
            </a:r>
          </a:p>
        </p:txBody>
      </p:sp>
      <p:graphicFrame>
        <p:nvGraphicFramePr>
          <p:cNvPr id="357" name="Table 356">
            <a:extLst>
              <a:ext uri="{FF2B5EF4-FFF2-40B4-BE49-F238E27FC236}">
                <a16:creationId xmlns:a16="http://schemas.microsoft.com/office/drawing/2014/main" id="{C0694B8C-D06F-47DF-A765-4EDE19CF7489}"/>
              </a:ext>
            </a:extLst>
          </p:cNvPr>
          <p:cNvGraphicFramePr>
            <a:graphicFrameLocks noGrp="1"/>
          </p:cNvGraphicFramePr>
          <p:nvPr/>
        </p:nvGraphicFramePr>
        <p:xfrm>
          <a:off x="4571765" y="3830138"/>
          <a:ext cx="2212788" cy="320129"/>
        </p:xfrm>
        <a:graphic>
          <a:graphicData uri="http://schemas.openxmlformats.org/drawingml/2006/table">
            <a:tbl>
              <a:tblPr/>
              <a:tblGrid>
                <a:gridCol w="384038">
                  <a:extLst>
                    <a:ext uri="{9D8B030D-6E8A-4147-A177-3AD203B41FA5}">
                      <a16:colId xmlns:a16="http://schemas.microsoft.com/office/drawing/2014/main" val="20000"/>
                    </a:ext>
                  </a:extLst>
                </a:gridCol>
                <a:gridCol w="786363">
                  <a:extLst>
                    <a:ext uri="{9D8B030D-6E8A-4147-A177-3AD203B41FA5}">
                      <a16:colId xmlns:a16="http://schemas.microsoft.com/office/drawing/2014/main" val="20001"/>
                    </a:ext>
                  </a:extLst>
                </a:gridCol>
                <a:gridCol w="566912">
                  <a:extLst>
                    <a:ext uri="{9D8B030D-6E8A-4147-A177-3AD203B41FA5}">
                      <a16:colId xmlns:a16="http://schemas.microsoft.com/office/drawing/2014/main" val="20002"/>
                    </a:ext>
                  </a:extLst>
                </a:gridCol>
                <a:gridCol w="475475">
                  <a:extLst>
                    <a:ext uri="{9D8B030D-6E8A-4147-A177-3AD203B41FA5}">
                      <a16:colId xmlns:a16="http://schemas.microsoft.com/office/drawing/2014/main" val="20003"/>
                    </a:ext>
                  </a:extLst>
                </a:gridCol>
              </a:tblGrid>
              <a:tr h="320129">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rgbClr val="FFFFFF"/>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rgbClr val="FFFFFF"/>
                          </a:solidFill>
                          <a:effectLst/>
                          <a:latin typeface="Intel Clear" panose="020B0604020203020204" pitchFamily="34" charset="0"/>
                        </a:rPr>
                        <a:t> RTL</a:t>
                      </a:r>
                      <a:r>
                        <a:rPr lang="en-US" sz="1000" b="0" i="0" u="none" strike="noStrike" baseline="0">
                          <a:solidFill>
                            <a:srgbClr val="FFFFFF"/>
                          </a:solidFill>
                          <a:effectLst/>
                          <a:latin typeface="Intel Clear" panose="020B0604020203020204" pitchFamily="34" charset="0"/>
                        </a:rPr>
                        <a:t> </a:t>
                      </a:r>
                      <a:r>
                        <a:rPr lang="en-US" sz="1000" b="0" i="0" u="none" strike="noStrike">
                          <a:solidFill>
                            <a:srgbClr val="FFFFFF"/>
                          </a:solidFill>
                          <a:effectLst/>
                          <a:latin typeface="Intel Clear" panose="020B0604020203020204" pitchFamily="34" charset="0"/>
                        </a:rPr>
                        <a:t>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RTL 0.8</a:t>
                      </a:r>
                      <a:endParaRPr lang="en-US" sz="1000" b="0" i="0" u="none" strike="noStrike" kern="1200" dirty="0">
                        <a:solidFill>
                          <a:srgbClr val="00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358" name="Diamond 357">
            <a:extLst>
              <a:ext uri="{FF2B5EF4-FFF2-40B4-BE49-F238E27FC236}">
                <a16:creationId xmlns:a16="http://schemas.microsoft.com/office/drawing/2014/main" id="{80AB12B8-86EE-4C17-8A67-08230799CB6D}"/>
              </a:ext>
            </a:extLst>
          </p:cNvPr>
          <p:cNvSpPr/>
          <p:nvPr/>
        </p:nvSpPr>
        <p:spPr>
          <a:xfrm>
            <a:off x="6719316" y="3895018"/>
            <a:ext cx="125889" cy="182534"/>
          </a:xfrm>
          <a:prstGeom prst="diamond">
            <a:avLst/>
          </a:prstGeom>
          <a:solidFill>
            <a:srgbClr val="8EA9DB"/>
          </a:solidFill>
          <a:ln w="19050" cap="flat" cmpd="sng" algn="ctr">
            <a:solidFill>
              <a:srgbClr val="000000">
                <a:lumMod val="85000"/>
                <a:lumOff val="15000"/>
              </a:srgbClr>
            </a:solidFill>
            <a:prstDash val="solid"/>
          </a:ln>
          <a:effectLst/>
        </p:spPr>
        <p:txBody>
          <a:bodyPr lIns="91419" tIns="45710" rIns="91419" bIns="45710" rtlCol="0" anchor="ctr"/>
          <a:lstStyle/>
          <a:p>
            <a:pPr algn="ctr" defTabSz="969952">
              <a:defRPr/>
            </a:pPr>
            <a:endParaRPr lang="en-US" sz="2000" kern="0">
              <a:solidFill>
                <a:prstClr val="white"/>
              </a:solidFill>
              <a:latin typeface="Intel Clear" panose="020B0604020203020204" pitchFamily="34" charset="0"/>
            </a:endParaRPr>
          </a:p>
        </p:txBody>
      </p:sp>
      <p:sp>
        <p:nvSpPr>
          <p:cNvPr id="359" name="TextBox 358">
            <a:extLst>
              <a:ext uri="{FF2B5EF4-FFF2-40B4-BE49-F238E27FC236}">
                <a16:creationId xmlns:a16="http://schemas.microsoft.com/office/drawing/2014/main" id="{4D22C470-EB11-4D6F-939B-337391DE8168}"/>
              </a:ext>
            </a:extLst>
          </p:cNvPr>
          <p:cNvSpPr txBox="1"/>
          <p:nvPr/>
        </p:nvSpPr>
        <p:spPr>
          <a:xfrm rot="16200000">
            <a:off x="7369092" y="1340840"/>
            <a:ext cx="526666" cy="261160"/>
          </a:xfrm>
          <a:prstGeom prst="rect">
            <a:avLst/>
          </a:prstGeom>
          <a:noFill/>
        </p:spPr>
        <p:txBody>
          <a:bodyPr wrap="none" lIns="90924" tIns="45497" rIns="90924" bIns="45497" rtlCol="0">
            <a:spAutoFit/>
          </a:bodyPr>
          <a:lstStyle/>
          <a:p>
            <a:pPr algn="ctr" defTabSz="979125" eaLnBrk="0" fontAlgn="base" hangingPunct="0">
              <a:spcBef>
                <a:spcPct val="0"/>
              </a:spcBef>
              <a:spcAft>
                <a:spcPct val="0"/>
              </a:spcAft>
            </a:pPr>
            <a:r>
              <a:rPr lang="en-US" sz="1100" b="1" dirty="0">
                <a:solidFill>
                  <a:srgbClr val="000000"/>
                </a:solidFill>
                <a:latin typeface="Intel Clear" panose="020B0604020203020204" pitchFamily="34" charset="0"/>
              </a:rPr>
              <a:t>A0 TI</a:t>
            </a:r>
          </a:p>
        </p:txBody>
      </p:sp>
      <p:sp>
        <p:nvSpPr>
          <p:cNvPr id="360" name="TextBox 359">
            <a:extLst>
              <a:ext uri="{FF2B5EF4-FFF2-40B4-BE49-F238E27FC236}">
                <a16:creationId xmlns:a16="http://schemas.microsoft.com/office/drawing/2014/main" id="{05620063-B194-4674-B284-F70DCF22AA8F}"/>
              </a:ext>
            </a:extLst>
          </p:cNvPr>
          <p:cNvSpPr txBox="1"/>
          <p:nvPr/>
        </p:nvSpPr>
        <p:spPr>
          <a:xfrm rot="16200000">
            <a:off x="10440690" y="1710348"/>
            <a:ext cx="959477" cy="261160"/>
          </a:xfrm>
          <a:prstGeom prst="rect">
            <a:avLst/>
          </a:prstGeom>
          <a:noFill/>
        </p:spPr>
        <p:txBody>
          <a:bodyPr wrap="none" lIns="90924" tIns="45497" rIns="90924" bIns="45497" rtlCol="0">
            <a:spAutoFit/>
          </a:bodyPr>
          <a:lstStyle/>
          <a:p>
            <a:pPr algn="ctr" defTabSz="979125" eaLnBrk="0" fontAlgn="base" hangingPunct="0">
              <a:spcBef>
                <a:spcPct val="0"/>
              </a:spcBef>
              <a:spcAft>
                <a:spcPct val="0"/>
              </a:spcAft>
            </a:pPr>
            <a:r>
              <a:rPr lang="en-US" sz="1100" b="1">
                <a:solidFill>
                  <a:srgbClr val="000000"/>
                </a:solidFill>
                <a:latin typeface="Intel Clear" panose="020B0604020203020204" pitchFamily="34" charset="0"/>
              </a:rPr>
              <a:t>PROD Si QS</a:t>
            </a:r>
          </a:p>
        </p:txBody>
      </p:sp>
      <p:sp>
        <p:nvSpPr>
          <p:cNvPr id="361" name="TextBox 360">
            <a:extLst>
              <a:ext uri="{FF2B5EF4-FFF2-40B4-BE49-F238E27FC236}">
                <a16:creationId xmlns:a16="http://schemas.microsoft.com/office/drawing/2014/main" id="{EF90231C-F05F-4ACF-A6A2-713E44B73555}"/>
              </a:ext>
            </a:extLst>
          </p:cNvPr>
          <p:cNvSpPr txBox="1"/>
          <p:nvPr/>
        </p:nvSpPr>
        <p:spPr>
          <a:xfrm rot="16200000">
            <a:off x="10747032" y="1745518"/>
            <a:ext cx="1050849" cy="261160"/>
          </a:xfrm>
          <a:prstGeom prst="rect">
            <a:avLst/>
          </a:prstGeom>
          <a:noFill/>
        </p:spPr>
        <p:txBody>
          <a:bodyPr wrap="none" lIns="90924" tIns="45497" rIns="90924" bIns="45497" rtlCol="0">
            <a:spAutoFit/>
          </a:bodyPr>
          <a:lstStyle/>
          <a:p>
            <a:pPr algn="ctr" defTabSz="979125" eaLnBrk="0" fontAlgn="base" hangingPunct="0">
              <a:spcBef>
                <a:spcPct val="0"/>
              </a:spcBef>
              <a:spcAft>
                <a:spcPct val="0"/>
              </a:spcAft>
            </a:pPr>
            <a:r>
              <a:rPr lang="en-US" sz="1100" b="1">
                <a:solidFill>
                  <a:srgbClr val="000000"/>
                </a:solidFill>
                <a:latin typeface="Intel Clear" panose="020B0604020203020204" pitchFamily="34" charset="0"/>
              </a:rPr>
              <a:t>PROD Si PRQ</a:t>
            </a:r>
          </a:p>
        </p:txBody>
      </p:sp>
      <p:sp>
        <p:nvSpPr>
          <p:cNvPr id="362" name="Rectangle 361">
            <a:extLst>
              <a:ext uri="{FF2B5EF4-FFF2-40B4-BE49-F238E27FC236}">
                <a16:creationId xmlns:a16="http://schemas.microsoft.com/office/drawing/2014/main" id="{84E92C9B-3BE2-4BF1-8682-6CE434CB6389}"/>
              </a:ext>
            </a:extLst>
          </p:cNvPr>
          <p:cNvSpPr/>
          <p:nvPr/>
        </p:nvSpPr>
        <p:spPr bwMode="auto">
          <a:xfrm>
            <a:off x="3163619" y="3827744"/>
            <a:ext cx="1404426" cy="320223"/>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0" tIns="46790" rIns="46790" bIns="46790" numCol="1" rtlCol="0" anchor="ctr" anchorCtr="0" compatLnSpc="1">
            <a:prstTxWarp prst="textNoShape">
              <a:avLst/>
            </a:prstTxWarp>
          </a:bodyPr>
          <a:lstStyle/>
          <a:p>
            <a:pPr algn="ctr" defTabSz="914167" eaLnBrk="0" fontAlgn="base" hangingPunct="0">
              <a:spcBef>
                <a:spcPct val="0"/>
              </a:spcBef>
              <a:spcAft>
                <a:spcPct val="0"/>
              </a:spcAft>
              <a:defRPr/>
            </a:pPr>
            <a:r>
              <a:rPr lang="en-US" sz="1000" kern="0">
                <a:solidFill>
                  <a:srgbClr val="000000"/>
                </a:solidFill>
                <a:latin typeface="Intel Clear" panose="020B0604020203020204" pitchFamily="34" charset="0"/>
              </a:rPr>
              <a:t>RTL TR</a:t>
            </a:r>
          </a:p>
        </p:txBody>
      </p:sp>
      <p:sp>
        <p:nvSpPr>
          <p:cNvPr id="366" name="TextBox 365">
            <a:extLst>
              <a:ext uri="{FF2B5EF4-FFF2-40B4-BE49-F238E27FC236}">
                <a16:creationId xmlns:a16="http://schemas.microsoft.com/office/drawing/2014/main" id="{1D152ECA-C310-44E6-8405-506A8FE57A0C}"/>
              </a:ext>
            </a:extLst>
          </p:cNvPr>
          <p:cNvSpPr txBox="1"/>
          <p:nvPr/>
        </p:nvSpPr>
        <p:spPr>
          <a:xfrm>
            <a:off x="7302822" y="528718"/>
            <a:ext cx="643750" cy="430437"/>
          </a:xfrm>
          <a:prstGeom prst="rect">
            <a:avLst/>
          </a:prstGeom>
          <a:noFill/>
        </p:spPr>
        <p:txBody>
          <a:bodyPr wrap="none" lIns="90924" tIns="45497" rIns="90924" bIns="45497" rtlCol="0">
            <a:spAutoFit/>
          </a:bodyPr>
          <a:lstStyle/>
          <a:p>
            <a:pPr algn="r" defTabSz="979125" eaLnBrk="0" fontAlgn="base" hangingPunct="0">
              <a:spcBef>
                <a:spcPct val="0"/>
              </a:spcBef>
              <a:spcAft>
                <a:spcPct val="0"/>
              </a:spcAft>
            </a:pPr>
            <a:endParaRPr lang="en-US" sz="400" b="1" dirty="0">
              <a:solidFill>
                <a:srgbClr val="002060"/>
              </a:solidFill>
            </a:endParaRPr>
          </a:p>
          <a:p>
            <a:pPr algn="r" defTabSz="979125" eaLnBrk="0" fontAlgn="base" hangingPunct="0">
              <a:spcBef>
                <a:spcPct val="0"/>
              </a:spcBef>
              <a:spcAft>
                <a:spcPct val="0"/>
              </a:spcAft>
            </a:pPr>
            <a:endParaRPr lang="en-US" sz="400" b="1" dirty="0">
              <a:solidFill>
                <a:srgbClr val="002060"/>
              </a:solidFill>
            </a:endParaRPr>
          </a:p>
          <a:p>
            <a:pPr algn="r" defTabSz="979125" eaLnBrk="0" fontAlgn="base" hangingPunct="0">
              <a:spcBef>
                <a:spcPct val="0"/>
              </a:spcBef>
              <a:spcAft>
                <a:spcPct val="0"/>
              </a:spcAft>
            </a:pPr>
            <a:endParaRPr lang="en-US" sz="400" b="1" dirty="0">
              <a:solidFill>
                <a:srgbClr val="002060"/>
              </a:solidFill>
            </a:endParaRPr>
          </a:p>
          <a:p>
            <a:pPr algn="r" defTabSz="979125" eaLnBrk="0" fontAlgn="base" hangingPunct="0">
              <a:spcBef>
                <a:spcPct val="0"/>
              </a:spcBef>
              <a:spcAft>
                <a:spcPct val="0"/>
              </a:spcAft>
            </a:pPr>
            <a:r>
              <a:rPr lang="en-US" sz="1000" b="1" dirty="0">
                <a:solidFill>
                  <a:srgbClr val="002060"/>
                </a:solidFill>
              </a:rPr>
              <a:t>Tape-in</a:t>
            </a:r>
          </a:p>
        </p:txBody>
      </p:sp>
      <p:sp>
        <p:nvSpPr>
          <p:cNvPr id="367" name="TextBox 366">
            <a:extLst>
              <a:ext uri="{FF2B5EF4-FFF2-40B4-BE49-F238E27FC236}">
                <a16:creationId xmlns:a16="http://schemas.microsoft.com/office/drawing/2014/main" id="{FFDE89C5-CDD6-41A8-852F-0FD907743515}"/>
              </a:ext>
            </a:extLst>
          </p:cNvPr>
          <p:cNvSpPr txBox="1"/>
          <p:nvPr/>
        </p:nvSpPr>
        <p:spPr>
          <a:xfrm>
            <a:off x="11078299" y="528717"/>
            <a:ext cx="462546" cy="461214"/>
          </a:xfrm>
          <a:prstGeom prst="rect">
            <a:avLst/>
          </a:prstGeom>
          <a:noFill/>
        </p:spPr>
        <p:txBody>
          <a:bodyPr wrap="none" lIns="90924" tIns="45497" rIns="90924" bIns="45497" rtlCol="0">
            <a:spAutoFit/>
          </a:bodyPr>
          <a:lstStyle/>
          <a:p>
            <a:pPr algn="ctr" defTabSz="979125" eaLnBrk="0" fontAlgn="base" hangingPunct="0">
              <a:spcBef>
                <a:spcPct val="0"/>
              </a:spcBef>
              <a:spcAft>
                <a:spcPct val="0"/>
              </a:spcAft>
            </a:pPr>
            <a:endParaRPr lang="en-US" sz="1000" b="1" dirty="0">
              <a:solidFill>
                <a:srgbClr val="002060"/>
              </a:solidFill>
            </a:endParaRPr>
          </a:p>
          <a:p>
            <a:pPr algn="ctr" defTabSz="979125" eaLnBrk="0" fontAlgn="base" hangingPunct="0">
              <a:spcBef>
                <a:spcPct val="0"/>
              </a:spcBef>
              <a:spcAft>
                <a:spcPct val="0"/>
              </a:spcAft>
            </a:pPr>
            <a:endParaRPr lang="en-US" sz="400" b="1" dirty="0">
              <a:solidFill>
                <a:srgbClr val="002060"/>
              </a:solidFill>
            </a:endParaRPr>
          </a:p>
          <a:p>
            <a:pPr algn="ctr" defTabSz="979125" eaLnBrk="0" fontAlgn="base" hangingPunct="0">
              <a:spcBef>
                <a:spcPct val="0"/>
              </a:spcBef>
              <a:spcAft>
                <a:spcPct val="0"/>
              </a:spcAft>
            </a:pPr>
            <a:r>
              <a:rPr lang="en-US" sz="1000" b="1" dirty="0">
                <a:solidFill>
                  <a:srgbClr val="002060"/>
                </a:solidFill>
              </a:rPr>
              <a:t>PRQ</a:t>
            </a:r>
          </a:p>
        </p:txBody>
      </p:sp>
      <p:sp>
        <p:nvSpPr>
          <p:cNvPr id="370" name="Rectangle 369">
            <a:extLst>
              <a:ext uri="{FF2B5EF4-FFF2-40B4-BE49-F238E27FC236}">
                <a16:creationId xmlns:a16="http://schemas.microsoft.com/office/drawing/2014/main" id="{46CD2ACE-EC0C-4B83-A4D4-590300CDEAF7}"/>
              </a:ext>
            </a:extLst>
          </p:cNvPr>
          <p:cNvSpPr/>
          <p:nvPr/>
        </p:nvSpPr>
        <p:spPr>
          <a:xfrm>
            <a:off x="1655267" y="5527827"/>
            <a:ext cx="497273" cy="276979"/>
          </a:xfrm>
          <a:prstGeom prst="rect">
            <a:avLst/>
          </a:prstGeom>
        </p:spPr>
        <p:txBody>
          <a:bodyPr wrap="none" lIns="91419" tIns="45710" rIns="91419" bIns="45710">
            <a:spAutoFit/>
          </a:bodyPr>
          <a:lstStyle/>
          <a:p>
            <a:pPr defTabSz="913173" fontAlgn="ctr">
              <a:defRPr/>
            </a:pPr>
            <a:r>
              <a:rPr lang="en-US" sz="1200" b="1" dirty="0">
                <a:solidFill>
                  <a:srgbClr val="000000"/>
                </a:solidFill>
              </a:rPr>
              <a:t>PSS</a:t>
            </a:r>
          </a:p>
        </p:txBody>
      </p:sp>
      <p:sp>
        <p:nvSpPr>
          <p:cNvPr id="380" name="Rectangle 379">
            <a:extLst>
              <a:ext uri="{FF2B5EF4-FFF2-40B4-BE49-F238E27FC236}">
                <a16:creationId xmlns:a16="http://schemas.microsoft.com/office/drawing/2014/main" id="{F8A49C86-FACB-4947-8704-06AAB2C4FAA9}"/>
              </a:ext>
            </a:extLst>
          </p:cNvPr>
          <p:cNvSpPr/>
          <p:nvPr/>
        </p:nvSpPr>
        <p:spPr>
          <a:xfrm>
            <a:off x="1665394" y="4603206"/>
            <a:ext cx="872697" cy="276979"/>
          </a:xfrm>
          <a:prstGeom prst="rect">
            <a:avLst/>
          </a:prstGeom>
        </p:spPr>
        <p:txBody>
          <a:bodyPr wrap="none" lIns="91419" tIns="45710" rIns="91419" bIns="45710">
            <a:spAutoFit/>
          </a:bodyPr>
          <a:lstStyle/>
          <a:p>
            <a:pPr defTabSz="913173" fontAlgn="ctr">
              <a:defRPr/>
            </a:pPr>
            <a:r>
              <a:rPr lang="en-US" sz="1200" b="1">
                <a:solidFill>
                  <a:srgbClr val="000000"/>
                </a:solidFill>
              </a:rPr>
              <a:t>SOC VAL</a:t>
            </a:r>
          </a:p>
        </p:txBody>
      </p:sp>
      <p:graphicFrame>
        <p:nvGraphicFramePr>
          <p:cNvPr id="381" name="Table 380">
            <a:extLst>
              <a:ext uri="{FF2B5EF4-FFF2-40B4-BE49-F238E27FC236}">
                <a16:creationId xmlns:a16="http://schemas.microsoft.com/office/drawing/2014/main" id="{AA8AB784-F19C-496B-81B8-F4FDA4302F97}"/>
              </a:ext>
            </a:extLst>
          </p:cNvPr>
          <p:cNvGraphicFramePr>
            <a:graphicFrameLocks noGrp="1"/>
          </p:cNvGraphicFramePr>
          <p:nvPr/>
        </p:nvGraphicFramePr>
        <p:xfrm>
          <a:off x="4600712" y="4608597"/>
          <a:ext cx="2782273" cy="320130"/>
        </p:xfrm>
        <a:graphic>
          <a:graphicData uri="http://schemas.openxmlformats.org/drawingml/2006/table">
            <a:tbl>
              <a:tblPr/>
              <a:tblGrid>
                <a:gridCol w="249453">
                  <a:extLst>
                    <a:ext uri="{9D8B030D-6E8A-4147-A177-3AD203B41FA5}">
                      <a16:colId xmlns:a16="http://schemas.microsoft.com/office/drawing/2014/main" val="20000"/>
                    </a:ext>
                  </a:extLst>
                </a:gridCol>
                <a:gridCol w="365751">
                  <a:extLst>
                    <a:ext uri="{9D8B030D-6E8A-4147-A177-3AD203B41FA5}">
                      <a16:colId xmlns:a16="http://schemas.microsoft.com/office/drawing/2014/main" val="20001"/>
                    </a:ext>
                  </a:extLst>
                </a:gridCol>
                <a:gridCol w="118868">
                  <a:extLst>
                    <a:ext uri="{9D8B030D-6E8A-4147-A177-3AD203B41FA5}">
                      <a16:colId xmlns:a16="http://schemas.microsoft.com/office/drawing/2014/main" val="20002"/>
                    </a:ext>
                  </a:extLst>
                </a:gridCol>
                <a:gridCol w="658350">
                  <a:extLst>
                    <a:ext uri="{9D8B030D-6E8A-4147-A177-3AD203B41FA5}">
                      <a16:colId xmlns:a16="http://schemas.microsoft.com/office/drawing/2014/main" val="20003"/>
                    </a:ext>
                  </a:extLst>
                </a:gridCol>
                <a:gridCol w="786363">
                  <a:extLst>
                    <a:ext uri="{9D8B030D-6E8A-4147-A177-3AD203B41FA5}">
                      <a16:colId xmlns:a16="http://schemas.microsoft.com/office/drawing/2014/main" val="20004"/>
                    </a:ext>
                  </a:extLst>
                </a:gridCol>
                <a:gridCol w="603488">
                  <a:extLst>
                    <a:ext uri="{9D8B030D-6E8A-4147-A177-3AD203B41FA5}">
                      <a16:colId xmlns:a16="http://schemas.microsoft.com/office/drawing/2014/main" val="20005"/>
                    </a:ext>
                  </a:extLst>
                </a:gridCol>
              </a:tblGrid>
              <a:tr h="160065">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rgbClr val="FFFFFF"/>
                          </a:solidFill>
                          <a:effectLst/>
                          <a:latin typeface="Intel Clear" panose="020B0604020203020204" pitchFamily="34" charset="0"/>
                        </a:rPr>
                        <a:t>0.0</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 b="0" i="0" u="none" strike="noStrike">
                        <a:solidFill>
                          <a:srgbClr val="FFFFFF"/>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VAL 0.5</a:t>
                      </a:r>
                    </a:p>
                  </a:txBody>
                  <a:tcPr marL="0" marR="0" marT="0" marB="0" anchor="ctr">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a:solidFill>
                            <a:srgbClr val="000000"/>
                          </a:solidFill>
                          <a:effectLst/>
                          <a:latin typeface="Intel Clear" panose="020B0604020203020204" pitchFamily="34" charset="0"/>
                        </a:rPr>
                        <a:t>VAL 0.8</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baseline="0" dirty="0">
                          <a:solidFill>
                            <a:srgbClr val="000000"/>
                          </a:solidFill>
                          <a:latin typeface="Intel Clear" panose="020B0604020203020204" pitchFamily="34" charset="0"/>
                        </a:rPr>
                        <a:t>VAL 1.0</a:t>
                      </a:r>
                      <a:endParaRPr lang="en-US" sz="1000" dirty="0">
                        <a:solidFill>
                          <a:srgbClr val="000000"/>
                        </a:solidFill>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60065">
                <a:tc vMerge="1">
                  <a:txBody>
                    <a:bodyPr/>
                    <a:lstStyle/>
                    <a:p>
                      <a:pPr algn="ctr" fontAlgn="b">
                        <a:buClrTx/>
                      </a:pPr>
                      <a:endParaRPr lang="en-US" sz="1000" b="0" i="0" u="none" strike="noStrike">
                        <a:solidFill>
                          <a:srgbClr val="FFFFFF"/>
                        </a:solidFill>
                        <a:effectLst/>
                        <a:latin typeface="+mj-lt"/>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6393"/>
                    </a:solidFill>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 b="0" i="0" u="none" strike="noStrike" dirty="0">
                        <a:solidFill>
                          <a:srgbClr val="FFFFFF"/>
                        </a:solidFill>
                        <a:effectLst/>
                        <a:latin typeface="Intel Clear" panose="020B0604020203020204" pitchFamily="34" charset="0"/>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382" name="Rectangle 381">
            <a:extLst>
              <a:ext uri="{FF2B5EF4-FFF2-40B4-BE49-F238E27FC236}">
                <a16:creationId xmlns:a16="http://schemas.microsoft.com/office/drawing/2014/main" id="{37C7852E-C959-43B3-9C66-956DD0177EB4}"/>
              </a:ext>
            </a:extLst>
          </p:cNvPr>
          <p:cNvSpPr/>
          <p:nvPr/>
        </p:nvSpPr>
        <p:spPr bwMode="auto">
          <a:xfrm>
            <a:off x="3161819" y="4606886"/>
            <a:ext cx="1435570" cy="320032"/>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0" tIns="46790" rIns="46790" bIns="46790" numCol="1" rtlCol="0" anchor="ctr" anchorCtr="0" compatLnSpc="1">
            <a:prstTxWarp prst="textNoShape">
              <a:avLst/>
            </a:prstTxWarp>
          </a:bodyPr>
          <a:lstStyle/>
          <a:p>
            <a:pPr algn="ctr" defTabSz="914167" eaLnBrk="0" fontAlgn="base" hangingPunct="0">
              <a:spcBef>
                <a:spcPct val="0"/>
              </a:spcBef>
              <a:spcAft>
                <a:spcPct val="0"/>
              </a:spcAft>
              <a:defRPr/>
            </a:pPr>
            <a:r>
              <a:rPr lang="en-US" sz="1000" kern="0" dirty="0">
                <a:solidFill>
                  <a:srgbClr val="000000"/>
                </a:solidFill>
                <a:latin typeface="Intel Clear" panose="020B0604020203020204" pitchFamily="34" charset="0"/>
              </a:rPr>
              <a:t>SOC VAL TR</a:t>
            </a:r>
          </a:p>
        </p:txBody>
      </p:sp>
      <p:sp>
        <p:nvSpPr>
          <p:cNvPr id="383" name="TextBox 382">
            <a:extLst>
              <a:ext uri="{FF2B5EF4-FFF2-40B4-BE49-F238E27FC236}">
                <a16:creationId xmlns:a16="http://schemas.microsoft.com/office/drawing/2014/main" id="{30CE701E-1BEB-4137-BE58-A5731302D81E}"/>
              </a:ext>
            </a:extLst>
          </p:cNvPr>
          <p:cNvSpPr txBox="1"/>
          <p:nvPr/>
        </p:nvSpPr>
        <p:spPr>
          <a:xfrm rot="16200000">
            <a:off x="8696657" y="1667447"/>
            <a:ext cx="648495" cy="261160"/>
          </a:xfrm>
          <a:prstGeom prst="rect">
            <a:avLst/>
          </a:prstGeom>
          <a:noFill/>
        </p:spPr>
        <p:txBody>
          <a:bodyPr wrap="none" lIns="90924" tIns="45497" rIns="90924" bIns="45497" rtlCol="0">
            <a:spAutoFit/>
          </a:bodyPr>
          <a:lstStyle/>
          <a:p>
            <a:pPr algn="ctr" defTabSz="979125" eaLnBrk="0" fontAlgn="base" hangingPunct="0">
              <a:spcBef>
                <a:spcPct val="0"/>
              </a:spcBef>
              <a:spcAft>
                <a:spcPct val="0"/>
              </a:spcAft>
            </a:pPr>
            <a:r>
              <a:rPr lang="en-US" sz="1100" b="1">
                <a:solidFill>
                  <a:srgbClr val="000000"/>
                </a:solidFill>
                <a:latin typeface="Intel Clear" panose="020B0604020203020204" pitchFamily="34" charset="0"/>
              </a:rPr>
              <a:t>A0 ES1</a:t>
            </a:r>
          </a:p>
        </p:txBody>
      </p:sp>
      <p:sp>
        <p:nvSpPr>
          <p:cNvPr id="384" name="Diamond 383">
            <a:extLst>
              <a:ext uri="{FF2B5EF4-FFF2-40B4-BE49-F238E27FC236}">
                <a16:creationId xmlns:a16="http://schemas.microsoft.com/office/drawing/2014/main" id="{2933F98F-54D3-454D-9A28-A6D3672D35CC}"/>
              </a:ext>
            </a:extLst>
          </p:cNvPr>
          <p:cNvSpPr/>
          <p:nvPr/>
        </p:nvSpPr>
        <p:spPr>
          <a:xfrm>
            <a:off x="4742522" y="3742622"/>
            <a:ext cx="125889" cy="182534"/>
          </a:xfrm>
          <a:prstGeom prst="diamond">
            <a:avLst/>
          </a:prstGeom>
          <a:solidFill>
            <a:srgbClr val="8EA9DB"/>
          </a:solidFill>
          <a:ln w="19050" cap="flat" cmpd="sng" algn="ctr">
            <a:solidFill>
              <a:srgbClr val="000000">
                <a:lumMod val="85000"/>
                <a:lumOff val="15000"/>
              </a:srgbClr>
            </a:solidFill>
            <a:prstDash val="solid"/>
          </a:ln>
          <a:effectLst/>
        </p:spPr>
        <p:txBody>
          <a:bodyPr lIns="91419" tIns="45710" rIns="91419" bIns="45710" rtlCol="0" anchor="ctr"/>
          <a:lstStyle/>
          <a:p>
            <a:pPr algn="ctr" defTabSz="969952">
              <a:defRPr/>
            </a:pPr>
            <a:endParaRPr lang="en-US" sz="2000" kern="0">
              <a:solidFill>
                <a:prstClr val="white"/>
              </a:solidFill>
              <a:latin typeface="Intel Clear" panose="020B0604020203020204" pitchFamily="34" charset="0"/>
            </a:endParaRPr>
          </a:p>
        </p:txBody>
      </p:sp>
      <p:sp>
        <p:nvSpPr>
          <p:cNvPr id="385" name="Text Box 61">
            <a:extLst>
              <a:ext uri="{FF2B5EF4-FFF2-40B4-BE49-F238E27FC236}">
                <a16:creationId xmlns:a16="http://schemas.microsoft.com/office/drawing/2014/main" id="{2AF773BD-30E7-4466-961E-1D42FC9829D6}"/>
              </a:ext>
            </a:extLst>
          </p:cNvPr>
          <p:cNvSpPr txBox="1">
            <a:spLocks noChangeArrowheads="1"/>
          </p:cNvSpPr>
          <p:nvPr/>
        </p:nvSpPr>
        <p:spPr bwMode="auto">
          <a:xfrm>
            <a:off x="4547067" y="3620467"/>
            <a:ext cx="768117" cy="198945"/>
          </a:xfrm>
          <a:prstGeom prst="rect">
            <a:avLst/>
          </a:prstGeom>
          <a:noFill/>
          <a:ln w="9525">
            <a:noFill/>
            <a:miter lim="800000"/>
            <a:headEnd/>
            <a:tailEnd/>
          </a:ln>
        </p:spPr>
        <p:txBody>
          <a:bodyPr wrap="none" lIns="91419" tIns="45710" rIns="91419" bIns="45710">
            <a:spAutoFit/>
          </a:bodyPr>
          <a:lstStyle/>
          <a:p>
            <a:pPr algn="r" defTabSz="969952">
              <a:lnSpc>
                <a:spcPct val="85000"/>
              </a:lnSpc>
              <a:defRPr/>
            </a:pPr>
            <a:r>
              <a:rPr lang="en-US" sz="800" b="1" i="1">
                <a:solidFill>
                  <a:srgbClr val="000000"/>
                </a:solidFill>
                <a:latin typeface="Intel Clear" panose="020B0604020203020204" pitchFamily="34" charset="0"/>
              </a:rPr>
              <a:t>SOC RTL 0.3</a:t>
            </a:r>
          </a:p>
        </p:txBody>
      </p:sp>
      <p:sp>
        <p:nvSpPr>
          <p:cNvPr id="397" name="Rectangle 396">
            <a:extLst>
              <a:ext uri="{FF2B5EF4-FFF2-40B4-BE49-F238E27FC236}">
                <a16:creationId xmlns:a16="http://schemas.microsoft.com/office/drawing/2014/main" id="{31D8F815-FF4F-4123-905B-00E8FBB76C04}"/>
              </a:ext>
            </a:extLst>
          </p:cNvPr>
          <p:cNvSpPr/>
          <p:nvPr/>
        </p:nvSpPr>
        <p:spPr>
          <a:xfrm>
            <a:off x="1662857" y="6031407"/>
            <a:ext cx="1249787" cy="461645"/>
          </a:xfrm>
          <a:prstGeom prst="rect">
            <a:avLst/>
          </a:prstGeom>
        </p:spPr>
        <p:txBody>
          <a:bodyPr wrap="none" lIns="91419" tIns="45710" rIns="91419" bIns="45710">
            <a:spAutoFit/>
          </a:bodyPr>
          <a:lstStyle/>
          <a:p>
            <a:pPr defTabSz="913173" fontAlgn="ctr">
              <a:defRPr/>
            </a:pPr>
            <a:r>
              <a:rPr lang="en-US" sz="1200" b="1">
                <a:solidFill>
                  <a:srgbClr val="000000"/>
                </a:solidFill>
              </a:rPr>
              <a:t>Pre-Si &amp; </a:t>
            </a:r>
          </a:p>
          <a:p>
            <a:pPr defTabSz="913173" fontAlgn="ctr">
              <a:defRPr/>
            </a:pPr>
            <a:r>
              <a:rPr lang="en-US" sz="1200" b="1">
                <a:solidFill>
                  <a:srgbClr val="000000"/>
                </a:solidFill>
              </a:rPr>
              <a:t>Post-Si Sys Val</a:t>
            </a:r>
          </a:p>
        </p:txBody>
      </p:sp>
      <p:cxnSp>
        <p:nvCxnSpPr>
          <p:cNvPr id="398" name="Straight Arrow Connector 397">
            <a:extLst>
              <a:ext uri="{FF2B5EF4-FFF2-40B4-BE49-F238E27FC236}">
                <a16:creationId xmlns:a16="http://schemas.microsoft.com/office/drawing/2014/main" id="{A61EF2D0-6CD5-45BC-B4C3-1B7ECC3BA6A9}"/>
              </a:ext>
            </a:extLst>
          </p:cNvPr>
          <p:cNvCxnSpPr/>
          <p:nvPr/>
        </p:nvCxnSpPr>
        <p:spPr bwMode="auto">
          <a:xfrm>
            <a:off x="6780735" y="4086796"/>
            <a:ext cx="0" cy="182875"/>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a:ln>
          <a:effectLst/>
        </p:spPr>
      </p:cxnSp>
      <p:graphicFrame>
        <p:nvGraphicFramePr>
          <p:cNvPr id="399" name="Table 398">
            <a:extLst>
              <a:ext uri="{FF2B5EF4-FFF2-40B4-BE49-F238E27FC236}">
                <a16:creationId xmlns:a16="http://schemas.microsoft.com/office/drawing/2014/main" id="{A9154807-BB9A-4568-9152-1C3D99897D1F}"/>
              </a:ext>
            </a:extLst>
          </p:cNvPr>
          <p:cNvGraphicFramePr>
            <a:graphicFrameLocks noGrp="1"/>
          </p:cNvGraphicFramePr>
          <p:nvPr/>
        </p:nvGraphicFramePr>
        <p:xfrm>
          <a:off x="3504620" y="3328229"/>
          <a:ext cx="3085473" cy="228594"/>
        </p:xfrm>
        <a:graphic>
          <a:graphicData uri="http://schemas.openxmlformats.org/drawingml/2006/table">
            <a:tbl>
              <a:tblPr/>
              <a:tblGrid>
                <a:gridCol w="403305">
                  <a:extLst>
                    <a:ext uri="{9D8B030D-6E8A-4147-A177-3AD203B41FA5}">
                      <a16:colId xmlns:a16="http://schemas.microsoft.com/office/drawing/2014/main" val="20000"/>
                    </a:ext>
                  </a:extLst>
                </a:gridCol>
                <a:gridCol w="521194">
                  <a:extLst>
                    <a:ext uri="{9D8B030D-6E8A-4147-A177-3AD203B41FA5}">
                      <a16:colId xmlns:a16="http://schemas.microsoft.com/office/drawing/2014/main" val="20001"/>
                    </a:ext>
                  </a:extLst>
                </a:gridCol>
                <a:gridCol w="630919">
                  <a:extLst>
                    <a:ext uri="{9D8B030D-6E8A-4147-A177-3AD203B41FA5}">
                      <a16:colId xmlns:a16="http://schemas.microsoft.com/office/drawing/2014/main" val="20002"/>
                    </a:ext>
                  </a:extLst>
                </a:gridCol>
                <a:gridCol w="761980">
                  <a:extLst>
                    <a:ext uri="{9D8B030D-6E8A-4147-A177-3AD203B41FA5}">
                      <a16:colId xmlns:a16="http://schemas.microsoft.com/office/drawing/2014/main" val="20003"/>
                    </a:ext>
                  </a:extLst>
                </a:gridCol>
                <a:gridCol w="768075">
                  <a:extLst>
                    <a:ext uri="{9D8B030D-6E8A-4147-A177-3AD203B41FA5}">
                      <a16:colId xmlns:a16="http://schemas.microsoft.com/office/drawing/2014/main" val="20004"/>
                    </a:ext>
                  </a:extLst>
                </a:gridCol>
              </a:tblGrid>
              <a:tr h="22859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900" b="0" i="0" u="none" strike="noStrike">
                        <a:solidFill>
                          <a:schemeClr val="tx1"/>
                        </a:solidFill>
                        <a:effectLst/>
                        <a:latin typeface="Intel Clear" panose="020B0604020203020204" pitchFamily="34" charset="0"/>
                      </a:endParaRPr>
                    </a:p>
                  </a:txBody>
                  <a:tcPr marL="45719" marR="45719" marT="18288" marB="18288"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0p3</a:t>
                      </a:r>
                    </a:p>
                  </a:txBody>
                  <a:tcPr marL="45719" marR="45719" marT="18288" marB="18288"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rgbClr val="FFFFFF"/>
                          </a:solidFill>
                          <a:effectLst/>
                          <a:latin typeface="Intel Clear" panose="020B0604020203020204" pitchFamily="34" charset="0"/>
                        </a:rPr>
                        <a:t>0p5</a:t>
                      </a:r>
                    </a:p>
                  </a:txBody>
                  <a:tcPr marL="45719" marR="45719" marT="18288" marB="18288"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a:solidFill>
                            <a:srgbClr val="000000"/>
                          </a:solidFill>
                          <a:effectLst/>
                          <a:latin typeface="Intel Clear" panose="020B0604020203020204" pitchFamily="34" charset="0"/>
                        </a:rPr>
                        <a:t>0p8</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1p0</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400" name="Rectangle 399">
            <a:extLst>
              <a:ext uri="{FF2B5EF4-FFF2-40B4-BE49-F238E27FC236}">
                <a16:creationId xmlns:a16="http://schemas.microsoft.com/office/drawing/2014/main" id="{ADAA47D8-844F-49A3-8B7E-586F25E96C2D}"/>
              </a:ext>
            </a:extLst>
          </p:cNvPr>
          <p:cNvSpPr/>
          <p:nvPr/>
        </p:nvSpPr>
        <p:spPr>
          <a:xfrm>
            <a:off x="1656079" y="3308697"/>
            <a:ext cx="939638" cy="261590"/>
          </a:xfrm>
          <a:prstGeom prst="rect">
            <a:avLst/>
          </a:prstGeom>
        </p:spPr>
        <p:txBody>
          <a:bodyPr wrap="none" lIns="91419" tIns="45710" rIns="91419" bIns="45710">
            <a:spAutoFit/>
          </a:bodyPr>
          <a:lstStyle/>
          <a:p>
            <a:pPr defTabSz="913173" fontAlgn="ctr">
              <a:defRPr/>
            </a:pPr>
            <a:r>
              <a:rPr lang="en-US" sz="1100" b="1" dirty="0">
                <a:solidFill>
                  <a:srgbClr val="000000"/>
                </a:solidFill>
              </a:rPr>
              <a:t>IP FW/DRV</a:t>
            </a:r>
          </a:p>
        </p:txBody>
      </p:sp>
      <p:grpSp>
        <p:nvGrpSpPr>
          <p:cNvPr id="465" name="Group 464">
            <a:extLst>
              <a:ext uri="{FF2B5EF4-FFF2-40B4-BE49-F238E27FC236}">
                <a16:creationId xmlns:a16="http://schemas.microsoft.com/office/drawing/2014/main" id="{888EF48E-E1CF-46B2-BE1F-6DB452972508}"/>
              </a:ext>
            </a:extLst>
          </p:cNvPr>
          <p:cNvGrpSpPr/>
          <p:nvPr/>
        </p:nvGrpSpPr>
        <p:grpSpPr>
          <a:xfrm>
            <a:off x="3638660" y="521616"/>
            <a:ext cx="959150" cy="436457"/>
            <a:chOff x="2121845" y="565746"/>
            <a:chExt cx="959175" cy="436468"/>
          </a:xfrm>
        </p:grpSpPr>
        <p:sp>
          <p:nvSpPr>
            <p:cNvPr id="466" name="TextBox 465">
              <a:extLst>
                <a:ext uri="{FF2B5EF4-FFF2-40B4-BE49-F238E27FC236}">
                  <a16:creationId xmlns:a16="http://schemas.microsoft.com/office/drawing/2014/main" id="{69A580FD-EA0A-4749-9868-217BB645F002}"/>
                </a:ext>
              </a:extLst>
            </p:cNvPr>
            <p:cNvSpPr txBox="1"/>
            <p:nvPr/>
          </p:nvSpPr>
          <p:spPr>
            <a:xfrm>
              <a:off x="2121845" y="602525"/>
              <a:ext cx="959175" cy="399689"/>
            </a:xfrm>
            <a:prstGeom prst="rect">
              <a:avLst/>
            </a:prstGeom>
            <a:noFill/>
          </p:spPr>
          <p:txBody>
            <a:bodyPr wrap="square" lIns="90941" tIns="45507" rIns="90941" bIns="45507" rtlCol="0">
              <a:spAutoFit/>
            </a:bodyPr>
            <a:lstStyle/>
            <a:p>
              <a:pPr algn="r" defTabSz="979125" eaLnBrk="0" fontAlgn="base" hangingPunct="0">
                <a:spcBef>
                  <a:spcPct val="0"/>
                </a:spcBef>
                <a:spcAft>
                  <a:spcPct val="0"/>
                </a:spcAft>
                <a:defRPr/>
              </a:pPr>
              <a:r>
                <a:rPr lang="en-US" sz="1000" b="1" kern="0">
                  <a:solidFill>
                    <a:srgbClr val="002060"/>
                  </a:solidFill>
                  <a:latin typeface="+mj-lt"/>
                </a:rPr>
                <a:t>Execution Commit (EC)</a:t>
              </a:r>
            </a:p>
          </p:txBody>
        </p:sp>
        <p:cxnSp>
          <p:nvCxnSpPr>
            <p:cNvPr id="467" name="Straight Arrow Connector 466">
              <a:extLst>
                <a:ext uri="{FF2B5EF4-FFF2-40B4-BE49-F238E27FC236}">
                  <a16:creationId xmlns:a16="http://schemas.microsoft.com/office/drawing/2014/main" id="{A7AA5AD6-7782-4CF4-9EC3-D5C4E364638F}"/>
                </a:ext>
              </a:extLst>
            </p:cNvPr>
            <p:cNvCxnSpPr/>
            <p:nvPr/>
          </p:nvCxnSpPr>
          <p:spPr bwMode="auto">
            <a:xfrm>
              <a:off x="3037402" y="565746"/>
              <a:ext cx="0" cy="41919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pSp>
      <p:graphicFrame>
        <p:nvGraphicFramePr>
          <p:cNvPr id="468" name="Table 467">
            <a:extLst>
              <a:ext uri="{FF2B5EF4-FFF2-40B4-BE49-F238E27FC236}">
                <a16:creationId xmlns:a16="http://schemas.microsoft.com/office/drawing/2014/main" id="{CECE58B5-23A2-479C-8AD1-9483FEDE97DC}"/>
              </a:ext>
            </a:extLst>
          </p:cNvPr>
          <p:cNvGraphicFramePr>
            <a:graphicFrameLocks noGrp="1"/>
          </p:cNvGraphicFramePr>
          <p:nvPr/>
        </p:nvGraphicFramePr>
        <p:xfrm>
          <a:off x="3171115" y="6085693"/>
          <a:ext cx="4443865" cy="320032"/>
        </p:xfrm>
        <a:graphic>
          <a:graphicData uri="http://schemas.openxmlformats.org/drawingml/2006/table">
            <a:tbl>
              <a:tblPr/>
              <a:tblGrid>
                <a:gridCol w="1371563">
                  <a:extLst>
                    <a:ext uri="{9D8B030D-6E8A-4147-A177-3AD203B41FA5}">
                      <a16:colId xmlns:a16="http://schemas.microsoft.com/office/drawing/2014/main" val="20000"/>
                    </a:ext>
                  </a:extLst>
                </a:gridCol>
                <a:gridCol w="365751">
                  <a:extLst>
                    <a:ext uri="{9D8B030D-6E8A-4147-A177-3AD203B41FA5}">
                      <a16:colId xmlns:a16="http://schemas.microsoft.com/office/drawing/2014/main" val="20001"/>
                    </a:ext>
                  </a:extLst>
                </a:gridCol>
                <a:gridCol w="585200">
                  <a:extLst>
                    <a:ext uri="{9D8B030D-6E8A-4147-A177-3AD203B41FA5}">
                      <a16:colId xmlns:a16="http://schemas.microsoft.com/office/drawing/2014/main" val="20002"/>
                    </a:ext>
                  </a:extLst>
                </a:gridCol>
                <a:gridCol w="795507">
                  <a:extLst>
                    <a:ext uri="{9D8B030D-6E8A-4147-A177-3AD203B41FA5}">
                      <a16:colId xmlns:a16="http://schemas.microsoft.com/office/drawing/2014/main" val="20003"/>
                    </a:ext>
                  </a:extLst>
                </a:gridCol>
                <a:gridCol w="758932">
                  <a:extLst>
                    <a:ext uri="{9D8B030D-6E8A-4147-A177-3AD203B41FA5}">
                      <a16:colId xmlns:a16="http://schemas.microsoft.com/office/drawing/2014/main" val="20004"/>
                    </a:ext>
                  </a:extLst>
                </a:gridCol>
                <a:gridCol w="566912">
                  <a:extLst>
                    <a:ext uri="{9D8B030D-6E8A-4147-A177-3AD203B41FA5}">
                      <a16:colId xmlns:a16="http://schemas.microsoft.com/office/drawing/2014/main" val="20005"/>
                    </a:ext>
                  </a:extLst>
                </a:gridCol>
              </a:tblGrid>
              <a:tr h="155444">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Pre-Si</a:t>
                      </a:r>
                      <a:r>
                        <a:rPr lang="en-US" sz="1000" b="0" i="0" u="none" strike="noStrike" baseline="0" dirty="0">
                          <a:solidFill>
                            <a:srgbClr val="000000"/>
                          </a:solidFill>
                          <a:effectLst/>
                          <a:latin typeface="Intel Clear" panose="020B0604020203020204" pitchFamily="34" charset="0"/>
                        </a:rPr>
                        <a:t> Sys Val</a:t>
                      </a:r>
                      <a:r>
                        <a:rPr lang="en-US" sz="1000" b="0" i="0" u="none" strike="noStrike" dirty="0">
                          <a:solidFill>
                            <a:srgbClr val="000000"/>
                          </a:solidFill>
                          <a:effectLst/>
                          <a:latin typeface="Intel Clear" panose="020B0604020203020204" pitchFamily="34" charset="0"/>
                        </a:rPr>
                        <a:t> TR</a:t>
                      </a:r>
                    </a:p>
                  </a:txBody>
                  <a:tcPr marL="42112" marR="42112" marT="42112" marB="42112"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chemeClr val="bg1"/>
                          </a:solidFill>
                          <a:effectLst/>
                          <a:latin typeface="Intel Clear" panose="020B0604020203020204" pitchFamily="34" charset="0"/>
                        </a:rPr>
                        <a:t>0.0</a:t>
                      </a:r>
                    </a:p>
                  </a:txBody>
                  <a:tcPr marL="42112" marR="42112" marT="42112" marB="42112" anchor="ctr">
                    <a:lnL w="190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a:solidFill>
                          <a:srgbClr val="FFFFFF"/>
                        </a:solidFill>
                        <a:effectLst/>
                        <a:latin typeface="Intel Clear" panose="020B0604020203020204" pitchFamily="34" charset="0"/>
                      </a:endParaRPr>
                    </a:p>
                  </a:txBody>
                  <a:tcPr marL="0" marR="0" marT="0" marB="0" anchor="ctr">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chemeClr val="bg1"/>
                          </a:solidFill>
                          <a:effectLst/>
                          <a:latin typeface="Intel Clear" panose="020B0604020203020204" pitchFamily="34" charset="0"/>
                        </a:rPr>
                        <a:t>Sys Val 0.5</a:t>
                      </a:r>
                    </a:p>
                  </a:txBody>
                  <a:tcPr marL="42112" marR="42112" marT="42112" marB="42112"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Sys</a:t>
                      </a:r>
                      <a:r>
                        <a:rPr lang="en-US" sz="1000" b="0" i="0" u="none" strike="noStrike" baseline="0" dirty="0">
                          <a:solidFill>
                            <a:srgbClr val="000000"/>
                          </a:solidFill>
                          <a:effectLst/>
                          <a:latin typeface="Intel Clear" panose="020B0604020203020204" pitchFamily="34" charset="0"/>
                        </a:rPr>
                        <a:t> Val </a:t>
                      </a:r>
                      <a:r>
                        <a:rPr lang="en-US" sz="1000" b="0" i="0" u="none" strike="noStrike" dirty="0">
                          <a:solidFill>
                            <a:srgbClr val="000000"/>
                          </a:solidFill>
                          <a:effectLst/>
                          <a:latin typeface="Intel Clear" panose="020B0604020203020204" pitchFamily="34" charset="0"/>
                        </a:rPr>
                        <a:t>0.8</a:t>
                      </a:r>
                    </a:p>
                  </a:txBody>
                  <a:tcPr marL="42112" marR="42112" marT="42112" marB="42112"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1.0</a:t>
                      </a:r>
                    </a:p>
                  </a:txBody>
                  <a:tcPr marL="42112" marR="42112" marT="42112" marB="42112"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64588">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469" name="Table 468">
            <a:extLst>
              <a:ext uri="{FF2B5EF4-FFF2-40B4-BE49-F238E27FC236}">
                <a16:creationId xmlns:a16="http://schemas.microsoft.com/office/drawing/2014/main" id="{41D38E5D-0273-4C30-990C-93A704B164E1}"/>
              </a:ext>
            </a:extLst>
          </p:cNvPr>
          <p:cNvGraphicFramePr>
            <a:graphicFrameLocks noGrp="1"/>
          </p:cNvGraphicFramePr>
          <p:nvPr/>
        </p:nvGraphicFramePr>
        <p:xfrm>
          <a:off x="3169924" y="6511947"/>
          <a:ext cx="4443865" cy="320032"/>
        </p:xfrm>
        <a:graphic>
          <a:graphicData uri="http://schemas.openxmlformats.org/drawingml/2006/table">
            <a:tbl>
              <a:tblPr/>
              <a:tblGrid>
                <a:gridCol w="1371563">
                  <a:extLst>
                    <a:ext uri="{9D8B030D-6E8A-4147-A177-3AD203B41FA5}">
                      <a16:colId xmlns:a16="http://schemas.microsoft.com/office/drawing/2014/main" val="20000"/>
                    </a:ext>
                  </a:extLst>
                </a:gridCol>
                <a:gridCol w="950951">
                  <a:extLst>
                    <a:ext uri="{9D8B030D-6E8A-4147-A177-3AD203B41FA5}">
                      <a16:colId xmlns:a16="http://schemas.microsoft.com/office/drawing/2014/main" val="20001"/>
                    </a:ext>
                  </a:extLst>
                </a:gridCol>
                <a:gridCol w="795507">
                  <a:extLst>
                    <a:ext uri="{9D8B030D-6E8A-4147-A177-3AD203B41FA5}">
                      <a16:colId xmlns:a16="http://schemas.microsoft.com/office/drawing/2014/main" val="20002"/>
                    </a:ext>
                  </a:extLst>
                </a:gridCol>
                <a:gridCol w="758932">
                  <a:extLst>
                    <a:ext uri="{9D8B030D-6E8A-4147-A177-3AD203B41FA5}">
                      <a16:colId xmlns:a16="http://schemas.microsoft.com/office/drawing/2014/main" val="20003"/>
                    </a:ext>
                  </a:extLst>
                </a:gridCol>
                <a:gridCol w="566912">
                  <a:extLst>
                    <a:ext uri="{9D8B030D-6E8A-4147-A177-3AD203B41FA5}">
                      <a16:colId xmlns:a16="http://schemas.microsoft.com/office/drawing/2014/main" val="20004"/>
                    </a:ext>
                  </a:extLst>
                </a:gridCol>
              </a:tblGrid>
              <a:tr h="320032">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MFG TR</a:t>
                      </a:r>
                    </a:p>
                  </a:txBody>
                  <a:tcPr marL="42112" marR="42112" marT="42112" marB="42112"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chemeClr val="bg1"/>
                          </a:solidFill>
                          <a:effectLst/>
                          <a:latin typeface="Intel Clear" panose="020B0604020203020204" pitchFamily="34" charset="0"/>
                        </a:rPr>
                        <a:t>SiE</a:t>
                      </a:r>
                      <a:r>
                        <a:rPr lang="en-US" sz="1000" b="0" i="0" u="none" strike="noStrike" baseline="0">
                          <a:solidFill>
                            <a:schemeClr val="bg1"/>
                          </a:solidFill>
                          <a:effectLst/>
                          <a:latin typeface="Intel Clear" panose="020B0604020203020204" pitchFamily="34" charset="0"/>
                        </a:rPr>
                        <a:t> MFG </a:t>
                      </a:r>
                      <a:r>
                        <a:rPr lang="en-US" sz="1000" b="0" i="0" u="none" strike="noStrike">
                          <a:solidFill>
                            <a:schemeClr val="bg1"/>
                          </a:solidFill>
                          <a:effectLst/>
                          <a:latin typeface="Intel Clear" panose="020B0604020203020204" pitchFamily="34" charset="0"/>
                        </a:rPr>
                        <a:t>0.0</a:t>
                      </a:r>
                    </a:p>
                  </a:txBody>
                  <a:tcPr marL="42112" marR="42112" marT="42112" marB="42112"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chemeClr val="bg1"/>
                          </a:solidFill>
                          <a:effectLst/>
                          <a:latin typeface="Intel Clear" panose="020B0604020203020204" pitchFamily="34" charset="0"/>
                        </a:rPr>
                        <a:t>SiE MFG 0.5</a:t>
                      </a:r>
                    </a:p>
                  </a:txBody>
                  <a:tcPr marL="42112" marR="42112" marT="42112" marB="42112"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a:solidFill>
                            <a:srgbClr val="000000"/>
                          </a:solidFill>
                          <a:effectLst/>
                          <a:latin typeface="Intel Clear" panose="020B0604020203020204" pitchFamily="34" charset="0"/>
                        </a:rPr>
                        <a:t>SiE 0.8</a:t>
                      </a:r>
                    </a:p>
                  </a:txBody>
                  <a:tcPr marL="42112" marR="42112" marT="42112" marB="42112"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err="1">
                          <a:solidFill>
                            <a:srgbClr val="000000"/>
                          </a:solidFill>
                          <a:effectLst/>
                          <a:latin typeface="Intel Clear" panose="020B0604020203020204" pitchFamily="34" charset="0"/>
                        </a:rPr>
                        <a:t>SiE</a:t>
                      </a:r>
                      <a:r>
                        <a:rPr lang="en-US" sz="1000" b="0" i="0" u="none" strike="noStrike" dirty="0">
                          <a:solidFill>
                            <a:srgbClr val="000000"/>
                          </a:solidFill>
                          <a:effectLst/>
                          <a:latin typeface="Intel Clear" panose="020B0604020203020204" pitchFamily="34" charset="0"/>
                        </a:rPr>
                        <a:t> 1.0</a:t>
                      </a:r>
                    </a:p>
                  </a:txBody>
                  <a:tcPr marL="42112" marR="42112" marT="42112" marB="42112"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cxnSp>
        <p:nvCxnSpPr>
          <p:cNvPr id="470" name="Straight Connector 469">
            <a:extLst>
              <a:ext uri="{FF2B5EF4-FFF2-40B4-BE49-F238E27FC236}">
                <a16:creationId xmlns:a16="http://schemas.microsoft.com/office/drawing/2014/main" id="{8FF64239-734E-4873-9D36-B7CA20A1CA04}"/>
              </a:ext>
            </a:extLst>
          </p:cNvPr>
          <p:cNvCxnSpPr/>
          <p:nvPr/>
        </p:nvCxnSpPr>
        <p:spPr bwMode="auto">
          <a:xfrm>
            <a:off x="1665419" y="937020"/>
            <a:ext cx="9783819" cy="1944"/>
          </a:xfrm>
          <a:prstGeom prst="line">
            <a:avLst/>
          </a:prstGeom>
          <a:solidFill>
            <a:srgbClr val="99CCFF"/>
          </a:solidFill>
          <a:ln w="19050" cap="flat" cmpd="sng" algn="ctr">
            <a:solidFill>
              <a:srgbClr val="000000"/>
            </a:solidFill>
            <a:prstDash val="solid"/>
            <a:round/>
            <a:headEnd type="none" w="med" len="med"/>
            <a:tailEnd type="none" w="med" len="med"/>
          </a:ln>
          <a:effectLst/>
        </p:spPr>
      </p:cxnSp>
      <p:graphicFrame>
        <p:nvGraphicFramePr>
          <p:cNvPr id="471" name="Table 470">
            <a:extLst>
              <a:ext uri="{FF2B5EF4-FFF2-40B4-BE49-F238E27FC236}">
                <a16:creationId xmlns:a16="http://schemas.microsoft.com/office/drawing/2014/main" id="{69AFF679-3B47-4E04-AEDB-30F1B27970F8}"/>
              </a:ext>
            </a:extLst>
          </p:cNvPr>
          <p:cNvGraphicFramePr>
            <a:graphicFrameLocks noGrp="1"/>
          </p:cNvGraphicFramePr>
          <p:nvPr/>
        </p:nvGraphicFramePr>
        <p:xfrm>
          <a:off x="7617689" y="6086226"/>
          <a:ext cx="3657504" cy="320130"/>
        </p:xfrm>
        <a:graphic>
          <a:graphicData uri="http://schemas.openxmlformats.org/drawingml/2006/table">
            <a:tbl>
              <a:tblPr/>
              <a:tblGrid>
                <a:gridCol w="877801">
                  <a:extLst>
                    <a:ext uri="{9D8B030D-6E8A-4147-A177-3AD203B41FA5}">
                      <a16:colId xmlns:a16="http://schemas.microsoft.com/office/drawing/2014/main" val="20000"/>
                    </a:ext>
                  </a:extLst>
                </a:gridCol>
                <a:gridCol w="237737">
                  <a:extLst>
                    <a:ext uri="{9D8B030D-6E8A-4147-A177-3AD203B41FA5}">
                      <a16:colId xmlns:a16="http://schemas.microsoft.com/office/drawing/2014/main" val="20001"/>
                    </a:ext>
                  </a:extLst>
                </a:gridCol>
                <a:gridCol w="896089">
                  <a:extLst>
                    <a:ext uri="{9D8B030D-6E8A-4147-A177-3AD203B41FA5}">
                      <a16:colId xmlns:a16="http://schemas.microsoft.com/office/drawing/2014/main" val="20002"/>
                    </a:ext>
                  </a:extLst>
                </a:gridCol>
                <a:gridCol w="749788">
                  <a:extLst>
                    <a:ext uri="{9D8B030D-6E8A-4147-A177-3AD203B41FA5}">
                      <a16:colId xmlns:a16="http://schemas.microsoft.com/office/drawing/2014/main" val="20003"/>
                    </a:ext>
                  </a:extLst>
                </a:gridCol>
                <a:gridCol w="91438">
                  <a:extLst>
                    <a:ext uri="{9D8B030D-6E8A-4147-A177-3AD203B41FA5}">
                      <a16:colId xmlns:a16="http://schemas.microsoft.com/office/drawing/2014/main" val="20004"/>
                    </a:ext>
                  </a:extLst>
                </a:gridCol>
                <a:gridCol w="804651">
                  <a:extLst>
                    <a:ext uri="{9D8B030D-6E8A-4147-A177-3AD203B41FA5}">
                      <a16:colId xmlns:a16="http://schemas.microsoft.com/office/drawing/2014/main" val="20005"/>
                    </a:ext>
                  </a:extLst>
                </a:gridCol>
              </a:tblGrid>
              <a:tr h="160065">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chemeClr val="bg1"/>
                          </a:solidFill>
                          <a:effectLst/>
                          <a:latin typeface="Intel Clear" panose="020B0604020203020204" pitchFamily="34" charset="0"/>
                        </a:rPr>
                        <a:t>A0 PO </a:t>
                      </a:r>
                      <a:r>
                        <a:rPr lang="en-US" sz="1000" b="0" i="0" u="none" strike="noStrike">
                          <a:solidFill>
                            <a:srgbClr val="FFFFFF"/>
                          </a:solidFill>
                          <a:effectLst/>
                          <a:latin typeface="Intel Clear" panose="020B0604020203020204" pitchFamily="34" charset="0"/>
                        </a:rPr>
                        <a:t>Read.</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1" i="0" u="none" strike="noStrike">
                          <a:solidFill>
                            <a:srgbClr val="000000"/>
                          </a:solidFill>
                          <a:effectLst/>
                          <a:latin typeface="Intel Clear" panose="020B0604020203020204" pitchFamily="34" charset="0"/>
                        </a:rPr>
                        <a:t>PPOE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Pre-PROD Step</a:t>
                      </a:r>
                    </a:p>
                    <a:p>
                      <a:pPr algn="ctr" fontAlgn="b">
                        <a:buClrTx/>
                      </a:pPr>
                      <a:endParaRPr lang="en-US" sz="1000" b="0" i="0" u="none" strike="noStrike" dirty="0">
                        <a:solidFill>
                          <a:srgbClr val="FF0000"/>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l" fontAlgn="b">
                        <a:buClrTx/>
                      </a:pPr>
                      <a:r>
                        <a:rPr lang="en-US" sz="1000" b="0" i="0" u="none" strike="noStrike" dirty="0">
                          <a:solidFill>
                            <a:schemeClr val="tx1"/>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Validation</a:t>
                      </a:r>
                    </a:p>
                  </a:txBody>
                  <a:tcPr marL="0" marR="0" marT="0" marB="0" anchor="ctr">
                    <a:lnL w="381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800" b="0" i="0" u="none" strike="noStrike" kern="1200">
                        <a:solidFill>
                          <a:srgbClr val="FF0000"/>
                        </a:solidFill>
                        <a:effectLst/>
                        <a:latin typeface="Intel Clear" panose="020B0604020203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Intel Clear" panose="020B0604020203020204" pitchFamily="34" charset="0"/>
                          <a:ea typeface="+mn-ea"/>
                          <a:cs typeface="+mn-cs"/>
                        </a:rPr>
                        <a:t>PROD Step Validation</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1600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chemeClr val="bg1"/>
                          </a:solidFill>
                          <a:effectLst/>
                          <a:latin typeface="Intel Clear" panose="020B0604020203020204" pitchFamily="34" charset="0"/>
                        </a:rPr>
                        <a:t>PO Readiness</a:t>
                      </a:r>
                      <a:endParaRPr lang="en-US" sz="1000" b="0" i="0" u="none" strike="noStrike" dirty="0">
                        <a:solidFill>
                          <a:schemeClr val="bg1"/>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472" name="Table 471">
            <a:extLst>
              <a:ext uri="{FF2B5EF4-FFF2-40B4-BE49-F238E27FC236}">
                <a16:creationId xmlns:a16="http://schemas.microsoft.com/office/drawing/2014/main" id="{1A3C53C0-38FF-4991-980F-8A8F055F1DB8}"/>
              </a:ext>
            </a:extLst>
          </p:cNvPr>
          <p:cNvGraphicFramePr>
            <a:graphicFrameLocks noGrp="1"/>
          </p:cNvGraphicFramePr>
          <p:nvPr/>
        </p:nvGraphicFramePr>
        <p:xfrm>
          <a:off x="7622964" y="6511004"/>
          <a:ext cx="3657501" cy="320040"/>
        </p:xfrm>
        <a:graphic>
          <a:graphicData uri="http://schemas.openxmlformats.org/drawingml/2006/table">
            <a:tbl>
              <a:tblPr/>
              <a:tblGrid>
                <a:gridCol w="861667">
                  <a:extLst>
                    <a:ext uri="{9D8B030D-6E8A-4147-A177-3AD203B41FA5}">
                      <a16:colId xmlns:a16="http://schemas.microsoft.com/office/drawing/2014/main" val="20000"/>
                    </a:ext>
                  </a:extLst>
                </a:gridCol>
                <a:gridCol w="238333">
                  <a:extLst>
                    <a:ext uri="{9D8B030D-6E8A-4147-A177-3AD203B41FA5}">
                      <a16:colId xmlns:a16="http://schemas.microsoft.com/office/drawing/2014/main" val="20001"/>
                    </a:ext>
                  </a:extLst>
                </a:gridCol>
                <a:gridCol w="1659168">
                  <a:extLst>
                    <a:ext uri="{9D8B030D-6E8A-4147-A177-3AD203B41FA5}">
                      <a16:colId xmlns:a16="http://schemas.microsoft.com/office/drawing/2014/main" val="20002"/>
                    </a:ext>
                  </a:extLst>
                </a:gridCol>
                <a:gridCol w="238333">
                  <a:extLst>
                    <a:ext uri="{9D8B030D-6E8A-4147-A177-3AD203B41FA5}">
                      <a16:colId xmlns:a16="http://schemas.microsoft.com/office/drawing/2014/main" val="20004"/>
                    </a:ext>
                  </a:extLst>
                </a:gridCol>
                <a:gridCol w="660000">
                  <a:extLst>
                    <a:ext uri="{9D8B030D-6E8A-4147-A177-3AD203B41FA5}">
                      <a16:colId xmlns:a16="http://schemas.microsoft.com/office/drawing/2014/main" val="20005"/>
                    </a:ext>
                  </a:extLst>
                </a:gridCol>
              </a:tblGrid>
              <a:tr h="320032">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rgbClr val="FFFFFF"/>
                          </a:solidFill>
                          <a:effectLst/>
                          <a:latin typeface="Intel Clear" panose="020B0604020203020204" pitchFamily="34" charset="0"/>
                        </a:rPr>
                        <a:t>A0 Si Read.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1" i="0" u="none" strike="noStrike">
                          <a:solidFill>
                            <a:srgbClr val="000000"/>
                          </a:solidFill>
                          <a:effectLst/>
                          <a:latin typeface="Intel Clear" panose="020B0604020203020204" pitchFamily="34" charset="0"/>
                        </a:rPr>
                        <a:t>PPOE</a:t>
                      </a:r>
                    </a:p>
                  </a:txBody>
                  <a:tcPr marL="0" marR="0" marT="0" marB="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a:solidFill>
                            <a:srgbClr val="000000"/>
                          </a:solidFill>
                          <a:effectLst/>
                          <a:latin typeface="Intel Clear" panose="020B0604020203020204" pitchFamily="34" charset="0"/>
                        </a:rPr>
                        <a:t>A0</a:t>
                      </a:r>
                      <a:r>
                        <a:rPr lang="en-US" sz="1000" b="0" i="0" u="none" strike="noStrike" baseline="0">
                          <a:solidFill>
                            <a:srgbClr val="000000"/>
                          </a:solidFill>
                          <a:effectLst/>
                          <a:latin typeface="Intel Clear" panose="020B0604020203020204" pitchFamily="34" charset="0"/>
                        </a:rPr>
                        <a:t> Execution</a:t>
                      </a:r>
                      <a:endParaRPr lang="en-US" sz="1000" b="0" i="0" u="none" strike="noStrike">
                        <a:solidFill>
                          <a:srgbClr val="000000"/>
                        </a:solidFill>
                        <a:effectLst/>
                        <a:latin typeface="Intel Clear" panose="020B0604020203020204" pitchFamily="34" charset="0"/>
                      </a:endParaRPr>
                    </a:p>
                  </a:txBody>
                  <a:tcPr marL="0" marR="0" marT="27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0" i="0" u="none" strike="noStrike" dirty="0">
                          <a:solidFill>
                            <a:srgbClr val="000000"/>
                          </a:solidFill>
                          <a:effectLst/>
                          <a:latin typeface="Intel Clear" panose="020B0604020203020204" pitchFamily="34" charset="0"/>
                        </a:rPr>
                        <a:t>PROD </a:t>
                      </a:r>
                    </a:p>
                    <a:p>
                      <a:pPr algn="ctr" fontAlgn="b">
                        <a:buClrTx/>
                      </a:pPr>
                      <a:r>
                        <a:rPr lang="en-US" sz="700" b="0" i="0" u="none" strike="noStrike" dirty="0">
                          <a:solidFill>
                            <a:srgbClr val="000000"/>
                          </a:solidFill>
                          <a:effectLst/>
                          <a:latin typeface="Intel Clear" panose="020B0604020203020204" pitchFamily="34" charset="0"/>
                        </a:rPr>
                        <a:t>Step</a:t>
                      </a:r>
                    </a:p>
                    <a:p>
                      <a:pPr algn="ctr" fontAlgn="b">
                        <a:buClrTx/>
                      </a:pPr>
                      <a:r>
                        <a:rPr lang="en-US" sz="700" b="0" i="0" u="none" strike="noStrike" dirty="0">
                          <a:solidFill>
                            <a:srgbClr val="000000"/>
                          </a:solidFill>
                          <a:effectLst/>
                          <a:latin typeface="Intel Clear" panose="020B0604020203020204" pitchFamily="34" charset="0"/>
                        </a:rPr>
                        <a:t>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Intel Clear" panose="020B0604020203020204" pitchFamily="34" charset="0"/>
                          <a:ea typeface="+mn-ea"/>
                          <a:cs typeface="+mn-cs"/>
                        </a:rPr>
                        <a:t>PROD Step Execution</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sp>
        <p:nvSpPr>
          <p:cNvPr id="473" name="Rectangle 472">
            <a:extLst>
              <a:ext uri="{FF2B5EF4-FFF2-40B4-BE49-F238E27FC236}">
                <a16:creationId xmlns:a16="http://schemas.microsoft.com/office/drawing/2014/main" id="{8C9396E6-992A-4301-B3E7-2DF186F6561C}"/>
              </a:ext>
            </a:extLst>
          </p:cNvPr>
          <p:cNvSpPr/>
          <p:nvPr/>
        </p:nvSpPr>
        <p:spPr bwMode="auto">
          <a:xfrm>
            <a:off x="8494054" y="6084547"/>
            <a:ext cx="237737" cy="746491"/>
          </a:xfrm>
          <a:prstGeom prst="rect">
            <a:avLst/>
          </a:prstGeom>
          <a:solidFill>
            <a:srgbClr val="99CCFF"/>
          </a:solidFill>
          <a:ln w="19050" cap="flat" cmpd="sng" algn="ctr">
            <a:solidFill>
              <a:srgbClr val="000000"/>
            </a:solidFill>
            <a:prstDash val="solid"/>
            <a:round/>
            <a:headEnd type="none" w="med" len="med"/>
            <a:tailEnd type="none" w="med" len="med"/>
          </a:ln>
          <a:effectLst/>
        </p:spPr>
        <p:txBody>
          <a:bodyPr vert="vert270" wrap="square" lIns="46799" tIns="0" rIns="46799" bIns="0" numCol="1" rtlCol="0" anchor="ctr" anchorCtr="1" compatLnSpc="1">
            <a:prstTxWarp prst="textNoShape">
              <a:avLst/>
            </a:prstTxWarp>
          </a:bodyPr>
          <a:lstStyle/>
          <a:p>
            <a:pPr algn="ctr" defTabSz="914351" eaLnBrk="0" fontAlgn="base" hangingPunct="0">
              <a:spcBef>
                <a:spcPct val="0"/>
              </a:spcBef>
              <a:spcAft>
                <a:spcPct val="0"/>
              </a:spcAft>
              <a:defRPr/>
            </a:pPr>
            <a:r>
              <a:rPr lang="en-US" sz="700" b="1" kern="0">
                <a:solidFill>
                  <a:srgbClr val="000000"/>
                </a:solidFill>
                <a:latin typeface="Intel Clear" panose="020B0604020203020204" pitchFamily="34" charset="0"/>
                <a:ea typeface="Intel Clear" panose="020B0604020203020204" pitchFamily="34" charset="0"/>
                <a:cs typeface="Intel Clear" panose="020B0604020203020204" pitchFamily="34" charset="0"/>
              </a:rPr>
              <a:t>Platform PO Exit</a:t>
            </a:r>
          </a:p>
        </p:txBody>
      </p:sp>
      <p:grpSp>
        <p:nvGrpSpPr>
          <p:cNvPr id="485" name="Sticker79465">
            <a:extLst>
              <a:ext uri="{FF2B5EF4-FFF2-40B4-BE49-F238E27FC236}">
                <a16:creationId xmlns:a16="http://schemas.microsoft.com/office/drawing/2014/main" id="{E3141C1D-2289-4A6E-919C-FB4AD734DBD1}"/>
              </a:ext>
            </a:extLst>
          </p:cNvPr>
          <p:cNvGrpSpPr/>
          <p:nvPr>
            <p:custDataLst>
              <p:tags r:id="rId1"/>
            </p:custDataLst>
          </p:nvPr>
        </p:nvGrpSpPr>
        <p:grpSpPr>
          <a:xfrm>
            <a:off x="9742405" y="74900"/>
            <a:ext cx="1681748" cy="240469"/>
            <a:chOff x="8169483" y="1306784"/>
            <a:chExt cx="1441099" cy="247652"/>
          </a:xfrm>
        </p:grpSpPr>
        <p:sp>
          <p:nvSpPr>
            <p:cNvPr id="486" name="StickerText79465">
              <a:extLst>
                <a:ext uri="{FF2B5EF4-FFF2-40B4-BE49-F238E27FC236}">
                  <a16:creationId xmlns:a16="http://schemas.microsoft.com/office/drawing/2014/main" id="{676B606E-F884-4C54-BA83-293CADD1E15E}"/>
                </a:ext>
              </a:extLst>
            </p:cNvPr>
            <p:cNvSpPr txBox="1"/>
            <p:nvPr/>
          </p:nvSpPr>
          <p:spPr>
            <a:xfrm>
              <a:off x="8490339" y="1319670"/>
              <a:ext cx="799393" cy="221879"/>
            </a:xfrm>
            <a:prstGeom prst="rect">
              <a:avLst/>
            </a:prstGeom>
            <a:noFill/>
          </p:spPr>
          <p:txBody>
            <a:bodyPr vert="horz" wrap="none" lIns="0" tIns="0" rIns="0" bIns="0" rtlCol="0" anchor="ctr" anchorCtr="0">
              <a:spAutoFit/>
            </a:bodyPr>
            <a:lstStyle/>
            <a:p>
              <a:pPr algn="ctr" defTabSz="970144"/>
              <a:r>
                <a:rPr lang="en-US" sz="1400" b="1" cap="all" dirty="0">
                  <a:latin typeface="IntelOne Display Light" panose="020B0403020203020204" pitchFamily="34" charset="0"/>
                </a:rPr>
                <a:t>UPLC 3.0.0</a:t>
              </a:r>
            </a:p>
          </p:txBody>
        </p:sp>
        <p:cxnSp>
          <p:nvCxnSpPr>
            <p:cNvPr id="487" name="StickerLineTop79465">
              <a:extLst>
                <a:ext uri="{FF2B5EF4-FFF2-40B4-BE49-F238E27FC236}">
                  <a16:creationId xmlns:a16="http://schemas.microsoft.com/office/drawing/2014/main" id="{11863131-2566-477B-92B0-BA618676D517}"/>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488" name="StickerLineBottom79465">
              <a:extLst>
                <a:ext uri="{FF2B5EF4-FFF2-40B4-BE49-F238E27FC236}">
                  <a16:creationId xmlns:a16="http://schemas.microsoft.com/office/drawing/2014/main" id="{F266A2CD-86CA-4893-91F6-A5C546E8C7DD}"/>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184" name="Rectangle 183">
            <a:extLst>
              <a:ext uri="{FF2B5EF4-FFF2-40B4-BE49-F238E27FC236}">
                <a16:creationId xmlns:a16="http://schemas.microsoft.com/office/drawing/2014/main" id="{E7B04395-7F7D-4B65-BC7D-13D98B04C3B7}"/>
              </a:ext>
            </a:extLst>
          </p:cNvPr>
          <p:cNvSpPr/>
          <p:nvPr/>
        </p:nvSpPr>
        <p:spPr>
          <a:xfrm>
            <a:off x="1632049" y="2456229"/>
            <a:ext cx="1152837" cy="261590"/>
          </a:xfrm>
          <a:prstGeom prst="rect">
            <a:avLst/>
          </a:prstGeom>
        </p:spPr>
        <p:txBody>
          <a:bodyPr wrap="none" lIns="91419" tIns="45710" rIns="91419" bIns="45710">
            <a:spAutoFit/>
          </a:bodyPr>
          <a:lstStyle/>
          <a:p>
            <a:pPr defTabSz="913173" fontAlgn="ctr">
              <a:defRPr/>
            </a:pPr>
            <a:r>
              <a:rPr lang="en-US" sz="1100" b="1" dirty="0">
                <a:solidFill>
                  <a:srgbClr val="000000"/>
                </a:solidFill>
              </a:rPr>
              <a:t>IP Design - HIP</a:t>
            </a:r>
            <a:endParaRPr lang="en-US" sz="1100" i="1" dirty="0">
              <a:solidFill>
                <a:srgbClr val="000000"/>
              </a:solidFill>
            </a:endParaRPr>
          </a:p>
        </p:txBody>
      </p:sp>
      <p:sp>
        <p:nvSpPr>
          <p:cNvPr id="185" name="Rectangle 184">
            <a:extLst>
              <a:ext uri="{FF2B5EF4-FFF2-40B4-BE49-F238E27FC236}">
                <a16:creationId xmlns:a16="http://schemas.microsoft.com/office/drawing/2014/main" id="{C19FF73A-183B-46BE-B03C-A99FA329FFE1}"/>
              </a:ext>
            </a:extLst>
          </p:cNvPr>
          <p:cNvSpPr/>
          <p:nvPr/>
        </p:nvSpPr>
        <p:spPr>
          <a:xfrm>
            <a:off x="1638774" y="2886596"/>
            <a:ext cx="1140013" cy="261590"/>
          </a:xfrm>
          <a:prstGeom prst="rect">
            <a:avLst/>
          </a:prstGeom>
        </p:spPr>
        <p:txBody>
          <a:bodyPr wrap="none" lIns="91419" tIns="45710" rIns="91419" bIns="45710">
            <a:spAutoFit/>
          </a:bodyPr>
          <a:lstStyle/>
          <a:p>
            <a:pPr defTabSz="913173" fontAlgn="ctr">
              <a:defRPr/>
            </a:pPr>
            <a:r>
              <a:rPr lang="en-US" sz="1100" b="1" dirty="0">
                <a:solidFill>
                  <a:srgbClr val="000000"/>
                </a:solidFill>
              </a:rPr>
              <a:t>IP Design - SIP</a:t>
            </a:r>
            <a:endParaRPr lang="en-US" sz="1100" i="1" dirty="0">
              <a:solidFill>
                <a:srgbClr val="000000"/>
              </a:solidFill>
            </a:endParaRPr>
          </a:p>
        </p:txBody>
      </p:sp>
      <p:sp>
        <p:nvSpPr>
          <p:cNvPr id="180" name="Rectangle 179">
            <a:extLst>
              <a:ext uri="{FF2B5EF4-FFF2-40B4-BE49-F238E27FC236}">
                <a16:creationId xmlns:a16="http://schemas.microsoft.com/office/drawing/2014/main" id="{E355BC39-69D9-420F-BE02-18D37F891246}"/>
              </a:ext>
            </a:extLst>
          </p:cNvPr>
          <p:cNvSpPr/>
          <p:nvPr/>
        </p:nvSpPr>
        <p:spPr>
          <a:xfrm>
            <a:off x="1665287" y="1166680"/>
            <a:ext cx="481180" cy="261590"/>
          </a:xfrm>
          <a:prstGeom prst="rect">
            <a:avLst/>
          </a:prstGeom>
        </p:spPr>
        <p:txBody>
          <a:bodyPr wrap="none" lIns="91419" tIns="45710" rIns="91419" bIns="45710">
            <a:spAutoFit/>
          </a:bodyPr>
          <a:lstStyle/>
          <a:p>
            <a:pPr defTabSz="913173" fontAlgn="ctr">
              <a:defRPr/>
            </a:pPr>
            <a:r>
              <a:rPr lang="en-US" sz="1100" b="1" dirty="0">
                <a:solidFill>
                  <a:schemeClr val="bg1">
                    <a:lumMod val="50000"/>
                  </a:schemeClr>
                </a:solidFill>
                <a:ea typeface="Intel Clear" panose="020B0604020203020204" pitchFamily="34" charset="0"/>
                <a:cs typeface="Intel Clear" panose="020B0604020203020204" pitchFamily="34" charset="0"/>
              </a:rPr>
              <a:t>PAS</a:t>
            </a:r>
            <a:endParaRPr lang="en-US" sz="1100" b="1" i="1" dirty="0">
              <a:solidFill>
                <a:schemeClr val="bg1">
                  <a:lumMod val="50000"/>
                </a:schemeClr>
              </a:solidFill>
              <a:ea typeface="Intel Clear" panose="020B0604020203020204" pitchFamily="34" charset="0"/>
              <a:cs typeface="Intel Clear" panose="020B0604020203020204" pitchFamily="34" charset="0"/>
            </a:endParaRPr>
          </a:p>
        </p:txBody>
      </p:sp>
      <p:sp>
        <p:nvSpPr>
          <p:cNvPr id="118" name="Isosceles Triangle 117">
            <a:extLst>
              <a:ext uri="{FF2B5EF4-FFF2-40B4-BE49-F238E27FC236}">
                <a16:creationId xmlns:a16="http://schemas.microsoft.com/office/drawing/2014/main" id="{F13E3AC8-9CD5-4D35-8E03-BFFE9633C19A}"/>
              </a:ext>
            </a:extLst>
          </p:cNvPr>
          <p:cNvSpPr/>
          <p:nvPr/>
        </p:nvSpPr>
        <p:spPr>
          <a:xfrm rot="10800000">
            <a:off x="4476651" y="3757369"/>
            <a:ext cx="152396" cy="228594"/>
          </a:xfrm>
          <a:prstGeom prst="triangl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Isosceles Triangle 122">
            <a:extLst>
              <a:ext uri="{FF2B5EF4-FFF2-40B4-BE49-F238E27FC236}">
                <a16:creationId xmlns:a16="http://schemas.microsoft.com/office/drawing/2014/main" id="{377CBF2B-AAE3-41FE-A070-4440A56B01E1}"/>
              </a:ext>
            </a:extLst>
          </p:cNvPr>
          <p:cNvSpPr/>
          <p:nvPr/>
        </p:nvSpPr>
        <p:spPr>
          <a:xfrm rot="10800000">
            <a:off x="5669119" y="4174114"/>
            <a:ext cx="152396" cy="22859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Isosceles Triangle 129">
            <a:extLst>
              <a:ext uri="{FF2B5EF4-FFF2-40B4-BE49-F238E27FC236}">
                <a16:creationId xmlns:a16="http://schemas.microsoft.com/office/drawing/2014/main" id="{21D64974-86FF-4E96-B4B9-4D206F6867E6}"/>
              </a:ext>
            </a:extLst>
          </p:cNvPr>
          <p:cNvSpPr/>
          <p:nvPr/>
        </p:nvSpPr>
        <p:spPr>
          <a:xfrm rot="10800000">
            <a:off x="6227002" y="4179139"/>
            <a:ext cx="152396" cy="228594"/>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Isosceles Triangle 130">
            <a:extLst>
              <a:ext uri="{FF2B5EF4-FFF2-40B4-BE49-F238E27FC236}">
                <a16:creationId xmlns:a16="http://schemas.microsoft.com/office/drawing/2014/main" id="{7ACDF488-1B9D-4DE2-9ABD-36571B024A14}"/>
              </a:ext>
            </a:extLst>
          </p:cNvPr>
          <p:cNvSpPr/>
          <p:nvPr/>
        </p:nvSpPr>
        <p:spPr>
          <a:xfrm rot="10800000">
            <a:off x="6237039" y="3772581"/>
            <a:ext cx="152396" cy="228594"/>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Isosceles Triangle 134">
            <a:extLst>
              <a:ext uri="{FF2B5EF4-FFF2-40B4-BE49-F238E27FC236}">
                <a16:creationId xmlns:a16="http://schemas.microsoft.com/office/drawing/2014/main" id="{2FDC072E-E7AF-409F-932E-C935DD6DB89A}"/>
              </a:ext>
            </a:extLst>
          </p:cNvPr>
          <p:cNvSpPr/>
          <p:nvPr/>
        </p:nvSpPr>
        <p:spPr>
          <a:xfrm rot="10800000">
            <a:off x="7314255" y="4585107"/>
            <a:ext cx="152396" cy="228594"/>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Isosceles Triangle 135">
            <a:extLst>
              <a:ext uri="{FF2B5EF4-FFF2-40B4-BE49-F238E27FC236}">
                <a16:creationId xmlns:a16="http://schemas.microsoft.com/office/drawing/2014/main" id="{AB63BF9F-8BA7-4002-9849-E928E31A8857}"/>
              </a:ext>
            </a:extLst>
          </p:cNvPr>
          <p:cNvSpPr/>
          <p:nvPr/>
        </p:nvSpPr>
        <p:spPr>
          <a:xfrm rot="10800000">
            <a:off x="7540932" y="5978533"/>
            <a:ext cx="152396" cy="228594"/>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Isosceles Triangle 136">
            <a:extLst>
              <a:ext uri="{FF2B5EF4-FFF2-40B4-BE49-F238E27FC236}">
                <a16:creationId xmlns:a16="http://schemas.microsoft.com/office/drawing/2014/main" id="{D348F35D-8770-4F1E-9DC2-8B50219FF032}"/>
              </a:ext>
            </a:extLst>
          </p:cNvPr>
          <p:cNvSpPr/>
          <p:nvPr/>
        </p:nvSpPr>
        <p:spPr>
          <a:xfrm rot="10800000">
            <a:off x="9530401" y="5979053"/>
            <a:ext cx="152396" cy="22859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Isosceles Triangle 137">
            <a:extLst>
              <a:ext uri="{FF2B5EF4-FFF2-40B4-BE49-F238E27FC236}">
                <a16:creationId xmlns:a16="http://schemas.microsoft.com/office/drawing/2014/main" id="{3CBB8BFF-25E6-487B-9F3B-4B2D8BCCED61}"/>
              </a:ext>
            </a:extLst>
          </p:cNvPr>
          <p:cNvSpPr/>
          <p:nvPr/>
        </p:nvSpPr>
        <p:spPr>
          <a:xfrm rot="10800000">
            <a:off x="11182330" y="5987660"/>
            <a:ext cx="152396" cy="228594"/>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Diamond 141">
            <a:extLst>
              <a:ext uri="{FF2B5EF4-FFF2-40B4-BE49-F238E27FC236}">
                <a16:creationId xmlns:a16="http://schemas.microsoft.com/office/drawing/2014/main" id="{18C68F71-DF86-4A85-B709-9B2FB105B301}"/>
              </a:ext>
            </a:extLst>
          </p:cNvPr>
          <p:cNvSpPr/>
          <p:nvPr/>
        </p:nvSpPr>
        <p:spPr>
          <a:xfrm>
            <a:off x="11296842" y="1113083"/>
            <a:ext cx="152396" cy="261603"/>
          </a:xfrm>
          <a:prstGeom prst="diamon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9" name="Picture 138">
            <a:extLst>
              <a:ext uri="{FF2B5EF4-FFF2-40B4-BE49-F238E27FC236}">
                <a16:creationId xmlns:a16="http://schemas.microsoft.com/office/drawing/2014/main" id="{8D570CD5-E7FF-4183-A3B0-8DBB1D42190E}"/>
              </a:ext>
            </a:extLst>
          </p:cNvPr>
          <p:cNvPicPr>
            <a:picLocks noChangeAspect="1"/>
          </p:cNvPicPr>
          <p:nvPr/>
        </p:nvPicPr>
        <p:blipFill>
          <a:blip r:embed="rId5"/>
          <a:stretch>
            <a:fillRect/>
          </a:stretch>
        </p:blipFill>
        <p:spPr>
          <a:xfrm>
            <a:off x="8216615" y="2695517"/>
            <a:ext cx="2913835" cy="1639948"/>
          </a:xfrm>
          <a:prstGeom prst="rect">
            <a:avLst/>
          </a:prstGeom>
        </p:spPr>
      </p:pic>
      <p:graphicFrame>
        <p:nvGraphicFramePr>
          <p:cNvPr id="143" name="Table 6">
            <a:extLst>
              <a:ext uri="{FF2B5EF4-FFF2-40B4-BE49-F238E27FC236}">
                <a16:creationId xmlns:a16="http://schemas.microsoft.com/office/drawing/2014/main" id="{4D9E9D18-A5FF-4A96-A5BE-09E5B8D1341F}"/>
              </a:ext>
            </a:extLst>
          </p:cNvPr>
          <p:cNvGraphicFramePr>
            <a:graphicFrameLocks noGrp="1"/>
          </p:cNvGraphicFramePr>
          <p:nvPr/>
        </p:nvGraphicFramePr>
        <p:xfrm>
          <a:off x="3190410" y="1493153"/>
          <a:ext cx="3398588" cy="251672"/>
        </p:xfrm>
        <a:graphic>
          <a:graphicData uri="http://schemas.openxmlformats.org/drawingml/2006/table">
            <a:tbl>
              <a:tblPr firstRow="1" bandRow="1">
                <a:tableStyleId>{5C22544A-7EE6-4342-B048-85BDC9FD1C3A}</a:tableStyleId>
              </a:tblPr>
              <a:tblGrid>
                <a:gridCol w="1164484">
                  <a:extLst>
                    <a:ext uri="{9D8B030D-6E8A-4147-A177-3AD203B41FA5}">
                      <a16:colId xmlns:a16="http://schemas.microsoft.com/office/drawing/2014/main" val="1151542333"/>
                    </a:ext>
                  </a:extLst>
                </a:gridCol>
                <a:gridCol w="2234104">
                  <a:extLst>
                    <a:ext uri="{9D8B030D-6E8A-4147-A177-3AD203B41FA5}">
                      <a16:colId xmlns:a16="http://schemas.microsoft.com/office/drawing/2014/main" val="2861177239"/>
                    </a:ext>
                  </a:extLst>
                </a:gridCol>
              </a:tblGrid>
              <a:tr h="231634">
                <a:tc>
                  <a:txBody>
                    <a:bodyPr/>
                    <a:lstStyle/>
                    <a:p>
                      <a:pPr algn="ctr"/>
                      <a:r>
                        <a:rPr lang="en-US" sz="1000" dirty="0">
                          <a:solidFill>
                            <a:schemeClr val="tx1"/>
                          </a:solidFill>
                          <a:effectLst/>
                          <a:latin typeface="-apple-system"/>
                        </a:rPr>
                        <a:t>IP Arch Complete</a:t>
                      </a:r>
                      <a:endParaRPr lang="en-US" sz="1000" dirty="0">
                        <a:solidFill>
                          <a:schemeClr val="tx1"/>
                        </a:solidFill>
                      </a:endParaRPr>
                    </a:p>
                  </a:txBody>
                  <a:tcPr marL="99272" marR="99272" marT="49636" marB="496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000" dirty="0">
                          <a:solidFill>
                            <a:schemeClr val="tx1"/>
                          </a:solidFill>
                          <a:effectLst/>
                          <a:latin typeface="-apple-system"/>
                        </a:rPr>
                        <a:t>IP Arch Final</a:t>
                      </a:r>
                      <a:endParaRPr lang="en-US" sz="1000" dirty="0">
                        <a:solidFill>
                          <a:schemeClr val="tx1"/>
                        </a:solidFill>
                      </a:endParaRPr>
                    </a:p>
                  </a:txBody>
                  <a:tcPr marL="99272" marR="99272" marT="49636" marB="496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886816"/>
                  </a:ext>
                </a:extLst>
              </a:tr>
            </a:tbl>
          </a:graphicData>
        </a:graphic>
      </p:graphicFrame>
      <p:sp>
        <p:nvSpPr>
          <p:cNvPr id="144" name="Isosceles Triangle 143">
            <a:extLst>
              <a:ext uri="{FF2B5EF4-FFF2-40B4-BE49-F238E27FC236}">
                <a16:creationId xmlns:a16="http://schemas.microsoft.com/office/drawing/2014/main" id="{BC31D886-93A4-4044-BA24-CC3610DF8E3C}"/>
              </a:ext>
            </a:extLst>
          </p:cNvPr>
          <p:cNvSpPr/>
          <p:nvPr/>
        </p:nvSpPr>
        <p:spPr>
          <a:xfrm rot="10800000">
            <a:off x="4597326" y="4178135"/>
            <a:ext cx="152396" cy="228594"/>
          </a:xfrm>
          <a:prstGeom prst="triangl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Isosceles Triangle 121">
            <a:extLst>
              <a:ext uri="{FF2B5EF4-FFF2-40B4-BE49-F238E27FC236}">
                <a16:creationId xmlns:a16="http://schemas.microsoft.com/office/drawing/2014/main" id="{F187B7CA-6305-4ABA-A6B1-58F697B9E446}"/>
              </a:ext>
            </a:extLst>
          </p:cNvPr>
          <p:cNvSpPr/>
          <p:nvPr/>
        </p:nvSpPr>
        <p:spPr>
          <a:xfrm rot="10800000">
            <a:off x="4265034" y="1470404"/>
            <a:ext cx="152396" cy="22859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Isosceles Triangle 114">
            <a:extLst>
              <a:ext uri="{FF2B5EF4-FFF2-40B4-BE49-F238E27FC236}">
                <a16:creationId xmlns:a16="http://schemas.microsoft.com/office/drawing/2014/main" id="{1EDBBE80-29E1-4013-964A-C4BB458DE218}"/>
              </a:ext>
            </a:extLst>
          </p:cNvPr>
          <p:cNvSpPr/>
          <p:nvPr/>
        </p:nvSpPr>
        <p:spPr>
          <a:xfrm rot="10800000">
            <a:off x="3113872" y="1478560"/>
            <a:ext cx="152396" cy="228594"/>
          </a:xfrm>
          <a:prstGeom prst="triangl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Title 32">
            <a:extLst>
              <a:ext uri="{FF2B5EF4-FFF2-40B4-BE49-F238E27FC236}">
                <a16:creationId xmlns:a16="http://schemas.microsoft.com/office/drawing/2014/main" id="{A61EBEE8-CC63-43AB-843C-541501DDD67F}"/>
              </a:ext>
            </a:extLst>
          </p:cNvPr>
          <p:cNvSpPr>
            <a:spLocks noGrp="1"/>
          </p:cNvSpPr>
          <p:nvPr>
            <p:ph type="title"/>
          </p:nvPr>
        </p:nvSpPr>
        <p:spPr bwMode="gray">
          <a:xfrm>
            <a:off x="413643" y="10487"/>
            <a:ext cx="11912918" cy="584506"/>
          </a:xfrm>
        </p:spPr>
        <p:txBody>
          <a:bodyPr/>
          <a:lstStyle/>
          <a:p>
            <a:r>
              <a:rPr lang="en-US" sz="2800" dirty="0"/>
              <a:t>Security (SDL) Integrated PLC</a:t>
            </a:r>
            <a:endParaRPr lang="en-CA" sz="2800" dirty="0"/>
          </a:p>
        </p:txBody>
      </p:sp>
      <p:graphicFrame>
        <p:nvGraphicFramePr>
          <p:cNvPr id="157" name="Table 156">
            <a:extLst>
              <a:ext uri="{FF2B5EF4-FFF2-40B4-BE49-F238E27FC236}">
                <a16:creationId xmlns:a16="http://schemas.microsoft.com/office/drawing/2014/main" id="{D4464B80-1BB4-4A25-AA7B-F73456AB1C48}"/>
              </a:ext>
            </a:extLst>
          </p:cNvPr>
          <p:cNvGraphicFramePr>
            <a:graphicFrameLocks noGrp="1"/>
          </p:cNvGraphicFramePr>
          <p:nvPr/>
        </p:nvGraphicFramePr>
        <p:xfrm>
          <a:off x="4560888" y="5486261"/>
          <a:ext cx="3937992" cy="320138"/>
        </p:xfrm>
        <a:graphic>
          <a:graphicData uri="http://schemas.openxmlformats.org/drawingml/2006/table">
            <a:tbl>
              <a:tblPr/>
              <a:tblGrid>
                <a:gridCol w="381000">
                  <a:extLst>
                    <a:ext uri="{9D8B030D-6E8A-4147-A177-3AD203B41FA5}">
                      <a16:colId xmlns:a16="http://schemas.microsoft.com/office/drawing/2014/main" val="20000"/>
                    </a:ext>
                  </a:extLst>
                </a:gridCol>
                <a:gridCol w="493764">
                  <a:extLst>
                    <a:ext uri="{9D8B030D-6E8A-4147-A177-3AD203B41FA5}">
                      <a16:colId xmlns:a16="http://schemas.microsoft.com/office/drawing/2014/main" val="20001"/>
                    </a:ext>
                  </a:extLst>
                </a:gridCol>
                <a:gridCol w="621792">
                  <a:extLst>
                    <a:ext uri="{9D8B030D-6E8A-4147-A177-3AD203B41FA5}">
                      <a16:colId xmlns:a16="http://schemas.microsoft.com/office/drawing/2014/main" val="20002"/>
                    </a:ext>
                  </a:extLst>
                </a:gridCol>
                <a:gridCol w="722364">
                  <a:extLst>
                    <a:ext uri="{9D8B030D-6E8A-4147-A177-3AD203B41FA5}">
                      <a16:colId xmlns:a16="http://schemas.microsoft.com/office/drawing/2014/main" val="20003"/>
                    </a:ext>
                  </a:extLst>
                </a:gridCol>
                <a:gridCol w="841248">
                  <a:extLst>
                    <a:ext uri="{9D8B030D-6E8A-4147-A177-3AD203B41FA5}">
                      <a16:colId xmlns:a16="http://schemas.microsoft.com/office/drawing/2014/main" val="20004"/>
                    </a:ext>
                  </a:extLst>
                </a:gridCol>
                <a:gridCol w="877824">
                  <a:extLst>
                    <a:ext uri="{9D8B030D-6E8A-4147-A177-3AD203B41FA5}">
                      <a16:colId xmlns:a16="http://schemas.microsoft.com/office/drawing/2014/main" val="20005"/>
                    </a:ext>
                  </a:extLst>
                </a:gridCol>
              </a:tblGrid>
              <a:tr h="3201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a:t>
                      </a:r>
                      <a:r>
                        <a:rPr lang="en-US" sz="1000" b="0" i="0" u="none" strike="noStrike" baseline="0" dirty="0">
                          <a:solidFill>
                            <a:srgbClr val="FFFFFF"/>
                          </a:solidFill>
                          <a:effectLst/>
                          <a:latin typeface="Intel Clear" panose="020B0604020203020204" pitchFamily="34" charset="0"/>
                        </a:rPr>
                        <a:t> </a:t>
                      </a:r>
                      <a:r>
                        <a:rPr lang="en-US" sz="1000" b="0" i="0" u="none" strike="noStrike" dirty="0">
                          <a:solidFill>
                            <a:srgbClr val="FFFFFF"/>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0.3</a:t>
                      </a:r>
                    </a:p>
                  </a:txBody>
                  <a:tcPr marL="6101" marR="6101" marT="610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0.5</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0.8</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PSS 1.0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000" dirty="0">
                          <a:solidFill>
                            <a:srgbClr val="000000"/>
                          </a:solidFill>
                          <a:latin typeface="Intel Clear" panose="020B0604020203020204" pitchFamily="34" charset="0"/>
                        </a:rPr>
                        <a:t>PSS 1.1</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433">
                        <a:lumMod val="75000"/>
                      </a:srgbClr>
                    </a:solidFill>
                  </a:tcPr>
                </a:tc>
                <a:extLst>
                  <a:ext uri="{0D108BD9-81ED-4DB2-BD59-A6C34878D82A}">
                    <a16:rowId xmlns:a16="http://schemas.microsoft.com/office/drawing/2014/main" val="10000"/>
                  </a:ext>
                </a:extLst>
              </a:tr>
            </a:tbl>
          </a:graphicData>
        </a:graphic>
      </p:graphicFrame>
      <p:sp>
        <p:nvSpPr>
          <p:cNvPr id="158" name="Rectangle 157">
            <a:extLst>
              <a:ext uri="{FF2B5EF4-FFF2-40B4-BE49-F238E27FC236}">
                <a16:creationId xmlns:a16="http://schemas.microsoft.com/office/drawing/2014/main" id="{1937A91D-8FA2-49CF-9B31-CBEE876F47BE}"/>
              </a:ext>
            </a:extLst>
          </p:cNvPr>
          <p:cNvSpPr/>
          <p:nvPr/>
        </p:nvSpPr>
        <p:spPr bwMode="auto">
          <a:xfrm>
            <a:off x="3391499" y="5484983"/>
            <a:ext cx="1166951" cy="320040"/>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PSS TR</a:t>
            </a:r>
          </a:p>
        </p:txBody>
      </p:sp>
      <p:sp>
        <p:nvSpPr>
          <p:cNvPr id="145" name="Isosceles Triangle 144">
            <a:extLst>
              <a:ext uri="{FF2B5EF4-FFF2-40B4-BE49-F238E27FC236}">
                <a16:creationId xmlns:a16="http://schemas.microsoft.com/office/drawing/2014/main" id="{D2BFB651-8689-4878-9BC0-BE7CC7F90A4D}"/>
              </a:ext>
            </a:extLst>
          </p:cNvPr>
          <p:cNvSpPr/>
          <p:nvPr/>
        </p:nvSpPr>
        <p:spPr>
          <a:xfrm rot="10800000">
            <a:off x="4481302" y="5406284"/>
            <a:ext cx="152396" cy="228594"/>
          </a:xfrm>
          <a:prstGeom prst="triangl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202" name="Table 201">
            <a:extLst>
              <a:ext uri="{FF2B5EF4-FFF2-40B4-BE49-F238E27FC236}">
                <a16:creationId xmlns:a16="http://schemas.microsoft.com/office/drawing/2014/main" id="{5A431724-A135-4080-8A2F-2F78DCC415C7}"/>
              </a:ext>
            </a:extLst>
          </p:cNvPr>
          <p:cNvGraphicFramePr>
            <a:graphicFrameLocks noGrp="1"/>
          </p:cNvGraphicFramePr>
          <p:nvPr/>
        </p:nvGraphicFramePr>
        <p:xfrm>
          <a:off x="2503487" y="1131887"/>
          <a:ext cx="2066544" cy="320040"/>
        </p:xfrm>
        <a:graphic>
          <a:graphicData uri="http://schemas.openxmlformats.org/drawingml/2006/table">
            <a:tbl>
              <a:tblPr/>
              <a:tblGrid>
                <a:gridCol w="923544">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PAS 0.5</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baseline="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PAS 0.8</a:t>
                      </a:r>
                      <a:endParaRPr lang="en-US" sz="1000" b="0" i="0" u="none" strike="noStrike" kern="120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endParaRP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PAS 1.0</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203" name="Rectangle 202">
            <a:extLst>
              <a:ext uri="{FF2B5EF4-FFF2-40B4-BE49-F238E27FC236}">
                <a16:creationId xmlns:a16="http://schemas.microsoft.com/office/drawing/2014/main" id="{EDEEA76A-5DAC-45B8-90E1-46CC6868D1E2}"/>
              </a:ext>
            </a:extLst>
          </p:cNvPr>
          <p:cNvSpPr/>
          <p:nvPr/>
        </p:nvSpPr>
        <p:spPr>
          <a:xfrm>
            <a:off x="1656195" y="1682183"/>
            <a:ext cx="1213892" cy="400091"/>
          </a:xfrm>
          <a:prstGeom prst="rect">
            <a:avLst/>
          </a:prstGeom>
        </p:spPr>
        <p:txBody>
          <a:bodyPr wrap="square" lIns="91422" tIns="45711" rIns="91422" bIns="45711">
            <a:spAutoFit/>
          </a:bodyPr>
          <a:lstStyle/>
          <a:p>
            <a:pPr defTabSz="913222" fontAlgn="ctr">
              <a:defRPr/>
            </a:pPr>
            <a:r>
              <a:rPr lang="en-US" sz="1000" b="1" dirty="0">
                <a:solidFill>
                  <a:schemeClr val="bg1">
                    <a:lumMod val="50000"/>
                  </a:schemeClr>
                </a:solidFill>
              </a:rPr>
              <a:t>Product/Die Overview HAS</a:t>
            </a:r>
          </a:p>
        </p:txBody>
      </p:sp>
      <p:sp>
        <p:nvSpPr>
          <p:cNvPr id="205" name="Rectangle 204">
            <a:extLst>
              <a:ext uri="{FF2B5EF4-FFF2-40B4-BE49-F238E27FC236}">
                <a16:creationId xmlns:a16="http://schemas.microsoft.com/office/drawing/2014/main" id="{50260E3B-EA93-4B36-A317-3F21E4B5DA7E}"/>
              </a:ext>
            </a:extLst>
          </p:cNvPr>
          <p:cNvSpPr/>
          <p:nvPr/>
        </p:nvSpPr>
        <p:spPr>
          <a:xfrm>
            <a:off x="1651520" y="2056605"/>
            <a:ext cx="1023001" cy="246203"/>
          </a:xfrm>
          <a:prstGeom prst="rect">
            <a:avLst/>
          </a:prstGeom>
        </p:spPr>
        <p:txBody>
          <a:bodyPr wrap="none" lIns="91422" tIns="45711" rIns="91422" bIns="45711">
            <a:spAutoFit/>
          </a:bodyPr>
          <a:lstStyle/>
          <a:p>
            <a:pPr defTabSz="913222" fontAlgn="ctr">
              <a:defRPr/>
            </a:pPr>
            <a:r>
              <a:rPr lang="en-US" sz="1000" b="1" dirty="0">
                <a:solidFill>
                  <a:schemeClr val="bg1">
                    <a:lumMod val="50000"/>
                  </a:schemeClr>
                </a:solidFill>
              </a:rPr>
              <a:t>All Other HAS</a:t>
            </a:r>
          </a:p>
        </p:txBody>
      </p:sp>
      <p:graphicFrame>
        <p:nvGraphicFramePr>
          <p:cNvPr id="206" name="Table 205">
            <a:extLst>
              <a:ext uri="{FF2B5EF4-FFF2-40B4-BE49-F238E27FC236}">
                <a16:creationId xmlns:a16="http://schemas.microsoft.com/office/drawing/2014/main" id="{24DE2F40-3C8D-4E4A-A3D9-7215D3098314}"/>
              </a:ext>
            </a:extLst>
          </p:cNvPr>
          <p:cNvGraphicFramePr>
            <a:graphicFrameLocks noGrp="1"/>
          </p:cNvGraphicFramePr>
          <p:nvPr/>
        </p:nvGraphicFramePr>
        <p:xfrm>
          <a:off x="2721178" y="2072599"/>
          <a:ext cx="4885944" cy="228600"/>
        </p:xfrm>
        <a:graphic>
          <a:graphicData uri="http://schemas.openxmlformats.org/drawingml/2006/table">
            <a:tbl>
              <a:tblPr/>
              <a:tblGrid>
                <a:gridCol w="676656">
                  <a:extLst>
                    <a:ext uri="{9D8B030D-6E8A-4147-A177-3AD203B41FA5}">
                      <a16:colId xmlns:a16="http://schemas.microsoft.com/office/drawing/2014/main" val="20000"/>
                    </a:ext>
                  </a:extLst>
                </a:gridCol>
                <a:gridCol w="576072">
                  <a:extLst>
                    <a:ext uri="{9D8B030D-6E8A-4147-A177-3AD203B41FA5}">
                      <a16:colId xmlns:a16="http://schemas.microsoft.com/office/drawing/2014/main" val="20001"/>
                    </a:ext>
                  </a:extLst>
                </a:gridCol>
                <a:gridCol w="585216">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838200">
                  <a:extLst>
                    <a:ext uri="{9D8B030D-6E8A-4147-A177-3AD203B41FA5}">
                      <a16:colId xmlns:a16="http://schemas.microsoft.com/office/drawing/2014/main" val="3151800706"/>
                    </a:ext>
                  </a:extLst>
                </a:gridCol>
              </a:tblGrid>
              <a:tr h="18288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chemeClr val="bg1"/>
                          </a:solidFill>
                          <a:effectLst/>
                          <a:latin typeface="Intel Clear" panose="020B0604020203020204" pitchFamily="34" charset="0"/>
                        </a:rPr>
                        <a:t>HAS 0.2</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chemeClr val="bg1"/>
                          </a:solidFill>
                          <a:effectLst/>
                          <a:latin typeface="Intel Clear" panose="020B0604020203020204" pitchFamily="34" charset="0"/>
                          <a:ea typeface="+mn-ea"/>
                          <a:cs typeface="+mn-cs"/>
                        </a:rPr>
                        <a:t>HAS 0.5</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HAS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SOC HAS 1.0</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SOC HAS 1.1</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207" name="Isosceles Triangle 206">
            <a:extLst>
              <a:ext uri="{FF2B5EF4-FFF2-40B4-BE49-F238E27FC236}">
                <a16:creationId xmlns:a16="http://schemas.microsoft.com/office/drawing/2014/main" id="{2A8018FA-6DBC-4CBE-B9D3-22F409C998CB}"/>
              </a:ext>
            </a:extLst>
          </p:cNvPr>
          <p:cNvSpPr/>
          <p:nvPr/>
        </p:nvSpPr>
        <p:spPr>
          <a:xfrm rot="10800000">
            <a:off x="5663652" y="3769969"/>
            <a:ext cx="152396" cy="22859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TextBox 149">
            <a:extLst>
              <a:ext uri="{FF2B5EF4-FFF2-40B4-BE49-F238E27FC236}">
                <a16:creationId xmlns:a16="http://schemas.microsoft.com/office/drawing/2014/main" id="{9C97BC30-63FB-4E6C-AF62-C350876A0470}"/>
              </a:ext>
            </a:extLst>
          </p:cNvPr>
          <p:cNvSpPr txBox="1"/>
          <p:nvPr/>
        </p:nvSpPr>
        <p:spPr>
          <a:xfrm>
            <a:off x="1284287" y="563932"/>
            <a:ext cx="807365" cy="399663"/>
          </a:xfrm>
          <a:prstGeom prst="rect">
            <a:avLst/>
          </a:prstGeom>
          <a:noFill/>
        </p:spPr>
        <p:txBody>
          <a:bodyPr wrap="square" lIns="90926" tIns="45499" rIns="90926" bIns="45499" rtlCol="0">
            <a:spAutoFit/>
          </a:bodyPr>
          <a:lstStyle/>
          <a:p>
            <a:pPr defTabSz="979178" eaLnBrk="0" fontAlgn="base" hangingPunct="0">
              <a:spcBef>
                <a:spcPct val="0"/>
              </a:spcBef>
              <a:spcAft>
                <a:spcPct val="0"/>
              </a:spcAft>
            </a:pPr>
            <a:r>
              <a:rPr lang="en-US" sz="1000" b="1" dirty="0">
                <a:solidFill>
                  <a:srgbClr val="002060"/>
                </a:solidFill>
                <a:latin typeface="+mj-lt"/>
              </a:rPr>
              <a:t>Product</a:t>
            </a:r>
          </a:p>
          <a:p>
            <a:pPr defTabSz="979178" eaLnBrk="0" fontAlgn="base" hangingPunct="0">
              <a:spcBef>
                <a:spcPct val="0"/>
              </a:spcBef>
              <a:spcAft>
                <a:spcPct val="0"/>
              </a:spcAft>
            </a:pPr>
            <a:r>
              <a:rPr lang="en-US" sz="1000" b="1" dirty="0">
                <a:solidFill>
                  <a:srgbClr val="002060"/>
                </a:solidFill>
                <a:latin typeface="+mj-lt"/>
              </a:rPr>
              <a:t>Planning</a:t>
            </a:r>
            <a:endParaRPr lang="en-US" sz="1000" b="1" strike="sngStrike" baseline="30000" dirty="0">
              <a:solidFill>
                <a:srgbClr val="002060"/>
              </a:solidFill>
              <a:latin typeface="+mj-lt"/>
            </a:endParaRPr>
          </a:p>
        </p:txBody>
      </p:sp>
      <p:sp>
        <p:nvSpPr>
          <p:cNvPr id="151" name="TextBox 150">
            <a:extLst>
              <a:ext uri="{FF2B5EF4-FFF2-40B4-BE49-F238E27FC236}">
                <a16:creationId xmlns:a16="http://schemas.microsoft.com/office/drawing/2014/main" id="{B18356BA-BD94-40C8-B683-F76F41A02B0C}"/>
              </a:ext>
            </a:extLst>
          </p:cNvPr>
          <p:cNvSpPr txBox="1"/>
          <p:nvPr/>
        </p:nvSpPr>
        <p:spPr>
          <a:xfrm>
            <a:off x="2432679" y="416603"/>
            <a:ext cx="1004259" cy="553570"/>
          </a:xfrm>
          <a:prstGeom prst="rect">
            <a:avLst/>
          </a:prstGeom>
          <a:noFill/>
        </p:spPr>
        <p:txBody>
          <a:bodyPr wrap="square" lIns="90944" tIns="45508" rIns="90944" bIns="45508" rtlCol="0">
            <a:spAutoFit/>
          </a:bodyPr>
          <a:lstStyle/>
          <a:p>
            <a:pPr marL="0" marR="0" lvl="0" indent="0" algn="r" defTabSz="979178" eaLnBrk="0" fontAlgn="base" latinLnBrk="0" hangingPunct="0">
              <a:lnSpc>
                <a:spcPct val="100000"/>
              </a:lnSpc>
              <a:spcBef>
                <a:spcPct val="0"/>
              </a:spcBef>
              <a:spcAft>
                <a:spcPct val="0"/>
              </a:spcAft>
              <a:buClrTx/>
              <a:buSzTx/>
              <a:buFontTx/>
              <a:buNone/>
              <a:tabLst/>
              <a:defRPr/>
            </a:pPr>
            <a:r>
              <a:rPr kumimoji="0" lang="en-US" sz="1000" b="1" u="none" strike="noStrike" kern="0" cap="none" spc="0" normalizeH="0" baseline="0" noProof="0" dirty="0">
                <a:ln>
                  <a:noFill/>
                </a:ln>
                <a:solidFill>
                  <a:srgbClr val="002060"/>
                </a:solidFill>
                <a:effectLst/>
                <a:uLnTx/>
                <a:uFillTx/>
                <a:latin typeface="+mj-lt"/>
              </a:rPr>
              <a:t>Product Concept </a:t>
            </a:r>
          </a:p>
          <a:p>
            <a:pPr marL="0" marR="0" lvl="0" indent="0" algn="r" defTabSz="979178" eaLnBrk="0" fontAlgn="base" latinLnBrk="0" hangingPunct="0">
              <a:lnSpc>
                <a:spcPct val="100000"/>
              </a:lnSpc>
              <a:spcBef>
                <a:spcPct val="0"/>
              </a:spcBef>
              <a:spcAft>
                <a:spcPct val="0"/>
              </a:spcAft>
              <a:buClrTx/>
              <a:buSzTx/>
              <a:buFontTx/>
              <a:buNone/>
              <a:tabLst/>
              <a:defRPr/>
            </a:pPr>
            <a:r>
              <a:rPr kumimoji="0" lang="en-US" sz="1000" b="1" u="none" strike="noStrike" kern="0" cap="none" spc="0" normalizeH="0" baseline="0" noProof="0" dirty="0">
                <a:ln>
                  <a:noFill/>
                </a:ln>
                <a:solidFill>
                  <a:srgbClr val="002060"/>
                </a:solidFill>
                <a:effectLst/>
                <a:uLnTx/>
                <a:uFillTx/>
                <a:latin typeface="+mj-lt"/>
              </a:rPr>
              <a:t>(PC)</a:t>
            </a:r>
          </a:p>
        </p:txBody>
      </p:sp>
      <p:cxnSp>
        <p:nvCxnSpPr>
          <p:cNvPr id="152" name="Straight Arrow Connector 151">
            <a:extLst>
              <a:ext uri="{FF2B5EF4-FFF2-40B4-BE49-F238E27FC236}">
                <a16:creationId xmlns:a16="http://schemas.microsoft.com/office/drawing/2014/main" id="{61654907-E744-42C9-A17E-F99E0239AFA9}"/>
              </a:ext>
            </a:extLst>
          </p:cNvPr>
          <p:cNvCxnSpPr/>
          <p:nvPr/>
        </p:nvCxnSpPr>
        <p:spPr bwMode="auto">
          <a:xfrm>
            <a:off x="3391499" y="567648"/>
            <a:ext cx="0" cy="36576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pSp>
        <p:nvGrpSpPr>
          <p:cNvPr id="153" name="Group 152">
            <a:extLst>
              <a:ext uri="{FF2B5EF4-FFF2-40B4-BE49-F238E27FC236}">
                <a16:creationId xmlns:a16="http://schemas.microsoft.com/office/drawing/2014/main" id="{3E0EFC92-A966-4021-BE53-D9E0D16D6C81}"/>
              </a:ext>
            </a:extLst>
          </p:cNvPr>
          <p:cNvGrpSpPr/>
          <p:nvPr/>
        </p:nvGrpSpPr>
        <p:grpSpPr>
          <a:xfrm>
            <a:off x="1751404" y="565597"/>
            <a:ext cx="1004259" cy="399681"/>
            <a:chOff x="557581" y="602524"/>
            <a:chExt cx="1004259" cy="399681"/>
          </a:xfrm>
        </p:grpSpPr>
        <p:sp>
          <p:nvSpPr>
            <p:cNvPr id="154" name="TextBox 153">
              <a:extLst>
                <a:ext uri="{FF2B5EF4-FFF2-40B4-BE49-F238E27FC236}">
                  <a16:creationId xmlns:a16="http://schemas.microsoft.com/office/drawing/2014/main" id="{1D25D1FA-D561-4EDC-80C4-1CDA9E0F8E23}"/>
                </a:ext>
              </a:extLst>
            </p:cNvPr>
            <p:cNvSpPr txBox="1"/>
            <p:nvPr/>
          </p:nvSpPr>
          <p:spPr>
            <a:xfrm>
              <a:off x="557581" y="602524"/>
              <a:ext cx="1004259" cy="399681"/>
            </a:xfrm>
            <a:prstGeom prst="rect">
              <a:avLst/>
            </a:prstGeom>
            <a:noFill/>
          </p:spPr>
          <p:txBody>
            <a:bodyPr wrap="square" lIns="90944" tIns="45508" rIns="90944" bIns="45508" rtlCol="0">
              <a:spAutoFit/>
            </a:bodyPr>
            <a:lstStyle/>
            <a:p>
              <a:pPr marL="0" marR="0" lvl="0" indent="0" algn="r" defTabSz="979178" eaLnBrk="0" fontAlgn="base" latinLnBrk="0" hangingPunct="0">
                <a:lnSpc>
                  <a:spcPct val="100000"/>
                </a:lnSpc>
                <a:spcBef>
                  <a:spcPct val="0"/>
                </a:spcBef>
                <a:spcAft>
                  <a:spcPct val="0"/>
                </a:spcAft>
                <a:buClrTx/>
                <a:buSzTx/>
                <a:buFontTx/>
                <a:buNone/>
                <a:tabLst/>
                <a:defRPr/>
              </a:pPr>
              <a:r>
                <a:rPr kumimoji="0" lang="en-US" sz="1000" b="1" u="none" strike="noStrike" kern="0" cap="none" spc="0" normalizeH="0" baseline="0" noProof="0" dirty="0">
                  <a:ln>
                    <a:noFill/>
                  </a:ln>
                  <a:solidFill>
                    <a:srgbClr val="002060"/>
                  </a:solidFill>
                  <a:effectLst/>
                  <a:uLnTx/>
                  <a:uFillTx/>
                  <a:latin typeface="+mj-lt"/>
                </a:rPr>
                <a:t>Product Kickoff (PK)</a:t>
              </a:r>
            </a:p>
          </p:txBody>
        </p:sp>
        <p:cxnSp>
          <p:nvCxnSpPr>
            <p:cNvPr id="155" name="Straight Arrow Connector 154">
              <a:extLst>
                <a:ext uri="{FF2B5EF4-FFF2-40B4-BE49-F238E27FC236}">
                  <a16:creationId xmlns:a16="http://schemas.microsoft.com/office/drawing/2014/main" id="{81B5022D-0C1F-4453-82D9-7428C4954CC6}"/>
                </a:ext>
              </a:extLst>
            </p:cNvPr>
            <p:cNvCxnSpPr/>
            <p:nvPr/>
          </p:nvCxnSpPr>
          <p:spPr bwMode="auto">
            <a:xfrm>
              <a:off x="1516401" y="602524"/>
              <a:ext cx="0" cy="36576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pSp>
      <p:graphicFrame>
        <p:nvGraphicFramePr>
          <p:cNvPr id="156" name="Table 155">
            <a:extLst>
              <a:ext uri="{FF2B5EF4-FFF2-40B4-BE49-F238E27FC236}">
                <a16:creationId xmlns:a16="http://schemas.microsoft.com/office/drawing/2014/main" id="{3E991C27-1446-44CD-8C80-3D93A8DD8CDF}"/>
              </a:ext>
            </a:extLst>
          </p:cNvPr>
          <p:cNvGraphicFramePr>
            <a:graphicFrameLocks noGrp="1"/>
          </p:cNvGraphicFramePr>
          <p:nvPr/>
        </p:nvGraphicFramePr>
        <p:xfrm>
          <a:off x="2033131" y="5042211"/>
          <a:ext cx="6464808" cy="320129"/>
        </p:xfrm>
        <a:graphic>
          <a:graphicData uri="http://schemas.openxmlformats.org/drawingml/2006/table">
            <a:tbl>
              <a:tblPr/>
              <a:tblGrid>
                <a:gridCol w="685800">
                  <a:extLst>
                    <a:ext uri="{9D8B030D-6E8A-4147-A177-3AD203B41FA5}">
                      <a16:colId xmlns:a16="http://schemas.microsoft.com/office/drawing/2014/main" val="3453584765"/>
                    </a:ext>
                  </a:extLst>
                </a:gridCol>
                <a:gridCol w="685800">
                  <a:extLst>
                    <a:ext uri="{9D8B030D-6E8A-4147-A177-3AD203B41FA5}">
                      <a16:colId xmlns:a16="http://schemas.microsoft.com/office/drawing/2014/main" val="879963923"/>
                    </a:ext>
                  </a:extLst>
                </a:gridCol>
                <a:gridCol w="1152144">
                  <a:extLst>
                    <a:ext uri="{9D8B030D-6E8A-4147-A177-3AD203B41FA5}">
                      <a16:colId xmlns:a16="http://schemas.microsoft.com/office/drawing/2014/main" val="20000"/>
                    </a:ext>
                  </a:extLst>
                </a:gridCol>
                <a:gridCol w="1453896">
                  <a:extLst>
                    <a:ext uri="{9D8B030D-6E8A-4147-A177-3AD203B41FA5}">
                      <a16:colId xmlns:a16="http://schemas.microsoft.com/office/drawing/2014/main" val="20001"/>
                    </a:ext>
                  </a:extLst>
                </a:gridCol>
                <a:gridCol w="768096">
                  <a:extLst>
                    <a:ext uri="{9D8B030D-6E8A-4147-A177-3AD203B41FA5}">
                      <a16:colId xmlns:a16="http://schemas.microsoft.com/office/drawing/2014/main" val="20002"/>
                    </a:ext>
                  </a:extLst>
                </a:gridCol>
                <a:gridCol w="841248">
                  <a:extLst>
                    <a:ext uri="{9D8B030D-6E8A-4147-A177-3AD203B41FA5}">
                      <a16:colId xmlns:a16="http://schemas.microsoft.com/office/drawing/2014/main" val="20003"/>
                    </a:ext>
                  </a:extLst>
                </a:gridCol>
                <a:gridCol w="877824">
                  <a:extLst>
                    <a:ext uri="{9D8B030D-6E8A-4147-A177-3AD203B41FA5}">
                      <a16:colId xmlns:a16="http://schemas.microsoft.com/office/drawing/2014/main" val="2598005053"/>
                    </a:ext>
                  </a:extLst>
                </a:gridCol>
              </a:tblGrid>
              <a:tr h="320129">
                <a:tc>
                  <a:txBody>
                    <a:bodyPr/>
                    <a:lstStyle/>
                    <a:p>
                      <a:pPr algn="ctr" fontAlgn="b">
                        <a:buClrTx/>
                      </a:pPr>
                      <a:r>
                        <a:rPr lang="en-US" sz="1000" b="0" i="0" u="none" strike="noStrike" dirty="0">
                          <a:solidFill>
                            <a:srgbClr val="000000"/>
                          </a:solidFill>
                          <a:effectLst/>
                          <a:latin typeface="Intel Clear" panose="020B0604020203020204" pitchFamily="34" charset="0"/>
                        </a:rPr>
                        <a:t>FW/SW </a:t>
                      </a:r>
                    </a:p>
                    <a:p>
                      <a:pPr algn="ctr" fontAlgn="b">
                        <a:buClrTx/>
                      </a:pPr>
                      <a:r>
                        <a:rPr lang="en-US" sz="1000" b="0" i="0" u="none" strike="noStrike" dirty="0">
                          <a:solidFill>
                            <a:srgbClr val="000000"/>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chemeClr val="bg1"/>
                          </a:solidFill>
                          <a:effectLst/>
                          <a:latin typeface="Intel Clear" panose="020B0604020203020204" pitchFamily="34" charset="0"/>
                        </a:rPr>
                        <a:t>FW/SW </a:t>
                      </a:r>
                    </a:p>
                    <a:p>
                      <a:pPr algn="ctr" fontAlgn="b">
                        <a:buClrTx/>
                      </a:pPr>
                      <a:r>
                        <a:rPr lang="en-US" sz="1000" b="0" i="0" u="none" strike="noStrike" dirty="0">
                          <a:solidFill>
                            <a:schemeClr val="bg1"/>
                          </a:solidFill>
                          <a:effectLst/>
                          <a:latin typeface="Intel Clear" panose="020B0604020203020204" pitchFamily="34" charset="0"/>
                        </a:rPr>
                        <a:t>0.1</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47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FW/SW 0.3</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FW/SW 0.5</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FW/SW</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0.8</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FW/SW 1.0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r>
                        <a:rPr lang="en-US" sz="1000" b="0" i="0" u="none" strike="noStrike" dirty="0">
                          <a:solidFill>
                            <a:srgbClr val="000000"/>
                          </a:solidFill>
                          <a:effectLst/>
                          <a:latin typeface="Intel Clear" panose="020B0604020203020204" pitchFamily="34" charset="0"/>
                        </a:rPr>
                        <a:t>FW/SW 1.1</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159" name="Rectangle 158">
            <a:extLst>
              <a:ext uri="{FF2B5EF4-FFF2-40B4-BE49-F238E27FC236}">
                <a16:creationId xmlns:a16="http://schemas.microsoft.com/office/drawing/2014/main" id="{5BFCDDFF-A0B6-49FC-AE15-AB68D06BFF60}"/>
              </a:ext>
            </a:extLst>
          </p:cNvPr>
          <p:cNvSpPr/>
          <p:nvPr/>
        </p:nvSpPr>
        <p:spPr>
          <a:xfrm>
            <a:off x="1208087" y="5072445"/>
            <a:ext cx="870004" cy="276979"/>
          </a:xfrm>
          <a:prstGeom prst="rect">
            <a:avLst/>
          </a:prstGeom>
        </p:spPr>
        <p:txBody>
          <a:bodyPr wrap="none" lIns="91419" tIns="45710" rIns="91419" bIns="45710">
            <a:spAutoFit/>
          </a:bodyPr>
          <a:lstStyle/>
          <a:p>
            <a:pPr defTabSz="913173" fontAlgn="ctr">
              <a:defRPr/>
            </a:pPr>
            <a:r>
              <a:rPr lang="en-US" sz="1200" b="1" dirty="0">
                <a:solidFill>
                  <a:srgbClr val="000000"/>
                </a:solidFill>
              </a:rPr>
              <a:t>FW/SW**</a:t>
            </a:r>
            <a:endParaRPr lang="en-US" sz="1200" b="1" baseline="30000" dirty="0">
              <a:solidFill>
                <a:srgbClr val="000000"/>
              </a:solidFill>
            </a:endParaRPr>
          </a:p>
        </p:txBody>
      </p:sp>
      <p:graphicFrame>
        <p:nvGraphicFramePr>
          <p:cNvPr id="162" name="Table 161">
            <a:extLst>
              <a:ext uri="{FF2B5EF4-FFF2-40B4-BE49-F238E27FC236}">
                <a16:creationId xmlns:a16="http://schemas.microsoft.com/office/drawing/2014/main" id="{4D6155A1-CF78-4747-BEDA-EC11CDF48D92}"/>
              </a:ext>
            </a:extLst>
          </p:cNvPr>
          <p:cNvGraphicFramePr>
            <a:graphicFrameLocks noGrp="1"/>
          </p:cNvGraphicFramePr>
          <p:nvPr/>
        </p:nvGraphicFramePr>
        <p:xfrm>
          <a:off x="8487734" y="5042217"/>
          <a:ext cx="2672713" cy="320138"/>
        </p:xfrm>
        <a:graphic>
          <a:graphicData uri="http://schemas.openxmlformats.org/drawingml/2006/table">
            <a:tbl>
              <a:tblPr/>
              <a:tblGrid>
                <a:gridCol w="2672713">
                  <a:extLst>
                    <a:ext uri="{9D8B030D-6E8A-4147-A177-3AD203B41FA5}">
                      <a16:colId xmlns:a16="http://schemas.microsoft.com/office/drawing/2014/main" val="20000"/>
                    </a:ext>
                  </a:extLst>
                </a:gridCol>
              </a:tblGrid>
              <a:tr h="3201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chemeClr val="tx1"/>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solidFill>
                  </a:tcPr>
                </a:tc>
                <a:extLst>
                  <a:ext uri="{0D108BD9-81ED-4DB2-BD59-A6C34878D82A}">
                    <a16:rowId xmlns:a16="http://schemas.microsoft.com/office/drawing/2014/main" val="10000"/>
                  </a:ext>
                </a:extLst>
              </a:tr>
            </a:tbl>
          </a:graphicData>
        </a:graphic>
      </p:graphicFrame>
      <p:sp>
        <p:nvSpPr>
          <p:cNvPr id="163" name="Flowchart: Decision 188">
            <a:extLst>
              <a:ext uri="{FF2B5EF4-FFF2-40B4-BE49-F238E27FC236}">
                <a16:creationId xmlns:a16="http://schemas.microsoft.com/office/drawing/2014/main" id="{8561E849-D600-4DA6-B8DE-4C0339E1E18C}"/>
              </a:ext>
            </a:extLst>
          </p:cNvPr>
          <p:cNvSpPr/>
          <p:nvPr/>
        </p:nvSpPr>
        <p:spPr>
          <a:xfrm>
            <a:off x="11100293" y="4952842"/>
            <a:ext cx="123322" cy="178881"/>
          </a:xfrm>
          <a:prstGeom prst="flowChartDecision">
            <a:avLst/>
          </a:prstGeom>
          <a:solidFill>
            <a:srgbClr val="8EA9DB"/>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164" name="Flowchart: Decision 188">
            <a:extLst>
              <a:ext uri="{FF2B5EF4-FFF2-40B4-BE49-F238E27FC236}">
                <a16:creationId xmlns:a16="http://schemas.microsoft.com/office/drawing/2014/main" id="{1D3F5531-CA3A-4C33-BFC1-AD6A9F5655D1}"/>
              </a:ext>
            </a:extLst>
          </p:cNvPr>
          <p:cNvSpPr/>
          <p:nvPr/>
        </p:nvSpPr>
        <p:spPr>
          <a:xfrm>
            <a:off x="8912391" y="4942995"/>
            <a:ext cx="123322" cy="178881"/>
          </a:xfrm>
          <a:prstGeom prst="flowChartDecision">
            <a:avLst/>
          </a:prstGeom>
          <a:solidFill>
            <a:srgbClr val="8EA9DB"/>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165" name="Flowchart: Decision 188">
            <a:extLst>
              <a:ext uri="{FF2B5EF4-FFF2-40B4-BE49-F238E27FC236}">
                <a16:creationId xmlns:a16="http://schemas.microsoft.com/office/drawing/2014/main" id="{8AB9A4A8-3DCB-46F5-9994-219E28710262}"/>
              </a:ext>
            </a:extLst>
          </p:cNvPr>
          <p:cNvSpPr/>
          <p:nvPr/>
        </p:nvSpPr>
        <p:spPr>
          <a:xfrm>
            <a:off x="9036590" y="4941968"/>
            <a:ext cx="123322" cy="178881"/>
          </a:xfrm>
          <a:prstGeom prst="flowChartDecision">
            <a:avLst/>
          </a:prstGeom>
          <a:solidFill>
            <a:srgbClr val="8EA9DB"/>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166" name="Flowchart: Decision 188">
            <a:extLst>
              <a:ext uri="{FF2B5EF4-FFF2-40B4-BE49-F238E27FC236}">
                <a16:creationId xmlns:a16="http://schemas.microsoft.com/office/drawing/2014/main" id="{A88A20BF-ECC8-421E-B7E9-32F3F6DC4AD5}"/>
              </a:ext>
            </a:extLst>
          </p:cNvPr>
          <p:cNvSpPr/>
          <p:nvPr/>
        </p:nvSpPr>
        <p:spPr>
          <a:xfrm>
            <a:off x="9562421" y="4945224"/>
            <a:ext cx="123322" cy="178881"/>
          </a:xfrm>
          <a:prstGeom prst="flowChartDecision">
            <a:avLst/>
          </a:prstGeom>
          <a:solidFill>
            <a:srgbClr val="8EA9DB"/>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167" name="Flowchart: Decision 188">
            <a:extLst>
              <a:ext uri="{FF2B5EF4-FFF2-40B4-BE49-F238E27FC236}">
                <a16:creationId xmlns:a16="http://schemas.microsoft.com/office/drawing/2014/main" id="{268FDA6C-5520-4F8F-888C-4C29D2F4CBA5}"/>
              </a:ext>
            </a:extLst>
          </p:cNvPr>
          <p:cNvSpPr/>
          <p:nvPr/>
        </p:nvSpPr>
        <p:spPr>
          <a:xfrm>
            <a:off x="10144461" y="4950339"/>
            <a:ext cx="123322" cy="178881"/>
          </a:xfrm>
          <a:prstGeom prst="flowChartDecision">
            <a:avLst/>
          </a:prstGeom>
          <a:solidFill>
            <a:srgbClr val="8EA9DB"/>
          </a:solidFill>
          <a:ln w="19050" cap="flat" cmpd="sng" algn="ctr">
            <a:solidFill>
              <a:srgbClr val="000000">
                <a:lumMod val="85000"/>
                <a:lumOff val="15000"/>
              </a:srgbClr>
            </a:solidFill>
            <a:prstDash val="solid"/>
          </a:ln>
          <a:effectLst/>
        </p:spPr>
        <p:txBody>
          <a:bodyPr lIns="89589" tIns="44795" rIns="89589" bIns="44795" rtlCol="0" anchor="ctr"/>
          <a:lstStyle/>
          <a:p>
            <a:pPr marL="0" marR="0" lvl="0" indent="0" algn="ctr" defTabSz="950317"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dirty="0">
              <a:ln>
                <a:noFill/>
              </a:ln>
              <a:solidFill>
                <a:srgbClr val="000000"/>
              </a:solidFill>
              <a:effectLst/>
              <a:uLnTx/>
              <a:uFillTx/>
              <a:latin typeface="Intel Clear" panose="020B0604020203020204" pitchFamily="34" charset="0"/>
              <a:ea typeface="+mn-ea"/>
              <a:cs typeface="+mn-cs"/>
            </a:endParaRPr>
          </a:p>
        </p:txBody>
      </p:sp>
      <p:sp>
        <p:nvSpPr>
          <p:cNvPr id="168" name="Text Box 61">
            <a:extLst>
              <a:ext uri="{FF2B5EF4-FFF2-40B4-BE49-F238E27FC236}">
                <a16:creationId xmlns:a16="http://schemas.microsoft.com/office/drawing/2014/main" id="{91FF55AA-1EA9-4DE4-B2CF-A03BA5460A0A}"/>
              </a:ext>
            </a:extLst>
          </p:cNvPr>
          <p:cNvSpPr txBox="1">
            <a:spLocks noChangeArrowheads="1"/>
          </p:cNvSpPr>
          <p:nvPr/>
        </p:nvSpPr>
        <p:spPr bwMode="auto">
          <a:xfrm>
            <a:off x="9989715" y="5092270"/>
            <a:ext cx="458744" cy="225621"/>
          </a:xfrm>
          <a:prstGeom prst="rect">
            <a:avLst/>
          </a:prstGeom>
          <a:noFill/>
          <a:ln w="9525">
            <a:noFill/>
            <a:miter lim="800000"/>
            <a:headEnd/>
            <a:tailEnd/>
          </a:ln>
        </p:spPr>
        <p:txBody>
          <a:bodyPr wrap="none" lIns="91422" tIns="45711" rIns="91422" bIns="45711">
            <a:spAutoFit/>
          </a:bodyPr>
          <a:lstStyle/>
          <a:p>
            <a:pPr defTabSz="970004">
              <a:lnSpc>
                <a:spcPct val="85000"/>
              </a:lnSpc>
              <a:defRPr/>
            </a:pPr>
            <a:r>
              <a:rPr lang="en-US" sz="1000" b="1" i="1" dirty="0">
                <a:solidFill>
                  <a:srgbClr val="000000"/>
                </a:solidFill>
                <a:latin typeface="Intel Clear" panose="020B0604020203020204" pitchFamily="34" charset="0"/>
              </a:rPr>
              <a:t>Beta</a:t>
            </a:r>
          </a:p>
        </p:txBody>
      </p:sp>
      <p:sp>
        <p:nvSpPr>
          <p:cNvPr id="169" name="Text Box 61">
            <a:extLst>
              <a:ext uri="{FF2B5EF4-FFF2-40B4-BE49-F238E27FC236}">
                <a16:creationId xmlns:a16="http://schemas.microsoft.com/office/drawing/2014/main" id="{CBBEE949-689D-4BE5-B808-040B3520E517}"/>
              </a:ext>
            </a:extLst>
          </p:cNvPr>
          <p:cNvSpPr txBox="1">
            <a:spLocks noChangeArrowheads="1"/>
          </p:cNvSpPr>
          <p:nvPr/>
        </p:nvSpPr>
        <p:spPr bwMode="auto">
          <a:xfrm>
            <a:off x="9368211" y="5091505"/>
            <a:ext cx="542099" cy="225621"/>
          </a:xfrm>
          <a:prstGeom prst="rect">
            <a:avLst/>
          </a:prstGeom>
          <a:noFill/>
          <a:ln w="9525">
            <a:noFill/>
            <a:miter lim="800000"/>
            <a:headEnd/>
            <a:tailEnd/>
          </a:ln>
        </p:spPr>
        <p:txBody>
          <a:bodyPr wrap="none" lIns="91422" tIns="45711" rIns="91422" bIns="45711">
            <a:spAutoFit/>
          </a:bodyPr>
          <a:lstStyle/>
          <a:p>
            <a:pPr algn="r" defTabSz="970004">
              <a:lnSpc>
                <a:spcPct val="85000"/>
              </a:lnSpc>
              <a:defRPr/>
            </a:pPr>
            <a:r>
              <a:rPr lang="en-US" sz="1000" b="1" i="1" dirty="0">
                <a:solidFill>
                  <a:srgbClr val="000000"/>
                </a:solidFill>
                <a:latin typeface="Intel Clear" panose="020B0604020203020204" pitchFamily="34" charset="0"/>
              </a:rPr>
              <a:t>Alpha</a:t>
            </a:r>
          </a:p>
        </p:txBody>
      </p:sp>
      <p:sp>
        <p:nvSpPr>
          <p:cNvPr id="170" name="Text Box 61">
            <a:extLst>
              <a:ext uri="{FF2B5EF4-FFF2-40B4-BE49-F238E27FC236}">
                <a16:creationId xmlns:a16="http://schemas.microsoft.com/office/drawing/2014/main" id="{DF96A7BD-6D28-4C2C-80F3-AD24EAECFC9A}"/>
              </a:ext>
            </a:extLst>
          </p:cNvPr>
          <p:cNvSpPr txBox="1">
            <a:spLocks noChangeArrowheads="1"/>
          </p:cNvSpPr>
          <p:nvPr/>
        </p:nvSpPr>
        <p:spPr bwMode="auto">
          <a:xfrm>
            <a:off x="8723322" y="5090769"/>
            <a:ext cx="790565" cy="225621"/>
          </a:xfrm>
          <a:prstGeom prst="rect">
            <a:avLst/>
          </a:prstGeom>
          <a:noFill/>
          <a:ln w="9525">
            <a:noFill/>
            <a:miter lim="800000"/>
            <a:headEnd/>
            <a:tailEnd/>
          </a:ln>
        </p:spPr>
        <p:txBody>
          <a:bodyPr wrap="square" lIns="91422" tIns="45711" rIns="91422" bIns="45711">
            <a:spAutoFit/>
          </a:bodyPr>
          <a:lstStyle/>
          <a:p>
            <a:pPr algn="r" defTabSz="970004">
              <a:lnSpc>
                <a:spcPct val="85000"/>
              </a:lnSpc>
              <a:defRPr/>
            </a:pPr>
            <a:r>
              <a:rPr lang="en-US" sz="1000" b="1" i="1" dirty="0">
                <a:solidFill>
                  <a:srgbClr val="000000"/>
                </a:solidFill>
                <a:latin typeface="Intel Clear" panose="020B0604020203020204" pitchFamily="34" charset="0"/>
              </a:rPr>
              <a:t>Pre-Alpha</a:t>
            </a:r>
          </a:p>
        </p:txBody>
      </p:sp>
      <p:sp>
        <p:nvSpPr>
          <p:cNvPr id="171" name="Text Box 61">
            <a:extLst>
              <a:ext uri="{FF2B5EF4-FFF2-40B4-BE49-F238E27FC236}">
                <a16:creationId xmlns:a16="http://schemas.microsoft.com/office/drawing/2014/main" id="{C54300A2-08DE-4F9A-B435-AC7A3BC5278C}"/>
              </a:ext>
            </a:extLst>
          </p:cNvPr>
          <p:cNvSpPr txBox="1">
            <a:spLocks noChangeArrowheads="1"/>
          </p:cNvSpPr>
          <p:nvPr/>
        </p:nvSpPr>
        <p:spPr bwMode="auto">
          <a:xfrm>
            <a:off x="10863067" y="5055759"/>
            <a:ext cx="346533" cy="225621"/>
          </a:xfrm>
          <a:prstGeom prst="rect">
            <a:avLst/>
          </a:prstGeom>
          <a:noFill/>
          <a:ln w="9525">
            <a:noFill/>
            <a:miter lim="800000"/>
            <a:headEnd/>
            <a:tailEnd/>
          </a:ln>
        </p:spPr>
        <p:txBody>
          <a:bodyPr wrap="none" lIns="91422" tIns="45711" rIns="91422" bIns="45711">
            <a:spAutoFit/>
          </a:bodyPr>
          <a:lstStyle/>
          <a:p>
            <a:pPr algn="r" defTabSz="970004">
              <a:lnSpc>
                <a:spcPct val="85000"/>
              </a:lnSpc>
              <a:defRPr/>
            </a:pPr>
            <a:r>
              <a:rPr lang="en-US" sz="1000" b="1" i="1" dirty="0">
                <a:solidFill>
                  <a:srgbClr val="000000"/>
                </a:solidFill>
                <a:latin typeface="Intel Clear" panose="020B0604020203020204" pitchFamily="34" charset="0"/>
              </a:rPr>
              <a:t>PV</a:t>
            </a:r>
          </a:p>
        </p:txBody>
      </p:sp>
      <p:graphicFrame>
        <p:nvGraphicFramePr>
          <p:cNvPr id="3" name="Table 2">
            <a:extLst>
              <a:ext uri="{FF2B5EF4-FFF2-40B4-BE49-F238E27FC236}">
                <a16:creationId xmlns:a16="http://schemas.microsoft.com/office/drawing/2014/main" id="{359501A3-CFE7-33AE-F829-1DA831289EDC}"/>
              </a:ext>
            </a:extLst>
          </p:cNvPr>
          <p:cNvGraphicFramePr>
            <a:graphicFrameLocks noGrp="1"/>
          </p:cNvGraphicFramePr>
          <p:nvPr/>
        </p:nvGraphicFramePr>
        <p:xfrm>
          <a:off x="2718739" y="2428757"/>
          <a:ext cx="4549607" cy="320040"/>
        </p:xfrm>
        <a:graphic>
          <a:graphicData uri="http://schemas.openxmlformats.org/drawingml/2006/table">
            <a:tbl>
              <a:tblPr/>
              <a:tblGrid>
                <a:gridCol w="457200">
                  <a:extLst>
                    <a:ext uri="{9D8B030D-6E8A-4147-A177-3AD203B41FA5}">
                      <a16:colId xmlns:a16="http://schemas.microsoft.com/office/drawing/2014/main" val="20000"/>
                    </a:ext>
                  </a:extLst>
                </a:gridCol>
                <a:gridCol w="758952">
                  <a:extLst>
                    <a:ext uri="{9D8B030D-6E8A-4147-A177-3AD203B41FA5}">
                      <a16:colId xmlns:a16="http://schemas.microsoft.com/office/drawing/2014/main" val="1193883534"/>
                    </a:ext>
                  </a:extLst>
                </a:gridCol>
                <a:gridCol w="640080">
                  <a:extLst>
                    <a:ext uri="{9D8B030D-6E8A-4147-A177-3AD203B41FA5}">
                      <a16:colId xmlns:a16="http://schemas.microsoft.com/office/drawing/2014/main" val="20001"/>
                    </a:ext>
                  </a:extLst>
                </a:gridCol>
                <a:gridCol w="384048">
                  <a:extLst>
                    <a:ext uri="{9D8B030D-6E8A-4147-A177-3AD203B41FA5}">
                      <a16:colId xmlns:a16="http://schemas.microsoft.com/office/drawing/2014/main" val="20002"/>
                    </a:ext>
                  </a:extLst>
                </a:gridCol>
                <a:gridCol w="786384">
                  <a:extLst>
                    <a:ext uri="{9D8B030D-6E8A-4147-A177-3AD203B41FA5}">
                      <a16:colId xmlns:a16="http://schemas.microsoft.com/office/drawing/2014/main" val="1046604274"/>
                    </a:ext>
                  </a:extLst>
                </a:gridCol>
                <a:gridCol w="566928">
                  <a:extLst>
                    <a:ext uri="{9D8B030D-6E8A-4147-A177-3AD203B41FA5}">
                      <a16:colId xmlns:a16="http://schemas.microsoft.com/office/drawing/2014/main" val="20003"/>
                    </a:ext>
                  </a:extLst>
                </a:gridCol>
                <a:gridCol w="956015">
                  <a:extLst>
                    <a:ext uri="{9D8B030D-6E8A-4147-A177-3AD203B41FA5}">
                      <a16:colId xmlns:a16="http://schemas.microsoft.com/office/drawing/2014/main" val="20004"/>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IC</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IE</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EV1</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EV2</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UV1</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UV2</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err="1">
                          <a:solidFill>
                            <a:srgbClr val="000000"/>
                          </a:solidFill>
                          <a:effectLst/>
                          <a:latin typeface="Intel Clear" panose="020B0604020203020204" pitchFamily="34" charset="0"/>
                        </a:rPr>
                        <a:t>eFV</a:t>
                      </a:r>
                      <a:r>
                        <a:rPr lang="en-US" sz="1000" b="0" i="0" u="none" strike="noStrike" dirty="0">
                          <a:solidFill>
                            <a:srgbClr val="000000"/>
                          </a:solidFill>
                          <a:effectLst/>
                          <a:latin typeface="Intel Clear" panose="020B0604020203020204" pitchFamily="34" charset="0"/>
                        </a:rPr>
                        <a:t>/FV</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BDC86B20-824C-6789-9967-1797CAD8DA3F}"/>
              </a:ext>
            </a:extLst>
          </p:cNvPr>
          <p:cNvGraphicFramePr>
            <a:graphicFrameLocks noGrp="1"/>
          </p:cNvGraphicFramePr>
          <p:nvPr/>
        </p:nvGraphicFramePr>
        <p:xfrm>
          <a:off x="2719136" y="2869247"/>
          <a:ext cx="3593592" cy="320040"/>
        </p:xfrm>
        <a:graphic>
          <a:graphicData uri="http://schemas.openxmlformats.org/drawingml/2006/table">
            <a:tbl>
              <a:tblPr/>
              <a:tblGrid>
                <a:gridCol w="457200">
                  <a:extLst>
                    <a:ext uri="{9D8B030D-6E8A-4147-A177-3AD203B41FA5}">
                      <a16:colId xmlns:a16="http://schemas.microsoft.com/office/drawing/2014/main" val="20000"/>
                    </a:ext>
                  </a:extLst>
                </a:gridCol>
                <a:gridCol w="758952">
                  <a:extLst>
                    <a:ext uri="{9D8B030D-6E8A-4147-A177-3AD203B41FA5}">
                      <a16:colId xmlns:a16="http://schemas.microsoft.com/office/drawing/2014/main" val="738922715"/>
                    </a:ext>
                  </a:extLst>
                </a:gridCol>
                <a:gridCol w="640080">
                  <a:extLst>
                    <a:ext uri="{9D8B030D-6E8A-4147-A177-3AD203B41FA5}">
                      <a16:colId xmlns:a16="http://schemas.microsoft.com/office/drawing/2014/main" val="20001"/>
                    </a:ext>
                  </a:extLst>
                </a:gridCol>
                <a:gridCol w="384048">
                  <a:extLst>
                    <a:ext uri="{9D8B030D-6E8A-4147-A177-3AD203B41FA5}">
                      <a16:colId xmlns:a16="http://schemas.microsoft.com/office/drawing/2014/main" val="3913943627"/>
                    </a:ext>
                  </a:extLst>
                </a:gridCol>
                <a:gridCol w="786384">
                  <a:extLst>
                    <a:ext uri="{9D8B030D-6E8A-4147-A177-3AD203B41FA5}">
                      <a16:colId xmlns:a16="http://schemas.microsoft.com/office/drawing/2014/main" val="20003"/>
                    </a:ext>
                  </a:extLst>
                </a:gridCol>
                <a:gridCol w="566928">
                  <a:extLst>
                    <a:ext uri="{9D8B030D-6E8A-4147-A177-3AD203B41FA5}">
                      <a16:colId xmlns:a16="http://schemas.microsoft.com/office/drawing/2014/main" val="20004"/>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IC</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IE</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EV1</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p>
                      <a:pPr algn="ctr" fontAlgn="b"/>
                      <a:r>
                        <a:rPr lang="en-US" sz="1000" b="0" i="0" u="none" strike="noStrike" dirty="0">
                          <a:solidFill>
                            <a:srgbClr val="000000"/>
                          </a:solidFill>
                          <a:effectLst/>
                          <a:latin typeface="Intel Clear" panose="020B0604020203020204" pitchFamily="34" charset="0"/>
                        </a:rPr>
                        <a:t>UV</a:t>
                      </a:r>
                    </a:p>
                    <a:p>
                      <a:pPr algn="ctr" fontAlgn="b"/>
                      <a:r>
                        <a:rPr lang="en-US" sz="800" b="0" i="0" u="none" strike="noStrike" dirty="0">
                          <a:solidFill>
                            <a:srgbClr val="000000"/>
                          </a:solidFill>
                          <a:effectLst/>
                          <a:latin typeface="Intel Clear" panose="020B0604020203020204" pitchFamily="34" charset="0"/>
                        </a:rPr>
                        <a:t>/EV2</a:t>
                      </a:r>
                      <a:endParaRPr lang="en-US" sz="1100" b="0" i="0" u="none" strike="noStrike" dirty="0">
                        <a:solidFill>
                          <a:srgbClr val="000000"/>
                        </a:solidFill>
                        <a:effectLst/>
                        <a:latin typeface="Intel Clear" panose="020B0604020203020204" pitchFamily="34" charset="0"/>
                      </a:endParaRP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chemeClr val="bg1"/>
                          </a:solidFill>
                          <a:effectLst/>
                          <a:latin typeface="Intel Clear" panose="020B0604020203020204" pitchFamily="34" charset="0"/>
                        </a:rPr>
                        <a:t>UV</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FV</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000"/>
                  </a:ext>
                </a:extLst>
              </a:tr>
            </a:tbl>
          </a:graphicData>
        </a:graphic>
      </p:graphicFrame>
      <p:sp>
        <p:nvSpPr>
          <p:cNvPr id="140" name="Isosceles Triangle 139">
            <a:extLst>
              <a:ext uri="{FF2B5EF4-FFF2-40B4-BE49-F238E27FC236}">
                <a16:creationId xmlns:a16="http://schemas.microsoft.com/office/drawing/2014/main" id="{F4FF7F84-0582-44EF-847E-EB4FDCDAF6FC}"/>
              </a:ext>
            </a:extLst>
          </p:cNvPr>
          <p:cNvSpPr/>
          <p:nvPr/>
        </p:nvSpPr>
        <p:spPr>
          <a:xfrm rot="10800000">
            <a:off x="5664853" y="2372534"/>
            <a:ext cx="152396" cy="228594"/>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1" name="Isosceles Triangle 140">
            <a:extLst>
              <a:ext uri="{FF2B5EF4-FFF2-40B4-BE49-F238E27FC236}">
                <a16:creationId xmlns:a16="http://schemas.microsoft.com/office/drawing/2014/main" id="{D881F705-ECC1-4804-88F5-AA0888C94573}"/>
              </a:ext>
            </a:extLst>
          </p:cNvPr>
          <p:cNvSpPr/>
          <p:nvPr/>
        </p:nvSpPr>
        <p:spPr>
          <a:xfrm rot="10800000">
            <a:off x="5667731" y="2821543"/>
            <a:ext cx="152396" cy="228594"/>
          </a:xfrm>
          <a:prstGeom prst="triangl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Isosceles Triangle 132">
            <a:extLst>
              <a:ext uri="{FF2B5EF4-FFF2-40B4-BE49-F238E27FC236}">
                <a16:creationId xmlns:a16="http://schemas.microsoft.com/office/drawing/2014/main" id="{5FD54EE7-7BAB-4DF9-98C6-173D9D425E66}"/>
              </a:ext>
            </a:extLst>
          </p:cNvPr>
          <p:cNvSpPr/>
          <p:nvPr/>
        </p:nvSpPr>
        <p:spPr>
          <a:xfrm rot="10800000">
            <a:off x="6230613" y="2370821"/>
            <a:ext cx="152396" cy="228594"/>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Isosceles Triangle 133">
            <a:extLst>
              <a:ext uri="{FF2B5EF4-FFF2-40B4-BE49-F238E27FC236}">
                <a16:creationId xmlns:a16="http://schemas.microsoft.com/office/drawing/2014/main" id="{9161D8F8-538C-4BC7-BA59-EF4B08AE4BA7}"/>
              </a:ext>
            </a:extLst>
          </p:cNvPr>
          <p:cNvSpPr/>
          <p:nvPr/>
        </p:nvSpPr>
        <p:spPr>
          <a:xfrm rot="10800000">
            <a:off x="6237287" y="2808287"/>
            <a:ext cx="152396" cy="228594"/>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aphicFrame>
        <p:nvGraphicFramePr>
          <p:cNvPr id="5" name="Table 4">
            <a:extLst>
              <a:ext uri="{FF2B5EF4-FFF2-40B4-BE49-F238E27FC236}">
                <a16:creationId xmlns:a16="http://schemas.microsoft.com/office/drawing/2014/main" id="{575551BD-1530-A0A0-48F7-D5355B617491}"/>
              </a:ext>
            </a:extLst>
          </p:cNvPr>
          <p:cNvGraphicFramePr>
            <a:graphicFrameLocks noGrp="1"/>
          </p:cNvGraphicFramePr>
          <p:nvPr/>
        </p:nvGraphicFramePr>
        <p:xfrm>
          <a:off x="2719274" y="1792027"/>
          <a:ext cx="4889613" cy="228600"/>
        </p:xfrm>
        <a:graphic>
          <a:graphicData uri="http://schemas.openxmlformats.org/drawingml/2006/table">
            <a:tbl>
              <a:tblPr/>
              <a:tblGrid>
                <a:gridCol w="676656">
                  <a:extLst>
                    <a:ext uri="{9D8B030D-6E8A-4147-A177-3AD203B41FA5}">
                      <a16:colId xmlns:a16="http://schemas.microsoft.com/office/drawing/2014/main" val="20001"/>
                    </a:ext>
                  </a:extLst>
                </a:gridCol>
                <a:gridCol w="576072">
                  <a:extLst>
                    <a:ext uri="{9D8B030D-6E8A-4147-A177-3AD203B41FA5}">
                      <a16:colId xmlns:a16="http://schemas.microsoft.com/office/drawing/2014/main" val="20002"/>
                    </a:ext>
                  </a:extLst>
                </a:gridCol>
                <a:gridCol w="585216">
                  <a:extLst>
                    <a:ext uri="{9D8B030D-6E8A-4147-A177-3AD203B41FA5}">
                      <a16:colId xmlns:a16="http://schemas.microsoft.com/office/drawing/2014/main" val="20003"/>
                    </a:ext>
                  </a:extLst>
                </a:gridCol>
                <a:gridCol w="3051669">
                  <a:extLst>
                    <a:ext uri="{9D8B030D-6E8A-4147-A177-3AD203B41FA5}">
                      <a16:colId xmlns:a16="http://schemas.microsoft.com/office/drawing/2014/main" val="3432269958"/>
                    </a:ext>
                  </a:extLst>
                </a:gridCol>
              </a:tblGrid>
              <a:tr h="22860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chemeClr val="bg1"/>
                          </a:solidFill>
                          <a:effectLst/>
                          <a:latin typeface="Intel Clear" panose="020B0604020203020204" pitchFamily="34" charset="0"/>
                          <a:ea typeface="+mn-ea"/>
                          <a:cs typeface="+mn-cs"/>
                        </a:rPr>
                        <a:t>HAS 0.5</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HAS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HAS 1.0</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SOC HAS 1.1</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148" name="Isosceles Triangle 147">
            <a:extLst>
              <a:ext uri="{FF2B5EF4-FFF2-40B4-BE49-F238E27FC236}">
                <a16:creationId xmlns:a16="http://schemas.microsoft.com/office/drawing/2014/main" id="{B4708849-26F8-446F-98A1-A2C879CA21F0}"/>
              </a:ext>
            </a:extLst>
          </p:cNvPr>
          <p:cNvSpPr/>
          <p:nvPr/>
        </p:nvSpPr>
        <p:spPr>
          <a:xfrm rot="10800000">
            <a:off x="4483966" y="1893887"/>
            <a:ext cx="152396" cy="228594"/>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Isosceles Triangle 145">
            <a:extLst>
              <a:ext uri="{FF2B5EF4-FFF2-40B4-BE49-F238E27FC236}">
                <a16:creationId xmlns:a16="http://schemas.microsoft.com/office/drawing/2014/main" id="{301AF8EA-1569-42F1-851A-DF275F98E3D2}"/>
              </a:ext>
            </a:extLst>
          </p:cNvPr>
          <p:cNvSpPr/>
          <p:nvPr/>
        </p:nvSpPr>
        <p:spPr>
          <a:xfrm rot="10800000">
            <a:off x="3327452" y="1895893"/>
            <a:ext cx="152396" cy="228594"/>
          </a:xfrm>
          <a:prstGeom prst="triangl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6" name="Text Box 61">
            <a:extLst>
              <a:ext uri="{FF2B5EF4-FFF2-40B4-BE49-F238E27FC236}">
                <a16:creationId xmlns:a16="http://schemas.microsoft.com/office/drawing/2014/main" id="{DEF4ED31-2954-4841-BD3D-4FAD3FDCBCE8}"/>
              </a:ext>
            </a:extLst>
          </p:cNvPr>
          <p:cNvSpPr txBox="1">
            <a:spLocks noChangeArrowheads="1"/>
          </p:cNvSpPr>
          <p:nvPr/>
        </p:nvSpPr>
        <p:spPr bwMode="auto">
          <a:xfrm>
            <a:off x="8066045" y="5320521"/>
            <a:ext cx="428244" cy="225597"/>
          </a:xfrm>
          <a:prstGeom prst="rect">
            <a:avLst/>
          </a:prstGeom>
          <a:noFill/>
          <a:ln w="9525">
            <a:noFill/>
            <a:miter lim="800000"/>
            <a:headEnd/>
            <a:tailEnd/>
          </a:ln>
        </p:spPr>
        <p:txBody>
          <a:bodyPr wrap="none" lIns="91401" tIns="45699" rIns="91401" bIns="45699">
            <a:spAutoFit/>
          </a:bodyPr>
          <a:lstStyle/>
          <a:p>
            <a:pPr algn="ctr" defTabSz="969721">
              <a:lnSpc>
                <a:spcPct val="85000"/>
              </a:lnSpc>
              <a:defRPr/>
            </a:pPr>
            <a:r>
              <a:rPr lang="en-US" sz="1000" b="1" i="1" dirty="0">
                <a:solidFill>
                  <a:srgbClr val="000000"/>
                </a:solidFill>
                <a:latin typeface="Intel Clear" panose="020B0604020203020204" pitchFamily="34" charset="0"/>
              </a:rPr>
              <a:t>VSV</a:t>
            </a:r>
          </a:p>
        </p:txBody>
      </p:sp>
      <p:sp>
        <p:nvSpPr>
          <p:cNvPr id="174" name="Text Box 61">
            <a:extLst>
              <a:ext uri="{FF2B5EF4-FFF2-40B4-BE49-F238E27FC236}">
                <a16:creationId xmlns:a16="http://schemas.microsoft.com/office/drawing/2014/main" id="{EBBABABE-FE90-48B3-A0D8-75DCD31B4018}"/>
              </a:ext>
            </a:extLst>
          </p:cNvPr>
          <p:cNvSpPr txBox="1">
            <a:spLocks noChangeArrowheads="1"/>
          </p:cNvSpPr>
          <p:nvPr/>
        </p:nvSpPr>
        <p:spPr bwMode="auto">
          <a:xfrm>
            <a:off x="6763360" y="5320293"/>
            <a:ext cx="421832" cy="225597"/>
          </a:xfrm>
          <a:prstGeom prst="rect">
            <a:avLst/>
          </a:prstGeom>
          <a:noFill/>
          <a:ln w="9525">
            <a:noFill/>
            <a:miter lim="800000"/>
            <a:headEnd/>
            <a:tailEnd/>
          </a:ln>
        </p:spPr>
        <p:txBody>
          <a:bodyPr wrap="none" lIns="91401" tIns="45699" rIns="91401" bIns="45699">
            <a:spAutoFit/>
          </a:bodyPr>
          <a:lstStyle/>
          <a:p>
            <a:pPr algn="ctr" defTabSz="969721">
              <a:lnSpc>
                <a:spcPct val="85000"/>
              </a:lnSpc>
              <a:defRPr/>
            </a:pPr>
            <a:r>
              <a:rPr lang="en-US" sz="1000" b="1" i="1" dirty="0">
                <a:solidFill>
                  <a:srgbClr val="000000"/>
                </a:solidFill>
                <a:latin typeface="Intel Clear" panose="020B0604020203020204" pitchFamily="34" charset="0"/>
              </a:rPr>
              <a:t>VS0</a:t>
            </a:r>
          </a:p>
        </p:txBody>
      </p:sp>
      <p:sp>
        <p:nvSpPr>
          <p:cNvPr id="175" name="Text Box 61">
            <a:extLst>
              <a:ext uri="{FF2B5EF4-FFF2-40B4-BE49-F238E27FC236}">
                <a16:creationId xmlns:a16="http://schemas.microsoft.com/office/drawing/2014/main" id="{780B9D61-365B-44FB-AAFD-05DAEDA2D5F4}"/>
              </a:ext>
            </a:extLst>
          </p:cNvPr>
          <p:cNvSpPr txBox="1">
            <a:spLocks noChangeArrowheads="1"/>
          </p:cNvSpPr>
          <p:nvPr/>
        </p:nvSpPr>
        <p:spPr bwMode="auto">
          <a:xfrm>
            <a:off x="7575969" y="5319612"/>
            <a:ext cx="421832" cy="225597"/>
          </a:xfrm>
          <a:prstGeom prst="rect">
            <a:avLst/>
          </a:prstGeom>
          <a:noFill/>
          <a:ln w="9525">
            <a:noFill/>
            <a:miter lim="800000"/>
            <a:headEnd/>
            <a:tailEnd/>
          </a:ln>
        </p:spPr>
        <p:txBody>
          <a:bodyPr wrap="none" lIns="91401" tIns="45699" rIns="91401" bIns="45699">
            <a:spAutoFit/>
          </a:bodyPr>
          <a:lstStyle/>
          <a:p>
            <a:pPr algn="ctr" defTabSz="969721">
              <a:lnSpc>
                <a:spcPct val="85000"/>
              </a:lnSpc>
              <a:defRPr/>
            </a:pPr>
            <a:r>
              <a:rPr lang="en-US" sz="1000" b="1" i="1" dirty="0">
                <a:solidFill>
                  <a:srgbClr val="000000"/>
                </a:solidFill>
                <a:latin typeface="Intel Clear" panose="020B0604020203020204" pitchFamily="34" charset="0"/>
              </a:rPr>
              <a:t>VS1</a:t>
            </a:r>
          </a:p>
        </p:txBody>
      </p:sp>
      <p:sp>
        <p:nvSpPr>
          <p:cNvPr id="177" name="Diamond 176">
            <a:extLst>
              <a:ext uri="{FF2B5EF4-FFF2-40B4-BE49-F238E27FC236}">
                <a16:creationId xmlns:a16="http://schemas.microsoft.com/office/drawing/2014/main" id="{75D1B9C0-F0FE-4A74-8DED-973B028EAAC6}"/>
              </a:ext>
            </a:extLst>
          </p:cNvPr>
          <p:cNvSpPr/>
          <p:nvPr/>
        </p:nvSpPr>
        <p:spPr>
          <a:xfrm>
            <a:off x="7550760" y="5260304"/>
            <a:ext cx="123319" cy="178876"/>
          </a:xfrm>
          <a:prstGeom prst="diamond">
            <a:avLst/>
          </a:prstGeom>
          <a:solidFill>
            <a:srgbClr val="00B050"/>
          </a:solidFill>
          <a:ln w="19050" cap="flat" cmpd="sng" algn="ctr">
            <a:solidFill>
              <a:srgbClr val="000000">
                <a:lumMod val="85000"/>
                <a:lumOff val="15000"/>
              </a:srgbClr>
            </a:solidFill>
            <a:prstDash val="solid"/>
          </a:ln>
          <a:effectLst/>
        </p:spPr>
        <p:txBody>
          <a:bodyPr lIns="89587" tIns="44794" rIns="89587" bIns="44794" rtlCol="0" anchor="ctr"/>
          <a:lstStyle/>
          <a:p>
            <a:pPr algn="ctr" defTabSz="950266">
              <a:defRPr/>
            </a:pPr>
            <a:endParaRPr lang="en-US" sz="1960" kern="0" dirty="0">
              <a:solidFill>
                <a:srgbClr val="FF0000"/>
              </a:solidFill>
              <a:latin typeface="Intel Clear" panose="020B0604020203020204" pitchFamily="34" charset="0"/>
            </a:endParaRPr>
          </a:p>
        </p:txBody>
      </p:sp>
      <p:sp>
        <p:nvSpPr>
          <p:cNvPr id="178" name="Diamond 177">
            <a:extLst>
              <a:ext uri="{FF2B5EF4-FFF2-40B4-BE49-F238E27FC236}">
                <a16:creationId xmlns:a16="http://schemas.microsoft.com/office/drawing/2014/main" id="{9B59D598-ED46-4725-95E4-D9E74822FE0F}"/>
              </a:ext>
            </a:extLst>
          </p:cNvPr>
          <p:cNvSpPr/>
          <p:nvPr/>
        </p:nvSpPr>
        <p:spPr>
          <a:xfrm>
            <a:off x="6718201" y="5260304"/>
            <a:ext cx="123319" cy="178876"/>
          </a:xfrm>
          <a:prstGeom prst="diamond">
            <a:avLst/>
          </a:prstGeom>
          <a:solidFill>
            <a:srgbClr val="00B050"/>
          </a:solidFill>
          <a:ln w="19050" cap="flat" cmpd="sng" algn="ctr">
            <a:solidFill>
              <a:srgbClr val="000000">
                <a:lumMod val="85000"/>
                <a:lumOff val="15000"/>
              </a:srgbClr>
            </a:solidFill>
            <a:prstDash val="solid"/>
          </a:ln>
          <a:effectLst/>
        </p:spPr>
        <p:txBody>
          <a:bodyPr lIns="89587" tIns="44794" rIns="89587" bIns="44794" rtlCol="0" anchor="ctr"/>
          <a:lstStyle/>
          <a:p>
            <a:pPr algn="ctr" defTabSz="950266">
              <a:defRPr/>
            </a:pPr>
            <a:endParaRPr lang="en-US" sz="1960" kern="0" dirty="0">
              <a:solidFill>
                <a:srgbClr val="FF0000"/>
              </a:solidFill>
              <a:latin typeface="Intel Clear" panose="020B0604020203020204" pitchFamily="34" charset="0"/>
            </a:endParaRPr>
          </a:p>
        </p:txBody>
      </p:sp>
      <p:sp>
        <p:nvSpPr>
          <p:cNvPr id="179" name="Diamond 178">
            <a:extLst>
              <a:ext uri="{FF2B5EF4-FFF2-40B4-BE49-F238E27FC236}">
                <a16:creationId xmlns:a16="http://schemas.microsoft.com/office/drawing/2014/main" id="{82C2A637-406C-4232-B719-DA0E08923880}"/>
              </a:ext>
            </a:extLst>
          </p:cNvPr>
          <p:cNvSpPr/>
          <p:nvPr/>
        </p:nvSpPr>
        <p:spPr>
          <a:xfrm>
            <a:off x="8432866" y="5259843"/>
            <a:ext cx="123319" cy="178876"/>
          </a:xfrm>
          <a:prstGeom prst="diamond">
            <a:avLst/>
          </a:prstGeom>
          <a:solidFill>
            <a:srgbClr val="00B050"/>
          </a:solidFill>
          <a:ln w="19050" cap="flat" cmpd="sng" algn="ctr">
            <a:solidFill>
              <a:srgbClr val="000000">
                <a:lumMod val="85000"/>
                <a:lumOff val="15000"/>
              </a:srgbClr>
            </a:solidFill>
            <a:prstDash val="solid"/>
          </a:ln>
          <a:effectLst/>
        </p:spPr>
        <p:txBody>
          <a:bodyPr lIns="89587" tIns="44794" rIns="89587" bIns="44794" rtlCol="0" anchor="ctr"/>
          <a:lstStyle/>
          <a:p>
            <a:pPr algn="ctr" defTabSz="950266">
              <a:defRPr/>
            </a:pPr>
            <a:endParaRPr lang="en-US" sz="1960" kern="0" dirty="0">
              <a:solidFill>
                <a:srgbClr val="000000"/>
              </a:solidFill>
              <a:latin typeface="Intel Clear" panose="020B0604020203020204" pitchFamily="34" charset="0"/>
            </a:endParaRPr>
          </a:p>
        </p:txBody>
      </p:sp>
      <p:sp>
        <p:nvSpPr>
          <p:cNvPr id="6" name="TextBox 5">
            <a:extLst>
              <a:ext uri="{FF2B5EF4-FFF2-40B4-BE49-F238E27FC236}">
                <a16:creationId xmlns:a16="http://schemas.microsoft.com/office/drawing/2014/main" id="{3787F75C-6992-F0E5-D6D3-DC3D2F195B05}"/>
              </a:ext>
            </a:extLst>
          </p:cNvPr>
          <p:cNvSpPr txBox="1"/>
          <p:nvPr/>
        </p:nvSpPr>
        <p:spPr>
          <a:xfrm>
            <a:off x="9489104" y="396968"/>
            <a:ext cx="1929402" cy="295461"/>
          </a:xfrm>
          <a:prstGeom prst="rect">
            <a:avLst/>
          </a:prstGeom>
          <a:solidFill>
            <a:srgbClr val="002060">
              <a:alpha val="20000"/>
            </a:srgbClr>
          </a:solidFill>
          <a:ln w="12700">
            <a:solidFill>
              <a:srgbClr val="002060"/>
            </a:solidFill>
          </a:ln>
        </p:spPr>
        <p:txBody>
          <a:bodyPr wrap="square" tIns="9142" rIns="45716" bIns="9142" rtlCol="0">
            <a:spAutoFit/>
          </a:bodyPr>
          <a:lstStyle/>
          <a:p>
            <a:pPr defTabSz="992642"/>
            <a:r>
              <a:rPr lang="en-US" sz="900" b="1" dirty="0">
                <a:solidFill>
                  <a:schemeClr val="bg1">
                    <a:lumMod val="50000"/>
                  </a:schemeClr>
                </a:solidFill>
                <a:latin typeface="IntelOne Display Regular"/>
              </a:rPr>
              <a:t>Non-Governed Milestones</a:t>
            </a:r>
          </a:p>
          <a:p>
            <a:pPr defTabSz="992642"/>
            <a:r>
              <a:rPr lang="en-US" sz="900" b="1" dirty="0">
                <a:solidFill>
                  <a:srgbClr val="000000"/>
                </a:solidFill>
                <a:latin typeface="IntelOne Display Regular"/>
              </a:rPr>
              <a:t>Governed Milestones</a:t>
            </a:r>
          </a:p>
        </p:txBody>
      </p:sp>
    </p:spTree>
    <p:extLst>
      <p:ext uri="{BB962C8B-B14F-4D97-AF65-F5344CB8AC3E}">
        <p14:creationId xmlns:p14="http://schemas.microsoft.com/office/powerpoint/2010/main" val="1058419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15293" y="1069135"/>
            <a:ext cx="7811868" cy="39641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774" tIns="48887" rIns="97774" bIns="48887" rtlCol="0" anchor="ctr"/>
          <a:lstStyle/>
          <a:p>
            <a:pPr algn="ctr"/>
            <a:endParaRPr lang="en-US" sz="1800" dirty="0">
              <a:solidFill>
                <a:srgbClr val="000000"/>
              </a:solidFill>
              <a:latin typeface="Intel Clear" panose="020B0604020203020204" pitchFamily="34" charset="0"/>
            </a:endParaRPr>
          </a:p>
        </p:txBody>
      </p:sp>
      <p:sp>
        <p:nvSpPr>
          <p:cNvPr id="2" name="Title 1"/>
          <p:cNvSpPr>
            <a:spLocks noGrp="1"/>
          </p:cNvSpPr>
          <p:nvPr>
            <p:ph type="title"/>
          </p:nvPr>
        </p:nvSpPr>
        <p:spPr>
          <a:xfrm>
            <a:off x="413643" y="240682"/>
            <a:ext cx="11912918" cy="434006"/>
          </a:xfrm>
        </p:spPr>
        <p:txBody>
          <a:bodyPr>
            <a:normAutofit fontScale="90000"/>
          </a:bodyPr>
          <a:lstStyle/>
          <a:p>
            <a:r>
              <a:rPr lang="en-US" dirty="0"/>
              <a:t>Table of Contents</a:t>
            </a:r>
          </a:p>
        </p:txBody>
      </p:sp>
      <p:sp>
        <p:nvSpPr>
          <p:cNvPr id="3" name="BainBulletsConfiguration" hidden="1"/>
          <p:cNvSpPr txBox="1"/>
          <p:nvPr/>
        </p:nvSpPr>
        <p:spPr>
          <a:xfrm>
            <a:off x="1766887" y="12733"/>
            <a:ext cx="8890000" cy="109831"/>
          </a:xfrm>
          <a:prstGeom prst="rect">
            <a:avLst/>
          </a:prstGeom>
          <a:noFill/>
        </p:spPr>
        <p:txBody>
          <a:bodyPr vert="horz" lIns="91106" tIns="45579" rIns="91106" bIns="45579" rtlCol="0">
            <a:spAutoFit/>
          </a:bodyPr>
          <a:lstStyle/>
          <a:p>
            <a:endParaRPr lang="en-US" sz="100" dirty="0">
              <a:solidFill>
                <a:srgbClr val="FFFFFF"/>
              </a:solidFill>
            </a:endParaRPr>
          </a:p>
        </p:txBody>
      </p:sp>
      <p:sp>
        <p:nvSpPr>
          <p:cNvPr id="8" name="Source"/>
          <p:cNvSpPr>
            <a:spLocks noGrp="1"/>
          </p:cNvSpPr>
          <p:nvPr/>
        </p:nvSpPr>
        <p:spPr bwMode="auto">
          <a:xfrm>
            <a:off x="2827761" y="1033078"/>
            <a:ext cx="9124526" cy="3902112"/>
          </a:xfrm>
          <a:prstGeom prst="rect">
            <a:avLst/>
          </a:prstGeom>
          <a:noFill/>
          <a:ln w="9525">
            <a:noFill/>
            <a:miter lim="800000"/>
            <a:headEnd/>
            <a:tailEnd/>
          </a:ln>
          <a:effectLst/>
        </p:spPr>
        <p:txBody>
          <a:bodyPr vert="horz" wrap="square" lIns="50047" tIns="50047" rIns="50047" bIns="50047"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20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800">
                <a:solidFill>
                  <a:schemeClr val="tx1"/>
                </a:solidFill>
                <a:latin typeface="Verdana" pitchFamily="34" charset="0"/>
              </a:defRPr>
            </a:lvl3pPr>
            <a:lvl4pPr marL="1449388" indent="-206375" algn="l" defTabSz="981075" rtl="0" eaLnBrk="0" fontAlgn="base" hangingPunct="0">
              <a:spcBef>
                <a:spcPct val="20000"/>
              </a:spcBef>
              <a:spcAft>
                <a:spcPct val="0"/>
              </a:spcAft>
              <a:buClr>
                <a:schemeClr val="tx1"/>
              </a:buClr>
              <a:buChar char="-"/>
              <a:defRPr sz="18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spcBef>
                <a:spcPts val="1800"/>
              </a:spcBef>
              <a:buClr>
                <a:srgbClr val="000000"/>
              </a:buClr>
            </a:pPr>
            <a:r>
              <a:rPr lang="en-US" sz="2400" b="1" dirty="0">
                <a:solidFill>
                  <a:srgbClr val="000000"/>
                </a:solidFill>
                <a:latin typeface="IntelOne Display Regular" panose="020B0503020203020204" pitchFamily="34" charset="0"/>
              </a:rPr>
              <a:t>Product Lifecycle (PLC) Overview &amp; Updates</a:t>
            </a:r>
            <a:endParaRPr lang="en-US" sz="1000" b="1" dirty="0">
              <a:solidFill>
                <a:srgbClr val="000000"/>
              </a:solidFill>
              <a:latin typeface="IntelOne Display Regular" panose="020B0503020203020204" pitchFamily="34" charset="0"/>
            </a:endParaRPr>
          </a:p>
          <a:p>
            <a:pPr>
              <a:spcBef>
                <a:spcPts val="1800"/>
              </a:spcBef>
              <a:buClr>
                <a:srgbClr val="000000"/>
              </a:buClr>
            </a:pPr>
            <a:r>
              <a:rPr lang="en-US" sz="2400" dirty="0">
                <a:solidFill>
                  <a:srgbClr val="000000"/>
                </a:solidFill>
                <a:latin typeface="+mj-lt"/>
              </a:rPr>
              <a:t>PLC Timelines for Base and Derivative Die</a:t>
            </a:r>
            <a:endParaRPr lang="en-US" sz="1000" strike="sngStrike" dirty="0">
              <a:solidFill>
                <a:srgbClr val="FF0000"/>
              </a:solidFill>
              <a:latin typeface="+mj-lt"/>
            </a:endParaRPr>
          </a:p>
          <a:p>
            <a:pPr>
              <a:spcBef>
                <a:spcPts val="1800"/>
              </a:spcBef>
              <a:buClr>
                <a:srgbClr val="000000"/>
              </a:buClr>
            </a:pPr>
            <a:r>
              <a:rPr lang="en-US" sz="2400" dirty="0">
                <a:solidFill>
                  <a:srgbClr val="000000"/>
                </a:solidFill>
                <a:latin typeface="IntelOne Display Light" panose="020B0403020203020204" pitchFamily="34" charset="0"/>
              </a:rPr>
              <a:t>Appendix</a:t>
            </a: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Overview: PLC Category Themes Pre-Si &amp; Post-Si</a:t>
            </a: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Deep Dive: Long Term Retention for UPLC</a:t>
            </a: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Deep Dive: Pre-Silicon Systems (PSS) PLC</a:t>
            </a:r>
            <a:endParaRPr lang="en-US" sz="2000" i="1" dirty="0">
              <a:solidFill>
                <a:srgbClr val="FF0000"/>
              </a:solidFill>
              <a:latin typeface="IntelOne Display Light" panose="020B0403020203020204" pitchFamily="34" charset="0"/>
            </a:endParaRP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Deep Dive: Test Chip Development PLC</a:t>
            </a:r>
          </a:p>
          <a:p>
            <a:pPr lvl="1">
              <a:spcBef>
                <a:spcPts val="600"/>
              </a:spcBef>
              <a:spcAft>
                <a:spcPts val="600"/>
              </a:spcAft>
              <a:buClr>
                <a:srgbClr val="000000"/>
              </a:buClr>
            </a:pPr>
            <a:r>
              <a:rPr lang="en-US" sz="2000" dirty="0">
                <a:solidFill>
                  <a:srgbClr val="000000"/>
                </a:solidFill>
                <a:latin typeface="IntelOne Display Light" panose="020B0403020203020204" pitchFamily="34" charset="0"/>
              </a:rPr>
              <a:t>PLC Overlays: Security (SDL) PLC</a:t>
            </a:r>
          </a:p>
        </p:txBody>
      </p:sp>
    </p:spTree>
    <p:extLst>
      <p:ext uri="{BB962C8B-B14F-4D97-AF65-F5344CB8AC3E}">
        <p14:creationId xmlns:p14="http://schemas.microsoft.com/office/powerpoint/2010/main" val="319514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CD28-9312-4BED-B172-00411467E8EF}"/>
              </a:ext>
            </a:extLst>
          </p:cNvPr>
          <p:cNvSpPr>
            <a:spLocks noGrp="1"/>
          </p:cNvSpPr>
          <p:nvPr>
            <p:ph type="title"/>
          </p:nvPr>
        </p:nvSpPr>
        <p:spPr>
          <a:xfrm>
            <a:off x="413643" y="65087"/>
            <a:ext cx="11912918" cy="505185"/>
          </a:xfrm>
        </p:spPr>
        <p:txBody>
          <a:bodyPr>
            <a:normAutofit/>
          </a:bodyPr>
          <a:lstStyle/>
          <a:p>
            <a:r>
              <a:rPr lang="en-US" sz="2800" dirty="0"/>
              <a:t>Pre- &amp; Post-Si PLC for Full Milestones: SOC Development</a:t>
            </a:r>
          </a:p>
        </p:txBody>
      </p:sp>
      <p:sp>
        <p:nvSpPr>
          <p:cNvPr id="114" name="Rectangle 113">
            <a:extLst>
              <a:ext uri="{FF2B5EF4-FFF2-40B4-BE49-F238E27FC236}">
                <a16:creationId xmlns:a16="http://schemas.microsoft.com/office/drawing/2014/main" id="{8C12D7E1-AE63-4609-A71A-A73829AC42BE}"/>
              </a:ext>
            </a:extLst>
          </p:cNvPr>
          <p:cNvSpPr/>
          <p:nvPr/>
        </p:nvSpPr>
        <p:spPr bwMode="auto">
          <a:xfrm>
            <a:off x="7609603" y="1037517"/>
            <a:ext cx="3657600" cy="5850399"/>
          </a:xfrm>
          <a:prstGeom prst="rect">
            <a:avLst/>
          </a:prstGeom>
          <a:solidFill>
            <a:srgbClr val="CAE2FF">
              <a:lumMod val="90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mj-lt"/>
            </a:endParaRPr>
          </a:p>
        </p:txBody>
      </p:sp>
      <p:sp>
        <p:nvSpPr>
          <p:cNvPr id="115" name="Rectangle 114">
            <a:extLst>
              <a:ext uri="{FF2B5EF4-FFF2-40B4-BE49-F238E27FC236}">
                <a16:creationId xmlns:a16="http://schemas.microsoft.com/office/drawing/2014/main" id="{187C21A4-F3A1-4709-93A3-B1960E9FD4D5}"/>
              </a:ext>
            </a:extLst>
          </p:cNvPr>
          <p:cNvSpPr/>
          <p:nvPr/>
        </p:nvSpPr>
        <p:spPr bwMode="auto">
          <a:xfrm>
            <a:off x="5739313" y="1035687"/>
            <a:ext cx="570868" cy="5854359"/>
          </a:xfrm>
          <a:prstGeom prst="rect">
            <a:avLst/>
          </a:prstGeom>
          <a:solidFill>
            <a:srgbClr val="595959">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mj-lt"/>
            </a:endParaRPr>
          </a:p>
        </p:txBody>
      </p:sp>
      <p:sp>
        <p:nvSpPr>
          <p:cNvPr id="116" name="Rectangle 115">
            <a:extLst>
              <a:ext uri="{FF2B5EF4-FFF2-40B4-BE49-F238E27FC236}">
                <a16:creationId xmlns:a16="http://schemas.microsoft.com/office/drawing/2014/main" id="{A98E74AF-46BF-4BF4-86A1-887FED59E86B}"/>
              </a:ext>
            </a:extLst>
          </p:cNvPr>
          <p:cNvSpPr/>
          <p:nvPr/>
        </p:nvSpPr>
        <p:spPr bwMode="auto">
          <a:xfrm>
            <a:off x="6770687" y="1037529"/>
            <a:ext cx="832104" cy="5856397"/>
          </a:xfrm>
          <a:prstGeom prst="rect">
            <a:avLst/>
          </a:prstGeom>
          <a:solidFill>
            <a:srgbClr val="FFC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mj-lt"/>
            </a:endParaRPr>
          </a:p>
        </p:txBody>
      </p:sp>
      <p:sp>
        <p:nvSpPr>
          <p:cNvPr id="117" name="Rectangle 116">
            <a:extLst>
              <a:ext uri="{FF2B5EF4-FFF2-40B4-BE49-F238E27FC236}">
                <a16:creationId xmlns:a16="http://schemas.microsoft.com/office/drawing/2014/main" id="{283854C2-4171-419F-9833-B4DC8E263EFB}"/>
              </a:ext>
            </a:extLst>
          </p:cNvPr>
          <p:cNvSpPr/>
          <p:nvPr/>
        </p:nvSpPr>
        <p:spPr bwMode="auto">
          <a:xfrm>
            <a:off x="6310657" y="1037029"/>
            <a:ext cx="456982" cy="5852951"/>
          </a:xfrm>
          <a:prstGeom prst="rect">
            <a:avLst/>
          </a:prstGeom>
          <a:solidFill>
            <a:srgbClr val="F2F2F2">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mj-lt"/>
            </a:endParaRPr>
          </a:p>
        </p:txBody>
      </p:sp>
      <p:sp>
        <p:nvSpPr>
          <p:cNvPr id="118" name="Rectangle 117">
            <a:extLst>
              <a:ext uri="{FF2B5EF4-FFF2-40B4-BE49-F238E27FC236}">
                <a16:creationId xmlns:a16="http://schemas.microsoft.com/office/drawing/2014/main" id="{48F3F490-4E3C-408A-B906-EA88D41D37F1}"/>
              </a:ext>
            </a:extLst>
          </p:cNvPr>
          <p:cNvSpPr/>
          <p:nvPr/>
        </p:nvSpPr>
        <p:spPr bwMode="auto">
          <a:xfrm>
            <a:off x="4557843" y="1037258"/>
            <a:ext cx="651124" cy="5856493"/>
          </a:xfrm>
          <a:prstGeom prst="rect">
            <a:avLst/>
          </a:prstGeom>
          <a:solidFill>
            <a:srgbClr val="FFFF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mj-lt"/>
            </a:endParaRPr>
          </a:p>
        </p:txBody>
      </p:sp>
      <p:sp>
        <p:nvSpPr>
          <p:cNvPr id="119" name="Rectangle 118">
            <a:extLst>
              <a:ext uri="{FF2B5EF4-FFF2-40B4-BE49-F238E27FC236}">
                <a16:creationId xmlns:a16="http://schemas.microsoft.com/office/drawing/2014/main" id="{6E3A734A-9B2E-4E05-A547-29118D446388}"/>
              </a:ext>
            </a:extLst>
          </p:cNvPr>
          <p:cNvSpPr/>
          <p:nvPr/>
        </p:nvSpPr>
        <p:spPr bwMode="auto">
          <a:xfrm>
            <a:off x="5208967" y="1035404"/>
            <a:ext cx="529688" cy="5856397"/>
          </a:xfrm>
          <a:prstGeom prst="rect">
            <a:avLst/>
          </a:prstGeom>
          <a:solidFill>
            <a:srgbClr val="0070C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mj-lt"/>
            </a:endParaRPr>
          </a:p>
        </p:txBody>
      </p:sp>
      <p:sp>
        <p:nvSpPr>
          <p:cNvPr id="120" name="Rectangle 119">
            <a:extLst>
              <a:ext uri="{FF2B5EF4-FFF2-40B4-BE49-F238E27FC236}">
                <a16:creationId xmlns:a16="http://schemas.microsoft.com/office/drawing/2014/main" id="{FF4011B6-0652-4CA1-B45F-EA7AFEB9CBAA}"/>
              </a:ext>
            </a:extLst>
          </p:cNvPr>
          <p:cNvSpPr/>
          <p:nvPr/>
        </p:nvSpPr>
        <p:spPr bwMode="auto">
          <a:xfrm>
            <a:off x="2719274" y="1041921"/>
            <a:ext cx="1842500" cy="5849562"/>
          </a:xfrm>
          <a:prstGeom prst="rect">
            <a:avLst/>
          </a:prstGeom>
          <a:solidFill>
            <a:srgbClr val="FFE433">
              <a:lumMod val="40000"/>
              <a:lumOff val="60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800" tIns="46800" rIns="46800" bIns="4680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mj-lt"/>
            </a:endParaRPr>
          </a:p>
        </p:txBody>
      </p:sp>
      <p:sp>
        <p:nvSpPr>
          <p:cNvPr id="121" name="TextBox 120">
            <a:extLst>
              <a:ext uri="{FF2B5EF4-FFF2-40B4-BE49-F238E27FC236}">
                <a16:creationId xmlns:a16="http://schemas.microsoft.com/office/drawing/2014/main" id="{3B42A990-3F09-41AC-A1D1-8442B5473724}"/>
              </a:ext>
            </a:extLst>
          </p:cNvPr>
          <p:cNvSpPr txBox="1"/>
          <p:nvPr/>
        </p:nvSpPr>
        <p:spPr>
          <a:xfrm>
            <a:off x="2719273" y="1049264"/>
            <a:ext cx="1838569" cy="246221"/>
          </a:xfrm>
          <a:prstGeom prst="rect">
            <a:avLst/>
          </a:prstGeom>
          <a:noFill/>
        </p:spPr>
        <p:txBody>
          <a:bodyPr wrap="square" rtlCol="0">
            <a:spAutoFit/>
          </a:bodyPr>
          <a:lstStyle/>
          <a:p>
            <a:pPr algn="ctr"/>
            <a:r>
              <a:rPr lang="en-US" sz="1000" b="1" i="1" dirty="0">
                <a:solidFill>
                  <a:srgbClr val="000000">
                    <a:lumMod val="50000"/>
                    <a:lumOff val="50000"/>
                  </a:srgbClr>
                </a:solidFill>
              </a:rPr>
              <a:t>Planning Phase</a:t>
            </a:r>
          </a:p>
        </p:txBody>
      </p:sp>
      <p:sp>
        <p:nvSpPr>
          <p:cNvPr id="122" name="TextBox 121">
            <a:extLst>
              <a:ext uri="{FF2B5EF4-FFF2-40B4-BE49-F238E27FC236}">
                <a16:creationId xmlns:a16="http://schemas.microsoft.com/office/drawing/2014/main" id="{E893EC16-9968-49ED-BC1F-13E9D464B4FE}"/>
              </a:ext>
            </a:extLst>
          </p:cNvPr>
          <p:cNvSpPr txBox="1"/>
          <p:nvPr/>
        </p:nvSpPr>
        <p:spPr>
          <a:xfrm>
            <a:off x="5207895" y="1007492"/>
            <a:ext cx="531419" cy="400110"/>
          </a:xfrm>
          <a:prstGeom prst="rect">
            <a:avLst/>
          </a:prstGeom>
          <a:noFill/>
        </p:spPr>
        <p:txBody>
          <a:bodyPr wrap="square" lIns="0" rIns="0" rtlCol="0">
            <a:spAutoFit/>
          </a:bodyPr>
          <a:lstStyle/>
          <a:p>
            <a:pPr algn="ctr"/>
            <a:r>
              <a:rPr lang="en-US" sz="1000" b="1" i="1" dirty="0">
                <a:solidFill>
                  <a:srgbClr val="000000">
                    <a:lumMod val="50000"/>
                    <a:lumOff val="50000"/>
                  </a:srgbClr>
                </a:solidFill>
              </a:rPr>
              <a:t>0.5 Phase</a:t>
            </a:r>
          </a:p>
        </p:txBody>
      </p:sp>
      <p:sp>
        <p:nvSpPr>
          <p:cNvPr id="123" name="TextBox 122">
            <a:extLst>
              <a:ext uri="{FF2B5EF4-FFF2-40B4-BE49-F238E27FC236}">
                <a16:creationId xmlns:a16="http://schemas.microsoft.com/office/drawing/2014/main" id="{249417D4-8215-4033-AFEE-4EA597D1B422}"/>
              </a:ext>
            </a:extLst>
          </p:cNvPr>
          <p:cNvSpPr txBox="1"/>
          <p:nvPr/>
        </p:nvSpPr>
        <p:spPr>
          <a:xfrm>
            <a:off x="4551031" y="1001070"/>
            <a:ext cx="643152" cy="400110"/>
          </a:xfrm>
          <a:prstGeom prst="rect">
            <a:avLst/>
          </a:prstGeom>
          <a:noFill/>
        </p:spPr>
        <p:txBody>
          <a:bodyPr wrap="square" rtlCol="0">
            <a:spAutoFit/>
          </a:bodyPr>
          <a:lstStyle/>
          <a:p>
            <a:pPr algn="ctr"/>
            <a:r>
              <a:rPr lang="en-US" sz="1000" b="1" i="1" dirty="0">
                <a:solidFill>
                  <a:srgbClr val="000000">
                    <a:lumMod val="50000"/>
                    <a:lumOff val="50000"/>
                  </a:srgbClr>
                </a:solidFill>
              </a:rPr>
              <a:t>0.3 Phase</a:t>
            </a:r>
          </a:p>
        </p:txBody>
      </p:sp>
      <p:sp>
        <p:nvSpPr>
          <p:cNvPr id="124" name="TextBox 123">
            <a:extLst>
              <a:ext uri="{FF2B5EF4-FFF2-40B4-BE49-F238E27FC236}">
                <a16:creationId xmlns:a16="http://schemas.microsoft.com/office/drawing/2014/main" id="{00B4A202-5FDE-44AE-A468-32D54E1F8D27}"/>
              </a:ext>
            </a:extLst>
          </p:cNvPr>
          <p:cNvSpPr txBox="1"/>
          <p:nvPr/>
        </p:nvSpPr>
        <p:spPr>
          <a:xfrm>
            <a:off x="6310181" y="1003808"/>
            <a:ext cx="478210" cy="400110"/>
          </a:xfrm>
          <a:prstGeom prst="rect">
            <a:avLst/>
          </a:prstGeom>
          <a:noFill/>
        </p:spPr>
        <p:txBody>
          <a:bodyPr wrap="square" lIns="0" rIns="0" rtlCol="0">
            <a:spAutoFit/>
          </a:bodyPr>
          <a:lstStyle/>
          <a:p>
            <a:pPr algn="ctr"/>
            <a:r>
              <a:rPr lang="en-US" sz="1000" b="1" i="1" dirty="0">
                <a:solidFill>
                  <a:srgbClr val="000000">
                    <a:lumMod val="50000"/>
                    <a:lumOff val="50000"/>
                  </a:srgbClr>
                </a:solidFill>
              </a:rPr>
              <a:t>1.0 Phase</a:t>
            </a:r>
          </a:p>
        </p:txBody>
      </p:sp>
      <p:sp>
        <p:nvSpPr>
          <p:cNvPr id="125" name="TextBox 124">
            <a:extLst>
              <a:ext uri="{FF2B5EF4-FFF2-40B4-BE49-F238E27FC236}">
                <a16:creationId xmlns:a16="http://schemas.microsoft.com/office/drawing/2014/main" id="{29889AC5-6F16-4861-8191-24FB1F0A902E}"/>
              </a:ext>
            </a:extLst>
          </p:cNvPr>
          <p:cNvSpPr txBox="1"/>
          <p:nvPr/>
        </p:nvSpPr>
        <p:spPr>
          <a:xfrm>
            <a:off x="6791463" y="1001870"/>
            <a:ext cx="817425" cy="400110"/>
          </a:xfrm>
          <a:prstGeom prst="rect">
            <a:avLst/>
          </a:prstGeom>
          <a:noFill/>
        </p:spPr>
        <p:txBody>
          <a:bodyPr wrap="square" rtlCol="0">
            <a:spAutoFit/>
          </a:bodyPr>
          <a:lstStyle/>
          <a:p>
            <a:pPr algn="ctr"/>
            <a:r>
              <a:rPr lang="en-US" sz="1000" b="1" i="1" dirty="0">
                <a:solidFill>
                  <a:srgbClr val="000000">
                    <a:lumMod val="50000"/>
                    <a:lumOff val="50000"/>
                  </a:srgbClr>
                </a:solidFill>
              </a:rPr>
              <a:t>A0 TI Phase</a:t>
            </a:r>
          </a:p>
        </p:txBody>
      </p:sp>
      <p:sp>
        <p:nvSpPr>
          <p:cNvPr id="126" name="TextBox 125">
            <a:extLst>
              <a:ext uri="{FF2B5EF4-FFF2-40B4-BE49-F238E27FC236}">
                <a16:creationId xmlns:a16="http://schemas.microsoft.com/office/drawing/2014/main" id="{7C90808A-40C3-4FD2-AB5A-13DEBBF1EC74}"/>
              </a:ext>
            </a:extLst>
          </p:cNvPr>
          <p:cNvSpPr txBox="1"/>
          <p:nvPr/>
        </p:nvSpPr>
        <p:spPr>
          <a:xfrm>
            <a:off x="8752779" y="1052815"/>
            <a:ext cx="1370009" cy="261610"/>
          </a:xfrm>
          <a:prstGeom prst="rect">
            <a:avLst/>
          </a:prstGeom>
          <a:noFill/>
        </p:spPr>
        <p:txBody>
          <a:bodyPr wrap="square" rtlCol="0">
            <a:spAutoFit/>
          </a:bodyPr>
          <a:lstStyle/>
          <a:p>
            <a:pPr algn="ctr"/>
            <a:r>
              <a:rPr lang="en-US" sz="1100" b="1" i="1" dirty="0">
                <a:solidFill>
                  <a:srgbClr val="000000">
                    <a:lumMod val="50000"/>
                    <a:lumOff val="50000"/>
                  </a:srgbClr>
                </a:solidFill>
                <a:latin typeface="+mj-lt"/>
              </a:rPr>
              <a:t>Post-Si Phase</a:t>
            </a:r>
          </a:p>
        </p:txBody>
      </p:sp>
      <p:sp>
        <p:nvSpPr>
          <p:cNvPr id="127" name="Rectangle 126">
            <a:extLst>
              <a:ext uri="{FF2B5EF4-FFF2-40B4-BE49-F238E27FC236}">
                <a16:creationId xmlns:a16="http://schemas.microsoft.com/office/drawing/2014/main" id="{A3B26C97-D9FE-4EAF-93CC-C66AFB4D3905}"/>
              </a:ext>
            </a:extLst>
          </p:cNvPr>
          <p:cNvSpPr/>
          <p:nvPr/>
        </p:nvSpPr>
        <p:spPr bwMode="auto">
          <a:xfrm>
            <a:off x="8937824" y="1445680"/>
            <a:ext cx="138126" cy="5467723"/>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defTabSz="914217" eaLnBrk="0" fontAlgn="base" hangingPunct="0">
              <a:spcBef>
                <a:spcPct val="0"/>
              </a:spcBef>
              <a:spcAft>
                <a:spcPct val="0"/>
              </a:spcAft>
            </a:pPr>
            <a:endParaRPr lang="en-US" sz="1100" b="1" dirty="0">
              <a:solidFill>
                <a:srgbClr val="000000"/>
              </a:solidFill>
              <a:latin typeface="+mj-lt"/>
            </a:endParaRPr>
          </a:p>
        </p:txBody>
      </p:sp>
      <p:sp>
        <p:nvSpPr>
          <p:cNvPr id="128" name="Rectangle 127">
            <a:extLst>
              <a:ext uri="{FF2B5EF4-FFF2-40B4-BE49-F238E27FC236}">
                <a16:creationId xmlns:a16="http://schemas.microsoft.com/office/drawing/2014/main" id="{6D7932E9-BFCD-4767-8826-A7F71B09A646}"/>
              </a:ext>
            </a:extLst>
          </p:cNvPr>
          <p:cNvSpPr/>
          <p:nvPr/>
        </p:nvSpPr>
        <p:spPr bwMode="auto">
          <a:xfrm>
            <a:off x="8492190" y="1425467"/>
            <a:ext cx="238585" cy="5467723"/>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defTabSz="914217" eaLnBrk="0" fontAlgn="base" hangingPunct="0">
              <a:spcBef>
                <a:spcPct val="0"/>
              </a:spcBef>
              <a:spcAft>
                <a:spcPct val="0"/>
              </a:spcAft>
            </a:pPr>
            <a:endParaRPr lang="en-US" sz="1100" b="1" i="1" dirty="0">
              <a:solidFill>
                <a:srgbClr val="000000"/>
              </a:solidFill>
              <a:latin typeface="+mj-lt"/>
            </a:endParaRPr>
          </a:p>
        </p:txBody>
      </p:sp>
      <p:grpSp>
        <p:nvGrpSpPr>
          <p:cNvPr id="133" name="Group 132">
            <a:extLst>
              <a:ext uri="{FF2B5EF4-FFF2-40B4-BE49-F238E27FC236}">
                <a16:creationId xmlns:a16="http://schemas.microsoft.com/office/drawing/2014/main" id="{FC6B1626-3058-4AE4-9D5B-F016CD122FD0}"/>
              </a:ext>
            </a:extLst>
          </p:cNvPr>
          <p:cNvGrpSpPr/>
          <p:nvPr/>
        </p:nvGrpSpPr>
        <p:grpSpPr>
          <a:xfrm>
            <a:off x="3638580" y="630615"/>
            <a:ext cx="959175" cy="403719"/>
            <a:chOff x="2121845" y="598487"/>
            <a:chExt cx="959175" cy="403719"/>
          </a:xfrm>
        </p:grpSpPr>
        <p:sp>
          <p:nvSpPr>
            <p:cNvPr id="134" name="TextBox 133">
              <a:extLst>
                <a:ext uri="{FF2B5EF4-FFF2-40B4-BE49-F238E27FC236}">
                  <a16:creationId xmlns:a16="http://schemas.microsoft.com/office/drawing/2014/main" id="{C358620B-0869-4163-932C-AA459ED9917C}"/>
                </a:ext>
              </a:extLst>
            </p:cNvPr>
            <p:cNvSpPr txBox="1"/>
            <p:nvPr/>
          </p:nvSpPr>
          <p:spPr>
            <a:xfrm>
              <a:off x="2121845" y="602525"/>
              <a:ext cx="959175" cy="399681"/>
            </a:xfrm>
            <a:prstGeom prst="rect">
              <a:avLst/>
            </a:prstGeom>
            <a:noFill/>
          </p:spPr>
          <p:txBody>
            <a:bodyPr wrap="square" lIns="90944" tIns="45508" rIns="90944" bIns="45508" rtlCol="0">
              <a:spAutoFit/>
            </a:bodyPr>
            <a:lstStyle/>
            <a:p>
              <a:pPr marL="0" marR="0" lvl="0" indent="0" algn="r" defTabSz="979178" eaLnBrk="0" fontAlgn="base" latinLnBrk="0" hangingPunct="0">
                <a:lnSpc>
                  <a:spcPct val="100000"/>
                </a:lnSpc>
                <a:spcBef>
                  <a:spcPct val="0"/>
                </a:spcBef>
                <a:spcAft>
                  <a:spcPct val="0"/>
                </a:spcAft>
                <a:buClrTx/>
                <a:buSzTx/>
                <a:buFontTx/>
                <a:buNone/>
                <a:tabLst/>
                <a:defRPr/>
              </a:pPr>
              <a:r>
                <a:rPr kumimoji="0" lang="en-US" sz="1000" b="1" u="none" strike="noStrike" kern="0" cap="none" spc="0" normalizeH="0" baseline="0" noProof="0" dirty="0">
                  <a:ln>
                    <a:noFill/>
                  </a:ln>
                  <a:solidFill>
                    <a:srgbClr val="002060"/>
                  </a:solidFill>
                  <a:effectLst/>
                  <a:uLnTx/>
                  <a:uFillTx/>
                  <a:latin typeface="+mj-lt"/>
                </a:rPr>
                <a:t>Execution Commit (EC)</a:t>
              </a:r>
            </a:p>
          </p:txBody>
        </p:sp>
        <p:cxnSp>
          <p:nvCxnSpPr>
            <p:cNvPr id="135" name="Straight Arrow Connector 134">
              <a:extLst>
                <a:ext uri="{FF2B5EF4-FFF2-40B4-BE49-F238E27FC236}">
                  <a16:creationId xmlns:a16="http://schemas.microsoft.com/office/drawing/2014/main" id="{2ED02391-A7B1-423A-98CB-C7023E8D95B7}"/>
                </a:ext>
              </a:extLst>
            </p:cNvPr>
            <p:cNvCxnSpPr/>
            <p:nvPr/>
          </p:nvCxnSpPr>
          <p:spPr bwMode="auto">
            <a:xfrm>
              <a:off x="3037402" y="598487"/>
              <a:ext cx="0" cy="36576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pSp>
      <p:sp>
        <p:nvSpPr>
          <p:cNvPr id="136" name="Rectangle 135">
            <a:extLst>
              <a:ext uri="{FF2B5EF4-FFF2-40B4-BE49-F238E27FC236}">
                <a16:creationId xmlns:a16="http://schemas.microsoft.com/office/drawing/2014/main" id="{25AFC970-C119-4FEC-B63E-C31E44E054AB}"/>
              </a:ext>
            </a:extLst>
          </p:cNvPr>
          <p:cNvSpPr/>
          <p:nvPr/>
        </p:nvSpPr>
        <p:spPr bwMode="auto">
          <a:xfrm>
            <a:off x="10371259" y="1442634"/>
            <a:ext cx="138126" cy="5467723"/>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defTabSz="914217" eaLnBrk="0" fontAlgn="base" hangingPunct="0">
              <a:spcBef>
                <a:spcPct val="0"/>
              </a:spcBef>
              <a:spcAft>
                <a:spcPct val="0"/>
              </a:spcAft>
            </a:pPr>
            <a:endParaRPr lang="en-US" sz="1100" b="1" dirty="0">
              <a:solidFill>
                <a:srgbClr val="000000"/>
              </a:solidFill>
              <a:latin typeface="+mj-lt"/>
            </a:endParaRPr>
          </a:p>
        </p:txBody>
      </p:sp>
      <p:sp>
        <p:nvSpPr>
          <p:cNvPr id="137" name="Rectangle 136">
            <a:extLst>
              <a:ext uri="{FF2B5EF4-FFF2-40B4-BE49-F238E27FC236}">
                <a16:creationId xmlns:a16="http://schemas.microsoft.com/office/drawing/2014/main" id="{6ACD24A6-0A48-4318-9C57-54D0780650CB}"/>
              </a:ext>
            </a:extLst>
          </p:cNvPr>
          <p:cNvSpPr/>
          <p:nvPr/>
        </p:nvSpPr>
        <p:spPr bwMode="auto">
          <a:xfrm>
            <a:off x="9558990" y="1442634"/>
            <a:ext cx="138126" cy="5467723"/>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defTabSz="914217" eaLnBrk="0" fontAlgn="base" hangingPunct="0">
              <a:spcBef>
                <a:spcPct val="0"/>
              </a:spcBef>
              <a:spcAft>
                <a:spcPct val="0"/>
              </a:spcAft>
            </a:pPr>
            <a:endParaRPr lang="en-US" sz="1100" b="1" i="1" dirty="0">
              <a:solidFill>
                <a:srgbClr val="000000"/>
              </a:solidFill>
              <a:latin typeface="+mj-lt"/>
            </a:endParaRPr>
          </a:p>
        </p:txBody>
      </p:sp>
      <p:sp>
        <p:nvSpPr>
          <p:cNvPr id="138" name="Rectangle 137">
            <a:extLst>
              <a:ext uri="{FF2B5EF4-FFF2-40B4-BE49-F238E27FC236}">
                <a16:creationId xmlns:a16="http://schemas.microsoft.com/office/drawing/2014/main" id="{89B2A118-C0C8-4E1F-B98D-B92840C6920E}"/>
              </a:ext>
            </a:extLst>
          </p:cNvPr>
          <p:cNvSpPr/>
          <p:nvPr/>
        </p:nvSpPr>
        <p:spPr bwMode="auto">
          <a:xfrm>
            <a:off x="9709150" y="1442634"/>
            <a:ext cx="138126" cy="5467723"/>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defTabSz="914217" eaLnBrk="0" fontAlgn="base" hangingPunct="0">
              <a:spcBef>
                <a:spcPct val="0"/>
              </a:spcBef>
              <a:spcAft>
                <a:spcPct val="0"/>
              </a:spcAft>
            </a:pPr>
            <a:endParaRPr lang="en-US" sz="1100" b="1" dirty="0">
              <a:solidFill>
                <a:srgbClr val="000000"/>
              </a:solidFill>
              <a:latin typeface="+mj-lt"/>
            </a:endParaRPr>
          </a:p>
        </p:txBody>
      </p:sp>
      <p:sp>
        <p:nvSpPr>
          <p:cNvPr id="139" name="Rectangle 138">
            <a:extLst>
              <a:ext uri="{FF2B5EF4-FFF2-40B4-BE49-F238E27FC236}">
                <a16:creationId xmlns:a16="http://schemas.microsoft.com/office/drawing/2014/main" id="{F581076B-1102-4250-A5B8-E38993B2FA86}"/>
              </a:ext>
            </a:extLst>
          </p:cNvPr>
          <p:cNvSpPr/>
          <p:nvPr/>
        </p:nvSpPr>
        <p:spPr bwMode="auto">
          <a:xfrm>
            <a:off x="7546961" y="1444596"/>
            <a:ext cx="138126" cy="5467723"/>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defTabSz="914217" eaLnBrk="0" fontAlgn="base" hangingPunct="0">
              <a:spcBef>
                <a:spcPct val="0"/>
              </a:spcBef>
              <a:spcAft>
                <a:spcPct val="0"/>
              </a:spcAft>
            </a:pPr>
            <a:endParaRPr lang="en-US" sz="1100" b="1" i="1" dirty="0">
              <a:solidFill>
                <a:srgbClr val="000000"/>
              </a:solidFill>
              <a:latin typeface="+mj-lt"/>
            </a:endParaRPr>
          </a:p>
        </p:txBody>
      </p:sp>
      <p:sp>
        <p:nvSpPr>
          <p:cNvPr id="140" name="Rectangle 139">
            <a:extLst>
              <a:ext uri="{FF2B5EF4-FFF2-40B4-BE49-F238E27FC236}">
                <a16:creationId xmlns:a16="http://schemas.microsoft.com/office/drawing/2014/main" id="{C495A63A-6F12-4103-B1D2-C13A92CDDAF9}"/>
              </a:ext>
            </a:extLst>
          </p:cNvPr>
          <p:cNvSpPr/>
          <p:nvPr/>
        </p:nvSpPr>
        <p:spPr bwMode="auto">
          <a:xfrm>
            <a:off x="10864364" y="1445877"/>
            <a:ext cx="138126" cy="5467723"/>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defTabSz="914217" eaLnBrk="0" fontAlgn="base" hangingPunct="0">
              <a:spcBef>
                <a:spcPct val="0"/>
              </a:spcBef>
              <a:spcAft>
                <a:spcPct val="0"/>
              </a:spcAft>
            </a:pPr>
            <a:endParaRPr lang="en-US" sz="1100" b="1" dirty="0">
              <a:solidFill>
                <a:srgbClr val="000000"/>
              </a:solidFill>
              <a:latin typeface="+mj-lt"/>
            </a:endParaRPr>
          </a:p>
        </p:txBody>
      </p:sp>
      <p:sp>
        <p:nvSpPr>
          <p:cNvPr id="141" name="Rectangle 140">
            <a:extLst>
              <a:ext uri="{FF2B5EF4-FFF2-40B4-BE49-F238E27FC236}">
                <a16:creationId xmlns:a16="http://schemas.microsoft.com/office/drawing/2014/main" id="{62E35D1C-83F2-47AF-B400-1D0E221F65B4}"/>
              </a:ext>
            </a:extLst>
          </p:cNvPr>
          <p:cNvSpPr/>
          <p:nvPr/>
        </p:nvSpPr>
        <p:spPr bwMode="auto">
          <a:xfrm>
            <a:off x="11197659" y="1445877"/>
            <a:ext cx="138126" cy="5467723"/>
          </a:xfrm>
          <a:prstGeom prst="rect">
            <a:avLst/>
          </a:prstGeom>
          <a:solidFill>
            <a:srgbClr val="E6B4B4"/>
          </a:solidFill>
          <a:ln w="9525" cap="flat" cmpd="sng" algn="ctr">
            <a:noFill/>
            <a:prstDash val="solid"/>
            <a:round/>
            <a:headEnd type="none" w="med" len="med"/>
            <a:tailEnd type="none" w="med" len="med"/>
          </a:ln>
          <a:effectLst/>
        </p:spPr>
        <p:txBody>
          <a:bodyPr vert="vert270" wrap="square" lIns="46792" tIns="46792" rIns="46792" bIns="46792" numCol="1" rtlCol="0" anchor="ctr" anchorCtr="0" compatLnSpc="1">
            <a:prstTxWarp prst="textNoShape">
              <a:avLst/>
            </a:prstTxWarp>
          </a:bodyPr>
          <a:lstStyle/>
          <a:p>
            <a:pPr defTabSz="914217" eaLnBrk="0" fontAlgn="base" hangingPunct="0">
              <a:spcBef>
                <a:spcPct val="0"/>
              </a:spcBef>
              <a:spcAft>
                <a:spcPct val="0"/>
              </a:spcAft>
            </a:pPr>
            <a:endParaRPr lang="en-US" sz="1100" b="1" dirty="0">
              <a:solidFill>
                <a:srgbClr val="000000"/>
              </a:solidFill>
              <a:latin typeface="+mj-lt"/>
            </a:endParaRPr>
          </a:p>
        </p:txBody>
      </p:sp>
      <p:sp>
        <p:nvSpPr>
          <p:cNvPr id="143" name="TextBox 142">
            <a:extLst>
              <a:ext uri="{FF2B5EF4-FFF2-40B4-BE49-F238E27FC236}">
                <a16:creationId xmlns:a16="http://schemas.microsoft.com/office/drawing/2014/main" id="{E15598A6-EED1-49D0-90EF-1FFE2C25793A}"/>
              </a:ext>
            </a:extLst>
          </p:cNvPr>
          <p:cNvSpPr txBox="1"/>
          <p:nvPr/>
        </p:nvSpPr>
        <p:spPr>
          <a:xfrm>
            <a:off x="1867295" y="7084532"/>
            <a:ext cx="6786199" cy="369314"/>
          </a:xfrm>
          <a:prstGeom prst="rect">
            <a:avLst/>
          </a:prstGeom>
          <a:noFill/>
          <a:ln>
            <a:noFill/>
          </a:ln>
        </p:spPr>
        <p:txBody>
          <a:bodyPr wrap="square" lIns="91422" tIns="45711" rIns="91422" bIns="45711" rtlCol="0">
            <a:spAutoFit/>
          </a:bodyPr>
          <a:lstStyle/>
          <a:p>
            <a:r>
              <a:rPr lang="en-US" sz="900" b="1" dirty="0">
                <a:solidFill>
                  <a:srgbClr val="00B2EA"/>
                </a:solidFill>
                <a:latin typeface="+mj-lt"/>
              </a:rPr>
              <a:t>P&amp;E PLC Integrated Gantt (Chrome): </a:t>
            </a:r>
            <a:r>
              <a:rPr lang="en-US" sz="900" b="1" u="sng" dirty="0">
                <a:solidFill>
                  <a:srgbClr val="FFC000"/>
                </a:solidFill>
                <a:latin typeface="+mj-lt"/>
                <a:hlinkClick r:id="rId3">
                  <a:extLst>
                    <a:ext uri="{A12FA001-AC4F-418D-AE19-62706E023703}">
                      <ahyp:hlinkClr xmlns:ahyp="http://schemas.microsoft.com/office/drawing/2018/hyperlinkcolor" val="tx"/>
                    </a:ext>
                  </a:extLst>
                </a:hlinkClick>
              </a:rPr>
              <a:t>http://goto.intel.com/PLCGantt</a:t>
            </a:r>
            <a:endParaRPr lang="en-US" sz="900" i="1" dirty="0">
              <a:solidFill>
                <a:srgbClr val="FFC000"/>
              </a:solidFill>
              <a:latin typeface="+mj-lt"/>
            </a:endParaRPr>
          </a:p>
          <a:p>
            <a:r>
              <a:rPr lang="en-US" sz="900" i="1" dirty="0">
                <a:solidFill>
                  <a:srgbClr val="00B2EA"/>
                </a:solidFill>
                <a:latin typeface="+mj-lt"/>
              </a:rPr>
              <a:t>*Handoff only for SOC VAL enabling (drop occurs during SOC RTL 0.0 Quality Checks – see Pre-Si Gantt)</a:t>
            </a:r>
          </a:p>
        </p:txBody>
      </p:sp>
      <p:sp>
        <p:nvSpPr>
          <p:cNvPr id="154" name="Rectangle 153">
            <a:extLst>
              <a:ext uri="{FF2B5EF4-FFF2-40B4-BE49-F238E27FC236}">
                <a16:creationId xmlns:a16="http://schemas.microsoft.com/office/drawing/2014/main" id="{2FC71D71-13B4-4F57-970B-BAC36D56EF5A}"/>
              </a:ext>
            </a:extLst>
          </p:cNvPr>
          <p:cNvSpPr/>
          <p:nvPr/>
        </p:nvSpPr>
        <p:spPr>
          <a:xfrm>
            <a:off x="1591542" y="3707196"/>
            <a:ext cx="867958"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SOC RTL</a:t>
            </a:r>
            <a:endParaRPr lang="en-US" sz="1200" i="1" strike="sngStrike" dirty="0">
              <a:solidFill>
                <a:srgbClr val="FF0000"/>
              </a:solidFill>
            </a:endParaRPr>
          </a:p>
        </p:txBody>
      </p:sp>
      <p:graphicFrame>
        <p:nvGraphicFramePr>
          <p:cNvPr id="155" name="Table 154">
            <a:extLst>
              <a:ext uri="{FF2B5EF4-FFF2-40B4-BE49-F238E27FC236}">
                <a16:creationId xmlns:a16="http://schemas.microsoft.com/office/drawing/2014/main" id="{BB7C241D-D27B-4A50-A838-DBE38AD48694}"/>
              </a:ext>
            </a:extLst>
          </p:cNvPr>
          <p:cNvGraphicFramePr>
            <a:graphicFrameLocks noGrp="1"/>
          </p:cNvGraphicFramePr>
          <p:nvPr>
            <p:extLst>
              <p:ext uri="{D42A27DB-BD31-4B8C-83A1-F6EECF244321}">
                <p14:modId xmlns:p14="http://schemas.microsoft.com/office/powerpoint/2010/main" val="2119046989"/>
              </p:ext>
            </p:extLst>
          </p:nvPr>
        </p:nvGraphicFramePr>
        <p:xfrm>
          <a:off x="3169690" y="4168692"/>
          <a:ext cx="4434310" cy="320138"/>
        </p:xfrm>
        <a:graphic>
          <a:graphicData uri="http://schemas.openxmlformats.org/drawingml/2006/table">
            <a:tbl>
              <a:tblPr/>
              <a:tblGrid>
                <a:gridCol w="1508760">
                  <a:extLst>
                    <a:ext uri="{9D8B030D-6E8A-4147-A177-3AD203B41FA5}">
                      <a16:colId xmlns:a16="http://schemas.microsoft.com/office/drawing/2014/main" val="20000"/>
                    </a:ext>
                  </a:extLst>
                </a:gridCol>
                <a:gridCol w="515258">
                  <a:extLst>
                    <a:ext uri="{9D8B030D-6E8A-4147-A177-3AD203B41FA5}">
                      <a16:colId xmlns:a16="http://schemas.microsoft.com/office/drawing/2014/main" val="20001"/>
                    </a:ext>
                  </a:extLst>
                </a:gridCol>
                <a:gridCol w="1168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116840">
                  <a:extLst>
                    <a:ext uri="{9D8B030D-6E8A-4147-A177-3AD203B41FA5}">
                      <a16:colId xmlns:a16="http://schemas.microsoft.com/office/drawing/2014/main" val="20004"/>
                    </a:ext>
                  </a:extLst>
                </a:gridCol>
                <a:gridCol w="804672">
                  <a:extLst>
                    <a:ext uri="{9D8B030D-6E8A-4147-A177-3AD203B41FA5}">
                      <a16:colId xmlns:a16="http://schemas.microsoft.com/office/drawing/2014/main" val="20005"/>
                    </a:ext>
                  </a:extLst>
                </a:gridCol>
                <a:gridCol w="583439">
                  <a:extLst>
                    <a:ext uri="{9D8B030D-6E8A-4147-A177-3AD203B41FA5}">
                      <a16:colId xmlns:a16="http://schemas.microsoft.com/office/drawing/2014/main" val="20006"/>
                    </a:ext>
                  </a:extLst>
                </a:gridCol>
                <a:gridCol w="239861">
                  <a:extLst>
                    <a:ext uri="{9D8B030D-6E8A-4147-A177-3AD203B41FA5}">
                      <a16:colId xmlns:a16="http://schemas.microsoft.com/office/drawing/2014/main" val="20007"/>
                    </a:ext>
                  </a:extLst>
                </a:gridCol>
              </a:tblGrid>
              <a:tr h="160069">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SD TR</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SD 0.0</a:t>
                      </a: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 b="0" i="0" u="none" strike="noStrike" dirty="0">
                        <a:solidFill>
                          <a:srgbClr val="FFFFFF"/>
                        </a:solidFill>
                        <a:effectLst/>
                        <a:latin typeface="Intel Clear" panose="020B0604020203020204" pitchFamily="34" charset="0"/>
                      </a:endParaRPr>
                    </a:p>
                  </a:txBody>
                  <a:tcPr marL="45720" marR="4572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700" b="0" i="0" u="none" strike="noStrike" kern="1200" dirty="0">
                          <a:solidFill>
                            <a:srgbClr val="FFFFFF"/>
                          </a:solidFill>
                          <a:effectLst/>
                          <a:latin typeface="Intel Clear" panose="020B0604020203020204" pitchFamily="34" charset="0"/>
                          <a:ea typeface="+mn-ea"/>
                          <a:cs typeface="+mn-cs"/>
                        </a:rPr>
                        <a:t> </a:t>
                      </a:r>
                      <a:r>
                        <a:rPr lang="en-US" sz="1000" b="0" i="0" u="none" strike="noStrike" kern="1200" dirty="0">
                          <a:solidFill>
                            <a:srgbClr val="FFFFFF"/>
                          </a:solidFill>
                          <a:effectLst/>
                          <a:latin typeface="Intel Clear" panose="020B0604020203020204" pitchFamily="34" charset="0"/>
                          <a:ea typeface="+mn-ea"/>
                          <a:cs typeface="+mn-cs"/>
                        </a:rPr>
                        <a:t> SD 0.5</a:t>
                      </a:r>
                    </a:p>
                  </a:txBody>
                  <a:tcPr marL="45720" marR="45720" anchor="ctr">
                    <a:lnL w="1905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 b="0" i="0" u="none" strike="noStrike" kern="1200" dirty="0">
                        <a:solidFill>
                          <a:srgbClr val="FFFFFF"/>
                        </a:solidFill>
                        <a:effectLst/>
                        <a:latin typeface="Intel Clear" panose="020B0604020203020204" pitchFamily="34" charset="0"/>
                        <a:ea typeface="+mn-ea"/>
                        <a:cs typeface="+mn-cs"/>
                      </a:endParaRPr>
                    </a:p>
                  </a:txBody>
                  <a:tcPr marL="45720" marR="45720" anchor="ctr">
                    <a:lnL w="28575"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 SD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dirty="0">
                          <a:solidFill>
                            <a:srgbClr val="000000"/>
                          </a:solidFill>
                          <a:latin typeface="Intel Clear" panose="020B0604020203020204" pitchFamily="34" charset="0"/>
                        </a:rPr>
                        <a:t>SD</a:t>
                      </a:r>
                      <a:r>
                        <a:rPr lang="en-US" sz="1000" baseline="0" dirty="0">
                          <a:solidFill>
                            <a:srgbClr val="000000"/>
                          </a:solidFill>
                          <a:latin typeface="Intel Clear" panose="020B0604020203020204" pitchFamily="34" charset="0"/>
                        </a:rPr>
                        <a:t> 1.0</a:t>
                      </a:r>
                      <a:endParaRPr lang="en-US" sz="1000" dirty="0">
                        <a:solidFill>
                          <a:srgbClr val="000000"/>
                        </a:solidFill>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endParaRPr lang="en-US" sz="700" dirty="0">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433">
                        <a:lumMod val="75000"/>
                      </a:srgbClr>
                    </a:solidFill>
                  </a:tcPr>
                </a:tc>
                <a:extLst>
                  <a:ext uri="{0D108BD9-81ED-4DB2-BD59-A6C34878D82A}">
                    <a16:rowId xmlns:a16="http://schemas.microsoft.com/office/drawing/2014/main" val="10000"/>
                  </a:ext>
                </a:extLst>
              </a:tr>
              <a:tr h="160069">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 b="0" i="0" u="none" strike="noStrike" dirty="0">
                        <a:solidFill>
                          <a:srgbClr val="FFFFFF"/>
                        </a:solidFill>
                        <a:effectLst/>
                        <a:latin typeface="Intel Clear" panose="020B0604020203020204" pitchFamily="34" charset="0"/>
                      </a:endParaRPr>
                    </a:p>
                  </a:txBody>
                  <a:tcPr marL="45720" marR="45720" anchor="ctr">
                    <a:lnL w="19050" cap="flat" cmpd="sng" algn="ctr">
                      <a:solidFill>
                        <a:srgbClr val="00000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vMerge="1">
                  <a:txBody>
                    <a:body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0" b="0" i="0" u="none" strike="noStrike" kern="1200" dirty="0">
                        <a:solidFill>
                          <a:srgbClr val="FFFFFF"/>
                        </a:solidFill>
                        <a:effectLst/>
                        <a:latin typeface="+mn-lt"/>
                        <a:ea typeface="+mn-ea"/>
                        <a:cs typeface="+mn-cs"/>
                      </a:endParaRPr>
                    </a:p>
                  </a:txBody>
                  <a:tcPr marL="45720" marR="45720" anchor="ct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endParaRPr lang="en-US" sz="100" b="0" i="0" u="none" strike="noStrike" kern="1200" dirty="0">
                        <a:solidFill>
                          <a:srgbClr val="FFFFFF"/>
                        </a:solidFill>
                        <a:effectLst/>
                        <a:latin typeface="Intel Clear" panose="020B0604020203020204" pitchFamily="34" charset="0"/>
                        <a:ea typeface="+mn-ea"/>
                        <a:cs typeface="+mn-cs"/>
                      </a:endParaRPr>
                    </a:p>
                  </a:txBody>
                  <a:tcPr marL="45720" marR="45720" anchor="ctr">
                    <a:lnL w="19050" cap="flat" cmpd="sng" algn="ctr">
                      <a:solidFill>
                        <a:srgbClr val="000000"/>
                      </a:solidFill>
                      <a:prstDash val="solid"/>
                      <a:round/>
                      <a:headEnd type="none" w="med" len="med"/>
                      <a:tailEnd type="none" w="med" len="med"/>
                    </a:lnL>
                    <a:lnR w="19050" cap="flat" cmpd="sng" algn="ctr">
                      <a:solidFill>
                        <a:srgbClr val="FFFFFF">
                          <a:lumMod val="65000"/>
                        </a:srgb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157" name="Rectangle 156">
            <a:extLst>
              <a:ext uri="{FF2B5EF4-FFF2-40B4-BE49-F238E27FC236}">
                <a16:creationId xmlns:a16="http://schemas.microsoft.com/office/drawing/2014/main" id="{67DB7E94-2AEB-456F-B2E3-A524C05D46AF}"/>
              </a:ext>
            </a:extLst>
          </p:cNvPr>
          <p:cNvSpPr/>
          <p:nvPr/>
        </p:nvSpPr>
        <p:spPr>
          <a:xfrm>
            <a:off x="1591541" y="4128409"/>
            <a:ext cx="1208949" cy="415480"/>
          </a:xfrm>
          <a:prstGeom prst="rect">
            <a:avLst/>
          </a:prstGeom>
        </p:spPr>
        <p:txBody>
          <a:bodyPr wrap="none" lIns="91422" tIns="45711" rIns="91422" bIns="45711">
            <a:spAutoFit/>
          </a:bodyPr>
          <a:lstStyle/>
          <a:p>
            <a:pPr defTabSz="913222" fontAlgn="ctr">
              <a:defRPr/>
            </a:pPr>
            <a:r>
              <a:rPr lang="en-US" sz="1200" b="1" dirty="0">
                <a:solidFill>
                  <a:srgbClr val="000000"/>
                </a:solidFill>
              </a:rPr>
              <a:t>SD</a:t>
            </a:r>
          </a:p>
          <a:p>
            <a:pPr defTabSz="913222" fontAlgn="ctr">
              <a:defRPr/>
            </a:pPr>
            <a:r>
              <a:rPr lang="en-US" sz="900" b="1" i="1" dirty="0">
                <a:solidFill>
                  <a:srgbClr val="000000"/>
                </a:solidFill>
              </a:rPr>
              <a:t>(Structural Design)</a:t>
            </a:r>
          </a:p>
        </p:txBody>
      </p:sp>
      <p:sp>
        <p:nvSpPr>
          <p:cNvPr id="160" name="Rectangle 159">
            <a:extLst>
              <a:ext uri="{FF2B5EF4-FFF2-40B4-BE49-F238E27FC236}">
                <a16:creationId xmlns:a16="http://schemas.microsoft.com/office/drawing/2014/main" id="{C3F04FCA-0A05-4773-9CAB-EEE3F66CDB43}"/>
              </a:ext>
            </a:extLst>
          </p:cNvPr>
          <p:cNvSpPr/>
          <p:nvPr/>
        </p:nvSpPr>
        <p:spPr>
          <a:xfrm>
            <a:off x="1593762" y="1353928"/>
            <a:ext cx="1213892" cy="430869"/>
          </a:xfrm>
          <a:prstGeom prst="rect">
            <a:avLst/>
          </a:prstGeom>
        </p:spPr>
        <p:txBody>
          <a:bodyPr wrap="square" lIns="91422" tIns="45711" rIns="91422" bIns="45711">
            <a:spAutoFit/>
          </a:bodyPr>
          <a:lstStyle/>
          <a:p>
            <a:pPr defTabSz="913222" fontAlgn="ctr">
              <a:defRPr/>
            </a:pPr>
            <a:r>
              <a:rPr lang="en-US" sz="1100" b="1" dirty="0">
                <a:solidFill>
                  <a:schemeClr val="bg1">
                    <a:lumMod val="50000"/>
                  </a:schemeClr>
                </a:solidFill>
              </a:rPr>
              <a:t>Product/Die Overview HAS</a:t>
            </a:r>
          </a:p>
        </p:txBody>
      </p:sp>
      <p:sp>
        <p:nvSpPr>
          <p:cNvPr id="162" name="Text Box 61">
            <a:extLst>
              <a:ext uri="{FF2B5EF4-FFF2-40B4-BE49-F238E27FC236}">
                <a16:creationId xmlns:a16="http://schemas.microsoft.com/office/drawing/2014/main" id="{AC90ADEB-811E-4315-9C16-0DF5AEDC2A24}"/>
              </a:ext>
            </a:extLst>
          </p:cNvPr>
          <p:cNvSpPr txBox="1">
            <a:spLocks noChangeArrowheads="1"/>
          </p:cNvSpPr>
          <p:nvPr/>
        </p:nvSpPr>
        <p:spPr bwMode="auto">
          <a:xfrm>
            <a:off x="6781570" y="3768737"/>
            <a:ext cx="766519" cy="212284"/>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900" b="1" i="1" dirty="0">
                <a:solidFill>
                  <a:prstClr val="black"/>
                </a:solidFill>
                <a:latin typeface="Intel Clear" panose="020B0604020203020204" pitchFamily="34" charset="0"/>
                <a:ea typeface="Intel Clear" panose="020B0604020203020204" pitchFamily="34" charset="0"/>
                <a:cs typeface="Intel Clear" panose="020B0604020203020204" pitchFamily="34" charset="0"/>
              </a:rPr>
              <a:t>RTL Freeze</a:t>
            </a:r>
          </a:p>
        </p:txBody>
      </p:sp>
      <p:sp>
        <p:nvSpPr>
          <p:cNvPr id="164" name="TextBox 163">
            <a:extLst>
              <a:ext uri="{FF2B5EF4-FFF2-40B4-BE49-F238E27FC236}">
                <a16:creationId xmlns:a16="http://schemas.microsoft.com/office/drawing/2014/main" id="{E62F04AA-1CEE-45A7-9277-69462522042C}"/>
              </a:ext>
            </a:extLst>
          </p:cNvPr>
          <p:cNvSpPr txBox="1"/>
          <p:nvPr/>
        </p:nvSpPr>
        <p:spPr>
          <a:xfrm rot="16200000">
            <a:off x="7707514" y="2536434"/>
            <a:ext cx="1805868" cy="261164"/>
          </a:xfrm>
          <a:prstGeom prst="rect">
            <a:avLst/>
          </a:prstGeom>
          <a:noFill/>
        </p:spPr>
        <p:txBody>
          <a:bodyPr wrap="none" lIns="90926" tIns="45499" rIns="90926" bIns="45499" rtlCol="0" anchor="ctr">
            <a:spAutoFit/>
          </a:bodyPr>
          <a:lstStyle/>
          <a:p>
            <a:pPr algn="ctr" defTabSz="979178" eaLnBrk="0" fontAlgn="base" hangingPunct="0">
              <a:spcBef>
                <a:spcPct val="0"/>
              </a:spcBef>
              <a:spcAft>
                <a:spcPct val="0"/>
              </a:spcAft>
            </a:pPr>
            <a:r>
              <a:rPr lang="en-US" sz="1100" b="1" dirty="0">
                <a:solidFill>
                  <a:srgbClr val="000000"/>
                </a:solidFill>
                <a:latin typeface="+mj-lt"/>
              </a:rPr>
              <a:t>Platform A0 PO / PO Exit</a:t>
            </a:r>
          </a:p>
        </p:txBody>
      </p:sp>
      <p:sp>
        <p:nvSpPr>
          <p:cNvPr id="165" name="TextBox 164">
            <a:extLst>
              <a:ext uri="{FF2B5EF4-FFF2-40B4-BE49-F238E27FC236}">
                <a16:creationId xmlns:a16="http://schemas.microsoft.com/office/drawing/2014/main" id="{04577349-2921-4792-9A18-28D01D6D31A5}"/>
              </a:ext>
            </a:extLst>
          </p:cNvPr>
          <p:cNvSpPr txBox="1"/>
          <p:nvPr/>
        </p:nvSpPr>
        <p:spPr>
          <a:xfrm rot="16200000">
            <a:off x="9667715" y="2233809"/>
            <a:ext cx="1565417" cy="261164"/>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r>
              <a:rPr lang="en-US" sz="1100" b="1" dirty="0">
                <a:solidFill>
                  <a:srgbClr val="000000"/>
                </a:solidFill>
                <a:latin typeface="+mj-lt"/>
              </a:rPr>
              <a:t>PROD Si PO / PO Exit</a:t>
            </a:r>
          </a:p>
        </p:txBody>
      </p:sp>
      <p:sp>
        <p:nvSpPr>
          <p:cNvPr id="166" name="TextBox 165">
            <a:extLst>
              <a:ext uri="{FF2B5EF4-FFF2-40B4-BE49-F238E27FC236}">
                <a16:creationId xmlns:a16="http://schemas.microsoft.com/office/drawing/2014/main" id="{DD8ED7A4-1B21-419C-8A83-916FB0A70C5C}"/>
              </a:ext>
            </a:extLst>
          </p:cNvPr>
          <p:cNvSpPr txBox="1"/>
          <p:nvPr/>
        </p:nvSpPr>
        <p:spPr>
          <a:xfrm rot="16200000">
            <a:off x="9452014" y="1977091"/>
            <a:ext cx="680559" cy="261164"/>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r>
              <a:rPr lang="en-US" sz="1100" b="1" dirty="0">
                <a:solidFill>
                  <a:srgbClr val="000000"/>
                </a:solidFill>
                <a:latin typeface="+mj-lt"/>
              </a:rPr>
              <a:t>A0 ES2</a:t>
            </a:r>
          </a:p>
        </p:txBody>
      </p:sp>
      <p:sp>
        <p:nvSpPr>
          <p:cNvPr id="167" name="TextBox 166">
            <a:extLst>
              <a:ext uri="{FF2B5EF4-FFF2-40B4-BE49-F238E27FC236}">
                <a16:creationId xmlns:a16="http://schemas.microsoft.com/office/drawing/2014/main" id="{CDA836E7-1605-41D3-BB31-719CC15C40CB}"/>
              </a:ext>
            </a:extLst>
          </p:cNvPr>
          <p:cNvSpPr txBox="1"/>
          <p:nvPr/>
        </p:nvSpPr>
        <p:spPr>
          <a:xfrm rot="16200000">
            <a:off x="9252663" y="1980113"/>
            <a:ext cx="752694" cy="261164"/>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r>
              <a:rPr lang="en-US" sz="1100" b="1" dirty="0">
                <a:solidFill>
                  <a:srgbClr val="000000"/>
                </a:solidFill>
                <a:latin typeface="+mj-lt"/>
              </a:rPr>
              <a:t>PROD TI</a:t>
            </a:r>
          </a:p>
        </p:txBody>
      </p:sp>
      <p:sp>
        <p:nvSpPr>
          <p:cNvPr id="168" name="Rectangle 167">
            <a:extLst>
              <a:ext uri="{FF2B5EF4-FFF2-40B4-BE49-F238E27FC236}">
                <a16:creationId xmlns:a16="http://schemas.microsoft.com/office/drawing/2014/main" id="{25ACE09A-96C8-47E6-9E84-3D3EBDC9FEBC}"/>
              </a:ext>
            </a:extLst>
          </p:cNvPr>
          <p:cNvSpPr/>
          <p:nvPr/>
        </p:nvSpPr>
        <p:spPr>
          <a:xfrm>
            <a:off x="1585643" y="5923494"/>
            <a:ext cx="1412273" cy="461647"/>
          </a:xfrm>
          <a:prstGeom prst="rect">
            <a:avLst/>
          </a:prstGeom>
        </p:spPr>
        <p:txBody>
          <a:bodyPr wrap="none" lIns="91422" tIns="45711" rIns="91422" bIns="45711">
            <a:spAutoFit/>
          </a:bodyPr>
          <a:lstStyle/>
          <a:p>
            <a:pPr defTabSz="913222" fontAlgn="ctr">
              <a:defRPr/>
            </a:pPr>
            <a:r>
              <a:rPr lang="en-US" sz="1200" b="1" dirty="0">
                <a:solidFill>
                  <a:srgbClr val="000000"/>
                </a:solidFill>
              </a:rPr>
              <a:t>Silicon Enabling</a:t>
            </a:r>
          </a:p>
          <a:p>
            <a:pPr defTabSz="913222" fontAlgn="ctr">
              <a:defRPr/>
            </a:pPr>
            <a:r>
              <a:rPr lang="en-US" sz="1200" b="1" dirty="0">
                <a:solidFill>
                  <a:srgbClr val="000000"/>
                </a:solidFill>
              </a:rPr>
              <a:t>&amp; Execution MFG</a:t>
            </a:r>
          </a:p>
        </p:txBody>
      </p:sp>
      <p:graphicFrame>
        <p:nvGraphicFramePr>
          <p:cNvPr id="169" name="Table 168">
            <a:extLst>
              <a:ext uri="{FF2B5EF4-FFF2-40B4-BE49-F238E27FC236}">
                <a16:creationId xmlns:a16="http://schemas.microsoft.com/office/drawing/2014/main" id="{791BA735-6CAD-4367-9418-46EE3832CE11}"/>
              </a:ext>
            </a:extLst>
          </p:cNvPr>
          <p:cNvGraphicFramePr>
            <a:graphicFrameLocks noGrp="1"/>
          </p:cNvGraphicFramePr>
          <p:nvPr>
            <p:extLst>
              <p:ext uri="{D42A27DB-BD31-4B8C-83A1-F6EECF244321}">
                <p14:modId xmlns:p14="http://schemas.microsoft.com/office/powerpoint/2010/main" val="93711290"/>
              </p:ext>
            </p:extLst>
          </p:nvPr>
        </p:nvGraphicFramePr>
        <p:xfrm>
          <a:off x="4571710" y="3701812"/>
          <a:ext cx="2212848" cy="320138"/>
        </p:xfrm>
        <a:graphic>
          <a:graphicData uri="http://schemas.openxmlformats.org/drawingml/2006/table">
            <a:tbl>
              <a:tblPr/>
              <a:tblGrid>
                <a:gridCol w="384048">
                  <a:extLst>
                    <a:ext uri="{9D8B030D-6E8A-4147-A177-3AD203B41FA5}">
                      <a16:colId xmlns:a16="http://schemas.microsoft.com/office/drawing/2014/main" val="20000"/>
                    </a:ext>
                  </a:extLst>
                </a:gridCol>
                <a:gridCol w="786384">
                  <a:extLst>
                    <a:ext uri="{9D8B030D-6E8A-4147-A177-3AD203B41FA5}">
                      <a16:colId xmlns:a16="http://schemas.microsoft.com/office/drawing/2014/main" val="20001"/>
                    </a:ext>
                  </a:extLst>
                </a:gridCol>
                <a:gridCol w="566928">
                  <a:extLst>
                    <a:ext uri="{9D8B030D-6E8A-4147-A177-3AD203B41FA5}">
                      <a16:colId xmlns:a16="http://schemas.microsoft.com/office/drawing/2014/main" val="20002"/>
                    </a:ext>
                  </a:extLst>
                </a:gridCol>
                <a:gridCol w="475488">
                  <a:extLst>
                    <a:ext uri="{9D8B030D-6E8A-4147-A177-3AD203B41FA5}">
                      <a16:colId xmlns:a16="http://schemas.microsoft.com/office/drawing/2014/main" val="20003"/>
                    </a:ext>
                  </a:extLst>
                </a:gridCol>
              </a:tblGrid>
              <a:tr h="3201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 RTL</a:t>
                      </a:r>
                      <a:r>
                        <a:rPr lang="en-US" sz="1000" b="0" i="0" u="none" strike="noStrike" baseline="0" dirty="0">
                          <a:solidFill>
                            <a:srgbClr val="FFFFFF"/>
                          </a:solidFill>
                          <a:effectLst/>
                          <a:latin typeface="Intel Clear" panose="020B0604020203020204" pitchFamily="34" charset="0"/>
                        </a:rPr>
                        <a:t> </a:t>
                      </a:r>
                      <a:r>
                        <a:rPr lang="en-US" sz="1000" b="0" i="0" u="none" strike="noStrike" dirty="0">
                          <a:solidFill>
                            <a:srgbClr val="FFFFFF"/>
                          </a:solidFill>
                          <a:effectLst/>
                          <a:latin typeface="Intel Clear" panose="020B0604020203020204" pitchFamily="34" charset="0"/>
                        </a:rPr>
                        <a:t>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RTL 0.8</a:t>
                      </a:r>
                      <a:endParaRPr lang="en-US" sz="1000" b="0" i="0" u="none" strike="noStrike" kern="1200" dirty="0">
                        <a:solidFill>
                          <a:srgbClr val="00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170" name="Diamond 169">
            <a:extLst>
              <a:ext uri="{FF2B5EF4-FFF2-40B4-BE49-F238E27FC236}">
                <a16:creationId xmlns:a16="http://schemas.microsoft.com/office/drawing/2014/main" id="{9BAF54B2-3022-426B-A8BF-13A766382583}"/>
              </a:ext>
            </a:extLst>
          </p:cNvPr>
          <p:cNvSpPr/>
          <p:nvPr/>
        </p:nvSpPr>
        <p:spPr>
          <a:xfrm>
            <a:off x="6719318" y="3766693"/>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j-lt"/>
              <a:ea typeface="+mn-ea"/>
              <a:cs typeface="+mn-cs"/>
            </a:endParaRPr>
          </a:p>
        </p:txBody>
      </p:sp>
      <p:grpSp>
        <p:nvGrpSpPr>
          <p:cNvPr id="171" name="Sticker79465">
            <a:extLst>
              <a:ext uri="{FF2B5EF4-FFF2-40B4-BE49-F238E27FC236}">
                <a16:creationId xmlns:a16="http://schemas.microsoft.com/office/drawing/2014/main" id="{ADE650A6-47E1-42DD-9AFF-36571729DBF1}"/>
              </a:ext>
            </a:extLst>
          </p:cNvPr>
          <p:cNvGrpSpPr/>
          <p:nvPr>
            <p:custDataLst>
              <p:tags r:id="rId1"/>
            </p:custDataLst>
          </p:nvPr>
        </p:nvGrpSpPr>
        <p:grpSpPr>
          <a:xfrm>
            <a:off x="9742488" y="68042"/>
            <a:ext cx="1681793" cy="240475"/>
            <a:chOff x="8169483" y="1306784"/>
            <a:chExt cx="1441099" cy="247652"/>
          </a:xfrm>
        </p:grpSpPr>
        <p:sp>
          <p:nvSpPr>
            <p:cNvPr id="172" name="StickerText79465">
              <a:extLst>
                <a:ext uri="{FF2B5EF4-FFF2-40B4-BE49-F238E27FC236}">
                  <a16:creationId xmlns:a16="http://schemas.microsoft.com/office/drawing/2014/main" id="{668DF788-1EA0-4960-8ECF-A1DB61C4584D}"/>
                </a:ext>
              </a:extLst>
            </p:cNvPr>
            <p:cNvSpPr txBox="1"/>
            <p:nvPr/>
          </p:nvSpPr>
          <p:spPr>
            <a:xfrm>
              <a:off x="8480708" y="1319673"/>
              <a:ext cx="818658" cy="221874"/>
            </a:xfrm>
            <a:prstGeom prst="rect">
              <a:avLst/>
            </a:prstGeom>
            <a:noFill/>
          </p:spPr>
          <p:txBody>
            <a:bodyPr vert="horz" wrap="none" lIns="0" tIns="0" rIns="0" bIns="0" rtlCol="0" anchor="ctr" anchorCtr="0">
              <a:spAutoFit/>
            </a:bodyPr>
            <a:lstStyle/>
            <a:p>
              <a:pPr marL="0" marR="0" lvl="0" indent="0" algn="ctr" defTabSz="970197"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srgbClr val="000000"/>
                  </a:solidFill>
                  <a:effectLst/>
                  <a:uLnTx/>
                  <a:uFillTx/>
                  <a:latin typeface="+mj-lt"/>
                </a:rPr>
                <a:t>UPLC 3.0.0</a:t>
              </a:r>
            </a:p>
          </p:txBody>
        </p:sp>
        <p:cxnSp>
          <p:nvCxnSpPr>
            <p:cNvPr id="173" name="StickerLineTop79465">
              <a:extLst>
                <a:ext uri="{FF2B5EF4-FFF2-40B4-BE49-F238E27FC236}">
                  <a16:creationId xmlns:a16="http://schemas.microsoft.com/office/drawing/2014/main" id="{4E9694BD-C94B-4460-A532-192382DE59E5}"/>
                </a:ext>
              </a:extLst>
            </p:cNvPr>
            <p:cNvCxnSpPr/>
            <p:nvPr/>
          </p:nvCxnSpPr>
          <p:spPr bwMode="auto">
            <a:xfrm>
              <a:off x="8169483" y="1306784"/>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cxnSp>
          <p:nvCxnSpPr>
            <p:cNvPr id="174" name="StickerLineBottom79465">
              <a:extLst>
                <a:ext uri="{FF2B5EF4-FFF2-40B4-BE49-F238E27FC236}">
                  <a16:creationId xmlns:a16="http://schemas.microsoft.com/office/drawing/2014/main" id="{A30B9ED2-E4B2-43DC-9D94-DA3CB294437E}"/>
                </a:ext>
              </a:extLst>
            </p:cNvPr>
            <p:cNvCxnSpPr/>
            <p:nvPr/>
          </p:nvCxnSpPr>
          <p:spPr bwMode="auto">
            <a:xfrm>
              <a:off x="8169483" y="1554436"/>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grpSp>
      <p:sp>
        <p:nvSpPr>
          <p:cNvPr id="175" name="TextBox 174">
            <a:extLst>
              <a:ext uri="{FF2B5EF4-FFF2-40B4-BE49-F238E27FC236}">
                <a16:creationId xmlns:a16="http://schemas.microsoft.com/office/drawing/2014/main" id="{E0C3C4C9-7944-4373-9803-ECA0FEFFFB5E}"/>
              </a:ext>
            </a:extLst>
          </p:cNvPr>
          <p:cNvSpPr txBox="1"/>
          <p:nvPr/>
        </p:nvSpPr>
        <p:spPr>
          <a:xfrm rot="16200000">
            <a:off x="7264425" y="2335988"/>
            <a:ext cx="696589" cy="261164"/>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r>
              <a:rPr lang="en-US" sz="1100" b="1" dirty="0">
                <a:solidFill>
                  <a:srgbClr val="000000"/>
                </a:solidFill>
                <a:latin typeface="+mj-lt"/>
              </a:rPr>
              <a:t>A0 TI     </a:t>
            </a:r>
          </a:p>
        </p:txBody>
      </p:sp>
      <p:sp>
        <p:nvSpPr>
          <p:cNvPr id="176" name="TextBox 175">
            <a:extLst>
              <a:ext uri="{FF2B5EF4-FFF2-40B4-BE49-F238E27FC236}">
                <a16:creationId xmlns:a16="http://schemas.microsoft.com/office/drawing/2014/main" id="{A9632FFB-E2F5-470F-A81F-04EDBF9812DB}"/>
              </a:ext>
            </a:extLst>
          </p:cNvPr>
          <p:cNvSpPr txBox="1"/>
          <p:nvPr/>
        </p:nvSpPr>
        <p:spPr>
          <a:xfrm rot="16200000">
            <a:off x="10427977" y="1983276"/>
            <a:ext cx="985130" cy="261164"/>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r>
              <a:rPr lang="en-US" sz="1100" b="1" dirty="0">
                <a:solidFill>
                  <a:srgbClr val="000000"/>
                </a:solidFill>
                <a:latin typeface="+mj-lt"/>
              </a:rPr>
              <a:t>PROD Si QS</a:t>
            </a:r>
          </a:p>
        </p:txBody>
      </p:sp>
      <p:sp>
        <p:nvSpPr>
          <p:cNvPr id="177" name="TextBox 176">
            <a:extLst>
              <a:ext uri="{FF2B5EF4-FFF2-40B4-BE49-F238E27FC236}">
                <a16:creationId xmlns:a16="http://schemas.microsoft.com/office/drawing/2014/main" id="{3A4B627A-27AF-4BD6-BEEF-2AED2ABA3C55}"/>
              </a:ext>
            </a:extLst>
          </p:cNvPr>
          <p:cNvSpPr txBox="1"/>
          <p:nvPr/>
        </p:nvSpPr>
        <p:spPr>
          <a:xfrm rot="16200000">
            <a:off x="10733527" y="1983276"/>
            <a:ext cx="1078105" cy="261164"/>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r>
              <a:rPr lang="en-US" sz="1100" b="1" dirty="0">
                <a:solidFill>
                  <a:srgbClr val="000000"/>
                </a:solidFill>
                <a:latin typeface="+mj-lt"/>
              </a:rPr>
              <a:t>PROD Si PRQ</a:t>
            </a:r>
          </a:p>
        </p:txBody>
      </p:sp>
      <p:sp>
        <p:nvSpPr>
          <p:cNvPr id="178" name="Rectangle 177">
            <a:extLst>
              <a:ext uri="{FF2B5EF4-FFF2-40B4-BE49-F238E27FC236}">
                <a16:creationId xmlns:a16="http://schemas.microsoft.com/office/drawing/2014/main" id="{38DB27B4-CBDC-455E-AF01-35B5D225FB3B}"/>
              </a:ext>
            </a:extLst>
          </p:cNvPr>
          <p:cNvSpPr/>
          <p:nvPr/>
        </p:nvSpPr>
        <p:spPr bwMode="auto">
          <a:xfrm>
            <a:off x="3163527" y="3699418"/>
            <a:ext cx="1404463" cy="320231"/>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SOC RTL TR</a:t>
            </a:r>
          </a:p>
        </p:txBody>
      </p:sp>
      <p:sp>
        <p:nvSpPr>
          <p:cNvPr id="182" name="TextBox 181">
            <a:extLst>
              <a:ext uri="{FF2B5EF4-FFF2-40B4-BE49-F238E27FC236}">
                <a16:creationId xmlns:a16="http://schemas.microsoft.com/office/drawing/2014/main" id="{3796B57F-677E-4B42-8D42-3DBDB6A6F6BA}"/>
              </a:ext>
            </a:extLst>
          </p:cNvPr>
          <p:cNvSpPr txBox="1"/>
          <p:nvPr/>
        </p:nvSpPr>
        <p:spPr>
          <a:xfrm>
            <a:off x="7296441" y="570759"/>
            <a:ext cx="650167" cy="430441"/>
          </a:xfrm>
          <a:prstGeom prst="rect">
            <a:avLst/>
          </a:prstGeom>
          <a:noFill/>
        </p:spPr>
        <p:txBody>
          <a:bodyPr wrap="none" lIns="90926" tIns="45499" rIns="90926" bIns="45499" rtlCol="0">
            <a:spAutoFit/>
          </a:bodyPr>
          <a:lstStyle/>
          <a:p>
            <a:pPr algn="r" defTabSz="979178" eaLnBrk="0" fontAlgn="base" hangingPunct="0">
              <a:spcBef>
                <a:spcPct val="0"/>
              </a:spcBef>
              <a:spcAft>
                <a:spcPct val="0"/>
              </a:spcAft>
            </a:pPr>
            <a:endParaRPr lang="en-US" sz="400" b="1" dirty="0">
              <a:solidFill>
                <a:srgbClr val="002060"/>
              </a:solidFill>
              <a:latin typeface="+mj-lt"/>
            </a:endParaRPr>
          </a:p>
          <a:p>
            <a:pPr algn="r" defTabSz="979178" eaLnBrk="0" fontAlgn="base" hangingPunct="0">
              <a:spcBef>
                <a:spcPct val="0"/>
              </a:spcBef>
              <a:spcAft>
                <a:spcPct val="0"/>
              </a:spcAft>
            </a:pPr>
            <a:endParaRPr lang="en-US" sz="400" b="1" dirty="0">
              <a:solidFill>
                <a:srgbClr val="002060"/>
              </a:solidFill>
              <a:latin typeface="+mj-lt"/>
            </a:endParaRPr>
          </a:p>
          <a:p>
            <a:pPr algn="r" defTabSz="979178" eaLnBrk="0" fontAlgn="base" hangingPunct="0">
              <a:spcBef>
                <a:spcPct val="0"/>
              </a:spcBef>
              <a:spcAft>
                <a:spcPct val="0"/>
              </a:spcAft>
            </a:pPr>
            <a:endParaRPr lang="en-US" sz="400" b="1" dirty="0">
              <a:solidFill>
                <a:srgbClr val="002060"/>
              </a:solidFill>
              <a:latin typeface="+mj-lt"/>
            </a:endParaRPr>
          </a:p>
          <a:p>
            <a:pPr algn="r" defTabSz="979178" eaLnBrk="0" fontAlgn="base" hangingPunct="0">
              <a:spcBef>
                <a:spcPct val="0"/>
              </a:spcBef>
              <a:spcAft>
                <a:spcPct val="0"/>
              </a:spcAft>
            </a:pPr>
            <a:r>
              <a:rPr lang="en-US" sz="1000" b="1" dirty="0">
                <a:solidFill>
                  <a:srgbClr val="002060"/>
                </a:solidFill>
                <a:latin typeface="+mj-lt"/>
              </a:rPr>
              <a:t>Tape-in</a:t>
            </a:r>
          </a:p>
        </p:txBody>
      </p:sp>
      <p:cxnSp>
        <p:nvCxnSpPr>
          <p:cNvPr id="183" name="Straight Connector 182">
            <a:extLst>
              <a:ext uri="{FF2B5EF4-FFF2-40B4-BE49-F238E27FC236}">
                <a16:creationId xmlns:a16="http://schemas.microsoft.com/office/drawing/2014/main" id="{2CBD075D-B43C-42C0-8E51-E0245417BC2D}"/>
              </a:ext>
            </a:extLst>
          </p:cNvPr>
          <p:cNvCxnSpPr/>
          <p:nvPr/>
        </p:nvCxnSpPr>
        <p:spPr bwMode="auto">
          <a:xfrm>
            <a:off x="1665287" y="1005695"/>
            <a:ext cx="9784080" cy="1944"/>
          </a:xfrm>
          <a:prstGeom prst="line">
            <a:avLst/>
          </a:prstGeom>
          <a:solidFill>
            <a:srgbClr val="99CCFF"/>
          </a:solidFill>
          <a:ln w="19050" cap="flat" cmpd="sng" algn="ctr">
            <a:solidFill>
              <a:srgbClr val="000000"/>
            </a:solidFill>
            <a:prstDash val="solid"/>
            <a:round/>
            <a:headEnd type="none" w="med" len="med"/>
            <a:tailEnd type="none" w="med" len="med"/>
          </a:ln>
          <a:effectLst/>
        </p:spPr>
      </p:cxnSp>
      <p:sp>
        <p:nvSpPr>
          <p:cNvPr id="184" name="TextBox 183">
            <a:extLst>
              <a:ext uri="{FF2B5EF4-FFF2-40B4-BE49-F238E27FC236}">
                <a16:creationId xmlns:a16="http://schemas.microsoft.com/office/drawing/2014/main" id="{0051C542-4F62-4F83-8F9D-CF27FC450ED8}"/>
              </a:ext>
            </a:extLst>
          </p:cNvPr>
          <p:cNvSpPr txBox="1"/>
          <p:nvPr/>
        </p:nvSpPr>
        <p:spPr>
          <a:xfrm>
            <a:off x="11080024" y="570759"/>
            <a:ext cx="459345" cy="461219"/>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endParaRPr lang="en-US" sz="1000" b="1" i="1" dirty="0">
              <a:solidFill>
                <a:srgbClr val="002060"/>
              </a:solidFill>
              <a:latin typeface="+mj-lt"/>
            </a:endParaRPr>
          </a:p>
          <a:p>
            <a:pPr algn="ctr" defTabSz="979178" eaLnBrk="0" fontAlgn="base" hangingPunct="0">
              <a:spcBef>
                <a:spcPct val="0"/>
              </a:spcBef>
              <a:spcAft>
                <a:spcPct val="0"/>
              </a:spcAft>
            </a:pPr>
            <a:endParaRPr lang="en-US" sz="400" b="1" dirty="0">
              <a:solidFill>
                <a:srgbClr val="002060"/>
              </a:solidFill>
              <a:latin typeface="+mj-lt"/>
            </a:endParaRPr>
          </a:p>
          <a:p>
            <a:pPr algn="ctr" defTabSz="979178" eaLnBrk="0" fontAlgn="base" hangingPunct="0">
              <a:spcBef>
                <a:spcPct val="0"/>
              </a:spcBef>
              <a:spcAft>
                <a:spcPct val="0"/>
              </a:spcAft>
            </a:pPr>
            <a:r>
              <a:rPr lang="en-US" sz="1000" b="1" dirty="0">
                <a:solidFill>
                  <a:srgbClr val="002060"/>
                </a:solidFill>
                <a:latin typeface="+mj-lt"/>
              </a:rPr>
              <a:t>PRQ</a:t>
            </a:r>
          </a:p>
        </p:txBody>
      </p:sp>
      <p:graphicFrame>
        <p:nvGraphicFramePr>
          <p:cNvPr id="185" name="Table 184">
            <a:extLst>
              <a:ext uri="{FF2B5EF4-FFF2-40B4-BE49-F238E27FC236}">
                <a16:creationId xmlns:a16="http://schemas.microsoft.com/office/drawing/2014/main" id="{8664F107-843F-4C79-90B1-F265E64F4C98}"/>
              </a:ext>
            </a:extLst>
          </p:cNvPr>
          <p:cNvGraphicFramePr>
            <a:graphicFrameLocks noGrp="1"/>
          </p:cNvGraphicFramePr>
          <p:nvPr>
            <p:extLst>
              <p:ext uri="{D42A27DB-BD31-4B8C-83A1-F6EECF244321}">
                <p14:modId xmlns:p14="http://schemas.microsoft.com/office/powerpoint/2010/main" val="3567939104"/>
              </p:ext>
            </p:extLst>
          </p:nvPr>
        </p:nvGraphicFramePr>
        <p:xfrm>
          <a:off x="7617716" y="5574580"/>
          <a:ext cx="3657600" cy="320138"/>
        </p:xfrm>
        <a:graphic>
          <a:graphicData uri="http://schemas.openxmlformats.org/drawingml/2006/table">
            <a:tbl>
              <a:tblPr/>
              <a:tblGrid>
                <a:gridCol w="877824">
                  <a:extLst>
                    <a:ext uri="{9D8B030D-6E8A-4147-A177-3AD203B41FA5}">
                      <a16:colId xmlns:a16="http://schemas.microsoft.com/office/drawing/2014/main" val="20000"/>
                    </a:ext>
                  </a:extLst>
                </a:gridCol>
                <a:gridCol w="237744">
                  <a:extLst>
                    <a:ext uri="{9D8B030D-6E8A-4147-A177-3AD203B41FA5}">
                      <a16:colId xmlns:a16="http://schemas.microsoft.com/office/drawing/2014/main" val="20001"/>
                    </a:ext>
                  </a:extLst>
                </a:gridCol>
                <a:gridCol w="896112">
                  <a:extLst>
                    <a:ext uri="{9D8B030D-6E8A-4147-A177-3AD203B41FA5}">
                      <a16:colId xmlns:a16="http://schemas.microsoft.com/office/drawing/2014/main" val="20002"/>
                    </a:ext>
                  </a:extLst>
                </a:gridCol>
                <a:gridCol w="749808">
                  <a:extLst>
                    <a:ext uri="{9D8B030D-6E8A-4147-A177-3AD203B41FA5}">
                      <a16:colId xmlns:a16="http://schemas.microsoft.com/office/drawing/2014/main" val="20003"/>
                    </a:ext>
                  </a:extLst>
                </a:gridCol>
                <a:gridCol w="91440">
                  <a:extLst>
                    <a:ext uri="{9D8B030D-6E8A-4147-A177-3AD203B41FA5}">
                      <a16:colId xmlns:a16="http://schemas.microsoft.com/office/drawing/2014/main" val="20004"/>
                    </a:ext>
                  </a:extLst>
                </a:gridCol>
                <a:gridCol w="804672">
                  <a:extLst>
                    <a:ext uri="{9D8B030D-6E8A-4147-A177-3AD203B41FA5}">
                      <a16:colId xmlns:a16="http://schemas.microsoft.com/office/drawing/2014/main" val="20005"/>
                    </a:ext>
                  </a:extLst>
                </a:gridCol>
              </a:tblGrid>
              <a:tr h="160069">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A0 PO </a:t>
                      </a:r>
                      <a:r>
                        <a:rPr lang="en-US" sz="1000" b="0" i="0" u="none" strike="noStrike" dirty="0">
                          <a:solidFill>
                            <a:srgbClr val="FFFFFF"/>
                          </a:solidFill>
                          <a:effectLst/>
                          <a:latin typeface="Intel Clear" panose="020B0604020203020204" pitchFamily="34" charset="0"/>
                        </a:rPr>
                        <a:t>Read.</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1" i="0" u="none" strike="noStrike" dirty="0">
                          <a:solidFill>
                            <a:srgbClr val="000000"/>
                          </a:solidFill>
                          <a:effectLst/>
                          <a:latin typeface="Intel Clear" panose="020B0604020203020204" pitchFamily="34" charset="0"/>
                        </a:rPr>
                        <a:t>PPOE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Pre-PROD Step</a:t>
                      </a:r>
                    </a:p>
                    <a:p>
                      <a:pPr algn="ctr" fontAlgn="b">
                        <a:buClrTx/>
                      </a:pPr>
                      <a:endParaRPr lang="en-US" sz="1000" b="0" i="0" u="none" strike="noStrike" dirty="0">
                        <a:solidFill>
                          <a:srgbClr val="000000"/>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l" fontAlgn="b">
                        <a:buClrTx/>
                      </a:pPr>
                      <a:r>
                        <a:rPr lang="en-US" sz="1000" b="0" i="0" u="none" strike="noStrike" dirty="0">
                          <a:solidFill>
                            <a:srgbClr val="000000"/>
                          </a:solidFill>
                          <a:effectLst/>
                          <a:latin typeface="Intel Clear" panose="020B0604020203020204" pitchFamily="34" charset="0"/>
                        </a:rPr>
                        <a:t> Validation</a:t>
                      </a:r>
                    </a:p>
                  </a:txBody>
                  <a:tcPr marL="0" marR="0" marT="0" marB="0" anchor="ctr">
                    <a:lnL w="381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800" b="0" i="0" u="none" strike="noStrike" kern="1200" dirty="0">
                        <a:solidFill>
                          <a:srgbClr val="FF0000"/>
                        </a:solidFill>
                        <a:effectLst/>
                        <a:latin typeface="Intel Clear" panose="020B0604020203020204" pitchFamily="34" charset="0"/>
                        <a:ea typeface="+mn-ea"/>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Intel Clear" panose="020B0604020203020204" pitchFamily="34" charset="0"/>
                          <a:ea typeface="+mn-ea"/>
                          <a:cs typeface="+mn-cs"/>
                        </a:rPr>
                        <a:t>PROD Step Validation</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r h="16006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chemeClr val="bg1"/>
                          </a:solidFill>
                          <a:effectLst/>
                          <a:latin typeface="Intel Clear" panose="020B0604020203020204" pitchFamily="34" charset="0"/>
                        </a:rPr>
                        <a:t>PO Readiness</a:t>
                      </a:r>
                      <a:endParaRPr lang="en-US" sz="1000" b="0" i="0" u="none" strike="noStrike" dirty="0">
                        <a:solidFill>
                          <a:schemeClr val="bg1"/>
                        </a:solidFill>
                        <a:effectLst/>
                        <a:latin typeface="Intel Clear" panose="020B0604020203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186" name="Table 185">
            <a:extLst>
              <a:ext uri="{FF2B5EF4-FFF2-40B4-BE49-F238E27FC236}">
                <a16:creationId xmlns:a16="http://schemas.microsoft.com/office/drawing/2014/main" id="{BB362CEB-3413-4F59-9F26-D0AA6D107358}"/>
              </a:ext>
            </a:extLst>
          </p:cNvPr>
          <p:cNvGraphicFramePr>
            <a:graphicFrameLocks noGrp="1"/>
          </p:cNvGraphicFramePr>
          <p:nvPr>
            <p:extLst>
              <p:ext uri="{D42A27DB-BD31-4B8C-83A1-F6EECF244321}">
                <p14:modId xmlns:p14="http://schemas.microsoft.com/office/powerpoint/2010/main" val="3903896158"/>
              </p:ext>
            </p:extLst>
          </p:nvPr>
        </p:nvGraphicFramePr>
        <p:xfrm>
          <a:off x="7622990" y="5999370"/>
          <a:ext cx="3657600" cy="320040"/>
        </p:xfrm>
        <a:graphic>
          <a:graphicData uri="http://schemas.openxmlformats.org/drawingml/2006/table">
            <a:tbl>
              <a:tblPr/>
              <a:tblGrid>
                <a:gridCol w="861690">
                  <a:extLst>
                    <a:ext uri="{9D8B030D-6E8A-4147-A177-3AD203B41FA5}">
                      <a16:colId xmlns:a16="http://schemas.microsoft.com/office/drawing/2014/main" val="20000"/>
                    </a:ext>
                  </a:extLst>
                </a:gridCol>
                <a:gridCol w="238340">
                  <a:extLst>
                    <a:ext uri="{9D8B030D-6E8A-4147-A177-3AD203B41FA5}">
                      <a16:colId xmlns:a16="http://schemas.microsoft.com/office/drawing/2014/main" val="20001"/>
                    </a:ext>
                  </a:extLst>
                </a:gridCol>
                <a:gridCol w="1659212">
                  <a:extLst>
                    <a:ext uri="{9D8B030D-6E8A-4147-A177-3AD203B41FA5}">
                      <a16:colId xmlns:a16="http://schemas.microsoft.com/office/drawing/2014/main" val="20002"/>
                    </a:ext>
                  </a:extLst>
                </a:gridCol>
                <a:gridCol w="238340">
                  <a:extLst>
                    <a:ext uri="{9D8B030D-6E8A-4147-A177-3AD203B41FA5}">
                      <a16:colId xmlns:a16="http://schemas.microsoft.com/office/drawing/2014/main" val="20004"/>
                    </a:ext>
                  </a:extLst>
                </a:gridCol>
                <a:gridCol w="660018">
                  <a:extLst>
                    <a:ext uri="{9D8B030D-6E8A-4147-A177-3AD203B41FA5}">
                      <a16:colId xmlns:a16="http://schemas.microsoft.com/office/drawing/2014/main" val="20005"/>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A0 Si Read.</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1" i="0" u="none" strike="noStrike" dirty="0">
                          <a:solidFill>
                            <a:srgbClr val="000000"/>
                          </a:solidFill>
                          <a:effectLst/>
                          <a:latin typeface="Intel Clear" panose="020B0604020203020204" pitchFamily="34" charset="0"/>
                        </a:rPr>
                        <a:t>PPOE</a:t>
                      </a:r>
                    </a:p>
                  </a:txBody>
                  <a:tcPr marL="0" marR="0" marT="0" marB="0" vert="vert27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A0</a:t>
                      </a:r>
                      <a:r>
                        <a:rPr lang="en-US" sz="1000" b="0" i="0" u="none" strike="noStrike" baseline="0" dirty="0">
                          <a:solidFill>
                            <a:srgbClr val="000000"/>
                          </a:solidFill>
                          <a:effectLst/>
                          <a:latin typeface="Intel Clear" panose="020B0604020203020204" pitchFamily="34" charset="0"/>
                        </a:rPr>
                        <a:t> Execution MFG</a:t>
                      </a:r>
                      <a:endParaRPr lang="en-US" sz="1000" b="0" i="0" u="none" strike="noStrike" dirty="0">
                        <a:solidFill>
                          <a:srgbClr val="000000"/>
                        </a:solidFill>
                        <a:effectLst/>
                        <a:latin typeface="Intel Clear" panose="020B0604020203020204" pitchFamily="34" charset="0"/>
                      </a:endParaRPr>
                    </a:p>
                  </a:txBody>
                  <a:tcPr marL="0" marR="0" marT="274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700" b="0" i="0" u="none" strike="noStrike" dirty="0">
                          <a:solidFill>
                            <a:srgbClr val="000000"/>
                          </a:solidFill>
                          <a:effectLst/>
                          <a:latin typeface="Intel Clear" panose="020B0604020203020204" pitchFamily="34" charset="0"/>
                        </a:rPr>
                        <a:t>PROD </a:t>
                      </a:r>
                    </a:p>
                    <a:p>
                      <a:pPr algn="ctr" fontAlgn="b">
                        <a:buClrTx/>
                      </a:pPr>
                      <a:r>
                        <a:rPr lang="en-US" sz="700" b="0" i="0" u="none" strike="noStrike" dirty="0">
                          <a:solidFill>
                            <a:srgbClr val="000000"/>
                          </a:solidFill>
                          <a:effectLst/>
                          <a:latin typeface="Intel Clear" panose="020B0604020203020204" pitchFamily="34" charset="0"/>
                        </a:rPr>
                        <a:t>Step</a:t>
                      </a:r>
                    </a:p>
                    <a:p>
                      <a:pPr algn="ctr" fontAlgn="b">
                        <a:buClrTx/>
                      </a:pPr>
                      <a:r>
                        <a:rPr lang="en-US" sz="700" b="0" i="0" u="none" strike="noStrike" dirty="0">
                          <a:solidFill>
                            <a:srgbClr val="000000"/>
                          </a:solidFill>
                          <a:effectLst/>
                          <a:latin typeface="Intel Clear" panose="020B0604020203020204" pitchFamily="34" charset="0"/>
                        </a:rPr>
                        <a:t>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indent="0" algn="ctr" defTabSz="905988" rtl="0" eaLnBrk="1" fontAlgn="b" latinLnBrk="0" hangingPunct="1">
                        <a:lnSpc>
                          <a:spcPct val="100000"/>
                        </a:lnSpc>
                        <a:spcBef>
                          <a:spcPts val="0"/>
                        </a:spcBef>
                        <a:spcAft>
                          <a:spcPts val="0"/>
                        </a:spcAft>
                        <a:buClrTx/>
                        <a:buSzTx/>
                        <a:buFontTx/>
                        <a:buNone/>
                        <a:tabLst/>
                        <a:defRPr/>
                      </a:pPr>
                      <a:r>
                        <a:rPr lang="en-US" sz="900" b="0" i="0" u="none" strike="noStrike" kern="1200" dirty="0">
                          <a:solidFill>
                            <a:srgbClr val="000000"/>
                          </a:solidFill>
                          <a:effectLst/>
                          <a:latin typeface="Intel Clear" panose="020B0604020203020204" pitchFamily="34" charset="0"/>
                          <a:ea typeface="+mn-ea"/>
                          <a:cs typeface="+mn-cs"/>
                        </a:rPr>
                        <a:t>PROD Step Execution</a:t>
                      </a: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0"/>
                  </a:ext>
                </a:extLst>
              </a:tr>
            </a:tbl>
          </a:graphicData>
        </a:graphic>
      </p:graphicFrame>
      <p:sp>
        <p:nvSpPr>
          <p:cNvPr id="189" name="Rectangle 188">
            <a:extLst>
              <a:ext uri="{FF2B5EF4-FFF2-40B4-BE49-F238E27FC236}">
                <a16:creationId xmlns:a16="http://schemas.microsoft.com/office/drawing/2014/main" id="{97949384-A718-4C0F-9D03-D2924FD2CF76}"/>
              </a:ext>
            </a:extLst>
          </p:cNvPr>
          <p:cNvSpPr/>
          <p:nvPr/>
        </p:nvSpPr>
        <p:spPr>
          <a:xfrm>
            <a:off x="1584599" y="5023615"/>
            <a:ext cx="1093533" cy="415480"/>
          </a:xfrm>
          <a:prstGeom prst="rect">
            <a:avLst/>
          </a:prstGeom>
        </p:spPr>
        <p:txBody>
          <a:bodyPr wrap="none" lIns="91422" tIns="45711" rIns="91422" bIns="45711">
            <a:spAutoFit/>
          </a:bodyPr>
          <a:lstStyle/>
          <a:p>
            <a:pPr defTabSz="913222" fontAlgn="ctr">
              <a:defRPr/>
            </a:pPr>
            <a:r>
              <a:rPr lang="en-US" sz="1200" b="1" dirty="0">
                <a:solidFill>
                  <a:srgbClr val="000000"/>
                </a:solidFill>
              </a:rPr>
              <a:t>PSS</a:t>
            </a:r>
          </a:p>
          <a:p>
            <a:pPr defTabSz="913222" fontAlgn="ctr">
              <a:defRPr/>
            </a:pPr>
            <a:r>
              <a:rPr lang="en-US" sz="900" b="1" i="1" dirty="0">
                <a:solidFill>
                  <a:srgbClr val="000000"/>
                </a:solidFill>
              </a:rPr>
              <a:t>(Pre-Si Systems)</a:t>
            </a:r>
            <a:endParaRPr lang="en-US" sz="800" b="1" i="1" baseline="30000" dirty="0">
              <a:solidFill>
                <a:srgbClr val="000000"/>
              </a:solidFill>
            </a:endParaRPr>
          </a:p>
        </p:txBody>
      </p:sp>
      <p:sp>
        <p:nvSpPr>
          <p:cNvPr id="199" name="Rectangle 198">
            <a:extLst>
              <a:ext uri="{FF2B5EF4-FFF2-40B4-BE49-F238E27FC236}">
                <a16:creationId xmlns:a16="http://schemas.microsoft.com/office/drawing/2014/main" id="{3EA45BFB-2B11-4FD4-9C60-3584F554BF5B}"/>
              </a:ext>
            </a:extLst>
          </p:cNvPr>
          <p:cNvSpPr/>
          <p:nvPr/>
        </p:nvSpPr>
        <p:spPr>
          <a:xfrm>
            <a:off x="1594726" y="4663857"/>
            <a:ext cx="869048"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SOC VAL</a:t>
            </a:r>
          </a:p>
        </p:txBody>
      </p:sp>
      <p:graphicFrame>
        <p:nvGraphicFramePr>
          <p:cNvPr id="200" name="Table 199">
            <a:extLst>
              <a:ext uri="{FF2B5EF4-FFF2-40B4-BE49-F238E27FC236}">
                <a16:creationId xmlns:a16="http://schemas.microsoft.com/office/drawing/2014/main" id="{2CEA0789-5FF1-4EBB-BD10-63D228BCF4B5}"/>
              </a:ext>
            </a:extLst>
          </p:cNvPr>
          <p:cNvGraphicFramePr>
            <a:graphicFrameLocks noGrp="1"/>
          </p:cNvGraphicFramePr>
          <p:nvPr>
            <p:extLst>
              <p:ext uri="{D42A27DB-BD31-4B8C-83A1-F6EECF244321}">
                <p14:modId xmlns:p14="http://schemas.microsoft.com/office/powerpoint/2010/main" val="509391825"/>
              </p:ext>
            </p:extLst>
          </p:nvPr>
        </p:nvGraphicFramePr>
        <p:xfrm>
          <a:off x="4600658" y="4630333"/>
          <a:ext cx="2782346" cy="320138"/>
        </p:xfrm>
        <a:graphic>
          <a:graphicData uri="http://schemas.openxmlformats.org/drawingml/2006/table">
            <a:tbl>
              <a:tblPr/>
              <a:tblGrid>
                <a:gridCol w="249459">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118871">
                  <a:extLst>
                    <a:ext uri="{9D8B030D-6E8A-4147-A177-3AD203B41FA5}">
                      <a16:colId xmlns:a16="http://schemas.microsoft.com/office/drawing/2014/main" val="20002"/>
                    </a:ext>
                  </a:extLst>
                </a:gridCol>
                <a:gridCol w="658368">
                  <a:extLst>
                    <a:ext uri="{9D8B030D-6E8A-4147-A177-3AD203B41FA5}">
                      <a16:colId xmlns:a16="http://schemas.microsoft.com/office/drawing/2014/main" val="20003"/>
                    </a:ext>
                  </a:extLst>
                </a:gridCol>
                <a:gridCol w="786384">
                  <a:extLst>
                    <a:ext uri="{9D8B030D-6E8A-4147-A177-3AD203B41FA5}">
                      <a16:colId xmlns:a16="http://schemas.microsoft.com/office/drawing/2014/main" val="20004"/>
                    </a:ext>
                  </a:extLst>
                </a:gridCol>
                <a:gridCol w="603504">
                  <a:extLst>
                    <a:ext uri="{9D8B030D-6E8A-4147-A177-3AD203B41FA5}">
                      <a16:colId xmlns:a16="http://schemas.microsoft.com/office/drawing/2014/main" val="20005"/>
                    </a:ext>
                  </a:extLst>
                </a:gridCol>
              </a:tblGrid>
              <a:tr h="160069">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0.0</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 b="0" i="0" u="none" strike="noStrike" dirty="0">
                        <a:solidFill>
                          <a:srgbClr val="FFFFFF"/>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VAL 0.5</a:t>
                      </a:r>
                    </a:p>
                  </a:txBody>
                  <a:tcPr marL="0" marR="0" marT="0" marB="0" anchor="ctr">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VAL 0.8</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r>
                        <a:rPr lang="en-US" sz="1000" baseline="0" dirty="0">
                          <a:solidFill>
                            <a:srgbClr val="000000"/>
                          </a:solidFill>
                          <a:latin typeface="Intel Clear" panose="020B0604020203020204" pitchFamily="34" charset="0"/>
                        </a:rPr>
                        <a:t>VAL 1.0</a:t>
                      </a:r>
                      <a:endParaRPr lang="en-US" sz="1000" dirty="0">
                        <a:solidFill>
                          <a:srgbClr val="000000"/>
                        </a:solidFill>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60069">
                <a:tc vMerge="1">
                  <a:txBody>
                    <a:bodyPr/>
                    <a:lstStyle/>
                    <a:p>
                      <a:pPr algn="ctr" fontAlgn="b">
                        <a:buClrTx/>
                      </a:pPr>
                      <a:endParaRPr lang="en-US" sz="1000" b="0" i="0" u="none" strike="noStrike" dirty="0">
                        <a:solidFill>
                          <a:srgbClr val="FFFFFF"/>
                        </a:solidFill>
                        <a:effectLst/>
                        <a:latin typeface="+mj-lt"/>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6393"/>
                    </a:solidFill>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 b="0" i="0" u="none" strike="noStrike" dirty="0">
                        <a:solidFill>
                          <a:srgbClr val="FFFFFF"/>
                        </a:solidFill>
                        <a:effectLst/>
                        <a:latin typeface="Intel Clear" panose="020B0604020203020204" pitchFamily="34" charset="0"/>
                      </a:endParaRPr>
                    </a:p>
                  </a:txBody>
                  <a:tcPr marL="0" marR="0" marT="0" marB="0" anchor="ctr">
                    <a:lnL w="190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01" name="Rectangle 200">
            <a:extLst>
              <a:ext uri="{FF2B5EF4-FFF2-40B4-BE49-F238E27FC236}">
                <a16:creationId xmlns:a16="http://schemas.microsoft.com/office/drawing/2014/main" id="{A11497C0-7666-48C1-A05D-ACE817131654}"/>
              </a:ext>
            </a:extLst>
          </p:cNvPr>
          <p:cNvSpPr/>
          <p:nvPr/>
        </p:nvSpPr>
        <p:spPr bwMode="auto">
          <a:xfrm>
            <a:off x="3160103" y="4628623"/>
            <a:ext cx="1437232" cy="320040"/>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ea typeface="Intel Clear" panose="020B0604020203020204" pitchFamily="34" charset="0"/>
                <a:cs typeface="Intel Clear" panose="020B0604020203020204" pitchFamily="34" charset="0"/>
              </a:rPr>
              <a:t>SOC VAL TR</a:t>
            </a:r>
          </a:p>
        </p:txBody>
      </p:sp>
      <p:sp>
        <p:nvSpPr>
          <p:cNvPr id="202" name="TextBox 201">
            <a:extLst>
              <a:ext uri="{FF2B5EF4-FFF2-40B4-BE49-F238E27FC236}">
                <a16:creationId xmlns:a16="http://schemas.microsoft.com/office/drawing/2014/main" id="{EABDE5A4-B05B-4632-A5F3-C809487B1585}"/>
              </a:ext>
            </a:extLst>
          </p:cNvPr>
          <p:cNvSpPr txBox="1"/>
          <p:nvPr/>
        </p:nvSpPr>
        <p:spPr>
          <a:xfrm rot="16200000">
            <a:off x="8696718" y="1961475"/>
            <a:ext cx="648499" cy="261164"/>
          </a:xfrm>
          <a:prstGeom prst="rect">
            <a:avLst/>
          </a:prstGeom>
          <a:noFill/>
        </p:spPr>
        <p:txBody>
          <a:bodyPr wrap="none" lIns="90926" tIns="45499" rIns="90926" bIns="45499" rtlCol="0">
            <a:spAutoFit/>
          </a:bodyPr>
          <a:lstStyle/>
          <a:p>
            <a:pPr algn="ctr" defTabSz="979178" eaLnBrk="0" fontAlgn="base" hangingPunct="0">
              <a:spcBef>
                <a:spcPct val="0"/>
              </a:spcBef>
              <a:spcAft>
                <a:spcPct val="0"/>
              </a:spcAft>
            </a:pPr>
            <a:r>
              <a:rPr lang="en-US" sz="1100" b="1" dirty="0">
                <a:solidFill>
                  <a:srgbClr val="000000"/>
                </a:solidFill>
                <a:latin typeface="+mj-lt"/>
              </a:rPr>
              <a:t>A0 ES1</a:t>
            </a:r>
          </a:p>
        </p:txBody>
      </p:sp>
      <p:graphicFrame>
        <p:nvGraphicFramePr>
          <p:cNvPr id="203" name="Table 202">
            <a:extLst>
              <a:ext uri="{FF2B5EF4-FFF2-40B4-BE49-F238E27FC236}">
                <a16:creationId xmlns:a16="http://schemas.microsoft.com/office/drawing/2014/main" id="{BEE15F9F-7926-4C4B-90DD-3D05367BB224}"/>
              </a:ext>
            </a:extLst>
          </p:cNvPr>
          <p:cNvGraphicFramePr>
            <a:graphicFrameLocks noGrp="1"/>
          </p:cNvGraphicFramePr>
          <p:nvPr>
            <p:extLst>
              <p:ext uri="{D42A27DB-BD31-4B8C-83A1-F6EECF244321}">
                <p14:modId xmlns:p14="http://schemas.microsoft.com/office/powerpoint/2010/main" val="1079987120"/>
              </p:ext>
            </p:extLst>
          </p:nvPr>
        </p:nvGraphicFramePr>
        <p:xfrm>
          <a:off x="3171022" y="5574047"/>
          <a:ext cx="4443984" cy="320040"/>
        </p:xfrm>
        <a:graphic>
          <a:graphicData uri="http://schemas.openxmlformats.org/drawingml/2006/table">
            <a:tbl>
              <a:tblPr/>
              <a:tblGrid>
                <a:gridCol w="137160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585216">
                  <a:extLst>
                    <a:ext uri="{9D8B030D-6E8A-4147-A177-3AD203B41FA5}">
                      <a16:colId xmlns:a16="http://schemas.microsoft.com/office/drawing/2014/main" val="20002"/>
                    </a:ext>
                  </a:extLst>
                </a:gridCol>
                <a:gridCol w="795528">
                  <a:extLst>
                    <a:ext uri="{9D8B030D-6E8A-4147-A177-3AD203B41FA5}">
                      <a16:colId xmlns:a16="http://schemas.microsoft.com/office/drawing/2014/main" val="20003"/>
                    </a:ext>
                  </a:extLst>
                </a:gridCol>
                <a:gridCol w="758952">
                  <a:extLst>
                    <a:ext uri="{9D8B030D-6E8A-4147-A177-3AD203B41FA5}">
                      <a16:colId xmlns:a16="http://schemas.microsoft.com/office/drawing/2014/main" val="20004"/>
                    </a:ext>
                  </a:extLst>
                </a:gridCol>
                <a:gridCol w="566928">
                  <a:extLst>
                    <a:ext uri="{9D8B030D-6E8A-4147-A177-3AD203B41FA5}">
                      <a16:colId xmlns:a16="http://schemas.microsoft.com/office/drawing/2014/main" val="20005"/>
                    </a:ext>
                  </a:extLst>
                </a:gridCol>
              </a:tblGrid>
              <a:tr h="155448">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Pre-Si</a:t>
                      </a:r>
                      <a:r>
                        <a:rPr lang="en-US" sz="1000" b="0" i="0" u="none" strike="noStrike" baseline="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 Sys Val</a:t>
                      </a:r>
                      <a:r>
                        <a:rPr lang="en-US" sz="1000" b="0" i="0" u="none" strike="noStrike"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 TR</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0.0</a:t>
                      </a:r>
                    </a:p>
                  </a:txBody>
                  <a:tcPr marL="42113" marR="42113" marT="42113" marB="42113" anchor="ctr">
                    <a:lnL w="190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rgbClr val="FFFFFF"/>
                        </a:solidFill>
                        <a:effectLst/>
                        <a:latin typeface="Intel Clear" panose="020B0604020203020204" pitchFamily="34" charset="0"/>
                        <a:ea typeface="Intel Clear" panose="020B0604020203020204" pitchFamily="34" charset="0"/>
                        <a:cs typeface="Intel Clear" panose="020B0604020203020204" pitchFamily="34" charset="0"/>
                      </a:endParaRPr>
                    </a:p>
                  </a:txBody>
                  <a:tcPr marL="0" marR="0" marT="0" marB="0" anchor="ctr">
                    <a:lnL w="1270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Sys Val 0.5</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Sys</a:t>
                      </a:r>
                      <a:r>
                        <a:rPr lang="en-US" sz="1000" b="0" i="0" u="none" strike="noStrike" baseline="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 Val </a:t>
                      </a:r>
                      <a:r>
                        <a:rPr lang="en-US" sz="1000" b="0" i="0" u="none" strike="noStrike"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0.8</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rowSpan="2">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1.0</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64592">
                <a:tc vMerge="1">
                  <a:txBody>
                    <a:bodyPr/>
                    <a:lstStyle/>
                    <a:p>
                      <a:endParaRPr lang="en-US"/>
                    </a:p>
                  </a:txBody>
                  <a:tcPr/>
                </a:tc>
                <a:tc vMerge="1">
                  <a:txBody>
                    <a:bodyPr/>
                    <a:lstStyle/>
                    <a:p>
                      <a:endParaRPr lang="en-US"/>
                    </a:p>
                  </a:txBody>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tx1"/>
                          </a:solidFill>
                          <a:effectLst/>
                          <a:latin typeface="Intel Clear" panose="020B0604020203020204" pitchFamily="34" charset="0"/>
                          <a:ea typeface="Intel Clear" panose="020B0604020203020204" pitchFamily="34" charset="0"/>
                          <a:cs typeface="Intel Clear" panose="020B0604020203020204" pitchFamily="34" charset="0"/>
                        </a:rPr>
                        <a:t>0.3</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04" name="Diamond 203">
            <a:extLst>
              <a:ext uri="{FF2B5EF4-FFF2-40B4-BE49-F238E27FC236}">
                <a16:creationId xmlns:a16="http://schemas.microsoft.com/office/drawing/2014/main" id="{66AD7C4B-E07B-4D3A-B561-8C2A87465009}"/>
              </a:ext>
            </a:extLst>
          </p:cNvPr>
          <p:cNvSpPr/>
          <p:nvPr/>
        </p:nvSpPr>
        <p:spPr>
          <a:xfrm>
            <a:off x="4742471" y="3614293"/>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j-lt"/>
              <a:ea typeface="+mn-ea"/>
              <a:cs typeface="+mn-cs"/>
            </a:endParaRPr>
          </a:p>
        </p:txBody>
      </p:sp>
      <p:sp>
        <p:nvSpPr>
          <p:cNvPr id="205" name="Text Box 61">
            <a:extLst>
              <a:ext uri="{FF2B5EF4-FFF2-40B4-BE49-F238E27FC236}">
                <a16:creationId xmlns:a16="http://schemas.microsoft.com/office/drawing/2014/main" id="{362EBDCE-76D9-4921-8267-6D035B7665AB}"/>
              </a:ext>
            </a:extLst>
          </p:cNvPr>
          <p:cNvSpPr txBox="1">
            <a:spLocks noChangeArrowheads="1"/>
          </p:cNvSpPr>
          <p:nvPr/>
        </p:nvSpPr>
        <p:spPr bwMode="auto">
          <a:xfrm>
            <a:off x="4751521" y="3480635"/>
            <a:ext cx="886745" cy="212284"/>
          </a:xfrm>
          <a:prstGeom prst="rect">
            <a:avLst/>
          </a:prstGeom>
          <a:noFill/>
          <a:ln w="9525">
            <a:noFill/>
            <a:miter lim="800000"/>
            <a:headEnd/>
            <a:tailEnd/>
          </a:ln>
        </p:spPr>
        <p:txBody>
          <a:bodyPr wrap="none" lIns="91422" tIns="45711" rIns="91422" bIns="45711">
            <a:spAutoFit/>
          </a:bodyPr>
          <a:lstStyle/>
          <a:p>
            <a:pPr algn="r" defTabSz="970004">
              <a:lnSpc>
                <a:spcPct val="85000"/>
              </a:lnSpc>
              <a:defRPr/>
            </a:pPr>
            <a:r>
              <a:rPr lang="en-US" sz="900" b="1" i="1" dirty="0">
                <a:solidFill>
                  <a:srgbClr val="000000"/>
                </a:solidFill>
                <a:latin typeface="Intel Clear" panose="020B0604020203020204" pitchFamily="34" charset="0"/>
                <a:ea typeface="Intel Clear" panose="020B0604020203020204" pitchFamily="34" charset="0"/>
                <a:cs typeface="Intel Clear" panose="020B0604020203020204" pitchFamily="34" charset="0"/>
              </a:rPr>
              <a:t>SOC RTL 0.3*</a:t>
            </a:r>
          </a:p>
        </p:txBody>
      </p:sp>
      <p:sp>
        <p:nvSpPr>
          <p:cNvPr id="206" name="Rectangle 205">
            <a:extLst>
              <a:ext uri="{FF2B5EF4-FFF2-40B4-BE49-F238E27FC236}">
                <a16:creationId xmlns:a16="http://schemas.microsoft.com/office/drawing/2014/main" id="{5AB1809D-E6CD-4722-A109-6FF87CEC64F6}"/>
              </a:ext>
            </a:extLst>
          </p:cNvPr>
          <p:cNvSpPr/>
          <p:nvPr/>
        </p:nvSpPr>
        <p:spPr bwMode="auto">
          <a:xfrm>
            <a:off x="8494103" y="5572901"/>
            <a:ext cx="237744" cy="746510"/>
          </a:xfrm>
          <a:prstGeom prst="rect">
            <a:avLst/>
          </a:prstGeom>
          <a:solidFill>
            <a:srgbClr val="99CCFF"/>
          </a:solidFill>
          <a:ln w="19050" cap="flat" cmpd="sng" algn="ctr">
            <a:solidFill>
              <a:srgbClr val="000000"/>
            </a:solidFill>
            <a:prstDash val="solid"/>
            <a:round/>
            <a:headEnd type="none" w="med" len="med"/>
            <a:tailEnd type="none" w="med" len="med"/>
          </a:ln>
          <a:effectLst/>
        </p:spPr>
        <p:txBody>
          <a:bodyPr vert="vert270" wrap="square" lIns="46800" tIns="0" rIns="46800" bIns="0" numCol="1" rtlCol="0" anchor="ctr" anchorCtr="1"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mj-lt"/>
                <a:ea typeface="Intel Clear" panose="020B0604020203020204" pitchFamily="34" charset="0"/>
                <a:cs typeface="Intel Clear" panose="020B0604020203020204" pitchFamily="34" charset="0"/>
              </a:rPr>
              <a:t>Platform PO Exit</a:t>
            </a:r>
          </a:p>
        </p:txBody>
      </p:sp>
      <p:graphicFrame>
        <p:nvGraphicFramePr>
          <p:cNvPr id="218" name="Table 217">
            <a:extLst>
              <a:ext uri="{FF2B5EF4-FFF2-40B4-BE49-F238E27FC236}">
                <a16:creationId xmlns:a16="http://schemas.microsoft.com/office/drawing/2014/main" id="{4B424800-00EF-41DE-871A-2FDB31D2A6BB}"/>
              </a:ext>
            </a:extLst>
          </p:cNvPr>
          <p:cNvGraphicFramePr>
            <a:graphicFrameLocks noGrp="1"/>
          </p:cNvGraphicFramePr>
          <p:nvPr>
            <p:extLst>
              <p:ext uri="{D42A27DB-BD31-4B8C-83A1-F6EECF244321}">
                <p14:modId xmlns:p14="http://schemas.microsoft.com/office/powerpoint/2010/main" val="1189152814"/>
              </p:ext>
            </p:extLst>
          </p:nvPr>
        </p:nvGraphicFramePr>
        <p:xfrm>
          <a:off x="3169831" y="6000313"/>
          <a:ext cx="4443984" cy="320040"/>
        </p:xfrm>
        <a:graphic>
          <a:graphicData uri="http://schemas.openxmlformats.org/drawingml/2006/table">
            <a:tbl>
              <a:tblPr/>
              <a:tblGrid>
                <a:gridCol w="1371600">
                  <a:extLst>
                    <a:ext uri="{9D8B030D-6E8A-4147-A177-3AD203B41FA5}">
                      <a16:colId xmlns:a16="http://schemas.microsoft.com/office/drawing/2014/main" val="20000"/>
                    </a:ext>
                  </a:extLst>
                </a:gridCol>
                <a:gridCol w="950976">
                  <a:extLst>
                    <a:ext uri="{9D8B030D-6E8A-4147-A177-3AD203B41FA5}">
                      <a16:colId xmlns:a16="http://schemas.microsoft.com/office/drawing/2014/main" val="20001"/>
                    </a:ext>
                  </a:extLst>
                </a:gridCol>
                <a:gridCol w="795528">
                  <a:extLst>
                    <a:ext uri="{9D8B030D-6E8A-4147-A177-3AD203B41FA5}">
                      <a16:colId xmlns:a16="http://schemas.microsoft.com/office/drawing/2014/main" val="20002"/>
                    </a:ext>
                  </a:extLst>
                </a:gridCol>
                <a:gridCol w="758952">
                  <a:extLst>
                    <a:ext uri="{9D8B030D-6E8A-4147-A177-3AD203B41FA5}">
                      <a16:colId xmlns:a16="http://schemas.microsoft.com/office/drawing/2014/main" val="20003"/>
                    </a:ext>
                  </a:extLst>
                </a:gridCol>
                <a:gridCol w="566928">
                  <a:extLst>
                    <a:ext uri="{9D8B030D-6E8A-4147-A177-3AD203B41FA5}">
                      <a16:colId xmlns:a16="http://schemas.microsoft.com/office/drawing/2014/main" val="20004"/>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SiE MFG TR</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CF2D">
                        <a:lumMod val="20000"/>
                        <a:lumOff val="80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SiE</a:t>
                      </a:r>
                      <a:r>
                        <a:rPr lang="en-US" sz="1000" b="0" i="0" u="none" strike="noStrike" baseline="0" dirty="0">
                          <a:solidFill>
                            <a:schemeClr val="bg1"/>
                          </a:solidFill>
                          <a:effectLst/>
                          <a:latin typeface="Intel Clear" panose="020B0604020203020204" pitchFamily="34" charset="0"/>
                        </a:rPr>
                        <a:t> MFG </a:t>
                      </a:r>
                      <a:r>
                        <a:rPr lang="en-US" sz="1000" b="0" i="0" u="none" strike="noStrike" dirty="0">
                          <a:solidFill>
                            <a:schemeClr val="bg1"/>
                          </a:solidFill>
                          <a:effectLst/>
                          <a:latin typeface="Intel Clear" panose="020B0604020203020204" pitchFamily="34" charset="0"/>
                        </a:rPr>
                        <a:t>0.0</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SiE MFG 0.5</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SiE 0.8</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SiE 1.0</a:t>
                      </a:r>
                    </a:p>
                  </a:txBody>
                  <a:tcPr marL="42113" marR="42113" marT="42113" marB="4211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219" name="Rectangle 218">
            <a:extLst>
              <a:ext uri="{FF2B5EF4-FFF2-40B4-BE49-F238E27FC236}">
                <a16:creationId xmlns:a16="http://schemas.microsoft.com/office/drawing/2014/main" id="{A8B7ABFA-4CA8-45AA-BF67-EB625427DB2E}"/>
              </a:ext>
            </a:extLst>
          </p:cNvPr>
          <p:cNvSpPr/>
          <p:nvPr/>
        </p:nvSpPr>
        <p:spPr>
          <a:xfrm>
            <a:off x="1585465" y="5519760"/>
            <a:ext cx="1260245" cy="461647"/>
          </a:xfrm>
          <a:prstGeom prst="rect">
            <a:avLst/>
          </a:prstGeom>
        </p:spPr>
        <p:txBody>
          <a:bodyPr wrap="none" lIns="91422" tIns="45711" rIns="91422" bIns="45711">
            <a:spAutoFit/>
          </a:bodyPr>
          <a:lstStyle/>
          <a:p>
            <a:pPr defTabSz="913222" fontAlgn="ctr">
              <a:defRPr/>
            </a:pPr>
            <a:r>
              <a:rPr lang="en-US" sz="1200" b="1" dirty="0">
                <a:solidFill>
                  <a:srgbClr val="000000"/>
                </a:solidFill>
              </a:rPr>
              <a:t>Pre-Si &amp; </a:t>
            </a:r>
          </a:p>
          <a:p>
            <a:pPr defTabSz="913222" fontAlgn="ctr">
              <a:defRPr/>
            </a:pPr>
            <a:r>
              <a:rPr lang="en-US" sz="1200" b="1" dirty="0">
                <a:solidFill>
                  <a:srgbClr val="000000"/>
                </a:solidFill>
              </a:rPr>
              <a:t>Post-Si Sys Val</a:t>
            </a:r>
          </a:p>
        </p:txBody>
      </p:sp>
      <p:graphicFrame>
        <p:nvGraphicFramePr>
          <p:cNvPr id="221" name="Table 220">
            <a:extLst>
              <a:ext uri="{FF2B5EF4-FFF2-40B4-BE49-F238E27FC236}">
                <a16:creationId xmlns:a16="http://schemas.microsoft.com/office/drawing/2014/main" id="{160921C8-B4E8-4465-9A01-349E351111F5}"/>
              </a:ext>
            </a:extLst>
          </p:cNvPr>
          <p:cNvGraphicFramePr>
            <a:graphicFrameLocks noGrp="1"/>
          </p:cNvGraphicFramePr>
          <p:nvPr>
            <p:extLst>
              <p:ext uri="{D42A27DB-BD31-4B8C-83A1-F6EECF244321}">
                <p14:modId xmlns:p14="http://schemas.microsoft.com/office/powerpoint/2010/main" val="1948780826"/>
              </p:ext>
            </p:extLst>
          </p:nvPr>
        </p:nvGraphicFramePr>
        <p:xfrm>
          <a:off x="3931115" y="3126097"/>
          <a:ext cx="4565904" cy="320040"/>
        </p:xfrm>
        <a:graphic>
          <a:graphicData uri="http://schemas.openxmlformats.org/drawingml/2006/table">
            <a:tbl>
              <a:tblPr/>
              <a:tblGrid>
                <a:gridCol w="521208">
                  <a:extLst>
                    <a:ext uri="{9D8B030D-6E8A-4147-A177-3AD203B41FA5}">
                      <a16:colId xmlns:a16="http://schemas.microsoft.com/office/drawing/2014/main" val="20001"/>
                    </a:ext>
                  </a:extLst>
                </a:gridCol>
                <a:gridCol w="630936">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8096">
                  <a:extLst>
                    <a:ext uri="{9D8B030D-6E8A-4147-A177-3AD203B41FA5}">
                      <a16:colId xmlns:a16="http://schemas.microsoft.com/office/drawing/2014/main" val="20004"/>
                    </a:ext>
                  </a:extLst>
                </a:gridCol>
                <a:gridCol w="1883664">
                  <a:extLst>
                    <a:ext uri="{9D8B030D-6E8A-4147-A177-3AD203B41FA5}">
                      <a16:colId xmlns:a16="http://schemas.microsoft.com/office/drawing/2014/main" val="906748684"/>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0.3</a:t>
                      </a:r>
                    </a:p>
                  </a:txBody>
                  <a:tcPr marL="45720" marR="45720" marT="18288" marB="18288"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0.5</a:t>
                      </a:r>
                    </a:p>
                  </a:txBody>
                  <a:tcPr marL="45720" marR="45720" marT="18288" marB="18288"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0.8</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900" b="0" i="0" u="none" strike="noStrike" dirty="0">
                          <a:solidFill>
                            <a:srgbClr val="000000"/>
                          </a:solidFill>
                          <a:effectLst/>
                          <a:latin typeface="Intel Clear" panose="020B0604020203020204" pitchFamily="34" charset="0"/>
                        </a:rPr>
                        <a:t>IP FW/DRV 1.0</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r>
                        <a:rPr lang="en-US" sz="900" b="0" i="0" u="none" strike="noStrike" dirty="0">
                          <a:solidFill>
                            <a:srgbClr val="000000"/>
                          </a:solidFill>
                          <a:effectLst/>
                          <a:latin typeface="Intel Clear" panose="020B0604020203020204" pitchFamily="34" charset="0"/>
                        </a:rPr>
                        <a:t>IP FW/DRV 1.1</a:t>
                      </a:r>
                    </a:p>
                  </a:txBody>
                  <a:tcPr marL="45720" marR="45720"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222" name="Rectangle 221">
            <a:extLst>
              <a:ext uri="{FF2B5EF4-FFF2-40B4-BE49-F238E27FC236}">
                <a16:creationId xmlns:a16="http://schemas.microsoft.com/office/drawing/2014/main" id="{E1F904D8-BC03-459B-905E-FD357A6CAB50}"/>
              </a:ext>
            </a:extLst>
          </p:cNvPr>
          <p:cNvSpPr/>
          <p:nvPr/>
        </p:nvSpPr>
        <p:spPr>
          <a:xfrm>
            <a:off x="1592135" y="3137477"/>
            <a:ext cx="939644" cy="261592"/>
          </a:xfrm>
          <a:prstGeom prst="rect">
            <a:avLst/>
          </a:prstGeom>
          <a:noFill/>
        </p:spPr>
        <p:txBody>
          <a:bodyPr wrap="none" lIns="91422" tIns="45711" rIns="91422" bIns="45711">
            <a:spAutoFit/>
          </a:bodyPr>
          <a:lstStyle/>
          <a:p>
            <a:pPr defTabSz="913222" fontAlgn="ctr">
              <a:defRPr/>
            </a:pPr>
            <a:r>
              <a:rPr lang="en-US" sz="1100" b="1" dirty="0">
                <a:solidFill>
                  <a:srgbClr val="000000"/>
                </a:solidFill>
              </a:rPr>
              <a:t>IP FW/DRV</a:t>
            </a:r>
          </a:p>
        </p:txBody>
      </p:sp>
      <p:sp>
        <p:nvSpPr>
          <p:cNvPr id="224" name="TextBox 223">
            <a:extLst>
              <a:ext uri="{FF2B5EF4-FFF2-40B4-BE49-F238E27FC236}">
                <a16:creationId xmlns:a16="http://schemas.microsoft.com/office/drawing/2014/main" id="{1973ACBD-9F8A-4A34-96C5-DC947E6159B2}"/>
              </a:ext>
            </a:extLst>
          </p:cNvPr>
          <p:cNvSpPr txBox="1"/>
          <p:nvPr/>
        </p:nvSpPr>
        <p:spPr>
          <a:xfrm>
            <a:off x="5782069" y="1010348"/>
            <a:ext cx="531419" cy="400110"/>
          </a:xfrm>
          <a:prstGeom prst="rect">
            <a:avLst/>
          </a:prstGeom>
          <a:noFill/>
        </p:spPr>
        <p:txBody>
          <a:bodyPr wrap="square" lIns="0" rIns="0" rtlCol="0">
            <a:spAutoFit/>
          </a:bodyPr>
          <a:lstStyle/>
          <a:p>
            <a:pPr algn="ctr"/>
            <a:r>
              <a:rPr lang="en-US" sz="1000" b="1" i="1" dirty="0">
                <a:solidFill>
                  <a:srgbClr val="000000">
                    <a:lumMod val="50000"/>
                    <a:lumOff val="50000"/>
                  </a:srgbClr>
                </a:solidFill>
              </a:rPr>
              <a:t>0.8 Phase</a:t>
            </a:r>
          </a:p>
        </p:txBody>
      </p:sp>
      <p:sp>
        <p:nvSpPr>
          <p:cNvPr id="230" name="Rectangle 229">
            <a:extLst>
              <a:ext uri="{FF2B5EF4-FFF2-40B4-BE49-F238E27FC236}">
                <a16:creationId xmlns:a16="http://schemas.microsoft.com/office/drawing/2014/main" id="{94C77DEB-C664-495A-8E75-5F84ACE4A346}"/>
              </a:ext>
            </a:extLst>
          </p:cNvPr>
          <p:cNvSpPr/>
          <p:nvPr/>
        </p:nvSpPr>
        <p:spPr>
          <a:xfrm>
            <a:off x="1589848" y="6482918"/>
            <a:ext cx="530109" cy="276981"/>
          </a:xfrm>
          <a:prstGeom prst="rect">
            <a:avLst/>
          </a:prstGeom>
        </p:spPr>
        <p:txBody>
          <a:bodyPr wrap="none" lIns="91422" tIns="45711" rIns="91422" bIns="45711">
            <a:spAutoFit/>
          </a:bodyPr>
          <a:lstStyle/>
          <a:p>
            <a:pPr defTabSz="913222" fontAlgn="ctr">
              <a:defRPr/>
            </a:pPr>
            <a:r>
              <a:rPr lang="en-US" sz="1200" b="1" dirty="0">
                <a:solidFill>
                  <a:srgbClr val="000000"/>
                </a:solidFill>
              </a:rPr>
              <a:t>Fuse</a:t>
            </a:r>
          </a:p>
        </p:txBody>
      </p:sp>
      <p:sp>
        <p:nvSpPr>
          <p:cNvPr id="231" name="Rectangle 230">
            <a:extLst>
              <a:ext uri="{FF2B5EF4-FFF2-40B4-BE49-F238E27FC236}">
                <a16:creationId xmlns:a16="http://schemas.microsoft.com/office/drawing/2014/main" id="{C0BB904F-E65D-4D1D-8641-E0056109E399}"/>
              </a:ext>
            </a:extLst>
          </p:cNvPr>
          <p:cNvSpPr/>
          <p:nvPr/>
        </p:nvSpPr>
        <p:spPr bwMode="auto">
          <a:xfrm>
            <a:off x="3161727" y="6454764"/>
            <a:ext cx="2283148" cy="320040"/>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Fuse TR</a:t>
            </a:r>
          </a:p>
        </p:txBody>
      </p:sp>
      <p:graphicFrame>
        <p:nvGraphicFramePr>
          <p:cNvPr id="232" name="Table 231">
            <a:extLst>
              <a:ext uri="{FF2B5EF4-FFF2-40B4-BE49-F238E27FC236}">
                <a16:creationId xmlns:a16="http://schemas.microsoft.com/office/drawing/2014/main" id="{57C4D6ED-3DB8-44E3-A7EF-45FDAD3A59CE}"/>
              </a:ext>
            </a:extLst>
          </p:cNvPr>
          <p:cNvGraphicFramePr>
            <a:graphicFrameLocks noGrp="1"/>
          </p:cNvGraphicFramePr>
          <p:nvPr>
            <p:extLst>
              <p:ext uri="{D42A27DB-BD31-4B8C-83A1-F6EECF244321}">
                <p14:modId xmlns:p14="http://schemas.microsoft.com/office/powerpoint/2010/main" val="1217069443"/>
              </p:ext>
            </p:extLst>
          </p:nvPr>
        </p:nvGraphicFramePr>
        <p:xfrm>
          <a:off x="5445997" y="6455351"/>
          <a:ext cx="1906983" cy="320040"/>
        </p:xfrm>
        <a:graphic>
          <a:graphicData uri="http://schemas.openxmlformats.org/drawingml/2006/table">
            <a:tbl>
              <a:tblPr/>
              <a:tblGrid>
                <a:gridCol w="691327">
                  <a:extLst>
                    <a:ext uri="{9D8B030D-6E8A-4147-A177-3AD203B41FA5}">
                      <a16:colId xmlns:a16="http://schemas.microsoft.com/office/drawing/2014/main" val="20000"/>
                    </a:ext>
                  </a:extLst>
                </a:gridCol>
                <a:gridCol w="660159">
                  <a:extLst>
                    <a:ext uri="{9D8B030D-6E8A-4147-A177-3AD203B41FA5}">
                      <a16:colId xmlns:a16="http://schemas.microsoft.com/office/drawing/2014/main" val="20001"/>
                    </a:ext>
                  </a:extLst>
                </a:gridCol>
                <a:gridCol w="555497">
                  <a:extLst>
                    <a:ext uri="{9D8B030D-6E8A-4147-A177-3AD203B41FA5}">
                      <a16:colId xmlns:a16="http://schemas.microsoft.com/office/drawing/2014/main" val="20002"/>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Fuse  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Fuse 0.8</a:t>
                      </a:r>
                      <a:endParaRPr lang="en-US" sz="1000" b="0" i="0" u="none" strike="noStrike" kern="1200" dirty="0">
                        <a:solidFill>
                          <a:srgbClr val="00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Fuse 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233" name="Rectangle 232">
            <a:extLst>
              <a:ext uri="{FF2B5EF4-FFF2-40B4-BE49-F238E27FC236}">
                <a16:creationId xmlns:a16="http://schemas.microsoft.com/office/drawing/2014/main" id="{90214DAB-C005-454D-AB52-5631E4B40075}"/>
              </a:ext>
            </a:extLst>
          </p:cNvPr>
          <p:cNvSpPr/>
          <p:nvPr/>
        </p:nvSpPr>
        <p:spPr bwMode="auto">
          <a:xfrm>
            <a:off x="7352294" y="6454417"/>
            <a:ext cx="1139896" cy="320040"/>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i="0" u="none" strike="noStrike" kern="0" cap="none" spc="0" normalizeH="0" baseline="0" noProof="0" dirty="0">
                <a:ln>
                  <a:noFill/>
                </a:ln>
                <a:solidFill>
                  <a:srgbClr val="FFFFFF"/>
                </a:solidFill>
                <a:effectLst/>
                <a:uLnTx/>
                <a:uFillTx/>
                <a:latin typeface="Intel Clear" panose="020B0604020203020204" pitchFamily="34" charset="0"/>
              </a:rPr>
              <a:t>A0 Readiness</a:t>
            </a:r>
          </a:p>
        </p:txBody>
      </p:sp>
      <p:sp>
        <p:nvSpPr>
          <p:cNvPr id="234" name="Rectangle 233">
            <a:extLst>
              <a:ext uri="{FF2B5EF4-FFF2-40B4-BE49-F238E27FC236}">
                <a16:creationId xmlns:a16="http://schemas.microsoft.com/office/drawing/2014/main" id="{A5F565FA-AB8A-4F8B-8639-993695C67644}"/>
              </a:ext>
            </a:extLst>
          </p:cNvPr>
          <p:cNvSpPr/>
          <p:nvPr/>
        </p:nvSpPr>
        <p:spPr bwMode="auto">
          <a:xfrm>
            <a:off x="8498891" y="6456584"/>
            <a:ext cx="1283414" cy="320040"/>
          </a:xfrm>
          <a:prstGeom prst="rect">
            <a:avLst/>
          </a:prstGeom>
          <a:solidFill>
            <a:srgbClr val="B2B2B2"/>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i="0" u="none" strike="noStrike" kern="0" cap="none" spc="0" normalizeH="0" baseline="0" noProof="0" dirty="0">
                <a:ln>
                  <a:noFill/>
                </a:ln>
                <a:solidFill>
                  <a:srgbClr val="000000"/>
                </a:solidFill>
                <a:effectLst/>
                <a:uLnTx/>
                <a:uFillTx/>
                <a:latin typeface="Intel Clear" panose="020B0604020203020204" pitchFamily="34" charset="0"/>
              </a:rPr>
              <a:t>A0 Validation</a:t>
            </a:r>
          </a:p>
        </p:txBody>
      </p:sp>
      <p:sp>
        <p:nvSpPr>
          <p:cNvPr id="235" name="Rectangle 234">
            <a:extLst>
              <a:ext uri="{FF2B5EF4-FFF2-40B4-BE49-F238E27FC236}">
                <a16:creationId xmlns:a16="http://schemas.microsoft.com/office/drawing/2014/main" id="{1541987A-4E7B-4F7F-B730-B8E977042877}"/>
              </a:ext>
            </a:extLst>
          </p:cNvPr>
          <p:cNvSpPr/>
          <p:nvPr/>
        </p:nvSpPr>
        <p:spPr bwMode="auto">
          <a:xfrm>
            <a:off x="9782305" y="6456529"/>
            <a:ext cx="719298" cy="320040"/>
          </a:xfrm>
          <a:prstGeom prst="rect">
            <a:avLst/>
          </a:prstGeom>
          <a:solidFill>
            <a:srgbClr val="333333"/>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900" i="0" u="none" strike="noStrike" kern="0" cap="none" spc="0" normalizeH="0" baseline="0" noProof="0" dirty="0">
                <a:ln>
                  <a:noFill/>
                </a:ln>
                <a:solidFill>
                  <a:srgbClr val="FFFFFF"/>
                </a:solidFill>
                <a:effectLst/>
                <a:uLnTx/>
                <a:uFillTx/>
                <a:latin typeface="Intel Clear" panose="020B0604020203020204" pitchFamily="34" charset="0"/>
              </a:rPr>
              <a:t>PROD Step Readiness</a:t>
            </a:r>
          </a:p>
        </p:txBody>
      </p:sp>
      <p:sp>
        <p:nvSpPr>
          <p:cNvPr id="239" name="Rectangle 238">
            <a:extLst>
              <a:ext uri="{FF2B5EF4-FFF2-40B4-BE49-F238E27FC236}">
                <a16:creationId xmlns:a16="http://schemas.microsoft.com/office/drawing/2014/main" id="{9C76DB27-D6F6-44EF-8B48-BBF2283B512E}"/>
              </a:ext>
            </a:extLst>
          </p:cNvPr>
          <p:cNvSpPr/>
          <p:nvPr/>
        </p:nvSpPr>
        <p:spPr bwMode="auto">
          <a:xfrm>
            <a:off x="10501603" y="6456303"/>
            <a:ext cx="772412" cy="320040"/>
          </a:xfrm>
          <a:prstGeom prst="rect">
            <a:avLst/>
          </a:prstGeom>
          <a:solidFill>
            <a:srgbClr val="DDDDDD"/>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lang="en-US" sz="1000" kern="0" dirty="0">
                <a:solidFill>
                  <a:srgbClr val="000000"/>
                </a:solidFill>
                <a:latin typeface="Intel Clear" panose="020B0604020203020204" pitchFamily="34" charset="0"/>
              </a:rPr>
              <a:t>PROD Step</a:t>
            </a:r>
            <a:r>
              <a:rPr kumimoji="0" lang="en-US" sz="1000" i="0" u="none" strike="noStrike" kern="0" cap="none" spc="0" normalizeH="0" baseline="0" noProof="0" dirty="0">
                <a:ln>
                  <a:noFill/>
                </a:ln>
                <a:solidFill>
                  <a:srgbClr val="000000"/>
                </a:solidFill>
                <a:effectLst/>
                <a:uLnTx/>
                <a:uFillTx/>
                <a:latin typeface="Intel Clear" panose="020B0604020203020204" pitchFamily="34" charset="0"/>
              </a:rPr>
              <a:t> Validation</a:t>
            </a:r>
          </a:p>
        </p:txBody>
      </p:sp>
      <p:graphicFrame>
        <p:nvGraphicFramePr>
          <p:cNvPr id="286" name="Table 285">
            <a:extLst>
              <a:ext uri="{FF2B5EF4-FFF2-40B4-BE49-F238E27FC236}">
                <a16:creationId xmlns:a16="http://schemas.microsoft.com/office/drawing/2014/main" id="{1B9C899E-A024-47D1-ADF2-806A5E1A5327}"/>
              </a:ext>
            </a:extLst>
          </p:cNvPr>
          <p:cNvGraphicFramePr>
            <a:graphicFrameLocks noGrp="1"/>
          </p:cNvGraphicFramePr>
          <p:nvPr>
            <p:extLst>
              <p:ext uri="{D42A27DB-BD31-4B8C-83A1-F6EECF244321}">
                <p14:modId xmlns:p14="http://schemas.microsoft.com/office/powerpoint/2010/main" val="2322752804"/>
              </p:ext>
            </p:extLst>
          </p:nvPr>
        </p:nvGraphicFramePr>
        <p:xfrm>
          <a:off x="4560888" y="5096955"/>
          <a:ext cx="3937992" cy="320138"/>
        </p:xfrm>
        <a:graphic>
          <a:graphicData uri="http://schemas.openxmlformats.org/drawingml/2006/table">
            <a:tbl>
              <a:tblPr/>
              <a:tblGrid>
                <a:gridCol w="381000">
                  <a:extLst>
                    <a:ext uri="{9D8B030D-6E8A-4147-A177-3AD203B41FA5}">
                      <a16:colId xmlns:a16="http://schemas.microsoft.com/office/drawing/2014/main" val="20000"/>
                    </a:ext>
                  </a:extLst>
                </a:gridCol>
                <a:gridCol w="493764">
                  <a:extLst>
                    <a:ext uri="{9D8B030D-6E8A-4147-A177-3AD203B41FA5}">
                      <a16:colId xmlns:a16="http://schemas.microsoft.com/office/drawing/2014/main" val="20001"/>
                    </a:ext>
                  </a:extLst>
                </a:gridCol>
                <a:gridCol w="621792">
                  <a:extLst>
                    <a:ext uri="{9D8B030D-6E8A-4147-A177-3AD203B41FA5}">
                      <a16:colId xmlns:a16="http://schemas.microsoft.com/office/drawing/2014/main" val="20002"/>
                    </a:ext>
                  </a:extLst>
                </a:gridCol>
                <a:gridCol w="722364">
                  <a:extLst>
                    <a:ext uri="{9D8B030D-6E8A-4147-A177-3AD203B41FA5}">
                      <a16:colId xmlns:a16="http://schemas.microsoft.com/office/drawing/2014/main" val="20003"/>
                    </a:ext>
                  </a:extLst>
                </a:gridCol>
                <a:gridCol w="841248">
                  <a:extLst>
                    <a:ext uri="{9D8B030D-6E8A-4147-A177-3AD203B41FA5}">
                      <a16:colId xmlns:a16="http://schemas.microsoft.com/office/drawing/2014/main" val="20004"/>
                    </a:ext>
                  </a:extLst>
                </a:gridCol>
                <a:gridCol w="877824">
                  <a:extLst>
                    <a:ext uri="{9D8B030D-6E8A-4147-A177-3AD203B41FA5}">
                      <a16:colId xmlns:a16="http://schemas.microsoft.com/office/drawing/2014/main" val="20005"/>
                    </a:ext>
                  </a:extLst>
                </a:gridCol>
              </a:tblGrid>
              <a:tr h="320138">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a:t>
                      </a:r>
                      <a:r>
                        <a:rPr lang="en-US" sz="1000" b="0" i="0" u="none" strike="noStrike" baseline="0" dirty="0">
                          <a:solidFill>
                            <a:srgbClr val="FFFFFF"/>
                          </a:solidFill>
                          <a:effectLst/>
                          <a:latin typeface="Intel Clear" panose="020B0604020203020204" pitchFamily="34" charset="0"/>
                        </a:rPr>
                        <a:t> </a:t>
                      </a:r>
                      <a:r>
                        <a:rPr lang="en-US" sz="1000" b="0" i="0" u="none" strike="noStrike" dirty="0">
                          <a:solidFill>
                            <a:srgbClr val="FFFFFF"/>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 0.3</a:t>
                      </a:r>
                    </a:p>
                  </a:txBody>
                  <a:tcPr marL="6101" marR="6101" marT="610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PSS 0.5</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PSS</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0.8</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PSS 1.0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a:buClrTx/>
                      </a:pPr>
                      <a:r>
                        <a:rPr lang="en-US" sz="1000" dirty="0">
                          <a:solidFill>
                            <a:srgbClr val="000000"/>
                          </a:solidFill>
                          <a:latin typeface="Intel Clear" panose="020B0604020203020204" pitchFamily="34" charset="0"/>
                        </a:rPr>
                        <a:t>PSS 1.1</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433">
                        <a:lumMod val="75000"/>
                      </a:srgbClr>
                    </a:solidFill>
                  </a:tcPr>
                </a:tc>
                <a:extLst>
                  <a:ext uri="{0D108BD9-81ED-4DB2-BD59-A6C34878D82A}">
                    <a16:rowId xmlns:a16="http://schemas.microsoft.com/office/drawing/2014/main" val="10000"/>
                  </a:ext>
                </a:extLst>
              </a:tr>
            </a:tbl>
          </a:graphicData>
        </a:graphic>
      </p:graphicFrame>
      <p:sp>
        <p:nvSpPr>
          <p:cNvPr id="287" name="Rectangle 286">
            <a:extLst>
              <a:ext uri="{FF2B5EF4-FFF2-40B4-BE49-F238E27FC236}">
                <a16:creationId xmlns:a16="http://schemas.microsoft.com/office/drawing/2014/main" id="{E592AA2C-CEA3-4DC2-96C5-0BF7CC289B8A}"/>
              </a:ext>
            </a:extLst>
          </p:cNvPr>
          <p:cNvSpPr/>
          <p:nvPr/>
        </p:nvSpPr>
        <p:spPr bwMode="auto">
          <a:xfrm>
            <a:off x="3391499" y="5095677"/>
            <a:ext cx="1166951" cy="320040"/>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92" tIns="46792" rIns="46792" bIns="46792" numCol="1" rtlCol="0" anchor="ctr" anchorCtr="0" compatLnSpc="1">
            <a:prstTxWarp prst="textNoShape">
              <a:avLst/>
            </a:prstTxWarp>
          </a:bodyPr>
          <a:lstStyle/>
          <a:p>
            <a:pPr marL="0" marR="0" lvl="0" indent="0" algn="ctr" defTabSz="914217"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Intel Clear" panose="020B0604020203020204" pitchFamily="34" charset="0"/>
              </a:rPr>
              <a:t>PSS TR</a:t>
            </a:r>
          </a:p>
        </p:txBody>
      </p:sp>
      <p:cxnSp>
        <p:nvCxnSpPr>
          <p:cNvPr id="220" name="Straight Arrow Connector 219">
            <a:extLst>
              <a:ext uri="{FF2B5EF4-FFF2-40B4-BE49-F238E27FC236}">
                <a16:creationId xmlns:a16="http://schemas.microsoft.com/office/drawing/2014/main" id="{1E1682FB-D4C4-483A-BE11-1B863A1A523F}"/>
              </a:ext>
            </a:extLst>
          </p:cNvPr>
          <p:cNvCxnSpPr/>
          <p:nvPr/>
        </p:nvCxnSpPr>
        <p:spPr bwMode="auto">
          <a:xfrm>
            <a:off x="6780739" y="3984789"/>
            <a:ext cx="0" cy="182880"/>
          </a:xfrm>
          <a:prstGeom prst="straightConnector1">
            <a:avLst/>
          </a:prstGeom>
          <a:solidFill>
            <a:srgbClr val="99CCFF"/>
          </a:solidFill>
          <a:ln w="19050" cap="flat" cmpd="sng" algn="ctr">
            <a:solidFill>
              <a:srgbClr val="000000">
                <a:lumMod val="75000"/>
                <a:lumOff val="25000"/>
              </a:srgbClr>
            </a:solidFill>
            <a:prstDash val="solid"/>
            <a:round/>
            <a:headEnd type="none" w="med" len="med"/>
            <a:tailEnd type="arrow"/>
          </a:ln>
          <a:effectLst/>
        </p:spPr>
      </p:cxnSp>
      <p:sp>
        <p:nvSpPr>
          <p:cNvPr id="146" name="Diamond 145">
            <a:extLst>
              <a:ext uri="{FF2B5EF4-FFF2-40B4-BE49-F238E27FC236}">
                <a16:creationId xmlns:a16="http://schemas.microsoft.com/office/drawing/2014/main" id="{6C2FFF77-3FEA-4462-A7C5-A2AB1B71A3CD}"/>
              </a:ext>
            </a:extLst>
          </p:cNvPr>
          <p:cNvSpPr/>
          <p:nvPr/>
        </p:nvSpPr>
        <p:spPr>
          <a:xfrm>
            <a:off x="7292155" y="4068656"/>
            <a:ext cx="125892" cy="182539"/>
          </a:xfrm>
          <a:prstGeom prst="diamond">
            <a:avLst/>
          </a:prstGeom>
          <a:solidFill>
            <a:srgbClr val="8EA9DB"/>
          </a:solidFill>
          <a:ln w="19050" cap="flat" cmpd="sng" algn="ctr">
            <a:solidFill>
              <a:srgbClr val="000000">
                <a:lumMod val="85000"/>
                <a:lumOff val="15000"/>
              </a:srgbClr>
            </a:solidFill>
            <a:prstDash val="solid"/>
          </a:ln>
          <a:effectLst/>
        </p:spPr>
        <p:txBody>
          <a:bodyPr lIns="91422" tIns="45711" rIns="91422" bIns="45711" rtlCol="0" anchor="ctr"/>
          <a:lstStyle/>
          <a:p>
            <a:pPr marL="0" marR="0" lvl="0" indent="0" algn="ctr" defTabSz="97000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Intel Clear" panose="020B0604020203020204" pitchFamily="34" charset="0"/>
              <a:ea typeface="+mn-ea"/>
              <a:cs typeface="+mn-cs"/>
            </a:endParaRPr>
          </a:p>
        </p:txBody>
      </p:sp>
      <p:sp>
        <p:nvSpPr>
          <p:cNvPr id="147" name="Text Box 61">
            <a:extLst>
              <a:ext uri="{FF2B5EF4-FFF2-40B4-BE49-F238E27FC236}">
                <a16:creationId xmlns:a16="http://schemas.microsoft.com/office/drawing/2014/main" id="{4A437636-6480-490C-8E82-C7559C0B6B75}"/>
              </a:ext>
            </a:extLst>
          </p:cNvPr>
          <p:cNvSpPr txBox="1">
            <a:spLocks noChangeArrowheads="1"/>
          </p:cNvSpPr>
          <p:nvPr/>
        </p:nvSpPr>
        <p:spPr bwMode="auto">
          <a:xfrm>
            <a:off x="7328929" y="3924369"/>
            <a:ext cx="832243" cy="212284"/>
          </a:xfrm>
          <a:prstGeom prst="rect">
            <a:avLst/>
          </a:prstGeom>
          <a:noFill/>
          <a:ln w="9525">
            <a:noFill/>
            <a:miter lim="800000"/>
            <a:headEnd/>
            <a:tailEnd/>
          </a:ln>
        </p:spPr>
        <p:txBody>
          <a:bodyPr wrap="none" lIns="91422" tIns="45711" rIns="91422" bIns="45711">
            <a:spAutoFit/>
          </a:bodyPr>
          <a:lstStyle/>
          <a:p>
            <a:pPr algn="ctr" defTabSz="970004">
              <a:lnSpc>
                <a:spcPct val="85000"/>
              </a:lnSpc>
              <a:defRPr/>
            </a:pPr>
            <a:r>
              <a:rPr lang="en-US" sz="900" b="1" i="1" dirty="0">
                <a:solidFill>
                  <a:prstClr val="black"/>
                </a:solidFill>
                <a:latin typeface="Intel Clear" panose="020B0604020203020204" pitchFamily="34" charset="0"/>
              </a:rPr>
              <a:t>Hard Freeze</a:t>
            </a:r>
          </a:p>
        </p:txBody>
      </p:sp>
      <p:sp>
        <p:nvSpPr>
          <p:cNvPr id="142" name="TextBox 141">
            <a:extLst>
              <a:ext uri="{FF2B5EF4-FFF2-40B4-BE49-F238E27FC236}">
                <a16:creationId xmlns:a16="http://schemas.microsoft.com/office/drawing/2014/main" id="{22C50D06-5CB1-4ABF-94E6-218D26B95A54}"/>
              </a:ext>
            </a:extLst>
          </p:cNvPr>
          <p:cNvSpPr txBox="1"/>
          <p:nvPr/>
        </p:nvSpPr>
        <p:spPr>
          <a:xfrm>
            <a:off x="9489332" y="440184"/>
            <a:ext cx="1929555" cy="295466"/>
          </a:xfrm>
          <a:prstGeom prst="rect">
            <a:avLst/>
          </a:prstGeom>
          <a:solidFill>
            <a:srgbClr val="002060">
              <a:alpha val="20000"/>
            </a:srgbClr>
          </a:solidFill>
          <a:ln w="12700">
            <a:solidFill>
              <a:srgbClr val="002060"/>
            </a:solidFill>
          </a:ln>
        </p:spPr>
        <p:txBody>
          <a:bodyPr wrap="square" tIns="9144" rIns="45720" bIns="9144" rtlCol="0">
            <a:spAutoFit/>
          </a:bodyPr>
          <a:lstStyle/>
          <a:p>
            <a:r>
              <a:rPr lang="en-US" sz="900" b="1" dirty="0">
                <a:solidFill>
                  <a:schemeClr val="bg1">
                    <a:lumMod val="50000"/>
                  </a:schemeClr>
                </a:solidFill>
              </a:rPr>
              <a:t>Non-Governed Milestones</a:t>
            </a:r>
          </a:p>
          <a:p>
            <a:r>
              <a:rPr lang="en-US" sz="900" b="1" dirty="0">
                <a:solidFill>
                  <a:srgbClr val="000000"/>
                </a:solidFill>
              </a:rPr>
              <a:t>Governed Milestones</a:t>
            </a:r>
          </a:p>
        </p:txBody>
      </p:sp>
      <p:sp>
        <p:nvSpPr>
          <p:cNvPr id="145" name="Rectangle 144">
            <a:extLst>
              <a:ext uri="{FF2B5EF4-FFF2-40B4-BE49-F238E27FC236}">
                <a16:creationId xmlns:a16="http://schemas.microsoft.com/office/drawing/2014/main" id="{80C2BBDB-CB39-4BEE-9131-3DC014DBFF28}"/>
              </a:ext>
            </a:extLst>
          </p:cNvPr>
          <p:cNvSpPr/>
          <p:nvPr/>
        </p:nvSpPr>
        <p:spPr>
          <a:xfrm>
            <a:off x="1589547" y="2695355"/>
            <a:ext cx="1205743"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Design – SIP</a:t>
            </a:r>
            <a:endParaRPr lang="en-US" sz="1100" i="1" dirty="0">
              <a:solidFill>
                <a:srgbClr val="000000"/>
              </a:solidFill>
            </a:endParaRPr>
          </a:p>
        </p:txBody>
      </p:sp>
      <p:sp>
        <p:nvSpPr>
          <p:cNvPr id="163" name="Rectangle 162">
            <a:extLst>
              <a:ext uri="{FF2B5EF4-FFF2-40B4-BE49-F238E27FC236}">
                <a16:creationId xmlns:a16="http://schemas.microsoft.com/office/drawing/2014/main" id="{61D19F37-CA90-4615-BB23-B98DEDBEB117}"/>
              </a:ext>
            </a:extLst>
          </p:cNvPr>
          <p:cNvSpPr/>
          <p:nvPr/>
        </p:nvSpPr>
        <p:spPr>
          <a:xfrm>
            <a:off x="1589087" y="2298463"/>
            <a:ext cx="1218567" cy="261592"/>
          </a:xfrm>
          <a:prstGeom prst="rect">
            <a:avLst/>
          </a:prstGeom>
        </p:spPr>
        <p:txBody>
          <a:bodyPr wrap="none" lIns="91422" tIns="45711" rIns="91422" bIns="45711">
            <a:spAutoFit/>
          </a:bodyPr>
          <a:lstStyle/>
          <a:p>
            <a:pPr defTabSz="913222" fontAlgn="ctr">
              <a:defRPr/>
            </a:pPr>
            <a:r>
              <a:rPr lang="en-US" sz="1100" b="1" dirty="0">
                <a:solidFill>
                  <a:srgbClr val="000000"/>
                </a:solidFill>
              </a:rPr>
              <a:t>IP Design – HIP</a:t>
            </a:r>
            <a:endParaRPr lang="en-US" sz="1100" i="1" dirty="0">
              <a:solidFill>
                <a:srgbClr val="000000"/>
              </a:solidFill>
            </a:endParaRPr>
          </a:p>
        </p:txBody>
      </p:sp>
      <p:sp>
        <p:nvSpPr>
          <p:cNvPr id="187" name="Rectangle 186">
            <a:extLst>
              <a:ext uri="{FF2B5EF4-FFF2-40B4-BE49-F238E27FC236}">
                <a16:creationId xmlns:a16="http://schemas.microsoft.com/office/drawing/2014/main" id="{0D016491-5F9E-454F-B102-D6EA6BDA475A}"/>
              </a:ext>
            </a:extLst>
          </p:cNvPr>
          <p:cNvSpPr/>
          <p:nvPr/>
        </p:nvSpPr>
        <p:spPr>
          <a:xfrm>
            <a:off x="1589087" y="1887207"/>
            <a:ext cx="1106357" cy="261592"/>
          </a:xfrm>
          <a:prstGeom prst="rect">
            <a:avLst/>
          </a:prstGeom>
        </p:spPr>
        <p:txBody>
          <a:bodyPr wrap="none" lIns="91422" tIns="45711" rIns="91422" bIns="45711">
            <a:spAutoFit/>
          </a:bodyPr>
          <a:lstStyle/>
          <a:p>
            <a:pPr defTabSz="913222" fontAlgn="ctr">
              <a:defRPr/>
            </a:pPr>
            <a:r>
              <a:rPr lang="en-US" sz="1100" b="1" dirty="0">
                <a:solidFill>
                  <a:schemeClr val="bg1">
                    <a:lumMod val="50000"/>
                  </a:schemeClr>
                </a:solidFill>
              </a:rPr>
              <a:t>All Other HAS</a:t>
            </a:r>
          </a:p>
        </p:txBody>
      </p:sp>
      <p:graphicFrame>
        <p:nvGraphicFramePr>
          <p:cNvPr id="208" name="Table 207">
            <a:extLst>
              <a:ext uri="{FF2B5EF4-FFF2-40B4-BE49-F238E27FC236}">
                <a16:creationId xmlns:a16="http://schemas.microsoft.com/office/drawing/2014/main" id="{DBE65861-C01B-431D-926E-7C6081937FC5}"/>
              </a:ext>
            </a:extLst>
          </p:cNvPr>
          <p:cNvGraphicFramePr>
            <a:graphicFrameLocks noGrp="1"/>
          </p:cNvGraphicFramePr>
          <p:nvPr>
            <p:extLst>
              <p:ext uri="{D42A27DB-BD31-4B8C-83A1-F6EECF244321}">
                <p14:modId xmlns:p14="http://schemas.microsoft.com/office/powerpoint/2010/main" val="2639764883"/>
              </p:ext>
            </p:extLst>
          </p:nvPr>
        </p:nvGraphicFramePr>
        <p:xfrm>
          <a:off x="2721178" y="1843999"/>
          <a:ext cx="4885944" cy="320040"/>
        </p:xfrm>
        <a:graphic>
          <a:graphicData uri="http://schemas.openxmlformats.org/drawingml/2006/table">
            <a:tbl>
              <a:tblPr/>
              <a:tblGrid>
                <a:gridCol w="676656">
                  <a:extLst>
                    <a:ext uri="{9D8B030D-6E8A-4147-A177-3AD203B41FA5}">
                      <a16:colId xmlns:a16="http://schemas.microsoft.com/office/drawing/2014/main" val="20000"/>
                    </a:ext>
                  </a:extLst>
                </a:gridCol>
                <a:gridCol w="576072">
                  <a:extLst>
                    <a:ext uri="{9D8B030D-6E8A-4147-A177-3AD203B41FA5}">
                      <a16:colId xmlns:a16="http://schemas.microsoft.com/office/drawing/2014/main" val="20001"/>
                    </a:ext>
                  </a:extLst>
                </a:gridCol>
                <a:gridCol w="585216">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gridCol w="838200">
                  <a:extLst>
                    <a:ext uri="{9D8B030D-6E8A-4147-A177-3AD203B41FA5}">
                      <a16:colId xmlns:a16="http://schemas.microsoft.com/office/drawing/2014/main" val="3151800706"/>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chemeClr val="bg1"/>
                          </a:solidFill>
                          <a:effectLst/>
                          <a:latin typeface="Intel Clear" panose="020B0604020203020204" pitchFamily="34" charset="0"/>
                        </a:rPr>
                        <a:t>HAS 0.2</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chemeClr val="bg1"/>
                          </a:solidFill>
                          <a:effectLst/>
                          <a:latin typeface="Intel Clear" panose="020B0604020203020204" pitchFamily="34" charset="0"/>
                          <a:ea typeface="+mn-ea"/>
                          <a:cs typeface="+mn-cs"/>
                        </a:rPr>
                        <a:t>HAS 0.5</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HAS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SOC HAS 1.0</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SOC HAS 1.1</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graphicFrame>
        <p:nvGraphicFramePr>
          <p:cNvPr id="103" name="Table 102">
            <a:extLst>
              <a:ext uri="{FF2B5EF4-FFF2-40B4-BE49-F238E27FC236}">
                <a16:creationId xmlns:a16="http://schemas.microsoft.com/office/drawing/2014/main" id="{E592011C-E836-44A8-B72C-362C96375C65}"/>
              </a:ext>
            </a:extLst>
          </p:cNvPr>
          <p:cNvGraphicFramePr>
            <a:graphicFrameLocks noGrp="1"/>
          </p:cNvGraphicFramePr>
          <p:nvPr>
            <p:extLst>
              <p:ext uri="{D42A27DB-BD31-4B8C-83A1-F6EECF244321}">
                <p14:modId xmlns:p14="http://schemas.microsoft.com/office/powerpoint/2010/main" val="489603266"/>
              </p:ext>
            </p:extLst>
          </p:nvPr>
        </p:nvGraphicFramePr>
        <p:xfrm>
          <a:off x="2718739" y="2255153"/>
          <a:ext cx="4549607" cy="320040"/>
        </p:xfrm>
        <a:graphic>
          <a:graphicData uri="http://schemas.openxmlformats.org/drawingml/2006/table">
            <a:tbl>
              <a:tblPr/>
              <a:tblGrid>
                <a:gridCol w="457200">
                  <a:extLst>
                    <a:ext uri="{9D8B030D-6E8A-4147-A177-3AD203B41FA5}">
                      <a16:colId xmlns:a16="http://schemas.microsoft.com/office/drawing/2014/main" val="20000"/>
                    </a:ext>
                  </a:extLst>
                </a:gridCol>
                <a:gridCol w="758952">
                  <a:extLst>
                    <a:ext uri="{9D8B030D-6E8A-4147-A177-3AD203B41FA5}">
                      <a16:colId xmlns:a16="http://schemas.microsoft.com/office/drawing/2014/main" val="1193883534"/>
                    </a:ext>
                  </a:extLst>
                </a:gridCol>
                <a:gridCol w="640080">
                  <a:extLst>
                    <a:ext uri="{9D8B030D-6E8A-4147-A177-3AD203B41FA5}">
                      <a16:colId xmlns:a16="http://schemas.microsoft.com/office/drawing/2014/main" val="20001"/>
                    </a:ext>
                  </a:extLst>
                </a:gridCol>
                <a:gridCol w="384048">
                  <a:extLst>
                    <a:ext uri="{9D8B030D-6E8A-4147-A177-3AD203B41FA5}">
                      <a16:colId xmlns:a16="http://schemas.microsoft.com/office/drawing/2014/main" val="20002"/>
                    </a:ext>
                  </a:extLst>
                </a:gridCol>
                <a:gridCol w="786384">
                  <a:extLst>
                    <a:ext uri="{9D8B030D-6E8A-4147-A177-3AD203B41FA5}">
                      <a16:colId xmlns:a16="http://schemas.microsoft.com/office/drawing/2014/main" val="1046604274"/>
                    </a:ext>
                  </a:extLst>
                </a:gridCol>
                <a:gridCol w="566928">
                  <a:extLst>
                    <a:ext uri="{9D8B030D-6E8A-4147-A177-3AD203B41FA5}">
                      <a16:colId xmlns:a16="http://schemas.microsoft.com/office/drawing/2014/main" val="20003"/>
                    </a:ext>
                  </a:extLst>
                </a:gridCol>
                <a:gridCol w="956015">
                  <a:extLst>
                    <a:ext uri="{9D8B030D-6E8A-4147-A177-3AD203B41FA5}">
                      <a16:colId xmlns:a16="http://schemas.microsoft.com/office/drawing/2014/main" val="20004"/>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IC</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IE</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EV1</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EV2</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UV1</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UV2</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err="1">
                          <a:solidFill>
                            <a:srgbClr val="000000"/>
                          </a:solidFill>
                          <a:effectLst/>
                          <a:latin typeface="Intel Clear" panose="020B0604020203020204" pitchFamily="34" charset="0"/>
                        </a:rPr>
                        <a:t>eFV</a:t>
                      </a:r>
                      <a:r>
                        <a:rPr lang="en-US" sz="1000" b="0" i="0" u="none" strike="noStrike" dirty="0">
                          <a:solidFill>
                            <a:srgbClr val="000000"/>
                          </a:solidFill>
                          <a:effectLst/>
                          <a:latin typeface="Intel Clear" panose="020B0604020203020204" pitchFamily="34" charset="0"/>
                        </a:rPr>
                        <a:t>/FV</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graphicFrame>
        <p:nvGraphicFramePr>
          <p:cNvPr id="104" name="Table 103">
            <a:extLst>
              <a:ext uri="{FF2B5EF4-FFF2-40B4-BE49-F238E27FC236}">
                <a16:creationId xmlns:a16="http://schemas.microsoft.com/office/drawing/2014/main" id="{C65454B4-6ADC-48E1-90A6-AA84C4E91DD5}"/>
              </a:ext>
            </a:extLst>
          </p:cNvPr>
          <p:cNvGraphicFramePr>
            <a:graphicFrameLocks noGrp="1"/>
          </p:cNvGraphicFramePr>
          <p:nvPr>
            <p:extLst>
              <p:ext uri="{D42A27DB-BD31-4B8C-83A1-F6EECF244321}">
                <p14:modId xmlns:p14="http://schemas.microsoft.com/office/powerpoint/2010/main" val="3386377377"/>
              </p:ext>
            </p:extLst>
          </p:nvPr>
        </p:nvGraphicFramePr>
        <p:xfrm>
          <a:off x="2719136" y="2675621"/>
          <a:ext cx="3593592" cy="320040"/>
        </p:xfrm>
        <a:graphic>
          <a:graphicData uri="http://schemas.openxmlformats.org/drawingml/2006/table">
            <a:tbl>
              <a:tblPr/>
              <a:tblGrid>
                <a:gridCol w="457200">
                  <a:extLst>
                    <a:ext uri="{9D8B030D-6E8A-4147-A177-3AD203B41FA5}">
                      <a16:colId xmlns:a16="http://schemas.microsoft.com/office/drawing/2014/main" val="20000"/>
                    </a:ext>
                  </a:extLst>
                </a:gridCol>
                <a:gridCol w="758952">
                  <a:extLst>
                    <a:ext uri="{9D8B030D-6E8A-4147-A177-3AD203B41FA5}">
                      <a16:colId xmlns:a16="http://schemas.microsoft.com/office/drawing/2014/main" val="738922715"/>
                    </a:ext>
                  </a:extLst>
                </a:gridCol>
                <a:gridCol w="640080">
                  <a:extLst>
                    <a:ext uri="{9D8B030D-6E8A-4147-A177-3AD203B41FA5}">
                      <a16:colId xmlns:a16="http://schemas.microsoft.com/office/drawing/2014/main" val="20001"/>
                    </a:ext>
                  </a:extLst>
                </a:gridCol>
                <a:gridCol w="384048">
                  <a:extLst>
                    <a:ext uri="{9D8B030D-6E8A-4147-A177-3AD203B41FA5}">
                      <a16:colId xmlns:a16="http://schemas.microsoft.com/office/drawing/2014/main" val="3913943627"/>
                    </a:ext>
                  </a:extLst>
                </a:gridCol>
                <a:gridCol w="786384">
                  <a:extLst>
                    <a:ext uri="{9D8B030D-6E8A-4147-A177-3AD203B41FA5}">
                      <a16:colId xmlns:a16="http://schemas.microsoft.com/office/drawing/2014/main" val="20003"/>
                    </a:ext>
                  </a:extLst>
                </a:gridCol>
                <a:gridCol w="566928">
                  <a:extLst>
                    <a:ext uri="{9D8B030D-6E8A-4147-A177-3AD203B41FA5}">
                      <a16:colId xmlns:a16="http://schemas.microsoft.com/office/drawing/2014/main" val="20004"/>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IC</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rgbClr val="000000"/>
                          </a:solidFill>
                          <a:effectLst/>
                          <a:latin typeface="Intel Clear" panose="020B0604020203020204" pitchFamily="34" charset="0"/>
                        </a:rPr>
                        <a:t>IE</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EV1</a:t>
                      </a:r>
                    </a:p>
                  </a:txBody>
                  <a:tcPr marL="18288" marR="18288"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p>
                      <a:pPr algn="ctr" fontAlgn="b"/>
                      <a:r>
                        <a:rPr lang="en-US" sz="1000" b="0" i="0" u="none" strike="noStrike" dirty="0">
                          <a:solidFill>
                            <a:srgbClr val="000000"/>
                          </a:solidFill>
                          <a:effectLst/>
                          <a:latin typeface="Intel Clear" panose="020B0604020203020204" pitchFamily="34" charset="0"/>
                        </a:rPr>
                        <a:t>UV</a:t>
                      </a:r>
                    </a:p>
                    <a:p>
                      <a:pPr algn="ctr" fontAlgn="b"/>
                      <a:r>
                        <a:rPr lang="en-US" sz="800" b="0" i="0" u="none" strike="noStrike" dirty="0">
                          <a:solidFill>
                            <a:srgbClr val="000000"/>
                          </a:solidFill>
                          <a:effectLst/>
                          <a:latin typeface="Intel Clear" panose="020B0604020203020204" pitchFamily="34" charset="0"/>
                        </a:rPr>
                        <a:t>/EV2</a:t>
                      </a:r>
                      <a:endParaRPr lang="en-US" sz="1100" b="0" i="0" u="none" strike="noStrike" dirty="0">
                        <a:solidFill>
                          <a:srgbClr val="000000"/>
                        </a:solidFill>
                        <a:effectLst/>
                        <a:latin typeface="Intel Clear" panose="020B0604020203020204" pitchFamily="34" charset="0"/>
                      </a:endParaRP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chemeClr val="bg1"/>
                          </a:solidFill>
                          <a:effectLst/>
                          <a:latin typeface="Intel Clear" panose="020B0604020203020204" pitchFamily="34" charset="0"/>
                        </a:rPr>
                        <a:t>UV</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FV</a:t>
                      </a:r>
                    </a:p>
                  </a:txBody>
                  <a:tcPr marL="45719" marR="45719" marT="18288" marB="1828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000"/>
                  </a:ext>
                </a:extLst>
              </a:tr>
            </a:tbl>
          </a:graphicData>
        </a:graphic>
      </p:graphicFrame>
      <p:sp>
        <p:nvSpPr>
          <p:cNvPr id="105" name="TextBox 104">
            <a:extLst>
              <a:ext uri="{FF2B5EF4-FFF2-40B4-BE49-F238E27FC236}">
                <a16:creationId xmlns:a16="http://schemas.microsoft.com/office/drawing/2014/main" id="{5486883F-39A6-4DC9-8672-AB56BDAC36C8}"/>
              </a:ext>
            </a:extLst>
          </p:cNvPr>
          <p:cNvSpPr txBox="1"/>
          <p:nvPr/>
        </p:nvSpPr>
        <p:spPr>
          <a:xfrm>
            <a:off x="1284287" y="629712"/>
            <a:ext cx="807365" cy="399663"/>
          </a:xfrm>
          <a:prstGeom prst="rect">
            <a:avLst/>
          </a:prstGeom>
          <a:noFill/>
        </p:spPr>
        <p:txBody>
          <a:bodyPr wrap="square" lIns="90926" tIns="45499" rIns="90926" bIns="45499" rtlCol="0">
            <a:spAutoFit/>
          </a:bodyPr>
          <a:lstStyle/>
          <a:p>
            <a:pPr defTabSz="979178" eaLnBrk="0" fontAlgn="base" hangingPunct="0">
              <a:spcBef>
                <a:spcPct val="0"/>
              </a:spcBef>
              <a:spcAft>
                <a:spcPct val="0"/>
              </a:spcAft>
            </a:pPr>
            <a:r>
              <a:rPr lang="en-US" sz="1000" b="1" dirty="0">
                <a:solidFill>
                  <a:srgbClr val="002060"/>
                </a:solidFill>
                <a:latin typeface="+mj-lt"/>
              </a:rPr>
              <a:t>Product</a:t>
            </a:r>
          </a:p>
          <a:p>
            <a:pPr defTabSz="979178" eaLnBrk="0" fontAlgn="base" hangingPunct="0">
              <a:spcBef>
                <a:spcPct val="0"/>
              </a:spcBef>
              <a:spcAft>
                <a:spcPct val="0"/>
              </a:spcAft>
            </a:pPr>
            <a:r>
              <a:rPr lang="en-US" sz="1000" b="1" dirty="0">
                <a:solidFill>
                  <a:srgbClr val="002060"/>
                </a:solidFill>
                <a:latin typeface="+mj-lt"/>
              </a:rPr>
              <a:t>Planning</a:t>
            </a:r>
            <a:endParaRPr lang="en-US" sz="1000" b="1" strike="sngStrike" baseline="30000" dirty="0">
              <a:solidFill>
                <a:srgbClr val="002060"/>
              </a:solidFill>
              <a:latin typeface="+mj-lt"/>
            </a:endParaRPr>
          </a:p>
        </p:txBody>
      </p:sp>
      <p:sp>
        <p:nvSpPr>
          <p:cNvPr id="106" name="TextBox 105">
            <a:extLst>
              <a:ext uri="{FF2B5EF4-FFF2-40B4-BE49-F238E27FC236}">
                <a16:creationId xmlns:a16="http://schemas.microsoft.com/office/drawing/2014/main" id="{3481D21A-12D6-42F6-B8B0-1ECCE7B3415D}"/>
              </a:ext>
            </a:extLst>
          </p:cNvPr>
          <p:cNvSpPr txBox="1"/>
          <p:nvPr/>
        </p:nvSpPr>
        <p:spPr>
          <a:xfrm>
            <a:off x="2432679" y="482383"/>
            <a:ext cx="1004259" cy="553570"/>
          </a:xfrm>
          <a:prstGeom prst="rect">
            <a:avLst/>
          </a:prstGeom>
          <a:noFill/>
        </p:spPr>
        <p:txBody>
          <a:bodyPr wrap="square" lIns="90944" tIns="45508" rIns="90944" bIns="45508" rtlCol="0">
            <a:spAutoFit/>
          </a:bodyPr>
          <a:lstStyle/>
          <a:p>
            <a:pPr marL="0" marR="0" lvl="0" indent="0" algn="r" defTabSz="979178" eaLnBrk="0" fontAlgn="base" latinLnBrk="0" hangingPunct="0">
              <a:lnSpc>
                <a:spcPct val="100000"/>
              </a:lnSpc>
              <a:spcBef>
                <a:spcPct val="0"/>
              </a:spcBef>
              <a:spcAft>
                <a:spcPct val="0"/>
              </a:spcAft>
              <a:buClrTx/>
              <a:buSzTx/>
              <a:buFontTx/>
              <a:buNone/>
              <a:tabLst/>
              <a:defRPr/>
            </a:pPr>
            <a:r>
              <a:rPr kumimoji="0" lang="en-US" sz="1000" b="1" u="none" strike="noStrike" kern="0" cap="none" spc="0" normalizeH="0" baseline="0" noProof="0" dirty="0">
                <a:ln>
                  <a:noFill/>
                </a:ln>
                <a:solidFill>
                  <a:srgbClr val="002060"/>
                </a:solidFill>
                <a:effectLst/>
                <a:uLnTx/>
                <a:uFillTx/>
                <a:latin typeface="+mj-lt"/>
              </a:rPr>
              <a:t>Product Concept </a:t>
            </a:r>
          </a:p>
          <a:p>
            <a:pPr marL="0" marR="0" lvl="0" indent="0" algn="r" defTabSz="979178" eaLnBrk="0" fontAlgn="base" latinLnBrk="0" hangingPunct="0">
              <a:lnSpc>
                <a:spcPct val="100000"/>
              </a:lnSpc>
              <a:spcBef>
                <a:spcPct val="0"/>
              </a:spcBef>
              <a:spcAft>
                <a:spcPct val="0"/>
              </a:spcAft>
              <a:buClrTx/>
              <a:buSzTx/>
              <a:buFontTx/>
              <a:buNone/>
              <a:tabLst/>
              <a:defRPr/>
            </a:pPr>
            <a:r>
              <a:rPr kumimoji="0" lang="en-US" sz="1000" b="1" u="none" strike="noStrike" kern="0" cap="none" spc="0" normalizeH="0" baseline="0" noProof="0" dirty="0">
                <a:ln>
                  <a:noFill/>
                </a:ln>
                <a:solidFill>
                  <a:srgbClr val="002060"/>
                </a:solidFill>
                <a:effectLst/>
                <a:uLnTx/>
                <a:uFillTx/>
                <a:latin typeface="+mj-lt"/>
              </a:rPr>
              <a:t>(PC)</a:t>
            </a:r>
          </a:p>
        </p:txBody>
      </p:sp>
      <p:cxnSp>
        <p:nvCxnSpPr>
          <p:cNvPr id="107" name="Straight Arrow Connector 106">
            <a:extLst>
              <a:ext uri="{FF2B5EF4-FFF2-40B4-BE49-F238E27FC236}">
                <a16:creationId xmlns:a16="http://schemas.microsoft.com/office/drawing/2014/main" id="{74A5CA58-6446-43DE-92ED-156CB2EBCC6C}"/>
              </a:ext>
            </a:extLst>
          </p:cNvPr>
          <p:cNvCxnSpPr/>
          <p:nvPr/>
        </p:nvCxnSpPr>
        <p:spPr bwMode="auto">
          <a:xfrm>
            <a:off x="3391499" y="633428"/>
            <a:ext cx="0" cy="36576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pSp>
        <p:nvGrpSpPr>
          <p:cNvPr id="108" name="Group 107">
            <a:extLst>
              <a:ext uri="{FF2B5EF4-FFF2-40B4-BE49-F238E27FC236}">
                <a16:creationId xmlns:a16="http://schemas.microsoft.com/office/drawing/2014/main" id="{4B3A9C41-0C7A-4DD7-96FC-279577A90672}"/>
              </a:ext>
            </a:extLst>
          </p:cNvPr>
          <p:cNvGrpSpPr/>
          <p:nvPr/>
        </p:nvGrpSpPr>
        <p:grpSpPr>
          <a:xfrm>
            <a:off x="1751404" y="631377"/>
            <a:ext cx="1004259" cy="399681"/>
            <a:chOff x="557581" y="602524"/>
            <a:chExt cx="1004259" cy="399681"/>
          </a:xfrm>
        </p:grpSpPr>
        <p:sp>
          <p:nvSpPr>
            <p:cNvPr id="109" name="TextBox 108">
              <a:extLst>
                <a:ext uri="{FF2B5EF4-FFF2-40B4-BE49-F238E27FC236}">
                  <a16:creationId xmlns:a16="http://schemas.microsoft.com/office/drawing/2014/main" id="{FD3FE922-AFE5-4790-947A-9FCB9536267C}"/>
                </a:ext>
              </a:extLst>
            </p:cNvPr>
            <p:cNvSpPr txBox="1"/>
            <p:nvPr/>
          </p:nvSpPr>
          <p:spPr>
            <a:xfrm>
              <a:off x="557581" y="602524"/>
              <a:ext cx="1004259" cy="399681"/>
            </a:xfrm>
            <a:prstGeom prst="rect">
              <a:avLst/>
            </a:prstGeom>
            <a:noFill/>
          </p:spPr>
          <p:txBody>
            <a:bodyPr wrap="square" lIns="90944" tIns="45508" rIns="90944" bIns="45508" rtlCol="0">
              <a:spAutoFit/>
            </a:bodyPr>
            <a:lstStyle/>
            <a:p>
              <a:pPr marL="0" marR="0" lvl="0" indent="0" algn="r" defTabSz="979178" eaLnBrk="0" fontAlgn="base" latinLnBrk="0" hangingPunct="0">
                <a:lnSpc>
                  <a:spcPct val="100000"/>
                </a:lnSpc>
                <a:spcBef>
                  <a:spcPct val="0"/>
                </a:spcBef>
                <a:spcAft>
                  <a:spcPct val="0"/>
                </a:spcAft>
                <a:buClrTx/>
                <a:buSzTx/>
                <a:buFontTx/>
                <a:buNone/>
                <a:tabLst/>
                <a:defRPr/>
              </a:pPr>
              <a:r>
                <a:rPr kumimoji="0" lang="en-US" sz="1000" b="1" u="none" strike="noStrike" kern="0" cap="none" spc="0" normalizeH="0" baseline="0" noProof="0" dirty="0">
                  <a:ln>
                    <a:noFill/>
                  </a:ln>
                  <a:solidFill>
                    <a:srgbClr val="002060"/>
                  </a:solidFill>
                  <a:effectLst/>
                  <a:uLnTx/>
                  <a:uFillTx/>
                  <a:latin typeface="+mj-lt"/>
                </a:rPr>
                <a:t>Product Kickoff (PK)</a:t>
              </a:r>
            </a:p>
          </p:txBody>
        </p:sp>
        <p:cxnSp>
          <p:nvCxnSpPr>
            <p:cNvPr id="110" name="Straight Arrow Connector 109">
              <a:extLst>
                <a:ext uri="{FF2B5EF4-FFF2-40B4-BE49-F238E27FC236}">
                  <a16:creationId xmlns:a16="http://schemas.microsoft.com/office/drawing/2014/main" id="{416B6E1B-5F20-4371-B821-6A21A704E089}"/>
                </a:ext>
              </a:extLst>
            </p:cNvPr>
            <p:cNvCxnSpPr/>
            <p:nvPr/>
          </p:nvCxnSpPr>
          <p:spPr bwMode="auto">
            <a:xfrm>
              <a:off x="1516401" y="602524"/>
              <a:ext cx="0" cy="36576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pSp>
      <p:graphicFrame>
        <p:nvGraphicFramePr>
          <p:cNvPr id="3" name="Table 2">
            <a:extLst>
              <a:ext uri="{FF2B5EF4-FFF2-40B4-BE49-F238E27FC236}">
                <a16:creationId xmlns:a16="http://schemas.microsoft.com/office/drawing/2014/main" id="{309573ED-8D90-950B-EC04-CC937E44F041}"/>
              </a:ext>
            </a:extLst>
          </p:cNvPr>
          <p:cNvGraphicFramePr>
            <a:graphicFrameLocks noGrp="1"/>
          </p:cNvGraphicFramePr>
          <p:nvPr>
            <p:extLst>
              <p:ext uri="{D42A27DB-BD31-4B8C-83A1-F6EECF244321}">
                <p14:modId xmlns:p14="http://schemas.microsoft.com/office/powerpoint/2010/main" val="1136350753"/>
              </p:ext>
            </p:extLst>
          </p:nvPr>
        </p:nvGraphicFramePr>
        <p:xfrm>
          <a:off x="2719274" y="1418569"/>
          <a:ext cx="4889613" cy="320040"/>
        </p:xfrm>
        <a:graphic>
          <a:graphicData uri="http://schemas.openxmlformats.org/drawingml/2006/table">
            <a:tbl>
              <a:tblPr/>
              <a:tblGrid>
                <a:gridCol w="676656">
                  <a:extLst>
                    <a:ext uri="{9D8B030D-6E8A-4147-A177-3AD203B41FA5}">
                      <a16:colId xmlns:a16="http://schemas.microsoft.com/office/drawing/2014/main" val="20001"/>
                    </a:ext>
                  </a:extLst>
                </a:gridCol>
                <a:gridCol w="576072">
                  <a:extLst>
                    <a:ext uri="{9D8B030D-6E8A-4147-A177-3AD203B41FA5}">
                      <a16:colId xmlns:a16="http://schemas.microsoft.com/office/drawing/2014/main" val="20002"/>
                    </a:ext>
                  </a:extLst>
                </a:gridCol>
                <a:gridCol w="585216">
                  <a:extLst>
                    <a:ext uri="{9D8B030D-6E8A-4147-A177-3AD203B41FA5}">
                      <a16:colId xmlns:a16="http://schemas.microsoft.com/office/drawing/2014/main" val="20003"/>
                    </a:ext>
                  </a:extLst>
                </a:gridCol>
                <a:gridCol w="3051669">
                  <a:extLst>
                    <a:ext uri="{9D8B030D-6E8A-4147-A177-3AD203B41FA5}">
                      <a16:colId xmlns:a16="http://schemas.microsoft.com/office/drawing/2014/main" val="3432269958"/>
                    </a:ext>
                  </a:extLst>
                </a:gridCol>
              </a:tblGrid>
              <a:tr h="320040">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dirty="0">
                          <a:solidFill>
                            <a:schemeClr val="bg1"/>
                          </a:solidFill>
                          <a:effectLst/>
                          <a:latin typeface="Intel Clear" panose="020B0604020203020204" pitchFamily="34" charset="0"/>
                          <a:ea typeface="+mn-ea"/>
                          <a:cs typeface="+mn-cs"/>
                        </a:rPr>
                        <a:t>HAS 0.5</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HAS 0.8</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dirty="0">
                          <a:solidFill>
                            <a:srgbClr val="000000"/>
                          </a:solidFill>
                          <a:effectLst/>
                          <a:latin typeface="Intel Clear" panose="020B0604020203020204" pitchFamily="34" charset="0"/>
                        </a:rPr>
                        <a:t>HAS 1.0</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buClrTx/>
                      </a:pPr>
                      <a:r>
                        <a:rPr lang="en-US" sz="900" b="0" i="0" u="none" strike="noStrike" dirty="0">
                          <a:solidFill>
                            <a:srgbClr val="000000"/>
                          </a:solidFill>
                          <a:effectLst/>
                          <a:latin typeface="Intel Clear" panose="020B0604020203020204" pitchFamily="34" charset="0"/>
                        </a:rPr>
                        <a:t>SOC HAS 1.1</a:t>
                      </a:r>
                    </a:p>
                  </a:txBody>
                  <a:tcPr marL="45720" marR="4572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966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CF1B08-9D38-7A70-BEA6-DE5C51758726}"/>
              </a:ext>
            </a:extLst>
          </p:cNvPr>
          <p:cNvSpPr/>
          <p:nvPr/>
        </p:nvSpPr>
        <p:spPr bwMode="auto">
          <a:xfrm>
            <a:off x="216963" y="2260559"/>
            <a:ext cx="9464132" cy="2373881"/>
          </a:xfrm>
          <a:prstGeom prst="rect">
            <a:avLst/>
          </a:prstGeom>
          <a:solidFill>
            <a:schemeClr val="tx1">
              <a:alpha val="15000"/>
            </a:schemeClr>
          </a:solidFill>
          <a:ln w="19050" cap="flat" cmpd="sng" algn="ctr">
            <a:solidFill>
              <a:srgbClr val="FFE433">
                <a:lumMod val="50000"/>
              </a:srgbClr>
            </a:solidFill>
            <a:prstDash val="dash"/>
            <a:round/>
            <a:headEnd type="none" w="med" len="med"/>
            <a:tailEnd type="none" w="med" len="med"/>
          </a:ln>
          <a:effectLst/>
        </p:spPr>
        <p:txBody>
          <a:bodyPr vert="horz"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defRPr/>
            </a:pPr>
            <a:endParaRPr lang="en-US" sz="2799" kern="0">
              <a:solidFill>
                <a:srgbClr val="000000"/>
              </a:solidFill>
              <a:latin typeface="Intel Clear" panose="020B0604020203020204" pitchFamily="34" charset="0"/>
            </a:endParaRPr>
          </a:p>
        </p:txBody>
      </p:sp>
      <p:sp>
        <p:nvSpPr>
          <p:cNvPr id="62485" name="Title 32"/>
          <p:cNvSpPr>
            <a:spLocks noGrp="1"/>
          </p:cNvSpPr>
          <p:nvPr>
            <p:ph type="title"/>
          </p:nvPr>
        </p:nvSpPr>
        <p:spPr bwMode="gray">
          <a:xfrm>
            <a:off x="414141" y="61501"/>
            <a:ext cx="11911966" cy="561067"/>
          </a:xfrm>
        </p:spPr>
        <p:txBody>
          <a:bodyPr/>
          <a:lstStyle/>
          <a:p>
            <a:r>
              <a:rPr lang="en-US" sz="2799" dirty="0"/>
              <a:t>Platform PLC for Full Milestones: Platform Execution</a:t>
            </a:r>
            <a:endParaRPr lang="en-CA" sz="2400" b="1" i="1" strike="sngStrike" dirty="0"/>
          </a:p>
        </p:txBody>
      </p:sp>
      <p:sp>
        <p:nvSpPr>
          <p:cNvPr id="2" name="BainBulletsConfiguration" hidden="1"/>
          <p:cNvSpPr txBox="1"/>
          <p:nvPr/>
        </p:nvSpPr>
        <p:spPr>
          <a:xfrm>
            <a:off x="1767412" y="13082"/>
            <a:ext cx="8887838" cy="116104"/>
          </a:xfrm>
          <a:prstGeom prst="rect">
            <a:avLst/>
          </a:prstGeom>
          <a:noFill/>
        </p:spPr>
        <p:txBody>
          <a:bodyPr vert="horz" wrap="square" lIns="45495" tIns="45495" rIns="45495" bIns="45495" rtlCol="0">
            <a:spAutoFit/>
          </a:bodyPr>
          <a:lstStyle/>
          <a:p>
            <a:pPr defTabSz="979042" eaLnBrk="0" fontAlgn="base" hangingPunct="0">
              <a:spcBef>
                <a:spcPct val="0"/>
              </a:spcBef>
              <a:spcAft>
                <a:spcPct val="0"/>
              </a:spcAft>
            </a:pPr>
            <a:r>
              <a:rPr lang="en-CA" sz="145">
                <a:solidFill>
                  <a:srgbClr val="FFFFFF"/>
                </a:solidFill>
                <a:latin typeface="IntelOne Display Regular"/>
              </a:rPr>
              <a:t>108_84</a:t>
            </a:r>
            <a:endParaRPr lang="en-CA" sz="145" dirty="0">
              <a:solidFill>
                <a:srgbClr val="FFFFFF"/>
              </a:solidFill>
              <a:latin typeface="IntelOne Display Regular"/>
            </a:endParaRPr>
          </a:p>
        </p:txBody>
      </p:sp>
      <p:grpSp>
        <p:nvGrpSpPr>
          <p:cNvPr id="155" name="Sticker79465">
            <a:extLst>
              <a:ext uri="{FF2B5EF4-FFF2-40B4-BE49-F238E27FC236}">
                <a16:creationId xmlns:a16="http://schemas.microsoft.com/office/drawing/2014/main" id="{860E16EB-85B8-424B-97FD-F442C3B5FF04}"/>
              </a:ext>
            </a:extLst>
          </p:cNvPr>
          <p:cNvGrpSpPr/>
          <p:nvPr>
            <p:custDataLst>
              <p:tags r:id="rId1"/>
            </p:custDataLst>
          </p:nvPr>
        </p:nvGrpSpPr>
        <p:grpSpPr>
          <a:xfrm>
            <a:off x="9742241" y="75094"/>
            <a:ext cx="1681657" cy="240456"/>
            <a:chOff x="8169483" y="1306784"/>
            <a:chExt cx="1441099" cy="247652"/>
          </a:xfrm>
        </p:grpSpPr>
        <p:sp>
          <p:nvSpPr>
            <p:cNvPr id="156" name="StickerText79465">
              <a:extLst>
                <a:ext uri="{FF2B5EF4-FFF2-40B4-BE49-F238E27FC236}">
                  <a16:creationId xmlns:a16="http://schemas.microsoft.com/office/drawing/2014/main" id="{604CF2AD-9231-43A2-AE92-DCDF880B3DFB}"/>
                </a:ext>
              </a:extLst>
            </p:cNvPr>
            <p:cNvSpPr txBox="1"/>
            <p:nvPr/>
          </p:nvSpPr>
          <p:spPr>
            <a:xfrm>
              <a:off x="8486446" y="1319663"/>
              <a:ext cx="807185" cy="221891"/>
            </a:xfrm>
            <a:prstGeom prst="rect">
              <a:avLst/>
            </a:prstGeom>
            <a:noFill/>
          </p:spPr>
          <p:txBody>
            <a:bodyPr vert="horz" wrap="none" lIns="0" tIns="0" rIns="0" bIns="0" rtlCol="0" anchor="ctr" anchorCtr="0">
              <a:spAutoFit/>
            </a:bodyPr>
            <a:lstStyle/>
            <a:p>
              <a:pPr algn="ctr" defTabSz="970063"/>
              <a:r>
                <a:rPr lang="en-US" sz="1400" b="1" cap="all" dirty="0">
                  <a:solidFill>
                    <a:schemeClr val="tx1">
                      <a:lumMod val="50000"/>
                    </a:schemeClr>
                  </a:solidFill>
                  <a:latin typeface="IntelOne Display Light" panose="020B0403020203020204" pitchFamily="34" charset="0"/>
                </a:rPr>
                <a:t>UPLC 3.0.0</a:t>
              </a:r>
            </a:p>
          </p:txBody>
        </p:sp>
        <p:cxnSp>
          <p:nvCxnSpPr>
            <p:cNvPr id="158" name="StickerLineTop79465">
              <a:extLst>
                <a:ext uri="{FF2B5EF4-FFF2-40B4-BE49-F238E27FC236}">
                  <a16:creationId xmlns:a16="http://schemas.microsoft.com/office/drawing/2014/main" id="{F299B2DA-E451-4568-B765-D532EF7A41D6}"/>
                </a:ext>
              </a:extLst>
            </p:cNvPr>
            <p:cNvCxnSpPr/>
            <p:nvPr/>
          </p:nvCxnSpPr>
          <p:spPr bwMode="auto">
            <a:xfrm>
              <a:off x="8169483" y="1306784"/>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cxnSp>
          <p:nvCxnSpPr>
            <p:cNvPr id="160" name="StickerLineBottom79465">
              <a:extLst>
                <a:ext uri="{FF2B5EF4-FFF2-40B4-BE49-F238E27FC236}">
                  <a16:creationId xmlns:a16="http://schemas.microsoft.com/office/drawing/2014/main" id="{45EC9D9C-6326-44EA-9F2F-A08436A5926C}"/>
                </a:ext>
              </a:extLst>
            </p:cNvPr>
            <p:cNvCxnSpPr/>
            <p:nvPr/>
          </p:nvCxnSpPr>
          <p:spPr bwMode="auto">
            <a:xfrm>
              <a:off x="8169483" y="1554436"/>
              <a:ext cx="1441099" cy="0"/>
            </a:xfrm>
            <a:prstGeom prst="line">
              <a:avLst/>
            </a:prstGeom>
            <a:solidFill>
              <a:schemeClr val="accent1"/>
            </a:solidFill>
            <a:ln w="38100" cap="flat" cmpd="dbl" algn="ctr">
              <a:solidFill>
                <a:srgbClr val="000000"/>
              </a:solidFill>
              <a:prstDash val="solid"/>
              <a:round/>
              <a:headEnd type="none" w="med" len="med"/>
              <a:tailEnd type="none" w="med" len="med"/>
            </a:ln>
            <a:effectLst/>
          </p:spPr>
        </p:cxnSp>
      </p:grpSp>
      <p:sp>
        <p:nvSpPr>
          <p:cNvPr id="373" name="Rectangle 372">
            <a:extLst>
              <a:ext uri="{FF2B5EF4-FFF2-40B4-BE49-F238E27FC236}">
                <a16:creationId xmlns:a16="http://schemas.microsoft.com/office/drawing/2014/main" id="{C77C8F1D-122E-4ED8-BF72-F6356734D005}"/>
              </a:ext>
            </a:extLst>
          </p:cNvPr>
          <p:cNvSpPr/>
          <p:nvPr/>
        </p:nvSpPr>
        <p:spPr bwMode="auto">
          <a:xfrm>
            <a:off x="2023348" y="1162995"/>
            <a:ext cx="2531856" cy="5635961"/>
          </a:xfrm>
          <a:prstGeom prst="rect">
            <a:avLst/>
          </a:prstGeom>
          <a:solidFill>
            <a:srgbClr val="FFE433">
              <a:lumMod val="40000"/>
              <a:lumOff val="60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8" tIns="46798" rIns="46798" bIns="46798" numCol="1" rtlCol="0" anchor="ctr" anchorCtr="0" compatLnSpc="1">
            <a:prstTxWarp prst="textNoShape">
              <a:avLst/>
            </a:prstTxWarp>
          </a:bodyPr>
          <a:lstStyle/>
          <a:p>
            <a:pPr defTabSz="914275" eaLnBrk="0" fontAlgn="base" hangingPunct="0">
              <a:spcBef>
                <a:spcPct val="0"/>
              </a:spcBef>
              <a:spcAft>
                <a:spcPct val="0"/>
              </a:spcAft>
              <a:defRPr/>
            </a:pPr>
            <a:endParaRPr lang="en-US" sz="2400" kern="0">
              <a:solidFill>
                <a:srgbClr val="FF0000"/>
              </a:solidFill>
              <a:latin typeface="Verdana" pitchFamily="34" charset="0"/>
            </a:endParaRPr>
          </a:p>
        </p:txBody>
      </p:sp>
      <p:sp>
        <p:nvSpPr>
          <p:cNvPr id="374" name="Rectangle 373">
            <a:extLst>
              <a:ext uri="{FF2B5EF4-FFF2-40B4-BE49-F238E27FC236}">
                <a16:creationId xmlns:a16="http://schemas.microsoft.com/office/drawing/2014/main" id="{72AF744E-786B-4BC0-BB2D-CCD42E6A80A1}"/>
              </a:ext>
            </a:extLst>
          </p:cNvPr>
          <p:cNvSpPr/>
          <p:nvPr/>
        </p:nvSpPr>
        <p:spPr bwMode="auto">
          <a:xfrm>
            <a:off x="7623592" y="1158592"/>
            <a:ext cx="3849095" cy="5635961"/>
          </a:xfrm>
          <a:prstGeom prst="rect">
            <a:avLst/>
          </a:prstGeom>
          <a:solidFill>
            <a:srgbClr val="CAE2FF">
              <a:lumMod val="9000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8" tIns="46798" rIns="46798" bIns="46798" numCol="1" rtlCol="0" anchor="ctr" anchorCtr="0" compatLnSpc="1">
            <a:prstTxWarp prst="textNoShape">
              <a:avLst/>
            </a:prstTxWarp>
          </a:bodyPr>
          <a:lstStyle/>
          <a:p>
            <a:pPr defTabSz="914275" eaLnBrk="0" fontAlgn="base" hangingPunct="0">
              <a:spcBef>
                <a:spcPct val="0"/>
              </a:spcBef>
              <a:spcAft>
                <a:spcPct val="0"/>
              </a:spcAft>
              <a:defRPr/>
            </a:pPr>
            <a:endParaRPr lang="en-US" sz="2400" kern="0">
              <a:solidFill>
                <a:srgbClr val="000000"/>
              </a:solidFill>
              <a:latin typeface="Verdana" pitchFamily="34" charset="0"/>
            </a:endParaRPr>
          </a:p>
        </p:txBody>
      </p:sp>
      <p:sp>
        <p:nvSpPr>
          <p:cNvPr id="377" name="Rectangle 376">
            <a:extLst>
              <a:ext uri="{FF2B5EF4-FFF2-40B4-BE49-F238E27FC236}">
                <a16:creationId xmlns:a16="http://schemas.microsoft.com/office/drawing/2014/main" id="{6177105E-1840-47EE-8F0A-284B3D9171BA}"/>
              </a:ext>
            </a:extLst>
          </p:cNvPr>
          <p:cNvSpPr/>
          <p:nvPr/>
        </p:nvSpPr>
        <p:spPr bwMode="auto">
          <a:xfrm>
            <a:off x="6001870" y="1158102"/>
            <a:ext cx="1626731" cy="5635961"/>
          </a:xfrm>
          <a:prstGeom prst="rect">
            <a:avLst/>
          </a:prstGeom>
          <a:solidFill>
            <a:srgbClr val="F2F2F2">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8" tIns="46798" rIns="46798" bIns="46798" numCol="1" rtlCol="0" anchor="ctr" anchorCtr="0" compatLnSpc="1">
            <a:prstTxWarp prst="textNoShape">
              <a:avLst/>
            </a:prstTxWarp>
          </a:bodyPr>
          <a:lstStyle/>
          <a:p>
            <a:pPr defTabSz="914275" eaLnBrk="0" fontAlgn="base" hangingPunct="0">
              <a:spcBef>
                <a:spcPct val="0"/>
              </a:spcBef>
              <a:spcAft>
                <a:spcPct val="0"/>
              </a:spcAft>
              <a:defRPr/>
            </a:pPr>
            <a:endParaRPr lang="en-US" sz="2400" kern="0">
              <a:solidFill>
                <a:srgbClr val="000000"/>
              </a:solidFill>
              <a:latin typeface="Verdana" pitchFamily="34" charset="0"/>
            </a:endParaRPr>
          </a:p>
        </p:txBody>
      </p:sp>
      <p:sp>
        <p:nvSpPr>
          <p:cNvPr id="379" name="Rectangle 378">
            <a:extLst>
              <a:ext uri="{FF2B5EF4-FFF2-40B4-BE49-F238E27FC236}">
                <a16:creationId xmlns:a16="http://schemas.microsoft.com/office/drawing/2014/main" id="{E8267530-2403-49FB-A236-FDE8617393D7}"/>
              </a:ext>
            </a:extLst>
          </p:cNvPr>
          <p:cNvSpPr/>
          <p:nvPr/>
        </p:nvSpPr>
        <p:spPr bwMode="auto">
          <a:xfrm>
            <a:off x="4553999" y="1156480"/>
            <a:ext cx="1442330" cy="5635961"/>
          </a:xfrm>
          <a:prstGeom prst="rect">
            <a:avLst/>
          </a:prstGeom>
          <a:solidFill>
            <a:srgbClr val="0070C0">
              <a:alpha val="15000"/>
            </a:srgbClr>
          </a:solidFill>
          <a:ln w="9525" cap="flat" cmpd="sng" algn="ctr">
            <a:solidFill>
              <a:srgbClr val="FFFFFF">
                <a:lumMod val="75000"/>
              </a:srgbClr>
            </a:solidFill>
            <a:prstDash val="dashDot"/>
            <a:round/>
            <a:headEnd type="none" w="med" len="med"/>
            <a:tailEnd type="none" w="med" len="med"/>
          </a:ln>
          <a:effectLst/>
        </p:spPr>
        <p:txBody>
          <a:bodyPr vert="horz" wrap="square" lIns="46798" tIns="46798" rIns="46798" bIns="46798" numCol="1" rtlCol="0" anchor="ctr" anchorCtr="0" compatLnSpc="1">
            <a:prstTxWarp prst="textNoShape">
              <a:avLst/>
            </a:prstTxWarp>
          </a:bodyPr>
          <a:lstStyle/>
          <a:p>
            <a:pPr defTabSz="914275" eaLnBrk="0" fontAlgn="base" hangingPunct="0">
              <a:spcBef>
                <a:spcPct val="0"/>
              </a:spcBef>
              <a:spcAft>
                <a:spcPct val="0"/>
              </a:spcAft>
              <a:defRPr/>
            </a:pPr>
            <a:endParaRPr lang="en-US" sz="2400" kern="0">
              <a:solidFill>
                <a:srgbClr val="000000"/>
              </a:solidFill>
              <a:latin typeface="Verdana" pitchFamily="34" charset="0"/>
            </a:endParaRPr>
          </a:p>
        </p:txBody>
      </p:sp>
      <p:sp>
        <p:nvSpPr>
          <p:cNvPr id="380" name="TextBox 379">
            <a:extLst>
              <a:ext uri="{FF2B5EF4-FFF2-40B4-BE49-F238E27FC236}">
                <a16:creationId xmlns:a16="http://schemas.microsoft.com/office/drawing/2014/main" id="{9F992A97-742B-46C4-8373-A3CD0CF4B07C}"/>
              </a:ext>
            </a:extLst>
          </p:cNvPr>
          <p:cNvSpPr txBox="1"/>
          <p:nvPr/>
        </p:nvSpPr>
        <p:spPr>
          <a:xfrm>
            <a:off x="2490320" y="1178792"/>
            <a:ext cx="2058133" cy="215444"/>
          </a:xfrm>
          <a:prstGeom prst="rect">
            <a:avLst/>
          </a:prstGeom>
          <a:noFill/>
        </p:spPr>
        <p:txBody>
          <a:bodyPr wrap="square" rtlCol="0">
            <a:spAutoFit/>
          </a:bodyPr>
          <a:lstStyle/>
          <a:p>
            <a:pPr algn="ctr" defTabSz="992642"/>
            <a:r>
              <a:rPr lang="en-US" sz="800" b="1" i="1" dirty="0">
                <a:solidFill>
                  <a:srgbClr val="000000">
                    <a:lumMod val="50000"/>
                    <a:lumOff val="50000"/>
                  </a:srgbClr>
                </a:solidFill>
                <a:latin typeface="Verdana"/>
              </a:rPr>
              <a:t>Planning Phase</a:t>
            </a:r>
          </a:p>
        </p:txBody>
      </p:sp>
      <p:sp>
        <p:nvSpPr>
          <p:cNvPr id="381" name="TextBox 380">
            <a:extLst>
              <a:ext uri="{FF2B5EF4-FFF2-40B4-BE49-F238E27FC236}">
                <a16:creationId xmlns:a16="http://schemas.microsoft.com/office/drawing/2014/main" id="{91A9A8E4-4099-4B96-83A4-7875F80E9101}"/>
              </a:ext>
            </a:extLst>
          </p:cNvPr>
          <p:cNvSpPr txBox="1"/>
          <p:nvPr/>
        </p:nvSpPr>
        <p:spPr>
          <a:xfrm>
            <a:off x="4557467" y="1174380"/>
            <a:ext cx="1428553" cy="215444"/>
          </a:xfrm>
          <a:prstGeom prst="rect">
            <a:avLst/>
          </a:prstGeom>
          <a:noFill/>
        </p:spPr>
        <p:txBody>
          <a:bodyPr wrap="square" lIns="0" rIns="0" rtlCol="0">
            <a:spAutoFit/>
          </a:bodyPr>
          <a:lstStyle/>
          <a:p>
            <a:pPr algn="ctr" defTabSz="992642"/>
            <a:r>
              <a:rPr lang="en-US" sz="800" b="1" i="1" dirty="0">
                <a:solidFill>
                  <a:srgbClr val="000000">
                    <a:lumMod val="50000"/>
                    <a:lumOff val="50000"/>
                  </a:srgbClr>
                </a:solidFill>
                <a:latin typeface="Verdana"/>
              </a:rPr>
              <a:t>0.5 Phase</a:t>
            </a:r>
          </a:p>
        </p:txBody>
      </p:sp>
      <p:sp>
        <p:nvSpPr>
          <p:cNvPr id="383" name="TextBox 382">
            <a:extLst>
              <a:ext uri="{FF2B5EF4-FFF2-40B4-BE49-F238E27FC236}">
                <a16:creationId xmlns:a16="http://schemas.microsoft.com/office/drawing/2014/main" id="{493634B9-A20B-42E2-9A70-C878AF14C39B}"/>
              </a:ext>
            </a:extLst>
          </p:cNvPr>
          <p:cNvSpPr txBox="1"/>
          <p:nvPr/>
        </p:nvSpPr>
        <p:spPr>
          <a:xfrm>
            <a:off x="6010474" y="1178867"/>
            <a:ext cx="1619943" cy="215444"/>
          </a:xfrm>
          <a:prstGeom prst="rect">
            <a:avLst/>
          </a:prstGeom>
          <a:noFill/>
        </p:spPr>
        <p:txBody>
          <a:bodyPr wrap="square" lIns="0" rIns="0" rtlCol="0">
            <a:spAutoFit/>
          </a:bodyPr>
          <a:lstStyle/>
          <a:p>
            <a:pPr algn="ctr" defTabSz="992642"/>
            <a:r>
              <a:rPr lang="en-US" sz="800" b="1" i="1" dirty="0">
                <a:solidFill>
                  <a:srgbClr val="000000">
                    <a:lumMod val="50000"/>
                    <a:lumOff val="50000"/>
                  </a:srgbClr>
                </a:solidFill>
                <a:latin typeface="Verdana"/>
              </a:rPr>
              <a:t>1.0 Phase</a:t>
            </a:r>
          </a:p>
        </p:txBody>
      </p:sp>
      <p:sp>
        <p:nvSpPr>
          <p:cNvPr id="385" name="TextBox 384">
            <a:extLst>
              <a:ext uri="{FF2B5EF4-FFF2-40B4-BE49-F238E27FC236}">
                <a16:creationId xmlns:a16="http://schemas.microsoft.com/office/drawing/2014/main" id="{B0226B5D-5E1A-4D7E-93E3-327FA7D04976}"/>
              </a:ext>
            </a:extLst>
          </p:cNvPr>
          <p:cNvSpPr txBox="1"/>
          <p:nvPr/>
        </p:nvSpPr>
        <p:spPr>
          <a:xfrm>
            <a:off x="8752609" y="1132591"/>
            <a:ext cx="1369899" cy="230832"/>
          </a:xfrm>
          <a:prstGeom prst="rect">
            <a:avLst/>
          </a:prstGeom>
          <a:noFill/>
        </p:spPr>
        <p:txBody>
          <a:bodyPr wrap="square" rtlCol="0">
            <a:spAutoFit/>
          </a:bodyPr>
          <a:lstStyle/>
          <a:p>
            <a:pPr algn="ctr" defTabSz="992642"/>
            <a:r>
              <a:rPr lang="en-US" sz="900" b="1" i="1" dirty="0">
                <a:solidFill>
                  <a:srgbClr val="000000">
                    <a:lumMod val="50000"/>
                    <a:lumOff val="50000"/>
                  </a:srgbClr>
                </a:solidFill>
                <a:latin typeface="Verdana"/>
              </a:rPr>
              <a:t>Post-Si Phase</a:t>
            </a:r>
          </a:p>
        </p:txBody>
      </p:sp>
      <p:sp>
        <p:nvSpPr>
          <p:cNvPr id="387" name="Rectangle 386">
            <a:extLst>
              <a:ext uri="{FF2B5EF4-FFF2-40B4-BE49-F238E27FC236}">
                <a16:creationId xmlns:a16="http://schemas.microsoft.com/office/drawing/2014/main" id="{EB21D49F-FF3C-48CE-91A6-D54294E8EE29}"/>
              </a:ext>
            </a:extLst>
          </p:cNvPr>
          <p:cNvSpPr/>
          <p:nvPr/>
        </p:nvSpPr>
        <p:spPr bwMode="auto">
          <a:xfrm>
            <a:off x="11266363" y="1361230"/>
            <a:ext cx="137156" cy="5440245"/>
          </a:xfrm>
          <a:prstGeom prst="rect">
            <a:avLst/>
          </a:prstGeom>
          <a:solidFill>
            <a:srgbClr val="E6B4B4"/>
          </a:solidFill>
          <a:ln w="9525" cap="flat" cmpd="sng" algn="ctr">
            <a:noFill/>
            <a:prstDash val="solid"/>
            <a:round/>
            <a:headEnd type="none" w="med" len="med"/>
            <a:tailEnd type="none" w="med" len="med"/>
          </a:ln>
          <a:effectLst/>
        </p:spPr>
        <p:txBody>
          <a:bodyPr vert="vert270"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pPr>
            <a:endParaRPr lang="en-US" sz="1100" b="1" dirty="0">
              <a:solidFill>
                <a:srgbClr val="000000"/>
              </a:solidFill>
              <a:latin typeface="Intel Clear" panose="020B0604020203020204" pitchFamily="34" charset="0"/>
            </a:endParaRPr>
          </a:p>
        </p:txBody>
      </p:sp>
      <p:sp>
        <p:nvSpPr>
          <p:cNvPr id="388" name="Rectangle 387">
            <a:extLst>
              <a:ext uri="{FF2B5EF4-FFF2-40B4-BE49-F238E27FC236}">
                <a16:creationId xmlns:a16="http://schemas.microsoft.com/office/drawing/2014/main" id="{45730714-C012-4CAE-BC72-3BDE31F0E835}"/>
              </a:ext>
            </a:extLst>
          </p:cNvPr>
          <p:cNvSpPr/>
          <p:nvPr/>
        </p:nvSpPr>
        <p:spPr bwMode="auto">
          <a:xfrm>
            <a:off x="10303791" y="1366962"/>
            <a:ext cx="138115" cy="5440245"/>
          </a:xfrm>
          <a:prstGeom prst="rect">
            <a:avLst/>
          </a:prstGeom>
          <a:solidFill>
            <a:srgbClr val="E6B4B4"/>
          </a:solidFill>
          <a:ln w="9525" cap="flat" cmpd="sng" algn="ctr">
            <a:noFill/>
            <a:prstDash val="solid"/>
            <a:round/>
            <a:headEnd type="none" w="med" len="med"/>
            <a:tailEnd type="none" w="med" len="med"/>
          </a:ln>
          <a:effectLst/>
        </p:spPr>
        <p:txBody>
          <a:bodyPr vert="vert270"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pPr>
            <a:endParaRPr lang="en-US" sz="1100" b="1" i="1" dirty="0">
              <a:solidFill>
                <a:srgbClr val="000000"/>
              </a:solidFill>
              <a:latin typeface="Intel Clear" panose="020B0604020203020204" pitchFamily="34" charset="0"/>
            </a:endParaRPr>
          </a:p>
        </p:txBody>
      </p:sp>
      <p:sp>
        <p:nvSpPr>
          <p:cNvPr id="390" name="Rectangle 389">
            <a:extLst>
              <a:ext uri="{FF2B5EF4-FFF2-40B4-BE49-F238E27FC236}">
                <a16:creationId xmlns:a16="http://schemas.microsoft.com/office/drawing/2014/main" id="{87CE5A74-653C-420F-8589-2BA679D21C0F}"/>
              </a:ext>
            </a:extLst>
          </p:cNvPr>
          <p:cNvSpPr/>
          <p:nvPr/>
        </p:nvSpPr>
        <p:spPr bwMode="auto">
          <a:xfrm>
            <a:off x="8644432" y="1362232"/>
            <a:ext cx="138115" cy="5465552"/>
          </a:xfrm>
          <a:prstGeom prst="rect">
            <a:avLst/>
          </a:prstGeom>
          <a:solidFill>
            <a:srgbClr val="E6B4B4"/>
          </a:solidFill>
          <a:ln w="9525" cap="flat" cmpd="sng" algn="ctr">
            <a:noFill/>
            <a:prstDash val="solid"/>
            <a:round/>
            <a:headEnd type="none" w="med" len="med"/>
            <a:tailEnd type="none" w="med" len="med"/>
          </a:ln>
          <a:effectLst/>
        </p:spPr>
        <p:txBody>
          <a:bodyPr vert="vert270"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pPr>
            <a:endParaRPr lang="en-US" sz="1100" b="1" i="1" dirty="0">
              <a:solidFill>
                <a:srgbClr val="000000"/>
              </a:solidFill>
              <a:latin typeface="Intel Clear" panose="020B0604020203020204" pitchFamily="34" charset="0"/>
            </a:endParaRPr>
          </a:p>
        </p:txBody>
      </p:sp>
      <p:sp>
        <p:nvSpPr>
          <p:cNvPr id="391" name="Rectangle 390">
            <a:extLst>
              <a:ext uri="{FF2B5EF4-FFF2-40B4-BE49-F238E27FC236}">
                <a16:creationId xmlns:a16="http://schemas.microsoft.com/office/drawing/2014/main" id="{E48C7349-24BC-4706-B8B7-1FFBA816C2EC}"/>
              </a:ext>
            </a:extLst>
          </p:cNvPr>
          <p:cNvSpPr/>
          <p:nvPr/>
        </p:nvSpPr>
        <p:spPr bwMode="auto">
          <a:xfrm>
            <a:off x="9718933" y="1366962"/>
            <a:ext cx="138115" cy="5440245"/>
          </a:xfrm>
          <a:prstGeom prst="rect">
            <a:avLst/>
          </a:prstGeom>
          <a:solidFill>
            <a:srgbClr val="E6B4B4"/>
          </a:solidFill>
          <a:ln w="9525" cap="flat" cmpd="sng" algn="ctr">
            <a:noFill/>
            <a:prstDash val="solid"/>
            <a:round/>
            <a:headEnd type="none" w="med" len="med"/>
            <a:tailEnd type="none" w="med" len="med"/>
          </a:ln>
          <a:effectLst/>
        </p:spPr>
        <p:txBody>
          <a:bodyPr vert="vert270"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pPr>
            <a:endParaRPr lang="en-US" sz="1100" b="1" i="1" dirty="0">
              <a:solidFill>
                <a:srgbClr val="000000"/>
              </a:solidFill>
              <a:latin typeface="Intel Clear" panose="020B0604020203020204" pitchFamily="34" charset="0"/>
            </a:endParaRPr>
          </a:p>
        </p:txBody>
      </p:sp>
      <p:sp>
        <p:nvSpPr>
          <p:cNvPr id="392" name="TextBox 391">
            <a:extLst>
              <a:ext uri="{FF2B5EF4-FFF2-40B4-BE49-F238E27FC236}">
                <a16:creationId xmlns:a16="http://schemas.microsoft.com/office/drawing/2014/main" id="{F87A21E2-CC19-4368-B03B-2409EDD611F2}"/>
              </a:ext>
            </a:extLst>
          </p:cNvPr>
          <p:cNvSpPr txBox="1"/>
          <p:nvPr/>
        </p:nvSpPr>
        <p:spPr>
          <a:xfrm rot="16200000">
            <a:off x="8838736" y="2337124"/>
            <a:ext cx="1900432" cy="261156"/>
          </a:xfrm>
          <a:prstGeom prst="rect">
            <a:avLst/>
          </a:prstGeom>
          <a:noFill/>
        </p:spPr>
        <p:txBody>
          <a:bodyPr wrap="none" lIns="90920" tIns="45495" rIns="90920" bIns="45495" rtlCol="0">
            <a:spAutoFit/>
          </a:bodyPr>
          <a:lstStyle/>
          <a:p>
            <a:pPr algn="ctr" defTabSz="979042" eaLnBrk="0" fontAlgn="base" hangingPunct="0">
              <a:spcBef>
                <a:spcPct val="0"/>
              </a:spcBef>
              <a:spcAft>
                <a:spcPct val="0"/>
              </a:spcAft>
            </a:pPr>
            <a:r>
              <a:rPr lang="en-US" sz="1100" b="1" dirty="0">
                <a:solidFill>
                  <a:srgbClr val="0070C0"/>
                </a:solidFill>
                <a:latin typeface="Intel Clear" panose="020B0604020203020204" pitchFamily="34" charset="0"/>
              </a:rPr>
              <a:t>Integrated Platform Alpha</a:t>
            </a:r>
          </a:p>
        </p:txBody>
      </p:sp>
      <p:sp>
        <p:nvSpPr>
          <p:cNvPr id="393" name="Rectangle 392">
            <a:extLst>
              <a:ext uri="{FF2B5EF4-FFF2-40B4-BE49-F238E27FC236}">
                <a16:creationId xmlns:a16="http://schemas.microsoft.com/office/drawing/2014/main" id="{BDDA13A9-A33E-4EB0-B0F4-42809AB10B8D}"/>
              </a:ext>
            </a:extLst>
          </p:cNvPr>
          <p:cNvSpPr/>
          <p:nvPr/>
        </p:nvSpPr>
        <p:spPr bwMode="auto">
          <a:xfrm>
            <a:off x="9113387" y="1370010"/>
            <a:ext cx="138115" cy="5440245"/>
          </a:xfrm>
          <a:prstGeom prst="rect">
            <a:avLst/>
          </a:prstGeom>
          <a:solidFill>
            <a:srgbClr val="E6B4B4"/>
          </a:solidFill>
          <a:ln w="9525" cap="flat" cmpd="sng" algn="ctr">
            <a:noFill/>
            <a:prstDash val="solid"/>
            <a:round/>
            <a:headEnd type="none" w="med" len="med"/>
            <a:tailEnd type="none" w="med" len="med"/>
          </a:ln>
          <a:effectLst/>
        </p:spPr>
        <p:txBody>
          <a:bodyPr vert="vert270"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pPr>
            <a:endParaRPr lang="en-US" sz="1100" b="1" dirty="0">
              <a:solidFill>
                <a:srgbClr val="000000"/>
              </a:solidFill>
              <a:latin typeface="Intel Clear" panose="020B0604020203020204" pitchFamily="34" charset="0"/>
            </a:endParaRPr>
          </a:p>
        </p:txBody>
      </p:sp>
      <p:sp>
        <p:nvSpPr>
          <p:cNvPr id="394" name="Rectangle 393">
            <a:extLst>
              <a:ext uri="{FF2B5EF4-FFF2-40B4-BE49-F238E27FC236}">
                <a16:creationId xmlns:a16="http://schemas.microsoft.com/office/drawing/2014/main" id="{BB599F3E-C51C-4536-98E3-9A12DB9A1DA8}"/>
              </a:ext>
            </a:extLst>
          </p:cNvPr>
          <p:cNvSpPr/>
          <p:nvPr/>
        </p:nvSpPr>
        <p:spPr bwMode="auto">
          <a:xfrm>
            <a:off x="8494686" y="1349797"/>
            <a:ext cx="138115" cy="5465552"/>
          </a:xfrm>
          <a:prstGeom prst="rect">
            <a:avLst/>
          </a:prstGeom>
          <a:solidFill>
            <a:srgbClr val="E6B4B4"/>
          </a:solidFill>
          <a:ln w="9525" cap="flat" cmpd="sng" algn="ctr">
            <a:noFill/>
            <a:prstDash val="solid"/>
            <a:round/>
            <a:headEnd type="none" w="med" len="med"/>
            <a:tailEnd type="none" w="med" len="med"/>
          </a:ln>
          <a:effectLst/>
        </p:spPr>
        <p:txBody>
          <a:bodyPr vert="vert270"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pPr>
            <a:endParaRPr lang="en-US" sz="1100" b="1" i="1" dirty="0">
              <a:solidFill>
                <a:srgbClr val="000000"/>
              </a:solidFill>
              <a:latin typeface="Intel Clear" panose="020B0604020203020204" pitchFamily="34" charset="0"/>
            </a:endParaRPr>
          </a:p>
        </p:txBody>
      </p:sp>
      <p:sp>
        <p:nvSpPr>
          <p:cNvPr id="396" name="Rectangle 395">
            <a:extLst>
              <a:ext uri="{FF2B5EF4-FFF2-40B4-BE49-F238E27FC236}">
                <a16:creationId xmlns:a16="http://schemas.microsoft.com/office/drawing/2014/main" id="{5556A2C8-550F-4C3D-A858-340BAC7A53A7}"/>
              </a:ext>
            </a:extLst>
          </p:cNvPr>
          <p:cNvSpPr/>
          <p:nvPr/>
        </p:nvSpPr>
        <p:spPr bwMode="auto">
          <a:xfrm>
            <a:off x="7548160" y="1368924"/>
            <a:ext cx="138115" cy="5440245"/>
          </a:xfrm>
          <a:prstGeom prst="rect">
            <a:avLst/>
          </a:prstGeom>
          <a:solidFill>
            <a:srgbClr val="E6B4B4"/>
          </a:solidFill>
          <a:ln w="9525" cap="flat" cmpd="sng" algn="ctr">
            <a:noFill/>
            <a:prstDash val="solid"/>
            <a:round/>
            <a:headEnd type="none" w="med" len="med"/>
            <a:tailEnd type="none" w="med" len="med"/>
          </a:ln>
          <a:effectLst/>
        </p:spPr>
        <p:txBody>
          <a:bodyPr vert="vert270"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pPr>
            <a:endParaRPr lang="en-US" sz="1100" b="1" i="1" dirty="0">
              <a:solidFill>
                <a:srgbClr val="000000"/>
              </a:solidFill>
              <a:latin typeface="Intel Clear" panose="020B0604020203020204" pitchFamily="34" charset="0"/>
            </a:endParaRPr>
          </a:p>
        </p:txBody>
      </p:sp>
      <p:sp>
        <p:nvSpPr>
          <p:cNvPr id="397" name="Rectangle 396">
            <a:extLst>
              <a:ext uri="{FF2B5EF4-FFF2-40B4-BE49-F238E27FC236}">
                <a16:creationId xmlns:a16="http://schemas.microsoft.com/office/drawing/2014/main" id="{D51AF349-D9C8-483D-94AD-76B77E009FCA}"/>
              </a:ext>
            </a:extLst>
          </p:cNvPr>
          <p:cNvSpPr/>
          <p:nvPr/>
        </p:nvSpPr>
        <p:spPr bwMode="auto">
          <a:xfrm>
            <a:off x="10860030" y="1363629"/>
            <a:ext cx="138115" cy="5440245"/>
          </a:xfrm>
          <a:prstGeom prst="rect">
            <a:avLst/>
          </a:prstGeom>
          <a:solidFill>
            <a:srgbClr val="E6B4B4"/>
          </a:solidFill>
          <a:ln w="9525" cap="flat" cmpd="sng" algn="ctr">
            <a:noFill/>
            <a:prstDash val="solid"/>
            <a:round/>
            <a:headEnd type="none" w="med" len="med"/>
            <a:tailEnd type="none" w="med" len="med"/>
          </a:ln>
          <a:effectLst/>
        </p:spPr>
        <p:txBody>
          <a:bodyPr vert="vert270"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pPr>
            <a:endParaRPr lang="en-US" sz="1100" b="1" dirty="0">
              <a:solidFill>
                <a:srgbClr val="000000"/>
              </a:solidFill>
              <a:latin typeface="Intel Clear" panose="020B0604020203020204" pitchFamily="34" charset="0"/>
            </a:endParaRPr>
          </a:p>
        </p:txBody>
      </p:sp>
      <p:sp>
        <p:nvSpPr>
          <p:cNvPr id="399" name="TextBox 398">
            <a:extLst>
              <a:ext uri="{FF2B5EF4-FFF2-40B4-BE49-F238E27FC236}">
                <a16:creationId xmlns:a16="http://schemas.microsoft.com/office/drawing/2014/main" id="{453F2410-D57C-4FF9-8C5A-19184009B802}"/>
              </a:ext>
            </a:extLst>
          </p:cNvPr>
          <p:cNvSpPr txBox="1"/>
          <p:nvPr/>
        </p:nvSpPr>
        <p:spPr>
          <a:xfrm rot="16200000">
            <a:off x="7807234" y="2072369"/>
            <a:ext cx="1515712" cy="261156"/>
          </a:xfrm>
          <a:prstGeom prst="rect">
            <a:avLst/>
          </a:prstGeom>
          <a:noFill/>
        </p:spPr>
        <p:txBody>
          <a:bodyPr wrap="none" lIns="90920" tIns="45495" rIns="90920" bIns="45495" rtlCol="0">
            <a:spAutoFit/>
          </a:bodyPr>
          <a:lstStyle/>
          <a:p>
            <a:pPr algn="ctr" defTabSz="979042" eaLnBrk="0" fontAlgn="base" hangingPunct="0">
              <a:spcBef>
                <a:spcPct val="0"/>
              </a:spcBef>
              <a:spcAft>
                <a:spcPct val="0"/>
              </a:spcAft>
            </a:pPr>
            <a:r>
              <a:rPr lang="en-US" sz="1100" b="1" dirty="0">
                <a:solidFill>
                  <a:srgbClr val="000000"/>
                </a:solidFill>
                <a:latin typeface="Intel Clear" panose="020B0604020203020204" pitchFamily="34" charset="0"/>
              </a:rPr>
              <a:t>SOC A0 PO / PO Exit</a:t>
            </a:r>
          </a:p>
        </p:txBody>
      </p:sp>
      <p:sp>
        <p:nvSpPr>
          <p:cNvPr id="401" name="TextBox 400">
            <a:extLst>
              <a:ext uri="{FF2B5EF4-FFF2-40B4-BE49-F238E27FC236}">
                <a16:creationId xmlns:a16="http://schemas.microsoft.com/office/drawing/2014/main" id="{6FB72D3F-988C-430F-BD61-8EA5920AEAF0}"/>
              </a:ext>
            </a:extLst>
          </p:cNvPr>
          <p:cNvSpPr txBox="1"/>
          <p:nvPr/>
        </p:nvSpPr>
        <p:spPr>
          <a:xfrm rot="16200000">
            <a:off x="7193987" y="1865552"/>
            <a:ext cx="879319" cy="261156"/>
          </a:xfrm>
          <a:prstGeom prst="rect">
            <a:avLst/>
          </a:prstGeom>
          <a:noFill/>
        </p:spPr>
        <p:txBody>
          <a:bodyPr wrap="none" lIns="90920" tIns="45495" rIns="90920" bIns="45495" rtlCol="0">
            <a:spAutoFit/>
          </a:bodyPr>
          <a:lstStyle/>
          <a:p>
            <a:pPr algn="ctr" defTabSz="979042" eaLnBrk="0" fontAlgn="base" hangingPunct="0">
              <a:spcBef>
                <a:spcPct val="0"/>
              </a:spcBef>
              <a:spcAft>
                <a:spcPct val="0"/>
              </a:spcAft>
            </a:pPr>
            <a:r>
              <a:rPr lang="en-US" sz="1100" b="1" dirty="0">
                <a:solidFill>
                  <a:srgbClr val="000000"/>
                </a:solidFill>
                <a:latin typeface="Intel Clear" panose="020B0604020203020204" pitchFamily="34" charset="0"/>
              </a:rPr>
              <a:t> SOC A0 TI</a:t>
            </a:r>
          </a:p>
        </p:txBody>
      </p:sp>
      <p:sp>
        <p:nvSpPr>
          <p:cNvPr id="402" name="TextBox 401">
            <a:extLst>
              <a:ext uri="{FF2B5EF4-FFF2-40B4-BE49-F238E27FC236}">
                <a16:creationId xmlns:a16="http://schemas.microsoft.com/office/drawing/2014/main" id="{9BDF337E-7777-4DAA-B080-D54819DA94C3}"/>
              </a:ext>
            </a:extLst>
          </p:cNvPr>
          <p:cNvSpPr txBox="1"/>
          <p:nvPr/>
        </p:nvSpPr>
        <p:spPr>
          <a:xfrm rot="16200000">
            <a:off x="10080830" y="2280906"/>
            <a:ext cx="1708072" cy="261156"/>
          </a:xfrm>
          <a:prstGeom prst="rect">
            <a:avLst/>
          </a:prstGeom>
          <a:noFill/>
        </p:spPr>
        <p:txBody>
          <a:bodyPr wrap="none" lIns="90920" tIns="45495" rIns="90920" bIns="45495" rtlCol="0">
            <a:spAutoFit/>
          </a:bodyPr>
          <a:lstStyle/>
          <a:p>
            <a:pPr algn="ctr" defTabSz="979042" eaLnBrk="0" fontAlgn="base" hangingPunct="0">
              <a:spcBef>
                <a:spcPct val="0"/>
              </a:spcBef>
              <a:spcAft>
                <a:spcPct val="0"/>
              </a:spcAft>
            </a:pPr>
            <a:r>
              <a:rPr lang="en-US" sz="1100" b="1" dirty="0">
                <a:solidFill>
                  <a:srgbClr val="0070C0"/>
                </a:solidFill>
                <a:latin typeface="Intel Clear" panose="020B0604020203020204" pitchFamily="34" charset="0"/>
              </a:rPr>
              <a:t>Integrated Platform QS</a:t>
            </a:r>
          </a:p>
        </p:txBody>
      </p:sp>
      <p:sp>
        <p:nvSpPr>
          <p:cNvPr id="405" name="TextBox 404">
            <a:extLst>
              <a:ext uri="{FF2B5EF4-FFF2-40B4-BE49-F238E27FC236}">
                <a16:creationId xmlns:a16="http://schemas.microsoft.com/office/drawing/2014/main" id="{46CCBE8F-64E6-49FC-976D-75A31342F277}"/>
              </a:ext>
            </a:extLst>
          </p:cNvPr>
          <p:cNvSpPr txBox="1"/>
          <p:nvPr/>
        </p:nvSpPr>
        <p:spPr>
          <a:xfrm>
            <a:off x="11120525" y="937131"/>
            <a:ext cx="430478" cy="230378"/>
          </a:xfrm>
          <a:prstGeom prst="rect">
            <a:avLst/>
          </a:prstGeom>
          <a:noFill/>
        </p:spPr>
        <p:txBody>
          <a:bodyPr wrap="none" lIns="90920" tIns="45495" rIns="90920" bIns="45495" rtlCol="0">
            <a:spAutoFit/>
          </a:bodyPr>
          <a:lstStyle/>
          <a:p>
            <a:pPr algn="ctr" defTabSz="979042" eaLnBrk="0" fontAlgn="base" hangingPunct="0">
              <a:spcBef>
                <a:spcPct val="0"/>
              </a:spcBef>
              <a:spcAft>
                <a:spcPct val="0"/>
              </a:spcAft>
            </a:pPr>
            <a:r>
              <a:rPr lang="en-US" sz="900" b="1" dirty="0">
                <a:solidFill>
                  <a:srgbClr val="000000"/>
                </a:solidFill>
                <a:latin typeface="IntelOne Display Light"/>
              </a:rPr>
              <a:t>PRQ</a:t>
            </a:r>
          </a:p>
        </p:txBody>
      </p:sp>
      <p:sp>
        <p:nvSpPr>
          <p:cNvPr id="406" name="TextBox 405">
            <a:extLst>
              <a:ext uri="{FF2B5EF4-FFF2-40B4-BE49-F238E27FC236}">
                <a16:creationId xmlns:a16="http://schemas.microsoft.com/office/drawing/2014/main" id="{D0FD8DA7-7315-4E20-A231-D78B11B89C8D}"/>
              </a:ext>
            </a:extLst>
          </p:cNvPr>
          <p:cNvSpPr txBox="1"/>
          <p:nvPr/>
        </p:nvSpPr>
        <p:spPr>
          <a:xfrm rot="16200000">
            <a:off x="8097520" y="2502459"/>
            <a:ext cx="2179355" cy="261156"/>
          </a:xfrm>
          <a:prstGeom prst="rect">
            <a:avLst/>
          </a:prstGeom>
          <a:noFill/>
        </p:spPr>
        <p:txBody>
          <a:bodyPr wrap="none" lIns="90920" tIns="45495" rIns="90920" bIns="45495" rtlCol="0">
            <a:spAutoFit/>
          </a:bodyPr>
          <a:lstStyle/>
          <a:p>
            <a:pPr algn="ctr" defTabSz="979042" eaLnBrk="0" fontAlgn="base" hangingPunct="0">
              <a:spcBef>
                <a:spcPct val="0"/>
              </a:spcBef>
              <a:spcAft>
                <a:spcPct val="0"/>
              </a:spcAft>
            </a:pPr>
            <a:r>
              <a:rPr lang="en-US" sz="1100" b="1" dirty="0">
                <a:solidFill>
                  <a:srgbClr val="0070C0"/>
                </a:solidFill>
                <a:latin typeface="Intel Clear" panose="020B0604020203020204" pitchFamily="34" charset="0"/>
              </a:rPr>
              <a:t>Integrated Platform Pre-Alpha</a:t>
            </a:r>
          </a:p>
        </p:txBody>
      </p:sp>
      <p:sp>
        <p:nvSpPr>
          <p:cNvPr id="409" name="Rectangle 408">
            <a:extLst>
              <a:ext uri="{FF2B5EF4-FFF2-40B4-BE49-F238E27FC236}">
                <a16:creationId xmlns:a16="http://schemas.microsoft.com/office/drawing/2014/main" id="{48C1E0C7-078A-42F0-98A5-84724C35D118}"/>
              </a:ext>
            </a:extLst>
          </p:cNvPr>
          <p:cNvSpPr/>
          <p:nvPr/>
        </p:nvSpPr>
        <p:spPr>
          <a:xfrm>
            <a:off x="1208376" y="1928110"/>
            <a:ext cx="496176" cy="276975"/>
          </a:xfrm>
          <a:prstGeom prst="rect">
            <a:avLst/>
          </a:prstGeom>
        </p:spPr>
        <p:txBody>
          <a:bodyPr wrap="none" lIns="91415" tIns="45708" rIns="91415" bIns="45708">
            <a:spAutoFit/>
          </a:bodyPr>
          <a:lstStyle/>
          <a:p>
            <a:pPr defTabSz="913096" fontAlgn="ctr">
              <a:defRPr/>
            </a:pPr>
            <a:r>
              <a:rPr lang="en-US" sz="1200" b="1" dirty="0">
                <a:solidFill>
                  <a:schemeClr val="bg1">
                    <a:lumMod val="50000"/>
                  </a:schemeClr>
                </a:solidFill>
                <a:latin typeface="IntelOne Display Regular"/>
                <a:ea typeface="Intel Clear" panose="020B0604020203020204" pitchFamily="34" charset="0"/>
                <a:cs typeface="Intel Clear" panose="020B0604020203020204" pitchFamily="34" charset="0"/>
              </a:rPr>
              <a:t>PAS</a:t>
            </a:r>
            <a:endParaRPr lang="en-US" sz="1200" b="1" i="1" dirty="0">
              <a:solidFill>
                <a:schemeClr val="bg1">
                  <a:lumMod val="50000"/>
                </a:schemeClr>
              </a:solidFill>
              <a:latin typeface="IntelOne Display Regular"/>
              <a:ea typeface="Intel Clear" panose="020B0604020203020204" pitchFamily="34" charset="0"/>
              <a:cs typeface="Intel Clear" panose="020B0604020203020204" pitchFamily="34" charset="0"/>
            </a:endParaRPr>
          </a:p>
        </p:txBody>
      </p:sp>
      <p:graphicFrame>
        <p:nvGraphicFramePr>
          <p:cNvPr id="410" name="Table 409">
            <a:extLst>
              <a:ext uri="{FF2B5EF4-FFF2-40B4-BE49-F238E27FC236}">
                <a16:creationId xmlns:a16="http://schemas.microsoft.com/office/drawing/2014/main" id="{DA1FDE47-D30B-497A-98E4-073D9CE6117C}"/>
              </a:ext>
            </a:extLst>
          </p:cNvPr>
          <p:cNvGraphicFramePr>
            <a:graphicFrameLocks noGrp="1"/>
          </p:cNvGraphicFramePr>
          <p:nvPr/>
        </p:nvGraphicFramePr>
        <p:xfrm>
          <a:off x="2503817" y="1897874"/>
          <a:ext cx="2066379" cy="320014"/>
        </p:xfrm>
        <a:graphic>
          <a:graphicData uri="http://schemas.openxmlformats.org/drawingml/2006/table">
            <a:tbl>
              <a:tblPr/>
              <a:tblGrid>
                <a:gridCol w="923472">
                  <a:extLst>
                    <a:ext uri="{9D8B030D-6E8A-4147-A177-3AD203B41FA5}">
                      <a16:colId xmlns:a16="http://schemas.microsoft.com/office/drawing/2014/main" val="20001"/>
                    </a:ext>
                  </a:extLst>
                </a:gridCol>
                <a:gridCol w="533356">
                  <a:extLst>
                    <a:ext uri="{9D8B030D-6E8A-4147-A177-3AD203B41FA5}">
                      <a16:colId xmlns:a16="http://schemas.microsoft.com/office/drawing/2014/main" val="20002"/>
                    </a:ext>
                  </a:extLst>
                </a:gridCol>
                <a:gridCol w="609551">
                  <a:extLst>
                    <a:ext uri="{9D8B030D-6E8A-4147-A177-3AD203B41FA5}">
                      <a16:colId xmlns:a16="http://schemas.microsoft.com/office/drawing/2014/main" val="20003"/>
                    </a:ext>
                  </a:extLst>
                </a:gridCol>
              </a:tblGrid>
              <a:tr h="32001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PAS 0.5</a:t>
                      </a:r>
                    </a:p>
                  </a:txBody>
                  <a:tcPr marL="42111" marR="42111" marT="42111" marB="42111"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baseline="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PAS 0.8</a:t>
                      </a:r>
                      <a:endParaRPr lang="en-US" sz="1000" b="0" i="0" u="none" strike="noStrike" kern="120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endParaRPr>
                    </a:p>
                  </a:txBody>
                  <a:tcPr marL="42111" marR="42111" marT="42111" marB="42111"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kern="120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PAS 1.0</a:t>
                      </a:r>
                    </a:p>
                  </a:txBody>
                  <a:tcPr marL="42111" marR="42111" marT="42111" marB="42111"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bl>
          </a:graphicData>
        </a:graphic>
      </p:graphicFrame>
      <p:sp>
        <p:nvSpPr>
          <p:cNvPr id="411" name="Rectangle 410">
            <a:extLst>
              <a:ext uri="{FF2B5EF4-FFF2-40B4-BE49-F238E27FC236}">
                <a16:creationId xmlns:a16="http://schemas.microsoft.com/office/drawing/2014/main" id="{45DBF27B-0629-4FB0-B195-9BAC28D193B7}"/>
              </a:ext>
            </a:extLst>
          </p:cNvPr>
          <p:cNvSpPr/>
          <p:nvPr/>
        </p:nvSpPr>
        <p:spPr bwMode="auto">
          <a:xfrm>
            <a:off x="197577" y="4826108"/>
            <a:ext cx="11242125" cy="1934080"/>
          </a:xfrm>
          <a:prstGeom prst="rect">
            <a:avLst/>
          </a:prstGeom>
          <a:solidFill>
            <a:schemeClr val="tx1">
              <a:alpha val="15000"/>
            </a:schemeClr>
          </a:solidFill>
          <a:ln w="19050" cap="flat" cmpd="sng" algn="ctr">
            <a:solidFill>
              <a:srgbClr val="FFE433">
                <a:lumMod val="50000"/>
              </a:srgbClr>
            </a:solidFill>
            <a:prstDash val="dash"/>
            <a:round/>
            <a:headEnd type="none" w="med" len="med"/>
            <a:tailEnd type="none" w="med" len="med"/>
          </a:ln>
          <a:effectLst/>
        </p:spPr>
        <p:txBody>
          <a:bodyPr vert="horz" wrap="square" lIns="46789" tIns="46789" rIns="46789" bIns="46789" numCol="1" rtlCol="0" anchor="ctr" anchorCtr="0" compatLnSpc="1">
            <a:prstTxWarp prst="textNoShape">
              <a:avLst/>
            </a:prstTxWarp>
          </a:bodyPr>
          <a:lstStyle/>
          <a:p>
            <a:pPr defTabSz="914089" eaLnBrk="0" fontAlgn="base" hangingPunct="0">
              <a:spcBef>
                <a:spcPct val="0"/>
              </a:spcBef>
              <a:spcAft>
                <a:spcPct val="0"/>
              </a:spcAft>
              <a:defRPr/>
            </a:pPr>
            <a:endParaRPr lang="en-US" sz="2799" kern="0">
              <a:solidFill>
                <a:srgbClr val="000000"/>
              </a:solidFill>
              <a:latin typeface="Intel Clear" panose="020B0604020203020204" pitchFamily="34" charset="0"/>
            </a:endParaRPr>
          </a:p>
        </p:txBody>
      </p:sp>
      <p:sp>
        <p:nvSpPr>
          <p:cNvPr id="416" name="TextBox 415">
            <a:extLst>
              <a:ext uri="{FF2B5EF4-FFF2-40B4-BE49-F238E27FC236}">
                <a16:creationId xmlns:a16="http://schemas.microsoft.com/office/drawing/2014/main" id="{E04F5972-1079-4B75-A3E3-2552591507F3}"/>
              </a:ext>
            </a:extLst>
          </p:cNvPr>
          <p:cNvSpPr txBox="1"/>
          <p:nvPr/>
        </p:nvSpPr>
        <p:spPr>
          <a:xfrm rot="16200000">
            <a:off x="7973815" y="2050329"/>
            <a:ext cx="1482048" cy="261156"/>
          </a:xfrm>
          <a:prstGeom prst="rect">
            <a:avLst/>
          </a:prstGeom>
          <a:noFill/>
        </p:spPr>
        <p:txBody>
          <a:bodyPr wrap="none" lIns="90920" tIns="45495" rIns="90920" bIns="45495" rtlCol="0">
            <a:spAutoFit/>
          </a:bodyPr>
          <a:lstStyle/>
          <a:p>
            <a:pPr algn="ctr" defTabSz="979042" eaLnBrk="0" fontAlgn="base" hangingPunct="0">
              <a:spcBef>
                <a:spcPct val="0"/>
              </a:spcBef>
              <a:spcAft>
                <a:spcPct val="0"/>
              </a:spcAft>
            </a:pPr>
            <a:r>
              <a:rPr lang="en-US" sz="1100" b="1" dirty="0">
                <a:solidFill>
                  <a:srgbClr val="000000"/>
                </a:solidFill>
                <a:latin typeface="Intel Clear" panose="020B0604020203020204" pitchFamily="34" charset="0"/>
              </a:rPr>
              <a:t>Platform A0 PO Exit</a:t>
            </a:r>
          </a:p>
        </p:txBody>
      </p:sp>
      <p:sp>
        <p:nvSpPr>
          <p:cNvPr id="418" name="Text Box 613650">
            <a:extLst>
              <a:ext uri="{FF2B5EF4-FFF2-40B4-BE49-F238E27FC236}">
                <a16:creationId xmlns:a16="http://schemas.microsoft.com/office/drawing/2014/main" id="{F546C69B-A6AB-4293-BEFD-E6AFCFABB536}"/>
              </a:ext>
            </a:extLst>
          </p:cNvPr>
          <p:cNvSpPr txBox="1">
            <a:spLocks noChangeArrowheads="1"/>
          </p:cNvSpPr>
          <p:nvPr/>
        </p:nvSpPr>
        <p:spPr bwMode="auto">
          <a:xfrm>
            <a:off x="8834609" y="5817456"/>
            <a:ext cx="754207" cy="438757"/>
          </a:xfrm>
          <a:prstGeom prst="rect">
            <a:avLst/>
          </a:prstGeom>
          <a:noFill/>
          <a:ln w="9525">
            <a:noFill/>
            <a:miter lim="800000"/>
            <a:headEnd/>
            <a:tailEnd/>
          </a:ln>
        </p:spPr>
        <p:txBody>
          <a:bodyPr wrap="square" lIns="89582" tIns="44791" rIns="89582" bIns="44791">
            <a:spAutoFit/>
          </a:bodyPr>
          <a:lstStyle/>
          <a:p>
            <a:pPr algn="ctr" defTabSz="950186">
              <a:lnSpc>
                <a:spcPct val="85000"/>
              </a:lnSpc>
              <a:defRPr/>
            </a:pPr>
            <a:r>
              <a:rPr lang="en-US" sz="882" b="1" i="1" dirty="0">
                <a:solidFill>
                  <a:prstClr val="black"/>
                </a:solidFill>
                <a:latin typeface="Intel Clear" panose="020B0604020203020204" pitchFamily="34" charset="0"/>
              </a:rPr>
              <a:t>Int. Platform </a:t>
            </a:r>
          </a:p>
          <a:p>
            <a:pPr algn="ctr" defTabSz="950186">
              <a:lnSpc>
                <a:spcPct val="85000"/>
              </a:lnSpc>
              <a:defRPr/>
            </a:pPr>
            <a:r>
              <a:rPr lang="en-US" sz="882" b="1" i="1" dirty="0">
                <a:solidFill>
                  <a:prstClr val="black"/>
                </a:solidFill>
                <a:latin typeface="Intel Clear" panose="020B0604020203020204" pitchFamily="34" charset="0"/>
              </a:rPr>
              <a:t>Pre-Alpha</a:t>
            </a:r>
          </a:p>
        </p:txBody>
      </p:sp>
      <p:sp>
        <p:nvSpPr>
          <p:cNvPr id="419" name="Diamond 418">
            <a:extLst>
              <a:ext uri="{FF2B5EF4-FFF2-40B4-BE49-F238E27FC236}">
                <a16:creationId xmlns:a16="http://schemas.microsoft.com/office/drawing/2014/main" id="{CF70B180-4734-4754-9EEC-4E6F4A4BD3E0}"/>
              </a:ext>
            </a:extLst>
          </p:cNvPr>
          <p:cNvSpPr/>
          <p:nvPr/>
        </p:nvSpPr>
        <p:spPr>
          <a:xfrm>
            <a:off x="9119077" y="6201654"/>
            <a:ext cx="123311" cy="178866"/>
          </a:xfrm>
          <a:prstGeom prst="diamond">
            <a:avLst/>
          </a:prstGeom>
          <a:solidFill>
            <a:srgbClr val="0070C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000000"/>
              </a:solidFill>
              <a:latin typeface="Intel Clear" panose="020B0604020203020204" pitchFamily="34" charset="0"/>
            </a:endParaRPr>
          </a:p>
        </p:txBody>
      </p:sp>
      <p:sp>
        <p:nvSpPr>
          <p:cNvPr id="420" name="Text Box 613650">
            <a:extLst>
              <a:ext uri="{FF2B5EF4-FFF2-40B4-BE49-F238E27FC236}">
                <a16:creationId xmlns:a16="http://schemas.microsoft.com/office/drawing/2014/main" id="{642C4A5B-ECFF-49C2-8FF7-2EE5DF47376F}"/>
              </a:ext>
            </a:extLst>
          </p:cNvPr>
          <p:cNvSpPr txBox="1">
            <a:spLocks noChangeArrowheads="1"/>
          </p:cNvSpPr>
          <p:nvPr/>
        </p:nvSpPr>
        <p:spPr bwMode="auto">
          <a:xfrm>
            <a:off x="10067308" y="5794197"/>
            <a:ext cx="646070" cy="438757"/>
          </a:xfrm>
          <a:prstGeom prst="rect">
            <a:avLst/>
          </a:prstGeom>
          <a:noFill/>
          <a:ln w="9525">
            <a:noFill/>
            <a:miter lim="800000"/>
            <a:headEnd/>
            <a:tailEnd/>
          </a:ln>
        </p:spPr>
        <p:txBody>
          <a:bodyPr wrap="square" lIns="89582" tIns="44791" rIns="89582" bIns="44791">
            <a:spAutoFit/>
          </a:bodyPr>
          <a:lstStyle/>
          <a:p>
            <a:pPr algn="ctr" defTabSz="950186">
              <a:lnSpc>
                <a:spcPct val="85000"/>
              </a:lnSpc>
              <a:defRPr/>
            </a:pPr>
            <a:r>
              <a:rPr lang="en-US" sz="882" b="1" i="1" dirty="0">
                <a:solidFill>
                  <a:prstClr val="black"/>
                </a:solidFill>
                <a:latin typeface="Intel Clear" panose="020B0604020203020204" pitchFamily="34" charset="0"/>
              </a:rPr>
              <a:t>Int. Platform </a:t>
            </a:r>
          </a:p>
          <a:p>
            <a:pPr algn="ctr" defTabSz="950186">
              <a:lnSpc>
                <a:spcPct val="85000"/>
              </a:lnSpc>
              <a:defRPr/>
            </a:pPr>
            <a:r>
              <a:rPr lang="en-US" sz="882" b="1" i="1" dirty="0">
                <a:solidFill>
                  <a:prstClr val="black"/>
                </a:solidFill>
                <a:latin typeface="Intel Clear" panose="020B0604020203020204" pitchFamily="34" charset="0"/>
              </a:rPr>
              <a:t>Beta</a:t>
            </a:r>
          </a:p>
        </p:txBody>
      </p:sp>
      <p:sp>
        <p:nvSpPr>
          <p:cNvPr id="421" name="Diamond 420">
            <a:extLst>
              <a:ext uri="{FF2B5EF4-FFF2-40B4-BE49-F238E27FC236}">
                <a16:creationId xmlns:a16="http://schemas.microsoft.com/office/drawing/2014/main" id="{BAD4C037-3BE5-41F4-A877-F1ADA3F9AD34}"/>
              </a:ext>
            </a:extLst>
          </p:cNvPr>
          <p:cNvSpPr/>
          <p:nvPr/>
        </p:nvSpPr>
        <p:spPr>
          <a:xfrm>
            <a:off x="10310772" y="6194229"/>
            <a:ext cx="123311" cy="178866"/>
          </a:xfrm>
          <a:prstGeom prst="diamond">
            <a:avLst/>
          </a:prstGeom>
          <a:solidFill>
            <a:srgbClr val="0070C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000000"/>
              </a:solidFill>
              <a:latin typeface="Intel Clear" panose="020B0604020203020204" pitchFamily="34" charset="0"/>
            </a:endParaRPr>
          </a:p>
        </p:txBody>
      </p:sp>
      <p:sp>
        <p:nvSpPr>
          <p:cNvPr id="426" name="Text Box 613650">
            <a:extLst>
              <a:ext uri="{FF2B5EF4-FFF2-40B4-BE49-F238E27FC236}">
                <a16:creationId xmlns:a16="http://schemas.microsoft.com/office/drawing/2014/main" id="{9B73A612-9B1D-4D01-ABE0-6C2A8817B4B5}"/>
              </a:ext>
            </a:extLst>
          </p:cNvPr>
          <p:cNvSpPr txBox="1">
            <a:spLocks noChangeArrowheads="1"/>
          </p:cNvSpPr>
          <p:nvPr/>
        </p:nvSpPr>
        <p:spPr bwMode="auto">
          <a:xfrm>
            <a:off x="10583070" y="5797337"/>
            <a:ext cx="693359" cy="438757"/>
          </a:xfrm>
          <a:prstGeom prst="rect">
            <a:avLst/>
          </a:prstGeom>
          <a:noFill/>
          <a:ln w="9525">
            <a:noFill/>
            <a:miter lim="800000"/>
            <a:headEnd/>
            <a:tailEnd/>
          </a:ln>
        </p:spPr>
        <p:txBody>
          <a:bodyPr wrap="square" lIns="89582" tIns="44791" rIns="89582" bIns="44791">
            <a:spAutoFit/>
          </a:bodyPr>
          <a:lstStyle/>
          <a:p>
            <a:pPr algn="ctr" defTabSz="950186">
              <a:lnSpc>
                <a:spcPct val="85000"/>
              </a:lnSpc>
              <a:defRPr/>
            </a:pPr>
            <a:r>
              <a:rPr lang="en-US" sz="882" b="1" i="1" dirty="0">
                <a:solidFill>
                  <a:prstClr val="black"/>
                </a:solidFill>
                <a:latin typeface="Intel Clear" panose="020B0604020203020204" pitchFamily="34" charset="0"/>
              </a:rPr>
              <a:t>Int. Platform</a:t>
            </a:r>
          </a:p>
          <a:p>
            <a:pPr algn="ctr" defTabSz="950186">
              <a:lnSpc>
                <a:spcPct val="85000"/>
              </a:lnSpc>
              <a:defRPr/>
            </a:pPr>
            <a:r>
              <a:rPr lang="en-US" sz="882" b="1" i="1" dirty="0">
                <a:solidFill>
                  <a:prstClr val="black"/>
                </a:solidFill>
                <a:latin typeface="Intel Clear" panose="020B0604020203020204" pitchFamily="34" charset="0"/>
              </a:rPr>
              <a:t>QS</a:t>
            </a:r>
          </a:p>
        </p:txBody>
      </p:sp>
      <p:sp>
        <p:nvSpPr>
          <p:cNvPr id="427" name="Diamond 426">
            <a:extLst>
              <a:ext uri="{FF2B5EF4-FFF2-40B4-BE49-F238E27FC236}">
                <a16:creationId xmlns:a16="http://schemas.microsoft.com/office/drawing/2014/main" id="{7AAB0C71-AC24-4FAE-8686-DCA2DD8CF8A7}"/>
              </a:ext>
            </a:extLst>
          </p:cNvPr>
          <p:cNvSpPr/>
          <p:nvPr/>
        </p:nvSpPr>
        <p:spPr>
          <a:xfrm>
            <a:off x="10863373" y="6194229"/>
            <a:ext cx="123311" cy="178866"/>
          </a:xfrm>
          <a:prstGeom prst="diamond">
            <a:avLst/>
          </a:prstGeom>
          <a:solidFill>
            <a:srgbClr val="0070C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000000"/>
              </a:solidFill>
              <a:latin typeface="Intel Clear" panose="020B0604020203020204" pitchFamily="34" charset="0"/>
            </a:endParaRPr>
          </a:p>
        </p:txBody>
      </p:sp>
      <p:sp>
        <p:nvSpPr>
          <p:cNvPr id="428" name="Text Box 613650">
            <a:extLst>
              <a:ext uri="{FF2B5EF4-FFF2-40B4-BE49-F238E27FC236}">
                <a16:creationId xmlns:a16="http://schemas.microsoft.com/office/drawing/2014/main" id="{AB49CA4D-95F0-48FD-92B0-1BE13BE85BE9}"/>
              </a:ext>
            </a:extLst>
          </p:cNvPr>
          <p:cNvSpPr txBox="1">
            <a:spLocks noChangeArrowheads="1"/>
          </p:cNvSpPr>
          <p:nvPr/>
        </p:nvSpPr>
        <p:spPr bwMode="auto">
          <a:xfrm>
            <a:off x="10618088" y="6360029"/>
            <a:ext cx="844557" cy="323406"/>
          </a:xfrm>
          <a:prstGeom prst="rect">
            <a:avLst/>
          </a:prstGeom>
          <a:noFill/>
          <a:ln w="9525">
            <a:noFill/>
            <a:miter lim="800000"/>
            <a:headEnd/>
            <a:tailEnd/>
          </a:ln>
        </p:spPr>
        <p:txBody>
          <a:bodyPr wrap="none" lIns="89582" tIns="44791" rIns="89582" bIns="44791">
            <a:spAutoFit/>
          </a:bodyPr>
          <a:lstStyle/>
          <a:p>
            <a:pPr algn="r" defTabSz="950186">
              <a:lnSpc>
                <a:spcPct val="85000"/>
              </a:lnSpc>
              <a:defRPr/>
            </a:pPr>
            <a:r>
              <a:rPr lang="en-US" sz="882" b="1" i="1" dirty="0">
                <a:solidFill>
                  <a:prstClr val="black"/>
                </a:solidFill>
                <a:latin typeface="Intel Clear" panose="020B0604020203020204" pitchFamily="34" charset="0"/>
              </a:rPr>
              <a:t>Int. Platform</a:t>
            </a:r>
          </a:p>
          <a:p>
            <a:pPr algn="r" defTabSz="950186">
              <a:lnSpc>
                <a:spcPct val="85000"/>
              </a:lnSpc>
              <a:defRPr/>
            </a:pPr>
            <a:r>
              <a:rPr lang="en-US" sz="882" b="1" i="1" dirty="0">
                <a:solidFill>
                  <a:prstClr val="black"/>
                </a:solidFill>
                <a:latin typeface="Intel Clear" panose="020B0604020203020204" pitchFamily="34" charset="0"/>
              </a:rPr>
              <a:t>PRQ/PV</a:t>
            </a:r>
          </a:p>
        </p:txBody>
      </p:sp>
      <p:sp>
        <p:nvSpPr>
          <p:cNvPr id="429" name="Diamond 428">
            <a:extLst>
              <a:ext uri="{FF2B5EF4-FFF2-40B4-BE49-F238E27FC236}">
                <a16:creationId xmlns:a16="http://schemas.microsoft.com/office/drawing/2014/main" id="{B11861DA-BB1A-4E59-A4F3-19B4AE22EB3F}"/>
              </a:ext>
            </a:extLst>
          </p:cNvPr>
          <p:cNvSpPr/>
          <p:nvPr/>
        </p:nvSpPr>
        <p:spPr>
          <a:xfrm>
            <a:off x="11275105" y="6191124"/>
            <a:ext cx="123311" cy="178866"/>
          </a:xfrm>
          <a:prstGeom prst="diamond">
            <a:avLst/>
          </a:prstGeom>
          <a:solidFill>
            <a:srgbClr val="0070C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000000"/>
              </a:solidFill>
              <a:latin typeface="Intel Clear" panose="020B0604020203020204" pitchFamily="34" charset="0"/>
            </a:endParaRPr>
          </a:p>
        </p:txBody>
      </p:sp>
      <p:sp>
        <p:nvSpPr>
          <p:cNvPr id="436" name="TextBox 435">
            <a:extLst>
              <a:ext uri="{FF2B5EF4-FFF2-40B4-BE49-F238E27FC236}">
                <a16:creationId xmlns:a16="http://schemas.microsoft.com/office/drawing/2014/main" id="{D19D4C28-097A-457E-AC72-BBF6FA3B31F1}"/>
              </a:ext>
            </a:extLst>
          </p:cNvPr>
          <p:cNvSpPr txBox="1"/>
          <p:nvPr/>
        </p:nvSpPr>
        <p:spPr>
          <a:xfrm rot="16200000">
            <a:off x="9470083" y="2307412"/>
            <a:ext cx="1807457" cy="261156"/>
          </a:xfrm>
          <a:prstGeom prst="rect">
            <a:avLst/>
          </a:prstGeom>
          <a:noFill/>
        </p:spPr>
        <p:txBody>
          <a:bodyPr wrap="none" lIns="90920" tIns="45495" rIns="90920" bIns="45495" rtlCol="0">
            <a:spAutoFit/>
          </a:bodyPr>
          <a:lstStyle/>
          <a:p>
            <a:pPr algn="ctr" defTabSz="979042" eaLnBrk="0" fontAlgn="base" hangingPunct="0">
              <a:spcBef>
                <a:spcPct val="0"/>
              </a:spcBef>
              <a:spcAft>
                <a:spcPct val="0"/>
              </a:spcAft>
            </a:pPr>
            <a:r>
              <a:rPr lang="en-US" sz="1100" b="1" dirty="0">
                <a:solidFill>
                  <a:srgbClr val="0070C0"/>
                </a:solidFill>
                <a:latin typeface="Intel Clear" panose="020B0604020203020204" pitchFamily="34" charset="0"/>
              </a:rPr>
              <a:t>Integrated Platform Beta</a:t>
            </a:r>
          </a:p>
        </p:txBody>
      </p:sp>
      <p:sp>
        <p:nvSpPr>
          <p:cNvPr id="437" name="TextBox 436">
            <a:extLst>
              <a:ext uri="{FF2B5EF4-FFF2-40B4-BE49-F238E27FC236}">
                <a16:creationId xmlns:a16="http://schemas.microsoft.com/office/drawing/2014/main" id="{4D03C341-73D1-4C19-9D4D-F0E8327DC9FE}"/>
              </a:ext>
            </a:extLst>
          </p:cNvPr>
          <p:cNvSpPr txBox="1"/>
          <p:nvPr/>
        </p:nvSpPr>
        <p:spPr>
          <a:xfrm rot="16200000">
            <a:off x="10329411" y="2432469"/>
            <a:ext cx="2039893" cy="261156"/>
          </a:xfrm>
          <a:prstGeom prst="rect">
            <a:avLst/>
          </a:prstGeom>
          <a:noFill/>
        </p:spPr>
        <p:txBody>
          <a:bodyPr wrap="none" lIns="90920" tIns="45495" rIns="90920" bIns="45495" rtlCol="0">
            <a:spAutoFit/>
          </a:bodyPr>
          <a:lstStyle/>
          <a:p>
            <a:pPr algn="ctr" defTabSz="979042" eaLnBrk="0" fontAlgn="base" hangingPunct="0">
              <a:spcBef>
                <a:spcPct val="0"/>
              </a:spcBef>
              <a:spcAft>
                <a:spcPct val="0"/>
              </a:spcAft>
            </a:pPr>
            <a:r>
              <a:rPr lang="en-US" sz="1100" b="1" dirty="0">
                <a:solidFill>
                  <a:srgbClr val="0070C0"/>
                </a:solidFill>
                <a:latin typeface="Intel Clear" panose="020B0604020203020204" pitchFamily="34" charset="0"/>
              </a:rPr>
              <a:t>Integrated Platform PRQ/PV</a:t>
            </a:r>
          </a:p>
        </p:txBody>
      </p:sp>
      <p:sp>
        <p:nvSpPr>
          <p:cNvPr id="438" name="Diamond 437">
            <a:extLst>
              <a:ext uri="{FF2B5EF4-FFF2-40B4-BE49-F238E27FC236}">
                <a16:creationId xmlns:a16="http://schemas.microsoft.com/office/drawing/2014/main" id="{7F61E89B-A7CB-44EF-A994-EBD3B3135E56}"/>
              </a:ext>
            </a:extLst>
          </p:cNvPr>
          <p:cNvSpPr/>
          <p:nvPr/>
        </p:nvSpPr>
        <p:spPr>
          <a:xfrm>
            <a:off x="8650867" y="6194682"/>
            <a:ext cx="123311" cy="178866"/>
          </a:xfrm>
          <a:prstGeom prst="diamond">
            <a:avLst/>
          </a:prstGeom>
          <a:solidFill>
            <a:srgbClr val="FFFF0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000000"/>
              </a:solidFill>
              <a:latin typeface="Intel Clear" panose="020B0604020203020204" pitchFamily="34" charset="0"/>
            </a:endParaRPr>
          </a:p>
        </p:txBody>
      </p:sp>
      <p:sp>
        <p:nvSpPr>
          <p:cNvPr id="439" name="Text Box 613650">
            <a:extLst>
              <a:ext uri="{FF2B5EF4-FFF2-40B4-BE49-F238E27FC236}">
                <a16:creationId xmlns:a16="http://schemas.microsoft.com/office/drawing/2014/main" id="{8B9DF6D8-3CC0-4A7F-98A0-E2271E616787}"/>
              </a:ext>
            </a:extLst>
          </p:cNvPr>
          <p:cNvSpPr txBox="1">
            <a:spLocks noChangeArrowheads="1"/>
          </p:cNvSpPr>
          <p:nvPr/>
        </p:nvSpPr>
        <p:spPr bwMode="auto">
          <a:xfrm>
            <a:off x="7983576" y="6076391"/>
            <a:ext cx="732347" cy="438757"/>
          </a:xfrm>
          <a:prstGeom prst="rect">
            <a:avLst/>
          </a:prstGeom>
          <a:noFill/>
          <a:ln w="9525">
            <a:noFill/>
            <a:miter lim="800000"/>
            <a:headEnd/>
            <a:tailEnd/>
          </a:ln>
        </p:spPr>
        <p:txBody>
          <a:bodyPr wrap="none" lIns="89582" tIns="44791" rIns="89582" bIns="44791">
            <a:spAutoFit/>
          </a:bodyPr>
          <a:lstStyle/>
          <a:p>
            <a:pPr algn="ctr" defTabSz="950186">
              <a:lnSpc>
                <a:spcPct val="85000"/>
              </a:lnSpc>
              <a:defRPr/>
            </a:pPr>
            <a:r>
              <a:rPr lang="en-US" sz="882" b="1" i="1" dirty="0">
                <a:solidFill>
                  <a:prstClr val="black"/>
                </a:solidFill>
                <a:latin typeface="Intel Clear" panose="020B0604020203020204" pitchFamily="34" charset="0"/>
              </a:rPr>
              <a:t>Platform </a:t>
            </a:r>
          </a:p>
          <a:p>
            <a:pPr algn="ctr" defTabSz="950186">
              <a:lnSpc>
                <a:spcPct val="85000"/>
              </a:lnSpc>
              <a:defRPr/>
            </a:pPr>
            <a:r>
              <a:rPr lang="en-US" sz="882" b="1" i="1" dirty="0">
                <a:solidFill>
                  <a:prstClr val="black"/>
                </a:solidFill>
                <a:latin typeface="Intel Clear" panose="020B0604020203020204" pitchFamily="34" charset="0"/>
              </a:rPr>
              <a:t>Power-On </a:t>
            </a:r>
          </a:p>
          <a:p>
            <a:pPr algn="ctr" defTabSz="950186">
              <a:lnSpc>
                <a:spcPct val="85000"/>
              </a:lnSpc>
              <a:defRPr/>
            </a:pPr>
            <a:r>
              <a:rPr lang="en-US" sz="882" b="1" i="1" dirty="0">
                <a:solidFill>
                  <a:prstClr val="black"/>
                </a:solidFill>
                <a:latin typeface="Intel Clear" panose="020B0604020203020204" pitchFamily="34" charset="0"/>
              </a:rPr>
              <a:t>Exit</a:t>
            </a:r>
          </a:p>
        </p:txBody>
      </p:sp>
      <p:sp>
        <p:nvSpPr>
          <p:cNvPr id="440" name="Text Box 613650">
            <a:extLst>
              <a:ext uri="{FF2B5EF4-FFF2-40B4-BE49-F238E27FC236}">
                <a16:creationId xmlns:a16="http://schemas.microsoft.com/office/drawing/2014/main" id="{FC3F5EAB-67E0-4FD1-A38E-4A349D14CC23}"/>
              </a:ext>
            </a:extLst>
          </p:cNvPr>
          <p:cNvSpPr txBox="1">
            <a:spLocks noChangeArrowheads="1"/>
          </p:cNvSpPr>
          <p:nvPr/>
        </p:nvSpPr>
        <p:spPr bwMode="auto">
          <a:xfrm>
            <a:off x="9478176" y="5791569"/>
            <a:ext cx="674627" cy="438757"/>
          </a:xfrm>
          <a:prstGeom prst="rect">
            <a:avLst/>
          </a:prstGeom>
          <a:noFill/>
          <a:ln w="9525">
            <a:noFill/>
            <a:miter lim="800000"/>
            <a:headEnd/>
            <a:tailEnd/>
          </a:ln>
        </p:spPr>
        <p:txBody>
          <a:bodyPr wrap="square" lIns="89582" tIns="44791" rIns="89582" bIns="44791">
            <a:spAutoFit/>
          </a:bodyPr>
          <a:lstStyle/>
          <a:p>
            <a:pPr algn="ctr" defTabSz="950186">
              <a:lnSpc>
                <a:spcPct val="85000"/>
              </a:lnSpc>
              <a:defRPr/>
            </a:pPr>
            <a:r>
              <a:rPr lang="en-US" sz="882" b="1" i="1" dirty="0">
                <a:solidFill>
                  <a:prstClr val="black"/>
                </a:solidFill>
                <a:latin typeface="Intel Clear" panose="020B0604020203020204" pitchFamily="34" charset="0"/>
              </a:rPr>
              <a:t>Int. </a:t>
            </a:r>
          </a:p>
          <a:p>
            <a:pPr algn="ctr" defTabSz="950186">
              <a:lnSpc>
                <a:spcPct val="85000"/>
              </a:lnSpc>
              <a:defRPr/>
            </a:pPr>
            <a:r>
              <a:rPr lang="en-US" sz="882" b="1" i="1" dirty="0">
                <a:solidFill>
                  <a:prstClr val="black"/>
                </a:solidFill>
                <a:latin typeface="Intel Clear" panose="020B0604020203020204" pitchFamily="34" charset="0"/>
              </a:rPr>
              <a:t>Platform </a:t>
            </a:r>
          </a:p>
          <a:p>
            <a:pPr algn="ctr" defTabSz="950186">
              <a:lnSpc>
                <a:spcPct val="85000"/>
              </a:lnSpc>
              <a:defRPr/>
            </a:pPr>
            <a:r>
              <a:rPr lang="en-US" sz="882" b="1" i="1" dirty="0">
                <a:solidFill>
                  <a:prstClr val="black"/>
                </a:solidFill>
                <a:latin typeface="Intel Clear" panose="020B0604020203020204" pitchFamily="34" charset="0"/>
              </a:rPr>
              <a:t>Alpha</a:t>
            </a:r>
          </a:p>
        </p:txBody>
      </p:sp>
      <p:sp>
        <p:nvSpPr>
          <p:cNvPr id="441" name="Diamond 440">
            <a:extLst>
              <a:ext uri="{FF2B5EF4-FFF2-40B4-BE49-F238E27FC236}">
                <a16:creationId xmlns:a16="http://schemas.microsoft.com/office/drawing/2014/main" id="{9478E37E-6D53-4DD3-A0D2-480C00D53BD4}"/>
              </a:ext>
            </a:extLst>
          </p:cNvPr>
          <p:cNvSpPr/>
          <p:nvPr/>
        </p:nvSpPr>
        <p:spPr>
          <a:xfrm>
            <a:off x="9727296" y="6188653"/>
            <a:ext cx="123311" cy="178866"/>
          </a:xfrm>
          <a:prstGeom prst="diamond">
            <a:avLst/>
          </a:prstGeom>
          <a:solidFill>
            <a:srgbClr val="0070C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000000"/>
              </a:solidFill>
              <a:latin typeface="Intel Clear" panose="020B0604020203020204" pitchFamily="34" charset="0"/>
            </a:endParaRPr>
          </a:p>
        </p:txBody>
      </p:sp>
      <p:grpSp>
        <p:nvGrpSpPr>
          <p:cNvPr id="474" name="Group 473">
            <a:extLst>
              <a:ext uri="{FF2B5EF4-FFF2-40B4-BE49-F238E27FC236}">
                <a16:creationId xmlns:a16="http://schemas.microsoft.com/office/drawing/2014/main" id="{D3930114-59AB-42FD-B5B4-9563969DAF14}"/>
              </a:ext>
            </a:extLst>
          </p:cNvPr>
          <p:cNvGrpSpPr/>
          <p:nvPr/>
        </p:nvGrpSpPr>
        <p:grpSpPr>
          <a:xfrm>
            <a:off x="3638820" y="734040"/>
            <a:ext cx="959100" cy="443039"/>
            <a:chOff x="2121845" y="559159"/>
            <a:chExt cx="959175" cy="443075"/>
          </a:xfrm>
        </p:grpSpPr>
        <p:sp>
          <p:nvSpPr>
            <p:cNvPr id="475" name="TextBox 474">
              <a:extLst>
                <a:ext uri="{FF2B5EF4-FFF2-40B4-BE49-F238E27FC236}">
                  <a16:creationId xmlns:a16="http://schemas.microsoft.com/office/drawing/2014/main" id="{933B3F04-0C3F-492D-A689-FA5182CC419D}"/>
                </a:ext>
              </a:extLst>
            </p:cNvPr>
            <p:cNvSpPr txBox="1"/>
            <p:nvPr/>
          </p:nvSpPr>
          <p:spPr>
            <a:xfrm>
              <a:off x="2121845" y="602526"/>
              <a:ext cx="959175" cy="399708"/>
            </a:xfrm>
            <a:prstGeom prst="rect">
              <a:avLst/>
            </a:prstGeom>
            <a:noFill/>
          </p:spPr>
          <p:txBody>
            <a:bodyPr wrap="square" lIns="90936" tIns="45505" rIns="90936" bIns="45505" rtlCol="0">
              <a:spAutoFit/>
            </a:bodyPr>
            <a:lstStyle/>
            <a:p>
              <a:pPr algn="r" defTabSz="979042" eaLnBrk="0" fontAlgn="base" hangingPunct="0">
                <a:spcBef>
                  <a:spcPct val="0"/>
                </a:spcBef>
                <a:spcAft>
                  <a:spcPct val="0"/>
                </a:spcAft>
                <a:defRPr/>
              </a:pPr>
              <a:r>
                <a:rPr lang="en-US" sz="1000" b="1" kern="0" dirty="0">
                  <a:solidFill>
                    <a:srgbClr val="002060"/>
                  </a:solidFill>
                  <a:latin typeface="IntelOne Display Light"/>
                </a:rPr>
                <a:t>Execution Commit (EC)</a:t>
              </a:r>
            </a:p>
          </p:txBody>
        </p:sp>
        <p:cxnSp>
          <p:nvCxnSpPr>
            <p:cNvPr id="476" name="Straight Arrow Connector 475">
              <a:extLst>
                <a:ext uri="{FF2B5EF4-FFF2-40B4-BE49-F238E27FC236}">
                  <a16:creationId xmlns:a16="http://schemas.microsoft.com/office/drawing/2014/main" id="{99545B9A-61FE-4F49-AE32-72E3D6EB5AFC}"/>
                </a:ext>
              </a:extLst>
            </p:cNvPr>
            <p:cNvCxnSpPr/>
            <p:nvPr/>
          </p:nvCxnSpPr>
          <p:spPr bwMode="auto">
            <a:xfrm>
              <a:off x="3037402" y="559159"/>
              <a:ext cx="0" cy="41919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pSp>
      <p:cxnSp>
        <p:nvCxnSpPr>
          <p:cNvPr id="479" name="Straight Connector 478">
            <a:extLst>
              <a:ext uri="{FF2B5EF4-FFF2-40B4-BE49-F238E27FC236}">
                <a16:creationId xmlns:a16="http://schemas.microsoft.com/office/drawing/2014/main" id="{F660C691-C06E-4793-88E5-E74960C4D5BE}"/>
              </a:ext>
            </a:extLst>
          </p:cNvPr>
          <p:cNvCxnSpPr/>
          <p:nvPr/>
        </p:nvCxnSpPr>
        <p:spPr bwMode="auto">
          <a:xfrm>
            <a:off x="1231952" y="1160520"/>
            <a:ext cx="10240734" cy="0"/>
          </a:xfrm>
          <a:prstGeom prst="line">
            <a:avLst/>
          </a:prstGeom>
          <a:solidFill>
            <a:srgbClr val="99CCFF"/>
          </a:solidFill>
          <a:ln w="19050" cap="flat" cmpd="sng" algn="ctr">
            <a:solidFill>
              <a:srgbClr val="000000"/>
            </a:solidFill>
            <a:prstDash val="solid"/>
            <a:round/>
            <a:headEnd type="none" w="med" len="med"/>
            <a:tailEnd type="none" w="med" len="med"/>
          </a:ln>
          <a:effectLst/>
        </p:spPr>
      </p:cxnSp>
      <p:sp>
        <p:nvSpPr>
          <p:cNvPr id="483" name="Rectangle 482">
            <a:extLst>
              <a:ext uri="{FF2B5EF4-FFF2-40B4-BE49-F238E27FC236}">
                <a16:creationId xmlns:a16="http://schemas.microsoft.com/office/drawing/2014/main" id="{C13F6F16-1423-4DD1-8353-EA1B1EC43C99}"/>
              </a:ext>
            </a:extLst>
          </p:cNvPr>
          <p:cNvSpPr/>
          <p:nvPr/>
        </p:nvSpPr>
        <p:spPr>
          <a:xfrm>
            <a:off x="203193" y="4844660"/>
            <a:ext cx="1469134" cy="307752"/>
          </a:xfrm>
          <a:prstGeom prst="rect">
            <a:avLst/>
          </a:prstGeom>
        </p:spPr>
        <p:txBody>
          <a:bodyPr wrap="none" lIns="91415" tIns="45708" rIns="91415" bIns="45708">
            <a:spAutoFit/>
          </a:bodyPr>
          <a:lstStyle/>
          <a:p>
            <a:pPr defTabSz="913096" fontAlgn="ctr">
              <a:defRPr/>
            </a:pPr>
            <a:r>
              <a:rPr lang="en-US" sz="1400" b="1" dirty="0">
                <a:latin typeface="IntelOne Display Regular"/>
                <a:ea typeface="Intel Clear" panose="020B0604020203020204" pitchFamily="34" charset="0"/>
                <a:cs typeface="Intel Clear" panose="020B0604020203020204" pitchFamily="34" charset="0"/>
              </a:rPr>
              <a:t>Release Quality</a:t>
            </a:r>
          </a:p>
        </p:txBody>
      </p:sp>
      <p:graphicFrame>
        <p:nvGraphicFramePr>
          <p:cNvPr id="484" name="Table 483">
            <a:extLst>
              <a:ext uri="{FF2B5EF4-FFF2-40B4-BE49-F238E27FC236}">
                <a16:creationId xmlns:a16="http://schemas.microsoft.com/office/drawing/2014/main" id="{FB713052-145D-418E-8307-DF22CC495372}"/>
              </a:ext>
            </a:extLst>
          </p:cNvPr>
          <p:cNvGraphicFramePr>
            <a:graphicFrameLocks noGrp="1"/>
          </p:cNvGraphicFramePr>
          <p:nvPr/>
        </p:nvGraphicFramePr>
        <p:xfrm>
          <a:off x="2503820" y="1439419"/>
          <a:ext cx="2066434" cy="320014"/>
        </p:xfrm>
        <a:graphic>
          <a:graphicData uri="http://schemas.openxmlformats.org/drawingml/2006/table">
            <a:tbl>
              <a:tblPr/>
              <a:tblGrid>
                <a:gridCol w="923979">
                  <a:extLst>
                    <a:ext uri="{9D8B030D-6E8A-4147-A177-3AD203B41FA5}">
                      <a16:colId xmlns:a16="http://schemas.microsoft.com/office/drawing/2014/main" val="20000"/>
                    </a:ext>
                  </a:extLst>
                </a:gridCol>
                <a:gridCol w="1142455">
                  <a:extLst>
                    <a:ext uri="{9D8B030D-6E8A-4147-A177-3AD203B41FA5}">
                      <a16:colId xmlns:a16="http://schemas.microsoft.com/office/drawing/2014/main" val="20001"/>
                    </a:ext>
                  </a:extLst>
                </a:gridCol>
              </a:tblGrid>
              <a:tr h="320014">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marR="0" lvl="0" indent="0" algn="ctr" defTabSz="609585" rtl="0" eaLnBrk="1" fontAlgn="b"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Intel Clear" panose="020B0604020203020204" pitchFamily="34" charset="0"/>
                          <a:ea typeface="Intel Clear" panose="020B0604020203020204" pitchFamily="34" charset="0"/>
                          <a:cs typeface="Intel Clear" panose="020B0604020203020204" pitchFamily="34" charset="0"/>
                        </a:rPr>
                        <a:t>ARCHITECTURE PATHFINDING</a:t>
                      </a:r>
                      <a:endParaRPr kumimoji="0" lang="en-US" sz="900" b="0" i="0" u="none" strike="noStrike" kern="1200" cap="none" spc="0" normalizeH="0" baseline="30000" noProof="0" dirty="0">
                        <a:ln>
                          <a:noFill/>
                        </a:ln>
                        <a:solidFill>
                          <a:schemeClr val="bg1"/>
                        </a:solidFill>
                        <a:effectLst/>
                        <a:uLnTx/>
                        <a:uFillTx/>
                        <a:latin typeface="Intel Clear" panose="020B0604020203020204" pitchFamily="34" charset="0"/>
                        <a:ea typeface="Intel Clear" panose="020B0604020203020204" pitchFamily="34" charset="0"/>
                        <a:cs typeface="Intel Clear" panose="020B0604020203020204" pitchFamily="34" charset="0"/>
                      </a:endParaRPr>
                    </a:p>
                  </a:txBody>
                  <a:tcPr marL="42111" marR="42111" marT="0" marB="0" anchor="ctr">
                    <a:lnL w="12700" cap="flat" cmpd="sng" algn="ctr">
                      <a:solidFill>
                        <a:srgbClr val="99CCFF">
                          <a:lumMod val="75000"/>
                        </a:srgbClr>
                      </a:solidFill>
                      <a:prstDash val="solid"/>
                      <a:round/>
                      <a:headEnd type="none" w="med" len="med"/>
                      <a:tailEnd type="none" w="med" len="med"/>
                    </a:lnL>
                    <a:lnR w="12700" cap="flat" cmpd="sng" algn="ctr">
                      <a:solidFill>
                        <a:srgbClr val="99CCFF">
                          <a:lumMod val="75000"/>
                        </a:srgbClr>
                      </a:solidFill>
                      <a:prstDash val="solid"/>
                      <a:round/>
                      <a:headEnd type="none" w="med" len="med"/>
                      <a:tailEnd type="none" w="med" len="med"/>
                    </a:lnR>
                    <a:lnT w="12700" cap="flat" cmpd="sng" algn="ctr">
                      <a:solidFill>
                        <a:srgbClr val="99CCFF">
                          <a:lumMod val="75000"/>
                        </a:srgbClr>
                      </a:solidFill>
                      <a:prstDash val="solid"/>
                      <a:round/>
                      <a:headEnd type="none" w="med" len="med"/>
                      <a:tailEnd type="none" w="med" len="med"/>
                    </a:lnT>
                    <a:lnB w="12700" cap="flat" cmpd="sng" algn="ctr">
                      <a:solidFill>
                        <a:srgbClr val="99CCFF">
                          <a:lumMod val="75000"/>
                        </a:srgbClr>
                      </a:solidFill>
                      <a:prstDash val="solid"/>
                      <a:round/>
                      <a:headEnd type="none" w="med" len="med"/>
                      <a:tailEnd type="none" w="med" len="med"/>
                    </a:lnB>
                    <a:lnTlToBr w="12700" cmpd="sng">
                      <a:noFill/>
                      <a:prstDash val="solid"/>
                    </a:lnTlToBr>
                    <a:lnBlToTr w="12700" cmpd="sng">
                      <a:noFill/>
                      <a:prstDash val="solid"/>
                    </a:lnBlToTr>
                    <a:solidFill>
                      <a:srgbClr val="CAE2FF">
                        <a:lumMod val="25000"/>
                        <a:alpha val="60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900" b="0" i="0" u="none" strike="noStrike" kern="1200" baseline="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TECHNOLOGY READINESS</a:t>
                      </a:r>
                    </a:p>
                  </a:txBody>
                  <a:tcPr marL="42111" marR="42111" marT="0" marB="0" anchor="ctr">
                    <a:lnL w="12700" cap="flat" cmpd="sng" algn="ctr">
                      <a:solidFill>
                        <a:srgbClr val="99CCFF">
                          <a:lumMod val="75000"/>
                        </a:srgbClr>
                      </a:solidFill>
                      <a:prstDash val="solid"/>
                      <a:round/>
                      <a:headEnd type="none" w="med" len="med"/>
                      <a:tailEnd type="none" w="med" len="med"/>
                    </a:lnL>
                    <a:lnR w="12700" cap="flat" cmpd="sng" algn="ctr">
                      <a:solidFill>
                        <a:srgbClr val="99CCFF">
                          <a:lumMod val="75000"/>
                        </a:srgbClr>
                      </a:solidFill>
                      <a:prstDash val="solid"/>
                      <a:round/>
                      <a:headEnd type="none" w="med" len="med"/>
                      <a:tailEnd type="none" w="med" len="med"/>
                    </a:lnR>
                    <a:lnT w="12700" cap="flat" cmpd="sng" algn="ctr">
                      <a:solidFill>
                        <a:srgbClr val="99CCFF">
                          <a:lumMod val="75000"/>
                        </a:srgbClr>
                      </a:solidFill>
                      <a:prstDash val="solid"/>
                      <a:round/>
                      <a:headEnd type="none" w="med" len="med"/>
                      <a:tailEnd type="none" w="med" len="med"/>
                    </a:lnT>
                    <a:lnB w="12700" cap="flat" cmpd="sng" algn="ctr">
                      <a:solidFill>
                        <a:srgbClr val="99CCFF">
                          <a:lumMod val="75000"/>
                        </a:srgbClr>
                      </a:solidFill>
                      <a:prstDash val="solid"/>
                      <a:round/>
                      <a:headEnd type="none" w="med" len="med"/>
                      <a:tailEnd type="none" w="med" len="med"/>
                    </a:lnB>
                    <a:lnTlToBr w="12700" cmpd="sng">
                      <a:noFill/>
                      <a:prstDash val="solid"/>
                    </a:lnTlToBr>
                    <a:lnBlToTr w="12700" cmpd="sng">
                      <a:noFill/>
                      <a:prstDash val="solid"/>
                    </a:lnBlToTr>
                    <a:solidFill>
                      <a:srgbClr val="A6A6A6">
                        <a:alpha val="60000"/>
                      </a:srgbClr>
                    </a:solidFill>
                  </a:tcPr>
                </a:tc>
                <a:extLst>
                  <a:ext uri="{0D108BD9-81ED-4DB2-BD59-A6C34878D82A}">
                    <a16:rowId xmlns:a16="http://schemas.microsoft.com/office/drawing/2014/main" val="10000"/>
                  </a:ext>
                </a:extLst>
              </a:tr>
            </a:tbl>
          </a:graphicData>
        </a:graphic>
      </p:graphicFrame>
      <p:sp>
        <p:nvSpPr>
          <p:cNvPr id="172" name="TextBox 171">
            <a:extLst>
              <a:ext uri="{FF2B5EF4-FFF2-40B4-BE49-F238E27FC236}">
                <a16:creationId xmlns:a16="http://schemas.microsoft.com/office/drawing/2014/main" id="{4E1B4D0D-EB5E-4FED-89D3-EF1D9DC67EFB}"/>
              </a:ext>
            </a:extLst>
          </p:cNvPr>
          <p:cNvSpPr txBox="1"/>
          <p:nvPr/>
        </p:nvSpPr>
        <p:spPr>
          <a:xfrm>
            <a:off x="1966145" y="6886866"/>
            <a:ext cx="7601019" cy="569362"/>
          </a:xfrm>
          <a:prstGeom prst="rect">
            <a:avLst/>
          </a:prstGeom>
          <a:noFill/>
          <a:ln>
            <a:noFill/>
          </a:ln>
        </p:spPr>
        <p:txBody>
          <a:bodyPr wrap="square" lIns="91415" tIns="45708" rIns="91415" bIns="45708" rtlCol="0">
            <a:spAutoFit/>
          </a:bodyPr>
          <a:lstStyle/>
          <a:p>
            <a:pPr defTabSz="992642"/>
            <a:r>
              <a:rPr lang="en-US" sz="1100" i="1" dirty="0">
                <a:solidFill>
                  <a:srgbClr val="00B0F0"/>
                </a:solidFill>
                <a:latin typeface="IntelOne Display Regular"/>
              </a:rPr>
              <a:t>*For more information on Platform Execution </a:t>
            </a:r>
            <a:r>
              <a:rPr lang="en-US" sz="1100" i="1" dirty="0" err="1">
                <a:solidFill>
                  <a:srgbClr val="00B0F0"/>
                </a:solidFill>
                <a:latin typeface="IntelOne Display Regular"/>
              </a:rPr>
              <a:t>Swimlanes</a:t>
            </a:r>
            <a:r>
              <a:rPr lang="en-US" sz="1100" i="1" dirty="0">
                <a:solidFill>
                  <a:srgbClr val="00B0F0"/>
                </a:solidFill>
                <a:latin typeface="IntelOne Display Regular"/>
              </a:rPr>
              <a:t>: </a:t>
            </a:r>
            <a:r>
              <a:rPr lang="en-US" sz="1100" i="1" dirty="0">
                <a:solidFill>
                  <a:srgbClr val="00B0F0"/>
                </a:solidFill>
                <a:latin typeface="IntelOne Display Regular"/>
                <a:hlinkClick r:id="rId4"/>
              </a:rPr>
              <a:t>https://goto.intel.com/PlatformExecution</a:t>
            </a:r>
            <a:endParaRPr lang="en-US" sz="1100" i="1" dirty="0">
              <a:solidFill>
                <a:srgbClr val="00B0F0"/>
              </a:solidFill>
              <a:latin typeface="IntelOne Display Regular"/>
            </a:endParaRPr>
          </a:p>
          <a:p>
            <a:pPr defTabSz="992642"/>
            <a:endParaRPr lang="en-US" sz="900" i="1" dirty="0">
              <a:solidFill>
                <a:srgbClr val="00B0F0"/>
              </a:solidFill>
              <a:latin typeface="IntelOne Display Regular"/>
            </a:endParaRPr>
          </a:p>
          <a:p>
            <a:pPr defTabSz="992642"/>
            <a:r>
              <a:rPr lang="en-US" sz="1100" i="1" dirty="0">
                <a:solidFill>
                  <a:srgbClr val="00B0F0"/>
                </a:solidFill>
                <a:latin typeface="IntelOne Display Regular"/>
              </a:rPr>
              <a:t>**For more information on the FW/SW Swimlane: </a:t>
            </a:r>
            <a:r>
              <a:rPr lang="en-US" sz="1100" i="1" dirty="0">
                <a:solidFill>
                  <a:srgbClr val="00B0F0"/>
                </a:solidFill>
                <a:latin typeface="IntelOne Display Regular"/>
                <a:hlinkClick r:id="rId5"/>
              </a:rPr>
              <a:t>https://goto.intel.com/PlatformSW</a:t>
            </a:r>
            <a:endParaRPr lang="en-US" sz="1100" i="1" dirty="0">
              <a:solidFill>
                <a:srgbClr val="00B0F0"/>
              </a:solidFill>
              <a:latin typeface="IntelOne Display Regular"/>
            </a:endParaRPr>
          </a:p>
        </p:txBody>
      </p:sp>
      <p:sp>
        <p:nvSpPr>
          <p:cNvPr id="173" name="Rectangle 172">
            <a:extLst>
              <a:ext uri="{FF2B5EF4-FFF2-40B4-BE49-F238E27FC236}">
                <a16:creationId xmlns:a16="http://schemas.microsoft.com/office/drawing/2014/main" id="{0DA494B5-D710-42C3-B488-56BCF0087557}"/>
              </a:ext>
            </a:extLst>
          </p:cNvPr>
          <p:cNvSpPr/>
          <p:nvPr/>
        </p:nvSpPr>
        <p:spPr>
          <a:xfrm>
            <a:off x="1210804" y="3329908"/>
            <a:ext cx="2089662" cy="276975"/>
          </a:xfrm>
          <a:prstGeom prst="rect">
            <a:avLst/>
          </a:prstGeom>
        </p:spPr>
        <p:txBody>
          <a:bodyPr wrap="square" lIns="91415" tIns="45708" rIns="91415" bIns="45708">
            <a:spAutoFit/>
          </a:bodyPr>
          <a:lstStyle/>
          <a:p>
            <a:pPr defTabSz="913096" fontAlgn="ctr">
              <a:defRPr/>
            </a:pPr>
            <a:r>
              <a:rPr lang="en-US" sz="1200" b="1" dirty="0">
                <a:solidFill>
                  <a:srgbClr val="000000"/>
                </a:solidFill>
                <a:latin typeface="IntelOne Display Regular"/>
                <a:ea typeface="Intel Clear" panose="020B0604020203020204" pitchFamily="34" charset="0"/>
                <a:cs typeface="Intel Clear" panose="020B0604020203020204" pitchFamily="34" charset="0"/>
              </a:rPr>
              <a:t>Integrated Platform PLC*</a:t>
            </a:r>
            <a:endParaRPr lang="en-US" sz="1200" b="1" i="1" dirty="0">
              <a:solidFill>
                <a:srgbClr val="000000"/>
              </a:solidFill>
              <a:latin typeface="IntelOne Display Regular"/>
              <a:ea typeface="Intel Clear" panose="020B0604020203020204" pitchFamily="34" charset="0"/>
              <a:cs typeface="Intel Clear" panose="020B0604020203020204" pitchFamily="34" charset="0"/>
            </a:endParaRPr>
          </a:p>
        </p:txBody>
      </p:sp>
      <p:sp>
        <p:nvSpPr>
          <p:cNvPr id="175" name="TextBox 174">
            <a:extLst>
              <a:ext uri="{FF2B5EF4-FFF2-40B4-BE49-F238E27FC236}">
                <a16:creationId xmlns:a16="http://schemas.microsoft.com/office/drawing/2014/main" id="{A7A8C799-147F-4435-8DD6-E286AE7D1FF6}"/>
              </a:ext>
            </a:extLst>
          </p:cNvPr>
          <p:cNvSpPr txBox="1"/>
          <p:nvPr/>
        </p:nvSpPr>
        <p:spPr>
          <a:xfrm>
            <a:off x="7108214" y="607363"/>
            <a:ext cx="959095" cy="546293"/>
          </a:xfrm>
          <a:prstGeom prst="rect">
            <a:avLst/>
          </a:prstGeom>
          <a:noFill/>
        </p:spPr>
        <p:txBody>
          <a:bodyPr wrap="square" lIns="83745" tIns="41905" rIns="83745" bIns="41905" rtlCol="0">
            <a:spAutoFit/>
          </a:bodyPr>
          <a:lstStyle/>
          <a:p>
            <a:pPr algn="ctr" defTabSz="901796" eaLnBrk="0" fontAlgn="base" hangingPunct="0">
              <a:spcBef>
                <a:spcPct val="0"/>
              </a:spcBef>
              <a:spcAft>
                <a:spcPct val="0"/>
              </a:spcAft>
            </a:pPr>
            <a:r>
              <a:rPr lang="en-US" sz="1000" b="1" dirty="0">
                <a:solidFill>
                  <a:srgbClr val="002060"/>
                </a:solidFill>
                <a:latin typeface="IntelOne Display Light"/>
              </a:rPr>
              <a:t>Design Complete</a:t>
            </a:r>
          </a:p>
          <a:p>
            <a:pPr algn="ctr" defTabSz="901796" eaLnBrk="0" fontAlgn="base" hangingPunct="0">
              <a:spcBef>
                <a:spcPct val="0"/>
              </a:spcBef>
              <a:spcAft>
                <a:spcPct val="0"/>
              </a:spcAft>
            </a:pPr>
            <a:r>
              <a:rPr lang="en-US" sz="1000" b="1" dirty="0">
                <a:solidFill>
                  <a:srgbClr val="002060"/>
                </a:solidFill>
                <a:latin typeface="IntelOne Display Light"/>
              </a:rPr>
              <a:t>(A0 TI)</a:t>
            </a:r>
          </a:p>
        </p:txBody>
      </p:sp>
      <p:sp>
        <p:nvSpPr>
          <p:cNvPr id="176" name="TextBox 175">
            <a:extLst>
              <a:ext uri="{FF2B5EF4-FFF2-40B4-BE49-F238E27FC236}">
                <a16:creationId xmlns:a16="http://schemas.microsoft.com/office/drawing/2014/main" id="{C4E4B6C9-4628-45CF-9575-CD13D8A5DB2B}"/>
              </a:ext>
            </a:extLst>
          </p:cNvPr>
          <p:cNvSpPr txBox="1"/>
          <p:nvPr/>
        </p:nvSpPr>
        <p:spPr>
          <a:xfrm>
            <a:off x="8001396" y="535796"/>
            <a:ext cx="1048025" cy="623237"/>
          </a:xfrm>
          <a:prstGeom prst="rect">
            <a:avLst/>
          </a:prstGeom>
          <a:noFill/>
        </p:spPr>
        <p:txBody>
          <a:bodyPr wrap="square" lIns="83745" tIns="41905" rIns="83745" bIns="41905" rtlCol="0">
            <a:spAutoFit/>
          </a:bodyPr>
          <a:lstStyle/>
          <a:p>
            <a:pPr algn="ctr" defTabSz="901796" eaLnBrk="0" fontAlgn="base" hangingPunct="0">
              <a:spcBef>
                <a:spcPct val="0"/>
              </a:spcBef>
              <a:spcAft>
                <a:spcPct val="0"/>
              </a:spcAft>
            </a:pPr>
            <a:endParaRPr lang="en-US" sz="500" b="1" dirty="0">
              <a:solidFill>
                <a:srgbClr val="002060"/>
              </a:solidFill>
              <a:latin typeface="IntelOne Display Light"/>
            </a:endParaRPr>
          </a:p>
          <a:p>
            <a:pPr algn="ctr" defTabSz="901796" eaLnBrk="0" fontAlgn="base" hangingPunct="0">
              <a:spcBef>
                <a:spcPct val="0"/>
              </a:spcBef>
              <a:spcAft>
                <a:spcPct val="0"/>
              </a:spcAft>
            </a:pPr>
            <a:r>
              <a:rPr lang="en-US" sz="1000" b="1" dirty="0">
                <a:solidFill>
                  <a:srgbClr val="002060"/>
                </a:solidFill>
                <a:latin typeface="IntelOne Display Light"/>
              </a:rPr>
              <a:t>A0 PO Readiness</a:t>
            </a:r>
          </a:p>
          <a:p>
            <a:pPr algn="ctr" defTabSz="901796" eaLnBrk="0" fontAlgn="base" hangingPunct="0">
              <a:spcBef>
                <a:spcPct val="0"/>
              </a:spcBef>
              <a:spcAft>
                <a:spcPct val="0"/>
              </a:spcAft>
            </a:pPr>
            <a:r>
              <a:rPr lang="en-US" sz="1000" b="1" dirty="0">
                <a:solidFill>
                  <a:srgbClr val="002060"/>
                </a:solidFill>
                <a:latin typeface="IntelOne Display Light"/>
              </a:rPr>
              <a:t>(A0 PO Start)</a:t>
            </a:r>
          </a:p>
        </p:txBody>
      </p:sp>
      <p:sp>
        <p:nvSpPr>
          <p:cNvPr id="177" name="TextBox 176">
            <a:extLst>
              <a:ext uri="{FF2B5EF4-FFF2-40B4-BE49-F238E27FC236}">
                <a16:creationId xmlns:a16="http://schemas.microsoft.com/office/drawing/2014/main" id="{AC010CAA-A529-48AD-AC82-90BFC1AA501B}"/>
              </a:ext>
            </a:extLst>
          </p:cNvPr>
          <p:cNvSpPr txBox="1"/>
          <p:nvPr/>
        </p:nvSpPr>
        <p:spPr>
          <a:xfrm>
            <a:off x="5506803" y="685185"/>
            <a:ext cx="959096" cy="469349"/>
          </a:xfrm>
          <a:prstGeom prst="rect">
            <a:avLst/>
          </a:prstGeom>
          <a:noFill/>
        </p:spPr>
        <p:txBody>
          <a:bodyPr wrap="square" lIns="83745" tIns="41905" rIns="83745" bIns="41905" rtlCol="0">
            <a:spAutoFit/>
          </a:bodyPr>
          <a:lstStyle/>
          <a:p>
            <a:pPr algn="ctr" defTabSz="901796" eaLnBrk="0" fontAlgn="base" hangingPunct="0">
              <a:spcBef>
                <a:spcPct val="0"/>
              </a:spcBef>
              <a:spcAft>
                <a:spcPct val="0"/>
              </a:spcAft>
            </a:pPr>
            <a:endParaRPr lang="en-US" sz="500" b="1" dirty="0">
              <a:solidFill>
                <a:srgbClr val="002060"/>
              </a:solidFill>
              <a:latin typeface="IntelOne Display Light"/>
            </a:endParaRPr>
          </a:p>
          <a:p>
            <a:pPr algn="ctr" defTabSz="901796" eaLnBrk="0" fontAlgn="base" hangingPunct="0">
              <a:spcBef>
                <a:spcPct val="0"/>
              </a:spcBef>
              <a:spcAft>
                <a:spcPct val="0"/>
              </a:spcAft>
            </a:pPr>
            <a:r>
              <a:rPr lang="en-US" sz="1000" b="1" dirty="0">
                <a:solidFill>
                  <a:srgbClr val="002060"/>
                </a:solidFill>
                <a:latin typeface="IntelOne Display Light"/>
              </a:rPr>
              <a:t>Mid-Design </a:t>
            </a:r>
          </a:p>
          <a:p>
            <a:pPr algn="ctr" defTabSz="901796" eaLnBrk="0" fontAlgn="base" hangingPunct="0">
              <a:spcBef>
                <a:spcPct val="0"/>
              </a:spcBef>
              <a:spcAft>
                <a:spcPct val="0"/>
              </a:spcAft>
            </a:pPr>
            <a:r>
              <a:rPr lang="en-US" sz="1000" b="1" dirty="0">
                <a:solidFill>
                  <a:srgbClr val="002060"/>
                </a:solidFill>
                <a:latin typeface="IntelOne Display Light"/>
              </a:rPr>
              <a:t>(Design 0.8)</a:t>
            </a:r>
          </a:p>
        </p:txBody>
      </p:sp>
      <p:sp>
        <p:nvSpPr>
          <p:cNvPr id="125" name="TextBox 124">
            <a:extLst>
              <a:ext uri="{FF2B5EF4-FFF2-40B4-BE49-F238E27FC236}">
                <a16:creationId xmlns:a16="http://schemas.microsoft.com/office/drawing/2014/main" id="{348330B5-B06F-45E2-AA9E-8EA6993DEE96}"/>
              </a:ext>
            </a:extLst>
          </p:cNvPr>
          <p:cNvSpPr txBox="1"/>
          <p:nvPr/>
        </p:nvSpPr>
        <p:spPr>
          <a:xfrm>
            <a:off x="9489104" y="469326"/>
            <a:ext cx="1929402" cy="433961"/>
          </a:xfrm>
          <a:prstGeom prst="rect">
            <a:avLst/>
          </a:prstGeom>
          <a:solidFill>
            <a:srgbClr val="002060">
              <a:alpha val="20000"/>
            </a:srgbClr>
          </a:solidFill>
          <a:ln w="12700">
            <a:solidFill>
              <a:srgbClr val="002060"/>
            </a:solidFill>
          </a:ln>
        </p:spPr>
        <p:txBody>
          <a:bodyPr wrap="square" tIns="9142" rIns="45716" bIns="9142" rtlCol="0">
            <a:spAutoFit/>
          </a:bodyPr>
          <a:lstStyle/>
          <a:p>
            <a:pPr defTabSz="992642"/>
            <a:r>
              <a:rPr lang="en-US" sz="900" b="1" dirty="0">
                <a:solidFill>
                  <a:schemeClr val="bg1">
                    <a:lumMod val="50000"/>
                  </a:schemeClr>
                </a:solidFill>
                <a:latin typeface="IntelOne Display Regular"/>
              </a:rPr>
              <a:t>Non-Governed Milestones</a:t>
            </a:r>
          </a:p>
          <a:p>
            <a:pPr defTabSz="992642"/>
            <a:r>
              <a:rPr lang="en-US" sz="900" b="1" dirty="0">
                <a:solidFill>
                  <a:srgbClr val="0070C0"/>
                </a:solidFill>
                <a:latin typeface="IntelOne Display Regular"/>
              </a:rPr>
              <a:t>Self-Governed Milestones</a:t>
            </a:r>
          </a:p>
          <a:p>
            <a:pPr defTabSz="992642"/>
            <a:r>
              <a:rPr lang="en-US" sz="900" b="1" dirty="0">
                <a:solidFill>
                  <a:srgbClr val="000000"/>
                </a:solidFill>
                <a:latin typeface="IntelOne Display Regular"/>
              </a:rPr>
              <a:t>Governed Milestones</a:t>
            </a:r>
          </a:p>
        </p:txBody>
      </p:sp>
      <p:graphicFrame>
        <p:nvGraphicFramePr>
          <p:cNvPr id="136" name="Table 135">
            <a:extLst>
              <a:ext uri="{FF2B5EF4-FFF2-40B4-BE49-F238E27FC236}">
                <a16:creationId xmlns:a16="http://schemas.microsoft.com/office/drawing/2014/main" id="{B8F6A292-C046-4346-8396-6DAC50162198}"/>
              </a:ext>
            </a:extLst>
          </p:cNvPr>
          <p:cNvGraphicFramePr>
            <a:graphicFrameLocks noGrp="1"/>
          </p:cNvGraphicFramePr>
          <p:nvPr/>
        </p:nvGraphicFramePr>
        <p:xfrm>
          <a:off x="4561054" y="3234248"/>
          <a:ext cx="3925511" cy="457165"/>
        </p:xfrm>
        <a:graphic>
          <a:graphicData uri="http://schemas.openxmlformats.org/drawingml/2006/table">
            <a:tbl>
              <a:tblPr/>
              <a:tblGrid>
                <a:gridCol w="1446741">
                  <a:extLst>
                    <a:ext uri="{9D8B030D-6E8A-4147-A177-3AD203B41FA5}">
                      <a16:colId xmlns:a16="http://schemas.microsoft.com/office/drawing/2014/main" val="20001"/>
                    </a:ext>
                  </a:extLst>
                </a:gridCol>
                <a:gridCol w="1601016">
                  <a:extLst>
                    <a:ext uri="{9D8B030D-6E8A-4147-A177-3AD203B41FA5}">
                      <a16:colId xmlns:a16="http://schemas.microsoft.com/office/drawing/2014/main" val="20002"/>
                    </a:ext>
                  </a:extLst>
                </a:gridCol>
                <a:gridCol w="877754">
                  <a:extLst>
                    <a:ext uri="{9D8B030D-6E8A-4147-A177-3AD203B41FA5}">
                      <a16:colId xmlns:a16="http://schemas.microsoft.com/office/drawing/2014/main" val="20003"/>
                    </a:ext>
                  </a:extLst>
                </a:gridCol>
              </a:tblGrid>
              <a:tr h="457165">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1" i="0" u="none" strike="noStrike" kern="1200" dirty="0">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Integrated Platform 0.5</a:t>
                      </a:r>
                    </a:p>
                  </a:txBody>
                  <a:tcPr marL="42111" marR="42111" marT="42111" marB="42111"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1" i="0" u="none" strike="noStrike" kern="1200" baseline="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Integrated Platform 1.0</a:t>
                      </a:r>
                      <a:endParaRPr lang="en-US" sz="1000" b="1" i="0" u="none" strike="noStrike" kern="120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endParaRPr>
                    </a:p>
                  </a:txBody>
                  <a:tcPr marL="42111" marR="42111" marT="42111" marB="42111"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1" i="0" u="none" strike="noStrike" kern="120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Integrated Platform 1.1</a:t>
                      </a:r>
                    </a:p>
                  </a:txBody>
                  <a:tcPr marL="42111" marR="42111" marT="42111" marB="42111"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graphicFrame>
        <p:nvGraphicFramePr>
          <p:cNvPr id="138" name="Table 137">
            <a:extLst>
              <a:ext uri="{FF2B5EF4-FFF2-40B4-BE49-F238E27FC236}">
                <a16:creationId xmlns:a16="http://schemas.microsoft.com/office/drawing/2014/main" id="{6C161B9E-FB9E-4DF0-8790-2807C90DF7A7}"/>
              </a:ext>
            </a:extLst>
          </p:cNvPr>
          <p:cNvGraphicFramePr>
            <a:graphicFrameLocks noGrp="1"/>
          </p:cNvGraphicFramePr>
          <p:nvPr/>
        </p:nvGraphicFramePr>
        <p:xfrm>
          <a:off x="2033377" y="5362516"/>
          <a:ext cx="6464469" cy="320112"/>
        </p:xfrm>
        <a:graphic>
          <a:graphicData uri="http://schemas.openxmlformats.org/drawingml/2006/table">
            <a:tbl>
              <a:tblPr/>
              <a:tblGrid>
                <a:gridCol w="685764">
                  <a:extLst>
                    <a:ext uri="{9D8B030D-6E8A-4147-A177-3AD203B41FA5}">
                      <a16:colId xmlns:a16="http://schemas.microsoft.com/office/drawing/2014/main" val="3453584765"/>
                    </a:ext>
                  </a:extLst>
                </a:gridCol>
                <a:gridCol w="685764">
                  <a:extLst>
                    <a:ext uri="{9D8B030D-6E8A-4147-A177-3AD203B41FA5}">
                      <a16:colId xmlns:a16="http://schemas.microsoft.com/office/drawing/2014/main" val="879963923"/>
                    </a:ext>
                  </a:extLst>
                </a:gridCol>
                <a:gridCol w="1152083">
                  <a:extLst>
                    <a:ext uri="{9D8B030D-6E8A-4147-A177-3AD203B41FA5}">
                      <a16:colId xmlns:a16="http://schemas.microsoft.com/office/drawing/2014/main" val="20000"/>
                    </a:ext>
                  </a:extLst>
                </a:gridCol>
                <a:gridCol w="1453820">
                  <a:extLst>
                    <a:ext uri="{9D8B030D-6E8A-4147-A177-3AD203B41FA5}">
                      <a16:colId xmlns:a16="http://schemas.microsoft.com/office/drawing/2014/main" val="20001"/>
                    </a:ext>
                  </a:extLst>
                </a:gridCol>
                <a:gridCol w="768056">
                  <a:extLst>
                    <a:ext uri="{9D8B030D-6E8A-4147-A177-3AD203B41FA5}">
                      <a16:colId xmlns:a16="http://schemas.microsoft.com/office/drawing/2014/main" val="20002"/>
                    </a:ext>
                  </a:extLst>
                </a:gridCol>
                <a:gridCol w="841203">
                  <a:extLst>
                    <a:ext uri="{9D8B030D-6E8A-4147-A177-3AD203B41FA5}">
                      <a16:colId xmlns:a16="http://schemas.microsoft.com/office/drawing/2014/main" val="20003"/>
                    </a:ext>
                  </a:extLst>
                </a:gridCol>
                <a:gridCol w="877779">
                  <a:extLst>
                    <a:ext uri="{9D8B030D-6E8A-4147-A177-3AD203B41FA5}">
                      <a16:colId xmlns:a16="http://schemas.microsoft.com/office/drawing/2014/main" val="2598005053"/>
                    </a:ext>
                  </a:extLst>
                </a:gridCol>
              </a:tblGrid>
              <a:tr h="320112">
                <a:tc>
                  <a:txBody>
                    <a:bodyPr/>
                    <a:lstStyle/>
                    <a:p>
                      <a:pPr algn="ctr" fontAlgn="b">
                        <a:buClrTx/>
                      </a:pPr>
                      <a:r>
                        <a:rPr lang="en-US" sz="1000" b="0" i="0" u="none" strike="noStrike" dirty="0">
                          <a:solidFill>
                            <a:schemeClr val="tx1">
                              <a:lumMod val="50000"/>
                            </a:schemeClr>
                          </a:solidFill>
                          <a:effectLst/>
                          <a:latin typeface="Intel Clear" panose="020B0604020203020204" pitchFamily="34" charset="0"/>
                        </a:rPr>
                        <a:t>FW/SW </a:t>
                      </a:r>
                    </a:p>
                    <a:p>
                      <a:pPr algn="ctr" fontAlgn="b">
                        <a:buClrTx/>
                      </a:pPr>
                      <a:r>
                        <a:rPr lang="en-US" sz="1000" b="0" i="0" u="none" strike="noStrike" dirty="0">
                          <a:solidFill>
                            <a:schemeClr val="tx1">
                              <a:lumMod val="50000"/>
                            </a:schemeClr>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F5D5"/>
                    </a:solidFill>
                  </a:tcPr>
                </a:tc>
                <a:tc>
                  <a:txBody>
                    <a:bodyPr/>
                    <a:lstStyle/>
                    <a:p>
                      <a:pPr algn="ctr" fontAlgn="b">
                        <a:buClrTx/>
                      </a:pPr>
                      <a:r>
                        <a:rPr lang="en-US" sz="1000" b="0" i="0" u="none" strike="noStrike" dirty="0">
                          <a:solidFill>
                            <a:schemeClr val="bg1"/>
                          </a:solidFill>
                          <a:effectLst/>
                          <a:latin typeface="Intel Clear" panose="020B0604020203020204" pitchFamily="34" charset="0"/>
                        </a:rPr>
                        <a:t>FW/SW </a:t>
                      </a:r>
                    </a:p>
                    <a:p>
                      <a:pPr algn="ctr" fontAlgn="b">
                        <a:buClrTx/>
                      </a:pPr>
                      <a:r>
                        <a:rPr lang="en-US" sz="1000" b="0" i="0" u="none" strike="noStrike" dirty="0">
                          <a:solidFill>
                            <a:schemeClr val="bg1"/>
                          </a:solidFill>
                          <a:effectLst/>
                          <a:latin typeface="Intel Clear" panose="020B0604020203020204" pitchFamily="34" charset="0"/>
                        </a:rPr>
                        <a:t>0.1</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347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tx1">
                              <a:lumMod val="50000"/>
                            </a:schemeClr>
                          </a:solidFill>
                          <a:effectLst/>
                          <a:latin typeface="Intel Clear" panose="020B0604020203020204" pitchFamily="34" charset="0"/>
                        </a:rPr>
                        <a:t>FW/SW 0.3</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E382"/>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chemeClr val="bg1"/>
                          </a:solidFill>
                          <a:effectLst/>
                          <a:latin typeface="Intel Clear" panose="020B0604020203020204" pitchFamily="34" charset="0"/>
                        </a:rPr>
                        <a:t>FW/SW 0.5</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000000"/>
                          </a:solidFill>
                          <a:effectLst/>
                          <a:latin typeface="Intel Clear" panose="020B0604020203020204" pitchFamily="34" charset="0"/>
                        </a:rPr>
                        <a:t>FW/SW</a:t>
                      </a:r>
                      <a:r>
                        <a:rPr lang="en-US" sz="1000" b="0" i="0" u="none" strike="noStrike" baseline="0" dirty="0">
                          <a:solidFill>
                            <a:srgbClr val="000000"/>
                          </a:solidFill>
                          <a:effectLst/>
                          <a:latin typeface="Intel Clear" panose="020B0604020203020204" pitchFamily="34" charset="0"/>
                        </a:rPr>
                        <a:t> </a:t>
                      </a:r>
                      <a:r>
                        <a:rPr lang="en-US" sz="1000" b="0" i="0" u="none" strike="noStrike" dirty="0">
                          <a:solidFill>
                            <a:srgbClr val="000000"/>
                          </a:solidFill>
                          <a:effectLst/>
                          <a:latin typeface="Intel Clear" panose="020B0604020203020204" pitchFamily="34" charset="0"/>
                        </a:rPr>
                        <a:t>0.8</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dirty="0">
                          <a:solidFill>
                            <a:srgbClr val="000000"/>
                          </a:solidFill>
                          <a:effectLst/>
                          <a:latin typeface="Intel Clear" panose="020B0604020203020204" pitchFamily="34" charset="0"/>
                        </a:rPr>
                        <a:t>FW/SW 1.0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r>
                        <a:rPr lang="en-US" sz="1000" b="0" i="0" u="none" strike="noStrike" dirty="0">
                          <a:solidFill>
                            <a:srgbClr val="000000"/>
                          </a:solidFill>
                          <a:effectLst/>
                          <a:latin typeface="Intel Clear" panose="020B0604020203020204" pitchFamily="34" charset="0"/>
                        </a:rPr>
                        <a:t>FW/SW 1.1</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139" name="Rectangle 138">
            <a:extLst>
              <a:ext uri="{FF2B5EF4-FFF2-40B4-BE49-F238E27FC236}">
                <a16:creationId xmlns:a16="http://schemas.microsoft.com/office/drawing/2014/main" id="{C86D776C-882F-4260-9B6E-59E843A76755}"/>
              </a:ext>
            </a:extLst>
          </p:cNvPr>
          <p:cNvSpPr/>
          <p:nvPr/>
        </p:nvSpPr>
        <p:spPr>
          <a:xfrm>
            <a:off x="1208375" y="5392749"/>
            <a:ext cx="869996" cy="276975"/>
          </a:xfrm>
          <a:prstGeom prst="rect">
            <a:avLst/>
          </a:prstGeom>
        </p:spPr>
        <p:txBody>
          <a:bodyPr wrap="none" lIns="91415" tIns="45708" rIns="91415" bIns="45708">
            <a:spAutoFit/>
          </a:bodyPr>
          <a:lstStyle/>
          <a:p>
            <a:pPr defTabSz="913096" fontAlgn="ctr">
              <a:defRPr/>
            </a:pPr>
            <a:r>
              <a:rPr lang="en-US" sz="1200" b="1" dirty="0">
                <a:solidFill>
                  <a:srgbClr val="000000"/>
                </a:solidFill>
                <a:latin typeface="IntelOne Display Regular"/>
              </a:rPr>
              <a:t>FW/SW**</a:t>
            </a:r>
            <a:endParaRPr lang="en-US" sz="1200" b="1" baseline="30000" dirty="0">
              <a:solidFill>
                <a:srgbClr val="000000"/>
              </a:solidFill>
              <a:latin typeface="IntelOne Display Regular"/>
            </a:endParaRPr>
          </a:p>
        </p:txBody>
      </p:sp>
      <p:sp>
        <p:nvSpPr>
          <p:cNvPr id="152" name="Diamond 151">
            <a:extLst>
              <a:ext uri="{FF2B5EF4-FFF2-40B4-BE49-F238E27FC236}">
                <a16:creationId xmlns:a16="http://schemas.microsoft.com/office/drawing/2014/main" id="{320739EA-C21B-4716-9442-4E4946294B42}"/>
              </a:ext>
            </a:extLst>
          </p:cNvPr>
          <p:cNvSpPr/>
          <p:nvPr/>
        </p:nvSpPr>
        <p:spPr>
          <a:xfrm>
            <a:off x="4487169" y="5275943"/>
            <a:ext cx="115950" cy="168125"/>
          </a:xfrm>
          <a:prstGeom prst="diamond">
            <a:avLst/>
          </a:prstGeom>
          <a:solidFill>
            <a:srgbClr val="8EA9DB"/>
          </a:solidFill>
          <a:ln w="19050" cap="flat" cmpd="sng" algn="ctr">
            <a:solidFill>
              <a:srgbClr val="000000">
                <a:lumMod val="85000"/>
                <a:lumOff val="15000"/>
              </a:srgbClr>
            </a:solidFill>
            <a:prstDash val="solid"/>
          </a:ln>
          <a:effectLst/>
        </p:spPr>
        <p:txBody>
          <a:bodyPr lIns="84204" tIns="42101" rIns="84204" bIns="42101" rtlCol="0" anchor="ctr"/>
          <a:lstStyle/>
          <a:p>
            <a:pPr algn="ctr" defTabSz="893348">
              <a:defRPr/>
            </a:pPr>
            <a:endParaRPr lang="en-US" sz="1843" kern="0" dirty="0">
              <a:solidFill>
                <a:prstClr val="white"/>
              </a:solidFill>
              <a:latin typeface="Intel Clear" panose="020B0604020203020204" pitchFamily="34" charset="0"/>
            </a:endParaRPr>
          </a:p>
        </p:txBody>
      </p:sp>
      <p:sp>
        <p:nvSpPr>
          <p:cNvPr id="153" name="Text Box 61">
            <a:extLst>
              <a:ext uri="{FF2B5EF4-FFF2-40B4-BE49-F238E27FC236}">
                <a16:creationId xmlns:a16="http://schemas.microsoft.com/office/drawing/2014/main" id="{947EA62E-FBFF-4FAE-8075-D111DC549595}"/>
              </a:ext>
            </a:extLst>
          </p:cNvPr>
          <p:cNvSpPr txBox="1">
            <a:spLocks noChangeArrowheads="1"/>
          </p:cNvSpPr>
          <p:nvPr/>
        </p:nvSpPr>
        <p:spPr bwMode="auto">
          <a:xfrm>
            <a:off x="4047869" y="5176808"/>
            <a:ext cx="534032" cy="198921"/>
          </a:xfrm>
          <a:prstGeom prst="rect">
            <a:avLst/>
          </a:prstGeom>
          <a:noFill/>
          <a:ln w="9525">
            <a:noFill/>
            <a:miter lim="800000"/>
            <a:headEnd/>
            <a:tailEnd/>
          </a:ln>
        </p:spPr>
        <p:txBody>
          <a:bodyPr wrap="none" lIns="91396" tIns="45698" rIns="91396" bIns="45698">
            <a:spAutoFit/>
          </a:bodyPr>
          <a:lstStyle/>
          <a:p>
            <a:pPr defTabSz="969639">
              <a:lnSpc>
                <a:spcPct val="85000"/>
              </a:lnSpc>
              <a:defRPr/>
            </a:pPr>
            <a:r>
              <a:rPr lang="en-US" sz="800" b="1" i="1" dirty="0">
                <a:solidFill>
                  <a:srgbClr val="000000"/>
                </a:solidFill>
                <a:latin typeface="Intel Clear" panose="020B0604020203020204" pitchFamily="34" charset="0"/>
              </a:rPr>
              <a:t>SIM 0.5</a:t>
            </a:r>
          </a:p>
        </p:txBody>
      </p:sp>
      <p:sp>
        <p:nvSpPr>
          <p:cNvPr id="106" name="Rectangle 105">
            <a:extLst>
              <a:ext uri="{FF2B5EF4-FFF2-40B4-BE49-F238E27FC236}">
                <a16:creationId xmlns:a16="http://schemas.microsoft.com/office/drawing/2014/main" id="{5E0B5BEA-7B68-49C7-9742-CEF89B9E2DF8}"/>
              </a:ext>
            </a:extLst>
          </p:cNvPr>
          <p:cNvSpPr/>
          <p:nvPr/>
        </p:nvSpPr>
        <p:spPr>
          <a:xfrm>
            <a:off x="1208376" y="2635843"/>
            <a:ext cx="1320119" cy="276975"/>
          </a:xfrm>
          <a:prstGeom prst="rect">
            <a:avLst/>
          </a:prstGeom>
        </p:spPr>
        <p:txBody>
          <a:bodyPr wrap="none" lIns="91415" tIns="45708" rIns="91415" bIns="45708">
            <a:spAutoFit/>
          </a:bodyPr>
          <a:lstStyle/>
          <a:p>
            <a:pPr defTabSz="913096" fontAlgn="ctr">
              <a:defRPr/>
            </a:pPr>
            <a:r>
              <a:rPr lang="en-US" sz="1200" b="1" dirty="0">
                <a:solidFill>
                  <a:schemeClr val="tx1">
                    <a:lumMod val="50000"/>
                  </a:schemeClr>
                </a:solidFill>
                <a:latin typeface="IntelOne Display Regular"/>
                <a:ea typeface="Intel Clear" panose="020B0604020203020204" pitchFamily="34" charset="0"/>
                <a:cs typeface="Intel Clear" panose="020B0604020203020204" pitchFamily="34" charset="0"/>
              </a:rPr>
              <a:t>Si Product (Die)</a:t>
            </a:r>
            <a:endParaRPr lang="en-US" sz="1200" b="1" i="1" dirty="0">
              <a:solidFill>
                <a:schemeClr val="tx1">
                  <a:lumMod val="50000"/>
                </a:schemeClr>
              </a:solidFill>
              <a:latin typeface="IntelOne Display Regular"/>
              <a:ea typeface="Intel Clear" panose="020B0604020203020204" pitchFamily="34" charset="0"/>
              <a:cs typeface="Intel Clear" panose="020B0604020203020204" pitchFamily="34" charset="0"/>
            </a:endParaRPr>
          </a:p>
        </p:txBody>
      </p:sp>
      <p:graphicFrame>
        <p:nvGraphicFramePr>
          <p:cNvPr id="107" name="Table 106">
            <a:extLst>
              <a:ext uri="{FF2B5EF4-FFF2-40B4-BE49-F238E27FC236}">
                <a16:creationId xmlns:a16="http://schemas.microsoft.com/office/drawing/2014/main" id="{019684E0-4AE3-40CF-A57B-0EC8BF22F82D}"/>
              </a:ext>
            </a:extLst>
          </p:cNvPr>
          <p:cNvGraphicFramePr>
            <a:graphicFrameLocks noGrp="1"/>
          </p:cNvGraphicFramePr>
          <p:nvPr/>
        </p:nvGraphicFramePr>
        <p:xfrm>
          <a:off x="4571876" y="2600483"/>
          <a:ext cx="3642051" cy="320112"/>
        </p:xfrm>
        <a:graphic>
          <a:graphicData uri="http://schemas.openxmlformats.org/drawingml/2006/table">
            <a:tbl>
              <a:tblPr/>
              <a:tblGrid>
                <a:gridCol w="384017">
                  <a:extLst>
                    <a:ext uri="{9D8B030D-6E8A-4147-A177-3AD203B41FA5}">
                      <a16:colId xmlns:a16="http://schemas.microsoft.com/office/drawing/2014/main" val="20000"/>
                    </a:ext>
                  </a:extLst>
                </a:gridCol>
                <a:gridCol w="786321">
                  <a:extLst>
                    <a:ext uri="{9D8B030D-6E8A-4147-A177-3AD203B41FA5}">
                      <a16:colId xmlns:a16="http://schemas.microsoft.com/office/drawing/2014/main" val="20001"/>
                    </a:ext>
                  </a:extLst>
                </a:gridCol>
                <a:gridCol w="566883">
                  <a:extLst>
                    <a:ext uri="{9D8B030D-6E8A-4147-A177-3AD203B41FA5}">
                      <a16:colId xmlns:a16="http://schemas.microsoft.com/office/drawing/2014/main" val="20002"/>
                    </a:ext>
                  </a:extLst>
                </a:gridCol>
                <a:gridCol w="475450">
                  <a:extLst>
                    <a:ext uri="{9D8B030D-6E8A-4147-A177-3AD203B41FA5}">
                      <a16:colId xmlns:a16="http://schemas.microsoft.com/office/drawing/2014/main" val="20003"/>
                    </a:ext>
                  </a:extLst>
                </a:gridCol>
                <a:gridCol w="841180">
                  <a:extLst>
                    <a:ext uri="{9D8B030D-6E8A-4147-A177-3AD203B41FA5}">
                      <a16:colId xmlns:a16="http://schemas.microsoft.com/office/drawing/2014/main" val="814039953"/>
                    </a:ext>
                  </a:extLst>
                </a:gridCol>
                <a:gridCol w="588200">
                  <a:extLst>
                    <a:ext uri="{9D8B030D-6E8A-4147-A177-3AD203B41FA5}">
                      <a16:colId xmlns:a16="http://schemas.microsoft.com/office/drawing/2014/main" val="2546986630"/>
                    </a:ext>
                  </a:extLst>
                </a:gridCol>
              </a:tblGrid>
              <a:tr h="320112">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0.0</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lumMod val="2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0" i="0" u="none" strike="noStrike" dirty="0">
                          <a:solidFill>
                            <a:srgbClr val="FFFFFF"/>
                          </a:solidFill>
                          <a:effectLst/>
                          <a:latin typeface="Intel Clear" panose="020B0604020203020204" pitchFamily="34" charset="0"/>
                        </a:rPr>
                        <a:t>0.5 </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marL="0" algn="ctr" defTabSz="913403" rtl="0" eaLnBrk="1" fontAlgn="b" latinLnBrk="0" hangingPunct="1"/>
                      <a:r>
                        <a:rPr lang="en-US" sz="1000" b="0" i="0" u="none" strike="noStrike" kern="1200" baseline="0" dirty="0">
                          <a:solidFill>
                            <a:srgbClr val="000000"/>
                          </a:solidFill>
                          <a:effectLst/>
                          <a:latin typeface="Intel Clear" panose="020B0604020203020204" pitchFamily="34" charset="0"/>
                          <a:ea typeface="+mn-ea"/>
                          <a:cs typeface="+mn-cs"/>
                        </a:rPr>
                        <a:t>0.8</a:t>
                      </a:r>
                      <a:endParaRPr lang="en-US" sz="1000" b="0" i="0" u="none" strike="noStrike" kern="1200" dirty="0">
                        <a:solidFill>
                          <a:srgbClr val="000000"/>
                        </a:solidFill>
                        <a:effectLst/>
                        <a:latin typeface="Intel Clear" panose="020B0604020203020204" pitchFamily="34" charset="0"/>
                        <a:ea typeface="+mn-ea"/>
                        <a:cs typeface="+mn-cs"/>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65000"/>
                      </a:srgbClr>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r>
                        <a:rPr lang="en-US" sz="1000" b="0" i="0" u="none" strike="noStrike" baseline="0" dirty="0">
                          <a:solidFill>
                            <a:srgbClr val="000000"/>
                          </a:solidFill>
                          <a:effectLst/>
                          <a:latin typeface="Intel Clear" panose="020B0604020203020204" pitchFamily="34" charset="0"/>
                        </a:rPr>
                        <a:t>1.0</a:t>
                      </a:r>
                      <a:endParaRPr lang="en-US" sz="1000" b="0" i="0" u="none" strike="noStrike" dirty="0">
                        <a:solidFill>
                          <a:srgbClr val="000000"/>
                        </a:solidFill>
                        <a:effectLst/>
                        <a:latin typeface="Intel Clear" panose="020B0604020203020204" pitchFamily="34" charset="0"/>
                      </a:endParaRP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r>
                        <a:rPr lang="en-US" sz="1000" b="0" i="0" u="none" strike="noStrike" dirty="0">
                          <a:solidFill>
                            <a:srgbClr val="000000"/>
                          </a:solidFill>
                          <a:effectLst/>
                          <a:latin typeface="Intel Clear" panose="020B0604020203020204" pitchFamily="34" charset="0"/>
                        </a:rPr>
                        <a:t>TI</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b"/>
                      <a:r>
                        <a:rPr lang="en-US" sz="1000" b="0" i="0" u="none" strike="noStrike" dirty="0">
                          <a:solidFill>
                            <a:srgbClr val="000000"/>
                          </a:solidFill>
                          <a:effectLst/>
                          <a:latin typeface="Intel Clear" panose="020B0604020203020204" pitchFamily="34" charset="0"/>
                        </a:rPr>
                        <a:t>1.1</a:t>
                      </a:r>
                    </a:p>
                  </a:txBody>
                  <a:tcPr marL="6101" marR="6101" marT="610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108" name="Rectangle 107">
            <a:extLst>
              <a:ext uri="{FF2B5EF4-FFF2-40B4-BE49-F238E27FC236}">
                <a16:creationId xmlns:a16="http://schemas.microsoft.com/office/drawing/2014/main" id="{41F40A19-EB29-4893-BAE3-D513B161E76C}"/>
              </a:ext>
            </a:extLst>
          </p:cNvPr>
          <p:cNvSpPr/>
          <p:nvPr/>
        </p:nvSpPr>
        <p:spPr bwMode="auto">
          <a:xfrm>
            <a:off x="3163805" y="2598088"/>
            <a:ext cx="1404352" cy="320205"/>
          </a:xfrm>
          <a:prstGeom prst="rect">
            <a:avLst/>
          </a:prstGeom>
          <a:solidFill>
            <a:srgbClr val="E7CF2D">
              <a:lumMod val="20000"/>
              <a:lumOff val="80000"/>
            </a:srgbClr>
          </a:solidFill>
          <a:ln w="19050" cap="flat" cmpd="sng" algn="ctr">
            <a:solidFill>
              <a:srgbClr val="000000"/>
            </a:solidFill>
            <a:prstDash val="solid"/>
            <a:round/>
            <a:headEnd type="none" w="med" len="med"/>
            <a:tailEnd type="none" w="med" len="med"/>
          </a:ln>
          <a:effectLst/>
        </p:spPr>
        <p:txBody>
          <a:bodyPr vert="horz" wrap="square" lIns="46789" tIns="46789" rIns="46789" bIns="46789" numCol="1" rtlCol="0" anchor="ctr" anchorCtr="0" compatLnSpc="1">
            <a:prstTxWarp prst="textNoShape">
              <a:avLst/>
            </a:prstTxWarp>
          </a:bodyPr>
          <a:lstStyle/>
          <a:p>
            <a:pPr algn="ctr" defTabSz="914089" eaLnBrk="0" fontAlgn="base" hangingPunct="0">
              <a:spcBef>
                <a:spcPct val="0"/>
              </a:spcBef>
              <a:spcAft>
                <a:spcPct val="0"/>
              </a:spcAft>
              <a:defRPr/>
            </a:pPr>
            <a:r>
              <a:rPr lang="en-US" sz="1000" b="1" kern="0" dirty="0">
                <a:solidFill>
                  <a:srgbClr val="000000"/>
                </a:solidFill>
                <a:latin typeface="Intel Clear" panose="020B0604020203020204" pitchFamily="34" charset="0"/>
                <a:ea typeface="Intel Clear" panose="020B0604020203020204" pitchFamily="34" charset="0"/>
                <a:cs typeface="Intel Clear" panose="020B0604020203020204" pitchFamily="34" charset="0"/>
              </a:rPr>
              <a:t>Technology Readiness</a:t>
            </a:r>
          </a:p>
        </p:txBody>
      </p:sp>
      <p:sp>
        <p:nvSpPr>
          <p:cNvPr id="109" name="TextBox 108">
            <a:extLst>
              <a:ext uri="{FF2B5EF4-FFF2-40B4-BE49-F238E27FC236}">
                <a16:creationId xmlns:a16="http://schemas.microsoft.com/office/drawing/2014/main" id="{7FDCA348-E72D-43AB-8642-3AE15AC7D23C}"/>
              </a:ext>
            </a:extLst>
          </p:cNvPr>
          <p:cNvSpPr txBox="1"/>
          <p:nvPr/>
        </p:nvSpPr>
        <p:spPr>
          <a:xfrm>
            <a:off x="1205642" y="782273"/>
            <a:ext cx="807322" cy="399657"/>
          </a:xfrm>
          <a:prstGeom prst="rect">
            <a:avLst/>
          </a:prstGeom>
          <a:noFill/>
        </p:spPr>
        <p:txBody>
          <a:bodyPr wrap="square" lIns="90922" tIns="45496" rIns="90922" bIns="45496" rtlCol="0">
            <a:spAutoFit/>
          </a:bodyPr>
          <a:lstStyle/>
          <a:p>
            <a:pPr defTabSz="979095" eaLnBrk="0" fontAlgn="base" hangingPunct="0">
              <a:spcBef>
                <a:spcPct val="0"/>
              </a:spcBef>
              <a:spcAft>
                <a:spcPct val="0"/>
              </a:spcAft>
            </a:pPr>
            <a:r>
              <a:rPr lang="en-US" sz="1000" b="1" dirty="0">
                <a:solidFill>
                  <a:srgbClr val="002060"/>
                </a:solidFill>
                <a:latin typeface="IntelOne Display Light"/>
              </a:rPr>
              <a:t>Product</a:t>
            </a:r>
          </a:p>
          <a:p>
            <a:pPr defTabSz="979095" eaLnBrk="0" fontAlgn="base" hangingPunct="0">
              <a:spcBef>
                <a:spcPct val="0"/>
              </a:spcBef>
              <a:spcAft>
                <a:spcPct val="0"/>
              </a:spcAft>
            </a:pPr>
            <a:r>
              <a:rPr lang="en-US" sz="1000" b="1" dirty="0">
                <a:solidFill>
                  <a:srgbClr val="002060"/>
                </a:solidFill>
                <a:latin typeface="IntelOne Display Light"/>
              </a:rPr>
              <a:t>Planning</a:t>
            </a:r>
            <a:endParaRPr lang="en-US" sz="1000" b="1" strike="sngStrike" baseline="30000" dirty="0">
              <a:solidFill>
                <a:srgbClr val="002060"/>
              </a:solidFill>
              <a:latin typeface="IntelOne Display Light"/>
            </a:endParaRPr>
          </a:p>
        </p:txBody>
      </p:sp>
      <p:sp>
        <p:nvSpPr>
          <p:cNvPr id="110" name="TextBox 109">
            <a:extLst>
              <a:ext uri="{FF2B5EF4-FFF2-40B4-BE49-F238E27FC236}">
                <a16:creationId xmlns:a16="http://schemas.microsoft.com/office/drawing/2014/main" id="{2DEFA1E9-8536-4AC3-AAC0-A448BCC57960}"/>
              </a:ext>
            </a:extLst>
          </p:cNvPr>
          <p:cNvSpPr txBox="1"/>
          <p:nvPr/>
        </p:nvSpPr>
        <p:spPr>
          <a:xfrm>
            <a:off x="2432905" y="634949"/>
            <a:ext cx="1004205" cy="553566"/>
          </a:xfrm>
          <a:prstGeom prst="rect">
            <a:avLst/>
          </a:prstGeom>
          <a:noFill/>
        </p:spPr>
        <p:txBody>
          <a:bodyPr wrap="square" lIns="90938" tIns="45506" rIns="90938" bIns="45506" rtlCol="0">
            <a:spAutoFit/>
          </a:bodyPr>
          <a:lstStyle/>
          <a:p>
            <a:pPr algn="r" defTabSz="979095" eaLnBrk="0" fontAlgn="base" hangingPunct="0">
              <a:spcBef>
                <a:spcPct val="0"/>
              </a:spcBef>
              <a:spcAft>
                <a:spcPct val="0"/>
              </a:spcAft>
              <a:defRPr/>
            </a:pPr>
            <a:r>
              <a:rPr lang="en-US" sz="1000" b="1" kern="0" dirty="0">
                <a:solidFill>
                  <a:srgbClr val="002060"/>
                </a:solidFill>
                <a:latin typeface="IntelOne Display Light"/>
              </a:rPr>
              <a:t>Product Concept </a:t>
            </a:r>
          </a:p>
          <a:p>
            <a:pPr algn="r" defTabSz="979095" eaLnBrk="0" fontAlgn="base" hangingPunct="0">
              <a:spcBef>
                <a:spcPct val="0"/>
              </a:spcBef>
              <a:spcAft>
                <a:spcPct val="0"/>
              </a:spcAft>
              <a:defRPr/>
            </a:pPr>
            <a:r>
              <a:rPr lang="en-US" sz="1000" b="1" kern="0" dirty="0">
                <a:solidFill>
                  <a:srgbClr val="002060"/>
                </a:solidFill>
                <a:latin typeface="IntelOne Display Light"/>
              </a:rPr>
              <a:t>(PC)</a:t>
            </a:r>
          </a:p>
        </p:txBody>
      </p:sp>
      <p:cxnSp>
        <p:nvCxnSpPr>
          <p:cNvPr id="111" name="Straight Arrow Connector 110">
            <a:extLst>
              <a:ext uri="{FF2B5EF4-FFF2-40B4-BE49-F238E27FC236}">
                <a16:creationId xmlns:a16="http://schemas.microsoft.com/office/drawing/2014/main" id="{15FB22F6-39E0-427B-A7A8-CFB0C177DE06}"/>
              </a:ext>
            </a:extLst>
          </p:cNvPr>
          <p:cNvCxnSpPr/>
          <p:nvPr/>
        </p:nvCxnSpPr>
        <p:spPr bwMode="auto">
          <a:xfrm>
            <a:off x="3391672" y="785985"/>
            <a:ext cx="0" cy="365741"/>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pSp>
        <p:nvGrpSpPr>
          <p:cNvPr id="112" name="Group 111">
            <a:extLst>
              <a:ext uri="{FF2B5EF4-FFF2-40B4-BE49-F238E27FC236}">
                <a16:creationId xmlns:a16="http://schemas.microsoft.com/office/drawing/2014/main" id="{B40FDD72-472C-4627-9A78-31C5FBBC7FBF}"/>
              </a:ext>
            </a:extLst>
          </p:cNvPr>
          <p:cNvGrpSpPr/>
          <p:nvPr/>
        </p:nvGrpSpPr>
        <p:grpSpPr>
          <a:xfrm>
            <a:off x="1751667" y="783933"/>
            <a:ext cx="1004205" cy="399677"/>
            <a:chOff x="557581" y="602524"/>
            <a:chExt cx="1004259" cy="399698"/>
          </a:xfrm>
        </p:grpSpPr>
        <p:sp>
          <p:nvSpPr>
            <p:cNvPr id="113" name="TextBox 112">
              <a:extLst>
                <a:ext uri="{FF2B5EF4-FFF2-40B4-BE49-F238E27FC236}">
                  <a16:creationId xmlns:a16="http://schemas.microsoft.com/office/drawing/2014/main" id="{72FF0912-351E-49DF-ABE8-8A4E262583B0}"/>
                </a:ext>
              </a:extLst>
            </p:cNvPr>
            <p:cNvSpPr txBox="1"/>
            <p:nvPr/>
          </p:nvSpPr>
          <p:spPr>
            <a:xfrm>
              <a:off x="557581" y="602524"/>
              <a:ext cx="1004259" cy="399698"/>
            </a:xfrm>
            <a:prstGeom prst="rect">
              <a:avLst/>
            </a:prstGeom>
            <a:noFill/>
          </p:spPr>
          <p:txBody>
            <a:bodyPr wrap="square" lIns="90938" tIns="45506" rIns="90938" bIns="45506" rtlCol="0">
              <a:spAutoFit/>
            </a:bodyPr>
            <a:lstStyle/>
            <a:p>
              <a:pPr algn="r" defTabSz="979095" eaLnBrk="0" fontAlgn="base" hangingPunct="0">
                <a:spcBef>
                  <a:spcPct val="0"/>
                </a:spcBef>
                <a:spcAft>
                  <a:spcPct val="0"/>
                </a:spcAft>
                <a:defRPr/>
              </a:pPr>
              <a:r>
                <a:rPr lang="en-US" sz="1000" b="1" kern="0" dirty="0">
                  <a:solidFill>
                    <a:srgbClr val="002060"/>
                  </a:solidFill>
                  <a:latin typeface="IntelOne Display Light"/>
                </a:rPr>
                <a:t>Product Kickoff (PK)</a:t>
              </a:r>
            </a:p>
          </p:txBody>
        </p:sp>
        <p:cxnSp>
          <p:nvCxnSpPr>
            <p:cNvPr id="114" name="Straight Arrow Connector 113">
              <a:extLst>
                <a:ext uri="{FF2B5EF4-FFF2-40B4-BE49-F238E27FC236}">
                  <a16:creationId xmlns:a16="http://schemas.microsoft.com/office/drawing/2014/main" id="{683B7812-F99F-4B4A-AF6A-8833EAC2A037}"/>
                </a:ext>
              </a:extLst>
            </p:cNvPr>
            <p:cNvCxnSpPr/>
            <p:nvPr/>
          </p:nvCxnSpPr>
          <p:spPr bwMode="auto">
            <a:xfrm>
              <a:off x="1516401" y="602524"/>
              <a:ext cx="0" cy="365760"/>
            </a:xfrm>
            <a:prstGeom prst="straightConnector1">
              <a:avLst/>
            </a:prstGeom>
            <a:solidFill>
              <a:srgbClr val="99CCFF"/>
            </a:solidFill>
            <a:ln w="19050" cap="flat" cmpd="sng" algn="ctr">
              <a:solidFill>
                <a:srgbClr val="000000">
                  <a:lumMod val="85000"/>
                  <a:lumOff val="15000"/>
                </a:srgbClr>
              </a:solidFill>
              <a:prstDash val="solid"/>
              <a:round/>
              <a:headEnd type="none" w="med" len="med"/>
              <a:tailEnd type="none"/>
            </a:ln>
            <a:effectLst/>
          </p:spPr>
        </p:cxnSp>
      </p:grpSp>
      <p:graphicFrame>
        <p:nvGraphicFramePr>
          <p:cNvPr id="115" name="Table 114">
            <a:extLst>
              <a:ext uri="{FF2B5EF4-FFF2-40B4-BE49-F238E27FC236}">
                <a16:creationId xmlns:a16="http://schemas.microsoft.com/office/drawing/2014/main" id="{E8AA4EBF-4161-4F82-9DA8-6ABB5F9D1EC6}"/>
              </a:ext>
            </a:extLst>
          </p:cNvPr>
          <p:cNvGraphicFramePr>
            <a:graphicFrameLocks noGrp="1"/>
          </p:cNvGraphicFramePr>
          <p:nvPr/>
        </p:nvGraphicFramePr>
        <p:xfrm>
          <a:off x="8487634" y="5362521"/>
          <a:ext cx="2672572" cy="320122"/>
        </p:xfrm>
        <a:graphic>
          <a:graphicData uri="http://schemas.openxmlformats.org/drawingml/2006/table">
            <a:tbl>
              <a:tblPr/>
              <a:tblGrid>
                <a:gridCol w="2672572">
                  <a:extLst>
                    <a:ext uri="{9D8B030D-6E8A-4147-A177-3AD203B41FA5}">
                      <a16:colId xmlns:a16="http://schemas.microsoft.com/office/drawing/2014/main" val="20000"/>
                    </a:ext>
                  </a:extLst>
                </a:gridCol>
              </a:tblGrid>
              <a:tr h="320122">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endParaRPr lang="en-US" sz="1000" b="0" i="0" u="none" strike="noStrike" dirty="0">
                        <a:solidFill>
                          <a:schemeClr val="tx1"/>
                        </a:solidFill>
                        <a:effectLst/>
                        <a:latin typeface="Intel Clear" panose="020B0604020203020204" pitchFamily="34"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AE2FF"/>
                    </a:solidFill>
                  </a:tcPr>
                </a:tc>
                <a:extLst>
                  <a:ext uri="{0D108BD9-81ED-4DB2-BD59-A6C34878D82A}">
                    <a16:rowId xmlns:a16="http://schemas.microsoft.com/office/drawing/2014/main" val="10000"/>
                  </a:ext>
                </a:extLst>
              </a:tr>
            </a:tbl>
          </a:graphicData>
        </a:graphic>
      </p:graphicFrame>
      <p:sp>
        <p:nvSpPr>
          <p:cNvPr id="116" name="Flowchart: Decision 188">
            <a:extLst>
              <a:ext uri="{FF2B5EF4-FFF2-40B4-BE49-F238E27FC236}">
                <a16:creationId xmlns:a16="http://schemas.microsoft.com/office/drawing/2014/main" id="{B524AEC7-ADBD-483B-83B7-9ADC89BD77ED}"/>
              </a:ext>
            </a:extLst>
          </p:cNvPr>
          <p:cNvSpPr/>
          <p:nvPr/>
        </p:nvSpPr>
        <p:spPr>
          <a:xfrm>
            <a:off x="11100057" y="5273151"/>
            <a:ext cx="123316" cy="178871"/>
          </a:xfrm>
          <a:prstGeom prst="flowChartDecision">
            <a:avLst/>
          </a:prstGeom>
          <a:solidFill>
            <a:srgbClr val="8EA9DB"/>
          </a:solidFill>
          <a:ln w="19050" cap="flat" cmpd="sng" algn="ctr">
            <a:solidFill>
              <a:srgbClr val="000000">
                <a:lumMod val="85000"/>
                <a:lumOff val="15000"/>
              </a:srgbClr>
            </a:solidFill>
            <a:prstDash val="solid"/>
          </a:ln>
          <a:effectLst/>
        </p:spPr>
        <p:txBody>
          <a:bodyPr lIns="89583" tIns="44793" rIns="89583" bIns="44793" rtlCol="0" anchor="ctr"/>
          <a:lstStyle/>
          <a:p>
            <a:pPr algn="ctr" defTabSz="950237">
              <a:defRPr/>
            </a:pPr>
            <a:endParaRPr lang="en-US" sz="1960" kern="0" dirty="0">
              <a:solidFill>
                <a:srgbClr val="000000"/>
              </a:solidFill>
              <a:latin typeface="Intel Clear" panose="020B0604020203020204" pitchFamily="34" charset="0"/>
            </a:endParaRPr>
          </a:p>
        </p:txBody>
      </p:sp>
      <p:sp>
        <p:nvSpPr>
          <p:cNvPr id="118" name="Flowchart: Decision 188">
            <a:extLst>
              <a:ext uri="{FF2B5EF4-FFF2-40B4-BE49-F238E27FC236}">
                <a16:creationId xmlns:a16="http://schemas.microsoft.com/office/drawing/2014/main" id="{5DB9DFBE-817F-416B-A7C9-B6341B08DC41}"/>
              </a:ext>
            </a:extLst>
          </p:cNvPr>
          <p:cNvSpPr/>
          <p:nvPr/>
        </p:nvSpPr>
        <p:spPr>
          <a:xfrm>
            <a:off x="8969725" y="5262277"/>
            <a:ext cx="123316" cy="178871"/>
          </a:xfrm>
          <a:prstGeom prst="flowChartDecision">
            <a:avLst/>
          </a:prstGeom>
          <a:solidFill>
            <a:srgbClr val="8EA9DB"/>
          </a:solidFill>
          <a:ln w="19050" cap="flat" cmpd="sng" algn="ctr">
            <a:solidFill>
              <a:srgbClr val="000000">
                <a:lumMod val="85000"/>
                <a:lumOff val="15000"/>
              </a:srgbClr>
            </a:solidFill>
            <a:prstDash val="solid"/>
          </a:ln>
          <a:effectLst/>
        </p:spPr>
        <p:txBody>
          <a:bodyPr lIns="89583" tIns="44793" rIns="89583" bIns="44793" rtlCol="0" anchor="ctr"/>
          <a:lstStyle/>
          <a:p>
            <a:pPr algn="ctr" defTabSz="950237">
              <a:defRPr/>
            </a:pPr>
            <a:endParaRPr lang="en-US" sz="1960" kern="0" dirty="0">
              <a:solidFill>
                <a:srgbClr val="000000"/>
              </a:solidFill>
              <a:latin typeface="Intel Clear" panose="020B0604020203020204" pitchFamily="34" charset="0"/>
            </a:endParaRPr>
          </a:p>
        </p:txBody>
      </p:sp>
      <p:sp>
        <p:nvSpPr>
          <p:cNvPr id="119" name="Flowchart: Decision 188">
            <a:extLst>
              <a:ext uri="{FF2B5EF4-FFF2-40B4-BE49-F238E27FC236}">
                <a16:creationId xmlns:a16="http://schemas.microsoft.com/office/drawing/2014/main" id="{F78CF95E-4201-4698-9DAB-202758FFD250}"/>
              </a:ext>
            </a:extLst>
          </p:cNvPr>
          <p:cNvSpPr/>
          <p:nvPr/>
        </p:nvSpPr>
        <p:spPr>
          <a:xfrm>
            <a:off x="9562265" y="5265534"/>
            <a:ext cx="123316" cy="178871"/>
          </a:xfrm>
          <a:prstGeom prst="flowChartDecision">
            <a:avLst/>
          </a:prstGeom>
          <a:solidFill>
            <a:srgbClr val="8EA9DB"/>
          </a:solidFill>
          <a:ln w="19050" cap="flat" cmpd="sng" algn="ctr">
            <a:solidFill>
              <a:srgbClr val="000000">
                <a:lumMod val="85000"/>
                <a:lumOff val="15000"/>
              </a:srgbClr>
            </a:solidFill>
            <a:prstDash val="solid"/>
          </a:ln>
          <a:effectLst/>
        </p:spPr>
        <p:txBody>
          <a:bodyPr lIns="89583" tIns="44793" rIns="89583" bIns="44793" rtlCol="0" anchor="ctr"/>
          <a:lstStyle/>
          <a:p>
            <a:pPr algn="ctr" defTabSz="950237">
              <a:defRPr/>
            </a:pPr>
            <a:endParaRPr lang="en-US" sz="1960" kern="0" dirty="0">
              <a:solidFill>
                <a:srgbClr val="000000"/>
              </a:solidFill>
              <a:latin typeface="Intel Clear" panose="020B0604020203020204" pitchFamily="34" charset="0"/>
            </a:endParaRPr>
          </a:p>
        </p:txBody>
      </p:sp>
      <p:sp>
        <p:nvSpPr>
          <p:cNvPr id="120" name="Flowchart: Decision 188">
            <a:extLst>
              <a:ext uri="{FF2B5EF4-FFF2-40B4-BE49-F238E27FC236}">
                <a16:creationId xmlns:a16="http://schemas.microsoft.com/office/drawing/2014/main" id="{EF0B44B6-2CCF-4F8C-9DA1-2BAED1519FC5}"/>
              </a:ext>
            </a:extLst>
          </p:cNvPr>
          <p:cNvSpPr/>
          <p:nvPr/>
        </p:nvSpPr>
        <p:spPr>
          <a:xfrm>
            <a:off x="10144274" y="5270651"/>
            <a:ext cx="123316" cy="178871"/>
          </a:xfrm>
          <a:prstGeom prst="flowChartDecision">
            <a:avLst/>
          </a:prstGeom>
          <a:solidFill>
            <a:srgbClr val="8EA9DB"/>
          </a:solidFill>
          <a:ln w="19050" cap="flat" cmpd="sng" algn="ctr">
            <a:solidFill>
              <a:srgbClr val="000000">
                <a:lumMod val="85000"/>
                <a:lumOff val="15000"/>
              </a:srgbClr>
            </a:solidFill>
            <a:prstDash val="solid"/>
          </a:ln>
          <a:effectLst/>
        </p:spPr>
        <p:txBody>
          <a:bodyPr lIns="89583" tIns="44793" rIns="89583" bIns="44793" rtlCol="0" anchor="ctr"/>
          <a:lstStyle/>
          <a:p>
            <a:pPr algn="ctr" defTabSz="950237">
              <a:defRPr/>
            </a:pPr>
            <a:endParaRPr lang="en-US" sz="1960" kern="0" dirty="0">
              <a:solidFill>
                <a:srgbClr val="000000"/>
              </a:solidFill>
              <a:latin typeface="Intel Clear" panose="020B0604020203020204" pitchFamily="34" charset="0"/>
            </a:endParaRPr>
          </a:p>
        </p:txBody>
      </p:sp>
      <p:sp>
        <p:nvSpPr>
          <p:cNvPr id="121" name="Text Box 61">
            <a:extLst>
              <a:ext uri="{FF2B5EF4-FFF2-40B4-BE49-F238E27FC236}">
                <a16:creationId xmlns:a16="http://schemas.microsoft.com/office/drawing/2014/main" id="{8E8A3B12-549E-426F-81E5-5DF5D0529D14}"/>
              </a:ext>
            </a:extLst>
          </p:cNvPr>
          <p:cNvSpPr txBox="1">
            <a:spLocks noChangeArrowheads="1"/>
          </p:cNvSpPr>
          <p:nvPr/>
        </p:nvSpPr>
        <p:spPr bwMode="auto">
          <a:xfrm>
            <a:off x="9989537" y="5412575"/>
            <a:ext cx="458733" cy="225617"/>
          </a:xfrm>
          <a:prstGeom prst="rect">
            <a:avLst/>
          </a:prstGeom>
          <a:noFill/>
          <a:ln w="9525">
            <a:noFill/>
            <a:miter lim="800000"/>
            <a:headEnd/>
            <a:tailEnd/>
          </a:ln>
        </p:spPr>
        <p:txBody>
          <a:bodyPr wrap="none" lIns="91417" tIns="45709" rIns="91417" bIns="45709">
            <a:spAutoFit/>
          </a:bodyPr>
          <a:lstStyle/>
          <a:p>
            <a:pPr defTabSz="969922">
              <a:lnSpc>
                <a:spcPct val="85000"/>
              </a:lnSpc>
              <a:defRPr/>
            </a:pPr>
            <a:r>
              <a:rPr lang="en-US" sz="1000" b="1" i="1" dirty="0">
                <a:solidFill>
                  <a:srgbClr val="000000"/>
                </a:solidFill>
                <a:latin typeface="Intel Clear" panose="020B0604020203020204" pitchFamily="34" charset="0"/>
              </a:rPr>
              <a:t>Beta</a:t>
            </a:r>
          </a:p>
        </p:txBody>
      </p:sp>
      <p:sp>
        <p:nvSpPr>
          <p:cNvPr id="122" name="Text Box 61">
            <a:extLst>
              <a:ext uri="{FF2B5EF4-FFF2-40B4-BE49-F238E27FC236}">
                <a16:creationId xmlns:a16="http://schemas.microsoft.com/office/drawing/2014/main" id="{19C406EA-0AAE-414B-ABF8-ECE98EF244A6}"/>
              </a:ext>
            </a:extLst>
          </p:cNvPr>
          <p:cNvSpPr txBox="1">
            <a:spLocks noChangeArrowheads="1"/>
          </p:cNvSpPr>
          <p:nvPr/>
        </p:nvSpPr>
        <p:spPr bwMode="auto">
          <a:xfrm>
            <a:off x="9368046" y="5411809"/>
            <a:ext cx="542090" cy="225617"/>
          </a:xfrm>
          <a:prstGeom prst="rect">
            <a:avLst/>
          </a:prstGeom>
          <a:noFill/>
          <a:ln w="9525">
            <a:noFill/>
            <a:miter lim="800000"/>
            <a:headEnd/>
            <a:tailEnd/>
          </a:ln>
        </p:spPr>
        <p:txBody>
          <a:bodyPr wrap="none" lIns="91417" tIns="45709" rIns="91417" bIns="45709">
            <a:spAutoFit/>
          </a:bodyPr>
          <a:lstStyle/>
          <a:p>
            <a:pPr algn="r" defTabSz="969922">
              <a:lnSpc>
                <a:spcPct val="85000"/>
              </a:lnSpc>
              <a:defRPr/>
            </a:pPr>
            <a:r>
              <a:rPr lang="en-US" sz="1000" b="1" i="1" dirty="0">
                <a:solidFill>
                  <a:srgbClr val="000000"/>
                </a:solidFill>
                <a:latin typeface="Intel Clear" panose="020B0604020203020204" pitchFamily="34" charset="0"/>
              </a:rPr>
              <a:t>Alpha</a:t>
            </a:r>
          </a:p>
        </p:txBody>
      </p:sp>
      <p:sp>
        <p:nvSpPr>
          <p:cNvPr id="123" name="Text Box 61">
            <a:extLst>
              <a:ext uri="{FF2B5EF4-FFF2-40B4-BE49-F238E27FC236}">
                <a16:creationId xmlns:a16="http://schemas.microsoft.com/office/drawing/2014/main" id="{EC1BF70B-19B0-485D-B36B-DECF1CEE1210}"/>
              </a:ext>
            </a:extLst>
          </p:cNvPr>
          <p:cNvSpPr txBox="1">
            <a:spLocks noChangeArrowheads="1"/>
          </p:cNvSpPr>
          <p:nvPr/>
        </p:nvSpPr>
        <p:spPr bwMode="auto">
          <a:xfrm>
            <a:off x="8362708" y="5365184"/>
            <a:ext cx="757879" cy="356422"/>
          </a:xfrm>
          <a:prstGeom prst="rect">
            <a:avLst/>
          </a:prstGeom>
          <a:noFill/>
          <a:ln w="9525">
            <a:noFill/>
            <a:miter lim="800000"/>
            <a:headEnd/>
            <a:tailEnd/>
          </a:ln>
        </p:spPr>
        <p:txBody>
          <a:bodyPr wrap="square" lIns="91417" tIns="45709" rIns="91417" bIns="45709">
            <a:spAutoFit/>
          </a:bodyPr>
          <a:lstStyle/>
          <a:p>
            <a:pPr algn="r" defTabSz="969922">
              <a:lnSpc>
                <a:spcPct val="85000"/>
              </a:lnSpc>
              <a:defRPr/>
            </a:pPr>
            <a:r>
              <a:rPr lang="en-US" sz="1000" b="1" i="1" dirty="0">
                <a:solidFill>
                  <a:srgbClr val="000000"/>
                </a:solidFill>
                <a:latin typeface="Intel Clear" panose="020B0604020203020204" pitchFamily="34" charset="0"/>
              </a:rPr>
              <a:t>Pre-Alpha</a:t>
            </a:r>
          </a:p>
        </p:txBody>
      </p:sp>
      <p:sp>
        <p:nvSpPr>
          <p:cNvPr id="124" name="Text Box 61">
            <a:extLst>
              <a:ext uri="{FF2B5EF4-FFF2-40B4-BE49-F238E27FC236}">
                <a16:creationId xmlns:a16="http://schemas.microsoft.com/office/drawing/2014/main" id="{12F242FB-7391-41DA-B848-07A1B9FBD21F}"/>
              </a:ext>
            </a:extLst>
          </p:cNvPr>
          <p:cNvSpPr txBox="1">
            <a:spLocks noChangeArrowheads="1"/>
          </p:cNvSpPr>
          <p:nvPr/>
        </p:nvSpPr>
        <p:spPr bwMode="auto">
          <a:xfrm>
            <a:off x="10862833" y="5376065"/>
            <a:ext cx="346523" cy="225617"/>
          </a:xfrm>
          <a:prstGeom prst="rect">
            <a:avLst/>
          </a:prstGeom>
          <a:noFill/>
          <a:ln w="9525">
            <a:noFill/>
            <a:miter lim="800000"/>
            <a:headEnd/>
            <a:tailEnd/>
          </a:ln>
        </p:spPr>
        <p:txBody>
          <a:bodyPr wrap="none" lIns="91417" tIns="45709" rIns="91417" bIns="45709">
            <a:spAutoFit/>
          </a:bodyPr>
          <a:lstStyle/>
          <a:p>
            <a:pPr algn="r" defTabSz="969922">
              <a:lnSpc>
                <a:spcPct val="85000"/>
              </a:lnSpc>
              <a:defRPr/>
            </a:pPr>
            <a:r>
              <a:rPr lang="en-US" sz="1000" b="1" i="1" dirty="0">
                <a:solidFill>
                  <a:srgbClr val="000000"/>
                </a:solidFill>
                <a:latin typeface="Intel Clear" panose="020B0604020203020204" pitchFamily="34" charset="0"/>
              </a:rPr>
              <a:t>PV</a:t>
            </a:r>
          </a:p>
        </p:txBody>
      </p:sp>
      <p:sp>
        <p:nvSpPr>
          <p:cNvPr id="127" name="Diamond 126">
            <a:extLst>
              <a:ext uri="{FF2B5EF4-FFF2-40B4-BE49-F238E27FC236}">
                <a16:creationId xmlns:a16="http://schemas.microsoft.com/office/drawing/2014/main" id="{1D869172-C7A4-4F3E-BE6F-FAEBD61C6A0E}"/>
              </a:ext>
            </a:extLst>
          </p:cNvPr>
          <p:cNvSpPr/>
          <p:nvPr/>
        </p:nvSpPr>
        <p:spPr>
          <a:xfrm>
            <a:off x="5228899" y="5279347"/>
            <a:ext cx="115954" cy="168130"/>
          </a:xfrm>
          <a:prstGeom prst="diamond">
            <a:avLst/>
          </a:prstGeom>
          <a:solidFill>
            <a:srgbClr val="8EA9DB"/>
          </a:solidFill>
          <a:ln w="19050" cap="flat" cmpd="sng" algn="ctr">
            <a:solidFill>
              <a:srgbClr val="000000">
                <a:lumMod val="85000"/>
                <a:lumOff val="15000"/>
              </a:srgbClr>
            </a:solidFill>
            <a:prstDash val="solid"/>
          </a:ln>
          <a:effectLst/>
        </p:spPr>
        <p:txBody>
          <a:bodyPr lIns="84205" tIns="42103" rIns="84205" bIns="42103" rtlCol="0" anchor="ctr"/>
          <a:lstStyle/>
          <a:p>
            <a:pPr algn="ctr" defTabSz="893395">
              <a:defRPr/>
            </a:pPr>
            <a:endParaRPr lang="en-US" sz="1843" kern="0" dirty="0">
              <a:solidFill>
                <a:prstClr val="white"/>
              </a:solidFill>
              <a:latin typeface="Intel Clear" panose="020B0604020203020204" pitchFamily="34" charset="0"/>
            </a:endParaRPr>
          </a:p>
        </p:txBody>
      </p:sp>
      <p:sp>
        <p:nvSpPr>
          <p:cNvPr id="128" name="Text Box 61">
            <a:extLst>
              <a:ext uri="{FF2B5EF4-FFF2-40B4-BE49-F238E27FC236}">
                <a16:creationId xmlns:a16="http://schemas.microsoft.com/office/drawing/2014/main" id="{EE60C0D2-87A8-46CD-8326-765FB0886672}"/>
              </a:ext>
            </a:extLst>
          </p:cNvPr>
          <p:cNvSpPr txBox="1">
            <a:spLocks noChangeArrowheads="1"/>
          </p:cNvSpPr>
          <p:nvPr/>
        </p:nvSpPr>
        <p:spPr bwMode="auto">
          <a:xfrm>
            <a:off x="4789587" y="5180213"/>
            <a:ext cx="534038" cy="198923"/>
          </a:xfrm>
          <a:prstGeom prst="rect">
            <a:avLst/>
          </a:prstGeom>
          <a:noFill/>
          <a:ln w="9525">
            <a:noFill/>
            <a:miter lim="800000"/>
            <a:headEnd/>
            <a:tailEnd/>
          </a:ln>
        </p:spPr>
        <p:txBody>
          <a:bodyPr wrap="none" lIns="91399" tIns="45699" rIns="91399" bIns="45699">
            <a:spAutoFit/>
          </a:bodyPr>
          <a:lstStyle/>
          <a:p>
            <a:pPr defTabSz="969692">
              <a:lnSpc>
                <a:spcPct val="85000"/>
              </a:lnSpc>
              <a:defRPr/>
            </a:pPr>
            <a:r>
              <a:rPr lang="en-US" sz="800" b="1" i="1" dirty="0">
                <a:solidFill>
                  <a:srgbClr val="000000"/>
                </a:solidFill>
                <a:latin typeface="Intel Clear" panose="020B0604020203020204" pitchFamily="34" charset="0"/>
              </a:rPr>
              <a:t>SIM 0.8</a:t>
            </a:r>
          </a:p>
        </p:txBody>
      </p:sp>
      <p:sp>
        <p:nvSpPr>
          <p:cNvPr id="129" name="Diamond 128">
            <a:extLst>
              <a:ext uri="{FF2B5EF4-FFF2-40B4-BE49-F238E27FC236}">
                <a16:creationId xmlns:a16="http://schemas.microsoft.com/office/drawing/2014/main" id="{323096CF-E374-4DC0-A5B0-BC1C6CD262CD}"/>
              </a:ext>
            </a:extLst>
          </p:cNvPr>
          <p:cNvSpPr/>
          <p:nvPr/>
        </p:nvSpPr>
        <p:spPr>
          <a:xfrm>
            <a:off x="6721318" y="5268724"/>
            <a:ext cx="115954" cy="168130"/>
          </a:xfrm>
          <a:prstGeom prst="diamond">
            <a:avLst/>
          </a:prstGeom>
          <a:solidFill>
            <a:srgbClr val="8EA9DB"/>
          </a:solidFill>
          <a:ln w="19050" cap="flat" cmpd="sng" algn="ctr">
            <a:solidFill>
              <a:srgbClr val="000000">
                <a:lumMod val="85000"/>
                <a:lumOff val="15000"/>
              </a:srgbClr>
            </a:solidFill>
            <a:prstDash val="solid"/>
          </a:ln>
          <a:effectLst/>
        </p:spPr>
        <p:txBody>
          <a:bodyPr lIns="84205" tIns="42103" rIns="84205" bIns="42103" rtlCol="0" anchor="ctr"/>
          <a:lstStyle/>
          <a:p>
            <a:pPr algn="ctr" defTabSz="893395">
              <a:defRPr/>
            </a:pPr>
            <a:endParaRPr lang="en-US" sz="1843" kern="0" dirty="0">
              <a:solidFill>
                <a:prstClr val="white"/>
              </a:solidFill>
              <a:latin typeface="Intel Clear" panose="020B0604020203020204" pitchFamily="34" charset="0"/>
            </a:endParaRPr>
          </a:p>
        </p:txBody>
      </p:sp>
      <p:sp>
        <p:nvSpPr>
          <p:cNvPr id="130" name="Text Box 61">
            <a:extLst>
              <a:ext uri="{FF2B5EF4-FFF2-40B4-BE49-F238E27FC236}">
                <a16:creationId xmlns:a16="http://schemas.microsoft.com/office/drawing/2014/main" id="{317303D1-E163-4838-A891-063A37150180}"/>
              </a:ext>
            </a:extLst>
          </p:cNvPr>
          <p:cNvSpPr txBox="1">
            <a:spLocks noChangeArrowheads="1"/>
          </p:cNvSpPr>
          <p:nvPr/>
        </p:nvSpPr>
        <p:spPr bwMode="auto">
          <a:xfrm>
            <a:off x="6282005" y="5169589"/>
            <a:ext cx="534038" cy="198923"/>
          </a:xfrm>
          <a:prstGeom prst="rect">
            <a:avLst/>
          </a:prstGeom>
          <a:noFill/>
          <a:ln w="9525">
            <a:noFill/>
            <a:miter lim="800000"/>
            <a:headEnd/>
            <a:tailEnd/>
          </a:ln>
        </p:spPr>
        <p:txBody>
          <a:bodyPr wrap="none" lIns="91399" tIns="45699" rIns="91399" bIns="45699">
            <a:spAutoFit/>
          </a:bodyPr>
          <a:lstStyle/>
          <a:p>
            <a:pPr defTabSz="969692">
              <a:lnSpc>
                <a:spcPct val="85000"/>
              </a:lnSpc>
              <a:defRPr/>
            </a:pPr>
            <a:r>
              <a:rPr lang="en-US" sz="800" b="1" i="1" dirty="0">
                <a:solidFill>
                  <a:srgbClr val="000000"/>
                </a:solidFill>
                <a:latin typeface="Intel Clear" panose="020B0604020203020204" pitchFamily="34" charset="0"/>
              </a:rPr>
              <a:t>SIM 1.0</a:t>
            </a:r>
          </a:p>
        </p:txBody>
      </p:sp>
      <p:sp>
        <p:nvSpPr>
          <p:cNvPr id="3" name="Diamond 2">
            <a:extLst>
              <a:ext uri="{FF2B5EF4-FFF2-40B4-BE49-F238E27FC236}">
                <a16:creationId xmlns:a16="http://schemas.microsoft.com/office/drawing/2014/main" id="{7F03A7FC-6824-A6BB-BCF6-EB5088550152}"/>
              </a:ext>
            </a:extLst>
          </p:cNvPr>
          <p:cNvSpPr/>
          <p:nvPr/>
        </p:nvSpPr>
        <p:spPr>
          <a:xfrm>
            <a:off x="5934996" y="3132664"/>
            <a:ext cx="123311" cy="178866"/>
          </a:xfrm>
          <a:prstGeom prst="diamond">
            <a:avLst/>
          </a:prstGeom>
          <a:solidFill>
            <a:srgbClr val="00B05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8" name="Diamond 7">
            <a:extLst>
              <a:ext uri="{FF2B5EF4-FFF2-40B4-BE49-F238E27FC236}">
                <a16:creationId xmlns:a16="http://schemas.microsoft.com/office/drawing/2014/main" id="{9AB2D909-9F8D-CF37-B8D6-A335997CC794}"/>
              </a:ext>
            </a:extLst>
          </p:cNvPr>
          <p:cNvSpPr/>
          <p:nvPr/>
        </p:nvSpPr>
        <p:spPr>
          <a:xfrm>
            <a:off x="6251343" y="2492759"/>
            <a:ext cx="123311" cy="178866"/>
          </a:xfrm>
          <a:prstGeom prst="diamond">
            <a:avLst/>
          </a:prstGeom>
          <a:solidFill>
            <a:srgbClr val="00B05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9" name="Diamond 8">
            <a:extLst>
              <a:ext uri="{FF2B5EF4-FFF2-40B4-BE49-F238E27FC236}">
                <a16:creationId xmlns:a16="http://schemas.microsoft.com/office/drawing/2014/main" id="{25FBBEFE-4AEB-203F-330F-E10B10AC443B}"/>
              </a:ext>
            </a:extLst>
          </p:cNvPr>
          <p:cNvSpPr/>
          <p:nvPr/>
        </p:nvSpPr>
        <p:spPr>
          <a:xfrm>
            <a:off x="7566326" y="2493133"/>
            <a:ext cx="123311" cy="178866"/>
          </a:xfrm>
          <a:prstGeom prst="diamond">
            <a:avLst/>
          </a:prstGeom>
          <a:solidFill>
            <a:srgbClr val="00B05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10" name="Diamond 9">
            <a:extLst>
              <a:ext uri="{FF2B5EF4-FFF2-40B4-BE49-F238E27FC236}">
                <a16:creationId xmlns:a16="http://schemas.microsoft.com/office/drawing/2014/main" id="{DE82EA31-1B96-E1A1-A493-E9E6FF2708D9}"/>
              </a:ext>
            </a:extLst>
          </p:cNvPr>
          <p:cNvSpPr/>
          <p:nvPr/>
        </p:nvSpPr>
        <p:spPr>
          <a:xfrm>
            <a:off x="9398794" y="2486367"/>
            <a:ext cx="123311" cy="178866"/>
          </a:xfrm>
          <a:prstGeom prst="diamond">
            <a:avLst/>
          </a:prstGeom>
          <a:solidFill>
            <a:srgbClr val="00B05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11" name="TextBox 10">
            <a:extLst>
              <a:ext uri="{FF2B5EF4-FFF2-40B4-BE49-F238E27FC236}">
                <a16:creationId xmlns:a16="http://schemas.microsoft.com/office/drawing/2014/main" id="{782E3E4B-F59E-ED22-0593-EC550BA74F85}"/>
              </a:ext>
            </a:extLst>
          </p:cNvPr>
          <p:cNvSpPr txBox="1"/>
          <p:nvPr/>
        </p:nvSpPr>
        <p:spPr>
          <a:xfrm>
            <a:off x="9207591" y="2638166"/>
            <a:ext cx="561270" cy="498598"/>
          </a:xfrm>
          <a:prstGeom prst="rect">
            <a:avLst/>
          </a:prstGeom>
          <a:noFill/>
        </p:spPr>
        <p:txBody>
          <a:bodyPr wrap="square" rtlCol="0">
            <a:spAutoFit/>
          </a:bodyPr>
          <a:lstStyle/>
          <a:p>
            <a:pPr algn="ctr" defTabSz="992642"/>
            <a:r>
              <a:rPr lang="en-US" sz="880" b="1" dirty="0">
                <a:solidFill>
                  <a:srgbClr val="000000"/>
                </a:solidFill>
                <a:latin typeface="Intel Clear" panose="020B0604020203020204" pitchFamily="34" charset="0"/>
                <a:ea typeface="Intel Clear" panose="020B0604020203020204" pitchFamily="34" charset="0"/>
                <a:cs typeface="Intel Clear" panose="020B0604020203020204" pitchFamily="34" charset="0"/>
              </a:rPr>
              <a:t>PLC CP PROD TI</a:t>
            </a:r>
          </a:p>
        </p:txBody>
      </p:sp>
      <p:sp>
        <p:nvSpPr>
          <p:cNvPr id="13" name="Diamond 12">
            <a:extLst>
              <a:ext uri="{FF2B5EF4-FFF2-40B4-BE49-F238E27FC236}">
                <a16:creationId xmlns:a16="http://schemas.microsoft.com/office/drawing/2014/main" id="{37E7F1BB-350F-E008-90E4-661C5226209A}"/>
              </a:ext>
            </a:extLst>
          </p:cNvPr>
          <p:cNvSpPr/>
          <p:nvPr/>
        </p:nvSpPr>
        <p:spPr>
          <a:xfrm>
            <a:off x="5677305" y="2496956"/>
            <a:ext cx="123311" cy="178866"/>
          </a:xfrm>
          <a:prstGeom prst="diamond">
            <a:avLst/>
          </a:prstGeom>
          <a:solidFill>
            <a:srgbClr val="00B05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14" name="Diamond 13">
            <a:extLst>
              <a:ext uri="{FF2B5EF4-FFF2-40B4-BE49-F238E27FC236}">
                <a16:creationId xmlns:a16="http://schemas.microsoft.com/office/drawing/2014/main" id="{3DE950F7-5B68-A79B-4899-EBEE199F9881}"/>
              </a:ext>
            </a:extLst>
          </p:cNvPr>
          <p:cNvSpPr/>
          <p:nvPr/>
        </p:nvSpPr>
        <p:spPr>
          <a:xfrm>
            <a:off x="7547788" y="3126852"/>
            <a:ext cx="123311" cy="178866"/>
          </a:xfrm>
          <a:prstGeom prst="diamond">
            <a:avLst/>
          </a:prstGeom>
          <a:solidFill>
            <a:srgbClr val="00B05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15" name="Diamond 14">
            <a:extLst>
              <a:ext uri="{FF2B5EF4-FFF2-40B4-BE49-F238E27FC236}">
                <a16:creationId xmlns:a16="http://schemas.microsoft.com/office/drawing/2014/main" id="{4ED6D096-F52F-5AA8-8761-A60C59230AD2}"/>
              </a:ext>
            </a:extLst>
          </p:cNvPr>
          <p:cNvSpPr/>
          <p:nvPr/>
        </p:nvSpPr>
        <p:spPr>
          <a:xfrm>
            <a:off x="6718227" y="2490173"/>
            <a:ext cx="123311" cy="178866"/>
          </a:xfrm>
          <a:prstGeom prst="diamond">
            <a:avLst/>
          </a:prstGeom>
          <a:solidFill>
            <a:srgbClr val="00B05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467" name="Text Box 61">
            <a:extLst>
              <a:ext uri="{FF2B5EF4-FFF2-40B4-BE49-F238E27FC236}">
                <a16:creationId xmlns:a16="http://schemas.microsoft.com/office/drawing/2014/main" id="{6D550954-F7DA-4C4A-94FD-B485F07CA705}"/>
              </a:ext>
            </a:extLst>
          </p:cNvPr>
          <p:cNvSpPr txBox="1">
            <a:spLocks noChangeArrowheads="1"/>
          </p:cNvSpPr>
          <p:nvPr/>
        </p:nvSpPr>
        <p:spPr bwMode="auto">
          <a:xfrm>
            <a:off x="6389697" y="5700808"/>
            <a:ext cx="421822" cy="225595"/>
          </a:xfrm>
          <a:prstGeom prst="rect">
            <a:avLst/>
          </a:prstGeom>
          <a:noFill/>
          <a:ln w="9525">
            <a:noFill/>
            <a:miter lim="800000"/>
            <a:headEnd/>
            <a:tailEnd/>
          </a:ln>
        </p:spPr>
        <p:txBody>
          <a:bodyPr wrap="none" lIns="91396" tIns="45698" rIns="91396" bIns="45698">
            <a:spAutoFit/>
          </a:bodyPr>
          <a:lstStyle/>
          <a:p>
            <a:pPr algn="ctr" defTabSz="969639">
              <a:lnSpc>
                <a:spcPct val="85000"/>
              </a:lnSpc>
              <a:defRPr/>
            </a:pPr>
            <a:r>
              <a:rPr lang="en-US" sz="1000" b="1" i="1" dirty="0">
                <a:solidFill>
                  <a:srgbClr val="000000"/>
                </a:solidFill>
                <a:latin typeface="Intel Clear" panose="020B0604020203020204" pitchFamily="34" charset="0"/>
              </a:rPr>
              <a:t>VS0</a:t>
            </a:r>
          </a:p>
        </p:txBody>
      </p:sp>
      <p:sp>
        <p:nvSpPr>
          <p:cNvPr id="468" name="Text Box 61">
            <a:extLst>
              <a:ext uri="{FF2B5EF4-FFF2-40B4-BE49-F238E27FC236}">
                <a16:creationId xmlns:a16="http://schemas.microsoft.com/office/drawing/2014/main" id="{CB362339-D0E0-4BEF-B0ED-7CEFA305B128}"/>
              </a:ext>
            </a:extLst>
          </p:cNvPr>
          <p:cNvSpPr txBox="1">
            <a:spLocks noChangeArrowheads="1"/>
          </p:cNvSpPr>
          <p:nvPr/>
        </p:nvSpPr>
        <p:spPr bwMode="auto">
          <a:xfrm>
            <a:off x="7187633" y="5689641"/>
            <a:ext cx="421822" cy="225595"/>
          </a:xfrm>
          <a:prstGeom prst="rect">
            <a:avLst/>
          </a:prstGeom>
          <a:noFill/>
          <a:ln w="9525">
            <a:noFill/>
            <a:miter lim="800000"/>
            <a:headEnd/>
            <a:tailEnd/>
          </a:ln>
        </p:spPr>
        <p:txBody>
          <a:bodyPr wrap="none" lIns="91396" tIns="45698" rIns="91396" bIns="45698">
            <a:spAutoFit/>
          </a:bodyPr>
          <a:lstStyle/>
          <a:p>
            <a:pPr algn="ctr" defTabSz="969639">
              <a:lnSpc>
                <a:spcPct val="85000"/>
              </a:lnSpc>
              <a:defRPr/>
            </a:pPr>
            <a:r>
              <a:rPr lang="en-US" sz="1000" b="1" i="1" dirty="0">
                <a:solidFill>
                  <a:srgbClr val="000000"/>
                </a:solidFill>
                <a:latin typeface="Intel Clear" panose="020B0604020203020204" pitchFamily="34" charset="0"/>
              </a:rPr>
              <a:t>VS1</a:t>
            </a:r>
          </a:p>
        </p:txBody>
      </p:sp>
      <p:sp>
        <p:nvSpPr>
          <p:cNvPr id="469" name="Text Box 61">
            <a:extLst>
              <a:ext uri="{FF2B5EF4-FFF2-40B4-BE49-F238E27FC236}">
                <a16:creationId xmlns:a16="http://schemas.microsoft.com/office/drawing/2014/main" id="{6CD745A3-A5F9-4F75-B1E9-C6A37C27E592}"/>
              </a:ext>
            </a:extLst>
          </p:cNvPr>
          <p:cNvSpPr txBox="1">
            <a:spLocks noChangeArrowheads="1"/>
          </p:cNvSpPr>
          <p:nvPr/>
        </p:nvSpPr>
        <p:spPr bwMode="auto">
          <a:xfrm>
            <a:off x="8065965" y="5688820"/>
            <a:ext cx="428234" cy="225595"/>
          </a:xfrm>
          <a:prstGeom prst="rect">
            <a:avLst/>
          </a:prstGeom>
          <a:noFill/>
          <a:ln w="9525">
            <a:noFill/>
            <a:miter lim="800000"/>
            <a:headEnd/>
            <a:tailEnd/>
          </a:ln>
        </p:spPr>
        <p:txBody>
          <a:bodyPr wrap="none" lIns="91396" tIns="45698" rIns="91396" bIns="45698">
            <a:spAutoFit/>
          </a:bodyPr>
          <a:lstStyle/>
          <a:p>
            <a:pPr algn="ctr" defTabSz="969639">
              <a:lnSpc>
                <a:spcPct val="85000"/>
              </a:lnSpc>
              <a:defRPr/>
            </a:pPr>
            <a:r>
              <a:rPr lang="en-US" sz="1000" b="1" i="1" dirty="0">
                <a:solidFill>
                  <a:srgbClr val="000000"/>
                </a:solidFill>
                <a:latin typeface="Intel Clear" panose="020B0604020203020204" pitchFamily="34" charset="0"/>
              </a:rPr>
              <a:t>VSV</a:t>
            </a:r>
          </a:p>
        </p:txBody>
      </p:sp>
      <p:sp>
        <p:nvSpPr>
          <p:cNvPr id="466" name="Diamond 465">
            <a:extLst>
              <a:ext uri="{FF2B5EF4-FFF2-40B4-BE49-F238E27FC236}">
                <a16:creationId xmlns:a16="http://schemas.microsoft.com/office/drawing/2014/main" id="{0FF73B88-AB31-4355-8EC6-A477882CA0B7}"/>
              </a:ext>
            </a:extLst>
          </p:cNvPr>
          <p:cNvSpPr/>
          <p:nvPr/>
        </p:nvSpPr>
        <p:spPr>
          <a:xfrm>
            <a:off x="6716982" y="5596338"/>
            <a:ext cx="123311" cy="178866"/>
          </a:xfrm>
          <a:prstGeom prst="diamond">
            <a:avLst/>
          </a:prstGeom>
          <a:solidFill>
            <a:srgbClr val="0070C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464" name="Diamond 463">
            <a:extLst>
              <a:ext uri="{FF2B5EF4-FFF2-40B4-BE49-F238E27FC236}">
                <a16:creationId xmlns:a16="http://schemas.microsoft.com/office/drawing/2014/main" id="{A04D7841-7C79-409C-A203-325E1BFE3BA3}"/>
              </a:ext>
            </a:extLst>
          </p:cNvPr>
          <p:cNvSpPr/>
          <p:nvPr/>
        </p:nvSpPr>
        <p:spPr>
          <a:xfrm>
            <a:off x="7550714" y="5596338"/>
            <a:ext cx="123311" cy="178866"/>
          </a:xfrm>
          <a:prstGeom prst="diamond">
            <a:avLst/>
          </a:prstGeom>
          <a:solidFill>
            <a:srgbClr val="0070C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465" name="Diamond 464">
            <a:extLst>
              <a:ext uri="{FF2B5EF4-FFF2-40B4-BE49-F238E27FC236}">
                <a16:creationId xmlns:a16="http://schemas.microsoft.com/office/drawing/2014/main" id="{F2A440D4-BC44-4D62-9B0A-DB7A59B5877C}"/>
              </a:ext>
            </a:extLst>
          </p:cNvPr>
          <p:cNvSpPr/>
          <p:nvPr/>
        </p:nvSpPr>
        <p:spPr>
          <a:xfrm>
            <a:off x="8432772" y="5595878"/>
            <a:ext cx="123311" cy="178866"/>
          </a:xfrm>
          <a:prstGeom prst="diamond">
            <a:avLst/>
          </a:prstGeom>
          <a:solidFill>
            <a:srgbClr val="0070C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000000"/>
              </a:solidFill>
              <a:latin typeface="Intel Clear" panose="020B0604020203020204" pitchFamily="34" charset="0"/>
            </a:endParaRPr>
          </a:p>
        </p:txBody>
      </p:sp>
      <p:sp>
        <p:nvSpPr>
          <p:cNvPr id="17" name="Rectangle 16">
            <a:extLst>
              <a:ext uri="{FF2B5EF4-FFF2-40B4-BE49-F238E27FC236}">
                <a16:creationId xmlns:a16="http://schemas.microsoft.com/office/drawing/2014/main" id="{56BD5318-418D-9D05-B4B2-D22C2B7E4A14}"/>
              </a:ext>
            </a:extLst>
          </p:cNvPr>
          <p:cNvSpPr/>
          <p:nvPr/>
        </p:nvSpPr>
        <p:spPr>
          <a:xfrm>
            <a:off x="1208378" y="4070306"/>
            <a:ext cx="1458297" cy="276975"/>
          </a:xfrm>
          <a:prstGeom prst="rect">
            <a:avLst/>
          </a:prstGeom>
        </p:spPr>
        <p:txBody>
          <a:bodyPr wrap="none" lIns="91415" tIns="45708" rIns="91415" bIns="45708">
            <a:spAutoFit/>
          </a:bodyPr>
          <a:lstStyle/>
          <a:p>
            <a:pPr defTabSz="913096" fontAlgn="ctr">
              <a:defRPr/>
            </a:pPr>
            <a:r>
              <a:rPr lang="en-US" sz="1200" b="1" dirty="0">
                <a:solidFill>
                  <a:srgbClr val="000000"/>
                </a:solidFill>
                <a:latin typeface="IntelOne Display Regular"/>
                <a:ea typeface="Intel Clear" panose="020B0604020203020204" pitchFamily="34" charset="0"/>
                <a:cs typeface="Intel Clear" panose="020B0604020203020204" pitchFamily="34" charset="0"/>
              </a:rPr>
              <a:t>Platform HW Eng*</a:t>
            </a:r>
            <a:endParaRPr lang="en-US" sz="1200" b="1" i="1" dirty="0">
              <a:solidFill>
                <a:srgbClr val="000000"/>
              </a:solidFill>
              <a:latin typeface="IntelOne Display Regular"/>
              <a:ea typeface="Intel Clear" panose="020B0604020203020204" pitchFamily="34" charset="0"/>
              <a:cs typeface="Intel Clear" panose="020B0604020203020204" pitchFamily="34" charset="0"/>
            </a:endParaRPr>
          </a:p>
        </p:txBody>
      </p:sp>
      <p:graphicFrame>
        <p:nvGraphicFramePr>
          <p:cNvPr id="18" name="Table 17">
            <a:extLst>
              <a:ext uri="{FF2B5EF4-FFF2-40B4-BE49-F238E27FC236}">
                <a16:creationId xmlns:a16="http://schemas.microsoft.com/office/drawing/2014/main" id="{32110B77-F77A-6E84-2F9F-8C7CBFBCDE78}"/>
              </a:ext>
            </a:extLst>
          </p:cNvPr>
          <p:cNvGraphicFramePr>
            <a:graphicFrameLocks noGrp="1"/>
          </p:cNvGraphicFramePr>
          <p:nvPr/>
        </p:nvGraphicFramePr>
        <p:xfrm>
          <a:off x="4564740" y="3989867"/>
          <a:ext cx="3925511" cy="457165"/>
        </p:xfrm>
        <a:graphic>
          <a:graphicData uri="http://schemas.openxmlformats.org/drawingml/2006/table">
            <a:tbl>
              <a:tblPr/>
              <a:tblGrid>
                <a:gridCol w="1446741">
                  <a:extLst>
                    <a:ext uri="{9D8B030D-6E8A-4147-A177-3AD203B41FA5}">
                      <a16:colId xmlns:a16="http://schemas.microsoft.com/office/drawing/2014/main" val="20001"/>
                    </a:ext>
                  </a:extLst>
                </a:gridCol>
                <a:gridCol w="1601016">
                  <a:extLst>
                    <a:ext uri="{9D8B030D-6E8A-4147-A177-3AD203B41FA5}">
                      <a16:colId xmlns:a16="http://schemas.microsoft.com/office/drawing/2014/main" val="20002"/>
                    </a:ext>
                  </a:extLst>
                </a:gridCol>
                <a:gridCol w="877754">
                  <a:extLst>
                    <a:ext uri="{9D8B030D-6E8A-4147-A177-3AD203B41FA5}">
                      <a16:colId xmlns:a16="http://schemas.microsoft.com/office/drawing/2014/main" val="20003"/>
                    </a:ext>
                  </a:extLst>
                </a:gridCol>
              </a:tblGrid>
              <a:tr h="457165">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1" i="0" u="none" strike="noStrike" kern="1200" dirty="0">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Platform HW Eng</a:t>
                      </a:r>
                    </a:p>
                    <a:p>
                      <a:pPr algn="ctr" fontAlgn="b">
                        <a:buClrTx/>
                      </a:pPr>
                      <a:r>
                        <a:rPr lang="en-US" sz="1000" b="1" i="0" u="none" strike="noStrike" kern="1200" dirty="0">
                          <a:solidFill>
                            <a:schemeClr val="bg1"/>
                          </a:solidFill>
                          <a:effectLst/>
                          <a:latin typeface="Intel Clear" panose="020B0604020203020204" pitchFamily="34" charset="0"/>
                          <a:ea typeface="Intel Clear" panose="020B0604020203020204" pitchFamily="34" charset="0"/>
                          <a:cs typeface="Intel Clear" panose="020B0604020203020204" pitchFamily="34" charset="0"/>
                        </a:rPr>
                        <a:t>0.5</a:t>
                      </a:r>
                    </a:p>
                  </a:txBody>
                  <a:tcPr marL="42111" marR="42111" marT="42111" marB="42111"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EA9DB"/>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1" i="0" u="none" strike="noStrike" kern="1200" baseline="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Platform HW Eng 1.0</a:t>
                      </a:r>
                      <a:endParaRPr lang="en-US" sz="1000" b="1" i="0" u="none" strike="noStrike" kern="120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endParaRPr>
                    </a:p>
                  </a:txBody>
                  <a:tcPr marL="42111" marR="42111" marT="42111" marB="42111"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992673" rtl="0" eaLnBrk="1" latinLnBrk="0" hangingPunct="1">
                        <a:defRPr sz="1954" kern="1200">
                          <a:solidFill>
                            <a:schemeClr val="tx1"/>
                          </a:solidFill>
                          <a:latin typeface="Verdana"/>
                        </a:defRPr>
                      </a:lvl1pPr>
                      <a:lvl2pPr marL="496336" algn="l" defTabSz="992673" rtl="0" eaLnBrk="1" latinLnBrk="0" hangingPunct="1">
                        <a:defRPr sz="1954" kern="1200">
                          <a:solidFill>
                            <a:schemeClr val="tx1"/>
                          </a:solidFill>
                          <a:latin typeface="Verdana"/>
                        </a:defRPr>
                      </a:lvl2pPr>
                      <a:lvl3pPr marL="992673" algn="l" defTabSz="992673" rtl="0" eaLnBrk="1" latinLnBrk="0" hangingPunct="1">
                        <a:defRPr sz="1954" kern="1200">
                          <a:solidFill>
                            <a:schemeClr val="tx1"/>
                          </a:solidFill>
                          <a:latin typeface="Verdana"/>
                        </a:defRPr>
                      </a:lvl3pPr>
                      <a:lvl4pPr marL="1489009" algn="l" defTabSz="992673" rtl="0" eaLnBrk="1" latinLnBrk="0" hangingPunct="1">
                        <a:defRPr sz="1954" kern="1200">
                          <a:solidFill>
                            <a:schemeClr val="tx1"/>
                          </a:solidFill>
                          <a:latin typeface="Verdana"/>
                        </a:defRPr>
                      </a:lvl4pPr>
                      <a:lvl5pPr marL="1985345" algn="l" defTabSz="992673" rtl="0" eaLnBrk="1" latinLnBrk="0" hangingPunct="1">
                        <a:defRPr sz="1954" kern="1200">
                          <a:solidFill>
                            <a:schemeClr val="tx1"/>
                          </a:solidFill>
                          <a:latin typeface="Verdana"/>
                        </a:defRPr>
                      </a:lvl5pPr>
                      <a:lvl6pPr marL="2481682" algn="l" defTabSz="992673" rtl="0" eaLnBrk="1" latinLnBrk="0" hangingPunct="1">
                        <a:defRPr sz="1954" kern="1200">
                          <a:solidFill>
                            <a:schemeClr val="tx1"/>
                          </a:solidFill>
                          <a:latin typeface="Verdana"/>
                        </a:defRPr>
                      </a:lvl6pPr>
                      <a:lvl7pPr marL="2978018" algn="l" defTabSz="992673" rtl="0" eaLnBrk="1" latinLnBrk="0" hangingPunct="1">
                        <a:defRPr sz="1954" kern="1200">
                          <a:solidFill>
                            <a:schemeClr val="tx1"/>
                          </a:solidFill>
                          <a:latin typeface="Verdana"/>
                        </a:defRPr>
                      </a:lvl7pPr>
                      <a:lvl8pPr marL="3474354" algn="l" defTabSz="992673" rtl="0" eaLnBrk="1" latinLnBrk="0" hangingPunct="1">
                        <a:defRPr sz="1954" kern="1200">
                          <a:solidFill>
                            <a:schemeClr val="tx1"/>
                          </a:solidFill>
                          <a:latin typeface="Verdana"/>
                        </a:defRPr>
                      </a:lvl8pPr>
                      <a:lvl9pPr marL="3970691" algn="l" defTabSz="992673" rtl="0" eaLnBrk="1" latinLnBrk="0" hangingPunct="1">
                        <a:defRPr sz="1954" kern="1200">
                          <a:solidFill>
                            <a:schemeClr val="tx1"/>
                          </a:solidFill>
                          <a:latin typeface="Verdana"/>
                        </a:defRPr>
                      </a:lvl9pPr>
                    </a:lstStyle>
                    <a:p>
                      <a:pPr algn="ctr" fontAlgn="b">
                        <a:buClrTx/>
                      </a:pPr>
                      <a:r>
                        <a:rPr lang="en-US" sz="1000" b="1" i="0" u="none" strike="noStrike" kern="1200" dirty="0">
                          <a:solidFill>
                            <a:srgbClr val="000000"/>
                          </a:solidFill>
                          <a:effectLst/>
                          <a:latin typeface="Intel Clear" panose="020B0604020203020204" pitchFamily="34" charset="0"/>
                          <a:ea typeface="Intel Clear" panose="020B0604020203020204" pitchFamily="34" charset="0"/>
                          <a:cs typeface="Intel Clear" panose="020B0604020203020204" pitchFamily="34" charset="0"/>
                        </a:rPr>
                        <a:t>Platform HW Eng 1.1</a:t>
                      </a:r>
                    </a:p>
                  </a:txBody>
                  <a:tcPr marL="42111" marR="42111" marT="42111" marB="42111"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C700"/>
                    </a:solidFill>
                  </a:tcPr>
                </a:tc>
                <a:extLst>
                  <a:ext uri="{0D108BD9-81ED-4DB2-BD59-A6C34878D82A}">
                    <a16:rowId xmlns:a16="http://schemas.microsoft.com/office/drawing/2014/main" val="10000"/>
                  </a:ext>
                </a:extLst>
              </a:tr>
            </a:tbl>
          </a:graphicData>
        </a:graphic>
      </p:graphicFrame>
      <p:sp>
        <p:nvSpPr>
          <p:cNvPr id="19" name="Rectangle 18">
            <a:extLst>
              <a:ext uri="{FF2B5EF4-FFF2-40B4-BE49-F238E27FC236}">
                <a16:creationId xmlns:a16="http://schemas.microsoft.com/office/drawing/2014/main" id="{33FDC310-A93D-EB27-4ED1-173F471CF775}"/>
              </a:ext>
            </a:extLst>
          </p:cNvPr>
          <p:cNvSpPr/>
          <p:nvPr/>
        </p:nvSpPr>
        <p:spPr>
          <a:xfrm>
            <a:off x="1209468" y="6149870"/>
            <a:ext cx="3239426" cy="292813"/>
          </a:xfrm>
          <a:prstGeom prst="rect">
            <a:avLst/>
          </a:prstGeom>
        </p:spPr>
        <p:txBody>
          <a:bodyPr wrap="none" lIns="91415" tIns="45708" rIns="91415" bIns="45708">
            <a:spAutoFit/>
          </a:bodyPr>
          <a:lstStyle/>
          <a:p>
            <a:pPr defTabSz="913096" fontAlgn="ctr">
              <a:defRPr/>
            </a:pPr>
            <a:r>
              <a:rPr lang="en-US" sz="1200" b="1" dirty="0">
                <a:solidFill>
                  <a:srgbClr val="000000"/>
                </a:solidFill>
                <a:latin typeface="IntelOne Display Regular"/>
              </a:rPr>
              <a:t>Integrated Platform QRC</a:t>
            </a:r>
            <a:r>
              <a:rPr lang="en-US" sz="1303" b="1" dirty="0">
                <a:solidFill>
                  <a:srgbClr val="000000"/>
                </a:solidFill>
                <a:latin typeface="IntelOne Display Regular"/>
                <a:ea typeface="Intel Clear" panose="020B0604020203020204" pitchFamily="34" charset="0"/>
                <a:cs typeface="Intel Clear" panose="020B0604020203020204" pitchFamily="34" charset="0"/>
              </a:rPr>
              <a:t> </a:t>
            </a:r>
            <a:r>
              <a:rPr lang="en-US" sz="977" b="1" dirty="0">
                <a:solidFill>
                  <a:srgbClr val="000000"/>
                </a:solidFill>
                <a:latin typeface="IntelOne Display Regular"/>
                <a:ea typeface="Intel Clear" panose="020B0604020203020204" pitchFamily="34" charset="0"/>
                <a:cs typeface="Intel Clear" panose="020B0604020203020204" pitchFamily="34" charset="0"/>
              </a:rPr>
              <a:t>(</a:t>
            </a:r>
            <a:r>
              <a:rPr lang="en-US" sz="977" b="1" i="1" dirty="0" err="1">
                <a:solidFill>
                  <a:srgbClr val="000000"/>
                </a:solidFill>
                <a:latin typeface="IntelOne Display Regular"/>
                <a:ea typeface="Intel Clear" panose="020B0604020203020204" pitchFamily="34" charset="0"/>
                <a:cs typeface="Intel Clear" panose="020B0604020203020204" pitchFamily="34" charset="0"/>
                <a:hlinkClick r:id="rId6"/>
              </a:rPr>
              <a:t>goto</a:t>
            </a:r>
            <a:r>
              <a:rPr lang="en-US" sz="977" b="1" i="1" dirty="0">
                <a:solidFill>
                  <a:srgbClr val="000000"/>
                </a:solidFill>
                <a:latin typeface="IntelOne Display Regular"/>
                <a:ea typeface="Intel Clear" panose="020B0604020203020204" pitchFamily="34" charset="0"/>
                <a:cs typeface="Intel Clear" panose="020B0604020203020204" pitchFamily="34" charset="0"/>
                <a:hlinkClick r:id="rId6"/>
              </a:rPr>
              <a:t>/</a:t>
            </a:r>
            <a:r>
              <a:rPr lang="en-US" sz="977" b="1" i="1" dirty="0" err="1">
                <a:solidFill>
                  <a:srgbClr val="000000"/>
                </a:solidFill>
                <a:latin typeface="IntelOne Display Regular"/>
                <a:ea typeface="Intel Clear" panose="020B0604020203020204" pitchFamily="34" charset="0"/>
                <a:cs typeface="Intel Clear" panose="020B0604020203020204" pitchFamily="34" charset="0"/>
                <a:hlinkClick r:id="rId6"/>
              </a:rPr>
              <a:t>ReleaseQuality</a:t>
            </a:r>
            <a:r>
              <a:rPr lang="en-US" sz="977" b="1" dirty="0">
                <a:solidFill>
                  <a:srgbClr val="000000"/>
                </a:solidFill>
                <a:latin typeface="IntelOne Display Regular"/>
                <a:ea typeface="Intel Clear" panose="020B0604020203020204" pitchFamily="34" charset="0"/>
                <a:cs typeface="Intel Clear" panose="020B0604020203020204" pitchFamily="34" charset="0"/>
              </a:rPr>
              <a:t>)</a:t>
            </a:r>
            <a:endParaRPr lang="en-US" sz="1200" b="1" baseline="30000" dirty="0">
              <a:solidFill>
                <a:srgbClr val="000000"/>
              </a:solidFill>
              <a:latin typeface="IntelOne Display Regular"/>
            </a:endParaRPr>
          </a:p>
        </p:txBody>
      </p:sp>
      <p:sp>
        <p:nvSpPr>
          <p:cNvPr id="22" name="Rectangle 21">
            <a:extLst>
              <a:ext uri="{FF2B5EF4-FFF2-40B4-BE49-F238E27FC236}">
                <a16:creationId xmlns:a16="http://schemas.microsoft.com/office/drawing/2014/main" id="{5BA6EAA5-1A33-59EA-F246-3B219DCC7305}"/>
              </a:ext>
            </a:extLst>
          </p:cNvPr>
          <p:cNvSpPr/>
          <p:nvPr/>
        </p:nvSpPr>
        <p:spPr>
          <a:xfrm>
            <a:off x="190099" y="2228832"/>
            <a:ext cx="5703690" cy="307752"/>
          </a:xfrm>
          <a:prstGeom prst="rect">
            <a:avLst/>
          </a:prstGeom>
        </p:spPr>
        <p:txBody>
          <a:bodyPr wrap="none" lIns="91415" tIns="45708" rIns="91415" bIns="45708">
            <a:spAutoFit/>
          </a:bodyPr>
          <a:lstStyle/>
          <a:p>
            <a:pPr defTabSz="913096" fontAlgn="ctr">
              <a:defRPr/>
            </a:pPr>
            <a:r>
              <a:rPr lang="en-US" sz="1400" b="1" dirty="0">
                <a:latin typeface="IntelOne Display Regular"/>
                <a:ea typeface="Intel Clear" panose="020B0604020203020204" pitchFamily="34" charset="0"/>
                <a:cs typeface="Intel Clear" panose="020B0604020203020204" pitchFamily="34" charset="0"/>
              </a:rPr>
              <a:t>Execution Governance + Integrated Platform Execution Governance</a:t>
            </a:r>
          </a:p>
        </p:txBody>
      </p:sp>
      <p:sp>
        <p:nvSpPr>
          <p:cNvPr id="12" name="Diamond 11">
            <a:extLst>
              <a:ext uri="{FF2B5EF4-FFF2-40B4-BE49-F238E27FC236}">
                <a16:creationId xmlns:a16="http://schemas.microsoft.com/office/drawing/2014/main" id="{6005B29F-09F3-24CF-24FB-83D4B28EB65C}"/>
              </a:ext>
            </a:extLst>
          </p:cNvPr>
          <p:cNvSpPr/>
          <p:nvPr/>
        </p:nvSpPr>
        <p:spPr>
          <a:xfrm>
            <a:off x="11292958" y="2486367"/>
            <a:ext cx="123311" cy="178866"/>
          </a:xfrm>
          <a:prstGeom prst="diamond">
            <a:avLst/>
          </a:prstGeom>
          <a:solidFill>
            <a:srgbClr val="00B05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27" name="TextBox 26">
            <a:extLst>
              <a:ext uri="{FF2B5EF4-FFF2-40B4-BE49-F238E27FC236}">
                <a16:creationId xmlns:a16="http://schemas.microsoft.com/office/drawing/2014/main" id="{7BC66AD5-271B-6A2E-D49F-E148ABA4CE09}"/>
              </a:ext>
            </a:extLst>
          </p:cNvPr>
          <p:cNvSpPr txBox="1"/>
          <p:nvPr/>
        </p:nvSpPr>
        <p:spPr>
          <a:xfrm>
            <a:off x="11374828" y="2372281"/>
            <a:ext cx="647805" cy="359457"/>
          </a:xfrm>
          <a:prstGeom prst="rect">
            <a:avLst/>
          </a:prstGeom>
          <a:noFill/>
        </p:spPr>
        <p:txBody>
          <a:bodyPr wrap="square" rtlCol="0">
            <a:spAutoFit/>
          </a:bodyPr>
          <a:lstStyle/>
          <a:p>
            <a:pPr algn="ctr" defTabSz="992642"/>
            <a:r>
              <a:rPr lang="en-US" sz="868" b="1" dirty="0">
                <a:solidFill>
                  <a:srgbClr val="000000"/>
                </a:solidFill>
                <a:latin typeface="Intel Clear" panose="020B0604020203020204" pitchFamily="34" charset="0"/>
                <a:ea typeface="Intel Clear" panose="020B0604020203020204" pitchFamily="34" charset="0"/>
                <a:cs typeface="Intel Clear" panose="020B0604020203020204" pitchFamily="34" charset="0"/>
              </a:rPr>
              <a:t>Int Plat PRQ/PV</a:t>
            </a:r>
          </a:p>
        </p:txBody>
      </p:sp>
      <p:cxnSp>
        <p:nvCxnSpPr>
          <p:cNvPr id="34" name="Straight Arrow Connector 33">
            <a:extLst>
              <a:ext uri="{FF2B5EF4-FFF2-40B4-BE49-F238E27FC236}">
                <a16:creationId xmlns:a16="http://schemas.microsoft.com/office/drawing/2014/main" id="{AD4C8A72-ED2B-939C-25EA-121A4AA08BDE}"/>
              </a:ext>
            </a:extLst>
          </p:cNvPr>
          <p:cNvCxnSpPr>
            <a:cxnSpLocks/>
          </p:cNvCxnSpPr>
          <p:nvPr/>
        </p:nvCxnSpPr>
        <p:spPr>
          <a:xfrm flipV="1">
            <a:off x="6052472" y="2675555"/>
            <a:ext cx="215037" cy="43313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FD05BA5-FBA3-7667-4B90-AB512D7E5F7A}"/>
              </a:ext>
            </a:extLst>
          </p:cNvPr>
          <p:cNvCxnSpPr>
            <a:cxnSpLocks/>
          </p:cNvCxnSpPr>
          <p:nvPr/>
        </p:nvCxnSpPr>
        <p:spPr>
          <a:xfrm flipV="1">
            <a:off x="7615785" y="2753984"/>
            <a:ext cx="11358" cy="31666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E7C5B32-11C0-4FD0-A1F2-B65B3682E7F9}"/>
              </a:ext>
            </a:extLst>
          </p:cNvPr>
          <p:cNvSpPr/>
          <p:nvPr/>
        </p:nvSpPr>
        <p:spPr>
          <a:xfrm>
            <a:off x="5094287" y="1634598"/>
            <a:ext cx="1987187" cy="335489"/>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92642"/>
            <a:endParaRPr lang="en-US" sz="2063">
              <a:solidFill>
                <a:srgbClr val="FFFFFF"/>
              </a:solidFill>
              <a:latin typeface="IntelOne Display Regular"/>
            </a:endParaRPr>
          </a:p>
        </p:txBody>
      </p:sp>
      <p:sp>
        <p:nvSpPr>
          <p:cNvPr id="24" name="Diamond 23">
            <a:extLst>
              <a:ext uri="{FF2B5EF4-FFF2-40B4-BE49-F238E27FC236}">
                <a16:creationId xmlns:a16="http://schemas.microsoft.com/office/drawing/2014/main" id="{FACC164A-EB72-7250-698D-77926A408B95}"/>
              </a:ext>
            </a:extLst>
          </p:cNvPr>
          <p:cNvSpPr/>
          <p:nvPr/>
        </p:nvSpPr>
        <p:spPr>
          <a:xfrm>
            <a:off x="5178622" y="1718815"/>
            <a:ext cx="123311" cy="178866"/>
          </a:xfrm>
          <a:prstGeom prst="diamond">
            <a:avLst/>
          </a:prstGeom>
          <a:solidFill>
            <a:srgbClr val="00B050"/>
          </a:solidFill>
          <a:ln w="19050" cap="flat" cmpd="sng" algn="ctr">
            <a:solidFill>
              <a:srgbClr val="000000">
                <a:lumMod val="85000"/>
                <a:lumOff val="15000"/>
              </a:srgbClr>
            </a:solidFill>
            <a:prstDash val="solid"/>
          </a:ln>
          <a:effectLst/>
        </p:spPr>
        <p:txBody>
          <a:bodyPr lIns="89582" tIns="44791" rIns="89582" bIns="44791" rtlCol="0" anchor="ctr"/>
          <a:lstStyle/>
          <a:p>
            <a:pPr algn="ctr" defTabSz="950186">
              <a:defRPr/>
            </a:pPr>
            <a:endParaRPr lang="en-US" sz="1960" kern="0" dirty="0">
              <a:solidFill>
                <a:srgbClr val="FF0000"/>
              </a:solidFill>
              <a:latin typeface="Intel Clear" panose="020B0604020203020204" pitchFamily="34" charset="0"/>
            </a:endParaRPr>
          </a:p>
        </p:txBody>
      </p:sp>
      <p:sp>
        <p:nvSpPr>
          <p:cNvPr id="25" name="TextBox 24">
            <a:extLst>
              <a:ext uri="{FF2B5EF4-FFF2-40B4-BE49-F238E27FC236}">
                <a16:creationId xmlns:a16="http://schemas.microsoft.com/office/drawing/2014/main" id="{6A1F6CEC-B651-44D4-CD1A-BAF372523E55}"/>
              </a:ext>
            </a:extLst>
          </p:cNvPr>
          <p:cNvSpPr txBox="1"/>
          <p:nvPr/>
        </p:nvSpPr>
        <p:spPr>
          <a:xfrm>
            <a:off x="5261306" y="1685784"/>
            <a:ext cx="1813243" cy="225896"/>
          </a:xfrm>
          <a:prstGeom prst="rect">
            <a:avLst/>
          </a:prstGeom>
          <a:noFill/>
        </p:spPr>
        <p:txBody>
          <a:bodyPr wrap="square" rtlCol="0">
            <a:spAutoFit/>
          </a:bodyPr>
          <a:lstStyle/>
          <a:p>
            <a:pPr defTabSz="992642"/>
            <a:r>
              <a:rPr lang="en-US" sz="868" b="1" dirty="0">
                <a:solidFill>
                  <a:srgbClr val="00B050"/>
                </a:solidFill>
                <a:latin typeface="IntelOne Display Regular"/>
              </a:rPr>
              <a:t>Bounding Box Grading Targets</a:t>
            </a:r>
          </a:p>
        </p:txBody>
      </p:sp>
      <p:sp>
        <p:nvSpPr>
          <p:cNvPr id="6" name="Rectangle 5">
            <a:extLst>
              <a:ext uri="{FF2B5EF4-FFF2-40B4-BE49-F238E27FC236}">
                <a16:creationId xmlns:a16="http://schemas.microsoft.com/office/drawing/2014/main" id="{0583E5FF-CDB4-0245-AC57-E92027008180}"/>
              </a:ext>
            </a:extLst>
          </p:cNvPr>
          <p:cNvSpPr/>
          <p:nvPr/>
        </p:nvSpPr>
        <p:spPr>
          <a:xfrm>
            <a:off x="2043795" y="5690203"/>
            <a:ext cx="2511409" cy="242671"/>
          </a:xfrm>
          <a:prstGeom prst="rect">
            <a:avLst/>
          </a:prstGeom>
        </p:spPr>
        <p:txBody>
          <a:bodyPr wrap="square" lIns="91415" tIns="45708" rIns="91415" bIns="45708">
            <a:spAutoFit/>
          </a:bodyPr>
          <a:lstStyle/>
          <a:p>
            <a:pPr algn="ctr" defTabSz="913096" fontAlgn="ctr">
              <a:defRPr/>
            </a:pPr>
            <a:r>
              <a:rPr lang="en-US" sz="977" b="1" i="1" dirty="0">
                <a:solidFill>
                  <a:srgbClr val="000000"/>
                </a:solidFill>
                <a:latin typeface="IntelOne Display Regular"/>
                <a:ea typeface="Intel Clear" panose="020B0604020203020204" pitchFamily="34" charset="0"/>
                <a:cs typeface="Intel Clear" panose="020B0604020203020204" pitchFamily="34" charset="0"/>
              </a:rPr>
              <a:t>Platform Planning Only</a:t>
            </a:r>
            <a:endParaRPr lang="en-US" sz="1194" b="1" i="1" dirty="0">
              <a:solidFill>
                <a:srgbClr val="000000"/>
              </a:solidFill>
              <a:latin typeface="IntelOne Display Regular"/>
              <a:ea typeface="Intel Clear" panose="020B0604020203020204" pitchFamily="34" charset="0"/>
              <a:cs typeface="Intel Clear" panose="020B0604020203020204" pitchFamily="34" charset="0"/>
            </a:endParaRPr>
          </a:p>
        </p:txBody>
      </p:sp>
      <p:sp>
        <p:nvSpPr>
          <p:cNvPr id="7" name="Rectangle 6">
            <a:extLst>
              <a:ext uri="{FF2B5EF4-FFF2-40B4-BE49-F238E27FC236}">
                <a16:creationId xmlns:a16="http://schemas.microsoft.com/office/drawing/2014/main" id="{5910CCEA-4AC4-A795-BEE0-E7545FF799E9}"/>
              </a:ext>
            </a:extLst>
          </p:cNvPr>
          <p:cNvSpPr/>
          <p:nvPr/>
        </p:nvSpPr>
        <p:spPr>
          <a:xfrm>
            <a:off x="5252843" y="5886736"/>
            <a:ext cx="2511409" cy="242671"/>
          </a:xfrm>
          <a:prstGeom prst="rect">
            <a:avLst/>
          </a:prstGeom>
        </p:spPr>
        <p:txBody>
          <a:bodyPr wrap="square" lIns="91415" tIns="45708" rIns="91415" bIns="45708">
            <a:spAutoFit/>
          </a:bodyPr>
          <a:lstStyle/>
          <a:p>
            <a:pPr algn="ctr" defTabSz="913096" fontAlgn="ctr">
              <a:defRPr/>
            </a:pPr>
            <a:r>
              <a:rPr lang="en-US" sz="977" b="1" i="1" dirty="0">
                <a:solidFill>
                  <a:srgbClr val="000000"/>
                </a:solidFill>
                <a:latin typeface="IntelOne Display Regular"/>
                <a:ea typeface="Intel Clear" panose="020B0604020203020204" pitchFamily="34" charset="0"/>
                <a:cs typeface="Intel Clear" panose="020B0604020203020204" pitchFamily="34" charset="0"/>
              </a:rPr>
              <a:t>Ingredient + Platform Development </a:t>
            </a:r>
            <a:endParaRPr lang="en-US" sz="1194" b="1" i="1" dirty="0">
              <a:solidFill>
                <a:srgbClr val="000000"/>
              </a:solidFill>
              <a:latin typeface="IntelOne Display Regular"/>
              <a:ea typeface="Intel Clear" panose="020B0604020203020204" pitchFamily="34" charset="0"/>
              <a:cs typeface="Intel Clear" panose="020B0604020203020204" pitchFamily="34" charset="0"/>
            </a:endParaRPr>
          </a:p>
        </p:txBody>
      </p:sp>
    </p:spTree>
    <p:extLst>
      <p:ext uri="{BB962C8B-B14F-4D97-AF65-F5344CB8AC3E}">
        <p14:creationId xmlns:p14="http://schemas.microsoft.com/office/powerpoint/2010/main" val="36290474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43" y="65087"/>
            <a:ext cx="11912918" cy="457200"/>
          </a:xfrm>
        </p:spPr>
        <p:txBody>
          <a:bodyPr>
            <a:normAutofit/>
          </a:bodyPr>
          <a:lstStyle/>
          <a:p>
            <a:r>
              <a:rPr lang="en-US" sz="2600" dirty="0">
                <a:solidFill>
                  <a:schemeClr val="tx1"/>
                </a:solidFill>
                <a:latin typeface="IntelOne Display Light" panose="020B0403020203020204" pitchFamily="34" charset="0"/>
                <a:ea typeface="Intel Clear" panose="020B0604020203020204" pitchFamily="34" charset="0"/>
                <a:cs typeface="Intel Clear" panose="020B0604020203020204" pitchFamily="34" charset="0"/>
              </a:rPr>
              <a:t>PLC Milestone Levels by Project Complexity</a:t>
            </a:r>
            <a:endParaRPr lang="en-US" sz="2600" strike="sngStrike" dirty="0">
              <a:solidFill>
                <a:schemeClr val="tx1"/>
              </a:solidFill>
              <a:latin typeface="IntelOne Display Light" panose="020B0403020203020204" pitchFamily="34" charset="0"/>
              <a:ea typeface="Intel Clear" panose="020B0604020203020204" pitchFamily="34" charset="0"/>
              <a:cs typeface="Intel Clear" panose="020B0604020203020204" pitchFamily="34" charset="0"/>
            </a:endParaRPr>
          </a:p>
        </p:txBody>
      </p:sp>
      <p:graphicFrame>
        <p:nvGraphicFramePr>
          <p:cNvPr id="5" name="Table Placeholder 4"/>
          <p:cNvGraphicFramePr>
            <a:graphicFrameLocks noGrp="1"/>
          </p:cNvGraphicFramePr>
          <p:nvPr>
            <p:ph idx="1"/>
            <p:custDataLst>
              <p:tags r:id="rId1"/>
            </p:custDataLst>
            <p:extLst>
              <p:ext uri="{D42A27DB-BD31-4B8C-83A1-F6EECF244321}">
                <p14:modId xmlns:p14="http://schemas.microsoft.com/office/powerpoint/2010/main" val="3609507248"/>
              </p:ext>
            </p:extLst>
          </p:nvPr>
        </p:nvGraphicFramePr>
        <p:xfrm>
          <a:off x="414338" y="598487"/>
          <a:ext cx="11913075" cy="6183233"/>
        </p:xfrm>
        <a:graphic>
          <a:graphicData uri="http://schemas.openxmlformats.org/drawingml/2006/table">
            <a:tbl>
              <a:tblPr firstRow="1" bandRow="1">
                <a:tableStyleId>{2D5ABB26-0587-4C30-8999-92F81FD0307C}</a:tableStyleId>
              </a:tblPr>
              <a:tblGrid>
                <a:gridCol w="1384726">
                  <a:extLst>
                    <a:ext uri="{9D8B030D-6E8A-4147-A177-3AD203B41FA5}">
                      <a16:colId xmlns:a16="http://schemas.microsoft.com/office/drawing/2014/main" val="20000"/>
                    </a:ext>
                  </a:extLst>
                </a:gridCol>
                <a:gridCol w="2753627">
                  <a:extLst>
                    <a:ext uri="{9D8B030D-6E8A-4147-A177-3AD203B41FA5}">
                      <a16:colId xmlns:a16="http://schemas.microsoft.com/office/drawing/2014/main" val="20001"/>
                    </a:ext>
                  </a:extLst>
                </a:gridCol>
                <a:gridCol w="2510548">
                  <a:extLst>
                    <a:ext uri="{9D8B030D-6E8A-4147-A177-3AD203B41FA5}">
                      <a16:colId xmlns:a16="http://schemas.microsoft.com/office/drawing/2014/main" val="20002"/>
                    </a:ext>
                  </a:extLst>
                </a:gridCol>
                <a:gridCol w="432984">
                  <a:extLst>
                    <a:ext uri="{9D8B030D-6E8A-4147-A177-3AD203B41FA5}">
                      <a16:colId xmlns:a16="http://schemas.microsoft.com/office/drawing/2014/main" val="509598257"/>
                    </a:ext>
                  </a:extLst>
                </a:gridCol>
                <a:gridCol w="3038484">
                  <a:extLst>
                    <a:ext uri="{9D8B030D-6E8A-4147-A177-3AD203B41FA5}">
                      <a16:colId xmlns:a16="http://schemas.microsoft.com/office/drawing/2014/main" val="20003"/>
                    </a:ext>
                  </a:extLst>
                </a:gridCol>
                <a:gridCol w="1792706">
                  <a:extLst>
                    <a:ext uri="{9D8B030D-6E8A-4147-A177-3AD203B41FA5}">
                      <a16:colId xmlns:a16="http://schemas.microsoft.com/office/drawing/2014/main" val="20004"/>
                    </a:ext>
                  </a:extLst>
                </a:gridCol>
              </a:tblGrid>
              <a:tr h="386782">
                <a:tc>
                  <a:txBody>
                    <a:bodyPr/>
                    <a:lstStyle/>
                    <a:p>
                      <a:pPr algn="ctr">
                        <a:buClrTx/>
                      </a:pPr>
                      <a:endParaRPr lang="en-US" sz="1600" b="1" dirty="0">
                        <a:solidFill>
                          <a:srgbClr val="FFFFFF"/>
                        </a:solidFill>
                        <a:latin typeface="IntelOne Display Light" panose="020B0403020203020204" pitchFamily="34" charset="0"/>
                      </a:endParaRPr>
                    </a:p>
                  </a:txBody>
                  <a:tcPr marL="113943" marR="113943" anchor="ctr">
                    <a:lnR w="19050" cap="flat" cmpd="sng" algn="ctr">
                      <a:noFill/>
                      <a:prstDash val="solid"/>
                      <a:round/>
                      <a:headEnd type="none" w="med" len="med"/>
                      <a:tailEnd type="none" w="med" len="med"/>
                    </a:lnR>
                    <a:noFill/>
                  </a:tcPr>
                </a:tc>
                <a:tc>
                  <a:txBody>
                    <a:bodyPr/>
                    <a:lstStyle/>
                    <a:p>
                      <a:pPr algn="ctr">
                        <a:buClrTx/>
                      </a:pPr>
                      <a:r>
                        <a:rPr lang="en-US" sz="1200" b="1" dirty="0">
                          <a:solidFill>
                            <a:schemeClr val="bg1"/>
                          </a:solidFill>
                          <a:latin typeface="IntelOne Display Light" panose="020B0403020203020204" pitchFamily="34" charset="0"/>
                        </a:rPr>
                        <a:t>MINIMUM Milestones</a:t>
                      </a:r>
                      <a:endParaRPr lang="en-US" sz="1000" b="0" i="0" dirty="0">
                        <a:solidFill>
                          <a:schemeClr val="bg1"/>
                        </a:solidFill>
                        <a:latin typeface="IntelOne Display Light" panose="020B0403020203020204" pitchFamily="34" charset="0"/>
                      </a:endParaRPr>
                    </a:p>
                  </a:txBody>
                  <a:tcPr marL="113943" marR="113943"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6393"/>
                    </a:solidFill>
                  </a:tcPr>
                </a:tc>
                <a:tc gridSpan="3">
                  <a:txBody>
                    <a:bodyPr/>
                    <a:lstStyle/>
                    <a:p>
                      <a:pPr algn="ctr">
                        <a:buClrTx/>
                      </a:pPr>
                      <a:r>
                        <a:rPr lang="en-US" sz="1200" b="1" dirty="0">
                          <a:solidFill>
                            <a:schemeClr val="bg1"/>
                          </a:solidFill>
                          <a:latin typeface="IntelOne Display Light" panose="020B0403020203020204" pitchFamily="34" charset="0"/>
                        </a:rPr>
                        <a:t>MODERATE Milestones</a:t>
                      </a:r>
                      <a:endParaRPr lang="en-US" sz="1200" b="0" i="1" dirty="0">
                        <a:solidFill>
                          <a:schemeClr val="bg1"/>
                        </a:solidFill>
                        <a:latin typeface="IntelOne Display Light" panose="020B0403020203020204" pitchFamily="34" charset="0"/>
                      </a:endParaRPr>
                    </a:p>
                  </a:txBody>
                  <a:tcPr marL="113943" marR="11394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6393"/>
                    </a:solidFill>
                  </a:tcPr>
                </a:tc>
                <a:tc hMerge="1">
                  <a:txBody>
                    <a:bodyPr/>
                    <a:lstStyle/>
                    <a:p>
                      <a:endParaRPr lang="en-US"/>
                    </a:p>
                  </a:txBody>
                  <a:tcPr/>
                </a:tc>
                <a:tc hMerge="1">
                  <a:txBody>
                    <a:bodyPr/>
                    <a:lstStyle/>
                    <a:p>
                      <a:pPr algn="ctr">
                        <a:buClrTx/>
                      </a:pPr>
                      <a:endParaRPr lang="en-US" sz="1200" b="0" i="1" dirty="0">
                        <a:solidFill>
                          <a:srgbClr val="FFFFFF"/>
                        </a:solidFill>
                        <a:latin typeface="Intel Clear" panose="020B0604020203020204" pitchFamily="34" charset="0"/>
                      </a:endParaRPr>
                    </a:p>
                  </a:txBody>
                  <a:tcPr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6393"/>
                    </a:solidFill>
                  </a:tcPr>
                </a:tc>
                <a:tc>
                  <a:txBody>
                    <a:bodyPr/>
                    <a:lstStyle/>
                    <a:p>
                      <a:pPr algn="ctr"/>
                      <a:r>
                        <a:rPr lang="en-US" sz="1100" b="1" i="0" dirty="0">
                          <a:solidFill>
                            <a:schemeClr val="bg1"/>
                          </a:solidFill>
                          <a:latin typeface="IntelOne Display Light" panose="020B0403020203020204" pitchFamily="34" charset="0"/>
                        </a:rPr>
                        <a:t>FULL Milestones</a:t>
                      </a:r>
                      <a:endParaRPr lang="en-US" sz="1600" b="1" dirty="0">
                        <a:solidFill>
                          <a:schemeClr val="bg1"/>
                        </a:solidFill>
                        <a:latin typeface="IntelOne Display Light" panose="020B0403020203020204" pitchFamily="34" charset="0"/>
                      </a:endParaRPr>
                    </a:p>
                  </a:txBody>
                  <a:tcPr marL="113943" marR="113943" anchor="ctr">
                    <a:lnL w="28575"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6393"/>
                    </a:solidFill>
                  </a:tcPr>
                </a:tc>
                <a:extLst>
                  <a:ext uri="{0D108BD9-81ED-4DB2-BD59-A6C34878D82A}">
                    <a16:rowId xmlns:a16="http://schemas.microsoft.com/office/drawing/2014/main" val="10000"/>
                  </a:ext>
                </a:extLst>
              </a:tr>
              <a:tr h="634674">
                <a:tc>
                  <a:txBody>
                    <a:bodyPr/>
                    <a:lstStyle/>
                    <a:p>
                      <a:pPr algn="ctr">
                        <a:buClrTx/>
                      </a:pPr>
                      <a:r>
                        <a:rPr lang="en-US" sz="1200" b="1" dirty="0">
                          <a:solidFill>
                            <a:schemeClr val="bg1"/>
                          </a:solidFill>
                          <a:latin typeface="IntelOne Display Light" panose="020B0403020203020204" pitchFamily="34" charset="0"/>
                        </a:rPr>
                        <a:t>Milestone</a:t>
                      </a:r>
                      <a:r>
                        <a:rPr lang="en-US" sz="1200" b="1" baseline="0" dirty="0">
                          <a:solidFill>
                            <a:schemeClr val="bg1"/>
                          </a:solidFill>
                          <a:latin typeface="IntelOne Display Light" panose="020B0403020203020204" pitchFamily="34" charset="0"/>
                        </a:rPr>
                        <a:t> Start</a:t>
                      </a:r>
                      <a:endParaRPr lang="en-US" sz="1200" b="1" dirty="0">
                        <a:solidFill>
                          <a:schemeClr val="bg1"/>
                        </a:solidFill>
                        <a:latin typeface="IntelOne Display Light" panose="020B0403020203020204" pitchFamily="34" charset="0"/>
                      </a:endParaRPr>
                    </a:p>
                  </a:txBody>
                  <a:tcPr marL="113943" marR="113943" marT="36576" marB="36576" anchor="ctr">
                    <a:lnR w="12700" cap="flat" cmpd="sng" algn="ctr">
                      <a:no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777777"/>
                    </a:solidFill>
                  </a:tcPr>
                </a:tc>
                <a:tc>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SOC RTL 1.0</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0" i="1" baseline="0" dirty="0">
                          <a:solidFill>
                            <a:schemeClr val="tx1"/>
                          </a:solidFill>
                          <a:latin typeface="+mn-lt"/>
                        </a:rPr>
                        <a:t>SOC VAL may begin at 0.8</a:t>
                      </a:r>
                    </a:p>
                  </a:txBody>
                  <a:tcPr marL="56972" marR="5697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gridSpan="2">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SOC RTL 0.8</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0" i="1" baseline="0" dirty="0">
                          <a:solidFill>
                            <a:schemeClr val="tx1"/>
                          </a:solidFill>
                          <a:latin typeface="+mn-lt"/>
                        </a:rPr>
                        <a:t>SOC VAL may begin at 0.5</a:t>
                      </a: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endParaRPr lang="en-US"/>
                    </a:p>
                  </a:txBody>
                  <a:tcPr/>
                </a:tc>
                <a:tc>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SOC RTL 0.5</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0" i="1" baseline="0" dirty="0">
                          <a:solidFill>
                            <a:schemeClr val="tx1"/>
                          </a:solidFill>
                          <a:latin typeface="+mn-lt"/>
                        </a:rPr>
                        <a:t>SOC VAL may begin at 0.3</a:t>
                      </a: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SOC RTL 0.0</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0" i="1" baseline="0" dirty="0">
                          <a:solidFill>
                            <a:schemeClr val="tx1"/>
                          </a:solidFill>
                          <a:latin typeface="+mn-lt"/>
                        </a:rPr>
                        <a:t>SOC VAL begins at 0.0</a:t>
                      </a:r>
                    </a:p>
                  </a:txBody>
                  <a:tcPr marL="56972" marR="56972" marT="27432" marB="27432"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1"/>
                  </a:ext>
                </a:extLst>
              </a:tr>
              <a:tr h="506332">
                <a:tc>
                  <a:txBody>
                    <a:bodyPr/>
                    <a:lstStyle/>
                    <a:p>
                      <a:pPr algn="ctr">
                        <a:buClrTx/>
                      </a:pPr>
                      <a:r>
                        <a:rPr lang="en-US" sz="1200" b="1" dirty="0">
                          <a:solidFill>
                            <a:schemeClr val="bg1"/>
                          </a:solidFill>
                          <a:latin typeface="IntelOne Display Light" panose="020B0403020203020204" pitchFamily="34" charset="0"/>
                        </a:rPr>
                        <a:t>1</a:t>
                      </a:r>
                      <a:r>
                        <a:rPr lang="en-US" sz="1200" b="1" baseline="30000" dirty="0">
                          <a:solidFill>
                            <a:schemeClr val="bg1"/>
                          </a:solidFill>
                          <a:latin typeface="IntelOne Display Light" panose="020B0403020203020204" pitchFamily="34" charset="0"/>
                        </a:rPr>
                        <a:t>st</a:t>
                      </a:r>
                      <a:r>
                        <a:rPr lang="en-US" sz="1200" b="1" dirty="0">
                          <a:solidFill>
                            <a:schemeClr val="bg1"/>
                          </a:solidFill>
                          <a:latin typeface="IntelOne Display Light" panose="020B0403020203020204" pitchFamily="34" charset="0"/>
                        </a:rPr>
                        <a:t> </a:t>
                      </a:r>
                      <a:r>
                        <a:rPr lang="en-US" sz="1200" b="1" baseline="0" dirty="0">
                          <a:solidFill>
                            <a:schemeClr val="bg1"/>
                          </a:solidFill>
                          <a:latin typeface="IntelOne Display Light" panose="020B0403020203020204" pitchFamily="34" charset="0"/>
                        </a:rPr>
                        <a:t>Gov. Review</a:t>
                      </a:r>
                      <a:endParaRPr lang="en-US" sz="1200" b="1" dirty="0">
                        <a:solidFill>
                          <a:schemeClr val="bg1"/>
                        </a:solidFill>
                        <a:latin typeface="IntelOne Display Light" panose="020B0403020203020204" pitchFamily="34" charset="0"/>
                      </a:endParaRPr>
                    </a:p>
                  </a:txBody>
                  <a:tcPr marL="113943" marR="113943" marT="36576" marB="36576" anchor="ctr">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77777"/>
                    </a:solidFill>
                  </a:tcPr>
                </a:tc>
                <a:tc>
                  <a:txBody>
                    <a:bodyPr/>
                    <a:lstStyle/>
                    <a:p>
                      <a:pPr marL="182563" marR="0" lvl="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Planning: PK</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Execution: PLC CP 1.0</a:t>
                      </a:r>
                    </a:p>
                  </a:txBody>
                  <a:tcPr marL="56972" marR="5697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82563" marR="0" lvl="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Planning: PK</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Execution: PLC CP 0.8</a:t>
                      </a: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Planning: PK</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Execution: PLC CP 0.5</a:t>
                      </a: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Planning: PK</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Exe: PLC CP 0.3</a:t>
                      </a:r>
                      <a:endParaRPr lang="en-US" sz="1000" b="1" i="1" baseline="0" dirty="0">
                        <a:solidFill>
                          <a:schemeClr val="tx1"/>
                        </a:solidFill>
                        <a:latin typeface="+mn-lt"/>
                      </a:endParaRPr>
                    </a:p>
                  </a:txBody>
                  <a:tcPr marL="56972" marR="56972" marT="27432" marB="27432"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332">
                <a:tc>
                  <a:txBody>
                    <a:bodyPr/>
                    <a:lstStyle/>
                    <a:p>
                      <a:pPr algn="ctr">
                        <a:buClrTx/>
                      </a:pPr>
                      <a:r>
                        <a:rPr lang="en-US" sz="1200" b="1" dirty="0">
                          <a:solidFill>
                            <a:schemeClr val="bg1"/>
                          </a:solidFill>
                          <a:latin typeface="IntelOne Display Light" panose="020B0403020203020204" pitchFamily="34" charset="0"/>
                        </a:rPr>
                        <a:t>Critical Dependencies</a:t>
                      </a:r>
                    </a:p>
                  </a:txBody>
                  <a:tcPr marL="0" marR="0" marT="36576" marB="36576" anchor="ctr">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77777"/>
                    </a:solidFill>
                  </a:tcPr>
                </a:tc>
                <a:tc gridSpan="2">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strike="noStrike" baseline="0" dirty="0">
                          <a:solidFill>
                            <a:schemeClr val="tx1"/>
                          </a:solidFill>
                          <a:latin typeface="+mn-lt"/>
                        </a:rPr>
                        <a:t>SOC RTL Handoff X.X </a:t>
                      </a:r>
                      <a:r>
                        <a:rPr lang="en-US" sz="1000" b="1" i="0" strike="noStrike" baseline="0" dirty="0">
                          <a:solidFill>
                            <a:schemeClr val="tx1"/>
                          </a:solidFill>
                          <a:latin typeface="+mn-lt"/>
                          <a:sym typeface="Wingdings" panose="05000000000000000000" pitchFamily="2" charset="2"/>
                        </a:rPr>
                        <a:t> SD &amp; SOC VAL X.X Start</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strike="noStrike" baseline="0" dirty="0">
                          <a:solidFill>
                            <a:schemeClr val="tx1"/>
                          </a:solidFill>
                          <a:latin typeface="+mn-lt"/>
                        </a:rPr>
                        <a:t>SOC VAL 0.8 / PSS 0.8 / SOC RTL 1.0 </a:t>
                      </a:r>
                      <a:r>
                        <a:rPr lang="en-US" sz="1000" b="1" i="0" strike="noStrike" baseline="0" dirty="0">
                          <a:solidFill>
                            <a:schemeClr val="tx1"/>
                          </a:solidFill>
                          <a:latin typeface="+mn-lt"/>
                          <a:sym typeface="Wingdings" panose="05000000000000000000" pitchFamily="2" charset="2"/>
                        </a:rPr>
                        <a:t> RTL Freeze</a:t>
                      </a:r>
                    </a:p>
                  </a:txBody>
                  <a:tcPr marL="56972" marR="5697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endParaRPr lang="en-US" sz="1000" b="1" i="0" baseline="0" dirty="0">
                        <a:solidFill>
                          <a:srgbClr val="FF0000"/>
                        </a:solidFill>
                        <a:latin typeface="Intel Clear" panose="020B0604020203020204" pitchFamily="34" charset="0"/>
                      </a:endParaRPr>
                    </a:p>
                  </a:txBody>
                  <a:tcPr marL="45720" marR="45720" marT="27432" marB="27432"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gridSpan="3">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strike="noStrike" baseline="0" dirty="0">
                          <a:solidFill>
                            <a:schemeClr val="tx1"/>
                          </a:solidFill>
                          <a:latin typeface="+mn-lt"/>
                          <a:sym typeface="Wingdings" panose="05000000000000000000" pitchFamily="2" charset="2"/>
                        </a:rPr>
                        <a:t>RTL Freeze / SOC VAL 1.0 / SD 1.0  Hard Freeze</a:t>
                      </a:r>
                      <a:endParaRPr lang="en-US" sz="1000" b="1" i="0" strike="noStrike" baseline="0" dirty="0">
                        <a:solidFill>
                          <a:schemeClr val="tx1"/>
                        </a:solidFill>
                        <a:latin typeface="+mn-lt"/>
                      </a:endParaRP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strike="noStrike" baseline="0" dirty="0">
                          <a:solidFill>
                            <a:schemeClr val="tx1"/>
                          </a:solidFill>
                          <a:latin typeface="+mn-lt"/>
                          <a:sym typeface="Wingdings" panose="05000000000000000000" pitchFamily="2" charset="2"/>
                        </a:rPr>
                        <a:t>Hard Freeze / PSS 1.0 / MDIV 1.0  A0 TI</a:t>
                      </a:r>
                      <a:endParaRPr lang="en-US" sz="1000" b="1" i="0" strike="noStrike" baseline="0" dirty="0">
                        <a:solidFill>
                          <a:schemeClr val="tx1"/>
                        </a:solidFill>
                        <a:latin typeface="+mn-lt"/>
                      </a:endParaRPr>
                    </a:p>
                  </a:txBody>
                  <a:tcPr marL="56972" marR="56972" marT="27432" marB="27432"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endParaRPr lang="en-US" sz="1000" b="1" i="0" baseline="0" dirty="0">
                        <a:solidFill>
                          <a:srgbClr val="FF0000"/>
                        </a:solidFill>
                        <a:latin typeface="Intel Clear" panose="020B0604020203020204" pitchFamily="34" charset="0"/>
                      </a:endParaRPr>
                    </a:p>
                  </a:txBody>
                  <a:tcPr marL="45720" marR="45720" marT="27432" marB="27432" anchor="ctr">
                    <a:lnL w="9525" cap="flat" cmpd="sng" algn="ctr">
                      <a:solidFill>
                        <a:schemeClr val="accent4"/>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endParaRPr lang="en-US" sz="1000" b="1" i="0" baseline="0" dirty="0">
                        <a:solidFill>
                          <a:srgbClr val="FF0000"/>
                        </a:solidFill>
                        <a:latin typeface="Intel Clear" panose="020B0604020203020204" pitchFamily="34" charset="0"/>
                      </a:endParaRPr>
                    </a:p>
                  </a:txBody>
                  <a:tcPr marL="45720" marR="45720" marT="27432" marB="27432" anchor="ctr">
                    <a:lnL w="19050" cap="flat" cmpd="sng" algn="ctr">
                      <a:solidFill>
                        <a:schemeClr val="bg1">
                          <a:lumMod val="50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DDD"/>
                    </a:solidFill>
                  </a:tcPr>
                </a:tc>
                <a:extLst>
                  <a:ext uri="{0D108BD9-81ED-4DB2-BD59-A6C34878D82A}">
                    <a16:rowId xmlns:a16="http://schemas.microsoft.com/office/drawing/2014/main" val="10003"/>
                  </a:ext>
                </a:extLst>
              </a:tr>
              <a:tr h="942341">
                <a:tc>
                  <a:txBody>
                    <a:bodyPr/>
                    <a:lstStyle/>
                    <a:p>
                      <a:pPr algn="ctr">
                        <a:buClrTx/>
                      </a:pPr>
                      <a:r>
                        <a:rPr lang="en-US" sz="1200" b="1" dirty="0">
                          <a:solidFill>
                            <a:schemeClr val="bg1"/>
                          </a:solidFill>
                          <a:latin typeface="IntelOne Display Light" panose="020B0403020203020204" pitchFamily="34" charset="0"/>
                        </a:rPr>
                        <a:t>IP Readiness</a:t>
                      </a:r>
                    </a:p>
                  </a:txBody>
                  <a:tcPr marL="113943" marR="113943" anchor="ctr">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77777"/>
                    </a:solidFill>
                  </a:tcPr>
                </a:tc>
                <a:tc>
                  <a:txBody>
                    <a:bodyPr/>
                    <a:lstStyle/>
                    <a:p>
                      <a:pPr marL="182563" marR="0" indent="-182563" algn="l" defTabSz="904267" rtl="0" eaLnBrk="1" fontAlgn="auto" latinLnBrk="0" hangingPunct="1">
                        <a:lnSpc>
                          <a:spcPct val="100000"/>
                        </a:lnSpc>
                        <a:spcBef>
                          <a:spcPts val="0"/>
                        </a:spcBef>
                        <a:spcAft>
                          <a:spcPts val="0"/>
                        </a:spcAft>
                        <a:buClrTx/>
                        <a:buSzPct val="100000"/>
                        <a:buFont typeface="Verdana"/>
                        <a:buChar char="•"/>
                        <a:tabLst/>
                        <a:defRPr/>
                      </a:pPr>
                      <a:r>
                        <a:rPr kumimoji="0" lang="en-US" sz="1000" b="0" i="0" u="none" strike="noStrike" cap="none" normalizeH="0" baseline="0" dirty="0">
                          <a:ln>
                            <a:noFill/>
                          </a:ln>
                          <a:solidFill>
                            <a:schemeClr val="tx1"/>
                          </a:solidFill>
                          <a:effectLst/>
                          <a:latin typeface="+mn-lt"/>
                        </a:rPr>
                        <a:t>IP RTL at </a:t>
                      </a:r>
                      <a:r>
                        <a:rPr kumimoji="0" lang="en-US" sz="1000" b="1" i="0" u="none" strike="noStrike" cap="none" normalizeH="0" baseline="0" dirty="0">
                          <a:ln>
                            <a:noFill/>
                          </a:ln>
                          <a:solidFill>
                            <a:schemeClr val="tx1"/>
                          </a:solidFill>
                          <a:effectLst/>
                          <a:latin typeface="+mn-lt"/>
                        </a:rPr>
                        <a:t>1.0 quality </a:t>
                      </a:r>
                      <a:r>
                        <a:rPr kumimoji="0" lang="en-US" sz="1000" b="0" i="0" u="none" strike="noStrike" cap="none" normalizeH="0" baseline="0" dirty="0">
                          <a:ln>
                            <a:noFill/>
                          </a:ln>
                          <a:solidFill>
                            <a:schemeClr val="tx1"/>
                          </a:solidFill>
                          <a:effectLst/>
                          <a:latin typeface="+mn-lt"/>
                        </a:rPr>
                        <a:t>at SOC RTL 1.0 start </a:t>
                      </a:r>
                    </a:p>
                    <a:p>
                      <a:pPr marL="182563" marR="0" indent="-182563" algn="l" defTabSz="904267" rtl="0" eaLnBrk="1" fontAlgn="auto" latinLnBrk="0" hangingPunct="1">
                        <a:lnSpc>
                          <a:spcPct val="100000"/>
                        </a:lnSpc>
                        <a:spcBef>
                          <a:spcPts val="0"/>
                        </a:spcBef>
                        <a:spcAft>
                          <a:spcPts val="0"/>
                        </a:spcAft>
                        <a:buClrTx/>
                        <a:buSzPct val="100000"/>
                        <a:buFont typeface="Verdana"/>
                        <a:buChar char="•"/>
                        <a:tabLst/>
                        <a:defRPr/>
                      </a:pPr>
                      <a:r>
                        <a:rPr kumimoji="0" lang="en-US" sz="1000" b="0" i="0" u="none" strike="noStrike" cap="none" normalizeH="0" baseline="0" dirty="0">
                          <a:ln>
                            <a:noFill/>
                          </a:ln>
                          <a:solidFill>
                            <a:schemeClr val="tx1"/>
                          </a:solidFill>
                          <a:effectLst/>
                          <a:latin typeface="+mn-lt"/>
                        </a:rPr>
                        <a:t>100% of IP development can be Just In Time relative to SOC / SD</a:t>
                      </a:r>
                    </a:p>
                  </a:txBody>
                  <a:tcPr marL="56972" marR="5697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182563" marR="0" indent="-182563" algn="l" defTabSz="904267" rtl="0" eaLnBrk="1" fontAlgn="auto" latinLnBrk="0" hangingPunct="1">
                        <a:lnSpc>
                          <a:spcPct val="100000"/>
                        </a:lnSpc>
                        <a:spcBef>
                          <a:spcPts val="0"/>
                        </a:spcBef>
                        <a:spcAft>
                          <a:spcPts val="0"/>
                        </a:spcAft>
                        <a:buClrTx/>
                        <a:buSzPct val="100000"/>
                        <a:buFont typeface="Verdana"/>
                        <a:buChar char="•"/>
                        <a:tabLst/>
                        <a:defRPr/>
                      </a:pPr>
                      <a:r>
                        <a:rPr kumimoji="0" lang="en-US" sz="1000" b="0" i="0" u="none" strike="noStrike" cap="none" normalizeH="0" baseline="0" dirty="0">
                          <a:ln>
                            <a:noFill/>
                          </a:ln>
                          <a:solidFill>
                            <a:schemeClr val="tx1"/>
                          </a:solidFill>
                          <a:effectLst/>
                          <a:latin typeface="+mn-lt"/>
                        </a:rPr>
                        <a:t>All IP RTL at </a:t>
                      </a:r>
                      <a:r>
                        <a:rPr kumimoji="0" lang="en-US" sz="1000" b="1" i="0" u="none" strike="noStrike" cap="none" normalizeH="0" baseline="0" dirty="0">
                          <a:ln>
                            <a:noFill/>
                          </a:ln>
                          <a:solidFill>
                            <a:schemeClr val="tx1"/>
                          </a:solidFill>
                          <a:effectLst/>
                          <a:latin typeface="+mn-lt"/>
                        </a:rPr>
                        <a:t>0.8 quality</a:t>
                      </a:r>
                      <a:r>
                        <a:rPr kumimoji="0" lang="en-US" sz="1000" b="0" i="0" u="none" strike="noStrike" cap="none" normalizeH="0" baseline="0" dirty="0">
                          <a:ln>
                            <a:noFill/>
                          </a:ln>
                          <a:solidFill>
                            <a:schemeClr val="tx1"/>
                          </a:solidFill>
                          <a:effectLst/>
                          <a:latin typeface="+mn-lt"/>
                        </a:rPr>
                        <a:t> at SOC RTL 0.8 Start</a:t>
                      </a:r>
                    </a:p>
                    <a:p>
                      <a:pPr marL="182563" marR="0" indent="-182563" algn="l" defTabSz="904267" rtl="0" eaLnBrk="1" fontAlgn="auto" latinLnBrk="0" hangingPunct="1">
                        <a:lnSpc>
                          <a:spcPct val="100000"/>
                        </a:lnSpc>
                        <a:spcBef>
                          <a:spcPts val="0"/>
                        </a:spcBef>
                        <a:spcAft>
                          <a:spcPts val="0"/>
                        </a:spcAft>
                        <a:buClrTx/>
                        <a:buSzPct val="100000"/>
                        <a:buFont typeface="Verdana"/>
                        <a:buChar char="•"/>
                        <a:tabLst/>
                        <a:defRPr/>
                      </a:pPr>
                      <a:r>
                        <a:rPr kumimoji="0" lang="en-US" sz="1000" b="0" i="0" u="none" strike="noStrike" cap="none" normalizeH="0" baseline="0" dirty="0">
                          <a:ln>
                            <a:noFill/>
                          </a:ln>
                          <a:solidFill>
                            <a:schemeClr val="tx1"/>
                          </a:solidFill>
                          <a:effectLst/>
                          <a:latin typeface="+mn-lt"/>
                        </a:rPr>
                        <a:t>No co-development (IP exists on process node)</a:t>
                      </a: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182563" marR="0" indent="-182563" algn="l" defTabSz="904267" rtl="0" eaLnBrk="1" fontAlgn="auto" latinLnBrk="0" hangingPunct="1">
                        <a:lnSpc>
                          <a:spcPct val="100000"/>
                        </a:lnSpc>
                        <a:spcBef>
                          <a:spcPts val="0"/>
                        </a:spcBef>
                        <a:spcAft>
                          <a:spcPts val="0"/>
                        </a:spcAft>
                        <a:buClrTx/>
                        <a:buSzPct val="100000"/>
                        <a:buFont typeface="Verdana"/>
                        <a:buChar char="•"/>
                        <a:tabLst/>
                        <a:defRPr/>
                      </a:pPr>
                      <a:r>
                        <a:rPr kumimoji="0" lang="en-US" sz="1000" b="0" i="0" u="none" strike="noStrike" cap="none" normalizeH="0" baseline="0" dirty="0">
                          <a:ln>
                            <a:noFill/>
                          </a:ln>
                          <a:solidFill>
                            <a:schemeClr val="tx1"/>
                          </a:solidFill>
                          <a:effectLst/>
                          <a:latin typeface="+mn-lt"/>
                        </a:rPr>
                        <a:t>JIT IP RTL </a:t>
                      </a:r>
                      <a:r>
                        <a:rPr kumimoji="0" lang="en-US" sz="1000" b="1" i="0" u="none" strike="noStrike" cap="none" normalizeH="0" baseline="0" dirty="0">
                          <a:ln>
                            <a:noFill/>
                          </a:ln>
                          <a:solidFill>
                            <a:schemeClr val="tx1"/>
                          </a:solidFill>
                          <a:effectLst/>
                          <a:latin typeface="+mn-lt"/>
                        </a:rPr>
                        <a:t>(20%)</a:t>
                      </a:r>
                      <a:r>
                        <a:rPr kumimoji="0" lang="en-US" sz="1000" b="0" i="0" u="none" strike="noStrike" cap="none" normalizeH="0" baseline="0" dirty="0">
                          <a:ln>
                            <a:noFill/>
                          </a:ln>
                          <a:solidFill>
                            <a:schemeClr val="tx1"/>
                          </a:solidFill>
                          <a:effectLst/>
                          <a:latin typeface="+mn-lt"/>
                        </a:rPr>
                        <a:t> at</a:t>
                      </a:r>
                      <a:r>
                        <a:rPr kumimoji="0" lang="en-US" sz="1000" b="1" i="0" u="none" strike="noStrike" cap="none" normalizeH="0" baseline="0" dirty="0">
                          <a:ln>
                            <a:noFill/>
                          </a:ln>
                          <a:solidFill>
                            <a:schemeClr val="tx1"/>
                          </a:solidFill>
                          <a:effectLst/>
                          <a:latin typeface="+mn-lt"/>
                        </a:rPr>
                        <a:t> 0.5 quality </a:t>
                      </a:r>
                      <a:r>
                        <a:rPr kumimoji="0" lang="en-US" sz="1000" b="0" i="0" u="none" strike="noStrike" cap="none" normalizeH="0" baseline="0" dirty="0">
                          <a:ln>
                            <a:noFill/>
                          </a:ln>
                          <a:solidFill>
                            <a:schemeClr val="tx1"/>
                          </a:solidFill>
                          <a:effectLst/>
                          <a:latin typeface="+mn-lt"/>
                        </a:rPr>
                        <a:t>at SOC 0.5 Start</a:t>
                      </a:r>
                    </a:p>
                    <a:p>
                      <a:pPr marL="182563" marR="0" indent="-182563" algn="l" defTabSz="904267" rtl="0" eaLnBrk="1" fontAlgn="auto" latinLnBrk="0" hangingPunct="1">
                        <a:lnSpc>
                          <a:spcPct val="100000"/>
                        </a:lnSpc>
                        <a:spcBef>
                          <a:spcPts val="0"/>
                        </a:spcBef>
                        <a:spcAft>
                          <a:spcPts val="0"/>
                        </a:spcAft>
                        <a:buClrTx/>
                        <a:buSzPct val="100000"/>
                        <a:buFont typeface="Verdana"/>
                        <a:buChar char="•"/>
                        <a:tabLst/>
                        <a:defRPr/>
                      </a:pPr>
                      <a:r>
                        <a:rPr kumimoji="0" lang="en-US" sz="1000" b="0" i="0" u="none" strike="noStrike" cap="none" normalizeH="0" baseline="0" dirty="0">
                          <a:ln>
                            <a:noFill/>
                          </a:ln>
                          <a:solidFill>
                            <a:schemeClr val="tx1"/>
                          </a:solidFill>
                          <a:effectLst/>
                          <a:latin typeface="+mn-lt"/>
                        </a:rPr>
                        <a:t>Early IP RTL </a:t>
                      </a:r>
                      <a:r>
                        <a:rPr kumimoji="0" lang="en-US" sz="1000" b="1" i="0" u="none" strike="noStrike" cap="none" normalizeH="0" baseline="0" dirty="0">
                          <a:ln>
                            <a:noFill/>
                          </a:ln>
                          <a:solidFill>
                            <a:schemeClr val="tx1"/>
                          </a:solidFill>
                          <a:effectLst/>
                          <a:latin typeface="+mn-lt"/>
                        </a:rPr>
                        <a:t>(80%)</a:t>
                      </a:r>
                      <a:r>
                        <a:rPr kumimoji="0" lang="en-US" sz="1000" b="0" i="0" u="none" strike="noStrike" cap="none" normalizeH="0" baseline="0" dirty="0">
                          <a:ln>
                            <a:noFill/>
                          </a:ln>
                          <a:solidFill>
                            <a:schemeClr val="tx1"/>
                          </a:solidFill>
                          <a:effectLst/>
                          <a:latin typeface="+mn-lt"/>
                        </a:rPr>
                        <a:t> at </a:t>
                      </a:r>
                      <a:r>
                        <a:rPr kumimoji="0" lang="en-US" sz="1000" b="1" i="0" u="none" strike="noStrike" cap="none" normalizeH="0" baseline="0" dirty="0">
                          <a:ln>
                            <a:noFill/>
                          </a:ln>
                          <a:solidFill>
                            <a:schemeClr val="tx1"/>
                          </a:solidFill>
                          <a:effectLst/>
                          <a:latin typeface="+mn-lt"/>
                        </a:rPr>
                        <a:t>0.8 quality </a:t>
                      </a:r>
                      <a:r>
                        <a:rPr kumimoji="0" lang="en-US" sz="1000" b="0" i="0" u="none" strike="noStrike" cap="none" normalizeH="0" baseline="0" dirty="0">
                          <a:ln>
                            <a:noFill/>
                          </a:ln>
                          <a:solidFill>
                            <a:schemeClr val="tx1"/>
                          </a:solidFill>
                          <a:effectLst/>
                          <a:latin typeface="+mn-lt"/>
                        </a:rPr>
                        <a:t>at SOC RTL 0.5 Start</a:t>
                      </a:r>
                      <a:endParaRPr kumimoji="0" lang="en-US" sz="1000" b="1" i="0" u="none" strike="noStrike" cap="none" normalizeH="0" baseline="0" dirty="0">
                        <a:ln>
                          <a:noFill/>
                        </a:ln>
                        <a:solidFill>
                          <a:schemeClr val="tx1"/>
                        </a:solidFill>
                        <a:effectLst/>
                        <a:latin typeface="+mn-lt"/>
                      </a:endParaRP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563" marR="0" indent="-182563" algn="l" defTabSz="904267" rtl="0" eaLnBrk="1" fontAlgn="auto" latinLnBrk="0" hangingPunct="1">
                        <a:lnSpc>
                          <a:spcPct val="100000"/>
                        </a:lnSpc>
                        <a:spcBef>
                          <a:spcPts val="0"/>
                        </a:spcBef>
                        <a:spcAft>
                          <a:spcPts val="0"/>
                        </a:spcAft>
                        <a:buClrTx/>
                        <a:buSzPct val="100000"/>
                        <a:buFont typeface="Verdana"/>
                        <a:buChar char="•"/>
                        <a:tabLst/>
                        <a:defRPr/>
                      </a:pPr>
                      <a:r>
                        <a:rPr kumimoji="0" lang="en-US" sz="1000" b="0" i="0" u="none" strike="noStrike" cap="none" normalizeH="0" baseline="0" dirty="0">
                          <a:ln>
                            <a:noFill/>
                          </a:ln>
                          <a:solidFill>
                            <a:schemeClr val="tx1"/>
                          </a:solidFill>
                          <a:effectLst/>
                          <a:latin typeface="+mn-lt"/>
                        </a:rPr>
                        <a:t>JIT IP RTL at </a:t>
                      </a:r>
                      <a:r>
                        <a:rPr kumimoji="0" lang="en-US" sz="1000" b="1" i="0" u="none" strike="noStrike" cap="none" normalizeH="0" baseline="0" dirty="0">
                          <a:ln>
                            <a:noFill/>
                          </a:ln>
                          <a:solidFill>
                            <a:schemeClr val="tx1"/>
                          </a:solidFill>
                          <a:effectLst/>
                          <a:latin typeface="+mn-lt"/>
                        </a:rPr>
                        <a:t>0.0 quality; </a:t>
                      </a:r>
                      <a:r>
                        <a:rPr kumimoji="0" lang="en-US" sz="1000" b="0" i="0" u="none" strike="noStrike" cap="none" normalizeH="0" baseline="0" dirty="0">
                          <a:ln>
                            <a:noFill/>
                          </a:ln>
                          <a:solidFill>
                            <a:schemeClr val="tx1"/>
                          </a:solidFill>
                          <a:effectLst/>
                          <a:latin typeface="+mn-lt"/>
                        </a:rPr>
                        <a:t>Boot IPs at </a:t>
                      </a:r>
                      <a:r>
                        <a:rPr kumimoji="0" lang="en-US" sz="1000" b="1" i="0" u="none" strike="noStrike" cap="none" normalizeH="0" baseline="0" dirty="0">
                          <a:ln>
                            <a:noFill/>
                          </a:ln>
                          <a:solidFill>
                            <a:schemeClr val="tx1"/>
                          </a:solidFill>
                          <a:effectLst/>
                          <a:latin typeface="+mn-lt"/>
                        </a:rPr>
                        <a:t>0.3 quality</a:t>
                      </a:r>
                      <a:r>
                        <a:rPr kumimoji="0" lang="en-US" sz="1000" b="0" i="0" u="none" strike="noStrike" cap="none" normalizeH="0" baseline="0" dirty="0">
                          <a:ln>
                            <a:noFill/>
                          </a:ln>
                          <a:solidFill>
                            <a:schemeClr val="tx1"/>
                          </a:solidFill>
                          <a:effectLst/>
                          <a:latin typeface="+mn-lt"/>
                        </a:rPr>
                        <a:t>; Early IPs at </a:t>
                      </a:r>
                      <a:r>
                        <a:rPr kumimoji="0" lang="en-US" sz="1000" b="1" i="0" u="none" strike="noStrike" cap="none" normalizeH="0" baseline="0" dirty="0">
                          <a:ln>
                            <a:noFill/>
                          </a:ln>
                          <a:solidFill>
                            <a:schemeClr val="tx1"/>
                          </a:solidFill>
                          <a:effectLst/>
                          <a:latin typeface="+mn-lt"/>
                        </a:rPr>
                        <a:t>0.5 quality </a:t>
                      </a:r>
                      <a:r>
                        <a:rPr kumimoji="0" lang="en-US" sz="1000" b="0" i="0" u="none" strike="noStrike" cap="none" normalizeH="0" baseline="0" dirty="0">
                          <a:ln>
                            <a:noFill/>
                          </a:ln>
                          <a:solidFill>
                            <a:schemeClr val="tx1"/>
                          </a:solidFill>
                          <a:effectLst/>
                          <a:latin typeface="+mn-lt"/>
                        </a:rPr>
                        <a:t>at SOC Start</a:t>
                      </a:r>
                    </a:p>
                  </a:txBody>
                  <a:tcPr marL="56972" marR="56972" marT="27432" marB="27432"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27430">
                <a:tc>
                  <a:txBody>
                    <a:bodyPr/>
                    <a:lstStyle/>
                    <a:p>
                      <a:pPr algn="ctr">
                        <a:buClrTx/>
                      </a:pPr>
                      <a:r>
                        <a:rPr lang="en-US" sz="1200" b="1" dirty="0">
                          <a:solidFill>
                            <a:schemeClr val="bg1"/>
                          </a:solidFill>
                          <a:latin typeface="IntelOne Display Light" panose="020B0403020203020204" pitchFamily="34" charset="0"/>
                        </a:rPr>
                        <a:t>Database Fork Health</a:t>
                      </a:r>
                    </a:p>
                  </a:txBody>
                  <a:tcPr marL="113943" marR="113943" anchor="ctr">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77777"/>
                    </a:solidFill>
                  </a:tcPr>
                </a:tc>
                <a:tc>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0" i="0" baseline="0" dirty="0">
                          <a:solidFill>
                            <a:schemeClr val="tx1"/>
                          </a:solidFill>
                          <a:latin typeface="+mn-lt"/>
                        </a:rPr>
                        <a:t>Hard Freeze (A0 TI) quality</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Inherited Health: High</a:t>
                      </a:r>
                      <a:endParaRPr lang="en-US" sz="1000" b="0" i="0" baseline="0" dirty="0">
                        <a:solidFill>
                          <a:schemeClr val="tx1"/>
                        </a:solidFill>
                        <a:latin typeface="+mn-lt"/>
                      </a:endParaRPr>
                    </a:p>
                  </a:txBody>
                  <a:tcPr marL="56972" marR="5697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0" i="0" baseline="0" dirty="0">
                          <a:solidFill>
                            <a:schemeClr val="tx1"/>
                          </a:solidFill>
                          <a:latin typeface="+mn-lt"/>
                        </a:rPr>
                        <a:t>RTL Freeze (SOC RTL 1.0) quality</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Inherited Health: Medium</a:t>
                      </a:r>
                      <a:endParaRPr lang="en-US" sz="1000" b="0" i="0" baseline="0" dirty="0">
                        <a:solidFill>
                          <a:schemeClr val="tx1"/>
                        </a:solidFill>
                        <a:latin typeface="+mn-lt"/>
                      </a:endParaRP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0" i="0" baseline="0" dirty="0">
                          <a:solidFill>
                            <a:schemeClr val="tx1"/>
                          </a:solidFill>
                          <a:latin typeface="+mn-lt"/>
                        </a:rPr>
                        <a:t>&lt;= RTL Freeze (SOC RTL 1.0) quality</a:t>
                      </a:r>
                    </a:p>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00" b="1" i="0" baseline="0" dirty="0">
                          <a:solidFill>
                            <a:schemeClr val="tx1"/>
                          </a:solidFill>
                          <a:latin typeface="+mn-lt"/>
                        </a:rPr>
                        <a:t>Inherited Health: Can be Low</a:t>
                      </a: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82563" marR="0" indent="-182563" algn="l" defTabSz="904267" rtl="0" eaLnBrk="1" fontAlgn="auto" latinLnBrk="0" hangingPunct="1">
                        <a:lnSpc>
                          <a:spcPct val="100000"/>
                        </a:lnSpc>
                        <a:spcBef>
                          <a:spcPts val="300"/>
                        </a:spcBef>
                        <a:spcAft>
                          <a:spcPts val="0"/>
                        </a:spcAft>
                        <a:buClrTx/>
                        <a:buSzPct val="100000"/>
                        <a:buFont typeface="Verdana"/>
                        <a:buChar char="•"/>
                        <a:tabLst/>
                        <a:defRPr/>
                      </a:pPr>
                      <a:r>
                        <a:rPr lang="en-US" sz="1050" b="0" i="0" baseline="0" dirty="0">
                          <a:solidFill>
                            <a:schemeClr val="tx1"/>
                          </a:solidFill>
                          <a:latin typeface="+mn-lt"/>
                        </a:rPr>
                        <a:t>New Database</a:t>
                      </a:r>
                    </a:p>
                  </a:txBody>
                  <a:tcPr marL="56972" marR="56972" marT="27432" marB="27432"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7"/>
                  </a:ext>
                </a:extLst>
              </a:tr>
              <a:tr h="2173010">
                <a:tc>
                  <a:txBody>
                    <a:bodyPr/>
                    <a:lstStyle/>
                    <a:p>
                      <a:pPr marL="0" marR="0" indent="0" algn="ctr" defTabSz="905988" rtl="0" eaLnBrk="1" fontAlgn="auto" latinLnBrk="0" hangingPunct="1">
                        <a:lnSpc>
                          <a:spcPct val="100000"/>
                        </a:lnSpc>
                        <a:spcBef>
                          <a:spcPts val="576"/>
                        </a:spcBef>
                        <a:spcAft>
                          <a:spcPts val="0"/>
                        </a:spcAft>
                        <a:buClrTx/>
                        <a:buSzPct val="100000"/>
                        <a:buFont typeface="Verdana"/>
                        <a:buNone/>
                        <a:tabLst/>
                        <a:defRPr/>
                      </a:pPr>
                      <a:r>
                        <a:rPr lang="en-US" sz="1200" b="1" dirty="0">
                          <a:solidFill>
                            <a:schemeClr val="bg1"/>
                          </a:solidFill>
                          <a:latin typeface="IntelOne Display Light" panose="020B0403020203020204" pitchFamily="34" charset="0"/>
                        </a:rPr>
                        <a:t>Technical Elements</a:t>
                      </a:r>
                    </a:p>
                  </a:txBody>
                  <a:tcPr marL="113943" marR="113943" anchor="ctr">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77777"/>
                    </a:solidFill>
                  </a:tcPr>
                </a:tc>
                <a:tc>
                  <a:txBody>
                    <a:bodyPr/>
                    <a:lstStyle/>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0" dirty="0">
                          <a:solidFill>
                            <a:schemeClr val="tx1"/>
                          </a:solidFill>
                          <a:latin typeface="+mn-lt"/>
                        </a:rPr>
                        <a:t>1-2</a:t>
                      </a:r>
                      <a:r>
                        <a:rPr lang="en-US" sz="1000" b="0" i="0" dirty="0">
                          <a:solidFill>
                            <a:schemeClr val="tx1"/>
                          </a:solidFill>
                          <a:latin typeface="+mn-lt"/>
                        </a:rPr>
                        <a:t> </a:t>
                      </a:r>
                      <a:r>
                        <a:rPr lang="en-US" sz="1000" b="1" i="0" dirty="0">
                          <a:solidFill>
                            <a:schemeClr val="tx1"/>
                          </a:solidFill>
                          <a:latin typeface="+mn-lt"/>
                        </a:rPr>
                        <a:t>IP changes </a:t>
                      </a:r>
                      <a:r>
                        <a:rPr lang="en-US" sz="1000" b="0" i="0" dirty="0">
                          <a:solidFill>
                            <a:schemeClr val="tx1"/>
                          </a:solidFill>
                          <a:latin typeface="+mn-lt"/>
                        </a:rPr>
                        <a:t>limited to non-architectural, non-PHI changes (e.g.,</a:t>
                      </a:r>
                      <a:r>
                        <a:rPr lang="en-US" sz="1000" b="0" i="0" baseline="0" dirty="0">
                          <a:solidFill>
                            <a:schemeClr val="tx1"/>
                          </a:solidFill>
                          <a:latin typeface="+mn-lt"/>
                        </a:rPr>
                        <a:t> eMMC 4.4 to 4.5)</a:t>
                      </a:r>
                      <a:endParaRPr lang="en-US" sz="1000" b="0" i="0" dirty="0">
                        <a:solidFill>
                          <a:schemeClr val="tx1"/>
                        </a:solidFill>
                        <a:latin typeface="+mn-lt"/>
                      </a:endParaRP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0" dirty="0">
                          <a:solidFill>
                            <a:schemeClr val="tx1"/>
                          </a:solidFill>
                          <a:latin typeface="+mn-lt"/>
                        </a:rPr>
                        <a:t>No </a:t>
                      </a:r>
                      <a:r>
                        <a:rPr lang="en-US" sz="1000" b="1" i="0" baseline="0" dirty="0">
                          <a:solidFill>
                            <a:schemeClr val="tx1"/>
                          </a:solidFill>
                          <a:latin typeface="+mn-lt"/>
                        </a:rPr>
                        <a:t>re-floorplanning</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0" baseline="0" dirty="0">
                          <a:solidFill>
                            <a:schemeClr val="tx1"/>
                          </a:solidFill>
                          <a:latin typeface="+mn-lt"/>
                        </a:rPr>
                        <a:t>No package changes</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0" baseline="0" dirty="0">
                          <a:solidFill>
                            <a:schemeClr val="tx1"/>
                          </a:solidFill>
                          <a:latin typeface="+mn-lt"/>
                        </a:rPr>
                        <a:t>No change to Boot Flow</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0" i="0" baseline="0" dirty="0">
                          <a:solidFill>
                            <a:schemeClr val="tx1"/>
                          </a:solidFill>
                          <a:latin typeface="+mn-lt"/>
                        </a:rPr>
                        <a:t>Small IP experiencing a small SW-visible change (e.g., GMM/legacy IPs)</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0" baseline="0" dirty="0">
                          <a:solidFill>
                            <a:schemeClr val="tx1"/>
                          </a:solidFill>
                          <a:latin typeface="+mn-lt"/>
                        </a:rPr>
                        <a:t>Low number of bugs being pushed from Base</a:t>
                      </a:r>
                      <a:endParaRPr lang="en-US" sz="1000" b="0" i="0" baseline="0" dirty="0">
                        <a:solidFill>
                          <a:schemeClr val="tx1"/>
                        </a:solidFill>
                        <a:latin typeface="+mn-lt"/>
                      </a:endParaRPr>
                    </a:p>
                  </a:txBody>
                  <a:tcPr marL="56972" marR="56972" marT="27432" marB="2743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0" dirty="0">
                          <a:solidFill>
                            <a:schemeClr val="tx1"/>
                          </a:solidFill>
                          <a:latin typeface="+mn-lt"/>
                        </a:rPr>
                        <a:t>1-2 IP changes </a:t>
                      </a:r>
                      <a:r>
                        <a:rPr lang="en-US" sz="1000" b="0" i="0" dirty="0">
                          <a:solidFill>
                            <a:schemeClr val="tx1"/>
                          </a:solidFill>
                          <a:latin typeface="+mn-lt"/>
                        </a:rPr>
                        <a:t>that</a:t>
                      </a:r>
                      <a:r>
                        <a:rPr lang="en-US" sz="1000" b="0" i="0" baseline="0" dirty="0">
                          <a:solidFill>
                            <a:schemeClr val="tx1"/>
                          </a:solidFill>
                          <a:latin typeface="+mn-lt"/>
                        </a:rPr>
                        <a:t> can change an interface </a:t>
                      </a:r>
                      <a:r>
                        <a:rPr lang="en-US" sz="1000" b="0" i="0" dirty="0">
                          <a:solidFill>
                            <a:schemeClr val="tx1"/>
                          </a:solidFill>
                          <a:latin typeface="+mn-lt"/>
                        </a:rPr>
                        <a:t>(e.g., HSIC to SSIC, USB 2.0 to 3.0, new GFx core, increasing</a:t>
                      </a:r>
                      <a:r>
                        <a:rPr lang="en-US" sz="1000" b="0" i="0" baseline="0" dirty="0">
                          <a:solidFill>
                            <a:schemeClr val="tx1"/>
                          </a:solidFill>
                          <a:latin typeface="+mn-lt"/>
                        </a:rPr>
                        <a:t> C</a:t>
                      </a:r>
                      <a:r>
                        <a:rPr lang="en-US" sz="1000" b="0" i="0" dirty="0">
                          <a:solidFill>
                            <a:schemeClr val="tx1"/>
                          </a:solidFill>
                          <a:latin typeface="+mn-lt"/>
                        </a:rPr>
                        <a:t>PU cores)</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0" i="0" dirty="0">
                          <a:solidFill>
                            <a:schemeClr val="tx1"/>
                          </a:solidFill>
                          <a:latin typeface="+mn-lt"/>
                        </a:rPr>
                        <a:t>Re-floorplanning</a:t>
                      </a:r>
                      <a:r>
                        <a:rPr lang="en-US" sz="1000" b="0" i="0" baseline="0" dirty="0">
                          <a:solidFill>
                            <a:schemeClr val="tx1"/>
                          </a:solidFill>
                          <a:latin typeface="+mn-lt"/>
                        </a:rPr>
                        <a:t> that </a:t>
                      </a:r>
                      <a:r>
                        <a:rPr lang="en-US" sz="1000" b="1" i="0" baseline="0" dirty="0">
                          <a:solidFill>
                            <a:schemeClr val="tx1"/>
                          </a:solidFill>
                          <a:latin typeface="+mn-lt"/>
                        </a:rPr>
                        <a:t>does not impact package size </a:t>
                      </a:r>
                      <a:r>
                        <a:rPr lang="en-US" sz="1000" b="0" i="0" baseline="0" dirty="0">
                          <a:solidFill>
                            <a:schemeClr val="tx1"/>
                          </a:solidFill>
                          <a:latin typeface="+mn-lt"/>
                        </a:rPr>
                        <a:t>(e.g., same number of pins / no DFt impact) </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0" i="0" baseline="0" dirty="0">
                          <a:solidFill>
                            <a:schemeClr val="tx1"/>
                          </a:solidFill>
                          <a:latin typeface="+mn-lt"/>
                        </a:rPr>
                        <a:t>Boot Flow changes constrained to minor, non-architectural updates</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0" baseline="0" dirty="0">
                          <a:solidFill>
                            <a:schemeClr val="tx1"/>
                          </a:solidFill>
                          <a:latin typeface="+mn-lt"/>
                        </a:rPr>
                        <a:t>Medium number of bugs being pushed from Base</a:t>
                      </a:r>
                      <a:endParaRPr lang="en-US" sz="1000" b="0" i="0" baseline="0" dirty="0">
                        <a:solidFill>
                          <a:schemeClr val="tx1"/>
                        </a:solidFill>
                        <a:latin typeface="+mn-lt"/>
                      </a:endParaRP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0" dirty="0">
                          <a:solidFill>
                            <a:schemeClr val="tx1"/>
                          </a:solidFill>
                          <a:latin typeface="+mn-lt"/>
                        </a:rPr>
                        <a:t>Multiple</a:t>
                      </a:r>
                      <a:r>
                        <a:rPr lang="en-US" sz="1000" b="1" i="0" baseline="0" dirty="0">
                          <a:solidFill>
                            <a:schemeClr val="tx1"/>
                          </a:solidFill>
                          <a:latin typeface="+mn-lt"/>
                        </a:rPr>
                        <a:t> IP changes (3-4+) </a:t>
                      </a:r>
                      <a:r>
                        <a:rPr lang="en-US" sz="1000" b="0" i="0" baseline="0" dirty="0">
                          <a:solidFill>
                            <a:schemeClr val="tx1"/>
                          </a:solidFill>
                          <a:latin typeface="+mn-lt"/>
                        </a:rPr>
                        <a:t>limited to non-architectural, non-PHI changes </a:t>
                      </a:r>
                      <a:r>
                        <a:rPr lang="en-US" sz="1000" b="1" i="0" baseline="0" dirty="0">
                          <a:solidFill>
                            <a:schemeClr val="tx1"/>
                          </a:solidFill>
                          <a:latin typeface="+mn-lt"/>
                        </a:rPr>
                        <a:t>-OR- </a:t>
                      </a:r>
                      <a:r>
                        <a:rPr lang="en-US" sz="1000" b="0" i="0" baseline="0" dirty="0">
                          <a:solidFill>
                            <a:schemeClr val="tx1"/>
                          </a:solidFill>
                          <a:latin typeface="+mn-lt"/>
                        </a:rPr>
                        <a:t>1-2 IP changes being </a:t>
                      </a:r>
                      <a:r>
                        <a:rPr lang="en-US" sz="1000" b="1" i="0" baseline="0" dirty="0">
                          <a:solidFill>
                            <a:schemeClr val="tx1"/>
                          </a:solidFill>
                          <a:latin typeface="+mn-lt"/>
                        </a:rPr>
                        <a:t>co-developed </a:t>
                      </a:r>
                      <a:r>
                        <a:rPr lang="en-US" sz="1000" b="0" i="0" baseline="0" dirty="0">
                          <a:solidFill>
                            <a:schemeClr val="tx1"/>
                          </a:solidFill>
                          <a:latin typeface="+mn-lt"/>
                        </a:rPr>
                        <a:t>starting at 0.5 </a:t>
                      </a:r>
                      <a:r>
                        <a:rPr lang="en-US" sz="1000" b="1" i="0" baseline="0" dirty="0">
                          <a:solidFill>
                            <a:schemeClr val="tx1"/>
                          </a:solidFill>
                          <a:latin typeface="+mn-lt"/>
                        </a:rPr>
                        <a:t>-OR-</a:t>
                      </a:r>
                      <a:r>
                        <a:rPr lang="en-US" sz="1000" b="0" i="0" baseline="0" dirty="0">
                          <a:solidFill>
                            <a:schemeClr val="tx1"/>
                          </a:solidFill>
                          <a:latin typeface="+mn-lt"/>
                        </a:rPr>
                        <a:t> Compaction</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0" i="0" dirty="0">
                          <a:solidFill>
                            <a:schemeClr val="tx1"/>
                          </a:solidFill>
                          <a:latin typeface="+mn-lt"/>
                        </a:rPr>
                        <a:t>Re-floorplanning</a:t>
                      </a:r>
                      <a:r>
                        <a:rPr lang="en-US" sz="1000" b="0" i="0" baseline="0" dirty="0">
                          <a:solidFill>
                            <a:schemeClr val="tx1"/>
                          </a:solidFill>
                          <a:latin typeface="+mn-lt"/>
                        </a:rPr>
                        <a:t> can have </a:t>
                      </a:r>
                      <a:r>
                        <a:rPr lang="en-US" sz="1000" b="1" i="0" baseline="0" dirty="0">
                          <a:solidFill>
                            <a:schemeClr val="tx1"/>
                          </a:solidFill>
                          <a:latin typeface="+mn-lt"/>
                        </a:rPr>
                        <a:t>limited package size impact </a:t>
                      </a:r>
                      <a:r>
                        <a:rPr lang="en-US" sz="1000" b="0" i="0" baseline="0" dirty="0">
                          <a:solidFill>
                            <a:schemeClr val="tx1"/>
                          </a:solidFill>
                          <a:latin typeface="+mn-lt"/>
                        </a:rPr>
                        <a:t>(limited bump map or pitch changes)</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0" i="0" baseline="0" dirty="0">
                          <a:solidFill>
                            <a:schemeClr val="tx1"/>
                          </a:solidFill>
                          <a:latin typeface="+mn-lt"/>
                        </a:rPr>
                        <a:t>Boot Flow may change (e.g., Storage or PM controller modified)</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0" baseline="0" dirty="0">
                          <a:solidFill>
                            <a:schemeClr val="tx1"/>
                          </a:solidFill>
                          <a:latin typeface="+mn-lt"/>
                        </a:rPr>
                        <a:t>High number of bugs being pushed from Base</a:t>
                      </a:r>
                      <a:endParaRPr lang="en-US" sz="1000" b="1" i="0" dirty="0">
                        <a:solidFill>
                          <a:schemeClr val="tx1"/>
                        </a:solidFill>
                        <a:latin typeface="+mn-lt"/>
                      </a:endParaRPr>
                    </a:p>
                  </a:txBody>
                  <a:tcPr marL="56972" marR="5697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1" baseline="0" dirty="0">
                          <a:solidFill>
                            <a:schemeClr val="tx1"/>
                          </a:solidFill>
                          <a:latin typeface="+mn-lt"/>
                        </a:rPr>
                        <a:t>Lead Arch Products Only</a:t>
                      </a:r>
                    </a:p>
                    <a:p>
                      <a:pPr marL="182563" indent="-182563" algn="l" defTabSz="904267" rtl="0" eaLnBrk="1" latinLnBrk="0" hangingPunct="1">
                        <a:lnSpc>
                          <a:spcPct val="100000"/>
                        </a:lnSpc>
                        <a:spcBef>
                          <a:spcPts val="0"/>
                        </a:spcBef>
                        <a:spcAft>
                          <a:spcPts val="0"/>
                        </a:spcAft>
                        <a:buClrTx/>
                        <a:buSzPct val="100000"/>
                        <a:buFont typeface="Verdana"/>
                        <a:buChar char="•"/>
                      </a:pPr>
                      <a:r>
                        <a:rPr lang="en-US" sz="1000" b="1" i="1" baseline="0" dirty="0">
                          <a:solidFill>
                            <a:schemeClr val="tx1"/>
                          </a:solidFill>
                          <a:latin typeface="+mn-lt"/>
                        </a:rPr>
                        <a:t>Includes New Process IPs &amp; SOC</a:t>
                      </a:r>
                      <a:endParaRPr lang="en-US" sz="1000" b="0" i="0" baseline="0" dirty="0">
                        <a:solidFill>
                          <a:schemeClr val="tx1"/>
                        </a:solidFill>
                        <a:latin typeface="+mn-lt"/>
                      </a:endParaRPr>
                    </a:p>
                  </a:txBody>
                  <a:tcPr marL="56972" marR="56972" marT="27432" marB="27432">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06332">
                <a:tc>
                  <a:txBody>
                    <a:bodyPr/>
                    <a:lstStyle/>
                    <a:p>
                      <a:pPr marL="0" marR="0" indent="0" algn="ctr" defTabSz="905988" rtl="0" eaLnBrk="1" fontAlgn="auto" latinLnBrk="0" hangingPunct="1">
                        <a:lnSpc>
                          <a:spcPct val="100000"/>
                        </a:lnSpc>
                        <a:spcBef>
                          <a:spcPts val="576"/>
                        </a:spcBef>
                        <a:spcAft>
                          <a:spcPts val="0"/>
                        </a:spcAft>
                        <a:buClrTx/>
                        <a:buSzPct val="100000"/>
                        <a:buFont typeface="Verdana"/>
                        <a:buNone/>
                        <a:tabLst/>
                        <a:defRPr/>
                      </a:pPr>
                      <a:r>
                        <a:rPr lang="en-US" sz="1200" b="1" dirty="0">
                          <a:solidFill>
                            <a:schemeClr val="bg1"/>
                          </a:solidFill>
                          <a:latin typeface="IntelOne Display Light" panose="020B0403020203020204" pitchFamily="34" charset="0"/>
                        </a:rPr>
                        <a:t>Common Definition</a:t>
                      </a:r>
                    </a:p>
                  </a:txBody>
                  <a:tcPr marL="113943" marR="113943" marT="36576" marB="36576" anchor="ctr">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777777"/>
                    </a:solidFill>
                  </a:tcPr>
                </a:tc>
                <a:tc gridSpan="5">
                  <a:txBody>
                    <a:bodyPr/>
                    <a:lstStyle/>
                    <a:p>
                      <a:pPr marL="0" marR="0" indent="0" algn="ctr" defTabSz="904267" rtl="0" eaLnBrk="1" fontAlgn="auto" latinLnBrk="0" hangingPunct="1">
                        <a:lnSpc>
                          <a:spcPct val="100000"/>
                        </a:lnSpc>
                        <a:spcBef>
                          <a:spcPts val="504"/>
                        </a:spcBef>
                        <a:spcAft>
                          <a:spcPts val="0"/>
                        </a:spcAft>
                        <a:buClrTx/>
                        <a:buSzPct val="100000"/>
                        <a:buFont typeface="Verdana"/>
                        <a:buNone/>
                        <a:tabLst/>
                        <a:defRPr/>
                      </a:pPr>
                      <a:r>
                        <a:rPr kumimoji="0" lang="en-US" sz="1000" b="1" i="0" u="sng" strike="noStrike" cap="none" normalizeH="0" baseline="0" dirty="0">
                          <a:ln>
                            <a:noFill/>
                          </a:ln>
                          <a:solidFill>
                            <a:schemeClr val="tx1"/>
                          </a:solidFill>
                          <a:effectLst/>
                          <a:latin typeface="IntelOne Display Light" panose="020B0403020203020204" pitchFamily="34" charset="0"/>
                        </a:rPr>
                        <a:t>Universal derivative</a:t>
                      </a:r>
                      <a:r>
                        <a:rPr kumimoji="0" lang="en-US" sz="1000" b="1" i="0" u="sng" strike="noStrike" cap="none" normalizeH="0" dirty="0">
                          <a:ln>
                            <a:noFill/>
                          </a:ln>
                          <a:solidFill>
                            <a:schemeClr val="tx1"/>
                          </a:solidFill>
                          <a:effectLst/>
                          <a:latin typeface="IntelOne Display Light" panose="020B0403020203020204" pitchFamily="34" charset="0"/>
                        </a:rPr>
                        <a:t> requirements:</a:t>
                      </a:r>
                      <a:r>
                        <a:rPr kumimoji="0" lang="en-US" sz="1000" b="1" i="0" strike="noStrike" cap="none" normalizeH="0" dirty="0">
                          <a:ln>
                            <a:noFill/>
                          </a:ln>
                          <a:solidFill>
                            <a:schemeClr val="tx1"/>
                          </a:solidFill>
                          <a:effectLst/>
                          <a:latin typeface="IntelOne Display Light" panose="020B0403020203020204" pitchFamily="34" charset="0"/>
                        </a:rPr>
                        <a:t> </a:t>
                      </a:r>
                      <a:r>
                        <a:rPr kumimoji="0" lang="en-US" sz="1000" b="0" i="0" u="none" strike="noStrike" cap="none" normalizeH="0" baseline="0" dirty="0">
                          <a:ln>
                            <a:noFill/>
                          </a:ln>
                          <a:solidFill>
                            <a:schemeClr val="tx1"/>
                          </a:solidFill>
                          <a:effectLst/>
                          <a:latin typeface="IntelOne Display Light" panose="020B0403020203020204" pitchFamily="34" charset="0"/>
                        </a:rPr>
                        <a:t>No chassis changes, consistent process node with base</a:t>
                      </a:r>
                    </a:p>
                  </a:txBody>
                  <a:tcPr marL="56972" marR="56972" marT="27432" marB="27432"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182563" indent="-182563" algn="l" defTabSz="904267" rtl="0" eaLnBrk="1" latinLnBrk="0" hangingPunct="1">
                        <a:lnSpc>
                          <a:spcPct val="100000"/>
                        </a:lnSpc>
                        <a:spcBef>
                          <a:spcPts val="504"/>
                        </a:spcBef>
                        <a:spcAft>
                          <a:spcPts val="0"/>
                        </a:spcAft>
                        <a:buClrTx/>
                        <a:buSzPct val="100000"/>
                        <a:buFont typeface="Verdana"/>
                        <a:buChar char="•"/>
                      </a:pPr>
                      <a:endParaRPr lang="en-US" sz="1050" b="0" i="0" baseline="0" dirty="0">
                        <a:solidFill>
                          <a:srgbClr val="000000"/>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endParaRPr lang="en-US"/>
                    </a:p>
                  </a:txBody>
                  <a:tcPr/>
                </a:tc>
                <a:tc hMerge="1">
                  <a:txBody>
                    <a:bodyPr/>
                    <a:lstStyle/>
                    <a:p>
                      <a:pPr marL="182563" indent="-182563" algn="l" defTabSz="904267" rtl="0" eaLnBrk="1" latinLnBrk="0" hangingPunct="1">
                        <a:lnSpc>
                          <a:spcPct val="100000"/>
                        </a:lnSpc>
                        <a:spcBef>
                          <a:spcPts val="504"/>
                        </a:spcBef>
                        <a:spcAft>
                          <a:spcPts val="0"/>
                        </a:spcAft>
                        <a:buClrTx/>
                        <a:buSzPct val="100000"/>
                        <a:buFont typeface="Verdana"/>
                        <a:buChar char="•"/>
                      </a:pPr>
                      <a:endParaRPr lang="en-US" sz="1050" b="0" i="0" dirty="0">
                        <a:solidFill>
                          <a:srgbClr val="000000"/>
                        </a:solidFill>
                      </a:endParaRPr>
                    </a:p>
                  </a:txBody>
                  <a:tcPr anchor="ctr">
                    <a:lnL w="952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hMerge="1">
                  <a:txBody>
                    <a:bodyPr/>
                    <a:lstStyle/>
                    <a:p>
                      <a:endParaRPr lang="en-US"/>
                    </a:p>
                  </a:txBody>
                  <a:tcPr>
                    <a:lnL>
                      <a:noFill/>
                    </a:lnL>
                    <a:lnT>
                      <a:noFill/>
                    </a:lnT>
                  </a:tcPr>
                </a:tc>
                <a:extLst>
                  <a:ext uri="{0D108BD9-81ED-4DB2-BD59-A6C34878D82A}">
                    <a16:rowId xmlns:a16="http://schemas.microsoft.com/office/drawing/2014/main" val="10009"/>
                  </a:ext>
                </a:extLst>
              </a:tr>
            </a:tbl>
          </a:graphicData>
        </a:graphic>
      </p:graphicFrame>
      <p:sp>
        <p:nvSpPr>
          <p:cNvPr id="17" name="BainBulletsConfiguration" hidden="1"/>
          <p:cNvSpPr txBox="1"/>
          <p:nvPr/>
        </p:nvSpPr>
        <p:spPr>
          <a:xfrm>
            <a:off x="1766887" y="12703"/>
            <a:ext cx="8890000" cy="110101"/>
          </a:xfrm>
          <a:prstGeom prst="rect">
            <a:avLst/>
          </a:prstGeom>
          <a:noFill/>
        </p:spPr>
        <p:txBody>
          <a:bodyPr vert="horz" lIns="91422" tIns="45711" rIns="91422" bIns="45711" rtlCol="0">
            <a:spAutoFit/>
          </a:bodyPr>
          <a:lstStyle/>
          <a:p>
            <a:r>
              <a:rPr lang="en-US" sz="100" dirty="0">
                <a:solidFill>
                  <a:srgbClr val="FFFFFF"/>
                </a:solidFill>
              </a:rPr>
              <a:t>5_85 15_84</a:t>
            </a:r>
          </a:p>
        </p:txBody>
      </p:sp>
      <p:grpSp>
        <p:nvGrpSpPr>
          <p:cNvPr id="15" name="Sticker79465">
            <a:extLst>
              <a:ext uri="{FF2B5EF4-FFF2-40B4-BE49-F238E27FC236}">
                <a16:creationId xmlns:a16="http://schemas.microsoft.com/office/drawing/2014/main" id="{E9FE32D9-7CAD-47E3-B39E-A719B0E33394}"/>
              </a:ext>
            </a:extLst>
          </p:cNvPr>
          <p:cNvGrpSpPr/>
          <p:nvPr>
            <p:custDataLst>
              <p:tags r:id="rId2"/>
            </p:custDataLst>
          </p:nvPr>
        </p:nvGrpSpPr>
        <p:grpSpPr>
          <a:xfrm>
            <a:off x="9742488" y="68042"/>
            <a:ext cx="1681793" cy="240475"/>
            <a:chOff x="8169483" y="1306784"/>
            <a:chExt cx="1441099" cy="247652"/>
          </a:xfrm>
        </p:grpSpPr>
        <p:sp>
          <p:nvSpPr>
            <p:cNvPr id="16" name="StickerText79465">
              <a:extLst>
                <a:ext uri="{FF2B5EF4-FFF2-40B4-BE49-F238E27FC236}">
                  <a16:creationId xmlns:a16="http://schemas.microsoft.com/office/drawing/2014/main" id="{E86BC122-8135-49D7-9321-E520ADF4562F}"/>
                </a:ext>
              </a:extLst>
            </p:cNvPr>
            <p:cNvSpPr txBox="1"/>
            <p:nvPr/>
          </p:nvSpPr>
          <p:spPr>
            <a:xfrm>
              <a:off x="8480708" y="1319673"/>
              <a:ext cx="818658" cy="221874"/>
            </a:xfrm>
            <a:prstGeom prst="rect">
              <a:avLst/>
            </a:prstGeom>
            <a:noFill/>
          </p:spPr>
          <p:txBody>
            <a:bodyPr vert="horz" wrap="none" lIns="0" tIns="0" rIns="0" bIns="0" rtlCol="0" anchor="ctr" anchorCtr="0">
              <a:spAutoFit/>
            </a:bodyPr>
            <a:lstStyle/>
            <a:p>
              <a:pPr marL="0" marR="0" lvl="0" indent="0" algn="ctr" defTabSz="970197"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srgbClr val="000000"/>
                  </a:solidFill>
                  <a:effectLst/>
                  <a:uLnTx/>
                  <a:uFillTx/>
                  <a:latin typeface="+mj-lt"/>
                </a:rPr>
                <a:t>UPLC 3.0.0</a:t>
              </a:r>
            </a:p>
          </p:txBody>
        </p:sp>
        <p:cxnSp>
          <p:nvCxnSpPr>
            <p:cNvPr id="18" name="StickerLineTop79465">
              <a:extLst>
                <a:ext uri="{FF2B5EF4-FFF2-40B4-BE49-F238E27FC236}">
                  <a16:creationId xmlns:a16="http://schemas.microsoft.com/office/drawing/2014/main" id="{EC14B8A2-F895-4CF8-BE3C-0A35A21EC6EA}"/>
                </a:ext>
              </a:extLst>
            </p:cNvPr>
            <p:cNvCxnSpPr/>
            <p:nvPr/>
          </p:nvCxnSpPr>
          <p:spPr bwMode="auto">
            <a:xfrm>
              <a:off x="8169483" y="1306784"/>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cxnSp>
          <p:nvCxnSpPr>
            <p:cNvPr id="19" name="StickerLineBottom79465">
              <a:extLst>
                <a:ext uri="{FF2B5EF4-FFF2-40B4-BE49-F238E27FC236}">
                  <a16:creationId xmlns:a16="http://schemas.microsoft.com/office/drawing/2014/main" id="{F314AC31-76DC-4326-8AB4-CBC71982C871}"/>
                </a:ext>
              </a:extLst>
            </p:cNvPr>
            <p:cNvCxnSpPr/>
            <p:nvPr/>
          </p:nvCxnSpPr>
          <p:spPr bwMode="auto">
            <a:xfrm>
              <a:off x="8169483" y="1554436"/>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348822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643" y="51249"/>
            <a:ext cx="11912918" cy="699638"/>
          </a:xfrm>
        </p:spPr>
        <p:txBody>
          <a:bodyPr/>
          <a:lstStyle/>
          <a:p>
            <a:r>
              <a:rPr lang="en-US" sz="2800" dirty="0">
                <a:latin typeface="IntelOne Display Light" panose="020B0403020203020204" pitchFamily="34" charset="0"/>
              </a:rPr>
              <a:t>PLC Governance Levels by Swimlane</a:t>
            </a:r>
          </a:p>
        </p:txBody>
      </p:sp>
      <p:sp>
        <p:nvSpPr>
          <p:cNvPr id="5" name="Content Placeholder 7"/>
          <p:cNvSpPr txBox="1">
            <a:spLocks/>
          </p:cNvSpPr>
          <p:nvPr/>
        </p:nvSpPr>
        <p:spPr>
          <a:xfrm>
            <a:off x="598488" y="717295"/>
            <a:ext cx="3581400" cy="5900992"/>
          </a:xfrm>
          <a:prstGeom prst="rect">
            <a:avLst/>
          </a:prstGeom>
          <a:solidFill>
            <a:schemeClr val="bg1"/>
          </a:solidFill>
          <a:ln>
            <a:solidFill>
              <a:schemeClr val="tx1"/>
            </a:solidFill>
          </a:ln>
        </p:spPr>
        <p:txBody>
          <a:bodyPr vert="horz" lIns="45720" tIns="91440" rIns="45720" bIns="91440" rtlCol="0">
            <a:noAutofit/>
          </a:bodyPr>
          <a:lstStyle>
            <a:lvl1pPr marL="0" indent="0" algn="l" defTabSz="457142" rtl="0" eaLnBrk="1" latinLnBrk="0" hangingPunct="1">
              <a:spcBef>
                <a:spcPts val="1200"/>
              </a:spcBef>
              <a:spcAft>
                <a:spcPts val="0"/>
              </a:spcAft>
              <a:buFont typeface="Wingdings" panose="05000000000000000000" pitchFamily="2" charset="2"/>
              <a:buNone/>
              <a:defRPr sz="1800" b="0" kern="1200">
                <a:solidFill>
                  <a:schemeClr val="tx2"/>
                </a:solidFill>
                <a:latin typeface="+mn-lt"/>
                <a:ea typeface="+mn-ea"/>
                <a:cs typeface="Intel Clear" panose="020B0604020203020204" pitchFamily="34" charset="0"/>
              </a:defRPr>
            </a:lvl1pPr>
            <a:lvl2pPr marL="225395" indent="-225395" algn="l" defTabSz="457142"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430" indent="-228570" algn="l" defTabSz="457142"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843" indent="-228570" algn="l" defTabSz="457142"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048" indent="-228570" algn="l" defTabSz="457142"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285" indent="-228570" algn="l" defTabSz="457142" rtl="0" eaLnBrk="1" latinLnBrk="0" hangingPunct="1">
              <a:spcBef>
                <a:spcPct val="20000"/>
              </a:spcBef>
              <a:buFont typeface="Arial"/>
              <a:buChar char="•"/>
              <a:defRPr sz="2000" kern="1200">
                <a:solidFill>
                  <a:schemeClr val="tx1"/>
                </a:solidFill>
                <a:latin typeface="+mn-lt"/>
                <a:ea typeface="+mn-ea"/>
                <a:cs typeface="+mn-cs"/>
              </a:defRPr>
            </a:lvl6pPr>
            <a:lvl7pPr marL="2971430" indent="-228570" algn="l" defTabSz="457142" rtl="0" eaLnBrk="1" latinLnBrk="0" hangingPunct="1">
              <a:spcBef>
                <a:spcPct val="20000"/>
              </a:spcBef>
              <a:buFont typeface="Arial"/>
              <a:buChar char="•"/>
              <a:defRPr sz="2000" kern="1200">
                <a:solidFill>
                  <a:schemeClr val="tx1"/>
                </a:solidFill>
                <a:latin typeface="+mn-lt"/>
                <a:ea typeface="+mn-ea"/>
                <a:cs typeface="+mn-cs"/>
              </a:defRPr>
            </a:lvl7pPr>
            <a:lvl8pPr marL="3428573" indent="-228570" algn="l" defTabSz="457142" rtl="0" eaLnBrk="1" latinLnBrk="0" hangingPunct="1">
              <a:spcBef>
                <a:spcPct val="20000"/>
              </a:spcBef>
              <a:buFont typeface="Arial"/>
              <a:buChar char="•"/>
              <a:defRPr sz="2000" kern="1200">
                <a:solidFill>
                  <a:schemeClr val="tx1"/>
                </a:solidFill>
                <a:latin typeface="+mn-lt"/>
                <a:ea typeface="+mn-ea"/>
                <a:cs typeface="+mn-cs"/>
              </a:defRPr>
            </a:lvl8pPr>
            <a:lvl9pPr marL="3885715" indent="-228570" algn="l" defTabSz="457142"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300"/>
              </a:spcBef>
            </a:pPr>
            <a:r>
              <a:rPr lang="en-US" sz="1400" b="1" u="sng" dirty="0">
                <a:solidFill>
                  <a:srgbClr val="000000"/>
                </a:solidFill>
                <a:latin typeface="IntelOne Display Regular" panose="020B0503020203020204" pitchFamily="34" charset="0"/>
                <a:ea typeface="Intel Clear" panose="020B0604020203020204" pitchFamily="34" charset="0"/>
              </a:rPr>
              <a:t>Governed </a:t>
            </a:r>
            <a:r>
              <a:rPr lang="en-US" sz="1400" b="1" u="sng" dirty="0" err="1">
                <a:solidFill>
                  <a:srgbClr val="000000"/>
                </a:solidFill>
                <a:latin typeface="IntelOne Display Regular" panose="020B0503020203020204" pitchFamily="34" charset="0"/>
                <a:ea typeface="Intel Clear" panose="020B0604020203020204" pitchFamily="34" charset="0"/>
              </a:rPr>
              <a:t>Swimlanes</a:t>
            </a:r>
            <a:r>
              <a:rPr lang="en-US" sz="1400" b="1" u="sng" dirty="0">
                <a:solidFill>
                  <a:srgbClr val="000000"/>
                </a:solidFill>
                <a:latin typeface="IntelOne Display Regular" panose="020B0503020203020204" pitchFamily="34" charset="0"/>
                <a:ea typeface="Intel Clear" panose="020B0604020203020204" pitchFamily="34" charset="0"/>
              </a:rPr>
              <a:t>/Milestones</a:t>
            </a:r>
          </a:p>
          <a:p>
            <a:pPr>
              <a:spcBef>
                <a:spcPts val="319"/>
              </a:spcBef>
            </a:pPr>
            <a:endParaRPr lang="en-US" sz="900" b="1" u="sng" dirty="0">
              <a:solidFill>
                <a:schemeClr val="tx1"/>
              </a:solidFill>
              <a:latin typeface="IntelOne Display Regular" panose="020B0503020203020204" pitchFamily="34" charset="0"/>
              <a:ea typeface="Intel Clear" panose="020B0604020203020204" pitchFamily="34" charset="0"/>
            </a:endParaRPr>
          </a:p>
          <a:p>
            <a:pPr marL="182406" indent="-182406">
              <a:spcBef>
                <a:spcPts val="300"/>
              </a:spcBef>
              <a:buFont typeface="Arial" panose="020B0604020202020204" pitchFamily="34" charset="0"/>
              <a:buChar char="•"/>
            </a:pPr>
            <a:r>
              <a:rPr lang="en-US" sz="1200" b="1" i="1" u="sng" dirty="0">
                <a:solidFill>
                  <a:srgbClr val="000000"/>
                </a:solidFill>
                <a:latin typeface="IntelOne Display Regular" panose="020B0503020203020204" pitchFamily="34" charset="0"/>
                <a:ea typeface="Intel Clear" panose="020B0604020203020204" pitchFamily="34" charset="0"/>
              </a:rPr>
              <a:t>Full Governance</a:t>
            </a:r>
            <a:r>
              <a:rPr lang="en-US" sz="1100" dirty="0">
                <a:solidFill>
                  <a:srgbClr val="000000"/>
                </a:solidFill>
                <a:latin typeface="IntelOne Display Regular" panose="020B0503020203020204" pitchFamily="34" charset="0"/>
                <a:ea typeface="Intel Clear" panose="020B0604020203020204" pitchFamily="34" charset="0"/>
              </a:rPr>
              <a:t>: These requirements and their corresponding milestones are required and must be fully governed at applicable Governance Checkpoints</a:t>
            </a:r>
          </a:p>
          <a:p>
            <a:pPr marL="182406" indent="-182406">
              <a:spcBef>
                <a:spcPts val="300"/>
              </a:spcBef>
              <a:buFont typeface="Arial" panose="020B0604020202020204" pitchFamily="34" charset="0"/>
              <a:buChar char="•"/>
            </a:pPr>
            <a:r>
              <a:rPr lang="en-US" sz="1100" dirty="0">
                <a:solidFill>
                  <a:srgbClr val="000000"/>
                </a:solidFill>
                <a:latin typeface="IntelOne Display Regular" panose="020B0503020203020204" pitchFamily="34" charset="0"/>
                <a:ea typeface="Intel Clear" panose="020B0604020203020204" pitchFamily="34" charset="0"/>
              </a:rPr>
              <a:t>Requirements reside in main body of UPLC Catalog and are marked as ‘Must Have’ or ‘Governed’ as their Governance Priority</a:t>
            </a:r>
          </a:p>
          <a:p>
            <a:pPr marL="182406" indent="-182406">
              <a:spcBef>
                <a:spcPts val="300"/>
              </a:spcBef>
              <a:buFont typeface="Arial" panose="020B0604020202020204" pitchFamily="34" charset="0"/>
              <a:buChar char="•"/>
            </a:pPr>
            <a:r>
              <a:rPr lang="en-US" sz="1100" dirty="0">
                <a:solidFill>
                  <a:srgbClr val="000000"/>
                </a:solidFill>
                <a:latin typeface="IntelOne Display Regular" panose="020B0503020203020204" pitchFamily="34" charset="0"/>
                <a:ea typeface="Intel Clear" panose="020B0604020203020204" pitchFamily="34" charset="0"/>
              </a:rPr>
              <a:t>Online Governance Checklist System expected to be used to identify PLC gaps</a:t>
            </a:r>
          </a:p>
          <a:p>
            <a:pPr marL="182406" indent="-182406">
              <a:spcBef>
                <a:spcPts val="300"/>
              </a:spcBef>
              <a:buFont typeface="Arial" panose="020B0604020202020204" pitchFamily="34" charset="0"/>
              <a:buChar char="•"/>
            </a:pPr>
            <a:r>
              <a:rPr lang="en-US" sz="1100" dirty="0">
                <a:solidFill>
                  <a:srgbClr val="000000"/>
                </a:solidFill>
                <a:latin typeface="IntelOne Display Regular" panose="020B0503020203020204" pitchFamily="34" charset="0"/>
                <a:ea typeface="Intel Clear" panose="020B0604020203020204" pitchFamily="34" charset="0"/>
              </a:rPr>
              <a:t>Active PLC Governance Review Board (GRB) members and Product Domain Experts are expected to participate in the Governance Review</a:t>
            </a:r>
          </a:p>
          <a:p>
            <a:pPr marL="182406" indent="-182406">
              <a:spcBef>
                <a:spcPts val="300"/>
              </a:spcBef>
              <a:buFont typeface="Arial" panose="020B0604020202020204" pitchFamily="34" charset="0"/>
              <a:buChar char="•"/>
            </a:pPr>
            <a:r>
              <a:rPr lang="en-US" sz="1100" dirty="0">
                <a:solidFill>
                  <a:srgbClr val="000000"/>
                </a:solidFill>
                <a:latin typeface="IntelOne Display Regular" panose="020B0503020203020204" pitchFamily="34" charset="0"/>
                <a:ea typeface="Intel Clear" panose="020B0604020203020204" pitchFamily="34" charset="0"/>
              </a:rPr>
              <a:t>Pre-Reviews by the Swimlane’s GRB Lead are expected to be conducted with their Project Functional Area counterpart</a:t>
            </a:r>
          </a:p>
          <a:p>
            <a:pPr marL="182406" indent="-182406">
              <a:spcBef>
                <a:spcPts val="600"/>
              </a:spcBef>
              <a:spcAft>
                <a:spcPts val="600"/>
              </a:spcAft>
              <a:buFont typeface="Arial" panose="020B0604020202020204" pitchFamily="34" charset="0"/>
              <a:buChar char="•"/>
            </a:pPr>
            <a:r>
              <a:rPr lang="en-US" sz="1200" b="1" u="sng" dirty="0">
                <a:solidFill>
                  <a:srgbClr val="002060"/>
                </a:solidFill>
                <a:latin typeface="IntelOne Display Light" panose="020B0403020203020204" pitchFamily="34" charset="0"/>
                <a:ea typeface="Intel Clear" panose="020B0604020203020204" pitchFamily="34" charset="0"/>
              </a:rPr>
              <a:t>SOC/IP Design </a:t>
            </a:r>
            <a:r>
              <a:rPr lang="en-US" sz="1200" b="1" u="sng" dirty="0" err="1">
                <a:solidFill>
                  <a:srgbClr val="002060"/>
                </a:solidFill>
                <a:latin typeface="IntelOne Display Light" panose="020B0403020203020204" pitchFamily="34" charset="0"/>
                <a:ea typeface="Intel Clear" panose="020B0604020203020204" pitchFamily="34" charset="0"/>
              </a:rPr>
              <a:t>Swimlanes</a:t>
            </a:r>
            <a:r>
              <a:rPr lang="en-US" sz="1200" dirty="0">
                <a:solidFill>
                  <a:srgbClr val="002060"/>
                </a:solidFill>
                <a:latin typeface="IntelOne Display Light" panose="020B0403020203020204" pitchFamily="34" charset="0"/>
                <a:ea typeface="Intel Clear" panose="020B0604020203020204" pitchFamily="34" charset="0"/>
              </a:rPr>
              <a:t>: Design (A0/PROD TI), SOC RTL, SD, SOC VAL, PSS, IP FW/DRV including </a:t>
            </a:r>
            <a:r>
              <a:rPr lang="sv-SE" sz="1200" dirty="0">
                <a:solidFill>
                  <a:srgbClr val="002060"/>
                </a:solidFill>
                <a:latin typeface="IntelOne Display Light" panose="020B0403020203020204" pitchFamily="34" charset="0"/>
                <a:ea typeface="Intel Clear" panose="020B0604020203020204" pitchFamily="34" charset="0"/>
              </a:rPr>
              <a:t>1.1 and </a:t>
            </a:r>
            <a:r>
              <a:rPr lang="en-US" sz="1200" dirty="0">
                <a:solidFill>
                  <a:srgbClr val="002060"/>
                </a:solidFill>
                <a:latin typeface="IntelOne Display Light" panose="020B0403020203020204" pitchFamily="34" charset="0"/>
                <a:ea typeface="Intel Clear" panose="020B0604020203020204" pitchFamily="34" charset="0"/>
              </a:rPr>
              <a:t>Platform PROD TI Gate, Silicon Enabling MFG, Silicon Execution MFG (PROD TI ECO Cutoff Only), Pre-Si Sys Val, Post-Si Sys Val (PROD TI ECO Cutoff Only), Pre-Si Fuse, Post-Si Fuse (Fuse A0), IP Design</a:t>
            </a:r>
          </a:p>
          <a:p>
            <a:pPr marL="182406" indent="-182406">
              <a:spcBef>
                <a:spcPts val="600"/>
              </a:spcBef>
              <a:spcAft>
                <a:spcPts val="600"/>
              </a:spcAft>
              <a:buFont typeface="Arial" panose="020B0604020202020204" pitchFamily="34" charset="0"/>
              <a:buChar char="•"/>
            </a:pPr>
            <a:r>
              <a:rPr lang="en-US" sz="1200" b="1" u="sng" dirty="0">
                <a:solidFill>
                  <a:srgbClr val="002060"/>
                </a:solidFill>
                <a:latin typeface="IntelOne Display Light" panose="020B0403020203020204" pitchFamily="34" charset="0"/>
                <a:ea typeface="Intel Clear" panose="020B0604020203020204" pitchFamily="34" charset="0"/>
              </a:rPr>
              <a:t>Product Planning Swimlane:</a:t>
            </a:r>
            <a:r>
              <a:rPr lang="en-US" sz="1200" b="1" dirty="0">
                <a:solidFill>
                  <a:srgbClr val="002060"/>
                </a:solidFill>
                <a:latin typeface="IntelOne Display Light" panose="020B0403020203020204" pitchFamily="34" charset="0"/>
                <a:ea typeface="Intel Clear" panose="020B0604020203020204" pitchFamily="34" charset="0"/>
              </a:rPr>
              <a:t> </a:t>
            </a:r>
            <a:r>
              <a:rPr lang="en-US" sz="1200" dirty="0">
                <a:solidFill>
                  <a:srgbClr val="002060"/>
                </a:solidFill>
                <a:latin typeface="IntelOne Display Light" panose="020B0403020203020204" pitchFamily="34" charset="0"/>
                <a:ea typeface="Intel Clear" panose="020B0604020203020204" pitchFamily="34" charset="0"/>
              </a:rPr>
              <a:t>Product Kickoff (PK), Product Concept (PC), Execution Commit (EC)</a:t>
            </a:r>
          </a:p>
          <a:p>
            <a:pPr marL="182406" indent="-182406">
              <a:spcBef>
                <a:spcPts val="600"/>
              </a:spcBef>
              <a:spcAft>
                <a:spcPts val="600"/>
              </a:spcAft>
              <a:buFont typeface="Arial" panose="020B0604020202020204" pitchFamily="34" charset="0"/>
              <a:buChar char="•"/>
            </a:pPr>
            <a:r>
              <a:rPr lang="en-US" sz="1200" b="1" u="sng" dirty="0">
                <a:solidFill>
                  <a:srgbClr val="002060"/>
                </a:solidFill>
                <a:latin typeface="IntelOne Display Light" panose="020B0403020203020204" pitchFamily="34" charset="0"/>
                <a:ea typeface="Intel Clear" panose="020B0604020203020204" pitchFamily="34" charset="0"/>
              </a:rPr>
              <a:t>Platform Execution Phase </a:t>
            </a:r>
            <a:r>
              <a:rPr lang="en-US" sz="1200" b="1" u="sng" dirty="0" err="1">
                <a:solidFill>
                  <a:srgbClr val="002060"/>
                </a:solidFill>
                <a:latin typeface="IntelOne Display Light" panose="020B0403020203020204" pitchFamily="34" charset="0"/>
                <a:ea typeface="Intel Clear" panose="020B0604020203020204" pitchFamily="34" charset="0"/>
              </a:rPr>
              <a:t>Swimlanes</a:t>
            </a:r>
            <a:r>
              <a:rPr lang="en-US" sz="1200" b="1" u="sng" dirty="0">
                <a:solidFill>
                  <a:srgbClr val="002060"/>
                </a:solidFill>
                <a:latin typeface="IntelOne Display Light" panose="020B0403020203020204" pitchFamily="34" charset="0"/>
                <a:ea typeface="Intel Clear" panose="020B0604020203020204" pitchFamily="34" charset="0"/>
              </a:rPr>
              <a:t>:</a:t>
            </a:r>
            <a:r>
              <a:rPr lang="en-US" sz="1200" dirty="0">
                <a:solidFill>
                  <a:srgbClr val="002060"/>
                </a:solidFill>
                <a:latin typeface="IntelOne Display Light" panose="020B0403020203020204" pitchFamily="34" charset="0"/>
                <a:ea typeface="Intel Clear" panose="020B0604020203020204" pitchFamily="34" charset="0"/>
              </a:rPr>
              <a:t> Integrated Platform PLC </a:t>
            </a:r>
            <a:r>
              <a:rPr lang="en-US" sz="1200" i="1" dirty="0">
                <a:solidFill>
                  <a:srgbClr val="002060"/>
                </a:solidFill>
                <a:latin typeface="IntelOne Display Light" panose="020B0403020203020204" pitchFamily="34" charset="0"/>
                <a:ea typeface="Intel Clear" panose="020B0604020203020204" pitchFamily="34" charset="0"/>
              </a:rPr>
              <a:t>(Governance owned by PMOX)</a:t>
            </a:r>
            <a:r>
              <a:rPr lang="en-US" sz="1200" dirty="0">
                <a:solidFill>
                  <a:srgbClr val="002060"/>
                </a:solidFill>
                <a:latin typeface="IntelOne Display Light" panose="020B0403020203020204" pitchFamily="34" charset="0"/>
                <a:ea typeface="Intel Clear" panose="020B0604020203020204" pitchFamily="34" charset="0"/>
              </a:rPr>
              <a:t>, FW/SW </a:t>
            </a:r>
            <a:r>
              <a:rPr lang="en-US" sz="1200" i="1" dirty="0">
                <a:solidFill>
                  <a:srgbClr val="002060"/>
                </a:solidFill>
                <a:latin typeface="IntelOne Display Light" panose="020B0403020203020204" pitchFamily="34" charset="0"/>
                <a:ea typeface="Intel Clear" panose="020B0604020203020204" pitchFamily="34" charset="0"/>
              </a:rPr>
              <a:t>(Planning &amp; Development Phase; Governance owned by Release Quality)</a:t>
            </a:r>
            <a:endParaRPr lang="en-US" sz="1200" i="1" strike="sngStrike" dirty="0">
              <a:solidFill>
                <a:srgbClr val="002060"/>
              </a:solidFill>
              <a:latin typeface="IntelOne Display Light" panose="020B0403020203020204" pitchFamily="34" charset="0"/>
              <a:ea typeface="Intel Clear" panose="020B0604020203020204" pitchFamily="34" charset="0"/>
            </a:endParaRPr>
          </a:p>
          <a:p>
            <a:pPr marL="182406" indent="-182406">
              <a:spcBef>
                <a:spcPts val="319"/>
              </a:spcBef>
              <a:buFont typeface="Arial" panose="020B0604020202020204" pitchFamily="34" charset="0"/>
              <a:buChar char="•"/>
            </a:pPr>
            <a:endParaRPr lang="en-US" sz="1100" dirty="0">
              <a:solidFill>
                <a:schemeClr val="tx1"/>
              </a:solidFill>
              <a:latin typeface="IntelOne Display Light" panose="020B0403020203020204" pitchFamily="34" charset="0"/>
              <a:ea typeface="Intel Clear" panose="020B0604020203020204" pitchFamily="34" charset="0"/>
            </a:endParaRPr>
          </a:p>
        </p:txBody>
      </p:sp>
      <p:sp>
        <p:nvSpPr>
          <p:cNvPr id="6" name="Content Placeholder 7"/>
          <p:cNvSpPr txBox="1">
            <a:spLocks/>
          </p:cNvSpPr>
          <p:nvPr/>
        </p:nvSpPr>
        <p:spPr>
          <a:xfrm>
            <a:off x="4484687" y="720121"/>
            <a:ext cx="3657599" cy="5898166"/>
          </a:xfrm>
          <a:prstGeom prst="rect">
            <a:avLst/>
          </a:prstGeom>
          <a:solidFill>
            <a:schemeClr val="bg1"/>
          </a:solidFill>
          <a:ln>
            <a:solidFill>
              <a:schemeClr val="tx1"/>
            </a:solidFill>
          </a:ln>
        </p:spPr>
        <p:txBody>
          <a:bodyPr vert="horz" lIns="45720" tIns="91440" rIns="45720" bIns="91440" rtlCol="0">
            <a:noAutofit/>
          </a:bodyPr>
          <a:lstStyle>
            <a:lvl1pPr marL="0" indent="0" algn="l" defTabSz="457142" rtl="0" eaLnBrk="1" latinLnBrk="0" hangingPunct="1">
              <a:spcBef>
                <a:spcPts val="1200"/>
              </a:spcBef>
              <a:spcAft>
                <a:spcPts val="0"/>
              </a:spcAft>
              <a:buFont typeface="Wingdings" panose="05000000000000000000" pitchFamily="2" charset="2"/>
              <a:buNone/>
              <a:defRPr sz="1800" b="0" kern="1200">
                <a:solidFill>
                  <a:schemeClr val="tx2"/>
                </a:solidFill>
                <a:latin typeface="+mn-lt"/>
                <a:ea typeface="+mn-ea"/>
                <a:cs typeface="Intel Clear" panose="020B0604020203020204" pitchFamily="34" charset="0"/>
              </a:defRPr>
            </a:lvl1pPr>
            <a:lvl2pPr marL="225395" indent="-225395" algn="l" defTabSz="457142"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430" indent="-228570" algn="l" defTabSz="457142"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843" indent="-228570" algn="l" defTabSz="457142"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048" indent="-228570" algn="l" defTabSz="457142"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285" indent="-228570" algn="l" defTabSz="457142" rtl="0" eaLnBrk="1" latinLnBrk="0" hangingPunct="1">
              <a:spcBef>
                <a:spcPct val="20000"/>
              </a:spcBef>
              <a:buFont typeface="Arial"/>
              <a:buChar char="•"/>
              <a:defRPr sz="2000" kern="1200">
                <a:solidFill>
                  <a:schemeClr val="tx1"/>
                </a:solidFill>
                <a:latin typeface="+mn-lt"/>
                <a:ea typeface="+mn-ea"/>
                <a:cs typeface="+mn-cs"/>
              </a:defRPr>
            </a:lvl6pPr>
            <a:lvl7pPr marL="2971430" indent="-228570" algn="l" defTabSz="457142" rtl="0" eaLnBrk="1" latinLnBrk="0" hangingPunct="1">
              <a:spcBef>
                <a:spcPct val="20000"/>
              </a:spcBef>
              <a:buFont typeface="Arial"/>
              <a:buChar char="•"/>
              <a:defRPr sz="2000" kern="1200">
                <a:solidFill>
                  <a:schemeClr val="tx1"/>
                </a:solidFill>
                <a:latin typeface="+mn-lt"/>
                <a:ea typeface="+mn-ea"/>
                <a:cs typeface="+mn-cs"/>
              </a:defRPr>
            </a:lvl7pPr>
            <a:lvl8pPr marL="3428573" indent="-228570" algn="l" defTabSz="457142" rtl="0" eaLnBrk="1" latinLnBrk="0" hangingPunct="1">
              <a:spcBef>
                <a:spcPct val="20000"/>
              </a:spcBef>
              <a:buFont typeface="Arial"/>
              <a:buChar char="•"/>
              <a:defRPr sz="2000" kern="1200">
                <a:solidFill>
                  <a:schemeClr val="tx1"/>
                </a:solidFill>
                <a:latin typeface="+mn-lt"/>
                <a:ea typeface="+mn-ea"/>
                <a:cs typeface="+mn-cs"/>
              </a:defRPr>
            </a:lvl8pPr>
            <a:lvl9pPr marL="3885715" indent="-228570" algn="l" defTabSz="457142"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300"/>
              </a:spcBef>
            </a:pPr>
            <a:r>
              <a:rPr lang="en-US" sz="1600" b="1" u="sng" dirty="0">
                <a:solidFill>
                  <a:srgbClr val="0070C0"/>
                </a:solidFill>
                <a:latin typeface="IntelOne Display Light" panose="020B0403020203020204" pitchFamily="34" charset="0"/>
                <a:ea typeface="Intel Clear" panose="020B0604020203020204" pitchFamily="34" charset="0"/>
              </a:rPr>
              <a:t>Self-Governed </a:t>
            </a:r>
            <a:r>
              <a:rPr lang="en-US" sz="1600" b="1" u="sng" dirty="0" err="1">
                <a:solidFill>
                  <a:srgbClr val="0070C0"/>
                </a:solidFill>
                <a:latin typeface="IntelOne Display Light" panose="020B0403020203020204" pitchFamily="34" charset="0"/>
                <a:ea typeface="Intel Clear" panose="020B0604020203020204" pitchFamily="34" charset="0"/>
              </a:rPr>
              <a:t>Swimlanes</a:t>
            </a:r>
            <a:r>
              <a:rPr lang="en-US" sz="1600" b="1" u="sng" dirty="0">
                <a:solidFill>
                  <a:srgbClr val="0070C0"/>
                </a:solidFill>
                <a:latin typeface="IntelOne Display Light" panose="020B0403020203020204" pitchFamily="34" charset="0"/>
                <a:ea typeface="Intel Clear" panose="020B0604020203020204" pitchFamily="34" charset="0"/>
              </a:rPr>
              <a:t>/Milestones</a:t>
            </a:r>
          </a:p>
          <a:p>
            <a:pPr>
              <a:spcBef>
                <a:spcPts val="319"/>
              </a:spcBef>
              <a:spcAft>
                <a:spcPts val="319"/>
              </a:spcAft>
            </a:pPr>
            <a:endParaRPr lang="en-US" sz="1000" b="1" u="sng" dirty="0">
              <a:solidFill>
                <a:schemeClr val="tx1"/>
              </a:solidFill>
              <a:latin typeface="IntelOne Display Light" panose="020B0403020203020204" pitchFamily="34" charset="0"/>
              <a:ea typeface="Intel Clear" panose="020B0604020203020204" pitchFamily="34" charset="0"/>
            </a:endParaRPr>
          </a:p>
          <a:p>
            <a:pPr marL="182406" indent="-182406">
              <a:spcBef>
                <a:spcPts val="300"/>
              </a:spcBef>
              <a:spcAft>
                <a:spcPts val="319"/>
              </a:spcAft>
              <a:buFont typeface="Arial" panose="020B0604020202020204" pitchFamily="34" charset="0"/>
              <a:buChar char="•"/>
            </a:pPr>
            <a:r>
              <a:rPr lang="en-US" sz="1400" b="1" i="1" u="sng" dirty="0">
                <a:solidFill>
                  <a:srgbClr val="0070C0"/>
                </a:solidFill>
                <a:latin typeface="IntelOne Display Light" panose="020B0403020203020204" pitchFamily="34" charset="0"/>
                <a:ea typeface="Intel Clear" panose="020B0604020203020204" pitchFamily="34" charset="0"/>
              </a:rPr>
              <a:t>Limited Governance</a:t>
            </a:r>
            <a:r>
              <a:rPr lang="en-US" sz="1200" dirty="0">
                <a:solidFill>
                  <a:srgbClr val="0070C0"/>
                </a:solidFill>
                <a:latin typeface="IntelOne Display Light" panose="020B0403020203020204" pitchFamily="34" charset="0"/>
                <a:ea typeface="Intel Clear" panose="020B0604020203020204" pitchFamily="34" charset="0"/>
              </a:rPr>
              <a:t>: These requirements and their corresponding milestones are optional for governance</a:t>
            </a:r>
          </a:p>
          <a:p>
            <a:pPr marL="182406" indent="-182406">
              <a:spcBef>
                <a:spcPts val="300"/>
              </a:spcBef>
              <a:spcAft>
                <a:spcPts val="319"/>
              </a:spcAft>
              <a:buFont typeface="Arial" panose="020B0604020202020204" pitchFamily="34" charset="0"/>
              <a:buChar char="•"/>
            </a:pPr>
            <a:r>
              <a:rPr lang="en-US" sz="1200" dirty="0">
                <a:solidFill>
                  <a:srgbClr val="0070C0"/>
                </a:solidFill>
                <a:latin typeface="IntelOne Display Light" panose="020B0403020203020204" pitchFamily="34" charset="0"/>
                <a:ea typeface="Intel Clear" panose="020B0604020203020204" pitchFamily="34" charset="0"/>
              </a:rPr>
              <a:t>Requirements reside in the Addendum of the UPLC Catalog and are marked ‘Self-Governed’ as their Governance Priority</a:t>
            </a:r>
          </a:p>
          <a:p>
            <a:pPr marL="182406" indent="-182406">
              <a:spcBef>
                <a:spcPts val="300"/>
              </a:spcBef>
              <a:spcAft>
                <a:spcPts val="319"/>
              </a:spcAft>
              <a:buFont typeface="Arial" panose="020B0604020202020204" pitchFamily="34" charset="0"/>
              <a:buChar char="•"/>
            </a:pPr>
            <a:r>
              <a:rPr lang="en-US" sz="1200" dirty="0">
                <a:solidFill>
                  <a:srgbClr val="0070C0"/>
                </a:solidFill>
                <a:latin typeface="IntelOne Display Light" panose="020B0403020203020204" pitchFamily="34" charset="0"/>
                <a:ea typeface="Intel Clear" panose="020B0604020203020204" pitchFamily="34" charset="0"/>
              </a:rPr>
              <a:t>Online Governance Checklist System may be used to deploy &amp; grade  these requirements upon customer request</a:t>
            </a:r>
            <a:endParaRPr lang="en-US" sz="1200" i="1" dirty="0">
              <a:solidFill>
                <a:srgbClr val="0070C0"/>
              </a:solidFill>
              <a:latin typeface="IntelOne Display Light" panose="020B0403020203020204" pitchFamily="34" charset="0"/>
              <a:ea typeface="Intel Clear" panose="020B0604020203020204" pitchFamily="34" charset="0"/>
            </a:endParaRPr>
          </a:p>
          <a:p>
            <a:pPr marL="182406" indent="-182406">
              <a:spcBef>
                <a:spcPts val="300"/>
              </a:spcBef>
              <a:spcAft>
                <a:spcPts val="319"/>
              </a:spcAft>
              <a:buFont typeface="Arial" panose="020B0604020202020204" pitchFamily="34" charset="0"/>
              <a:buChar char="•"/>
            </a:pPr>
            <a:r>
              <a:rPr lang="en-US" sz="1200" dirty="0">
                <a:solidFill>
                  <a:srgbClr val="0070C0"/>
                </a:solidFill>
                <a:latin typeface="IntelOne Display Light" panose="020B0403020203020204" pitchFamily="34" charset="0"/>
                <a:ea typeface="Intel Clear" panose="020B0604020203020204" pitchFamily="34" charset="0"/>
              </a:rPr>
              <a:t>Active GRB members not required for Governance; Pre-Reviews by GRB not required</a:t>
            </a:r>
          </a:p>
          <a:p>
            <a:pPr marL="182406" indent="-182406">
              <a:spcBef>
                <a:spcPts val="300"/>
              </a:spcBef>
              <a:spcAft>
                <a:spcPts val="319"/>
              </a:spcAft>
              <a:buFont typeface="Arial" panose="020B0604020202020204" pitchFamily="34" charset="0"/>
              <a:buChar char="•"/>
            </a:pPr>
            <a:r>
              <a:rPr lang="en-US" sz="1200" dirty="0">
                <a:solidFill>
                  <a:srgbClr val="0070C0"/>
                </a:solidFill>
                <a:latin typeface="IntelOne Display Light" panose="020B0403020203020204" pitchFamily="34" charset="0"/>
                <a:ea typeface="Intel Clear" panose="020B0604020203020204" pitchFamily="34" charset="0"/>
              </a:rPr>
              <a:t>Product domain experts not required in the Reviews except if Waiver or Gate requested</a:t>
            </a:r>
            <a:endParaRPr lang="en-US" sz="1200" i="1" dirty="0">
              <a:solidFill>
                <a:srgbClr val="0070C0"/>
              </a:solidFill>
              <a:latin typeface="IntelOne Display Light" panose="020B0403020203020204" pitchFamily="34" charset="0"/>
              <a:ea typeface="Intel Clear" panose="020B0604020203020204" pitchFamily="34" charset="0"/>
            </a:endParaRPr>
          </a:p>
          <a:p>
            <a:pPr marL="182406" indent="-182406">
              <a:spcBef>
                <a:spcPts val="600"/>
              </a:spcBef>
              <a:spcAft>
                <a:spcPts val="600"/>
              </a:spcAft>
              <a:buFont typeface="Arial" panose="020B0604020202020204" pitchFamily="34" charset="0"/>
              <a:buChar char="•"/>
            </a:pPr>
            <a:r>
              <a:rPr lang="en-US" sz="1400" b="1" u="sng" dirty="0">
                <a:solidFill>
                  <a:srgbClr val="002060"/>
                </a:solidFill>
                <a:latin typeface="IntelOne Display Light" panose="020B0403020203020204" pitchFamily="34" charset="0"/>
                <a:ea typeface="Intel Clear" panose="020B0604020203020204" pitchFamily="34" charset="0"/>
              </a:rPr>
              <a:t>SOC </a:t>
            </a:r>
            <a:r>
              <a:rPr lang="en-US" sz="1400" b="1" u="sng" dirty="0" err="1">
                <a:solidFill>
                  <a:srgbClr val="002060"/>
                </a:solidFill>
                <a:latin typeface="IntelOne Display Light" panose="020B0403020203020204" pitchFamily="34" charset="0"/>
                <a:ea typeface="Intel Clear" panose="020B0604020203020204" pitchFamily="34" charset="0"/>
              </a:rPr>
              <a:t>Swimlanes</a:t>
            </a:r>
            <a:r>
              <a:rPr lang="en-US" sz="1400" dirty="0">
                <a:solidFill>
                  <a:srgbClr val="002060"/>
                </a:solidFill>
                <a:latin typeface="IntelOne Display Light" panose="020B0403020203020204" pitchFamily="34" charset="0"/>
                <a:ea typeface="Intel Clear" panose="020B0604020203020204" pitchFamily="34" charset="0"/>
              </a:rPr>
              <a:t>: SD 0.0</a:t>
            </a:r>
            <a:endParaRPr lang="en-US" sz="1400" strike="sngStrike" dirty="0">
              <a:solidFill>
                <a:srgbClr val="FF0000"/>
              </a:solidFill>
              <a:latin typeface="IntelOne Display Light" panose="020B0403020203020204" pitchFamily="34" charset="0"/>
              <a:ea typeface="Intel Clear" panose="020B0604020203020204" pitchFamily="34" charset="0"/>
            </a:endParaRPr>
          </a:p>
          <a:p>
            <a:pPr marL="182406" indent="-182406">
              <a:spcBef>
                <a:spcPts val="600"/>
              </a:spcBef>
              <a:spcAft>
                <a:spcPts val="600"/>
              </a:spcAft>
              <a:buFont typeface="Arial" panose="020B0604020202020204" pitchFamily="34" charset="0"/>
              <a:buChar char="•"/>
            </a:pPr>
            <a:r>
              <a:rPr lang="en-US" sz="1400" b="1" u="sng" dirty="0">
                <a:solidFill>
                  <a:srgbClr val="002060"/>
                </a:solidFill>
                <a:latin typeface="IntelOne Display Light" panose="020B0403020203020204" pitchFamily="34" charset="0"/>
                <a:ea typeface="Intel Clear" panose="020B0604020203020204" pitchFamily="34" charset="0"/>
              </a:rPr>
              <a:t>Platform Execution Phase </a:t>
            </a:r>
            <a:r>
              <a:rPr lang="en-US" sz="1400" b="1" u="sng" dirty="0" err="1">
                <a:solidFill>
                  <a:srgbClr val="002060"/>
                </a:solidFill>
                <a:latin typeface="IntelOne Display Light" panose="020B0403020203020204" pitchFamily="34" charset="0"/>
                <a:ea typeface="Intel Clear" panose="020B0604020203020204" pitchFamily="34" charset="0"/>
              </a:rPr>
              <a:t>Swimlanes</a:t>
            </a:r>
            <a:r>
              <a:rPr lang="en-US" sz="1400" b="1" u="sng" dirty="0">
                <a:solidFill>
                  <a:srgbClr val="002060"/>
                </a:solidFill>
                <a:latin typeface="IntelOne Display Light" panose="020B0403020203020204" pitchFamily="34" charset="0"/>
                <a:ea typeface="Intel Clear" panose="020B0604020203020204" pitchFamily="34" charset="0"/>
              </a:rPr>
              <a:t>:</a:t>
            </a:r>
            <a:r>
              <a:rPr lang="en-US" sz="1400" dirty="0">
                <a:solidFill>
                  <a:srgbClr val="002060"/>
                </a:solidFill>
                <a:latin typeface="IntelOne Display Light" panose="020B0403020203020204" pitchFamily="34" charset="0"/>
                <a:ea typeface="Intel Clear" panose="020B0604020203020204" pitchFamily="34" charset="0"/>
              </a:rPr>
              <a:t> Platform HW Eng</a:t>
            </a:r>
          </a:p>
          <a:p>
            <a:pPr marL="182406" indent="-182406">
              <a:spcBef>
                <a:spcPts val="600"/>
              </a:spcBef>
              <a:spcAft>
                <a:spcPts val="600"/>
              </a:spcAft>
              <a:buFont typeface="Arial" panose="020B0604020202020204" pitchFamily="34" charset="0"/>
              <a:buChar char="•"/>
            </a:pPr>
            <a:r>
              <a:rPr lang="en-US" sz="1400" b="1" u="sng" dirty="0">
                <a:solidFill>
                  <a:srgbClr val="002060"/>
                </a:solidFill>
                <a:latin typeface="IntelOne Display Light" panose="020B0403020203020204" pitchFamily="34" charset="0"/>
                <a:ea typeface="Intel Clear" panose="020B0604020203020204" pitchFamily="34" charset="0"/>
              </a:rPr>
              <a:t>Business Unit Planning Addendums:</a:t>
            </a:r>
            <a:r>
              <a:rPr lang="en-US" sz="1400" b="1" dirty="0">
                <a:solidFill>
                  <a:srgbClr val="002060"/>
                </a:solidFill>
                <a:latin typeface="IntelOne Display Light" panose="020B0403020203020204" pitchFamily="34" charset="0"/>
                <a:ea typeface="Intel Clear" panose="020B0604020203020204" pitchFamily="34" charset="0"/>
              </a:rPr>
              <a:t>   </a:t>
            </a:r>
            <a:r>
              <a:rPr lang="en-US" sz="1400" dirty="0">
                <a:solidFill>
                  <a:srgbClr val="002060"/>
                </a:solidFill>
                <a:latin typeface="IntelOne Display Light" panose="020B0403020203020204" pitchFamily="34" charset="0"/>
                <a:ea typeface="Intel Clear" panose="020B0604020203020204" pitchFamily="34" charset="0"/>
              </a:rPr>
              <a:t>CCG (PC Only), DCAI, NEX, Automotive (Auto)</a:t>
            </a:r>
          </a:p>
        </p:txBody>
      </p:sp>
      <p:sp>
        <p:nvSpPr>
          <p:cNvPr id="7" name="Content Placeholder 7"/>
          <p:cNvSpPr txBox="1">
            <a:spLocks/>
          </p:cNvSpPr>
          <p:nvPr/>
        </p:nvSpPr>
        <p:spPr>
          <a:xfrm>
            <a:off x="8441696" y="720120"/>
            <a:ext cx="3434391" cy="5898165"/>
          </a:xfrm>
          <a:prstGeom prst="rect">
            <a:avLst/>
          </a:prstGeom>
          <a:solidFill>
            <a:schemeClr val="bg1"/>
          </a:solidFill>
          <a:ln>
            <a:solidFill>
              <a:schemeClr val="tx1"/>
            </a:solidFill>
          </a:ln>
        </p:spPr>
        <p:txBody>
          <a:bodyPr vert="horz" lIns="45720" tIns="91440" rIns="45720" bIns="91440" rtlCol="0">
            <a:noAutofit/>
          </a:bodyPr>
          <a:lstStyle>
            <a:lvl1pPr marL="0" indent="0" algn="l" defTabSz="457142" rtl="0" eaLnBrk="1" latinLnBrk="0" hangingPunct="1">
              <a:spcBef>
                <a:spcPts val="1200"/>
              </a:spcBef>
              <a:spcAft>
                <a:spcPts val="0"/>
              </a:spcAft>
              <a:buFont typeface="Wingdings" panose="05000000000000000000" pitchFamily="2" charset="2"/>
              <a:buNone/>
              <a:defRPr sz="1800" b="0" kern="1200">
                <a:solidFill>
                  <a:schemeClr val="tx2"/>
                </a:solidFill>
                <a:latin typeface="+mn-lt"/>
                <a:ea typeface="+mn-ea"/>
                <a:cs typeface="Intel Clear" panose="020B0604020203020204" pitchFamily="34" charset="0"/>
              </a:defRPr>
            </a:lvl1pPr>
            <a:lvl2pPr marL="225395" indent="-225395" algn="l" defTabSz="457142"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430" indent="-228570" algn="l" defTabSz="457142"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843" indent="-228570" algn="l" defTabSz="457142"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048" indent="-228570" algn="l" defTabSz="457142"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285" indent="-228570" algn="l" defTabSz="457142" rtl="0" eaLnBrk="1" latinLnBrk="0" hangingPunct="1">
              <a:spcBef>
                <a:spcPct val="20000"/>
              </a:spcBef>
              <a:buFont typeface="Arial"/>
              <a:buChar char="•"/>
              <a:defRPr sz="2000" kern="1200">
                <a:solidFill>
                  <a:schemeClr val="tx1"/>
                </a:solidFill>
                <a:latin typeface="+mn-lt"/>
                <a:ea typeface="+mn-ea"/>
                <a:cs typeface="+mn-cs"/>
              </a:defRPr>
            </a:lvl6pPr>
            <a:lvl7pPr marL="2971430" indent="-228570" algn="l" defTabSz="457142" rtl="0" eaLnBrk="1" latinLnBrk="0" hangingPunct="1">
              <a:spcBef>
                <a:spcPct val="20000"/>
              </a:spcBef>
              <a:buFont typeface="Arial"/>
              <a:buChar char="•"/>
              <a:defRPr sz="2000" kern="1200">
                <a:solidFill>
                  <a:schemeClr val="tx1"/>
                </a:solidFill>
                <a:latin typeface="+mn-lt"/>
                <a:ea typeface="+mn-ea"/>
                <a:cs typeface="+mn-cs"/>
              </a:defRPr>
            </a:lvl7pPr>
            <a:lvl8pPr marL="3428573" indent="-228570" algn="l" defTabSz="457142" rtl="0" eaLnBrk="1" latinLnBrk="0" hangingPunct="1">
              <a:spcBef>
                <a:spcPct val="20000"/>
              </a:spcBef>
              <a:buFont typeface="Arial"/>
              <a:buChar char="•"/>
              <a:defRPr sz="2000" kern="1200">
                <a:solidFill>
                  <a:schemeClr val="tx1"/>
                </a:solidFill>
                <a:latin typeface="+mn-lt"/>
                <a:ea typeface="+mn-ea"/>
                <a:cs typeface="+mn-cs"/>
              </a:defRPr>
            </a:lvl8pPr>
            <a:lvl9pPr marL="3885715" indent="-228570" algn="l" defTabSz="457142"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300"/>
              </a:spcBef>
            </a:pPr>
            <a:r>
              <a:rPr lang="en-US" sz="1600" b="1" u="sng" dirty="0">
                <a:solidFill>
                  <a:schemeClr val="bg1">
                    <a:lumMod val="50000"/>
                  </a:schemeClr>
                </a:solidFill>
                <a:latin typeface="IntelOne Display Light" panose="020B0403020203020204" pitchFamily="34" charset="0"/>
                <a:ea typeface="Intel Clear" panose="020B0604020203020204" pitchFamily="34" charset="0"/>
              </a:rPr>
              <a:t>Non-Governed </a:t>
            </a:r>
            <a:r>
              <a:rPr lang="en-US" sz="1600" b="1" u="sng" dirty="0" err="1">
                <a:solidFill>
                  <a:schemeClr val="bg1">
                    <a:lumMod val="50000"/>
                  </a:schemeClr>
                </a:solidFill>
                <a:latin typeface="IntelOne Display Light" panose="020B0403020203020204" pitchFamily="34" charset="0"/>
                <a:ea typeface="Intel Clear" panose="020B0604020203020204" pitchFamily="34" charset="0"/>
              </a:rPr>
              <a:t>Swimlanes</a:t>
            </a:r>
            <a:r>
              <a:rPr lang="en-US" sz="1600" b="1" u="sng" dirty="0">
                <a:solidFill>
                  <a:schemeClr val="bg1">
                    <a:lumMod val="50000"/>
                  </a:schemeClr>
                </a:solidFill>
                <a:latin typeface="IntelOne Display Light" panose="020B0403020203020204" pitchFamily="34" charset="0"/>
                <a:ea typeface="Intel Clear" panose="020B0604020203020204" pitchFamily="34" charset="0"/>
              </a:rPr>
              <a:t>/Milestones</a:t>
            </a:r>
            <a:endParaRPr lang="en-US" sz="1000" b="1" u="sng" dirty="0">
              <a:solidFill>
                <a:srgbClr val="0070C0"/>
              </a:solidFill>
              <a:latin typeface="IntelOne Display Light" panose="020B0403020203020204" pitchFamily="34" charset="0"/>
              <a:ea typeface="Intel Clear" panose="020B0604020203020204" pitchFamily="34" charset="0"/>
            </a:endParaRPr>
          </a:p>
          <a:p>
            <a:pPr marL="182406" indent="-182406">
              <a:spcBef>
                <a:spcPts val="300"/>
              </a:spcBef>
              <a:spcAft>
                <a:spcPts val="220"/>
              </a:spcAft>
              <a:buFont typeface="Arial" panose="020B0604020202020204" pitchFamily="34" charset="0"/>
              <a:buChar char="•"/>
            </a:pPr>
            <a:r>
              <a:rPr lang="en-US" sz="1400" b="1" i="1" u="sng" dirty="0">
                <a:solidFill>
                  <a:schemeClr val="bg1">
                    <a:lumMod val="50000"/>
                  </a:schemeClr>
                </a:solidFill>
                <a:latin typeface="IntelOne Display Light" panose="020B0403020203020204" pitchFamily="34" charset="0"/>
                <a:ea typeface="Intel Clear" panose="020B0604020203020204" pitchFamily="34" charset="0"/>
              </a:rPr>
              <a:t>No Governance</a:t>
            </a:r>
            <a:r>
              <a:rPr lang="en-US" sz="1200" dirty="0">
                <a:solidFill>
                  <a:schemeClr val="bg1">
                    <a:lumMod val="50000"/>
                  </a:schemeClr>
                </a:solidFill>
                <a:latin typeface="IntelOne Display Light" panose="020B0403020203020204" pitchFamily="34" charset="0"/>
                <a:ea typeface="Intel Clear" panose="020B0604020203020204" pitchFamily="34" charset="0"/>
              </a:rPr>
              <a:t>: These requirements and their corresponding milestones are provided for informational purposes only</a:t>
            </a:r>
          </a:p>
          <a:p>
            <a:pPr marL="182406" indent="-182406">
              <a:spcBef>
                <a:spcPts val="300"/>
              </a:spcBef>
              <a:spcAft>
                <a:spcPts val="319"/>
              </a:spcAft>
              <a:buFont typeface="Arial" panose="020B0604020202020204" pitchFamily="34" charset="0"/>
              <a:buChar char="•"/>
            </a:pPr>
            <a:r>
              <a:rPr lang="en-US" sz="1200" dirty="0">
                <a:solidFill>
                  <a:schemeClr val="bg1">
                    <a:lumMod val="50000"/>
                  </a:schemeClr>
                </a:solidFill>
                <a:latin typeface="IntelOne Display Light" panose="020B0403020203020204" pitchFamily="34" charset="0"/>
                <a:ea typeface="Intel Clear" panose="020B0604020203020204" pitchFamily="34" charset="0"/>
              </a:rPr>
              <a:t>Requirements reside in the Addendum of the UPLC Catalog and are marked ‘Non-Governed’ as their Governance Priority</a:t>
            </a:r>
          </a:p>
          <a:p>
            <a:pPr marL="182406" indent="-182406">
              <a:spcBef>
                <a:spcPts val="300"/>
              </a:spcBef>
              <a:spcAft>
                <a:spcPts val="319"/>
              </a:spcAft>
              <a:buFont typeface="Arial" panose="020B0604020202020204" pitchFamily="34" charset="0"/>
              <a:buChar char="•"/>
            </a:pPr>
            <a:r>
              <a:rPr lang="en-US" sz="1200" dirty="0">
                <a:solidFill>
                  <a:schemeClr val="bg1">
                    <a:lumMod val="50000"/>
                  </a:schemeClr>
                </a:solidFill>
                <a:latin typeface="IntelOne Display Light" panose="020B0403020203020204" pitchFamily="34" charset="0"/>
                <a:ea typeface="Intel Clear" panose="020B0604020203020204" pitchFamily="34" charset="0"/>
              </a:rPr>
              <a:t>The Online Governance Checklist System can not be used to deploy &amp; grade these requirements</a:t>
            </a:r>
          </a:p>
          <a:p>
            <a:pPr marL="182406" indent="-182406">
              <a:spcBef>
                <a:spcPts val="300"/>
              </a:spcBef>
              <a:spcAft>
                <a:spcPts val="319"/>
              </a:spcAft>
              <a:buFont typeface="Arial" panose="020B0604020202020204" pitchFamily="34" charset="0"/>
              <a:buChar char="•"/>
            </a:pPr>
            <a:r>
              <a:rPr lang="en-US" sz="1200" dirty="0">
                <a:solidFill>
                  <a:schemeClr val="bg1">
                    <a:lumMod val="50000"/>
                  </a:schemeClr>
                </a:solidFill>
                <a:latin typeface="IntelOne Display Light" panose="020B0403020203020204" pitchFamily="34" charset="0"/>
                <a:ea typeface="Intel Clear" panose="020B0604020203020204" pitchFamily="34" charset="0"/>
              </a:rPr>
              <a:t>Active GRB members not required for Governance.</a:t>
            </a:r>
          </a:p>
          <a:p>
            <a:pPr marL="182406" indent="-182406">
              <a:spcBef>
                <a:spcPts val="300"/>
              </a:spcBef>
              <a:spcAft>
                <a:spcPts val="319"/>
              </a:spcAft>
              <a:buFont typeface="Arial" panose="020B0604020202020204" pitchFamily="34" charset="0"/>
              <a:buChar char="•"/>
            </a:pPr>
            <a:r>
              <a:rPr lang="en-US" sz="1200" dirty="0">
                <a:solidFill>
                  <a:schemeClr val="bg1">
                    <a:lumMod val="50000"/>
                  </a:schemeClr>
                </a:solidFill>
                <a:latin typeface="IntelOne Display Light" panose="020B0403020203020204" pitchFamily="34" charset="0"/>
                <a:ea typeface="Intel Clear" panose="020B0604020203020204" pitchFamily="34" charset="0"/>
              </a:rPr>
              <a:t>Pre-Reviews by GRB not required</a:t>
            </a:r>
          </a:p>
          <a:p>
            <a:pPr marL="182406" indent="-182406">
              <a:spcBef>
                <a:spcPts val="300"/>
              </a:spcBef>
              <a:spcAft>
                <a:spcPts val="319"/>
              </a:spcAft>
              <a:buFont typeface="Arial" panose="020B0604020202020204" pitchFamily="34" charset="0"/>
              <a:buChar char="•"/>
            </a:pPr>
            <a:r>
              <a:rPr lang="en-US" sz="1200" dirty="0">
                <a:solidFill>
                  <a:schemeClr val="bg1">
                    <a:lumMod val="50000"/>
                  </a:schemeClr>
                </a:solidFill>
                <a:latin typeface="IntelOne Display Light" panose="020B0403020203020204" pitchFamily="34" charset="0"/>
                <a:ea typeface="Intel Clear" panose="020B0604020203020204" pitchFamily="34" charset="0"/>
              </a:rPr>
              <a:t>Product domain experts not required in the Reviews</a:t>
            </a:r>
          </a:p>
          <a:p>
            <a:pPr marL="182406" indent="-182406">
              <a:spcBef>
                <a:spcPts val="600"/>
              </a:spcBef>
              <a:spcAft>
                <a:spcPts val="600"/>
              </a:spcAft>
              <a:buFont typeface="Arial" panose="020B0604020202020204" pitchFamily="34" charset="0"/>
              <a:buChar char="•"/>
            </a:pPr>
            <a:r>
              <a:rPr lang="en-US" sz="1400" b="1" u="sng" dirty="0">
                <a:solidFill>
                  <a:srgbClr val="002060"/>
                </a:solidFill>
                <a:latin typeface="IntelOne Display Light" panose="020B0403020203020204" pitchFamily="34" charset="0"/>
                <a:ea typeface="Intel Clear" panose="020B0604020203020204" pitchFamily="34" charset="0"/>
              </a:rPr>
              <a:t>SOC/IP </a:t>
            </a:r>
            <a:r>
              <a:rPr lang="en-US" sz="1400" b="1" u="sng" dirty="0" err="1">
                <a:solidFill>
                  <a:srgbClr val="002060"/>
                </a:solidFill>
                <a:latin typeface="IntelOne Display Light" panose="020B0403020203020204" pitchFamily="34" charset="0"/>
                <a:ea typeface="Intel Clear" panose="020B0604020203020204" pitchFamily="34" charset="0"/>
              </a:rPr>
              <a:t>Swimlanes</a:t>
            </a:r>
            <a:r>
              <a:rPr lang="en-US" sz="1400" dirty="0">
                <a:solidFill>
                  <a:srgbClr val="002060"/>
                </a:solidFill>
                <a:latin typeface="IntelOne Display Light" panose="020B0403020203020204" pitchFamily="34" charset="0"/>
                <a:ea typeface="Intel Clear" panose="020B0604020203020204" pitchFamily="34" charset="0"/>
              </a:rPr>
              <a:t>: SOC HAS, CDFS, Silicon Execution MFG (non-PROD TI), Post-Si Sys Val (non-PROD TI), Post-Si Fuse (PROD Stepping)</a:t>
            </a:r>
            <a:endParaRPr lang="en-US" sz="1400" b="1" u="sng" dirty="0">
              <a:solidFill>
                <a:srgbClr val="002060"/>
              </a:solidFill>
              <a:latin typeface="IntelOne Display Light" panose="020B0403020203020204" pitchFamily="34" charset="0"/>
              <a:ea typeface="Intel Clear" panose="020B0604020203020204" pitchFamily="34" charset="0"/>
            </a:endParaRPr>
          </a:p>
          <a:p>
            <a:pPr marL="171450" indent="-171450">
              <a:spcBef>
                <a:spcPts val="600"/>
              </a:spcBef>
              <a:spcAft>
                <a:spcPts val="600"/>
              </a:spcAft>
              <a:buFont typeface="Arial" panose="020B0604020202020204" pitchFamily="34" charset="0"/>
              <a:buChar char="•"/>
            </a:pPr>
            <a:r>
              <a:rPr lang="en-US" sz="1400" b="1" u="sng" dirty="0">
                <a:solidFill>
                  <a:srgbClr val="002060"/>
                </a:solidFill>
                <a:latin typeface="IntelOne Display Light" panose="020B0403020203020204" pitchFamily="34" charset="0"/>
                <a:ea typeface="Intel Clear" panose="020B0604020203020204" pitchFamily="34" charset="0"/>
              </a:rPr>
              <a:t>Platform Execution Phase </a:t>
            </a:r>
            <a:r>
              <a:rPr lang="en-US" sz="1400" b="1" u="sng" dirty="0" err="1">
                <a:solidFill>
                  <a:srgbClr val="002060"/>
                </a:solidFill>
                <a:latin typeface="IntelOne Display Light" panose="020B0403020203020204" pitchFamily="34" charset="0"/>
                <a:ea typeface="Intel Clear" panose="020B0604020203020204" pitchFamily="34" charset="0"/>
              </a:rPr>
              <a:t>Swimlanes</a:t>
            </a:r>
            <a:r>
              <a:rPr lang="en-US" sz="1400" b="1" u="sng" dirty="0">
                <a:solidFill>
                  <a:srgbClr val="002060"/>
                </a:solidFill>
                <a:latin typeface="IntelOne Display Light" panose="020B0403020203020204" pitchFamily="34" charset="0"/>
                <a:ea typeface="Intel Clear" panose="020B0604020203020204" pitchFamily="34" charset="0"/>
              </a:rPr>
              <a:t>:</a:t>
            </a:r>
            <a:r>
              <a:rPr lang="en-US" sz="1400" dirty="0">
                <a:solidFill>
                  <a:srgbClr val="002060"/>
                </a:solidFill>
                <a:latin typeface="IntelOne Display Light" panose="020B0403020203020204" pitchFamily="34" charset="0"/>
                <a:ea typeface="Intel Clear" panose="020B0604020203020204" pitchFamily="34" charset="0"/>
              </a:rPr>
              <a:t> PAS</a:t>
            </a:r>
            <a:endParaRPr lang="en-US" sz="1400" strike="sngStrike" dirty="0">
              <a:solidFill>
                <a:srgbClr val="002060"/>
              </a:solidFill>
              <a:latin typeface="IntelOne Display Light" panose="020B0403020203020204" pitchFamily="34" charset="0"/>
              <a:ea typeface="Intel Clear" panose="020B0604020203020204" pitchFamily="34" charset="0"/>
            </a:endParaRPr>
          </a:p>
        </p:txBody>
      </p:sp>
      <p:grpSp>
        <p:nvGrpSpPr>
          <p:cNvPr id="12" name="Sticker79465">
            <a:extLst>
              <a:ext uri="{FF2B5EF4-FFF2-40B4-BE49-F238E27FC236}">
                <a16:creationId xmlns:a16="http://schemas.microsoft.com/office/drawing/2014/main" id="{C6EF8F99-874D-415A-935A-86E20C317C12}"/>
              </a:ext>
            </a:extLst>
          </p:cNvPr>
          <p:cNvGrpSpPr/>
          <p:nvPr>
            <p:custDataLst>
              <p:tags r:id="rId1"/>
            </p:custDataLst>
          </p:nvPr>
        </p:nvGrpSpPr>
        <p:grpSpPr>
          <a:xfrm>
            <a:off x="9742488" y="68042"/>
            <a:ext cx="1681793" cy="240475"/>
            <a:chOff x="8169483" y="1306784"/>
            <a:chExt cx="1441099" cy="247652"/>
          </a:xfrm>
        </p:grpSpPr>
        <p:sp>
          <p:nvSpPr>
            <p:cNvPr id="13" name="StickerText79465">
              <a:extLst>
                <a:ext uri="{FF2B5EF4-FFF2-40B4-BE49-F238E27FC236}">
                  <a16:creationId xmlns:a16="http://schemas.microsoft.com/office/drawing/2014/main" id="{662D37E4-0D91-4FA2-BE93-74B6ABD9690A}"/>
                </a:ext>
              </a:extLst>
            </p:cNvPr>
            <p:cNvSpPr txBox="1"/>
            <p:nvPr/>
          </p:nvSpPr>
          <p:spPr>
            <a:xfrm>
              <a:off x="8480709" y="1319673"/>
              <a:ext cx="818657" cy="221874"/>
            </a:xfrm>
            <a:prstGeom prst="rect">
              <a:avLst/>
            </a:prstGeom>
            <a:noFill/>
          </p:spPr>
          <p:txBody>
            <a:bodyPr vert="horz" wrap="none" lIns="0" tIns="0" rIns="0" bIns="0" rtlCol="0" anchor="ctr" anchorCtr="0">
              <a:spAutoFit/>
            </a:bodyPr>
            <a:lstStyle/>
            <a:p>
              <a:pPr marL="0" marR="0" lvl="0" indent="0" algn="ctr" defTabSz="970197"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srgbClr val="000000"/>
                  </a:solidFill>
                  <a:effectLst/>
                  <a:uLnTx/>
                  <a:uFillTx/>
                  <a:latin typeface="+mj-lt"/>
                </a:rPr>
                <a:t>UPLC 3.0.0</a:t>
              </a:r>
            </a:p>
          </p:txBody>
        </p:sp>
        <p:cxnSp>
          <p:nvCxnSpPr>
            <p:cNvPr id="14" name="StickerLineTop79465">
              <a:extLst>
                <a:ext uri="{FF2B5EF4-FFF2-40B4-BE49-F238E27FC236}">
                  <a16:creationId xmlns:a16="http://schemas.microsoft.com/office/drawing/2014/main" id="{073A9608-F047-4301-A69B-AE8AC3BAC07C}"/>
                </a:ext>
              </a:extLst>
            </p:cNvPr>
            <p:cNvCxnSpPr/>
            <p:nvPr/>
          </p:nvCxnSpPr>
          <p:spPr bwMode="auto">
            <a:xfrm>
              <a:off x="8169483" y="1306784"/>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cxnSp>
          <p:nvCxnSpPr>
            <p:cNvPr id="15" name="StickerLineBottom79465">
              <a:extLst>
                <a:ext uri="{FF2B5EF4-FFF2-40B4-BE49-F238E27FC236}">
                  <a16:creationId xmlns:a16="http://schemas.microsoft.com/office/drawing/2014/main" id="{5BECEDC2-C895-4F9C-A0FA-C7C51F820106}"/>
                </a:ext>
              </a:extLst>
            </p:cNvPr>
            <p:cNvCxnSpPr/>
            <p:nvPr/>
          </p:nvCxnSpPr>
          <p:spPr bwMode="auto">
            <a:xfrm>
              <a:off x="8169483" y="1554436"/>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grpSp>
    </p:spTree>
    <p:extLst>
      <p:ext uri="{BB962C8B-B14F-4D97-AF65-F5344CB8AC3E}">
        <p14:creationId xmlns:p14="http://schemas.microsoft.com/office/powerpoint/2010/main" val="226689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643" y="65087"/>
            <a:ext cx="11912918" cy="592736"/>
          </a:xfrm>
        </p:spPr>
        <p:txBody>
          <a:bodyPr/>
          <a:lstStyle/>
          <a:p>
            <a:r>
              <a:rPr lang="en-US" sz="2800" dirty="0">
                <a:latin typeface="IntelOne Display Light" panose="020B0403020203020204" pitchFamily="34" charset="0"/>
              </a:rPr>
              <a:t>PLC Requirements Governance Prioritization</a:t>
            </a:r>
          </a:p>
        </p:txBody>
      </p:sp>
      <p:grpSp>
        <p:nvGrpSpPr>
          <p:cNvPr id="12" name="Sticker79465">
            <a:extLst>
              <a:ext uri="{FF2B5EF4-FFF2-40B4-BE49-F238E27FC236}">
                <a16:creationId xmlns:a16="http://schemas.microsoft.com/office/drawing/2014/main" id="{65BDC2D1-A076-4001-86B0-39C310B32E59}"/>
              </a:ext>
            </a:extLst>
          </p:cNvPr>
          <p:cNvGrpSpPr/>
          <p:nvPr>
            <p:custDataLst>
              <p:tags r:id="rId1"/>
            </p:custDataLst>
          </p:nvPr>
        </p:nvGrpSpPr>
        <p:grpSpPr>
          <a:xfrm>
            <a:off x="9742488" y="68042"/>
            <a:ext cx="1681793" cy="240475"/>
            <a:chOff x="8169483" y="1306784"/>
            <a:chExt cx="1441099" cy="247652"/>
          </a:xfrm>
        </p:grpSpPr>
        <p:sp>
          <p:nvSpPr>
            <p:cNvPr id="14" name="StickerText79465">
              <a:extLst>
                <a:ext uri="{FF2B5EF4-FFF2-40B4-BE49-F238E27FC236}">
                  <a16:creationId xmlns:a16="http://schemas.microsoft.com/office/drawing/2014/main" id="{6616109B-EBEC-4DB7-99E2-BB6EFD8FCCF5}"/>
                </a:ext>
              </a:extLst>
            </p:cNvPr>
            <p:cNvSpPr txBox="1"/>
            <p:nvPr/>
          </p:nvSpPr>
          <p:spPr>
            <a:xfrm>
              <a:off x="8480708" y="1319673"/>
              <a:ext cx="818658" cy="221874"/>
            </a:xfrm>
            <a:prstGeom prst="rect">
              <a:avLst/>
            </a:prstGeom>
            <a:noFill/>
          </p:spPr>
          <p:txBody>
            <a:bodyPr vert="horz" wrap="none" lIns="0" tIns="0" rIns="0" bIns="0" rtlCol="0" anchor="ctr" anchorCtr="0">
              <a:spAutoFit/>
            </a:bodyPr>
            <a:lstStyle/>
            <a:p>
              <a:pPr marL="0" marR="0" lvl="0" indent="0" algn="ctr" defTabSz="970197" eaLnBrk="1" fontAlgn="auto" latinLnBrk="0" hangingPunct="1">
                <a:lnSpc>
                  <a:spcPct val="100000"/>
                </a:lnSpc>
                <a:spcBef>
                  <a:spcPts val="0"/>
                </a:spcBef>
                <a:spcAft>
                  <a:spcPts val="0"/>
                </a:spcAft>
                <a:buClrTx/>
                <a:buSzTx/>
                <a:buFontTx/>
                <a:buNone/>
                <a:tabLst/>
                <a:defRPr/>
              </a:pPr>
              <a:r>
                <a:rPr kumimoji="0" lang="en-US" sz="1400" b="1" i="0" u="none" strike="noStrike" kern="0" cap="all" spc="0" normalizeH="0" baseline="0" noProof="0" dirty="0">
                  <a:ln>
                    <a:noFill/>
                  </a:ln>
                  <a:solidFill>
                    <a:srgbClr val="000000"/>
                  </a:solidFill>
                  <a:effectLst/>
                  <a:uLnTx/>
                  <a:uFillTx/>
                  <a:latin typeface="+mj-lt"/>
                </a:rPr>
                <a:t>UPLC 3.0.0</a:t>
              </a:r>
            </a:p>
          </p:txBody>
        </p:sp>
        <p:cxnSp>
          <p:nvCxnSpPr>
            <p:cNvPr id="15" name="StickerLineTop79465">
              <a:extLst>
                <a:ext uri="{FF2B5EF4-FFF2-40B4-BE49-F238E27FC236}">
                  <a16:creationId xmlns:a16="http://schemas.microsoft.com/office/drawing/2014/main" id="{217B8908-1F75-4840-8040-FA2CD41CC6A9}"/>
                </a:ext>
              </a:extLst>
            </p:cNvPr>
            <p:cNvCxnSpPr/>
            <p:nvPr/>
          </p:nvCxnSpPr>
          <p:spPr bwMode="auto">
            <a:xfrm>
              <a:off x="8169483" y="1306784"/>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cxnSp>
          <p:nvCxnSpPr>
            <p:cNvPr id="16" name="StickerLineBottom79465">
              <a:extLst>
                <a:ext uri="{FF2B5EF4-FFF2-40B4-BE49-F238E27FC236}">
                  <a16:creationId xmlns:a16="http://schemas.microsoft.com/office/drawing/2014/main" id="{50CA1570-E536-4327-98E9-759A8BF77FE0}"/>
                </a:ext>
              </a:extLst>
            </p:cNvPr>
            <p:cNvCxnSpPr/>
            <p:nvPr/>
          </p:nvCxnSpPr>
          <p:spPr bwMode="auto">
            <a:xfrm>
              <a:off x="8169483" y="1554436"/>
              <a:ext cx="1441099" cy="0"/>
            </a:xfrm>
            <a:prstGeom prst="line">
              <a:avLst/>
            </a:prstGeom>
            <a:solidFill>
              <a:srgbClr val="99CCFF"/>
            </a:solidFill>
            <a:ln w="38100" cap="flat" cmpd="dbl" algn="ctr">
              <a:solidFill>
                <a:srgbClr val="000000"/>
              </a:solidFill>
              <a:prstDash val="solid"/>
              <a:round/>
              <a:headEnd type="none" w="med" len="med"/>
              <a:tailEnd type="none" w="med" len="med"/>
            </a:ln>
            <a:effectLst/>
          </p:spPr>
        </p:cxnSp>
      </p:grpSp>
      <p:graphicFrame>
        <p:nvGraphicFramePr>
          <p:cNvPr id="7" name="Table 6">
            <a:extLst>
              <a:ext uri="{FF2B5EF4-FFF2-40B4-BE49-F238E27FC236}">
                <a16:creationId xmlns:a16="http://schemas.microsoft.com/office/drawing/2014/main" id="{F04F701B-7CCF-2487-5D6D-F906184CC139}"/>
              </a:ext>
            </a:extLst>
          </p:cNvPr>
          <p:cNvGraphicFramePr>
            <a:graphicFrameLocks noGrp="1"/>
          </p:cNvGraphicFramePr>
          <p:nvPr>
            <p:extLst>
              <p:ext uri="{D42A27DB-BD31-4B8C-83A1-F6EECF244321}">
                <p14:modId xmlns:p14="http://schemas.microsoft.com/office/powerpoint/2010/main" val="123051409"/>
              </p:ext>
            </p:extLst>
          </p:nvPr>
        </p:nvGraphicFramePr>
        <p:xfrm>
          <a:off x="455613" y="812333"/>
          <a:ext cx="11344276" cy="5770313"/>
        </p:xfrm>
        <a:graphic>
          <a:graphicData uri="http://schemas.openxmlformats.org/drawingml/2006/table">
            <a:tbl>
              <a:tblPr firstRow="1" firstCol="1" bandRow="1"/>
              <a:tblGrid>
                <a:gridCol w="1514474">
                  <a:extLst>
                    <a:ext uri="{9D8B030D-6E8A-4147-A177-3AD203B41FA5}">
                      <a16:colId xmlns:a16="http://schemas.microsoft.com/office/drawing/2014/main" val="717183318"/>
                    </a:ext>
                  </a:extLst>
                </a:gridCol>
                <a:gridCol w="1371600">
                  <a:extLst>
                    <a:ext uri="{9D8B030D-6E8A-4147-A177-3AD203B41FA5}">
                      <a16:colId xmlns:a16="http://schemas.microsoft.com/office/drawing/2014/main" val="793681215"/>
                    </a:ext>
                  </a:extLst>
                </a:gridCol>
                <a:gridCol w="3810000">
                  <a:extLst>
                    <a:ext uri="{9D8B030D-6E8A-4147-A177-3AD203B41FA5}">
                      <a16:colId xmlns:a16="http://schemas.microsoft.com/office/drawing/2014/main" val="556201003"/>
                    </a:ext>
                  </a:extLst>
                </a:gridCol>
                <a:gridCol w="1660615">
                  <a:extLst>
                    <a:ext uri="{9D8B030D-6E8A-4147-A177-3AD203B41FA5}">
                      <a16:colId xmlns:a16="http://schemas.microsoft.com/office/drawing/2014/main" val="3358279261"/>
                    </a:ext>
                  </a:extLst>
                </a:gridCol>
                <a:gridCol w="1260583">
                  <a:extLst>
                    <a:ext uri="{9D8B030D-6E8A-4147-A177-3AD203B41FA5}">
                      <a16:colId xmlns:a16="http://schemas.microsoft.com/office/drawing/2014/main" val="3331471737"/>
                    </a:ext>
                  </a:extLst>
                </a:gridCol>
                <a:gridCol w="1727004">
                  <a:extLst>
                    <a:ext uri="{9D8B030D-6E8A-4147-A177-3AD203B41FA5}">
                      <a16:colId xmlns:a16="http://schemas.microsoft.com/office/drawing/2014/main" val="330117927"/>
                    </a:ext>
                  </a:extLst>
                </a:gridCol>
              </a:tblGrid>
              <a:tr h="852954">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rPr>
                        <a:t>UPLC 2.5</a:t>
                      </a:r>
                      <a:r>
                        <a:rPr lang="en-US" sz="1400" dirty="0">
                          <a:solidFill>
                            <a:schemeClr val="bg1"/>
                          </a:solidFill>
                          <a:effectLst/>
                          <a:latin typeface="+mn-lt"/>
                        </a:rPr>
                        <a:t>.0+</a:t>
                      </a:r>
                      <a:r>
                        <a:rPr lang="en-US" sz="1400" dirty="0">
                          <a:effectLst/>
                          <a:latin typeface="+mn-lt"/>
                        </a:rPr>
                        <a:t> Governance Priority</a:t>
                      </a:r>
                      <a:endParaRPr lang="en-US" sz="18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ea typeface="Times New Roman" panose="02020603050405020304" pitchFamily="18" charset="0"/>
                        </a:rPr>
                        <a:t>UPLC 2.4.0 Governance Priority</a:t>
                      </a: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rPr>
                        <a:t>Governance Priority Definition</a:t>
                      </a:r>
                      <a:endParaRPr lang="en-US" sz="18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rPr>
                        <a:t>Kind of Criteria</a:t>
                      </a:r>
                      <a:endParaRPr lang="en-US" sz="18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rPr>
                        <a:t>Impact = Low/Medium</a:t>
                      </a:r>
                      <a:endParaRPr lang="en-US" sz="18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rPr>
                        <a:t>Impact = High/Showstopper</a:t>
                      </a:r>
                      <a:endParaRPr lang="en-US" sz="18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1C5"/>
                    </a:solidFill>
                  </a:tcPr>
                </a:tc>
                <a:extLst>
                  <a:ext uri="{0D108BD9-81ED-4DB2-BD59-A6C34878D82A}">
                    <a16:rowId xmlns:a16="http://schemas.microsoft.com/office/drawing/2014/main" val="2071490595"/>
                  </a:ext>
                </a:extLst>
              </a:tr>
              <a:tr h="838200">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rPr>
                        <a:t>Must Have</a:t>
                      </a:r>
                      <a:endParaRPr lang="en-US" sz="18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l">
                        <a:spcBef>
                          <a:spcPts val="0"/>
                        </a:spcBef>
                        <a:spcAft>
                          <a:spcPts val="0"/>
                        </a:spcAft>
                      </a:pPr>
                      <a:r>
                        <a:rPr lang="en-US" sz="1200" dirty="0">
                          <a:effectLst/>
                          <a:latin typeface="+mn-lt"/>
                          <a:ea typeface="Times New Roman" panose="02020603050405020304" pitchFamily="18" charset="0"/>
                        </a:rPr>
                        <a:t>Must Have</a:t>
                      </a:r>
                    </a:p>
                  </a:txBody>
                  <a:tcPr marL="44046" marR="4404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Governed requirements</a:t>
                      </a:r>
                      <a:endParaRPr lang="en-US" sz="1600" b="0" dirty="0">
                        <a:effectLst/>
                        <a:latin typeface="+mn-lt"/>
                      </a:endParaRPr>
                    </a:p>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Highest impact requirements that are most likely to gate a program if not complete</a:t>
                      </a:r>
                      <a:endParaRPr lang="en-US" sz="1600" b="0" dirty="0">
                        <a:effectLst/>
                        <a:latin typeface="+mn-lt"/>
                        <a:ea typeface="Times New Roman" panose="02020603050405020304" pitchFamily="18" charset="0"/>
                        <a:cs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Base Criteria</a:t>
                      </a:r>
                      <a:endParaRPr lang="en-US" sz="1600" dirty="0">
                        <a:effectLst/>
                        <a:latin typeface="+mn-lt"/>
                      </a:endParaRPr>
                    </a:p>
                    <a:p>
                      <a:pPr marL="0" marR="0" algn="ctr">
                        <a:spcBef>
                          <a:spcPts val="0"/>
                        </a:spcBef>
                        <a:spcAft>
                          <a:spcPts val="0"/>
                        </a:spcAft>
                      </a:pPr>
                      <a:r>
                        <a:rPr lang="en-US" sz="1200" kern="1200" dirty="0">
                          <a:effectLst/>
                          <a:latin typeface="+mn-lt"/>
                        </a:rPr>
                        <a:t> </a:t>
                      </a:r>
                      <a:endParaRPr lang="en-US" sz="16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solidFill>
                            <a:schemeClr val="dk1"/>
                          </a:solidFill>
                          <a:effectLst/>
                          <a:latin typeface="Intel Clear"/>
                          <a:ea typeface="+mn-ea"/>
                          <a:cs typeface="+mn-cs"/>
                        </a:rPr>
                        <a:t>Waiver or Modulation</a:t>
                      </a:r>
                      <a:endParaRPr lang="en-US" sz="1200" kern="1200" dirty="0">
                        <a:effectLst/>
                        <a:latin typeface="+mn-lt"/>
                      </a:endParaRPr>
                    </a:p>
                    <a:p>
                      <a:pPr marL="0" marR="0" algn="ctr">
                        <a:spcBef>
                          <a:spcPts val="0"/>
                        </a:spcBef>
                        <a:spcAft>
                          <a:spcPts val="0"/>
                        </a:spcAft>
                      </a:pPr>
                      <a:r>
                        <a:rPr lang="en-US" sz="1200" i="1" kern="1200" dirty="0">
                          <a:effectLst/>
                          <a:latin typeface="+mn-lt"/>
                        </a:rPr>
                        <a:t>(team signoff)</a:t>
                      </a:r>
                      <a:endParaRPr lang="en-US" sz="1600" i="1"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Exception </a:t>
                      </a:r>
                      <a:endParaRPr lang="en-US" sz="1600" dirty="0">
                        <a:effectLst/>
                        <a:latin typeface="+mn-lt"/>
                      </a:endParaRPr>
                    </a:p>
                    <a:p>
                      <a:pPr marL="0" marR="0" algn="ctr">
                        <a:spcBef>
                          <a:spcPts val="0"/>
                        </a:spcBef>
                        <a:spcAft>
                          <a:spcPts val="0"/>
                        </a:spcAft>
                      </a:pPr>
                      <a:r>
                        <a:rPr lang="en-US" sz="1200" i="1" kern="1200" dirty="0">
                          <a:effectLst/>
                          <a:latin typeface="+mn-lt"/>
                        </a:rPr>
                        <a:t>(management approval)</a:t>
                      </a:r>
                      <a:endParaRPr lang="en-US" sz="1600" i="1"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extLst>
                  <a:ext uri="{0D108BD9-81ED-4DB2-BD59-A6C34878D82A}">
                    <a16:rowId xmlns:a16="http://schemas.microsoft.com/office/drawing/2014/main" val="2738408987"/>
                  </a:ext>
                </a:extLst>
              </a:tr>
              <a:tr h="838200">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rPr>
                        <a:t>Governed</a:t>
                      </a:r>
                      <a:endParaRPr lang="en-US" sz="18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171450" marR="0" indent="-171450" algn="l">
                        <a:spcBef>
                          <a:spcPts val="0"/>
                        </a:spcBef>
                        <a:spcAft>
                          <a:spcPts val="0"/>
                        </a:spcAft>
                        <a:buFont typeface="Arial" panose="020B0604020202020204" pitchFamily="34" charset="0"/>
                        <a:buChar char="•"/>
                      </a:pPr>
                      <a:r>
                        <a:rPr lang="en-US" sz="1200" dirty="0">
                          <a:effectLst/>
                          <a:latin typeface="+mn-lt"/>
                          <a:ea typeface="Times New Roman" panose="02020603050405020304" pitchFamily="18" charset="0"/>
                        </a:rPr>
                        <a:t>Potential Gate</a:t>
                      </a:r>
                    </a:p>
                    <a:p>
                      <a:pPr marL="171450" marR="0" indent="-171450" algn="l">
                        <a:spcBef>
                          <a:spcPts val="0"/>
                        </a:spcBef>
                        <a:spcAft>
                          <a:spcPts val="0"/>
                        </a:spcAft>
                        <a:buFont typeface="Arial" panose="020B0604020202020204" pitchFamily="34" charset="0"/>
                        <a:buChar char="•"/>
                      </a:pPr>
                      <a:r>
                        <a:rPr lang="en-US" sz="1200" dirty="0">
                          <a:effectLst/>
                          <a:latin typeface="+mn-lt"/>
                          <a:ea typeface="Times New Roman" panose="02020603050405020304" pitchFamily="18" charset="0"/>
                        </a:rPr>
                        <a:t>Non-Gating    (Main Body)</a:t>
                      </a: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Governed requirements</a:t>
                      </a:r>
                      <a:endParaRPr lang="en-US" sz="1600" b="0" dirty="0">
                        <a:effectLst/>
                        <a:latin typeface="+mn-lt"/>
                      </a:endParaRPr>
                    </a:p>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Impactful requirements that may gate a program if not complete (situation dependent)</a:t>
                      </a:r>
                      <a:endParaRPr lang="en-US" sz="1600" b="0" dirty="0">
                        <a:effectLst/>
                        <a:latin typeface="+mn-lt"/>
                        <a:ea typeface="Times New Roman" panose="02020603050405020304" pitchFamily="18" charset="0"/>
                        <a:cs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Base Criteria</a:t>
                      </a:r>
                      <a:endParaRPr lang="en-US" sz="1600" dirty="0">
                        <a:effectLst/>
                        <a:latin typeface="+mn-lt"/>
                      </a:endParaRPr>
                    </a:p>
                    <a:p>
                      <a:pPr marL="0" marR="0" algn="ctr">
                        <a:spcBef>
                          <a:spcPts val="0"/>
                        </a:spcBef>
                        <a:spcAft>
                          <a:spcPts val="0"/>
                        </a:spcAft>
                      </a:pPr>
                      <a:r>
                        <a:rPr lang="en-US" sz="1200" kern="1200" dirty="0">
                          <a:effectLst/>
                          <a:latin typeface="+mn-lt"/>
                        </a:rPr>
                        <a:t> </a:t>
                      </a:r>
                      <a:endParaRPr lang="en-US" sz="16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Waiver or Modulation</a:t>
                      </a:r>
                      <a:endParaRPr lang="en-US" sz="1600" dirty="0">
                        <a:effectLst/>
                        <a:latin typeface="+mn-lt"/>
                      </a:endParaRPr>
                    </a:p>
                    <a:p>
                      <a:pPr marL="0" marR="0" algn="ctr">
                        <a:spcBef>
                          <a:spcPts val="0"/>
                        </a:spcBef>
                        <a:spcAft>
                          <a:spcPts val="0"/>
                        </a:spcAft>
                      </a:pPr>
                      <a:r>
                        <a:rPr lang="en-US" sz="1200" i="1" kern="1200" dirty="0">
                          <a:effectLst/>
                          <a:latin typeface="+mn-lt"/>
                        </a:rPr>
                        <a:t>(team signoff)</a:t>
                      </a:r>
                      <a:endParaRPr lang="en-US" sz="1600" i="1"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Exception </a:t>
                      </a:r>
                      <a:endParaRPr lang="en-US" sz="1600" dirty="0">
                        <a:effectLst/>
                        <a:latin typeface="+mn-lt"/>
                      </a:endParaRPr>
                    </a:p>
                    <a:p>
                      <a:pPr marL="0" marR="0" algn="ctr">
                        <a:spcBef>
                          <a:spcPts val="0"/>
                        </a:spcBef>
                        <a:spcAft>
                          <a:spcPts val="0"/>
                        </a:spcAft>
                      </a:pPr>
                      <a:r>
                        <a:rPr lang="en-US" sz="1200" i="1" kern="1200" dirty="0">
                          <a:effectLst/>
                          <a:latin typeface="+mn-lt"/>
                        </a:rPr>
                        <a:t>(management approval)</a:t>
                      </a:r>
                      <a:endParaRPr lang="en-US" sz="1600" i="1"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extLst>
                  <a:ext uri="{0D108BD9-81ED-4DB2-BD59-A6C34878D82A}">
                    <a16:rowId xmlns:a16="http://schemas.microsoft.com/office/drawing/2014/main" val="772606679"/>
                  </a:ext>
                </a:extLst>
              </a:tr>
              <a:tr h="2286000">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rPr>
                        <a:t>Self-Governed</a:t>
                      </a:r>
                      <a:endParaRPr lang="en-US" sz="18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l">
                        <a:spcBef>
                          <a:spcPts val="0"/>
                        </a:spcBef>
                        <a:spcAft>
                          <a:spcPts val="0"/>
                        </a:spcAft>
                      </a:pPr>
                      <a:r>
                        <a:rPr lang="en-US" sz="1200" dirty="0">
                          <a:effectLst/>
                          <a:latin typeface="+mn-lt"/>
                          <a:ea typeface="Times New Roman" panose="02020603050405020304" pitchFamily="18" charset="0"/>
                        </a:rPr>
                        <a:t>Non-Gating (Addendum)</a:t>
                      </a: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Self-Governed requirements found in the UPLC’s addendums</a:t>
                      </a:r>
                      <a:endParaRPr lang="en-US" sz="1600" b="0" dirty="0">
                        <a:effectLst/>
                        <a:latin typeface="+mn-lt"/>
                      </a:endParaRPr>
                    </a:p>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Optional for BU/Functional Team to deploy (however, if deployed they become required to grade)</a:t>
                      </a:r>
                      <a:endParaRPr lang="en-US" sz="1600" b="0" dirty="0">
                        <a:effectLst/>
                        <a:latin typeface="+mn-lt"/>
                      </a:endParaRPr>
                    </a:p>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BU/Functional Team level impacting requirements representing optimized execution within a program (includes stretch goals, unique segment needs)</a:t>
                      </a:r>
                      <a:endParaRPr lang="en-US" sz="1600" b="0" dirty="0">
                        <a:effectLst/>
                        <a:latin typeface="+mn-lt"/>
                      </a:endParaRPr>
                    </a:p>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Enables data collection and/or hardening a new process that will eventually move to Must Have or Governed Governance Priority (includes pilot milestones and criteria) </a:t>
                      </a:r>
                      <a:endParaRPr lang="en-US" sz="1600" b="0" dirty="0">
                        <a:effectLst/>
                        <a:latin typeface="+mn-lt"/>
                        <a:ea typeface="Times New Roman" panose="02020603050405020304" pitchFamily="18" charset="0"/>
                        <a:cs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Optional but Recommended Criteria</a:t>
                      </a:r>
                      <a:endParaRPr lang="en-US" sz="1600" dirty="0">
                        <a:effectLst/>
                        <a:latin typeface="+mn-lt"/>
                      </a:endParaRPr>
                    </a:p>
                    <a:p>
                      <a:pPr marL="0" marR="0" algn="ctr">
                        <a:spcBef>
                          <a:spcPts val="0"/>
                        </a:spcBef>
                        <a:spcAft>
                          <a:spcPts val="0"/>
                        </a:spcAft>
                      </a:pPr>
                      <a:r>
                        <a:rPr lang="en-US" sz="1200" kern="1200" dirty="0">
                          <a:effectLst/>
                          <a:latin typeface="+mn-lt"/>
                        </a:rPr>
                        <a:t> </a:t>
                      </a:r>
                      <a:endParaRPr lang="en-US" sz="1600" dirty="0">
                        <a:effectLst/>
                        <a:latin typeface="+mn-lt"/>
                      </a:endParaRPr>
                    </a:p>
                    <a:p>
                      <a:pPr marL="0" marR="0" algn="ctr">
                        <a:spcBef>
                          <a:spcPts val="0"/>
                        </a:spcBef>
                        <a:spcAft>
                          <a:spcPts val="0"/>
                        </a:spcAft>
                      </a:pPr>
                      <a:r>
                        <a:rPr lang="en-US" sz="1200" kern="1200" dirty="0">
                          <a:effectLst/>
                          <a:latin typeface="+mn-lt"/>
                        </a:rPr>
                        <a:t>Pilot of New Milestones and Criteria</a:t>
                      </a:r>
                      <a:endParaRPr lang="en-US" sz="1600" dirty="0">
                        <a:effectLst/>
                        <a:latin typeface="+mn-lt"/>
                      </a:endParaRPr>
                    </a:p>
                    <a:p>
                      <a:pPr marL="0" marR="0" algn="ctr">
                        <a:spcBef>
                          <a:spcPts val="0"/>
                        </a:spcBef>
                        <a:spcAft>
                          <a:spcPts val="0"/>
                        </a:spcAft>
                      </a:pPr>
                      <a:r>
                        <a:rPr lang="en-US" sz="1200" kern="1200" dirty="0">
                          <a:effectLst/>
                          <a:latin typeface="+mn-lt"/>
                        </a:rPr>
                        <a:t> </a:t>
                      </a:r>
                      <a:endParaRPr lang="en-US" sz="16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Waiver or Modulation</a:t>
                      </a:r>
                      <a:endParaRPr lang="en-US" sz="1600" dirty="0">
                        <a:effectLst/>
                        <a:latin typeface="+mn-lt"/>
                      </a:endParaRPr>
                    </a:p>
                    <a:p>
                      <a:pPr marL="0" marR="0" algn="ctr">
                        <a:spcBef>
                          <a:spcPts val="0"/>
                        </a:spcBef>
                        <a:spcAft>
                          <a:spcPts val="0"/>
                        </a:spcAft>
                      </a:pPr>
                      <a:r>
                        <a:rPr lang="en-US" sz="1200" i="1" kern="1200" dirty="0">
                          <a:effectLst/>
                          <a:latin typeface="+mn-lt"/>
                        </a:rPr>
                        <a:t>(team signoff)</a:t>
                      </a:r>
                      <a:endParaRPr lang="en-US" sz="1600" i="1"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Exception </a:t>
                      </a:r>
                      <a:endParaRPr lang="en-US" sz="1600" dirty="0">
                        <a:effectLst/>
                        <a:latin typeface="+mn-lt"/>
                      </a:endParaRPr>
                    </a:p>
                    <a:p>
                      <a:pPr marL="0" marR="0" algn="ctr">
                        <a:spcBef>
                          <a:spcPts val="0"/>
                        </a:spcBef>
                        <a:spcAft>
                          <a:spcPts val="0"/>
                        </a:spcAft>
                      </a:pPr>
                      <a:r>
                        <a:rPr lang="en-US" sz="1200" i="1" kern="1200" dirty="0">
                          <a:effectLst/>
                          <a:latin typeface="+mn-lt"/>
                        </a:rPr>
                        <a:t>(management approval)</a:t>
                      </a:r>
                      <a:endParaRPr lang="en-US" sz="1600" i="1"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40000"/>
                      </a:srgbClr>
                    </a:solidFill>
                  </a:tcPr>
                </a:tc>
                <a:extLst>
                  <a:ext uri="{0D108BD9-81ED-4DB2-BD59-A6C34878D82A}">
                    <a16:rowId xmlns:a16="http://schemas.microsoft.com/office/drawing/2014/main" val="2815456054"/>
                  </a:ext>
                </a:extLst>
              </a:tr>
              <a:tr h="954959">
                <a:tc>
                  <a:txBody>
                    <a:bodyPr/>
                    <a:lstStyle>
                      <a:lvl1pPr marL="0" algn="l" defTabSz="992673" rtl="0" eaLnBrk="1" latinLnBrk="0" hangingPunct="1">
                        <a:defRPr sz="1954" b="1" kern="1200">
                          <a:solidFill>
                            <a:schemeClr val="lt1"/>
                          </a:solidFill>
                          <a:latin typeface="Intel Clear"/>
                        </a:defRPr>
                      </a:lvl1pPr>
                      <a:lvl2pPr marL="496336" algn="l" defTabSz="992673" rtl="0" eaLnBrk="1" latinLnBrk="0" hangingPunct="1">
                        <a:defRPr sz="1954" b="1" kern="1200">
                          <a:solidFill>
                            <a:schemeClr val="lt1"/>
                          </a:solidFill>
                          <a:latin typeface="Intel Clear"/>
                        </a:defRPr>
                      </a:lvl2pPr>
                      <a:lvl3pPr marL="992673" algn="l" defTabSz="992673" rtl="0" eaLnBrk="1" latinLnBrk="0" hangingPunct="1">
                        <a:defRPr sz="1954" b="1" kern="1200">
                          <a:solidFill>
                            <a:schemeClr val="lt1"/>
                          </a:solidFill>
                          <a:latin typeface="Intel Clear"/>
                        </a:defRPr>
                      </a:lvl3pPr>
                      <a:lvl4pPr marL="1489009" algn="l" defTabSz="992673" rtl="0" eaLnBrk="1" latinLnBrk="0" hangingPunct="1">
                        <a:defRPr sz="1954" b="1" kern="1200">
                          <a:solidFill>
                            <a:schemeClr val="lt1"/>
                          </a:solidFill>
                          <a:latin typeface="Intel Clear"/>
                        </a:defRPr>
                      </a:lvl4pPr>
                      <a:lvl5pPr marL="1985345" algn="l" defTabSz="992673" rtl="0" eaLnBrk="1" latinLnBrk="0" hangingPunct="1">
                        <a:defRPr sz="1954" b="1" kern="1200">
                          <a:solidFill>
                            <a:schemeClr val="lt1"/>
                          </a:solidFill>
                          <a:latin typeface="Intel Clear"/>
                        </a:defRPr>
                      </a:lvl5pPr>
                      <a:lvl6pPr marL="2481682" algn="l" defTabSz="992673" rtl="0" eaLnBrk="1" latinLnBrk="0" hangingPunct="1">
                        <a:defRPr sz="1954" b="1" kern="1200">
                          <a:solidFill>
                            <a:schemeClr val="lt1"/>
                          </a:solidFill>
                          <a:latin typeface="Intel Clear"/>
                        </a:defRPr>
                      </a:lvl6pPr>
                      <a:lvl7pPr marL="2978018" algn="l" defTabSz="992673" rtl="0" eaLnBrk="1" latinLnBrk="0" hangingPunct="1">
                        <a:defRPr sz="1954" b="1" kern="1200">
                          <a:solidFill>
                            <a:schemeClr val="lt1"/>
                          </a:solidFill>
                          <a:latin typeface="Intel Clear"/>
                        </a:defRPr>
                      </a:lvl7pPr>
                      <a:lvl8pPr marL="3474354" algn="l" defTabSz="992673" rtl="0" eaLnBrk="1" latinLnBrk="0" hangingPunct="1">
                        <a:defRPr sz="1954" b="1" kern="1200">
                          <a:solidFill>
                            <a:schemeClr val="lt1"/>
                          </a:solidFill>
                          <a:latin typeface="Intel Clear"/>
                        </a:defRPr>
                      </a:lvl8pPr>
                      <a:lvl9pPr marL="3970691" algn="l" defTabSz="992673" rtl="0" eaLnBrk="1" latinLnBrk="0" hangingPunct="1">
                        <a:defRPr sz="1954" b="1" kern="1200">
                          <a:solidFill>
                            <a:schemeClr val="lt1"/>
                          </a:solidFill>
                          <a:latin typeface="Intel Clear"/>
                        </a:defRPr>
                      </a:lvl9pPr>
                    </a:lstStyle>
                    <a:p>
                      <a:pPr marL="0" marR="0" algn="ctr">
                        <a:spcBef>
                          <a:spcPts val="0"/>
                        </a:spcBef>
                        <a:spcAft>
                          <a:spcPts val="0"/>
                        </a:spcAft>
                      </a:pPr>
                      <a:r>
                        <a:rPr lang="en-US" sz="1400" dirty="0">
                          <a:effectLst/>
                          <a:latin typeface="+mn-lt"/>
                        </a:rPr>
                        <a:t>Non-Governed</a:t>
                      </a:r>
                      <a:endParaRPr lang="en-US" sz="18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l">
                        <a:spcBef>
                          <a:spcPts val="0"/>
                        </a:spcBef>
                        <a:spcAft>
                          <a:spcPts val="0"/>
                        </a:spcAft>
                      </a:pPr>
                      <a:r>
                        <a:rPr lang="en-US" sz="1200" dirty="0">
                          <a:effectLst/>
                          <a:latin typeface="+mn-lt"/>
                          <a:ea typeface="Times New Roman" panose="02020603050405020304" pitchFamily="18" charset="0"/>
                        </a:rPr>
                        <a:t>Reference Guide</a:t>
                      </a: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Requirements are not governed and rarely deployed &amp; graded</a:t>
                      </a:r>
                      <a:endParaRPr lang="en-US" sz="1600" b="0" dirty="0">
                        <a:effectLst/>
                        <a:latin typeface="+mn-lt"/>
                      </a:endParaRPr>
                    </a:p>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Can include reference information/material</a:t>
                      </a:r>
                      <a:endParaRPr lang="en-US" sz="1600" b="0" dirty="0">
                        <a:effectLst/>
                        <a:latin typeface="+mn-lt"/>
                      </a:endParaRPr>
                    </a:p>
                    <a:p>
                      <a:pPr marL="182880" marR="0" lvl="0" indent="-182880">
                        <a:spcBef>
                          <a:spcPts val="0"/>
                        </a:spcBef>
                        <a:spcAft>
                          <a:spcPts val="0"/>
                        </a:spcAft>
                        <a:buFont typeface="Arial" panose="020B0604020202020204" pitchFamily="34" charset="0"/>
                        <a:buChar char="•"/>
                        <a:tabLst>
                          <a:tab pos="228600" algn="l"/>
                        </a:tabLst>
                      </a:pPr>
                      <a:r>
                        <a:rPr lang="en-US" sz="1200" b="0" kern="1200" dirty="0">
                          <a:effectLst/>
                          <a:latin typeface="+mn-lt"/>
                        </a:rPr>
                        <a:t>Not available as part of default tool</a:t>
                      </a:r>
                      <a:endParaRPr lang="en-US" sz="1600" b="0" dirty="0">
                        <a:effectLst/>
                        <a:latin typeface="+mn-lt"/>
                        <a:ea typeface="Times New Roman" panose="02020603050405020304" pitchFamily="18" charset="0"/>
                        <a:cs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Custom/Program Specific Criteria</a:t>
                      </a:r>
                      <a:endParaRPr lang="en-US" sz="1600" dirty="0">
                        <a:effectLst/>
                        <a:latin typeface="+mn-lt"/>
                      </a:endParaRPr>
                    </a:p>
                    <a:p>
                      <a:pPr marL="0" marR="0" algn="ctr">
                        <a:spcBef>
                          <a:spcPts val="0"/>
                        </a:spcBef>
                        <a:spcAft>
                          <a:spcPts val="0"/>
                        </a:spcAft>
                      </a:pPr>
                      <a:r>
                        <a:rPr lang="en-US" sz="1200" kern="1200" dirty="0">
                          <a:effectLst/>
                          <a:latin typeface="+mn-lt"/>
                        </a:rPr>
                        <a:t> </a:t>
                      </a:r>
                      <a:endParaRPr lang="en-US" sz="1600" dirty="0">
                        <a:effectLst/>
                        <a:latin typeface="+mn-lt"/>
                      </a:endParaRPr>
                    </a:p>
                    <a:p>
                      <a:pPr marL="0" marR="0" algn="ctr">
                        <a:spcBef>
                          <a:spcPts val="0"/>
                        </a:spcBef>
                        <a:spcAft>
                          <a:spcPts val="0"/>
                        </a:spcAft>
                      </a:pPr>
                      <a:r>
                        <a:rPr lang="en-US" sz="1200" kern="1200" dirty="0">
                          <a:effectLst/>
                          <a:latin typeface="+mn-lt"/>
                        </a:rPr>
                        <a:t>Legacy Criteria </a:t>
                      </a:r>
                      <a:endParaRPr lang="en-US" sz="16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gridSpan="2">
                  <a:txBody>
                    <a:bodyPr/>
                    <a:lstStyle>
                      <a:lvl1pPr marL="0" algn="l" defTabSz="992673" rtl="0" eaLnBrk="1" latinLnBrk="0" hangingPunct="1">
                        <a:defRPr sz="1954" kern="1200">
                          <a:solidFill>
                            <a:schemeClr val="dk1"/>
                          </a:solidFill>
                          <a:latin typeface="Intel Clear"/>
                        </a:defRPr>
                      </a:lvl1pPr>
                      <a:lvl2pPr marL="496336" algn="l" defTabSz="992673" rtl="0" eaLnBrk="1" latinLnBrk="0" hangingPunct="1">
                        <a:defRPr sz="1954" kern="1200">
                          <a:solidFill>
                            <a:schemeClr val="dk1"/>
                          </a:solidFill>
                          <a:latin typeface="Intel Clear"/>
                        </a:defRPr>
                      </a:lvl2pPr>
                      <a:lvl3pPr marL="992673" algn="l" defTabSz="992673" rtl="0" eaLnBrk="1" latinLnBrk="0" hangingPunct="1">
                        <a:defRPr sz="1954" kern="1200">
                          <a:solidFill>
                            <a:schemeClr val="dk1"/>
                          </a:solidFill>
                          <a:latin typeface="Intel Clear"/>
                        </a:defRPr>
                      </a:lvl3pPr>
                      <a:lvl4pPr marL="1489009" algn="l" defTabSz="992673" rtl="0" eaLnBrk="1" latinLnBrk="0" hangingPunct="1">
                        <a:defRPr sz="1954" kern="1200">
                          <a:solidFill>
                            <a:schemeClr val="dk1"/>
                          </a:solidFill>
                          <a:latin typeface="Intel Clear"/>
                        </a:defRPr>
                      </a:lvl4pPr>
                      <a:lvl5pPr marL="1985345" algn="l" defTabSz="992673" rtl="0" eaLnBrk="1" latinLnBrk="0" hangingPunct="1">
                        <a:defRPr sz="1954" kern="1200">
                          <a:solidFill>
                            <a:schemeClr val="dk1"/>
                          </a:solidFill>
                          <a:latin typeface="Intel Clear"/>
                        </a:defRPr>
                      </a:lvl5pPr>
                      <a:lvl6pPr marL="2481682" algn="l" defTabSz="992673" rtl="0" eaLnBrk="1" latinLnBrk="0" hangingPunct="1">
                        <a:defRPr sz="1954" kern="1200">
                          <a:solidFill>
                            <a:schemeClr val="dk1"/>
                          </a:solidFill>
                          <a:latin typeface="Intel Clear"/>
                        </a:defRPr>
                      </a:lvl6pPr>
                      <a:lvl7pPr marL="2978018" algn="l" defTabSz="992673" rtl="0" eaLnBrk="1" latinLnBrk="0" hangingPunct="1">
                        <a:defRPr sz="1954" kern="1200">
                          <a:solidFill>
                            <a:schemeClr val="dk1"/>
                          </a:solidFill>
                          <a:latin typeface="Intel Clear"/>
                        </a:defRPr>
                      </a:lvl7pPr>
                      <a:lvl8pPr marL="3474354" algn="l" defTabSz="992673" rtl="0" eaLnBrk="1" latinLnBrk="0" hangingPunct="1">
                        <a:defRPr sz="1954" kern="1200">
                          <a:solidFill>
                            <a:schemeClr val="dk1"/>
                          </a:solidFill>
                          <a:latin typeface="Intel Clear"/>
                        </a:defRPr>
                      </a:lvl8pPr>
                      <a:lvl9pPr marL="3970691" algn="l" defTabSz="992673" rtl="0" eaLnBrk="1" latinLnBrk="0" hangingPunct="1">
                        <a:defRPr sz="1954" kern="1200">
                          <a:solidFill>
                            <a:schemeClr val="dk1"/>
                          </a:solidFill>
                          <a:latin typeface="Intel Clear"/>
                        </a:defRPr>
                      </a:lvl9pPr>
                    </a:lstStyle>
                    <a:p>
                      <a:pPr marL="0" marR="0" algn="ctr">
                        <a:spcBef>
                          <a:spcPts val="0"/>
                        </a:spcBef>
                        <a:spcAft>
                          <a:spcPts val="0"/>
                        </a:spcAft>
                      </a:pPr>
                      <a:r>
                        <a:rPr lang="en-US" sz="1200" kern="1200" dirty="0">
                          <a:effectLst/>
                          <a:latin typeface="+mn-lt"/>
                        </a:rPr>
                        <a:t>No Exceptions</a:t>
                      </a:r>
                      <a:endParaRPr lang="en-US" sz="1600" dirty="0">
                        <a:effectLst/>
                        <a:latin typeface="+mn-lt"/>
                      </a:endParaRPr>
                    </a:p>
                    <a:p>
                      <a:pPr marL="0" marR="0" algn="ctr">
                        <a:spcBef>
                          <a:spcPts val="0"/>
                        </a:spcBef>
                        <a:spcAft>
                          <a:spcPts val="0"/>
                        </a:spcAft>
                      </a:pPr>
                      <a:r>
                        <a:rPr lang="en-US" sz="1200" kern="1200" dirty="0">
                          <a:effectLst/>
                          <a:latin typeface="+mn-lt"/>
                        </a:rPr>
                        <a:t>No Waivers</a:t>
                      </a:r>
                      <a:endParaRPr lang="en-US" sz="1600" dirty="0">
                        <a:effectLst/>
                        <a:latin typeface="+mn-lt"/>
                      </a:endParaRPr>
                    </a:p>
                    <a:p>
                      <a:pPr marL="0" marR="0" algn="ctr">
                        <a:spcBef>
                          <a:spcPts val="0"/>
                        </a:spcBef>
                        <a:spcAft>
                          <a:spcPts val="0"/>
                        </a:spcAft>
                      </a:pPr>
                      <a:r>
                        <a:rPr lang="en-US" sz="1200" kern="1200" dirty="0">
                          <a:effectLst/>
                          <a:latin typeface="+mn-lt"/>
                        </a:rPr>
                        <a:t>No Modulations</a:t>
                      </a:r>
                      <a:endParaRPr lang="en-US" sz="1600" dirty="0">
                        <a:effectLst/>
                        <a:latin typeface="+mn-lt"/>
                        <a:ea typeface="Times New Roman" panose="02020603050405020304" pitchFamily="18" charset="0"/>
                      </a:endParaRPr>
                    </a:p>
                  </a:txBody>
                  <a:tcPr marL="44046" marR="44046"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71C5">
                        <a:tint val="20000"/>
                      </a:srgbClr>
                    </a:solidFill>
                  </a:tcPr>
                </a:tc>
                <a:tc hMerge="1">
                  <a:txBody>
                    <a:bodyPr/>
                    <a:lstStyle/>
                    <a:p>
                      <a:endParaRPr lang="en-US"/>
                    </a:p>
                  </a:txBody>
                  <a:tcPr/>
                </a:tc>
                <a:extLst>
                  <a:ext uri="{0D108BD9-81ED-4DB2-BD59-A6C34878D82A}">
                    <a16:rowId xmlns:a16="http://schemas.microsoft.com/office/drawing/2014/main" val="3018091522"/>
                  </a:ext>
                </a:extLst>
              </a:tr>
            </a:tbl>
          </a:graphicData>
        </a:graphic>
      </p:graphicFrame>
    </p:spTree>
    <p:extLst>
      <p:ext uri="{BB962C8B-B14F-4D97-AF65-F5344CB8AC3E}">
        <p14:creationId xmlns:p14="http://schemas.microsoft.com/office/powerpoint/2010/main" val="1715012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P_IDX" val="8"/>
</p:tagLst>
</file>

<file path=ppt/tags/tag1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6.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735021028"/>
</p:tagLst>
</file>

<file path=ppt/tags/tag1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18.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735021028"/>
</p:tagLst>
</file>

<file path=ppt/tags/tag19.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735021028"/>
</p:tagLst>
</file>

<file path=ppt/tags/tag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1.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735021028"/>
</p:tagLst>
</file>

<file path=ppt/tags/tag2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0.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3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4.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418591576"/>
</p:tagLst>
</file>

<file path=ppt/tags/tag5.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6.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7.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8.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9.xml><?xml version="1.0" encoding="utf-8"?>
<p:tagLst xmlns:a="http://schemas.openxmlformats.org/drawingml/2006/main" xmlns:r="http://schemas.openxmlformats.org/officeDocument/2006/relationships" xmlns:p="http://schemas.openxmlformats.org/presentationml/2006/main">
  <p:tag name="BAINBULLETSACTIVATED" val="False"/>
</p:tagLst>
</file>

<file path=ppt/theme/theme1.xml><?xml version="1.0" encoding="utf-8"?>
<a:theme xmlns:a="http://schemas.openxmlformats.org/drawingml/2006/main" name="2_IntelNewBrand">
  <a:themeElements>
    <a:clrScheme name="Custom 1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FEC91B"/>
      </a:hlink>
      <a:folHlink>
        <a:srgbClr val="FEC91B"/>
      </a:folHlink>
    </a:clrScheme>
    <a:fontScheme name="IntelOne">
      <a:majorFont>
        <a:latin typeface="IntelOne Display Light"/>
        <a:ea typeface="Helvetica Neue"/>
        <a:cs typeface="Helvetica Neue"/>
      </a:majorFont>
      <a:minorFont>
        <a:latin typeface="IntelOne Display Regular"/>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lNewBrand" id="{F9ACADDC-A9DF-9C4B-856B-1441F8767F31}" vid="{0D0D8BF2-0616-5140-B39B-F65F03D62AC0}"/>
    </a:ext>
  </a:extLst>
</a:theme>
</file>

<file path=ppt/theme/theme2.xml><?xml version="1.0" encoding="utf-8"?>
<a:theme xmlns:a="http://schemas.openxmlformats.org/drawingml/2006/main" name="1_IntelNewBrand">
  <a:themeElements>
    <a:clrScheme name="Custom 6">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FEC91B"/>
      </a:hlink>
      <a:folHlink>
        <a:srgbClr val="FEC91B"/>
      </a:folHlink>
    </a:clrScheme>
    <a:fontScheme name="IntelOne">
      <a:majorFont>
        <a:latin typeface="IntelOne Display Light"/>
        <a:ea typeface="Helvetica Neue"/>
        <a:cs typeface="Helvetica Neue"/>
      </a:majorFont>
      <a:minorFont>
        <a:latin typeface="IntelOne Display Regular"/>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lNewBrand" id="{F9ACADDC-A9DF-9C4B-856B-1441F8767F31}" vid="{0D0D8BF2-0616-5140-B39B-F65F03D62AC0}"/>
    </a:ext>
  </a:extLst>
</a:theme>
</file>

<file path=ppt/theme/theme3.xml><?xml version="1.0" encoding="utf-8"?>
<a:theme xmlns:a="http://schemas.openxmlformats.org/drawingml/2006/main" name="IntelNewBrand">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Helvetica Neue"/>
        <a:cs typeface="Helvetica Neue"/>
      </a:majorFont>
      <a:minorFont>
        <a:latin typeface="IntelOne Display Regular"/>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lNewBrand" id="{F9ACADDC-A9DF-9C4B-856B-1441F8767F31}" vid="{0D0D8BF2-0616-5140-B39B-F65F03D62AC0}"/>
    </a:ext>
  </a:extLst>
</a:theme>
</file>

<file path=ppt/theme/theme4.xml><?xml version="1.0" encoding="utf-8"?>
<a:theme xmlns:a="http://schemas.openxmlformats.org/drawingml/2006/main" name="12_Intel">
  <a:themeElements>
    <a:clrScheme name="Custom 50">
      <a:dk1>
        <a:srgbClr val="000000"/>
      </a:dk1>
      <a:lt1>
        <a:srgbClr val="FFFFFF"/>
      </a:lt1>
      <a:dk2>
        <a:srgbClr val="000000"/>
      </a:dk2>
      <a:lt2>
        <a:srgbClr val="000000"/>
      </a:lt2>
      <a:accent1>
        <a:srgbClr val="99CCFF"/>
      </a:accent1>
      <a:accent2>
        <a:srgbClr val="FFE433"/>
      </a:accent2>
      <a:accent3>
        <a:srgbClr val="FFFFFF"/>
      </a:accent3>
      <a:accent4>
        <a:srgbClr val="000000"/>
      </a:accent4>
      <a:accent5>
        <a:srgbClr val="CAE2FF"/>
      </a:accent5>
      <a:accent6>
        <a:srgbClr val="E7CF2D"/>
      </a:accent6>
      <a:hlink>
        <a:srgbClr val="00B050"/>
      </a:hlink>
      <a:folHlink>
        <a:srgbClr val="00B050"/>
      </a:folHlink>
    </a:clrScheme>
    <a:fontScheme name="White title pag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46800" tIns="46800" rIns="468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White title pag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 title pa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White title pag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 title pag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 title pag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 title pag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White title pag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 title page 8">
        <a:dk1>
          <a:srgbClr val="000000"/>
        </a:dk1>
        <a:lt1>
          <a:srgbClr val="B2B2B2"/>
        </a:lt1>
        <a:dk2>
          <a:srgbClr val="FFFFFF"/>
        </a:dk2>
        <a:lt2>
          <a:srgbClr val="000000"/>
        </a:lt2>
        <a:accent1>
          <a:srgbClr val="99CCFF"/>
        </a:accent1>
        <a:accent2>
          <a:srgbClr val="FFE433"/>
        </a:accent2>
        <a:accent3>
          <a:srgbClr val="D5D5D5"/>
        </a:accent3>
        <a:accent4>
          <a:srgbClr val="000000"/>
        </a:accent4>
        <a:accent5>
          <a:srgbClr val="CAE2FF"/>
        </a:accent5>
        <a:accent6>
          <a:srgbClr val="E7CF2D"/>
        </a:accent6>
        <a:hlink>
          <a:srgbClr val="000000"/>
        </a:hlink>
        <a:folHlink>
          <a:srgbClr val="CC0000"/>
        </a:folHlink>
      </a:clrScheme>
      <a:clrMap bg1="lt1" tx1="dk1" bg2="lt2" tx2="dk2" accent1="accent1" accent2="accent2" accent3="accent3" accent4="accent4" accent5="accent5" accent6="accent6" hlink="hlink" folHlink="folHlink"/>
    </a:extraClrScheme>
    <a:extraClrScheme>
      <a:clrScheme name="White title page 9">
        <a:dk1>
          <a:srgbClr val="000000"/>
        </a:dk1>
        <a:lt1>
          <a:srgbClr val="FFFFFF"/>
        </a:lt1>
        <a:dk2>
          <a:srgbClr val="000000"/>
        </a:dk2>
        <a:lt2>
          <a:srgbClr val="000000"/>
        </a:lt2>
        <a:accent1>
          <a:srgbClr val="99CCFF"/>
        </a:accent1>
        <a:accent2>
          <a:srgbClr val="FFE433"/>
        </a:accent2>
        <a:accent3>
          <a:srgbClr val="FFFFFF"/>
        </a:accent3>
        <a:accent4>
          <a:srgbClr val="000000"/>
        </a:accent4>
        <a:accent5>
          <a:srgbClr val="CAE2FF"/>
        </a:accent5>
        <a:accent6>
          <a:srgbClr val="E7CF2D"/>
        </a:accent6>
        <a:hlink>
          <a:srgbClr val="000000"/>
        </a:hlink>
        <a:folHlink>
          <a:srgbClr val="CC0000"/>
        </a:folHlink>
      </a:clrScheme>
      <a:clrMap bg1="lt1" tx1="dk1" bg2="lt2" tx2="dk2" accent1="accent1" accent2="accent2" accent3="accent3" accent4="accent4" accent5="accent5" accent6="accent6" hlink="hlink" folHlink="folHlink"/>
    </a:extraClrScheme>
    <a:extraClrScheme>
      <a:clrScheme name="White title page 10">
        <a:dk1>
          <a:srgbClr val="000000"/>
        </a:dk1>
        <a:lt1>
          <a:srgbClr val="FFFFFF"/>
        </a:lt1>
        <a:dk2>
          <a:srgbClr val="000000"/>
        </a:dk2>
        <a:lt2>
          <a:srgbClr val="000000"/>
        </a:lt2>
        <a:accent1>
          <a:srgbClr val="99CCFF"/>
        </a:accent1>
        <a:accent2>
          <a:srgbClr val="FFE433"/>
        </a:accent2>
        <a:accent3>
          <a:srgbClr val="FFFFFF"/>
        </a:accent3>
        <a:accent4>
          <a:srgbClr val="000000"/>
        </a:accent4>
        <a:accent5>
          <a:srgbClr val="CAE2FF"/>
        </a:accent5>
        <a:accent6>
          <a:srgbClr val="E7CF2D"/>
        </a:accent6>
        <a:hlink>
          <a:srgbClr val="FFFFFF"/>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Level xmlns="f55a7c8b-2ba6-41b0-9732-68f1ba4a97c8" xsi:nil="true"/>
    <IconOverlay xmlns="http://schemas.microsoft.com/sharepoint/v4" xsi:nil="true"/>
    <lcf76f155ced4ddcb4097134ff3c332f xmlns="f55a7c8b-2ba6-41b0-9732-68f1ba4a97c8">
      <Terms xmlns="http://schemas.microsoft.com/office/infopath/2007/PartnerControls"/>
    </lcf76f155ced4ddcb4097134ff3c332f>
    <Comments xmlns="f55a7c8b-2ba6-41b0-9732-68f1ba4a97c8" xsi:nil="true"/>
    <TaxCatchAll xmlns="a7bc6c04-a6f3-4b85-abcc-278c78dc556b" xsi:nil="true"/>
    <_dlc_DocId xmlns="b4c2bfc0-f9f6-4391-bee2-3012ddb6f7e4">5RHAW7Q5TQ3T-648483586-9900</_dlc_DocId>
    <_dlc_DocIdUrl xmlns="b4c2bfc0-f9f6-4391-bee2-3012ddb6f7e4">
      <Url>https://intel.sharepoint.com/sites/intelplc/_layouts/15/DocIdRedir.aspx?ID=5RHAW7Q5TQ3T-648483586-9900</Url>
      <Description>5RHAW7Q5TQ3T-648483586-9900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BE0EDB98942C43B4D3814227082377" ma:contentTypeVersion="20" ma:contentTypeDescription="Create a new document." ma:contentTypeScope="" ma:versionID="0be8e9f4710596294f0b337f949ef325">
  <xsd:schema xmlns:xsd="http://www.w3.org/2001/XMLSchema" xmlns:xs="http://www.w3.org/2001/XMLSchema" xmlns:p="http://schemas.microsoft.com/office/2006/metadata/properties" xmlns:ns2="b4c2bfc0-f9f6-4391-bee2-3012ddb6f7e4" xmlns:ns3="http://schemas.microsoft.com/sharepoint/v4" xmlns:ns4="f55a7c8b-2ba6-41b0-9732-68f1ba4a97c8" xmlns:ns5="a7bc6c04-a6f3-4b85-abcc-278c78dc556b" targetNamespace="http://schemas.microsoft.com/office/2006/metadata/properties" ma:root="true" ma:fieldsID="4f1fe5f1d377b4198600f6693f7b1588" ns2:_="" ns3:_="" ns4:_="" ns5:_="">
    <xsd:import namespace="b4c2bfc0-f9f6-4391-bee2-3012ddb6f7e4"/>
    <xsd:import namespace="http://schemas.microsoft.com/sharepoint/v4"/>
    <xsd:import namespace="f55a7c8b-2ba6-41b0-9732-68f1ba4a97c8"/>
    <xsd:import namespace="a7bc6c04-a6f3-4b85-abcc-278c78dc556b"/>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AccessLevel" minOccurs="0"/>
                <xsd:element ref="ns2:SharedWithUsers" minOccurs="0"/>
                <xsd:element ref="ns2:SharedWithDetails"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lcf76f155ced4ddcb4097134ff3c332f" minOccurs="0"/>
                <xsd:element ref="ns5:TaxCatchAll" minOccurs="0"/>
                <xsd:element ref="ns4:Comment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2bfc0-f9f6-4391-bee2-3012ddb6f7e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a7c8b-2ba6-41b0-9732-68f1ba4a97c8"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AccessLevel" ma:index="17" nillable="true" ma:displayName="Access Level" ma:format="Dropdown" ma:internalName="AccessLevel">
      <xsd:complexType>
        <xsd:complexContent>
          <xsd:extension base="dms:MultiChoice">
            <xsd:sequence>
              <xsd:element name="Value" maxOccurs="unbounded" minOccurs="0" nillable="true">
                <xsd:simpleType>
                  <xsd:restriction base="dms:Choice">
                    <xsd:enumeration value="Web Site"/>
                    <xsd:enumeration value="Public"/>
                    <xsd:enumeration value="Restricted"/>
                    <xsd:enumeration value="Custom"/>
                  </xsd:restriction>
                </xsd:simpleType>
              </xsd:element>
            </xsd:sequence>
          </xsd:extension>
        </xsd:complexContent>
      </xsd:complex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2a7515c-90a7-421b-ad67-16208a055132" ma:termSetId="09814cd3-568e-fe90-9814-8d621ff8fb84" ma:anchorId="fba54fb3-c3e1-fe81-a776-ca4b69148c4d" ma:open="true" ma:isKeyword="false">
      <xsd:complexType>
        <xsd:sequence>
          <xsd:element ref="pc:Terms" minOccurs="0" maxOccurs="1"/>
        </xsd:sequence>
      </xsd:complexType>
    </xsd:element>
    <xsd:element name="Comments" ma:index="28" nillable="true" ma:displayName="Comments" ma:format="Dropdown" ma:internalName="Comments">
      <xsd:simpleType>
        <xsd:restriction base="dms:Text">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bc6c04-a6f3-4b85-abcc-278c78dc556b"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ec35b1b6-4067-4b89-9e26-ef505936f363}" ma:internalName="TaxCatchAll" ma:showField="CatchAllData" ma:web="b4c2bfc0-f9f6-4391-bee2-3012ddb6f7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DEA0DF-B9EE-433B-82E8-75396791EFA1}">
  <ds:schemaRefs>
    <ds:schemaRef ds:uri="0ac7b680-3018-4502-8b09-92f7b9155e9c"/>
    <ds:schemaRef ds:uri="http://purl.org/dc/elements/1.1/"/>
    <ds:schemaRef ds:uri="http://purl.org/dc/terms/"/>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infopath/2007/PartnerControls"/>
    <ds:schemaRef ds:uri="76ad4fee-70af-4d20-9dbb-59597d8512ab"/>
    <ds:schemaRef ds:uri="http://schemas.microsoft.com/office/2006/metadata/properties"/>
  </ds:schemaRefs>
</ds:datastoreItem>
</file>

<file path=customXml/itemProps2.xml><?xml version="1.0" encoding="utf-8"?>
<ds:datastoreItem xmlns:ds="http://schemas.openxmlformats.org/officeDocument/2006/customXml" ds:itemID="{61DF171B-53AD-41B3-9829-C68897D2BD1B}">
  <ds:schemaRefs>
    <ds:schemaRef ds:uri="http://schemas.microsoft.com/sharepoint/v3/contenttype/forms"/>
  </ds:schemaRefs>
</ds:datastoreItem>
</file>

<file path=customXml/itemProps3.xml><?xml version="1.0" encoding="utf-8"?>
<ds:datastoreItem xmlns:ds="http://schemas.openxmlformats.org/officeDocument/2006/customXml" ds:itemID="{204F02CB-19E9-4A48-A6D7-276FC22F7433}"/>
</file>

<file path=customXml/itemProps4.xml><?xml version="1.0" encoding="utf-8"?>
<ds:datastoreItem xmlns:ds="http://schemas.openxmlformats.org/officeDocument/2006/customXml" ds:itemID="{9F68C2D3-CB47-47CA-AED5-1E7179B52F10}"/>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631092</TotalTime>
  <Words>9343</Words>
  <Application>Microsoft Office PowerPoint</Application>
  <PresentationFormat>Custom</PresentationFormat>
  <Paragraphs>1932</Paragraphs>
  <Slides>33</Slides>
  <Notes>29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33</vt:i4>
      </vt:variant>
    </vt:vector>
  </HeadingPairs>
  <TitlesOfParts>
    <vt:vector size="47" baseType="lpstr">
      <vt:lpstr>-apple-system</vt:lpstr>
      <vt:lpstr>Arial</vt:lpstr>
      <vt:lpstr>Calibri</vt:lpstr>
      <vt:lpstr>Helvetica</vt:lpstr>
      <vt:lpstr>Intel Clear</vt:lpstr>
      <vt:lpstr>IntelOne Display Light</vt:lpstr>
      <vt:lpstr>IntelOne Display Regular</vt:lpstr>
      <vt:lpstr>Marlett</vt:lpstr>
      <vt:lpstr>Verdana</vt:lpstr>
      <vt:lpstr>Wingdings</vt:lpstr>
      <vt:lpstr>2_IntelNewBrand</vt:lpstr>
      <vt:lpstr>1_IntelNewBrand</vt:lpstr>
      <vt:lpstr>IntelNewBrand</vt:lpstr>
      <vt:lpstr>12_Intel</vt:lpstr>
      <vt:lpstr>Planning &amp; Execution Unified Product Lifecycle (UPLC) Overview</vt:lpstr>
      <vt:lpstr>UPLC 3.0.0 Release Notes for Planning, Development and Platform Execution</vt:lpstr>
      <vt:lpstr>UPLC 3.0.0 Release Notes for Planning, Development and Platform Execution (cont.)</vt:lpstr>
      <vt:lpstr>Table of Contents</vt:lpstr>
      <vt:lpstr>Pre- &amp; Post-Si PLC for Full Milestones: SOC Development</vt:lpstr>
      <vt:lpstr>Platform PLC for Full Milestones: Platform Execution</vt:lpstr>
      <vt:lpstr>PLC Milestone Levels by Project Complexity</vt:lpstr>
      <vt:lpstr>PLC Governance Levels by Swimlane</vt:lpstr>
      <vt:lpstr>PLC Requirements Governance Prioritization</vt:lpstr>
      <vt:lpstr>IP Governance Review Checkpoints</vt:lpstr>
      <vt:lpstr>Planning Governance Review Checkpoints</vt:lpstr>
      <vt:lpstr>Pre-Si Governance Review Checkpoints</vt:lpstr>
      <vt:lpstr>Post-Si Governance Review Checkpoints</vt:lpstr>
      <vt:lpstr>Table of Contents</vt:lpstr>
      <vt:lpstr>Pre-Si PLC for Minimum Milestones (SOC RTL 1.0 Start)</vt:lpstr>
      <vt:lpstr>Pre-Si PLC for Moderate Milestones (SOC RTL 0.8 Start)</vt:lpstr>
      <vt:lpstr>Pre-Si PLC for Moderate Milestones (SOC RTL 0.5 Start)</vt:lpstr>
      <vt:lpstr>Pre-Si PLC for Full Milestones</vt:lpstr>
      <vt:lpstr>Post-Si PLC: 2-Stepping Model</vt:lpstr>
      <vt:lpstr>Post-Si PLC: 2.5-Stepping Model </vt:lpstr>
      <vt:lpstr>Post-Si PLC: 3-Stepping Model</vt:lpstr>
      <vt:lpstr>Table of Contents</vt:lpstr>
      <vt:lpstr>Pre-Si PLC: Overview of Category Themes</vt:lpstr>
      <vt:lpstr>Post-Si PLC: Overview of Category Themes</vt:lpstr>
      <vt:lpstr>Table of Contents</vt:lpstr>
      <vt:lpstr>Long-Term Retention Requirements for UPLC</vt:lpstr>
      <vt:lpstr>Table of Contents</vt:lpstr>
      <vt:lpstr>PSS PLC Swimlane governance – Abbreviated High-Level View </vt:lpstr>
      <vt:lpstr>Table of Contents</vt:lpstr>
      <vt:lpstr>Test Chip PLC for Full Milestones</vt:lpstr>
      <vt:lpstr>Table of Contents</vt:lpstr>
      <vt:lpstr>Security Development Lifecycle (SDL) Overview</vt:lpstr>
      <vt:lpstr>Security (SDL) Integrated PLC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PLC Requirements Document</dc:title>
  <dc:creator>Janati, Kusha D</dc:creator>
  <cp:keywords>CTPClassification=CTP_IC:VisualMarkings=, CTPClassification=CTP_IC, CTPClassification=CTP_NT</cp:keywords>
  <cp:lastModifiedBy>Janati, Kusha D</cp:lastModifiedBy>
  <cp:revision>6032</cp:revision>
  <dcterms:modified xsi:type="dcterms:W3CDTF">2023-12-15T14:42:17Z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0x01010075BE0EDB98942C43B4D3814227082377</vt:lpwstr>
  </property>
  <property fmtid="{D5CDD505-2E9C-101B-9397-08002B2CF9AE}" pid="3" name="_dlc_DocIdItemGuid">
    <vt:lpwstr>75bb7eef-c19b-4d1a-979d-acb978431020</vt:lpwstr>
  </property>
  <property fmtid="{D5CDD505-2E9C-101B-9397-08002B2CF9AE}" pid="4" name="TitusGUID">
    <vt:lpwstr>6ae83c3a-a2c7-4e94-a4c1-3fe93a46d47b</vt:lpwstr>
  </property>
  <property fmtid="{D5CDD505-2E9C-101B-9397-08002B2CF9AE}" pid="5" name="CTP_BU">
    <vt:lpwstr>NA</vt:lpwstr>
  </property>
  <property fmtid="{D5CDD505-2E9C-101B-9397-08002B2CF9AE}" pid="6" name="CTP_TimeStamp">
    <vt:lpwstr>2020-07-29 20:02:08Z</vt:lpwstr>
  </property>
  <property fmtid="{D5CDD505-2E9C-101B-9397-08002B2CF9AE}" pid="7" name="CTP_IDSID">
    <vt:lpwstr>NA</vt:lpwstr>
  </property>
  <property fmtid="{D5CDD505-2E9C-101B-9397-08002B2CF9AE}" pid="8" name="CTP_WWID">
    <vt:lpwstr>NA</vt:lpwstr>
  </property>
  <property fmtid="{D5CDD505-2E9C-101B-9397-08002B2CF9AE}" pid="9" name="CTPClassification">
    <vt:lpwstr>CTP_NT</vt:lpwstr>
  </property>
</Properties>
</file>