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37" r:id="rId4"/>
    <p:sldMasterId id="2147483995" r:id="rId5"/>
  </p:sldMasterIdLst>
  <p:notesMasterIdLst>
    <p:notesMasterId r:id="rId24"/>
  </p:notesMasterIdLst>
  <p:handoutMasterIdLst>
    <p:handoutMasterId r:id="rId25"/>
  </p:handoutMasterIdLst>
  <p:sldIdLst>
    <p:sldId id="2147471482" r:id="rId6"/>
    <p:sldId id="2147475901" r:id="rId7"/>
    <p:sldId id="2147475899" r:id="rId8"/>
    <p:sldId id="2147475902" r:id="rId9"/>
    <p:sldId id="2147475881" r:id="rId10"/>
    <p:sldId id="2147475070" r:id="rId11"/>
    <p:sldId id="2147475925" r:id="rId12"/>
    <p:sldId id="2147475927" r:id="rId13"/>
    <p:sldId id="2147475928" r:id="rId14"/>
    <p:sldId id="2147475929" r:id="rId15"/>
    <p:sldId id="2147475930" r:id="rId16"/>
    <p:sldId id="2147475904" r:id="rId17"/>
    <p:sldId id="2147475303" r:id="rId18"/>
    <p:sldId id="2147475940" r:id="rId19"/>
    <p:sldId id="2147475941" r:id="rId20"/>
    <p:sldId id="2147475905" r:id="rId21"/>
    <p:sldId id="2147475422" r:id="rId22"/>
    <p:sldId id="2147471038" r:id="rId23"/>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D8EDCA10-E5DF-425A-AEBE-A40D5007703C}">
          <p14:sldIdLst>
            <p14:sldId id="2147471482"/>
            <p14:sldId id="2147475901"/>
            <p14:sldId id="2147475899"/>
            <p14:sldId id="2147475902"/>
            <p14:sldId id="2147475881"/>
            <p14:sldId id="2147475070"/>
            <p14:sldId id="2147475925"/>
            <p14:sldId id="2147475927"/>
            <p14:sldId id="2147475928"/>
            <p14:sldId id="2147475929"/>
            <p14:sldId id="2147475930"/>
            <p14:sldId id="2147475904"/>
            <p14:sldId id="2147475303"/>
            <p14:sldId id="2147475940"/>
            <p14:sldId id="2147475941"/>
            <p14:sldId id="2147475905"/>
            <p14:sldId id="2147475422"/>
            <p14:sldId id="2147471038"/>
          </p14:sldIdLst>
        </p14:section>
      </p14:sectionLst>
    </p:ext>
    <p:ext uri="{EFAFB233-063F-42B5-8137-9DF3F51BA10A}">
      <p15:sldGuideLst xmlns:p15="http://schemas.microsoft.com/office/powerpoint/2012/main">
        <p15:guide id="1" orient="horz" pos="4320"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BC204-3AA9-4522-199C-2490B6F06246}" name="Valdez Jr, Luis" initials="VJL" userId="S::luis.valdez.jr@intel.com::87893047-f878-46c4-a24d-bed581e7d533" providerId="AD"/>
  <p188:author id="{EDC4A119-5CDA-E64E-0AC1-DC27F3042302}" name="Boise, April Miller" initials="BM" userId="S::april.miller.boise@intel.com::db125bc3-a606-468c-83b4-d953215df589" providerId="AD"/>
  <p188:author id="{CC0B9740-DD24-6547-FE61-A9B8A9DFD5FB}" name="Wong, Eileen" initials="WE" userId="S::eileen.wong@intel.com::471fd162-feb9-4e99-9748-1d55f6c76b5e" providerId="AD"/>
  <p188:author id="{3FEEA767-6C19-CE60-BC60-B4836BC530B7}" name="Aakre, Kari E" initials="AE" userId="S::kari.e.aakre@intel.com::4f1d3d13-42b2-470a-904e-3cd5effe5105" providerId="AD"/>
  <p188:author id="{DA0B3E6B-BDF0-B063-6EA1-AC5A434E2F95}" name="Mamina, Iuliia" initials="MI" userId="S::iuliia.mamina@intel.com::5b859189-0376-4f54-b73b-706523d4c3d8" providerId="AD"/>
  <p188:author id="{61631D94-75CA-3C40-8B5F-910E6C7190ED}" name="Summerton, Louise" initials="SL" userId="S::louise.summerton@intel.com::c3e78a81-6861-4e93-9e76-343e14eb9310" providerId="AD"/>
  <p188:author id="{8547C7A5-3B34-210F-A80B-2F75FCA510E2}" name="Close, Kevin" initials="CK" userId="S::kevin.close@intel.com::294b1304-e092-4de9-aeb7-57b47a87f88e" providerId="AD"/>
  <p188:author id="{3294A5D4-FEB1-E9FC-2B72-5AEA6AB77193}" name="Phelan, Tony" initials="PT" userId="S::tony.phelan@intel.com::5368e3cd-de39-43be-91b0-ad2e2c4dfddf" providerId="AD"/>
  <p188:author id="{A56A4BD5-2052-CEC4-6F83-46DE4844FDD3}" name="Smith, Tara" initials="ST" userId="S::tara.smith@intel.com::ea869367-f8e7-46de-b275-50d121f69650" providerId="AD"/>
  <p188:author id="{9586AAD7-B137-1FAB-42A3-2D9840FC9AF0}" name="Kane, Sarah" initials="KS" userId="S::sarah.kane@intel.com::525af33f-8830-4e8e-b62f-9e31a7962c6e" providerId="AD"/>
  <p188:author id="{B8EE77FA-8139-B4ED-1DEA-917E9E7D64A4}" name="Stream, Tricia" initials="ST" userId="S::tricia.stream@intel.com::4315b74d-4baf-42a4-bc7f-b82d324986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wer, Jessie" initials="PJ" lastIdx="1" clrIdx="0">
    <p:extLst>
      <p:ext uri="{19B8F6BF-5375-455C-9EA6-DF929625EA0E}">
        <p15:presenceInfo xmlns:p15="http://schemas.microsoft.com/office/powerpoint/2012/main" userId="S::jessie.power@intel.com::70fae603-7ff8-4524-acaa-5f3a07534e39" providerId="AD"/>
      </p:ext>
    </p:extLst>
  </p:cmAuthor>
  <p:cmAuthor id="2" name="Stream, Tricia" initials="ST" lastIdx="3" clrIdx="1">
    <p:extLst>
      <p:ext uri="{19B8F6BF-5375-455C-9EA6-DF929625EA0E}">
        <p15:presenceInfo xmlns:p15="http://schemas.microsoft.com/office/powerpoint/2012/main" userId="S::tricia.stream@intel.com::4315b74d-4baf-42a4-bc7f-b82d32498672" providerId="AD"/>
      </p:ext>
    </p:extLst>
  </p:cmAuthor>
  <p:cmAuthor id="3" name="Wong, Eileen" initials="WE" lastIdx="1" clrIdx="2">
    <p:extLst>
      <p:ext uri="{19B8F6BF-5375-455C-9EA6-DF929625EA0E}">
        <p15:presenceInfo xmlns:p15="http://schemas.microsoft.com/office/powerpoint/2012/main" userId="S::eileen.wong@intel.com::471fd162-feb9-4e99-9748-1d55f6c76b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2"/>
    <a:srgbClr val="011E53"/>
    <a:srgbClr val="A373C3"/>
    <a:srgbClr val="0063AB"/>
    <a:srgbClr val="0090CB"/>
    <a:srgbClr val="0079CC"/>
    <a:srgbClr val="008ECD"/>
    <a:srgbClr val="000864"/>
    <a:srgbClr val="3BB9FF"/>
    <a:srgbClr val="1D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F05C8-7CB7-4FE9-913C-707F390C1B18}" v="4" dt="2023-03-14T17:54:36.90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059" autoAdjust="0"/>
  </p:normalViewPr>
  <p:slideViewPr>
    <p:cSldViewPr snapToGrid="0">
      <p:cViewPr varScale="1">
        <p:scale>
          <a:sx n="75" d="100"/>
          <a:sy n="75" d="100"/>
        </p:scale>
        <p:origin x="1836" y="66"/>
      </p:cViewPr>
      <p:guideLst>
        <p:guide orient="horz" pos="4320"/>
        <p:guide pos="739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Eileen" userId="471fd162-feb9-4e99-9748-1d55f6c76b5e" providerId="ADAL" clId="{7F0F05C8-7CB7-4FE9-913C-707F390C1B18}"/>
    <pc:docChg chg="undo custSel addSld delSld modSld delMainMaster modMainMaster modSection">
      <pc:chgData name="Wong, Eileen" userId="471fd162-feb9-4e99-9748-1d55f6c76b5e" providerId="ADAL" clId="{7F0F05C8-7CB7-4FE9-913C-707F390C1B18}" dt="2023-03-14T17:57:11.681" v="717" actId="20577"/>
      <pc:docMkLst>
        <pc:docMk/>
      </pc:docMkLst>
      <pc:sldChg chg="del">
        <pc:chgData name="Wong, Eileen" userId="471fd162-feb9-4e99-9748-1d55f6c76b5e" providerId="ADAL" clId="{7F0F05C8-7CB7-4FE9-913C-707F390C1B18}" dt="2023-03-14T17:08:48.182" v="89" actId="47"/>
        <pc:sldMkLst>
          <pc:docMk/>
          <pc:sldMk cId="727671380" sldId="390"/>
        </pc:sldMkLst>
      </pc:sldChg>
      <pc:sldChg chg="del">
        <pc:chgData name="Wong, Eileen" userId="471fd162-feb9-4e99-9748-1d55f6c76b5e" providerId="ADAL" clId="{7F0F05C8-7CB7-4FE9-913C-707F390C1B18}" dt="2023-03-14T17:52:15.362" v="680" actId="47"/>
        <pc:sldMkLst>
          <pc:docMk/>
          <pc:sldMk cId="3182675993" sldId="2147308146"/>
        </pc:sldMkLst>
      </pc:sldChg>
      <pc:sldChg chg="modSp add del mod">
        <pc:chgData name="Wong, Eileen" userId="471fd162-feb9-4e99-9748-1d55f6c76b5e" providerId="ADAL" clId="{7F0F05C8-7CB7-4FE9-913C-707F390C1B18}" dt="2023-03-14T17:57:11.681" v="717" actId="20577"/>
        <pc:sldMkLst>
          <pc:docMk/>
          <pc:sldMk cId="3245646233" sldId="2147471482"/>
        </pc:sldMkLst>
        <pc:spChg chg="mod">
          <ac:chgData name="Wong, Eileen" userId="471fd162-feb9-4e99-9748-1d55f6c76b5e" providerId="ADAL" clId="{7F0F05C8-7CB7-4FE9-913C-707F390C1B18}" dt="2023-03-14T17:57:11.681" v="717" actId="20577"/>
          <ac:spMkLst>
            <pc:docMk/>
            <pc:sldMk cId="3245646233" sldId="2147471482"/>
            <ac:spMk id="6" creationId="{CE539A01-680A-4704-A360-0E8F0A9BC86E}"/>
          </ac:spMkLst>
        </pc:spChg>
      </pc:sldChg>
      <pc:sldChg chg="del">
        <pc:chgData name="Wong, Eileen" userId="471fd162-feb9-4e99-9748-1d55f6c76b5e" providerId="ADAL" clId="{7F0F05C8-7CB7-4FE9-913C-707F390C1B18}" dt="2023-03-14T17:03:13.425" v="1" actId="47"/>
        <pc:sldMkLst>
          <pc:docMk/>
          <pc:sldMk cId="1508949572" sldId="2147475420"/>
        </pc:sldMkLst>
      </pc:sldChg>
      <pc:sldChg chg="modNotesTx">
        <pc:chgData name="Wong, Eileen" userId="471fd162-feb9-4e99-9748-1d55f6c76b5e" providerId="ADAL" clId="{7F0F05C8-7CB7-4FE9-913C-707F390C1B18}" dt="2023-03-14T17:52:09.553" v="679" actId="20577"/>
        <pc:sldMkLst>
          <pc:docMk/>
          <pc:sldMk cId="546373655" sldId="2147475422"/>
        </pc:sldMkLst>
      </pc:sldChg>
      <pc:sldChg chg="modNotesTx">
        <pc:chgData name="Wong, Eileen" userId="471fd162-feb9-4e99-9748-1d55f6c76b5e" providerId="ADAL" clId="{7F0F05C8-7CB7-4FE9-913C-707F390C1B18}" dt="2023-03-14T17:48:43.078" v="677" actId="20577"/>
        <pc:sldMkLst>
          <pc:docMk/>
          <pc:sldMk cId="1846197244" sldId="2147475899"/>
        </pc:sldMkLst>
      </pc:sldChg>
      <pc:sldChg chg="modSp mod">
        <pc:chgData name="Wong, Eileen" userId="471fd162-feb9-4e99-9748-1d55f6c76b5e" providerId="ADAL" clId="{7F0F05C8-7CB7-4FE9-913C-707F390C1B18}" dt="2023-03-14T17:54:29.597" v="710" actId="1076"/>
        <pc:sldMkLst>
          <pc:docMk/>
          <pc:sldMk cId="575459903" sldId="2147475901"/>
        </pc:sldMkLst>
        <pc:spChg chg="mod">
          <ac:chgData name="Wong, Eileen" userId="471fd162-feb9-4e99-9748-1d55f6c76b5e" providerId="ADAL" clId="{7F0F05C8-7CB7-4FE9-913C-707F390C1B18}" dt="2023-03-14T17:54:29.597" v="710" actId="1076"/>
          <ac:spMkLst>
            <pc:docMk/>
            <pc:sldMk cId="575459903" sldId="2147475901"/>
            <ac:spMk id="16" creationId="{E95EAC63-7888-46E7-BE9D-B526998BF0AD}"/>
          </ac:spMkLst>
        </pc:spChg>
        <pc:spChg chg="mod">
          <ac:chgData name="Wong, Eileen" userId="471fd162-feb9-4e99-9748-1d55f6c76b5e" providerId="ADAL" clId="{7F0F05C8-7CB7-4FE9-913C-707F390C1B18}" dt="2023-03-14T17:54:29.597" v="710" actId="1076"/>
          <ac:spMkLst>
            <pc:docMk/>
            <pc:sldMk cId="575459903" sldId="2147475901"/>
            <ac:spMk id="17" creationId="{3C5F01C4-865F-46D1-8737-06FE35417089}"/>
          </ac:spMkLst>
        </pc:spChg>
      </pc:sldChg>
      <pc:sldChg chg="del">
        <pc:chgData name="Wong, Eileen" userId="471fd162-feb9-4e99-9748-1d55f6c76b5e" providerId="ADAL" clId="{7F0F05C8-7CB7-4FE9-913C-707F390C1B18}" dt="2023-03-14T17:08:54.875" v="90" actId="47"/>
        <pc:sldMkLst>
          <pc:docMk/>
          <pc:sldMk cId="4218742309" sldId="2147475908"/>
        </pc:sldMkLst>
      </pc:sldChg>
      <pc:sldChg chg="del">
        <pc:chgData name="Wong, Eileen" userId="471fd162-feb9-4e99-9748-1d55f6c76b5e" providerId="ADAL" clId="{7F0F05C8-7CB7-4FE9-913C-707F390C1B18}" dt="2023-03-14T17:03:09.258" v="0" actId="47"/>
        <pc:sldMkLst>
          <pc:docMk/>
          <pc:sldMk cId="4066855580" sldId="2147475914"/>
        </pc:sldMkLst>
      </pc:sldChg>
      <pc:sldChg chg="modNotesTx">
        <pc:chgData name="Wong, Eileen" userId="471fd162-feb9-4e99-9748-1d55f6c76b5e" providerId="ADAL" clId="{7F0F05C8-7CB7-4FE9-913C-707F390C1B18}" dt="2023-03-14T17:49:04.502" v="678" actId="12"/>
        <pc:sldMkLst>
          <pc:docMk/>
          <pc:sldMk cId="941326863" sldId="2147475940"/>
        </pc:sldMkLst>
      </pc:sldChg>
      <pc:sldChg chg="del">
        <pc:chgData name="Wong, Eileen" userId="471fd162-feb9-4e99-9748-1d55f6c76b5e" providerId="ADAL" clId="{7F0F05C8-7CB7-4FE9-913C-707F390C1B18}" dt="2023-03-14T17:08:47.822" v="88" actId="47"/>
        <pc:sldMkLst>
          <pc:docMk/>
          <pc:sldMk cId="3419674950" sldId="2147475942"/>
        </pc:sldMkLst>
      </pc:sldChg>
      <pc:sldMasterChg chg="del delSldLayout">
        <pc:chgData name="Wong, Eileen" userId="471fd162-feb9-4e99-9748-1d55f6c76b5e" providerId="ADAL" clId="{7F0F05C8-7CB7-4FE9-913C-707F390C1B18}" dt="2023-03-14T17:03:09.258" v="0" actId="47"/>
        <pc:sldMasterMkLst>
          <pc:docMk/>
          <pc:sldMasterMk cId="2615143910" sldId="2147483995"/>
        </pc:sldMasterMkLst>
        <pc:sldLayoutChg chg="del">
          <pc:chgData name="Wong, Eileen" userId="471fd162-feb9-4e99-9748-1d55f6c76b5e" providerId="ADAL" clId="{7F0F05C8-7CB7-4FE9-913C-707F390C1B18}" dt="2023-03-14T17:03:09.258" v="0" actId="47"/>
          <pc:sldLayoutMkLst>
            <pc:docMk/>
            <pc:sldMasterMk cId="2615143910" sldId="2147483995"/>
            <pc:sldLayoutMk cId="2242727940" sldId="2147483996"/>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3586736271" sldId="2147483997"/>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465194719" sldId="2147483998"/>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4064850886" sldId="2147483999"/>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1003494845" sldId="2147484000"/>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28650205" sldId="2147484001"/>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2179177292" sldId="2147484002"/>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3471151347" sldId="2147484003"/>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3680772531" sldId="2147484004"/>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1573678844" sldId="2147484005"/>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3166967769" sldId="2147484006"/>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1001706383" sldId="2147484007"/>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3717034194" sldId="2147484008"/>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1708490664" sldId="2147484009"/>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3168538502" sldId="2147484010"/>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3262172234" sldId="2147484011"/>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3375244152" sldId="2147484012"/>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1048231386" sldId="2147484013"/>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2626181218" sldId="2147484014"/>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1850871075" sldId="2147484015"/>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1904276838" sldId="2147484016"/>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2083500137" sldId="2147484017"/>
          </pc:sldLayoutMkLst>
        </pc:sldLayoutChg>
        <pc:sldLayoutChg chg="del">
          <pc:chgData name="Wong, Eileen" userId="471fd162-feb9-4e99-9748-1d55f6c76b5e" providerId="ADAL" clId="{7F0F05C8-7CB7-4FE9-913C-707F390C1B18}" dt="2023-03-14T17:03:09.258" v="0" actId="47"/>
          <pc:sldLayoutMkLst>
            <pc:docMk/>
            <pc:sldMasterMk cId="2615143910" sldId="2147483995"/>
            <pc:sldLayoutMk cId="1617639283" sldId="2147484018"/>
          </pc:sldLayoutMkLst>
        </pc:sldLayoutChg>
      </pc:sldMasterChg>
      <pc:sldMasterChg chg="modSp mod">
        <pc:chgData name="Wong, Eileen" userId="471fd162-feb9-4e99-9748-1d55f6c76b5e" providerId="ADAL" clId="{7F0F05C8-7CB7-4FE9-913C-707F390C1B18}" dt="2023-03-14T17:07:45.335" v="16" actId="20577"/>
        <pc:sldMasterMkLst>
          <pc:docMk/>
          <pc:sldMasterMk cId="3662114743" sldId="2147483995"/>
        </pc:sldMasterMkLst>
        <pc:spChg chg="mod">
          <ac:chgData name="Wong, Eileen" userId="471fd162-feb9-4e99-9748-1d55f6c76b5e" providerId="ADAL" clId="{7F0F05C8-7CB7-4FE9-913C-707F390C1B18}" dt="2023-03-14T17:07:45.335" v="16" actId="20577"/>
          <ac:spMkLst>
            <pc:docMk/>
            <pc:sldMasterMk cId="3662114743" sldId="2147483995"/>
            <ac:spMk id="15" creationId="{690E8CB7-4C09-47D4-9A3A-4E8E8877F589}"/>
          </ac:spMkLst>
        </pc:spChg>
      </pc:sldMasterChg>
      <pc:sldMasterChg chg="del delSldLayout">
        <pc:chgData name="Wong, Eileen" userId="471fd162-feb9-4e99-9748-1d55f6c76b5e" providerId="ADAL" clId="{7F0F05C8-7CB7-4FE9-913C-707F390C1B18}" dt="2023-03-14T17:03:13.425" v="1" actId="47"/>
        <pc:sldMasterMkLst>
          <pc:docMk/>
          <pc:sldMasterMk cId="909389698" sldId="2147484088"/>
        </pc:sldMasterMkLst>
        <pc:sldLayoutChg chg="del">
          <pc:chgData name="Wong, Eileen" userId="471fd162-feb9-4e99-9748-1d55f6c76b5e" providerId="ADAL" clId="{7F0F05C8-7CB7-4FE9-913C-707F390C1B18}" dt="2023-03-14T17:03:13.425" v="1" actId="47"/>
          <pc:sldLayoutMkLst>
            <pc:docMk/>
            <pc:sldMasterMk cId="909389698" sldId="2147484088"/>
            <pc:sldLayoutMk cId="1596743132" sldId="2147484089"/>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909442770" sldId="2147484090"/>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630288212" sldId="2147484091"/>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531179136" sldId="2147484092"/>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374748070" sldId="2147484093"/>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600210122" sldId="2147484094"/>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009254759" sldId="2147484095"/>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825756603" sldId="2147484096"/>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132755099" sldId="2147484097"/>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984027979" sldId="2147484098"/>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064623489" sldId="2147484099"/>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910219556" sldId="2147484100"/>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983626098" sldId="2147484101"/>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057783264" sldId="2147484102"/>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873039194" sldId="2147484103"/>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524178702" sldId="2147484104"/>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488252477" sldId="2147484105"/>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94087626" sldId="2147484106"/>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402945790" sldId="2147484107"/>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77539723" sldId="2147484108"/>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241253415" sldId="2147484109"/>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4277491043" sldId="2147484110"/>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473989482" sldId="2147484111"/>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88045918" sldId="2147484112"/>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187464471" sldId="2147484113"/>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136630157" sldId="2147484114"/>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808051674" sldId="2147484115"/>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837901239" sldId="2147484116"/>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986608788" sldId="2147484117"/>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503510703" sldId="2147484118"/>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585258082" sldId="2147484119"/>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418824530" sldId="2147484120"/>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4157080659" sldId="2147484121"/>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430233857" sldId="2147484122"/>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119798017" sldId="2147484123"/>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595337319" sldId="2147484124"/>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331343237" sldId="2147484125"/>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404507114" sldId="2147484126"/>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977072865" sldId="2147484127"/>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712530777" sldId="2147484128"/>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389376528" sldId="2147484129"/>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301522926" sldId="2147484130"/>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794234998" sldId="2147484131"/>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253248774" sldId="2147484132"/>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668961287" sldId="2147484133"/>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954012369" sldId="2147484134"/>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740005800" sldId="2147484135"/>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936967299" sldId="2147484136"/>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4220205076" sldId="2147484137"/>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864334131" sldId="2147484138"/>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337600794" sldId="2147484139"/>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333871946" sldId="2147484140"/>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843340559" sldId="2147484141"/>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1238378423" sldId="2147484142"/>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381204022" sldId="2147484143"/>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706224686" sldId="2147484144"/>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544267474" sldId="2147484145"/>
          </pc:sldLayoutMkLst>
        </pc:sldLayoutChg>
        <pc:sldLayoutChg chg="del">
          <pc:chgData name="Wong, Eileen" userId="471fd162-feb9-4e99-9748-1d55f6c76b5e" providerId="ADAL" clId="{7F0F05C8-7CB7-4FE9-913C-707F390C1B18}" dt="2023-03-14T17:03:13.425" v="1" actId="47"/>
          <pc:sldLayoutMkLst>
            <pc:docMk/>
            <pc:sldMasterMk cId="909389698" sldId="2147484088"/>
            <pc:sldLayoutMk cId="2104402222" sldId="214748414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ntel.sharepoint.com/sites/pricingandthe4ps/Shared%20Documents/General/PFV%20BOD%20Charts%20Feb%20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20" baseline="0">
                <a:solidFill>
                  <a:schemeClr val="tx1"/>
                </a:solidFill>
                <a:latin typeface="IntelOne Display Medium" panose="020B0703020203020204" pitchFamily="34" charset="0"/>
                <a:ea typeface="+mn-ea"/>
                <a:cs typeface="+mn-cs"/>
              </a:defRPr>
            </a:pPr>
            <a:r>
              <a:rPr lang="en-US" sz="1600" b="0">
                <a:solidFill>
                  <a:schemeClr val="tx1"/>
                </a:solidFill>
                <a:latin typeface="IntelOne Display Medium" panose="020B0703020203020204" pitchFamily="34" charset="0"/>
              </a:rPr>
              <a:t>Hyperscale CSP Price Feature Value</a:t>
            </a:r>
          </a:p>
        </c:rich>
      </c:tx>
      <c:overlay val="0"/>
      <c:spPr>
        <a:noFill/>
        <a:ln>
          <a:noFill/>
        </a:ln>
        <a:effectLst/>
      </c:spPr>
      <c:txPr>
        <a:bodyPr rot="0" spcFirstLastPara="1" vertOverflow="ellipsis" vert="horz" wrap="square" anchor="ctr" anchorCtr="1"/>
        <a:lstStyle/>
        <a:p>
          <a:pPr>
            <a:defRPr sz="1600" b="0" i="0" u="none" strike="noStrike" kern="1200" cap="none" spc="20" baseline="0">
              <a:solidFill>
                <a:schemeClr val="tx1"/>
              </a:solidFill>
              <a:latin typeface="IntelOne Display Medium" panose="020B0703020203020204" pitchFamily="34" charset="0"/>
              <a:ea typeface="+mn-ea"/>
              <a:cs typeface="+mn-cs"/>
            </a:defRPr>
          </a:pPr>
          <a:endParaRPr lang="en-US"/>
        </a:p>
      </c:txPr>
    </c:title>
    <c:autoTitleDeleted val="0"/>
    <c:plotArea>
      <c:layout/>
      <c:radarChart>
        <c:radarStyle val="marker"/>
        <c:varyColors val="0"/>
        <c:ser>
          <c:idx val="0"/>
          <c:order val="0"/>
          <c:tx>
            <c:strRef>
              <c:f>'2023'!$D$6</c:f>
              <c:strCache>
                <c:ptCount val="1"/>
                <c:pt idx="0">
                  <c:v>INTC '23</c:v>
                </c:pt>
              </c:strCache>
            </c:strRef>
          </c:tx>
          <c:spPr>
            <a:ln w="28575" cap="rnd">
              <a:solidFill>
                <a:schemeClr val="bg2">
                  <a:lumMod val="60000"/>
                  <a:lumOff val="40000"/>
                </a:schemeClr>
              </a:solidFill>
              <a:round/>
            </a:ln>
            <a:effectLst/>
          </c:spPr>
          <c:marker>
            <c:symbol val="none"/>
          </c:marker>
          <c:dLbls>
            <c:delete val="1"/>
          </c:dLbls>
          <c:cat>
            <c:strRef>
              <c:f>'2023'!$C$133:$C$140</c:f>
              <c:strCache>
                <c:ptCount val="8"/>
                <c:pt idx="0">
                  <c:v>Benchmark Performance</c:v>
                </c:pt>
                <c:pt idx="1">
                  <c:v>Power Efficiency</c:v>
                </c:pt>
                <c:pt idx="2">
                  <c:v>Total Cost of Ownership</c:v>
                </c:pt>
                <c:pt idx="3">
                  <c:v>Security </c:v>
                </c:pt>
                <c:pt idx="4">
                  <c:v>Brand Value</c:v>
                </c:pt>
                <c:pt idx="5">
                  <c:v>Software Ecosystem/Enablement</c:v>
                </c:pt>
                <c:pt idx="6">
                  <c:v>Lifecycle Support (Quality, Maintenence, Supply)</c:v>
                </c:pt>
                <c:pt idx="7">
                  <c:v>Differentiated Features (i.e. Accelerators)</c:v>
                </c:pt>
              </c:strCache>
            </c:strRef>
          </c:cat>
          <c:val>
            <c:numRef>
              <c:f>'2023'!$D$236:$D$243</c:f>
              <c:numCache>
                <c:formatCode>0.0</c:formatCode>
                <c:ptCount val="8"/>
                <c:pt idx="0">
                  <c:v>5.0749316236397091</c:v>
                </c:pt>
                <c:pt idx="1">
                  <c:v>4.6833972665800596</c:v>
                </c:pt>
                <c:pt idx="2">
                  <c:v>6.2574952495046743</c:v>
                </c:pt>
                <c:pt idx="3">
                  <c:v>7.5</c:v>
                </c:pt>
                <c:pt idx="4">
                  <c:v>7.666666666666667</c:v>
                </c:pt>
                <c:pt idx="5">
                  <c:v>8.1666666666666661</c:v>
                </c:pt>
                <c:pt idx="6">
                  <c:v>8.5</c:v>
                </c:pt>
                <c:pt idx="7">
                  <c:v>7.333333333333333</c:v>
                </c:pt>
              </c:numCache>
            </c:numRef>
          </c:val>
          <c:extLst>
            <c:ext xmlns:c16="http://schemas.microsoft.com/office/drawing/2014/chart" uri="{C3380CC4-5D6E-409C-BE32-E72D297353CC}">
              <c16:uniqueId val="{00000000-5B9E-4499-B532-E295DE331A79}"/>
            </c:ext>
          </c:extLst>
        </c:ser>
        <c:ser>
          <c:idx val="1"/>
          <c:order val="1"/>
          <c:tx>
            <c:strRef>
              <c:f>'2023'!$E$6</c:f>
              <c:strCache>
                <c:ptCount val="1"/>
                <c:pt idx="0">
                  <c:v>AMD</c:v>
                </c:pt>
              </c:strCache>
            </c:strRef>
          </c:tx>
          <c:spPr>
            <a:ln w="25400" cap="rnd">
              <a:solidFill>
                <a:schemeClr val="accent4"/>
              </a:solidFill>
              <a:prstDash val="dash"/>
              <a:round/>
            </a:ln>
            <a:effectLst/>
          </c:spPr>
          <c:marker>
            <c:symbol val="none"/>
          </c:marker>
          <c:dLbls>
            <c:delete val="1"/>
          </c:dLbls>
          <c:cat>
            <c:strRef>
              <c:f>'2023'!$C$133:$C$140</c:f>
              <c:strCache>
                <c:ptCount val="8"/>
                <c:pt idx="0">
                  <c:v>Benchmark Performance</c:v>
                </c:pt>
                <c:pt idx="1">
                  <c:v>Power Efficiency</c:v>
                </c:pt>
                <c:pt idx="2">
                  <c:v>Total Cost of Ownership</c:v>
                </c:pt>
                <c:pt idx="3">
                  <c:v>Security </c:v>
                </c:pt>
                <c:pt idx="4">
                  <c:v>Brand Value</c:v>
                </c:pt>
                <c:pt idx="5">
                  <c:v>Software Ecosystem/Enablement</c:v>
                </c:pt>
                <c:pt idx="6">
                  <c:v>Lifecycle Support (Quality, Maintenence, Supply)</c:v>
                </c:pt>
                <c:pt idx="7">
                  <c:v>Differentiated Features (i.e. Accelerators)</c:v>
                </c:pt>
              </c:strCache>
            </c:strRef>
          </c:cat>
          <c:val>
            <c:numRef>
              <c:f>'2023'!$E$236:$E$243</c:f>
              <c:numCache>
                <c:formatCode>0.0</c:formatCode>
                <c:ptCount val="8"/>
                <c:pt idx="0">
                  <c:v>9</c:v>
                </c:pt>
                <c:pt idx="1">
                  <c:v>8</c:v>
                </c:pt>
                <c:pt idx="2">
                  <c:v>8.6666666666666661</c:v>
                </c:pt>
                <c:pt idx="3">
                  <c:v>7.333333333333333</c:v>
                </c:pt>
                <c:pt idx="4">
                  <c:v>6.333333333333333</c:v>
                </c:pt>
                <c:pt idx="5">
                  <c:v>6.833333333333333</c:v>
                </c:pt>
                <c:pt idx="6">
                  <c:v>6.666666666666667</c:v>
                </c:pt>
                <c:pt idx="7">
                  <c:v>5.5</c:v>
                </c:pt>
              </c:numCache>
            </c:numRef>
          </c:val>
          <c:extLst>
            <c:ext xmlns:c16="http://schemas.microsoft.com/office/drawing/2014/chart" uri="{C3380CC4-5D6E-409C-BE32-E72D297353CC}">
              <c16:uniqueId val="{00000001-5B9E-4499-B532-E295DE331A79}"/>
            </c:ext>
          </c:extLst>
        </c:ser>
        <c:ser>
          <c:idx val="4"/>
          <c:order val="2"/>
          <c:tx>
            <c:strRef>
              <c:f>'2023'!$H$235</c:f>
              <c:strCache>
                <c:ptCount val="1"/>
                <c:pt idx="0">
                  <c:v>Graviton</c:v>
                </c:pt>
              </c:strCache>
            </c:strRef>
          </c:tx>
          <c:spPr>
            <a:ln w="22225" cap="rnd">
              <a:solidFill>
                <a:srgbClr val="A373C3"/>
              </a:solidFill>
              <a:prstDash val="dash"/>
              <a:round/>
            </a:ln>
            <a:effectLst/>
          </c:spPr>
          <c:marker>
            <c:symbol val="none"/>
          </c:marker>
          <c:dLbls>
            <c:delete val="1"/>
          </c:dLbls>
          <c:val>
            <c:numRef>
              <c:f>'2023'!$H$236:$H$243</c:f>
              <c:numCache>
                <c:formatCode>0.0</c:formatCode>
                <c:ptCount val="8"/>
                <c:pt idx="0">
                  <c:v>9</c:v>
                </c:pt>
                <c:pt idx="1">
                  <c:v>9</c:v>
                </c:pt>
                <c:pt idx="2">
                  <c:v>10</c:v>
                </c:pt>
                <c:pt idx="3">
                  <c:v>8</c:v>
                </c:pt>
                <c:pt idx="4">
                  <c:v>4</c:v>
                </c:pt>
                <c:pt idx="5">
                  <c:v>3</c:v>
                </c:pt>
                <c:pt idx="6">
                  <c:v>6</c:v>
                </c:pt>
                <c:pt idx="7">
                  <c:v>8</c:v>
                </c:pt>
              </c:numCache>
            </c:numRef>
          </c:val>
          <c:extLst>
            <c:ext xmlns:c16="http://schemas.microsoft.com/office/drawing/2014/chart" uri="{C3380CC4-5D6E-409C-BE32-E72D297353CC}">
              <c16:uniqueId val="{00000002-5B9E-4499-B532-E295DE331A79}"/>
            </c:ext>
          </c:extLst>
        </c:ser>
        <c:ser>
          <c:idx val="3"/>
          <c:order val="3"/>
          <c:tx>
            <c:strRef>
              <c:f>'2023'!$G$6</c:f>
              <c:strCache>
                <c:ptCount val="1"/>
                <c:pt idx="0">
                  <c:v>Customer Criticality</c:v>
                </c:pt>
              </c:strCache>
            </c:strRef>
          </c:tx>
          <c:spPr>
            <a:ln w="25400" cap="rnd">
              <a:solidFill>
                <a:schemeClr val="accent3"/>
              </a:solidFill>
              <a:round/>
            </a:ln>
            <a:effectLst/>
          </c:spPr>
          <c:marker>
            <c:symbol val="none"/>
          </c:marker>
          <c:dLbls>
            <c:delete val="1"/>
          </c:dLbls>
          <c:cat>
            <c:strRef>
              <c:f>'2023'!$C$133:$C$140</c:f>
              <c:strCache>
                <c:ptCount val="8"/>
                <c:pt idx="0">
                  <c:v>Benchmark Performance</c:v>
                </c:pt>
                <c:pt idx="1">
                  <c:v>Power Efficiency</c:v>
                </c:pt>
                <c:pt idx="2">
                  <c:v>Total Cost of Ownership</c:v>
                </c:pt>
                <c:pt idx="3">
                  <c:v>Security </c:v>
                </c:pt>
                <c:pt idx="4">
                  <c:v>Brand Value</c:v>
                </c:pt>
                <c:pt idx="5">
                  <c:v>Software Ecosystem/Enablement</c:v>
                </c:pt>
                <c:pt idx="6">
                  <c:v>Lifecycle Support (Quality, Maintenence, Supply)</c:v>
                </c:pt>
                <c:pt idx="7">
                  <c:v>Differentiated Features (i.e. Accelerators)</c:v>
                </c:pt>
              </c:strCache>
            </c:strRef>
          </c:cat>
          <c:val>
            <c:numRef>
              <c:f>'2023'!$I$236:$I$243</c:f>
              <c:numCache>
                <c:formatCode>0</c:formatCode>
                <c:ptCount val="8"/>
                <c:pt idx="0">
                  <c:v>9.3333333333333339</c:v>
                </c:pt>
                <c:pt idx="1">
                  <c:v>8.8333333333333339</c:v>
                </c:pt>
                <c:pt idx="2">
                  <c:v>10</c:v>
                </c:pt>
                <c:pt idx="3">
                  <c:v>8.6666666666666661</c:v>
                </c:pt>
                <c:pt idx="4">
                  <c:v>6.333333333333333</c:v>
                </c:pt>
                <c:pt idx="5">
                  <c:v>7.5</c:v>
                </c:pt>
                <c:pt idx="6">
                  <c:v>8</c:v>
                </c:pt>
                <c:pt idx="7">
                  <c:v>5</c:v>
                </c:pt>
              </c:numCache>
            </c:numRef>
          </c:val>
          <c:extLst>
            <c:ext xmlns:c16="http://schemas.microsoft.com/office/drawing/2014/chart" uri="{C3380CC4-5D6E-409C-BE32-E72D297353CC}">
              <c16:uniqueId val="{00000003-5B9E-4499-B532-E295DE331A79}"/>
            </c:ext>
          </c:extLst>
        </c:ser>
        <c:dLbls>
          <c:showLegendKey val="0"/>
          <c:showVal val="1"/>
          <c:showCatName val="0"/>
          <c:showSerName val="0"/>
          <c:showPercent val="0"/>
          <c:showBubbleSize val="0"/>
        </c:dLbls>
        <c:axId val="554818888"/>
        <c:axId val="604561352"/>
      </c:radarChart>
      <c:catAx>
        <c:axId val="55481888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lnSpc>
                <a:spcPct val="85000"/>
              </a:lnSpc>
              <a:defRPr sz="1000" b="0" i="0" u="none" strike="noStrike" kern="1200" baseline="0">
                <a:solidFill>
                  <a:schemeClr val="tx1"/>
                </a:solidFill>
                <a:latin typeface="IntelOne Display CY Light" panose="020B0403020203020204" pitchFamily="34" charset="0"/>
                <a:ea typeface="+mn-ea"/>
                <a:cs typeface="+mn-cs"/>
              </a:defRPr>
            </a:pPr>
            <a:endParaRPr lang="en-US"/>
          </a:p>
        </c:txPr>
        <c:crossAx val="604561352"/>
        <c:crosses val="autoZero"/>
        <c:auto val="1"/>
        <c:lblAlgn val="ctr"/>
        <c:lblOffset val="100"/>
        <c:noMultiLvlLbl val="0"/>
      </c:catAx>
      <c:valAx>
        <c:axId val="604561352"/>
        <c:scaling>
          <c:orientation val="minMax"/>
        </c:scaling>
        <c:delete val="1"/>
        <c:axPos val="l"/>
        <c:majorGridlines>
          <c:spPr>
            <a:ln w="9525" cap="flat" cmpd="sng" algn="ctr">
              <a:solidFill>
                <a:schemeClr val="tx2">
                  <a:lumMod val="75000"/>
                  <a:alpha val="20000"/>
                </a:schemeClr>
              </a:solidFill>
              <a:round/>
            </a:ln>
            <a:effectLst/>
          </c:spPr>
        </c:majorGridlines>
        <c:numFmt formatCode="0.0" sourceLinked="1"/>
        <c:majorTickMark val="none"/>
        <c:minorTickMark val="none"/>
        <c:tickLblPos val="nextTo"/>
        <c:crossAx val="554818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ntelOne Display CY Light" panose="020B04030202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schemeClr>
          </a:solidFill>
          <a:latin typeface="IntelOne Display CY Light" panose="020B04030202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3/14/2023</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892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00000"/>
              </a:lnSpc>
              <a:buFont typeface="Arial"/>
              <a:buChar char="•"/>
            </a:pPr>
            <a:r>
              <a:rPr lang="en-US"/>
              <a:t>We continue to make excellent progress on our Xeon roadmap since our refactoring into P-core and E-core swim lanes at the start of 2022.</a:t>
            </a:r>
          </a:p>
          <a:p>
            <a:pPr marL="171450" indent="-171450" algn="l">
              <a:lnSpc>
                <a:spcPct val="100000"/>
              </a:lnSpc>
              <a:buFont typeface="Arial"/>
              <a:buChar char="•"/>
            </a:pPr>
            <a:endParaRPr lang="en-US"/>
          </a:p>
          <a:p>
            <a:pPr marL="171450" indent="-171450" algn="l">
              <a:lnSpc>
                <a:spcPct val="100000"/>
              </a:lnSpc>
              <a:buFont typeface="Arial"/>
              <a:buChar char="•"/>
            </a:pPr>
            <a:r>
              <a:rPr lang="en-US"/>
              <a:t>Silicon coming out of the factory is healthy, and we're hitting all major milestones with our upcoming Xeon programs. All our leading indicators are on track and in many areas, we’re ahead of our commits. </a:t>
            </a:r>
          </a:p>
          <a:p>
            <a:pPr marL="171450" indent="-171450" algn="l">
              <a:lnSpc>
                <a:spcPct val="100000"/>
              </a:lnSpc>
              <a:buFont typeface="Arial"/>
              <a:buChar char="•"/>
            </a:pPr>
            <a:endParaRPr lang="en-US"/>
          </a:p>
          <a:p>
            <a:pPr marL="171450" indent="-171450" algn="l">
              <a:lnSpc>
                <a:spcPct val="100000"/>
              </a:lnSpc>
              <a:buFont typeface="Arial"/>
              <a:buChar char="•"/>
            </a:pPr>
            <a:r>
              <a:rPr lang="en-US"/>
              <a:t>Earlier this year, we launched our 4th Gen Xeon at the highest quality we've seen in multiple generations.  Today, there are over 200 OEM and ODM designs shipping and we have more that 500 design wins.  The world's top global CSPs are deploying services using our latest Xeon.</a:t>
            </a:r>
          </a:p>
          <a:p>
            <a:pPr marL="171450" indent="-171450" algn="l">
              <a:lnSpc>
                <a:spcPct val="100000"/>
              </a:lnSpc>
              <a:buFont typeface="Arial"/>
              <a:buChar char="•"/>
            </a:pPr>
            <a:endParaRPr lang="en-US"/>
          </a:p>
          <a:p>
            <a:pPr marL="171450" indent="-171450" algn="l">
              <a:lnSpc>
                <a:spcPct val="100000"/>
              </a:lnSpc>
              <a:buFont typeface="Arial"/>
              <a:buChar char="•"/>
            </a:pPr>
            <a:r>
              <a:rPr lang="en-US"/>
              <a:t>Volume validation is underway for our Emerald Rapids program.  We continue to meet, and in some cases even beat our engineering commitments for this program.  We are sampling silicon to customers today, and we remain on target to execute this program in Q4 of this year.</a:t>
            </a:r>
          </a:p>
          <a:p>
            <a:pPr marL="171450" indent="-171450" algn="l">
              <a:lnSpc>
                <a:spcPct val="100000"/>
              </a:lnSpc>
              <a:buFont typeface="Arial"/>
              <a:buChar char="•"/>
            </a:pPr>
            <a:endParaRPr lang="en-US"/>
          </a:p>
          <a:p>
            <a:pPr marL="171450" indent="-171450" algn="l">
              <a:lnSpc>
                <a:spcPct val="100000"/>
              </a:lnSpc>
              <a:buFont typeface="Arial"/>
              <a:buChar char="•"/>
            </a:pPr>
            <a:r>
              <a:rPr lang="en-US"/>
              <a:t>Following Emerald Rapids, the next product in our P-core swim lane is Granite Rapids. This program is in excellent shape and we’re hitting all our key milestones. Granite Rapids will be our first P-Core-based Xeon on the Intel 3 process, and we’re on schedule to launch these products in 2024. Granite Rapids will deliver several process improvements, including increased core counts, improved performance-per-Watt and faster memory and I/O speeds. The first stepping of Granite Rapids coming out of our factories is incredibly healthy. We’re sampling this product to customers today and the feedback we’ve been getting has been highly encouraging.</a:t>
            </a:r>
          </a:p>
          <a:p>
            <a:pPr marL="171450" indent="-171450" algn="l">
              <a:lnSpc>
                <a:spcPct val="100000"/>
              </a:lnSpc>
              <a:buFont typeface="Arial"/>
              <a:buChar char="•"/>
            </a:pPr>
            <a:endParaRPr lang="en-US">
              <a:latin typeface="Helvetica Neue"/>
              <a:cs typeface="Calibri"/>
            </a:endParaRPr>
          </a:p>
          <a:p>
            <a:pPr marL="171450" indent="-171450" algn="l">
              <a:lnSpc>
                <a:spcPct val="100000"/>
              </a:lnSpc>
              <a:buFont typeface="Arial"/>
              <a:buChar char="•"/>
            </a:pPr>
            <a:r>
              <a:rPr lang="en-US">
                <a:latin typeface="Helvetica Neue"/>
                <a:cs typeface="Calibri"/>
              </a:rPr>
              <a:t>Our first E-core-based Xeon will be Sierra Forest.  The progress we're making with this program is exceeding our expectations. Sierra Forest will be the lead vehicle on our Intel 3 process technology. </a:t>
            </a:r>
            <a:r>
              <a:rPr lang="en-US"/>
              <a:t>We started the power-on process earlier this quarter and the silicon is very healthy.  We were able to boot multiple operating systems on the silicon in less than 18 hours.  Just recently, we sampled early Sierra Forest parts to a customer, and we will be getting more samples into the hands of additional customers in the coming months.</a:t>
            </a:r>
            <a:endParaRPr lang="en-US">
              <a:cs typeface="Calibri"/>
            </a:endParaRPr>
          </a:p>
          <a:p>
            <a:pPr marL="171450" indent="-171450" algn="l">
              <a:lnSpc>
                <a:spcPct val="100000"/>
              </a:lnSpc>
              <a:buFont typeface="Arial"/>
              <a:buChar char="•"/>
            </a:pPr>
            <a:endParaRPr lang="en-US"/>
          </a:p>
          <a:p>
            <a:pPr marL="171450" indent="-171450" algn="l">
              <a:lnSpc>
                <a:spcPct val="100000"/>
              </a:lnSpc>
              <a:buFont typeface="Arial"/>
              <a:buChar char="•"/>
            </a:pPr>
            <a:r>
              <a:rPr lang="en-US"/>
              <a:t>The progress we're making with all these programs is highly encouraging, and is leading to greater confidence in Intel among our customers. </a:t>
            </a:r>
            <a:endParaRPr lang="en-US">
              <a:cs typeface="Calibri"/>
            </a:endParaRPr>
          </a:p>
        </p:txBody>
      </p:sp>
    </p:spTree>
    <p:extLst>
      <p:ext uri="{BB962C8B-B14F-4D97-AF65-F5344CB8AC3E}">
        <p14:creationId xmlns:p14="http://schemas.microsoft.com/office/powerpoint/2010/main" val="306678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we evaluate the industry landscape and the future of data center computing – there are 8 trends which will increasingly shape our product direction, priority decisions and strategies. The cloud operating model has been a game changer over last decade.  Delivery of resources over the network; democratization of software engineering; and transformation of business commerce into on-demand and pay-as-you go models– has fundamentally changed computing.  Cloud Service providers like Amazon, Microsoft, Google have driven this revolution and along the way have become significantly prominent for our future than they were before.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Software developers are evolving to be the most prominent persona that will define the future of the data center – just like what they did for the cloud.  Software will continue to eliminate the boundaries between infrastructure and applications, while APIs, micro-services, open-source solutions, cloud, and developer communities will continue to expand the innovation potential of software developers.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Sustainability has evolved from a good consideration to a decision tie-breaker. The world is actually running out of power grids that can support new large data centers.  From the largest cloud service providers to enterprise and government buyers – power consumption, performance per TCO, and efficiency are critical factors in technology decisions. AI is evolving to be one of the most important and specialized workloads – but in addition – Applied AI is transforming data centers from highly managed to autonomously managed. All key hyper-scalers expect that over next decade – majority of the data center design, planning, provisioning, config and management decisions will be driven by AI and ML.   Lastly there is a strong movement towards disaggregated computing.  At large scale – resource stranding is becoming a serious challenge and these data centers are turning into tightly coupled; commonly managed – but highly disaggregated and fungible pools of systems.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With significant advancements in infrastructure form factor, content distribution technologies, and connectivity – the distributed edge is evolving to be a very attractive and real destination for workloads. And lastly – with the speed at which businesses are moving forward – Trust is becoming more important than ever – with implications across cloud, software, services and infrastructure.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3660D6-6CE7-430E-A904-E54EB276A3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75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capitalize on these trends, DCAI Staff has articulated six strategic outcomes – representing our “north star” goals for the data center business. These are articulated in the Data Center Technology Strategy – a project that has been kicked off  in the fall last year – and now in a quarterly cadence of publication.  The strategy document was borne out of the following priorities:  (1) a consistent framework to synthesize market transitions, competitive headwinds and innovation opportunities into a singular technology vision for the data center (2) identify outcomes that drive investments, priorities and design tradeoffs and (3) Institute consistency in taxonomy, operational model and planning frameworks.  Written by senior technical staff and business leaders across the company, Version 1 was published in January and V2 will be published April 17, 2023.  </a:t>
            </a:r>
          </a:p>
          <a:p>
            <a:endParaRPr lang="en-US" dirty="0"/>
          </a:p>
          <a:p>
            <a:r>
              <a:rPr lang="en-US" dirty="0"/>
              <a:t>The six strategy outcomes are as follows:  </a:t>
            </a:r>
          </a:p>
          <a:p>
            <a:pPr marL="228600" indent="-228600">
              <a:buAutoNum type="arabicPeriod"/>
            </a:pPr>
            <a:r>
              <a:rPr lang="en-US" dirty="0"/>
              <a:t>Continue to win with Xeon at scale: Intel must continue to execute the Xeon roadmap at scale with quality, schedule productivity, power efficiency, breadth of workload supportability and performance. </a:t>
            </a:r>
          </a:p>
          <a:p>
            <a:pPr marL="228600" indent="-228600">
              <a:buAutoNum type="arabicPeriod"/>
            </a:pPr>
            <a:r>
              <a:rPr lang="en-US" dirty="0"/>
              <a:t>Design for Sustainability and Power: Intel must reclaim its leadership in power efficiency and take a “Leave no Watt Behind” approach. </a:t>
            </a:r>
          </a:p>
          <a:p>
            <a:pPr marL="228600" indent="-228600">
              <a:buAutoNum type="arabicPeriod"/>
            </a:pPr>
            <a:r>
              <a:rPr lang="en-US" dirty="0"/>
              <a:t>Software Defined &amp; Silicon Enabled. Intel must embrace the power of software in eliminating the boundaries between data center infrastructure and the applications. Furthermore, it is imperative for Intel’s future to use software to embrace an as-a-service deliver model for key capabilities, where more of Intel’s product portfolio is delivered to customers in a self-serve, immersive and cloud-aware operating model</a:t>
            </a:r>
          </a:p>
          <a:p>
            <a:pPr marL="228600" indent="-228600">
              <a:buAutoNum type="arabicPeriod"/>
            </a:pPr>
            <a:r>
              <a:rPr lang="en-US" dirty="0"/>
              <a:t>Win with the </a:t>
            </a:r>
            <a:r>
              <a:rPr lang="en-US" dirty="0" err="1"/>
              <a:t>Hyperscalers</a:t>
            </a:r>
            <a:r>
              <a:rPr lang="en-US" dirty="0"/>
              <a:t>. Winning with hyper-scalers is fundamental to Intel’s future success because of the scale, ubiquity, growth rate and competitive threads associated with the public clouds. While the hyper-scalers want to take advantage of the merchant volume economics of Xeon scale – they are also looking for unique competitive advantages through their partnership with Intel. Intel must solve this dichotomy for them and deliver on both fronts for each of the top hyper-scalers.</a:t>
            </a:r>
          </a:p>
          <a:p>
            <a:pPr marL="228600" indent="-228600">
              <a:buAutoNum type="arabicPeriod"/>
            </a:pPr>
            <a:r>
              <a:rPr lang="en-US" dirty="0"/>
              <a:t>Win the Workloads of the Future.  Intel must execute a compelling CPU + GPU roadmap for the AI workloads and process implications of applied AI on its customers and plan. Additionally, Intel must use FPGAs as the key incubator for a heterogenous </a:t>
            </a:r>
            <a:r>
              <a:rPr lang="en-US" dirty="0" err="1"/>
              <a:t>Chiplet</a:t>
            </a:r>
            <a:r>
              <a:rPr lang="en-US" dirty="0"/>
              <a:t> strategy and custom silicon development for key data center applications as well as cloud-to-edge workloads.</a:t>
            </a:r>
          </a:p>
          <a:p>
            <a:pPr marL="228600" indent="-228600">
              <a:buAutoNum type="arabicPeriod"/>
            </a:pPr>
            <a:r>
              <a:rPr lang="en-US" dirty="0"/>
              <a:t>Enable New Use Cases.   Composability and interop must become two key priorities for Intel’s future product decisions. A highly composable, disaggregated product platform that intelligently pools resources; can be dynamically assembled based on the workload needs; and can be optimized at “runtime” by customers is a future imperative. As the data center becomes a pool of independently programmed collection of fungible resources that are autonomously assembled and optimized through AI, the Intel Platform Architecture needs to evolve to meet the needs of that future. Furthermore, Intel’s products need to interop seamlessly to enable sales plays, use cases, and work-load focused solutions</a:t>
            </a:r>
          </a:p>
          <a:p>
            <a:pPr marL="228600" indent="-228600">
              <a:buAutoNum type="arabicPeriod"/>
            </a:pPr>
            <a:endParaRPr lang="en-US" dirty="0"/>
          </a:p>
          <a:p>
            <a:pPr marL="228600" indent="-228600">
              <a:buAutoNum type="arabicPeriod"/>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73660D6-6CE7-430E-A904-E54EB276A3E5}" type="slidenum">
              <a:rPr lang="en-US" smtClean="0"/>
              <a:t>15</a:t>
            </a:fld>
            <a:endParaRPr lang="en-US"/>
          </a:p>
        </p:txBody>
      </p:sp>
    </p:spTree>
    <p:extLst>
      <p:ext uri="{BB962C8B-B14F-4D97-AF65-F5344CB8AC3E}">
        <p14:creationId xmlns:p14="http://schemas.microsoft.com/office/powerpoint/2010/main" val="274394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400" b="0" kern="0" dirty="0"/>
              <a:t>Data Center Price Feature Value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kern="0" dirty="0"/>
              <a:t>There are multiple value metrics data center customers evaluate Intel product value relative to alternative offerings. The spider chart to the right illustrates in yellow the importance of various important value metrics. Three primary metrics applied in nearly all data center decisions include </a:t>
            </a:r>
            <a:r>
              <a:rPr lang="en-US" sz="1400" b="1" kern="0" dirty="0"/>
              <a:t>Performance</a:t>
            </a:r>
            <a:r>
              <a:rPr lang="en-US" sz="1400" b="0" kern="0" dirty="0"/>
              <a:t>, or specifically Intel’s performance on a specific industry benchmark or workload application; </a:t>
            </a:r>
            <a:r>
              <a:rPr lang="en-US" sz="1400" b="1" kern="0" dirty="0"/>
              <a:t>Power Efficiency</a:t>
            </a:r>
            <a:r>
              <a:rPr lang="en-US" sz="1400" b="0" kern="0" dirty="0"/>
              <a:t>, the energy power consumption of the product; and </a:t>
            </a:r>
            <a:r>
              <a:rPr lang="en-US" sz="1400" b="1" kern="0" dirty="0"/>
              <a:t>Total Cost of Ownership</a:t>
            </a:r>
            <a:r>
              <a:rPr lang="en-US" sz="1400" b="0" kern="0" dirty="0"/>
              <a:t>, which incorporates the system acquisition price, performance of the system, and operational costs of the system – including electricity power costs. </a:t>
            </a:r>
          </a:p>
          <a:p>
            <a:pPr marL="285750" indent="-285750" algn="l">
              <a:buFontTx/>
              <a:buChar char="-"/>
            </a:pPr>
            <a:r>
              <a:rPr lang="en-US" sz="1400" b="0" kern="0" dirty="0"/>
              <a:t>In 2023, competition leads on most of these primary value metrics – dependent on the specific performance metric – as illustrated by the dashed red and blue spider chart positioning of competitive relative to Intel in solid dark blue. This represents the roadmap competitive PFV challenges facing the data center market in 2023.</a:t>
            </a:r>
          </a:p>
          <a:p>
            <a:pPr marL="285750" indent="-285750" algn="l">
              <a:buFontTx/>
              <a:buChar char="-"/>
            </a:pPr>
            <a:r>
              <a:rPr lang="en-US" sz="1400" b="0" kern="0" dirty="0"/>
              <a:t>Fortunately, most data center customers recognize there are additional value metrics that carry weight in decision making – we reference these as secondary PFV metrics and include </a:t>
            </a:r>
            <a:r>
              <a:rPr lang="en-US" sz="1400" b="1" kern="0" dirty="0"/>
              <a:t>Product Quality</a:t>
            </a:r>
            <a:r>
              <a:rPr lang="en-US" sz="1400" b="0" kern="0" dirty="0"/>
              <a:t>, as measured by metrics including defects per million (DPM), bug count, etc.; </a:t>
            </a:r>
            <a:r>
              <a:rPr lang="en-US" sz="1400" b="1" kern="0" dirty="0"/>
              <a:t>Security</a:t>
            </a:r>
            <a:r>
              <a:rPr lang="en-US" sz="1400" b="0" kern="0" dirty="0"/>
              <a:t>, including both Security features and firmware security maintenance; </a:t>
            </a:r>
            <a:r>
              <a:rPr lang="en-US" sz="1400" b="1" kern="0" dirty="0"/>
              <a:t>Brand Value </a:t>
            </a:r>
            <a:r>
              <a:rPr lang="en-US" sz="1400" b="0" kern="0" dirty="0"/>
              <a:t>as attributed to consumer/customer confidence and willingness to pay; </a:t>
            </a:r>
            <a:r>
              <a:rPr lang="en-US" sz="1400" b="1" kern="0" dirty="0"/>
              <a:t>Software Ecosystem Enablement </a:t>
            </a:r>
            <a:r>
              <a:rPr lang="en-US" sz="1400" b="0" kern="0" dirty="0"/>
              <a:t>of Intel’s vast enablement of operating system and software applications enablement; and </a:t>
            </a:r>
            <a:r>
              <a:rPr lang="en-US" sz="1400" b="1" kern="0" dirty="0"/>
              <a:t>Lifecycle Support </a:t>
            </a:r>
            <a:r>
              <a:rPr lang="en-US" sz="1400" b="0" kern="0" dirty="0"/>
              <a:t>including Engineering capabilities, Debug Support, and Supply Chain assurances. While these PFV metrics typically carry less weight in customer PFV decisions, Intel retains leadership in these capabilities today and does factor into how Intel will continue to win in the market.</a:t>
            </a:r>
          </a:p>
          <a:p>
            <a:pPr marL="285750" indent="-285750" algn="l">
              <a:buFontTx/>
              <a:buChar char="-"/>
            </a:pPr>
            <a:endParaRPr lang="en-US" sz="1400" b="0" kern="0" dirty="0"/>
          </a:p>
          <a:p>
            <a:pPr marL="0" indent="0" algn="l">
              <a:buFontTx/>
              <a:buNone/>
            </a:pPr>
            <a:endParaRPr lang="en-US" sz="1400" b="0"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rPr>
              <a:t>Price, power, and performance are putting Intel at a significant disadvantage. Workload leadership is a partial advantage we have, to combat against these disadvantages. Intimate knowledge of customer workloads is critical to maintain an understanding of the continuously evolving emergent workloads. Our deep technical relationships with customers in this space will ensure customers leverage Intel silicon and allow Intel to continuously improve our future products. </a:t>
            </a:r>
            <a:endParaRPr lang="en-US" sz="1800" dirty="0">
              <a:effectLst/>
              <a:latin typeface="Calibri" panose="020F0502020204030204" pitchFamily="34" charset="0"/>
              <a:ea typeface="Calibri" panose="020F0502020204030204" pitchFamily="34" charset="0"/>
            </a:endParaRPr>
          </a:p>
          <a:p>
            <a:pPr marL="0" indent="0" algn="l">
              <a:buFontTx/>
              <a:buNone/>
            </a:pPr>
            <a:endParaRPr lang="en-US" sz="1400" b="0" kern="0" dirty="0"/>
          </a:p>
          <a:p>
            <a:pPr marL="0" indent="0" algn="l">
              <a:buNone/>
            </a:pPr>
            <a:endParaRPr lang="en-US" sz="1400" b="1" kern="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3174-F63C-476D-9CC1-E5E2C721A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90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520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Symbol" panose="05050102010706020507" pitchFamily="18" charset="2"/>
              <a:buChar char=""/>
            </a:pPr>
            <a:r>
              <a:rPr lang="en-US" sz="1100" dirty="0">
                <a:solidFill>
                  <a:srgbClr val="333333"/>
                </a:solidFill>
                <a:effectLst/>
                <a:latin typeface="Calibri" panose="020F0502020204030204" pitchFamily="34" charset="0"/>
                <a:ea typeface="Calibri" panose="020F0502020204030204" pitchFamily="34" charset="0"/>
              </a:rPr>
              <a:t>We’ve made progress against our strategy to deliver leadership products, anchored on open, secure platforms and powered by at-scale manufacturing and supercharged by our people.</a:t>
            </a:r>
            <a:endParaRPr lang="en-US" sz="1100" dirty="0">
              <a:effectLst/>
              <a:latin typeface="Calibri" panose="020F0502020204030204" pitchFamily="34" charset="0"/>
              <a:ea typeface="Calibri" panose="020F0502020204030204" pitchFamily="34" charset="0"/>
            </a:endParaRPr>
          </a:p>
          <a:p>
            <a:pPr marL="742950" marR="0" lvl="0" indent="-285750">
              <a:spcBef>
                <a:spcPts val="600"/>
              </a:spcBef>
              <a:spcAft>
                <a:spcPts val="6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This year is one of the most important in our transformation journey and I need all of you to live our values and be laser-focused on executing with urgency and excellence.</a:t>
            </a:r>
          </a:p>
          <a:p>
            <a:pPr marL="342900" marR="0" lvl="0" indent="-342900">
              <a:spcBef>
                <a:spcPts val="60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rPr>
              <a:t>Our top goals are clear this year – our strategy remains the same. </a:t>
            </a:r>
          </a:p>
          <a:p>
            <a:pPr marL="342900" marR="0" lvl="0" indent="-342900">
              <a:spcBef>
                <a:spcPts val="60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rPr>
              <a:t>Put simply these are the things we must do in 2023:</a:t>
            </a:r>
          </a:p>
          <a:p>
            <a:pPr marL="742950" marR="0" lvl="1" indent="-285750">
              <a:spcBef>
                <a:spcPts val="600"/>
              </a:spcBef>
              <a:spcAft>
                <a:spcPts val="6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Meet or beat or quarterly targets – this is especially true for Q1. I’ll come back to this.</a:t>
            </a:r>
          </a:p>
          <a:p>
            <a:pPr marL="742950" marR="0" lvl="1" indent="-285750">
              <a:spcBef>
                <a:spcPts val="600"/>
              </a:spcBef>
              <a:spcAft>
                <a:spcPts val="6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Ramp Sapphire Rapids, key to stabilizing DC share</a:t>
            </a:r>
          </a:p>
          <a:p>
            <a:pPr marL="742950" marR="0" lvl="1" indent="-285750">
              <a:spcBef>
                <a:spcPts val="600"/>
              </a:spcBef>
              <a:spcAft>
                <a:spcPts val="6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Pull in and ramp Meteor Lake and Intel 4</a:t>
            </a:r>
          </a:p>
          <a:p>
            <a:pPr marL="742950" marR="0" lvl="1" indent="-285750">
              <a:spcBef>
                <a:spcPts val="600"/>
              </a:spcBef>
              <a:spcAft>
                <a:spcPts val="6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Pull in Granite Rapids and Sierra Forest and Intel 3</a:t>
            </a:r>
          </a:p>
          <a:p>
            <a:pPr marL="742950" marR="0" lvl="1" indent="-285750">
              <a:spcBef>
                <a:spcPts val="600"/>
              </a:spcBef>
              <a:spcAft>
                <a:spcPts val="6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Technology leadership happens with 18A, must execute and must win IFS Whales</a:t>
            </a:r>
          </a:p>
          <a:p>
            <a:pPr marL="742950" marR="0" lvl="1" indent="-285750">
              <a:spcBef>
                <a:spcPts val="600"/>
              </a:spcBef>
              <a:spcAft>
                <a:spcPts val="6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Make our internal foundry model succeed, foundry is not optional. We cannot make reasonable returns on leading edge nodes w/o it</a:t>
            </a:r>
          </a:p>
          <a:p>
            <a:pPr marL="457200" marR="0" lvl="1" indent="0">
              <a:spcBef>
                <a:spcPts val="600"/>
              </a:spcBef>
              <a:spcAft>
                <a:spcPts val="6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36BCB-4780-4F0D-A472-D96ED747DB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01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2023 is the year we really stabilize the business. We have revenue plans based on macroeconomic realities that realistically reflect where we are right now. </a:t>
            </a:r>
          </a:p>
          <a:p>
            <a:pPr marL="171450" indent="-171450">
              <a:buFont typeface="Arial" panose="020B0604020202020204" pitchFamily="34" charset="0"/>
              <a:buChar char="•"/>
            </a:pPr>
            <a:r>
              <a:rPr lang="en-US"/>
              <a:t>We have to do three essential things. First we have to have superior manufacturing processes. This is the heart of our company, what fuels future growth. </a:t>
            </a:r>
          </a:p>
          <a:p>
            <a:pPr marL="171450" indent="-171450">
              <a:buFont typeface="Arial" panose="020B0604020202020204" pitchFamily="34" charset="0"/>
              <a:buChar char="•"/>
            </a:pPr>
            <a:r>
              <a:rPr lang="en-US"/>
              <a:t>5 nodes in 4 years and getting back to process leadership is essential in this journey. From those superior manufacturing processes come superior products: Sierra Forest, Arrow Lake, Panther Lake </a:t>
            </a:r>
            <a:r>
              <a:rPr lang="en-US" err="1"/>
              <a:t>etc</a:t>
            </a:r>
            <a:r>
              <a:rPr lang="en-US"/>
              <a:t>: you can see emergence of much more competitive products. </a:t>
            </a:r>
          </a:p>
          <a:p>
            <a:pPr marL="171450" indent="-171450">
              <a:buFont typeface="Arial" panose="020B0604020202020204" pitchFamily="34" charset="0"/>
              <a:buChar char="•"/>
            </a:pPr>
            <a:r>
              <a:rPr lang="en-US"/>
              <a:t>The third element is new: how do we have highly responsive, adaptable business processes that efficiently allow us to run effectively and ramp our products faster. All three elements together are essential to give us our competitive advantage.</a:t>
            </a:r>
          </a:p>
        </p:txBody>
      </p:sp>
    </p:spTree>
    <p:extLst>
      <p:ext uri="{BB962C8B-B14F-4D97-AF65-F5344CB8AC3E}">
        <p14:creationId xmlns:p14="http://schemas.microsoft.com/office/powerpoint/2010/main" val="224366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To successfully execute to the three pillars of regaining leadership and competitive advantage, we need a culture of execution excellence. </a:t>
            </a:r>
          </a:p>
          <a:p>
            <a:pPr marL="171450" indent="-171450">
              <a:buFont typeface="Arial" panose="020B0604020202020204" pitchFamily="34" charset="0"/>
              <a:buChar char="•"/>
            </a:pPr>
            <a:r>
              <a:rPr lang="en-US"/>
              <a:t>To create this internally, we need a systematic transformation of our operations, results-driven growth of our people and a disciplined approach to design and development. </a:t>
            </a:r>
          </a:p>
          <a:p>
            <a:pPr marL="171450" indent="-171450">
              <a:buFont typeface="Arial" panose="020B0604020202020204" pitchFamily="34" charset="0"/>
              <a:buChar char="•"/>
            </a:pPr>
            <a:r>
              <a:rPr lang="en-US"/>
              <a:t>In our people system, how do we measure execution, performance, how we collaborate and bring out the best in each other. We have catalyze, which really focuses on fearless innovation and results-driven culture, and we have brought back OKRs for disciplined measurement and tracking of our achievements against Intel’s overall goals. </a:t>
            </a:r>
          </a:p>
          <a:p>
            <a:pPr marL="171450" indent="-171450">
              <a:buFont typeface="Arial" panose="020B0604020202020204" pitchFamily="34" charset="0"/>
              <a:buChar char="•"/>
            </a:pPr>
            <a:r>
              <a:rPr lang="en-US"/>
              <a:t>Programs like GLADIUS and the tick-tock model ensure we have a steady, predictable cadence of product execution with a committed schedule and optimized resource allocation. </a:t>
            </a:r>
          </a:p>
          <a:p>
            <a:pPr marL="171450" indent="-171450">
              <a:buFont typeface="Arial" panose="020B0604020202020204" pitchFamily="34" charset="0"/>
              <a:buChar char="•"/>
            </a:pPr>
            <a:r>
              <a:rPr lang="en-US"/>
              <a:t>And finally, our operational transformation with the IAO office will put new systems, tools and processes in place to drive transparent, incentivized accountability throughout the company.</a:t>
            </a:r>
          </a:p>
        </p:txBody>
      </p:sp>
    </p:spTree>
    <p:extLst>
      <p:ext uri="{BB962C8B-B14F-4D97-AF65-F5344CB8AC3E}">
        <p14:creationId xmlns:p14="http://schemas.microsoft.com/office/powerpoint/2010/main" val="406988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Creating this internal foundry model means letting go of our past. </a:t>
            </a:r>
          </a:p>
          <a:p>
            <a:pPr marL="171450" indent="-171450">
              <a:buFont typeface="Arial" panose="020B0604020202020204" pitchFamily="34" charset="0"/>
              <a:buChar char="•"/>
            </a:pPr>
            <a:r>
              <a:rPr lang="en-US"/>
              <a:t>The IAO framework is data-driven, and we are working on the right tools, decision rights architecture and processes to reach our goal: report our financials through the new foundry accounting model externally in 2024, and drive transparency and accountability by associating costs and incentives to decisions and the way we run our factories.</a:t>
            </a:r>
          </a:p>
        </p:txBody>
      </p:sp>
    </p:spTree>
    <p:extLst>
      <p:ext uri="{BB962C8B-B14F-4D97-AF65-F5344CB8AC3E}">
        <p14:creationId xmlns:p14="http://schemas.microsoft.com/office/powerpoint/2010/main" val="196172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You have to study what competition does and what we can learn from it: what makes them successful and why? </a:t>
            </a:r>
          </a:p>
          <a:p>
            <a:pPr marL="171450" indent="-171450">
              <a:buFont typeface="Arial" panose="020B0604020202020204" pitchFamily="34" charset="0"/>
              <a:buChar char="•"/>
            </a:pPr>
            <a:r>
              <a:rPr lang="en-US"/>
              <a:t>TSMC has used Apple as their process development partner. Very early engagement through small, specialized Test chips maximize learning, faster ramp to yield etc. </a:t>
            </a:r>
          </a:p>
          <a:p>
            <a:pPr marL="171450" indent="-171450">
              <a:buFont typeface="Arial" panose="020B0604020202020204" pitchFamily="34" charset="0"/>
              <a:buChar char="•"/>
            </a:pPr>
            <a:r>
              <a:rPr lang="en-US"/>
              <a:t>We are figuring out what lessons we can learn and apply internally at Intel. Our product groups: DCAI,. CCG </a:t>
            </a:r>
            <a:r>
              <a:rPr lang="en-US" err="1"/>
              <a:t>etc</a:t>
            </a:r>
            <a:r>
              <a:rPr lang="en-US"/>
              <a:t> are essentially our Apple: our customer 0. We are one unified company, and we need to figure out how to leverage the benefits of this operating model internally. </a:t>
            </a:r>
          </a:p>
        </p:txBody>
      </p:sp>
    </p:spTree>
    <p:extLst>
      <p:ext uri="{BB962C8B-B14F-4D97-AF65-F5344CB8AC3E}">
        <p14:creationId xmlns:p14="http://schemas.microsoft.com/office/powerpoint/2010/main" val="294298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What we are creating is a way for BUs to buy from TMGF (left portion of the slide). </a:t>
            </a:r>
          </a:p>
          <a:p>
            <a:pPr marL="171450" indent="-171450">
              <a:buFont typeface="Arial" panose="020B0604020202020204" pitchFamily="34" charset="0"/>
              <a:buChar char="•"/>
            </a:pPr>
            <a:r>
              <a:rPr lang="en-US"/>
              <a:t>On the opposite side, you see different product groups, who will buy the same way AMD buys from TSMC and the same way we buy from TSMC today. We are already having to figure out how we buy and forecast from TSMC, and we are going to take this learning into creating this internal foundry model. This allows for BUs to have a predictable, market-competitive cost. </a:t>
            </a:r>
          </a:p>
          <a:p>
            <a:pPr marL="171450" indent="-171450">
              <a:buFont typeface="Arial" panose="020B0604020202020204" pitchFamily="34" charset="0"/>
              <a:buChar char="•"/>
            </a:pPr>
            <a:r>
              <a:rPr lang="en-US"/>
              <a:t>We will also focus on not losing the One Intel aspect: we want to retain the ability to respond to customers, internal and external alike, effectively. Standardizing our systems under S4 HANA saves customization time where relevant for standard transactions to lower our cost structure. Questions on how the product groups make those decisions are already surfacing and being addresses. Through this, the goal is to generate effectiveness and enable our foundry business to be successful while giving our business groups the same opportunities to buy as other business groups outside of Intel do.</a:t>
            </a:r>
          </a:p>
        </p:txBody>
      </p:sp>
    </p:spTree>
    <p:extLst>
      <p:ext uri="{BB962C8B-B14F-4D97-AF65-F5344CB8AC3E}">
        <p14:creationId xmlns:p14="http://schemas.microsoft.com/office/powerpoint/2010/main" val="137968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Significant rewiring from org changes to system S&amp;OP changes to decision rights. </a:t>
            </a:r>
          </a:p>
          <a:p>
            <a:pPr marL="171450" indent="-171450">
              <a:buFont typeface="Arial" panose="020B0604020202020204" pitchFamily="34" charset="0"/>
              <a:buChar char="•"/>
            </a:pPr>
            <a:r>
              <a:rPr lang="en-US"/>
              <a:t>Day 1 is done, and we have wafer costs, packaging and assembly costs </a:t>
            </a:r>
            <a:r>
              <a:rPr lang="en-US" err="1"/>
              <a:t>etc</a:t>
            </a:r>
            <a:r>
              <a:rPr lang="en-US"/>
              <a:t> released in excel format. We are seeing a lot of great questions about decisions rights and why costs are a certain way, and we are now working on finetuning those through subsequent pricing releases. </a:t>
            </a:r>
          </a:p>
          <a:p>
            <a:pPr marL="171450" indent="-171450">
              <a:buFont typeface="Arial" panose="020B0604020202020204" pitchFamily="34" charset="0"/>
              <a:buChar char="•"/>
            </a:pPr>
            <a:r>
              <a:rPr lang="en-US"/>
              <a:t>For day 2, we have committed to reporting our financials externally in Jan 2024. Day 3: ERP transformation is a 3-4 year journey. Not overnight, but effective. The biggest factor here is the mindset shift: we need to be highly engaged across the company with small, dedicated teams to help us in this effort.</a:t>
            </a:r>
          </a:p>
        </p:txBody>
      </p:sp>
    </p:spTree>
    <p:extLst>
      <p:ext uri="{BB962C8B-B14F-4D97-AF65-F5344CB8AC3E}">
        <p14:creationId xmlns:p14="http://schemas.microsoft.com/office/powerpoint/2010/main" val="2091339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73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Intel Logo">
    <p:bg>
      <p:bgPr>
        <a:solidFill>
          <a:schemeClr val="accent1"/>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891116BC-F116-4472-8E28-35CEA6D6D6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33" y="0"/>
            <a:ext cx="12186334" cy="6858000"/>
          </a:xfrm>
          <a:prstGeom prst="rect">
            <a:avLst/>
          </a:prstGeom>
        </p:spPr>
      </p:pic>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117594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3_Blank">
    <p:bg>
      <p:bgPr>
        <a:gradFill>
          <a:gsLst>
            <a:gs pos="0">
              <a:schemeClr val="tx1"/>
            </a:gs>
            <a:gs pos="62400">
              <a:srgbClr val="E2E1E1">
                <a:alpha val="31000"/>
              </a:srgbClr>
            </a:gs>
            <a:gs pos="100000">
              <a:srgbClr val="D0CFCF">
                <a:alpha val="44000"/>
              </a:srgb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1982CC-C5C2-43DF-8FDA-037495FAF982}"/>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77538DC6-5A10-44DE-BF8C-5185BC4F6B4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75219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Blue B">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82660D-9752-4416-A0A1-69ECA0CD4207}"/>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9" name="Rectangle 18">
              <a:extLst>
                <a:ext uri="{FF2B5EF4-FFF2-40B4-BE49-F238E27FC236}">
                  <a16:creationId xmlns:a16="http://schemas.microsoft.com/office/drawing/2014/main" id="{8581569F-6701-4CDA-895D-6BD6D388AB05}"/>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EFB02BB-CBC4-4742-9BA0-2C9212EFAF23}"/>
                </a:ext>
              </a:extLst>
            </p:cNvPr>
            <p:cNvGrpSpPr/>
            <p:nvPr userDrawn="1"/>
          </p:nvGrpSpPr>
          <p:grpSpPr>
            <a:xfrm>
              <a:off x="1468406" y="5995719"/>
              <a:ext cx="1059754" cy="396801"/>
              <a:chOff x="1314450" y="6391094"/>
              <a:chExt cx="1123377" cy="420623"/>
            </a:xfrm>
          </p:grpSpPr>
          <p:sp>
            <p:nvSpPr>
              <p:cNvPr id="24" name="Freeform: Shape 23">
                <a:extLst>
                  <a:ext uri="{FF2B5EF4-FFF2-40B4-BE49-F238E27FC236}">
                    <a16:creationId xmlns:a16="http://schemas.microsoft.com/office/drawing/2014/main" id="{85AE6566-9773-4111-B8E5-827E7E8AE779}"/>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5" name="Freeform: Shape 24">
                <a:extLst>
                  <a:ext uri="{FF2B5EF4-FFF2-40B4-BE49-F238E27FC236}">
                    <a16:creationId xmlns:a16="http://schemas.microsoft.com/office/drawing/2014/main" id="{5251A5FC-EF81-41EC-BA9D-EC2323003C59}"/>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6" name="Freeform: Shape 25">
                <a:extLst>
                  <a:ext uri="{FF2B5EF4-FFF2-40B4-BE49-F238E27FC236}">
                    <a16:creationId xmlns:a16="http://schemas.microsoft.com/office/drawing/2014/main" id="{E6ED56C7-8502-4EC0-A864-040B8DB9D86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7" name="Freeform: Shape 26">
                <a:extLst>
                  <a:ext uri="{FF2B5EF4-FFF2-40B4-BE49-F238E27FC236}">
                    <a16:creationId xmlns:a16="http://schemas.microsoft.com/office/drawing/2014/main" id="{6C77F18A-71EB-4B46-8C22-E5C1ACCE6C40}"/>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758CE26D-A586-4A86-AA98-B9D850FBFCD7}"/>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7CE63CF4-E38C-42FE-9C75-CB2B3DEB5FBD}"/>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67E1EECF-CDF6-475D-8C89-D59E9C677475}"/>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36976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1B587A-481D-4354-9508-D5D8FF887B06}"/>
              </a:ext>
              <a:ext uri="{C183D7F6-B498-43B3-948B-1728B52AA6E4}">
                <adec:decorative xmlns:adec="http://schemas.microsoft.com/office/drawing/2017/decorative" val="1"/>
              </a:ext>
            </a:extLst>
          </p:cNvPr>
          <p:cNvGrpSpPr/>
          <p:nvPr userDrawn="1"/>
        </p:nvGrpSpPr>
        <p:grpSpPr>
          <a:xfrm>
            <a:off x="573803" y="0"/>
            <a:ext cx="4325371" cy="6377476"/>
            <a:chOff x="573803" y="0"/>
            <a:chExt cx="4325371" cy="6377476"/>
          </a:xfrm>
        </p:grpSpPr>
        <p:sp>
          <p:nvSpPr>
            <p:cNvPr id="12" name="Rectangle 11">
              <a:extLst>
                <a:ext uri="{FF2B5EF4-FFF2-40B4-BE49-F238E27FC236}">
                  <a16:creationId xmlns:a16="http://schemas.microsoft.com/office/drawing/2014/main" id="{1CFE29C8-410C-4059-919F-670CE49EA18F}"/>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1ADCBE42-BEC7-4DF9-A16F-7E76C7D448E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AAA47B74-98DC-499D-981D-583A2DD69E50}"/>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33D68EB8-A34F-47E3-8B7F-5FF260D65B7C}"/>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7" name="Graphic 16">
              <a:extLst>
                <a:ext uri="{FF2B5EF4-FFF2-40B4-BE49-F238E27FC236}">
                  <a16:creationId xmlns:a16="http://schemas.microsoft.com/office/drawing/2014/main" id="{07897D68-7CB8-406F-9146-F00DE71319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grpSp>
        <p:nvGrpSpPr>
          <p:cNvPr id="4" name="Group 3">
            <a:extLst>
              <a:ext uri="{FF2B5EF4-FFF2-40B4-BE49-F238E27FC236}">
                <a16:creationId xmlns:a16="http://schemas.microsoft.com/office/drawing/2014/main" id="{66D8E5A8-9477-47F6-9CA7-9A7DC46705CE}"/>
              </a:ext>
              <a:ext uri="{C183D7F6-B498-43B3-948B-1728B52AA6E4}">
                <adec:decorative xmlns:adec="http://schemas.microsoft.com/office/drawing/2017/decorative" val="1"/>
              </a:ext>
            </a:extLst>
          </p:cNvPr>
          <p:cNvGrpSpPr/>
          <p:nvPr/>
        </p:nvGrpSpPr>
        <p:grpSpPr>
          <a:xfrm>
            <a:off x="573803" y="0"/>
            <a:ext cx="4325371" cy="6377476"/>
            <a:chOff x="573803" y="0"/>
            <a:chExt cx="4325371" cy="6377476"/>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accent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tx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40003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46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p>
            <a:r>
              <a:rPr lang="en-US"/>
              <a:t>Click to edit title style</a:t>
            </a:r>
          </a:p>
        </p:txBody>
      </p:sp>
    </p:spTree>
    <p:extLst>
      <p:ext uri="{BB962C8B-B14F-4D97-AF65-F5344CB8AC3E}">
        <p14:creationId xmlns:p14="http://schemas.microsoft.com/office/powerpoint/2010/main" val="53089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1487056"/>
            <a:ext cx="10972800" cy="468990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02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240">
          <p15:clr>
            <a:srgbClr val="FBAE40"/>
          </p15:clr>
        </p15:guide>
        <p15:guide id="6" pos="71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381000" y="1494289"/>
            <a:ext cx="10972800" cy="525462"/>
          </a:xfrm>
        </p:spPr>
        <p:txBody>
          <a:bodyPr>
            <a:noAutofit/>
          </a:bodyPr>
          <a:lstStyle>
            <a:lvl1pPr marL="0" indent="0">
              <a:buFontTx/>
              <a:buNone/>
              <a:defRPr sz="3200" b="0" i="0">
                <a:solidFill>
                  <a:schemeClr val="accent1"/>
                </a:solidFill>
                <a:latin typeface="IntelOne Text" panose="020B0503020203020204" pitchFamily="34" charset="77"/>
              </a:defRPr>
            </a:lvl1pPr>
          </a:lstStyle>
          <a:p>
            <a:pPr lvl="0"/>
            <a:r>
              <a:rPr lang="en-US"/>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2110067"/>
            <a:ext cx="10972800" cy="4084256"/>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27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86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E35751-F391-41AA-9B05-1647E37D235B}"/>
              </a:ext>
            </a:extLst>
          </p:cNvPr>
          <p:cNvSpPr/>
          <p:nvPr/>
        </p:nvSpPr>
        <p:spPr>
          <a:xfrm>
            <a:off x="908087" y="4951823"/>
            <a:ext cx="158111" cy="158111"/>
          </a:xfrm>
          <a:prstGeom prst="rect">
            <a:avLst/>
          </a:prstGeom>
          <a:solidFill>
            <a:srgbClr val="76C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621433" y="5104242"/>
            <a:ext cx="286654" cy="286654"/>
          </a:xfrm>
          <a:prstGeom prst="rect">
            <a:avLst/>
          </a:prstGeom>
          <a:solidFill>
            <a:srgbClr val="00A3F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908737" y="5390896"/>
            <a:ext cx="610214" cy="610214"/>
          </a:xfrm>
          <a:prstGeom prst="rect">
            <a:avLst/>
          </a:prstGeom>
          <a:solidFill>
            <a:srgbClr val="0068B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516036" y="0"/>
            <a:ext cx="5046694" cy="5390870"/>
          </a:xfrm>
          <a:prstGeom prst="rect">
            <a:avLst/>
          </a:prstGeom>
          <a:gradFill>
            <a:gsLst>
              <a:gs pos="33000">
                <a:srgbClr val="002060">
                  <a:alpha val="39000"/>
                </a:srgbClr>
              </a:gs>
              <a:gs pos="100000">
                <a:srgbClr val="002060">
                  <a:alpha val="69000"/>
                </a:srgbClr>
              </a:gs>
            </a:gsLst>
            <a:lin ang="2700000" scaled="0"/>
          </a:gradFill>
          <a:ln w="12700">
            <a:miter lim="400000"/>
          </a:ln>
          <a:effectLst>
            <a:outerShdw blurRad="63500" dist="25400" sx="102000" sy="102000" algn="ctr" rotWithShape="0">
              <a:prstClr val="black">
                <a:alpha val="15000"/>
              </a:prstClr>
            </a:outerShdw>
          </a:effectLst>
        </p:spPr>
        <p:txBody>
          <a:bodyPr lIns="548640" tIns="91440" rIns="91440" bIns="0" anchor="ctr"/>
          <a:lstStyle/>
          <a:p>
            <a:pPr lvl="0" defTabSz="609600" eaLnBrk="1" hangingPunct="1">
              <a:lnSpc>
                <a:spcPct val="85000"/>
              </a:lnSpc>
              <a:spcBef>
                <a:spcPts val="0"/>
              </a:spcBef>
            </a:pPr>
            <a:endParaRPr lang="en-US" kern="0">
              <a:gradFill>
                <a:gsLst>
                  <a:gs pos="3252">
                    <a:srgbClr val="FFFFFF">
                      <a:alpha val="86000"/>
                    </a:srgbClr>
                  </a:gs>
                  <a:gs pos="42000">
                    <a:srgbClr val="FFFFFF"/>
                  </a:gs>
                  <a:gs pos="100000">
                    <a:srgbClr val="FFFFFF">
                      <a:alpha val="50000"/>
                    </a:srgbClr>
                  </a:gs>
                </a:gsLst>
                <a:lin ang="2700000" scaled="0"/>
              </a:gradFill>
              <a:uLnTx/>
              <a:latin typeface="IntelOne Display Regular"/>
              <a:ea typeface="Intel Clear Light" panose="020B0404020203020204" pitchFamily="34" charset="0"/>
              <a:cs typeface="Intel Clear Light" panose="020B0404020203020204" pitchFamily="34" charset="0"/>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51603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90167" y="1635111"/>
            <a:ext cx="5294681" cy="1874852"/>
          </a:xfrm>
        </p:spPr>
        <p:txBody>
          <a:bodyPr anchor="b">
            <a:normAutofit/>
          </a:bodyPr>
          <a:lstStyle>
            <a:lvl1pPr algn="l">
              <a:defRPr sz="5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90167" y="3602038"/>
            <a:ext cx="5294682"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1351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06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r>
              <a:rPr lang="en-US"/>
              <a:t>Click icon to add picture</a:t>
            </a:r>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hasCustomPrompt="1"/>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r>
              <a:rPr lang="en-US"/>
              <a:t>Click icon to add picture</a:t>
            </a:r>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hasCustomPrompt="1"/>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196706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r>
              <a:rPr lang="en-US"/>
              <a:t>Click icon to add picture</a:t>
            </a:r>
          </a:p>
        </p:txBody>
      </p:sp>
      <p:sp>
        <p:nvSpPr>
          <p:cNvPr id="8" name="Text Placeholder 5">
            <a:extLst>
              <a:ext uri="{FF2B5EF4-FFF2-40B4-BE49-F238E27FC236}">
                <a16:creationId xmlns:a16="http://schemas.microsoft.com/office/drawing/2014/main" id="{C4D1D699-1964-9A45-A892-EAAC949B8250}"/>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195950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7574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accent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tx2"/>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284228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bg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A43DA6DA-63DC-460A-B2F4-6584E4114B06}"/>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7" name="Graphic 6">
            <a:extLst>
              <a:ext uri="{FF2B5EF4-FFF2-40B4-BE49-F238E27FC236}">
                <a16:creationId xmlns:a16="http://schemas.microsoft.com/office/drawing/2014/main" id="{EF26FFBC-3F56-4549-828C-9A20F03B19B1}"/>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1EBB8918-321F-4814-85AD-F9F7A8C67AEF}"/>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DFBDE8F-8844-4DFF-BA21-35B58CB1D8AF}"/>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0" name="Rectangle 9">
            <a:extLst>
              <a:ext uri="{FF2B5EF4-FFF2-40B4-BE49-F238E27FC236}">
                <a16:creationId xmlns:a16="http://schemas.microsoft.com/office/drawing/2014/main" id="{D575CFAC-8A95-416C-AF0A-BE82C31DD56A}"/>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1" name="TextBox 10">
            <a:extLst>
              <a:ext uri="{FF2B5EF4-FFF2-40B4-BE49-F238E27FC236}">
                <a16:creationId xmlns:a16="http://schemas.microsoft.com/office/drawing/2014/main" id="{201852F3-59BE-4CC1-B2BF-0FAA22504E8B}"/>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540C7463-044C-48C5-9C61-01035600C0E0}"/>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791783BE-2760-44E4-ADC3-DD3F254CEABA}"/>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4" name="Rectangle 13">
            <a:extLst>
              <a:ext uri="{FF2B5EF4-FFF2-40B4-BE49-F238E27FC236}">
                <a16:creationId xmlns:a16="http://schemas.microsoft.com/office/drawing/2014/main" id="{3547586F-EE67-4051-9999-DE673BC9B9CB}"/>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83B0D2E6-CDB6-4990-9882-8E1AC38762E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6" name="Rectangle 15">
            <a:extLst>
              <a:ext uri="{FF2B5EF4-FFF2-40B4-BE49-F238E27FC236}">
                <a16:creationId xmlns:a16="http://schemas.microsoft.com/office/drawing/2014/main" id="{88A1EC77-5BEB-45BB-B35A-D1CB9FB0922E}"/>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7" name="TextBox 16">
            <a:extLst>
              <a:ext uri="{FF2B5EF4-FFF2-40B4-BE49-F238E27FC236}">
                <a16:creationId xmlns:a16="http://schemas.microsoft.com/office/drawing/2014/main" id="{FFE3CC19-B2E2-40FF-B774-8AD1AD5A1A0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2793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accent1"/>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403174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gu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3CEB7CF4-6E59-4F58-B339-D2AEFB0D202B}"/>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55FB7B45-0229-4BD9-84EB-963DE20FBDD7}"/>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35E9F9A1-9773-43B8-98D0-A483D488C5EF}"/>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2" name="Graphic 11">
            <a:extLst>
              <a:ext uri="{FF2B5EF4-FFF2-40B4-BE49-F238E27FC236}">
                <a16:creationId xmlns:a16="http://schemas.microsoft.com/office/drawing/2014/main" id="{50338064-1322-4DA2-AA1C-4E086E88E7F2}"/>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EB20DD1C-FBB9-4A79-99DE-1A05C67584B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A8CF211-593C-4B89-BA8B-B4BF959BF14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5" name="Rectangle 14">
            <a:extLst>
              <a:ext uri="{FF2B5EF4-FFF2-40B4-BE49-F238E27FC236}">
                <a16:creationId xmlns:a16="http://schemas.microsoft.com/office/drawing/2014/main" id="{4386AE8E-163B-4673-9C89-BA60DB5BB6EB}"/>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6" name="TextBox 15">
            <a:extLst>
              <a:ext uri="{FF2B5EF4-FFF2-40B4-BE49-F238E27FC236}">
                <a16:creationId xmlns:a16="http://schemas.microsoft.com/office/drawing/2014/main" id="{5A9A01FA-314F-465F-BEBB-029CC884BD8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28318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ontent Blue A">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368D64-A019-4399-A672-206E0E3B7414}"/>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1505540" cy="258532"/>
          </a:xfrm>
          <a:prstGeom prst="rect">
            <a:avLst/>
          </a:prstGeom>
        </p:spPr>
        <p:txBody>
          <a:bodyPr wrap="none">
            <a:spAutoFit/>
          </a:bodyPr>
          <a:lstStyle/>
          <a:p>
            <a:pPr algn="l"/>
            <a:r>
              <a:rPr lang="en-US" sz="1200" b="0" i="0">
                <a:solidFill>
                  <a:schemeClr val="bg1"/>
                </a:solidFill>
                <a:latin typeface="IntelOne Display Light" panose="020B0403020203020204" pitchFamily="34" charset="0"/>
                <a:ea typeface="Intel Clear" panose="020B0604020203020204" pitchFamily="34" charset="0"/>
                <a:cs typeface="Times New Roman" panose="02020603050405020304" pitchFamily="18" charset="0"/>
              </a:rPr>
              <a:t>Q4 Exec Sync 2022</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341B807F-E5A0-4B47-8126-0798D03DDEEE}"/>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3C2D0DF1-6BFD-4E45-8CA9-4436F31DB615}"/>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0BFD17C7-2044-4743-9B58-A721FED6F07E}"/>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BC1BD233-1B52-4259-BBB2-FFAB0A8D1A3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0E012ABA-EED9-48CA-B3FF-9EE6151C69B9}"/>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A2426B1C-8B0F-44A4-8250-F1D8598549E8}"/>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45D4EF16-2639-4F0C-B7CE-3B49694D7462}"/>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FFEF9D7-E955-4747-98A8-A3CDA0B2EA11}"/>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1C53175F-9DFF-470F-9639-8993D337BE4A}"/>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32592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Content Blue B">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F68134-655A-4C58-8EC5-042D492A62BF}"/>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userDrawn="1"/>
        </p:nvSpPr>
        <p:spPr>
          <a:xfrm>
            <a:off x="286365" y="6510549"/>
            <a:ext cx="1505540" cy="258532"/>
          </a:xfrm>
          <a:prstGeom prst="rect">
            <a:avLst/>
          </a:prstGeom>
        </p:spPr>
        <p:txBody>
          <a:bodyPr wrap="none">
            <a:spAutoFit/>
          </a:bodyPr>
          <a:lstStyle/>
          <a:p>
            <a:pPr algn="l"/>
            <a:r>
              <a:rPr lang="en-US" sz="1200" b="0" i="0">
                <a:solidFill>
                  <a:schemeClr val="bg1"/>
                </a:solidFill>
                <a:latin typeface="IntelOne Display Light" panose="020B0403020203020204" pitchFamily="34" charset="0"/>
                <a:ea typeface="Intel Clear" panose="020B0604020203020204" pitchFamily="34" charset="0"/>
                <a:cs typeface="Times New Roman" panose="02020603050405020304" pitchFamily="18" charset="0"/>
              </a:rPr>
              <a:t>Q4 Exec Sync 2022</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AF16FE66-F77C-48EC-9636-B0D3F1F816E2}"/>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2FC6B6DC-5CBA-4569-BD05-67C2152AE1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EF9F90E2-0FB9-44A2-B48E-E894C3113E8B}"/>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4B2BE4E4-A2DB-46D6-B372-8C331EFD1D2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5D945211-AEEA-4A21-B35C-B4FC0F99C65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3CBCDBB5-E209-49E3-8CC6-AEB941DB1EE2}"/>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E63C2813-2F09-413F-9991-44CA3B6BE2D7}"/>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92EC626-BB7B-40F7-9ABD-4FB62F9E9719}"/>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040C129E-8ED4-49C2-A5EB-49C77A547ED5}"/>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219809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4B2D0C8-0A60-4406-A27E-E225961EE319}"/>
              </a:ext>
              <a:ext uri="{C183D7F6-B498-43B3-948B-1728B52AA6E4}">
                <adec:decorative xmlns:adec="http://schemas.microsoft.com/office/drawing/2017/decorative" val="1"/>
              </a:ext>
            </a:extLst>
          </p:cNvPr>
          <p:cNvGrpSpPr/>
          <p:nvPr/>
        </p:nvGrpSpPr>
        <p:grpSpPr>
          <a:xfrm>
            <a:off x="617346" y="1465942"/>
            <a:ext cx="9949053" cy="4926578"/>
            <a:chOff x="573803" y="1465942"/>
            <a:chExt cx="9949053" cy="4926578"/>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rgbClr val="76C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rgbClr val="00A3F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rgbClr val="0068B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5" y="1465942"/>
              <a:ext cx="9054451" cy="3924927"/>
            </a:xfrm>
            <a:prstGeom prst="rect">
              <a:avLst/>
            </a:prstGeom>
            <a:gradFill>
              <a:gsLst>
                <a:gs pos="33000">
                  <a:srgbClr val="002060">
                    <a:alpha val="39000"/>
                  </a:srgbClr>
                </a:gs>
                <a:gs pos="100000">
                  <a:srgbClr val="002060">
                    <a:alpha val="69000"/>
                  </a:srgbClr>
                </a:gs>
              </a:gsLst>
              <a:lin ang="2700000" scaled="0"/>
            </a:gradFill>
            <a:ln w="12700">
              <a:miter lim="400000"/>
            </a:ln>
            <a:effectLst>
              <a:outerShdw blurRad="63500" dist="25400" sx="102000" sy="102000" algn="ctr" rotWithShape="0">
                <a:prstClr val="black">
                  <a:alpha val="15000"/>
                </a:prstClr>
              </a:outerShdw>
            </a:effectLst>
          </p:spPr>
          <p:txBody>
            <a:bodyPr lIns="548640" tIns="91440" rIns="91440" bIns="0" anchor="ctr"/>
            <a:lstStyle/>
            <a:p>
              <a:pPr lvl="0" defTabSz="609600" eaLnBrk="1" hangingPunct="1">
                <a:lnSpc>
                  <a:spcPct val="85000"/>
                </a:lnSpc>
                <a:spcBef>
                  <a:spcPts val="0"/>
                </a:spcBef>
              </a:pPr>
              <a:endParaRPr lang="en-US" kern="0">
                <a:gradFill>
                  <a:gsLst>
                    <a:gs pos="3252">
                      <a:srgbClr val="FFFFFF">
                        <a:alpha val="86000"/>
                      </a:srgbClr>
                    </a:gs>
                    <a:gs pos="42000">
                      <a:srgbClr val="FFFFFF"/>
                    </a:gs>
                    <a:gs pos="100000">
                      <a:srgbClr val="FFFFFF">
                        <a:alpha val="50000"/>
                      </a:srgbClr>
                    </a:gs>
                  </a:gsLst>
                  <a:lin ang="2700000" scaled="0"/>
                </a:gradFill>
                <a:uLnTx/>
                <a:latin typeface="IntelOne Display Regular"/>
                <a:ea typeface="Intel Clear Light" panose="020B0404020203020204" pitchFamily="34" charset="0"/>
                <a:cs typeface="Intel Clear Light" panose="020B0404020203020204" pitchFamily="34" charset="0"/>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712687" y="2302769"/>
            <a:ext cx="8559406" cy="1874852"/>
          </a:xfrm>
        </p:spPr>
        <p:txBody>
          <a:bodyPr anchor="ctr">
            <a:normAutofit/>
          </a:bodyPr>
          <a:lstStyle>
            <a:lvl1pPr algn="ctr">
              <a:defRPr kumimoji="0" lang="en-US" sz="4800" b="0" i="0" u="none" strike="noStrike" cap="none" spc="0" normalizeH="0" baseline="0" dirty="0">
                <a:ln>
                  <a:noFill/>
                </a:ln>
                <a:gradFill>
                  <a:gsLst>
                    <a:gs pos="3252">
                      <a:srgbClr val="FFFFFF">
                        <a:alpha val="86000"/>
                      </a:srgbClr>
                    </a:gs>
                    <a:gs pos="42000">
                      <a:srgbClr val="FFFFFF"/>
                    </a:gs>
                    <a:gs pos="100000">
                      <a:srgbClr val="FFFFFF">
                        <a:alpha val="50000"/>
                      </a:srgbClr>
                    </a:gs>
                  </a:gsLst>
                  <a:lin ang="2700000" scaled="0"/>
                </a:gradFill>
                <a:effectLst/>
                <a:uFillTx/>
                <a:latin typeface="IntelOne Display Medium" panose="020B0703020203020204" pitchFamily="34" charset="0"/>
                <a:ea typeface="Intel Clear Light" panose="020B0404020203020204" pitchFamily="34" charset="0"/>
                <a:cs typeface="Intel Clear Light" panose="020B0404020203020204" pitchFamily="34" charset="0"/>
                <a:sym typeface="Helvetica Neue"/>
              </a:defRPr>
            </a:lvl1pPr>
          </a:lstStyle>
          <a:p>
            <a:r>
              <a:rPr lang="en-US"/>
              <a:t>Click to edit Master title style</a:t>
            </a:r>
          </a:p>
        </p:txBody>
      </p:sp>
    </p:spTree>
    <p:extLst>
      <p:ext uri="{BB962C8B-B14F-4D97-AF65-F5344CB8AC3E}">
        <p14:creationId xmlns:p14="http://schemas.microsoft.com/office/powerpoint/2010/main" val="19281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9E57986-E823-49CC-B8D3-C5A2AD9415DB}"/>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tx1"/>
                </a:solidFill>
              </a:defRPr>
            </a:lvl1pPr>
          </a:lstStyle>
          <a:p>
            <a:r>
              <a:rPr lang="en-US"/>
              <a:t>Click to edit title style</a:t>
            </a:r>
          </a:p>
        </p:txBody>
      </p:sp>
      <p:sp>
        <p:nvSpPr>
          <p:cNvPr id="17" name="Rectangle 16">
            <a:extLst>
              <a:ext uri="{FF2B5EF4-FFF2-40B4-BE49-F238E27FC236}">
                <a16:creationId xmlns:a16="http://schemas.microsoft.com/office/drawing/2014/main" id="{E32B7E3E-B537-4EE3-BA97-B90982F6C31B}"/>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3506BD04-B5E7-422F-B321-54907EFDFDD8}"/>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E175E17D-D74E-461D-9994-21701E9CF3FE}"/>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5" name="Rectangle 14">
            <a:extLst>
              <a:ext uri="{FF2B5EF4-FFF2-40B4-BE49-F238E27FC236}">
                <a16:creationId xmlns:a16="http://schemas.microsoft.com/office/drawing/2014/main" id="{165D4340-FCEE-4743-A648-5DB311031F75}"/>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C35DA17-DFF2-467C-A710-877908080517}"/>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1" name="Rectangle 20">
              <a:extLst>
                <a:ext uri="{FF2B5EF4-FFF2-40B4-BE49-F238E27FC236}">
                  <a16:creationId xmlns:a16="http://schemas.microsoft.com/office/drawing/2014/main" id="{C6AEFDCF-A68C-4E0D-95B4-6F1A9717550A}"/>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F55E41F1-4636-455F-8CC5-9CC2D25CD287}"/>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BF6C486-C6BA-41CF-8F21-5691BA4400F2}"/>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4" name="TextBox 23">
            <a:extLst>
              <a:ext uri="{FF2B5EF4-FFF2-40B4-BE49-F238E27FC236}">
                <a16:creationId xmlns:a16="http://schemas.microsoft.com/office/drawing/2014/main" id="{A0695690-BC82-4B1F-9B7E-92DC6CAFF117}"/>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34391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with Frame Whit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Rectangle 6">
            <a:extLst>
              <a:ext uri="{FF2B5EF4-FFF2-40B4-BE49-F238E27FC236}">
                <a16:creationId xmlns:a16="http://schemas.microsoft.com/office/drawing/2014/main" id="{A00988D3-27CA-4F8F-A6E2-E1104C51DCB1}"/>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B7030671-1E88-49B1-9FE5-927C1B8EE1BE}"/>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6" name="Rectangle 5">
            <a:extLst>
              <a:ext uri="{FF2B5EF4-FFF2-40B4-BE49-F238E27FC236}">
                <a16:creationId xmlns:a16="http://schemas.microsoft.com/office/drawing/2014/main" id="{AA228789-1C29-4F2A-B05E-B47226DD5081}"/>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828800"/>
            <a:ext cx="10557387" cy="3200400"/>
          </a:xfrm>
        </p:spPr>
        <p:txBody>
          <a:bodyPr>
            <a:normAutofit/>
          </a:bodyPr>
          <a:lstStyle>
            <a:lvl1pPr algn="ctr">
              <a:defRPr sz="4800">
                <a:solidFill>
                  <a:schemeClr val="accent1"/>
                </a:solidFill>
              </a:defRPr>
            </a:lvl1pPr>
          </a:lstStyle>
          <a:p>
            <a:r>
              <a:rPr lang="en-US"/>
              <a:t>Click to edit title style</a:t>
            </a:r>
          </a:p>
        </p:txBody>
      </p:sp>
    </p:spTree>
    <p:extLst>
      <p:ext uri="{BB962C8B-B14F-4D97-AF65-F5344CB8AC3E}">
        <p14:creationId xmlns:p14="http://schemas.microsoft.com/office/powerpoint/2010/main" val="83601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with Frame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Graphic 5">
            <a:extLst>
              <a:ext uri="{FF2B5EF4-FFF2-40B4-BE49-F238E27FC236}">
                <a16:creationId xmlns:a16="http://schemas.microsoft.com/office/drawing/2014/main" id="{5DDBF953-491D-46D1-9B3A-9BACF5F24487}"/>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F2B9AAD6-9860-4DB3-B7F8-14D9F7EC7EC8}"/>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8" name="Rectangle 7">
            <a:extLst>
              <a:ext uri="{FF2B5EF4-FFF2-40B4-BE49-F238E27FC236}">
                <a16:creationId xmlns:a16="http://schemas.microsoft.com/office/drawing/2014/main" id="{02595309-FEF7-41EA-9715-F4426DF07254}"/>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Rectangle 9">
            <a:extLst>
              <a:ext uri="{FF2B5EF4-FFF2-40B4-BE49-F238E27FC236}">
                <a16:creationId xmlns:a16="http://schemas.microsoft.com/office/drawing/2014/main" id="{2460A36B-1810-4498-834B-51F1D1A293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EFA9CD9B-5FA5-485E-919D-13A6CB9B3191}"/>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2" name="Graphic 11">
            <a:extLst>
              <a:ext uri="{FF2B5EF4-FFF2-40B4-BE49-F238E27FC236}">
                <a16:creationId xmlns:a16="http://schemas.microsoft.com/office/drawing/2014/main" id="{9404C922-CDF2-4F38-AFEE-299C1D97DA89}"/>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92FF7EB7-3074-4A03-9376-7D8CBA804C4B}"/>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BE6E5BC3-B783-496C-9E9D-03475FAADAC4}"/>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776845"/>
            <a:ext cx="10557387" cy="3304310"/>
          </a:xfrm>
        </p:spPr>
        <p:txBody>
          <a:bodyPr>
            <a:normAutofit/>
          </a:bodyPr>
          <a:lstStyle>
            <a:lvl1pPr algn="ctr">
              <a:defRPr sz="4800">
                <a:solidFill>
                  <a:schemeClr val="bg1"/>
                </a:solidFill>
              </a:defRPr>
            </a:lvl1pPr>
          </a:lstStyle>
          <a:p>
            <a:r>
              <a:rPr lang="en-US"/>
              <a:t>Click to edit title style</a:t>
            </a:r>
          </a:p>
        </p:txBody>
      </p:sp>
    </p:spTree>
    <p:extLst>
      <p:ext uri="{BB962C8B-B14F-4D97-AF65-F5344CB8AC3E}">
        <p14:creationId xmlns:p14="http://schemas.microsoft.com/office/powerpoint/2010/main" val="108220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pic>
        <p:nvPicPr>
          <p:cNvPr id="3" name="Picture 2" descr="Logo&#10;&#10;Description automatically generated">
            <a:extLst>
              <a:ext uri="{FF2B5EF4-FFF2-40B4-BE49-F238E27FC236}">
                <a16:creationId xmlns:a16="http://schemas.microsoft.com/office/drawing/2014/main" id="{204B0861-499A-4B5C-86C7-11D994DAA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94783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0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1430000" cy="1199822"/>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1487056"/>
            <a:ext cx="11430000" cy="4689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071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769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83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EF279DB-721E-4740-B373-F43DBA4668ED}"/>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rgbClr val="0068B5"/>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CA89338A-BE4E-4DD9-8564-55351F6739CC}"/>
              </a:ext>
              <a:ext uri="{C183D7F6-B498-43B3-948B-1728B52AA6E4}">
                <adec:decorative xmlns:adec="http://schemas.microsoft.com/office/drawing/2017/decorative" val="1"/>
              </a:ext>
            </a:extLst>
          </p:cNvPr>
          <p:cNvSpPr/>
          <p:nvPr userDrawn="1"/>
        </p:nvSpPr>
        <p:spPr>
          <a:xfrm>
            <a:off x="5867399" y="402558"/>
            <a:ext cx="5930901" cy="6003471"/>
          </a:xfrm>
          <a:prstGeom prst="rect">
            <a:avLst/>
          </a:prstGeom>
          <a:gradFill>
            <a:gsLst>
              <a:gs pos="33000">
                <a:srgbClr val="002060">
                  <a:alpha val="60000"/>
                </a:srgbClr>
              </a:gs>
              <a:gs pos="100000">
                <a:srgbClr val="002060">
                  <a:alpha val="81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lvl="0" defTabSz="609600" hangingPunct="1">
              <a:lnSpc>
                <a:spcPct val="85000"/>
              </a:lnSpc>
              <a:spcBef>
                <a:spcPts val="0"/>
              </a:spcBef>
            </a:pPr>
            <a:endParaRPr lang="en-US" noProof="0">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sym typeface="Helvetica Neue Medium"/>
            </a:endParaRPr>
          </a:p>
        </p:txBody>
      </p:sp>
      <p:grpSp>
        <p:nvGrpSpPr>
          <p:cNvPr id="21" name="Group 20">
            <a:extLst>
              <a:ext uri="{FF2B5EF4-FFF2-40B4-BE49-F238E27FC236}">
                <a16:creationId xmlns:a16="http://schemas.microsoft.com/office/drawing/2014/main" id="{44FF23BB-1B58-4426-B140-3D9FA482A89E}"/>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2" name="Rectangle 21">
              <a:extLst>
                <a:ext uri="{FF2B5EF4-FFF2-40B4-BE49-F238E27FC236}">
                  <a16:creationId xmlns:a16="http://schemas.microsoft.com/office/drawing/2014/main" id="{92434CB5-43D4-4872-908C-B6AEEF1A89AD}"/>
                </a:ext>
              </a:extLst>
            </p:cNvPr>
            <p:cNvSpPr/>
            <p:nvPr/>
          </p:nvSpPr>
          <p:spPr>
            <a:xfrm>
              <a:off x="709974" y="2295340"/>
              <a:ext cx="319157" cy="319157"/>
            </a:xfrm>
            <a:prstGeom prst="rect">
              <a:avLst/>
            </a:prstGeom>
            <a:solidFill>
              <a:srgbClr val="00C7F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F85E4E06-F4DF-42ED-A51A-E0ACB7562E7B}"/>
                </a:ext>
              </a:extLst>
            </p:cNvPr>
            <p:cNvSpPr/>
            <p:nvPr/>
          </p:nvSpPr>
          <p:spPr>
            <a:xfrm>
              <a:off x="536812" y="2123120"/>
              <a:ext cx="174318" cy="174318"/>
            </a:xfrm>
            <a:prstGeom prst="rect">
              <a:avLst/>
            </a:prstGeom>
            <a:solidFill>
              <a:srgbClr val="7BDEFF"/>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24" name="Rectangle 23">
              <a:extLst>
                <a:ext uri="{FF2B5EF4-FFF2-40B4-BE49-F238E27FC236}">
                  <a16:creationId xmlns:a16="http://schemas.microsoft.com/office/drawing/2014/main" id="{8F7CB93C-FF00-4FB8-865C-575A69BEBC05}"/>
                </a:ext>
              </a:extLst>
            </p:cNvPr>
            <p:cNvSpPr/>
            <p:nvPr/>
          </p:nvSpPr>
          <p:spPr>
            <a:xfrm>
              <a:off x="711130" y="2023074"/>
              <a:ext cx="100045" cy="100045"/>
            </a:xfrm>
            <a:prstGeom prst="rect">
              <a:avLst/>
            </a:prstGeom>
            <a:solidFill>
              <a:srgbClr val="B4F0FF"/>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grpSp>
        <p:nvGrpSpPr>
          <p:cNvPr id="26" name="Group 25">
            <a:extLst>
              <a:ext uri="{FF2B5EF4-FFF2-40B4-BE49-F238E27FC236}">
                <a16:creationId xmlns:a16="http://schemas.microsoft.com/office/drawing/2014/main" id="{B7468D21-4646-4235-97E0-84F7C4FC0040}"/>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7" name="Rectangle 26">
              <a:extLst>
                <a:ext uri="{FF2B5EF4-FFF2-40B4-BE49-F238E27FC236}">
                  <a16:creationId xmlns:a16="http://schemas.microsoft.com/office/drawing/2014/main" id="{1EA3B3EA-D590-4D8B-B62C-60DEDB2D0C63}"/>
                </a:ext>
              </a:extLst>
            </p:cNvPr>
            <p:cNvSpPr/>
            <p:nvPr userDrawn="1"/>
          </p:nvSpPr>
          <p:spPr>
            <a:xfrm>
              <a:off x="709974" y="2295340"/>
              <a:ext cx="319157" cy="319157"/>
            </a:xfrm>
            <a:prstGeom prst="rect">
              <a:avLst/>
            </a:prstGeom>
            <a:solidFill>
              <a:srgbClr val="00C7FD"/>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28" name="Rectangle 27">
              <a:extLst>
                <a:ext uri="{FF2B5EF4-FFF2-40B4-BE49-F238E27FC236}">
                  <a16:creationId xmlns:a16="http://schemas.microsoft.com/office/drawing/2014/main" id="{13D49C9D-DE59-402F-BB3B-5A752F320C31}"/>
                </a:ext>
              </a:extLst>
            </p:cNvPr>
            <p:cNvSpPr/>
            <p:nvPr userDrawn="1"/>
          </p:nvSpPr>
          <p:spPr>
            <a:xfrm>
              <a:off x="536812" y="2123120"/>
              <a:ext cx="174318" cy="174318"/>
            </a:xfrm>
            <a:prstGeom prst="rect">
              <a:avLst/>
            </a:prstGeom>
            <a:solidFill>
              <a:srgbClr val="7BDEFF"/>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29" name="Rectangle 28">
              <a:extLst>
                <a:ext uri="{FF2B5EF4-FFF2-40B4-BE49-F238E27FC236}">
                  <a16:creationId xmlns:a16="http://schemas.microsoft.com/office/drawing/2014/main" id="{9549B05A-EB5C-4387-AF5E-7B17258D1C48}"/>
                </a:ext>
              </a:extLst>
            </p:cNvPr>
            <p:cNvSpPr/>
            <p:nvPr userDrawn="1"/>
          </p:nvSpPr>
          <p:spPr>
            <a:xfrm>
              <a:off x="711130" y="2023074"/>
              <a:ext cx="100045" cy="100045"/>
            </a:xfrm>
            <a:prstGeom prst="rect">
              <a:avLst/>
            </a:prstGeom>
            <a:solidFill>
              <a:srgbClr val="B4F0FF"/>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sp>
        <p:nvSpPr>
          <p:cNvPr id="3" name="Text Placeholder 2">
            <a:extLst>
              <a:ext uri="{FF2B5EF4-FFF2-40B4-BE49-F238E27FC236}">
                <a16:creationId xmlns:a16="http://schemas.microsoft.com/office/drawing/2014/main" id="{0C2E1894-775E-4FC0-AF9C-6F2E99B9C6EE}"/>
              </a:ext>
            </a:extLst>
          </p:cNvPr>
          <p:cNvSpPr>
            <a:spLocks noGrp="1"/>
          </p:cNvSpPr>
          <p:nvPr>
            <p:ph type="body" sz="quarter" idx="10" hasCustomPrompt="1"/>
          </p:nvPr>
        </p:nvSpPr>
        <p:spPr>
          <a:xfrm>
            <a:off x="1028700" y="2614613"/>
            <a:ext cx="4552950" cy="1455737"/>
          </a:xfrm>
        </p:spPr>
        <p:txBody>
          <a:bodyPr>
            <a:noAutofit/>
          </a:bodyPr>
          <a:lstStyle>
            <a:lvl1pPr marL="0" indent="0">
              <a:buFontTx/>
              <a:buNone/>
              <a:defRPr sz="4800">
                <a:latin typeface="+mj-lt"/>
              </a:defRPr>
            </a:lvl1pPr>
          </a:lstStyle>
          <a:p>
            <a:pPr lvl="0"/>
            <a:r>
              <a:rPr lang="en-US"/>
              <a:t>Click to edit title</a:t>
            </a:r>
          </a:p>
        </p:txBody>
      </p:sp>
      <p:sp>
        <p:nvSpPr>
          <p:cNvPr id="5" name="Text Placeholder 4">
            <a:extLst>
              <a:ext uri="{FF2B5EF4-FFF2-40B4-BE49-F238E27FC236}">
                <a16:creationId xmlns:a16="http://schemas.microsoft.com/office/drawing/2014/main" id="{2315CA17-9ECC-4788-A4E0-5F782C3313D8}"/>
              </a:ext>
            </a:extLst>
          </p:cNvPr>
          <p:cNvSpPr>
            <a:spLocks noGrp="1"/>
          </p:cNvSpPr>
          <p:nvPr>
            <p:ph type="body" sz="quarter" idx="11"/>
          </p:nvPr>
        </p:nvSpPr>
        <p:spPr>
          <a:xfrm>
            <a:off x="6292850" y="812800"/>
            <a:ext cx="5105400" cy="5232400"/>
          </a:xfrm>
        </p:spPr>
        <p:txBody>
          <a:bodyPr anchor="ctr">
            <a:normAutofit/>
          </a:bodyPr>
          <a:lstStyle>
            <a:lvl1pPr>
              <a:defRPr sz="3200"/>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32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11433464" cy="119982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1496292"/>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6384599" y="1496292"/>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2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609600" y="2229178"/>
            <a:ext cx="10972800" cy="1199822"/>
          </a:xfrm>
        </p:spPr>
        <p:txBody>
          <a:bodyPr anchor="b" anchorCtr="0">
            <a:normAutofit/>
          </a:bodyPr>
          <a:lstStyle>
            <a:lvl1pPr algn="ctr">
              <a:defRPr sz="4800"/>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9600" y="3449317"/>
            <a:ext cx="10972800" cy="681935"/>
          </a:xfrm>
        </p:spPr>
        <p:txBody>
          <a:bodyPr>
            <a:normAutofit/>
          </a:bodyPr>
          <a:lstStyle>
            <a:lvl1pPr marL="0" indent="0" algn="ctr">
              <a:buNone/>
              <a:defRPr sz="28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137974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3.sv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1433464" cy="11998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1433464" cy="46852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department or event name">
            <a:extLst>
              <a:ext uri="{FF2B5EF4-FFF2-40B4-BE49-F238E27FC236}">
                <a16:creationId xmlns:a16="http://schemas.microsoft.com/office/drawing/2014/main" id="{F45A2A2C-4762-4CD9-9644-1DB00E74E2D4}"/>
              </a:ext>
            </a:extLst>
          </p:cNvPr>
          <p:cNvSpPr/>
          <p:nvPr userDrawn="1"/>
        </p:nvSpPr>
        <p:spPr>
          <a:xfrm>
            <a:off x="308164" y="6510549"/>
            <a:ext cx="4276536" cy="230832"/>
          </a:xfrm>
          <a:prstGeom prst="rect">
            <a:avLst/>
          </a:prstGeom>
        </p:spPr>
        <p:txBody>
          <a:bodyPr wrap="square">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r>
              <a:rPr lang="en-US" sz="1000" b="0" i="0">
                <a:solidFill>
                  <a:schemeClr val="tx1"/>
                </a:solidFill>
                <a:latin typeface="IntelOne Display Medium" panose="020B0703020203020204" pitchFamily="34" charset="0"/>
                <a:ea typeface="Intel Clear" panose="020B0604020203020204" pitchFamily="34" charset="0"/>
                <a:cs typeface="Times New Roman" panose="02020603050405020304" pitchFamily="18" charset="0"/>
              </a:rPr>
              <a:t>Q1</a:t>
            </a:r>
            <a:r>
              <a:rPr lang="en-US" sz="1000" b="0" i="0">
                <a:solidFill>
                  <a:schemeClr val="tx1"/>
                </a:solidFill>
                <a:latin typeface="IntelOne Display Light" panose="020B0403020203020204" pitchFamily="34" charset="0"/>
                <a:ea typeface="Intel Clear" panose="020B0604020203020204" pitchFamily="34" charset="0"/>
                <a:cs typeface="Times New Roman" panose="02020603050405020304" pitchFamily="18" charset="0"/>
              </a:rPr>
              <a:t> </a:t>
            </a:r>
            <a:r>
              <a:rPr lang="en-US" sz="1000" b="1" i="0">
                <a:solidFill>
                  <a:schemeClr val="tx1"/>
                </a:solidFill>
                <a:latin typeface="IntelOne Display Light" panose="020B0403020203020204" pitchFamily="34" charset="0"/>
                <a:ea typeface="Intel Clear" panose="020B0604020203020204" pitchFamily="34" charset="0"/>
                <a:cs typeface="Times New Roman" panose="02020603050405020304" pitchFamily="18" charset="0"/>
              </a:rPr>
              <a:t>2023 </a:t>
            </a:r>
            <a:r>
              <a:rPr lang="en-US" sz="1000" b="0" i="0">
                <a:solidFill>
                  <a:schemeClr val="tx1"/>
                </a:solidFill>
                <a:latin typeface="IntelOne Display Light" panose="020B0403020203020204" pitchFamily="34" charset="0"/>
                <a:ea typeface="Intel Clear" panose="020B0604020203020204" pitchFamily="34" charset="0"/>
                <a:cs typeface="Times New Roman" panose="02020603050405020304" pitchFamily="18" charset="0"/>
              </a:rPr>
              <a:t>Exec Sync | </a:t>
            </a:r>
            <a:r>
              <a:rPr lang="en-US" sz="1000">
                <a:solidFill>
                  <a:schemeClr val="tx1"/>
                </a:solidFill>
                <a:latin typeface="+mj-lt"/>
                <a:ea typeface="Intel Clear" panose="020B0604020203020204" pitchFamily="34" charset="0"/>
                <a:cs typeface="Times New Roman" panose="02020603050405020304" pitchFamily="18" charset="0"/>
              </a:rPr>
              <a:t>Intel Confidential</a:t>
            </a:r>
          </a:p>
        </p:txBody>
      </p:sp>
      <p:sp>
        <p:nvSpPr>
          <p:cNvPr id="8" name="TextBox 7" descr="page  number">
            <a:extLst>
              <a:ext uri="{FF2B5EF4-FFF2-40B4-BE49-F238E27FC236}">
                <a16:creationId xmlns:a16="http://schemas.microsoft.com/office/drawing/2014/main" id="{52C11CFB-1C11-4D50-8A55-68A8F1088BF2}"/>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0" name="Graphic 9">
            <a:extLst>
              <a:ext uri="{FF2B5EF4-FFF2-40B4-BE49-F238E27FC236}">
                <a16:creationId xmlns:a16="http://schemas.microsoft.com/office/drawing/2014/main" id="{DC13B0F8-7A3E-479B-A7BB-E57D43F16568}"/>
              </a:ext>
              <a:ext uri="{C183D7F6-B498-43B3-948B-1728B52AA6E4}">
                <adec:decorative xmlns:adec="http://schemas.microsoft.com/office/drawing/2017/decorative" val="1"/>
              </a:ext>
            </a:extLst>
          </p:cNvPr>
          <p:cNvPicPr>
            <a:picLocks noChangeAspect="1"/>
          </p:cNvPicPr>
          <p:nvPr userDrawn="1"/>
        </p:nvPicPr>
        <p:blipFill>
          <a:blip r:embed="rId14">
            <a:lum bright="100000"/>
            <a:extLst>
              <a:ext uri="{96DAC541-7B7A-43D3-8B79-37D633B846F1}">
                <asvg:svgBlip xmlns:asvg="http://schemas.microsoft.com/office/drawing/2016/SVG/main" r:embed="rId15"/>
              </a:ext>
            </a:extLst>
          </a:blip>
          <a:stretch>
            <a:fillRect/>
          </a:stretch>
        </p:blipFill>
        <p:spPr>
          <a:xfrm>
            <a:off x="11262158" y="6554735"/>
            <a:ext cx="476084" cy="177524"/>
          </a:xfrm>
          <a:prstGeom prst="rect">
            <a:avLst/>
          </a:prstGeom>
        </p:spPr>
      </p:pic>
      <p:cxnSp>
        <p:nvCxnSpPr>
          <p:cNvPr id="5" name="Straight Connector 4">
            <a:extLst>
              <a:ext uri="{FF2B5EF4-FFF2-40B4-BE49-F238E27FC236}">
                <a16:creationId xmlns:a16="http://schemas.microsoft.com/office/drawing/2014/main" id="{EA56AEF1-6F4E-4FF9-9E3E-034BACDF911C}"/>
              </a:ext>
            </a:extLst>
          </p:cNvPr>
          <p:cNvCxnSpPr/>
          <p:nvPr userDrawn="1"/>
        </p:nvCxnSpPr>
        <p:spPr>
          <a:xfrm>
            <a:off x="11796135" y="6531890"/>
            <a:ext cx="0" cy="228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617417"/>
      </p:ext>
    </p:extLst>
  </p:cSld>
  <p:clrMap bg1="lt1" tx1="dk1" bg2="lt2" tx2="dk2" accent1="accent1" accent2="accent2" accent3="accent3" accent4="accent4" accent5="accent5" accent6="accent6" hlink="hlink" folHlink="folHlink"/>
  <p:sldLayoutIdLst>
    <p:sldLayoutId id="2147483991" r:id="rId1"/>
    <p:sldLayoutId id="2147483938" r:id="rId2"/>
    <p:sldLayoutId id="2147483994" r:id="rId3"/>
    <p:sldLayoutId id="2147483939" r:id="rId4"/>
    <p:sldLayoutId id="2147483940" r:id="rId5"/>
    <p:sldLayoutId id="2147483941" r:id="rId6"/>
    <p:sldLayoutId id="2147483992" r:id="rId7"/>
    <p:sldLayoutId id="2147483942" r:id="rId8"/>
    <p:sldLayoutId id="2147483943" r:id="rId9"/>
    <p:sldLayoutId id="2147483964" r:id="rId10"/>
    <p:sldLayoutId id="21474839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9" name="Rectangle 8" descr="Department or Event Name">
            <a:extLst>
              <a:ext uri="{FF2B5EF4-FFF2-40B4-BE49-F238E27FC236}">
                <a16:creationId xmlns:a16="http://schemas.microsoft.com/office/drawing/2014/main" id="{8A75CF89-9B1A-49AA-8C1C-7280637B6567}"/>
              </a:ext>
            </a:extLst>
          </p:cNvPr>
          <p:cNvSpPr/>
          <p:nvPr/>
        </p:nvSpPr>
        <p:spPr>
          <a:xfrm>
            <a:off x="286365" y="6510549"/>
            <a:ext cx="2172390"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137466" y="6554735"/>
            <a:ext cx="476084" cy="177524"/>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EDE1E402-C0AA-4A44-97FB-BE9DDACF9A55}"/>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descr="Intel Confidential">
            <a:extLst>
              <a:ext uri="{FF2B5EF4-FFF2-40B4-BE49-F238E27FC236}">
                <a16:creationId xmlns:a16="http://schemas.microsoft.com/office/drawing/2014/main" id="{906391AB-9F76-4178-9622-4768A6A6C7CA}"/>
              </a:ext>
            </a:extLst>
          </p:cNvPr>
          <p:cNvSpPr/>
          <p:nvPr userDrawn="1"/>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15" name="Rectangle 14" descr="Department or Event Name">
            <a:extLst>
              <a:ext uri="{FF2B5EF4-FFF2-40B4-BE49-F238E27FC236}">
                <a16:creationId xmlns:a16="http://schemas.microsoft.com/office/drawing/2014/main" id="{690E8CB7-4C09-47D4-9A3A-4E8E8877F589}"/>
              </a:ext>
            </a:extLst>
          </p:cNvPr>
          <p:cNvSpPr/>
          <p:nvPr userDrawn="1"/>
        </p:nvSpPr>
        <p:spPr>
          <a:xfrm>
            <a:off x="286365" y="6510549"/>
            <a:ext cx="1842171" cy="258532"/>
          </a:xfrm>
          <a:prstGeom prst="rect">
            <a:avLst/>
          </a:prstGeom>
        </p:spPr>
        <p:txBody>
          <a:bodyPr wrap="none">
            <a:spAutoFit/>
          </a:bodyPr>
          <a:lstStyle/>
          <a:p>
            <a:pPr algn="l"/>
            <a:r>
              <a:rPr lang="en-US" sz="1200" b="0" i="0" dirty="0">
                <a:solidFill>
                  <a:schemeClr val="tx1"/>
                </a:solidFill>
                <a:latin typeface="IntelOne Display Light" panose="020B0403020203020204" pitchFamily="34" charset="0"/>
                <a:ea typeface="Intel Clear" panose="020B0604020203020204" pitchFamily="34" charset="0"/>
                <a:cs typeface="Times New Roman" panose="02020603050405020304" pitchFamily="18" charset="0"/>
              </a:rPr>
              <a:t>Q1 2023 Exec Sync 2023</a:t>
            </a:r>
          </a:p>
        </p:txBody>
      </p:sp>
      <p:pic>
        <p:nvPicPr>
          <p:cNvPr id="16" name="Graphic 15">
            <a:extLst>
              <a:ext uri="{FF2B5EF4-FFF2-40B4-BE49-F238E27FC236}">
                <a16:creationId xmlns:a16="http://schemas.microsoft.com/office/drawing/2014/main" id="{3DB6E0FE-A458-4FC3-8BCF-C3DEF3B9E242}"/>
              </a:ext>
              <a:ext uri="{C183D7F6-B498-43B3-948B-1728B52AA6E4}">
                <adec:decorative xmlns:adec="http://schemas.microsoft.com/office/drawing/2017/decorative" val="1"/>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1137466" y="6554735"/>
            <a:ext cx="476084" cy="177524"/>
          </a:xfrm>
          <a:prstGeom prst="rect">
            <a:avLst/>
          </a:prstGeom>
        </p:spPr>
      </p:pic>
      <p:sp>
        <p:nvSpPr>
          <p:cNvPr id="17" name="TextBox 16" descr="page number">
            <a:extLst>
              <a:ext uri="{FF2B5EF4-FFF2-40B4-BE49-F238E27FC236}">
                <a16:creationId xmlns:a16="http://schemas.microsoft.com/office/drawing/2014/main" id="{53D7E5EC-4B62-4515-9A8B-0AB847259844}"/>
              </a:ext>
            </a:extLst>
          </p:cNvPr>
          <p:cNvSpPr txBox="1"/>
          <p:nvPr userDrawn="1"/>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8" name="Rectangle 17">
            <a:extLst>
              <a:ext uri="{FF2B5EF4-FFF2-40B4-BE49-F238E27FC236}">
                <a16:creationId xmlns:a16="http://schemas.microsoft.com/office/drawing/2014/main" id="{51A5FD6C-5104-45F8-8C61-CC0432723E0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3662114743"/>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 id="2147484016" r:id="rId21"/>
    <p:sldLayoutId id="2147484017" r:id="rId22"/>
    <p:sldLayoutId id="214748401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xecutive.communications@intel.com"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AD7E7-AA38-47B5-9129-735B948470F6}"/>
              </a:ext>
            </a:extLst>
          </p:cNvPr>
          <p:cNvSpPr>
            <a:spLocks noGrp="1"/>
          </p:cNvSpPr>
          <p:nvPr>
            <p:ph type="title"/>
          </p:nvPr>
        </p:nvSpPr>
        <p:spPr/>
        <p:txBody>
          <a:bodyPr/>
          <a:lstStyle/>
          <a:p>
            <a:r>
              <a:rPr lang="en-US" dirty="0"/>
              <a:t>How to use this Passdown</a:t>
            </a:r>
          </a:p>
        </p:txBody>
      </p:sp>
      <p:sp>
        <p:nvSpPr>
          <p:cNvPr id="6" name="Content Placeholder 5">
            <a:extLst>
              <a:ext uri="{FF2B5EF4-FFF2-40B4-BE49-F238E27FC236}">
                <a16:creationId xmlns:a16="http://schemas.microsoft.com/office/drawing/2014/main" id="{CE539A01-680A-4704-A360-0E8F0A9BC86E}"/>
              </a:ext>
            </a:extLst>
          </p:cNvPr>
          <p:cNvSpPr>
            <a:spLocks noGrp="1"/>
          </p:cNvSpPr>
          <p:nvPr>
            <p:ph idx="1"/>
          </p:nvPr>
        </p:nvSpPr>
        <p:spPr>
          <a:xfrm>
            <a:off x="381000" y="1174887"/>
            <a:ext cx="10972800" cy="4689908"/>
          </a:xfrm>
        </p:spPr>
        <p:txBody>
          <a:bodyPr lIns="0" tIns="0" rIns="0" bIns="0" anchor="t">
            <a:noAutofit/>
          </a:bodyPr>
          <a:lstStyle/>
          <a:p>
            <a:pPr marL="0" indent="0">
              <a:buNone/>
            </a:pPr>
            <a:r>
              <a:rPr lang="en-US" sz="1800" b="1" dirty="0">
                <a:latin typeface="IntelOne Display Light"/>
              </a:rPr>
              <a:t>This </a:t>
            </a:r>
            <a:r>
              <a:rPr lang="en-US" sz="1800" b="1" dirty="0" err="1">
                <a:latin typeface="IntelOne Display Light"/>
              </a:rPr>
              <a:t>passdown</a:t>
            </a:r>
            <a:r>
              <a:rPr lang="en-US" sz="1800" b="1" dirty="0">
                <a:latin typeface="IntelOne Display Light"/>
              </a:rPr>
              <a:t> provides an overview of messages and content from the Q1 2023 Exec Sync. </a:t>
            </a:r>
            <a:endParaRPr lang="en-US" sz="1800" dirty="0">
              <a:latin typeface="IntelOne Display Light" panose="020B0403020203020204" pitchFamily="34" charset="0"/>
            </a:endParaRPr>
          </a:p>
          <a:p>
            <a:pPr marL="0" indent="0">
              <a:buNone/>
            </a:pPr>
            <a:r>
              <a:rPr lang="en-US" sz="1800" b="1" dirty="0">
                <a:solidFill>
                  <a:srgbClr val="0070C0"/>
                </a:solidFill>
                <a:latin typeface="IntelOne Display Light"/>
              </a:rPr>
              <a:t>Leadership Expectations </a:t>
            </a:r>
            <a:endParaRPr lang="en-US" sz="1800" b="1" dirty="0">
              <a:solidFill>
                <a:srgbClr val="0070C0"/>
              </a:solidFill>
              <a:latin typeface="IntelOne Display Light" panose="020B0403020203020204" pitchFamily="34" charset="0"/>
            </a:endParaRPr>
          </a:p>
          <a:p>
            <a:pPr marL="285750" indent="-285750">
              <a:spcBef>
                <a:spcPts val="0"/>
              </a:spcBef>
              <a:buFont typeface="Arial" panose="020B0604020202020204" pitchFamily="34" charset="0"/>
              <a:buChar char="•"/>
            </a:pPr>
            <a:r>
              <a:rPr lang="en-US" sz="1800" dirty="0">
                <a:latin typeface="IntelOne Display Light"/>
              </a:rPr>
              <a:t>Use the information included to have a </a:t>
            </a:r>
            <a:r>
              <a:rPr lang="en-US" sz="1800" dirty="0" err="1">
                <a:latin typeface="IntelOne Display Light"/>
              </a:rPr>
              <a:t>passdown</a:t>
            </a:r>
            <a:r>
              <a:rPr lang="en-US" sz="1800" dirty="0">
                <a:latin typeface="IntelOne Display Light"/>
              </a:rPr>
              <a:t> discussion with </a:t>
            </a:r>
            <a:r>
              <a:rPr lang="en-US" sz="1800" b="1" dirty="0">
                <a:latin typeface="IntelOne Display Light"/>
              </a:rPr>
              <a:t>your BU’s Grade 10+ leaders within two weeks of receiving the Passdown.</a:t>
            </a:r>
          </a:p>
          <a:p>
            <a:pPr marL="285750" indent="-285750">
              <a:spcBef>
                <a:spcPts val="0"/>
              </a:spcBef>
              <a:buFont typeface="Arial" panose="020B0604020202020204" pitchFamily="34" charset="0"/>
              <a:buChar char="•"/>
            </a:pPr>
            <a:r>
              <a:rPr lang="en-US" sz="1800" dirty="0">
                <a:latin typeface="IntelOne Display Light"/>
              </a:rPr>
              <a:t>Executives are expected to contextualize the information shared so that the required actions are relevant for their team and business.</a:t>
            </a:r>
          </a:p>
          <a:p>
            <a:pPr marL="285750" indent="-285750">
              <a:spcBef>
                <a:spcPts val="0"/>
              </a:spcBef>
              <a:buFont typeface="Arial" panose="020B0604020202020204" pitchFamily="34" charset="0"/>
              <a:buChar char="•"/>
            </a:pPr>
            <a:r>
              <a:rPr lang="en-US" sz="1800" dirty="0">
                <a:latin typeface="IntelOne Display Light"/>
              </a:rPr>
              <a:t>Time estimate to go through this content is 25 minutes.</a:t>
            </a:r>
          </a:p>
          <a:p>
            <a:pPr>
              <a:spcBef>
                <a:spcPts val="0"/>
              </a:spcBef>
            </a:pPr>
            <a:endParaRPr lang="en-US" sz="1200" dirty="0">
              <a:solidFill>
                <a:schemeClr val="bg2">
                  <a:lumMod val="75000"/>
                </a:schemeClr>
              </a:solidFill>
              <a:latin typeface="IntelOne Display Light" panose="020B0403020203020204" pitchFamily="34" charset="0"/>
            </a:endParaRPr>
          </a:p>
          <a:p>
            <a:pPr marL="0" indent="0">
              <a:spcBef>
                <a:spcPts val="0"/>
              </a:spcBef>
              <a:buNone/>
            </a:pPr>
            <a:r>
              <a:rPr lang="en-US" sz="2000" b="1" dirty="0">
                <a:solidFill>
                  <a:srgbClr val="0070C0"/>
                </a:solidFill>
                <a:latin typeface="IntelOne Display Light"/>
              </a:rPr>
              <a:t>What’s included</a:t>
            </a:r>
          </a:p>
          <a:p>
            <a:pPr>
              <a:spcBef>
                <a:spcPts val="0"/>
              </a:spcBef>
            </a:pPr>
            <a:r>
              <a:rPr lang="en-US" sz="1800" b="1" dirty="0">
                <a:latin typeface="IntelOne Display Light"/>
              </a:rPr>
              <a:t>Business update: </a:t>
            </a:r>
            <a:r>
              <a:rPr lang="en-US" sz="1800" dirty="0">
                <a:latin typeface="IntelOne Display Light"/>
              </a:rPr>
              <a:t>CEO Pat Gelsinger &amp; CPO Christy Pambianchi</a:t>
            </a:r>
          </a:p>
          <a:p>
            <a:pPr marR="0" lvl="0" algn="l">
              <a:spcBef>
                <a:spcPts val="0"/>
              </a:spcBef>
              <a:spcAft>
                <a:spcPts val="0"/>
              </a:spcAft>
            </a:pPr>
            <a:r>
              <a:rPr lang="en-US" sz="1800" b="1" dirty="0">
                <a:latin typeface="IntelOne Display Light"/>
              </a:rPr>
              <a:t>IAO – goal, model, progress and next steps: </a:t>
            </a:r>
            <a:r>
              <a:rPr lang="en-US" sz="1800" dirty="0">
                <a:latin typeface="IntelOne Display Light"/>
              </a:rPr>
              <a:t>SVP, GM and Chief Business Transformation Officer Stu Pann</a:t>
            </a:r>
          </a:p>
          <a:p>
            <a:pPr marR="0" lvl="0" algn="l">
              <a:spcBef>
                <a:spcPts val="0"/>
              </a:spcBef>
              <a:spcAft>
                <a:spcPts val="0"/>
              </a:spcAft>
            </a:pPr>
            <a:r>
              <a:rPr lang="en-US" sz="1800" b="1" dirty="0">
                <a:latin typeface="IntelOne Display Light"/>
              </a:rPr>
              <a:t>DCAI update – roadmap, trends and strategic outcomes: </a:t>
            </a:r>
            <a:r>
              <a:rPr lang="en-US" sz="1800" dirty="0">
                <a:latin typeface="IntelOne Display Light"/>
              </a:rPr>
              <a:t>DCAI EVP and GM Sandra Rivera &amp; DCAI CVP and CTO Deepak Patil</a:t>
            </a:r>
          </a:p>
          <a:p>
            <a:pPr marR="0" lvl="0" algn="l">
              <a:spcBef>
                <a:spcPts val="0"/>
              </a:spcBef>
              <a:spcAft>
                <a:spcPts val="0"/>
              </a:spcAft>
            </a:pPr>
            <a:r>
              <a:rPr lang="en-US" sz="1800" b="1" dirty="0">
                <a:latin typeface="IntelOne Display Light"/>
              </a:rPr>
              <a:t>Customer update – price feature value: </a:t>
            </a:r>
            <a:r>
              <a:rPr lang="en-US" sz="1800" dirty="0">
                <a:latin typeface="IntelOne Display Light"/>
              </a:rPr>
              <a:t>EVP and Chief Commercial Officer Christoph Schell</a:t>
            </a:r>
          </a:p>
          <a:p>
            <a:pPr marL="0" marR="0" lvl="0" indent="0" algn="l">
              <a:spcBef>
                <a:spcPts val="0"/>
              </a:spcBef>
              <a:spcAft>
                <a:spcPts val="0"/>
              </a:spcAft>
              <a:buNone/>
            </a:pPr>
            <a:endParaRPr lang="en-US" sz="1800" dirty="0">
              <a:solidFill>
                <a:schemeClr val="bg2">
                  <a:lumMod val="75000"/>
                </a:schemeClr>
              </a:solidFill>
              <a:latin typeface="IntelOne Display Light"/>
            </a:endParaRPr>
          </a:p>
          <a:p>
            <a:pPr marL="0" marR="0" lvl="0" indent="0" algn="l">
              <a:spcBef>
                <a:spcPts val="0"/>
              </a:spcBef>
              <a:spcAft>
                <a:spcPts val="0"/>
              </a:spcAft>
              <a:buNone/>
            </a:pPr>
            <a:endParaRPr lang="en-US" sz="2000" dirty="0">
              <a:solidFill>
                <a:schemeClr val="bg2">
                  <a:lumMod val="75000"/>
                </a:schemeClr>
              </a:solidFill>
              <a:latin typeface="IntelOne Display Light" panose="020B0403020203020204" pitchFamily="34" charset="0"/>
            </a:endParaRPr>
          </a:p>
          <a:p>
            <a:pPr marL="25400" indent="0">
              <a:spcBef>
                <a:spcPts val="0"/>
              </a:spcBef>
              <a:buNone/>
            </a:pPr>
            <a:r>
              <a:rPr lang="en-US" sz="2000" dirty="0">
                <a:latin typeface="IntelOne Display Light"/>
              </a:rPr>
              <a:t>Have questions or need assistance? Please reach out to </a:t>
            </a:r>
            <a:r>
              <a:rPr lang="en-US" sz="2000" dirty="0">
                <a:solidFill>
                  <a:srgbClr val="0070C0"/>
                </a:solidFill>
                <a:latin typeface="IntelOne Display Light"/>
                <a:hlinkClick r:id="rId3">
                  <a:extLst>
                    <a:ext uri="{A12FA001-AC4F-418D-AE19-62706E023703}">
                      <ahyp:hlinkClr xmlns:ahyp="http://schemas.microsoft.com/office/drawing/2018/hyperlinkcolor" val="tx"/>
                    </a:ext>
                  </a:extLst>
                </a:hlinkClick>
              </a:rPr>
              <a:t>executive.communications@intel.com</a:t>
            </a:r>
            <a:r>
              <a:rPr lang="en-US" sz="2000" dirty="0">
                <a:solidFill>
                  <a:schemeClr val="tx1"/>
                </a:solidFill>
                <a:latin typeface="IntelOne Display Light"/>
              </a:rPr>
              <a:t>. </a:t>
            </a:r>
            <a:endParaRPr lang="en-US" sz="2000" dirty="0">
              <a:solidFill>
                <a:schemeClr val="tx1"/>
              </a:solidFill>
              <a:latin typeface="IntelOne Display Light" panose="020B0403020203020204" pitchFamily="34" charset="0"/>
            </a:endParaRPr>
          </a:p>
          <a:p>
            <a:pPr marL="0" indent="0">
              <a:buNone/>
            </a:pPr>
            <a:endParaRPr lang="en-US" sz="2000" dirty="0">
              <a:latin typeface="IntelOne Display Light" panose="020B0403020203020204" pitchFamily="34" charset="0"/>
            </a:endParaRPr>
          </a:p>
        </p:txBody>
      </p:sp>
    </p:spTree>
    <p:extLst>
      <p:ext uri="{BB962C8B-B14F-4D97-AF65-F5344CB8AC3E}">
        <p14:creationId xmlns:p14="http://schemas.microsoft.com/office/powerpoint/2010/main" val="32456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2A69-53A0-E106-D36C-EE88B3FBA380}"/>
              </a:ext>
            </a:extLst>
          </p:cNvPr>
          <p:cNvSpPr>
            <a:spLocks noGrp="1"/>
          </p:cNvSpPr>
          <p:nvPr>
            <p:ph type="title"/>
          </p:nvPr>
        </p:nvSpPr>
        <p:spPr>
          <a:xfrm>
            <a:off x="367490" y="-44039"/>
            <a:ext cx="11430000" cy="1199822"/>
          </a:xfrm>
        </p:spPr>
        <p:txBody>
          <a:bodyPr/>
          <a:lstStyle/>
          <a:p>
            <a:r>
              <a:rPr lang="en-US"/>
              <a:t>Day 2 Readiness</a:t>
            </a:r>
          </a:p>
        </p:txBody>
      </p:sp>
      <p:sp>
        <p:nvSpPr>
          <p:cNvPr id="5" name="TextBox 4">
            <a:extLst>
              <a:ext uri="{FF2B5EF4-FFF2-40B4-BE49-F238E27FC236}">
                <a16:creationId xmlns:a16="http://schemas.microsoft.com/office/drawing/2014/main" id="{5D87C986-21A8-6C98-47EE-FDD4A523F5EF}"/>
              </a:ext>
            </a:extLst>
          </p:cNvPr>
          <p:cNvSpPr txBox="1"/>
          <p:nvPr/>
        </p:nvSpPr>
        <p:spPr>
          <a:xfrm>
            <a:off x="336404" y="4436994"/>
            <a:ext cx="3749040" cy="1817576"/>
          </a:xfrm>
          <a:prstGeom prst="rect">
            <a:avLst/>
          </a:prstGeom>
          <a:gradFill>
            <a:gsLst>
              <a:gs pos="33000">
                <a:srgbClr val="002060">
                  <a:alpha val="60000"/>
                </a:srgbClr>
              </a:gs>
              <a:gs pos="100000">
                <a:srgbClr val="002060">
                  <a:alpha val="81000"/>
                </a:srgbClr>
              </a:gs>
            </a:gsLst>
            <a:lin ang="2700000" scaled="0"/>
          </a:gradFill>
          <a:ln>
            <a:solidFill>
              <a:schemeClr val="accent1">
                <a:lumMod val="60000"/>
                <a:lumOff val="40000"/>
              </a:schemeClr>
            </a:solidFill>
          </a:ln>
          <a:effectLst>
            <a:outerShdw blurRad="50800" dist="38100" dir="5400000" algn="t" rotWithShape="0">
              <a:prstClr val="black">
                <a:alpha val="40000"/>
              </a:prstClr>
            </a:outerShdw>
          </a:effectLst>
        </p:spPr>
        <p:txBody>
          <a:bodyPr wrap="square" lIns="182880" tIns="91440" rIns="182880" bIns="91440" rtlCol="0">
            <a:noAutofit/>
          </a:bodyPr>
          <a:lstStyle/>
          <a:p>
            <a:pPr defTabSz="914400" hangingPunct="1">
              <a:lnSpc>
                <a:spcPct val="85000"/>
              </a:lnSpc>
              <a:spcBef>
                <a:spcPts val="300"/>
              </a:spcBef>
              <a:defRPr/>
            </a:pPr>
            <a:r>
              <a:rPr lang="en-US" sz="2000" kern="12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Pricing Update</a:t>
            </a:r>
          </a:p>
          <a:p>
            <a:pPr marL="285750" marR="0" lvl="0" indent="-173038"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800" b="0" i="0" u="none" strike="noStrike" kern="1200" cap="none" spc="0" normalizeH="0" baseline="0" noProof="0">
                <a:ln>
                  <a:noFill/>
                </a:ln>
                <a:solidFill>
                  <a:schemeClr val="tx1"/>
                </a:solidFill>
                <a:effectLst/>
                <a:uLnTx/>
                <a:uFillTx/>
                <a:latin typeface="IntelOne Text Light"/>
                <a:sym typeface="Helvetica Neue"/>
              </a:rPr>
              <a:t>Release 4 WW12</a:t>
            </a:r>
          </a:p>
          <a:p>
            <a:pPr marL="285750" marR="0" lvl="0" indent="-173038"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kumimoji="0" lang="en-US" sz="1800" b="0" i="0" u="none" strike="noStrike" kern="1200" cap="none" spc="0" normalizeH="0" baseline="0" noProof="0">
                <a:ln>
                  <a:noFill/>
                </a:ln>
                <a:solidFill>
                  <a:schemeClr val="tx1"/>
                </a:solidFill>
                <a:effectLst/>
                <a:uLnTx/>
                <a:uFillTx/>
                <a:latin typeface="IntelOne Text Light"/>
                <a:sym typeface="Helvetica Neue"/>
              </a:rPr>
              <a:t>BUs leveraging release 3 pricing now</a:t>
            </a:r>
          </a:p>
        </p:txBody>
      </p:sp>
      <p:sp>
        <p:nvSpPr>
          <p:cNvPr id="7" name="TextBox 6">
            <a:extLst>
              <a:ext uri="{FF2B5EF4-FFF2-40B4-BE49-F238E27FC236}">
                <a16:creationId xmlns:a16="http://schemas.microsoft.com/office/drawing/2014/main" id="{DD95D1CA-F391-F904-C116-732FB726D9B3}"/>
              </a:ext>
            </a:extLst>
          </p:cNvPr>
          <p:cNvSpPr txBox="1"/>
          <p:nvPr/>
        </p:nvSpPr>
        <p:spPr>
          <a:xfrm>
            <a:off x="4221480" y="4436994"/>
            <a:ext cx="3749040" cy="1817576"/>
          </a:xfrm>
          <a:prstGeom prst="rect">
            <a:avLst/>
          </a:prstGeom>
          <a:gradFill>
            <a:gsLst>
              <a:gs pos="33000">
                <a:srgbClr val="002060">
                  <a:alpha val="60000"/>
                </a:srgbClr>
              </a:gs>
              <a:gs pos="100000">
                <a:srgbClr val="002060">
                  <a:alpha val="81000"/>
                </a:srgbClr>
              </a:gs>
            </a:gsLst>
            <a:lin ang="2700000" scaled="0"/>
          </a:gradFill>
          <a:ln>
            <a:solidFill>
              <a:schemeClr val="accent1">
                <a:lumMod val="60000"/>
                <a:lumOff val="40000"/>
              </a:schemeClr>
            </a:solidFill>
          </a:ln>
          <a:effectLst>
            <a:outerShdw blurRad="50800" dist="38100" dir="5400000" algn="t" rotWithShape="0">
              <a:prstClr val="black">
                <a:alpha val="40000"/>
              </a:prstClr>
            </a:outerShdw>
          </a:effectLst>
        </p:spPr>
        <p:txBody>
          <a:bodyPr wrap="square" lIns="182880" tIns="91440" rIns="182880" bIns="91440" rtlCol="0">
            <a:noAutofit/>
          </a:bodyPr>
          <a:lstStyle/>
          <a:p>
            <a:pPr lvl="0" defTabSz="914400" eaLnBrk="1" hangingPunct="1">
              <a:lnSpc>
                <a:spcPct val="85000"/>
              </a:lnSpc>
              <a:spcBef>
                <a:spcPts val="300"/>
              </a:spcBef>
              <a:defRPr/>
            </a:pPr>
            <a:r>
              <a:rPr lang="en-US" sz="2000" kern="12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ERP</a:t>
            </a:r>
          </a:p>
          <a:p>
            <a:pPr marL="285750" indent="-173038" defTabSz="914400" hangingPunct="1">
              <a:lnSpc>
                <a:spcPct val="100000"/>
              </a:lnSpc>
              <a:spcBef>
                <a:spcPts val="0"/>
              </a:spcBef>
              <a:buSzPct val="80000"/>
              <a:buFont typeface="Wingdings" panose="05000000000000000000" pitchFamily="2" charset="2"/>
              <a:buChar char="§"/>
              <a:defRPr/>
            </a:pPr>
            <a:r>
              <a:rPr lang="en-US" sz="1800" kern="1200">
                <a:solidFill>
                  <a:schemeClr val="tx1"/>
                </a:solidFill>
                <a:latin typeface="IntelOne Text Light"/>
              </a:rPr>
              <a:t>Phase 0 kickoff coming</a:t>
            </a:r>
          </a:p>
          <a:p>
            <a:pPr marL="285750" indent="-173038" defTabSz="914400" hangingPunct="1">
              <a:lnSpc>
                <a:spcPct val="100000"/>
              </a:lnSpc>
              <a:spcBef>
                <a:spcPts val="0"/>
              </a:spcBef>
              <a:buSzPct val="80000"/>
              <a:buFont typeface="Wingdings" panose="05000000000000000000" pitchFamily="2" charset="2"/>
              <a:buChar char="§"/>
              <a:defRPr/>
            </a:pPr>
            <a:r>
              <a:rPr lang="en-US" sz="1800" kern="1200">
                <a:solidFill>
                  <a:schemeClr val="tx1"/>
                </a:solidFill>
                <a:latin typeface="IntelOne Text Light"/>
              </a:rPr>
              <a:t>SI selection underway</a:t>
            </a:r>
          </a:p>
          <a:p>
            <a:pPr marL="285750" indent="-173038" defTabSz="914400" hangingPunct="1">
              <a:lnSpc>
                <a:spcPct val="100000"/>
              </a:lnSpc>
              <a:spcBef>
                <a:spcPts val="0"/>
              </a:spcBef>
              <a:buSzPct val="80000"/>
              <a:buFont typeface="Wingdings" panose="05000000000000000000" pitchFamily="2" charset="2"/>
              <a:buChar char="§"/>
              <a:defRPr/>
            </a:pPr>
            <a:r>
              <a:rPr lang="en-US" sz="1800" kern="1200">
                <a:solidFill>
                  <a:schemeClr val="tx1"/>
                </a:solidFill>
                <a:latin typeface="IntelOne Text Light"/>
              </a:rPr>
              <a:t>S4 transition &amp; priorities </a:t>
            </a:r>
          </a:p>
        </p:txBody>
      </p:sp>
      <p:sp>
        <p:nvSpPr>
          <p:cNvPr id="8" name="TextBox 7">
            <a:extLst>
              <a:ext uri="{FF2B5EF4-FFF2-40B4-BE49-F238E27FC236}">
                <a16:creationId xmlns:a16="http://schemas.microsoft.com/office/drawing/2014/main" id="{F03F095A-945D-266E-8A5B-AD7461BF2FC4}"/>
              </a:ext>
            </a:extLst>
          </p:cNvPr>
          <p:cNvSpPr txBox="1"/>
          <p:nvPr/>
        </p:nvSpPr>
        <p:spPr>
          <a:xfrm>
            <a:off x="878834" y="835862"/>
            <a:ext cx="1043418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IntelOne Text Light"/>
                <a:sym typeface="Helvetica Neue"/>
              </a:rPr>
              <a:t>Alignment on operating model and high-level requirements</a:t>
            </a:r>
          </a:p>
        </p:txBody>
      </p:sp>
      <p:sp>
        <p:nvSpPr>
          <p:cNvPr id="9" name="TextBox 8">
            <a:extLst>
              <a:ext uri="{FF2B5EF4-FFF2-40B4-BE49-F238E27FC236}">
                <a16:creationId xmlns:a16="http://schemas.microsoft.com/office/drawing/2014/main" id="{53EC28CE-10DF-2ABC-C516-10CAEDA03D07}"/>
              </a:ext>
            </a:extLst>
          </p:cNvPr>
          <p:cNvSpPr txBox="1"/>
          <p:nvPr/>
        </p:nvSpPr>
        <p:spPr>
          <a:xfrm>
            <a:off x="8106556" y="4436994"/>
            <a:ext cx="3749040" cy="1817577"/>
          </a:xfrm>
          <a:prstGeom prst="rect">
            <a:avLst/>
          </a:prstGeom>
          <a:gradFill>
            <a:gsLst>
              <a:gs pos="33000">
                <a:srgbClr val="002060">
                  <a:alpha val="60000"/>
                </a:srgbClr>
              </a:gs>
              <a:gs pos="100000">
                <a:srgbClr val="002060">
                  <a:alpha val="81000"/>
                </a:srgbClr>
              </a:gs>
            </a:gsLst>
            <a:lin ang="2700000" scaled="0"/>
          </a:gradFill>
          <a:ln>
            <a:solidFill>
              <a:schemeClr val="accent1">
                <a:lumMod val="60000"/>
                <a:lumOff val="40000"/>
              </a:schemeClr>
            </a:solidFill>
          </a:ln>
          <a:effectLst>
            <a:outerShdw blurRad="50800" dist="38100" dir="5400000" algn="t" rotWithShape="0">
              <a:prstClr val="black">
                <a:alpha val="40000"/>
              </a:prstClr>
            </a:outerShdw>
          </a:effectLst>
        </p:spPr>
        <p:txBody>
          <a:bodyPr wrap="square" lIns="182880" tIns="91440" rIns="182880">
            <a:noAutofit/>
          </a:bodyPr>
          <a:lstStyle/>
          <a:p>
            <a:pPr lvl="0" defTabSz="914400" eaLnBrk="1" hangingPunct="1">
              <a:lnSpc>
                <a:spcPct val="85000"/>
              </a:lnSpc>
              <a:spcBef>
                <a:spcPts val="300"/>
              </a:spcBef>
              <a:defRPr/>
            </a:pPr>
            <a:r>
              <a:rPr lang="en-US" sz="2000" kern="12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Business Process:  </a:t>
            </a:r>
          </a:p>
          <a:p>
            <a:pPr marL="285750" indent="-173038" defTabSz="914400" hangingPunct="1">
              <a:lnSpc>
                <a:spcPct val="100000"/>
              </a:lnSpc>
              <a:spcBef>
                <a:spcPts val="0"/>
              </a:spcBef>
              <a:buSzPct val="80000"/>
              <a:buFont typeface="Wingdings" panose="05000000000000000000" pitchFamily="2" charset="2"/>
              <a:buChar char="§"/>
              <a:defRPr/>
            </a:pPr>
            <a:r>
              <a:rPr lang="en-US" sz="1800" kern="1200">
                <a:solidFill>
                  <a:schemeClr val="tx1"/>
                </a:solidFill>
                <a:latin typeface="IntelOne Text Light"/>
              </a:rPr>
              <a:t>Retool of internal process for revenue, close, supply management, forecasting and TMGF P&amp;L all in IAO format</a:t>
            </a:r>
          </a:p>
        </p:txBody>
      </p:sp>
      <p:grpSp>
        <p:nvGrpSpPr>
          <p:cNvPr id="23" name="Group 22">
            <a:extLst>
              <a:ext uri="{FF2B5EF4-FFF2-40B4-BE49-F238E27FC236}">
                <a16:creationId xmlns:a16="http://schemas.microsoft.com/office/drawing/2014/main" id="{A6213531-828E-1CD7-7F3E-45192277F2E9}"/>
              </a:ext>
            </a:extLst>
          </p:cNvPr>
          <p:cNvGrpSpPr/>
          <p:nvPr/>
        </p:nvGrpSpPr>
        <p:grpSpPr>
          <a:xfrm>
            <a:off x="2659930" y="1438427"/>
            <a:ext cx="6872141" cy="2846355"/>
            <a:chOff x="2651811" y="1548436"/>
            <a:chExt cx="6872141" cy="2846355"/>
          </a:xfrm>
        </p:grpSpPr>
        <p:sp>
          <p:nvSpPr>
            <p:cNvPr id="22" name="Rectangle 21">
              <a:extLst>
                <a:ext uri="{FF2B5EF4-FFF2-40B4-BE49-F238E27FC236}">
                  <a16:creationId xmlns:a16="http://schemas.microsoft.com/office/drawing/2014/main" id="{78C012F5-C3DE-35FA-C210-27B1164502D1}"/>
                </a:ext>
              </a:extLst>
            </p:cNvPr>
            <p:cNvSpPr/>
            <p:nvPr/>
          </p:nvSpPr>
          <p:spPr>
            <a:xfrm>
              <a:off x="2651811" y="1548436"/>
              <a:ext cx="6872141" cy="2846355"/>
            </a:xfrm>
            <a:prstGeom prst="rect">
              <a:avLst/>
            </a:prstGeom>
            <a:gradFill>
              <a:gsLst>
                <a:gs pos="33000">
                  <a:srgbClr val="002060">
                    <a:alpha val="60000"/>
                  </a:srgbClr>
                </a:gs>
                <a:gs pos="100000">
                  <a:srgbClr val="002060">
                    <a:alpha val="81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defTabSz="609600" hangingPunct="1">
                <a:lnSpc>
                  <a:spcPct val="85000"/>
                </a:lnSpc>
                <a:spcBef>
                  <a:spcPts val="0"/>
                </a:spcBef>
              </a:pPr>
              <a:endParaRPr lang="en-US">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endParaRPr>
            </a:p>
          </p:txBody>
        </p:sp>
        <p:sp>
          <p:nvSpPr>
            <p:cNvPr id="3" name="TextBox 2">
              <a:extLst>
                <a:ext uri="{FF2B5EF4-FFF2-40B4-BE49-F238E27FC236}">
                  <a16:creationId xmlns:a16="http://schemas.microsoft.com/office/drawing/2014/main" id="{B4120646-9103-BBDC-1362-AC16CEF7DEB4}"/>
                </a:ext>
              </a:extLst>
            </p:cNvPr>
            <p:cNvSpPr txBox="1"/>
            <p:nvPr/>
          </p:nvSpPr>
          <p:spPr>
            <a:xfrm>
              <a:off x="2980156" y="1681741"/>
              <a:ext cx="6098399" cy="353943"/>
            </a:xfrm>
            <a:prstGeom prst="rect">
              <a:avLst/>
            </a:prstGeom>
            <a:noFill/>
            <a:ln>
              <a:noFill/>
            </a:ln>
          </p:spPr>
          <p:txBody>
            <a:bodyPr wrap="square" rtlCol="0">
              <a:spAutoFit/>
            </a:bodyPr>
            <a:lstStyle/>
            <a:p>
              <a:pPr lvl="0" algn="ctr" defTabSz="914400" eaLnBrk="1" hangingPunct="1">
                <a:lnSpc>
                  <a:spcPct val="85000"/>
                </a:lnSpc>
                <a:spcBef>
                  <a:spcPts val="300"/>
                </a:spcBef>
                <a:defRPr/>
              </a:pPr>
              <a:r>
                <a:rPr lang="en-US" sz="2000" kern="12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Day 1 &amp; Day 2 Requirements</a:t>
              </a:r>
            </a:p>
          </p:txBody>
        </p:sp>
        <p:grpSp>
          <p:nvGrpSpPr>
            <p:cNvPr id="4" name="Group 3">
              <a:extLst>
                <a:ext uri="{FF2B5EF4-FFF2-40B4-BE49-F238E27FC236}">
                  <a16:creationId xmlns:a16="http://schemas.microsoft.com/office/drawing/2014/main" id="{4726C5B6-1A3A-3B4D-6B23-FBB2655B43C0}"/>
                </a:ext>
              </a:extLst>
            </p:cNvPr>
            <p:cNvGrpSpPr/>
            <p:nvPr/>
          </p:nvGrpSpPr>
          <p:grpSpPr>
            <a:xfrm>
              <a:off x="2651811" y="2192709"/>
              <a:ext cx="6872141" cy="2013840"/>
              <a:chOff x="81746" y="1677458"/>
              <a:chExt cx="11752435" cy="3629410"/>
            </a:xfrm>
            <a:gradFill>
              <a:gsLst>
                <a:gs pos="97248">
                  <a:srgbClr val="5B69FF">
                    <a:alpha val="80000"/>
                  </a:srgbClr>
                </a:gs>
                <a:gs pos="0">
                  <a:schemeClr val="accent2">
                    <a:alpha val="80000"/>
                  </a:schemeClr>
                </a:gs>
              </a:gsLst>
              <a:lin ang="2700000" scaled="1"/>
            </a:gradFill>
            <a:effectLst>
              <a:outerShdw blurRad="50800" dist="38100" dir="5400000" algn="t" rotWithShape="0">
                <a:prstClr val="black">
                  <a:alpha val="40000"/>
                </a:prstClr>
              </a:outerShdw>
            </a:effectLst>
          </p:grpSpPr>
          <p:sp>
            <p:nvSpPr>
              <p:cNvPr id="6" name="Rectangle 5">
                <a:extLst>
                  <a:ext uri="{FF2B5EF4-FFF2-40B4-BE49-F238E27FC236}">
                    <a16:creationId xmlns:a16="http://schemas.microsoft.com/office/drawing/2014/main" id="{9084CDEB-1437-11B2-02D7-4621137AA9C3}"/>
                  </a:ext>
                </a:extLst>
              </p:cNvPr>
              <p:cNvSpPr/>
              <p:nvPr/>
            </p:nvSpPr>
            <p:spPr>
              <a:xfrm>
                <a:off x="8150019" y="1677458"/>
                <a:ext cx="3325802" cy="3606731"/>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endParaRPr lang="en-US" sz="36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10" name="Rectangle 9">
                <a:extLst>
                  <a:ext uri="{FF2B5EF4-FFF2-40B4-BE49-F238E27FC236}">
                    <a16:creationId xmlns:a16="http://schemas.microsoft.com/office/drawing/2014/main" id="{63314ED9-0CE5-926B-E5CE-770FE4CE6171}"/>
                  </a:ext>
                </a:extLst>
              </p:cNvPr>
              <p:cNvSpPr/>
              <p:nvPr/>
            </p:nvSpPr>
            <p:spPr>
              <a:xfrm>
                <a:off x="4305986" y="1677458"/>
                <a:ext cx="3330823" cy="3606733"/>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endParaRPr lang="en-US" sz="36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11" name="Rectangle 10">
                <a:extLst>
                  <a:ext uri="{FF2B5EF4-FFF2-40B4-BE49-F238E27FC236}">
                    <a16:creationId xmlns:a16="http://schemas.microsoft.com/office/drawing/2014/main" id="{F828A8BE-CAEB-5E53-A8C7-1C457C8E4BAF}"/>
                  </a:ext>
                </a:extLst>
              </p:cNvPr>
              <p:cNvSpPr/>
              <p:nvPr/>
            </p:nvSpPr>
            <p:spPr>
              <a:xfrm>
                <a:off x="454336" y="1680208"/>
                <a:ext cx="3330823" cy="3626660"/>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endParaRPr lang="en-US" sz="36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cxnSp>
            <p:nvCxnSpPr>
              <p:cNvPr id="12" name="Straight Connector 11">
                <a:extLst>
                  <a:ext uri="{FF2B5EF4-FFF2-40B4-BE49-F238E27FC236}">
                    <a16:creationId xmlns:a16="http://schemas.microsoft.com/office/drawing/2014/main" id="{2326AC23-2267-8764-9B96-D6B53E3BC60A}"/>
                  </a:ext>
                </a:extLst>
              </p:cNvPr>
              <p:cNvCxnSpPr>
                <a:cxnSpLocks/>
              </p:cNvCxnSpPr>
              <p:nvPr/>
            </p:nvCxnSpPr>
            <p:spPr>
              <a:xfrm>
                <a:off x="81746" y="3370352"/>
                <a:ext cx="11752435" cy="0"/>
              </a:xfrm>
              <a:prstGeom prst="line">
                <a:avLst/>
              </a:prstGeom>
              <a:grp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8F7B853-144A-2375-A755-4726D0E35D6D}"/>
                  </a:ext>
                </a:extLst>
              </p:cNvPr>
              <p:cNvSpPr/>
              <p:nvPr/>
            </p:nvSpPr>
            <p:spPr>
              <a:xfrm>
                <a:off x="1821974" y="3084345"/>
                <a:ext cx="548640" cy="548640"/>
              </a:xfrm>
              <a:prstGeom prst="ellipse">
                <a:avLst/>
              </a:prstGeom>
              <a:gradFill flip="none" rotWithShape="1">
                <a:gsLst>
                  <a:gs pos="100000">
                    <a:schemeClr val="tx2">
                      <a:alpha val="58000"/>
                    </a:schemeClr>
                  </a:gs>
                  <a:gs pos="0">
                    <a:schemeClr val="tx2"/>
                  </a:gs>
                </a:gsLst>
                <a:path path="circle">
                  <a:fillToRect t="100000" r="100000"/>
                </a:path>
                <a:tileRect l="-100000" b="-100000"/>
              </a:gra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IntelOne Display Regular"/>
                </a:endParaRPr>
              </a:p>
            </p:txBody>
          </p:sp>
          <p:sp>
            <p:nvSpPr>
              <p:cNvPr id="14" name="Oval 13">
                <a:extLst>
                  <a:ext uri="{FF2B5EF4-FFF2-40B4-BE49-F238E27FC236}">
                    <a16:creationId xmlns:a16="http://schemas.microsoft.com/office/drawing/2014/main" id="{3B989668-2D7E-53B2-CCE3-2800EC9E0986}"/>
                  </a:ext>
                </a:extLst>
              </p:cNvPr>
              <p:cNvSpPr/>
              <p:nvPr/>
            </p:nvSpPr>
            <p:spPr>
              <a:xfrm>
                <a:off x="5653965" y="3084343"/>
                <a:ext cx="548640" cy="548640"/>
              </a:xfrm>
              <a:prstGeom prst="ellipse">
                <a:avLst/>
              </a:prstGeom>
              <a:gradFill flip="none" rotWithShape="1">
                <a:gsLst>
                  <a:gs pos="100000">
                    <a:schemeClr val="tx2">
                      <a:alpha val="58000"/>
                    </a:schemeClr>
                  </a:gs>
                  <a:gs pos="0">
                    <a:schemeClr val="tx2"/>
                  </a:gs>
                </a:gsLst>
                <a:path path="circle">
                  <a:fillToRect t="100000" r="100000"/>
                </a:path>
                <a:tileRect l="-100000" b="-100000"/>
              </a:gra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IntelOne Display Regular"/>
                </a:endParaRPr>
              </a:p>
            </p:txBody>
          </p:sp>
          <p:sp>
            <p:nvSpPr>
              <p:cNvPr id="15" name="TextBox 14">
                <a:extLst>
                  <a:ext uri="{FF2B5EF4-FFF2-40B4-BE49-F238E27FC236}">
                    <a16:creationId xmlns:a16="http://schemas.microsoft.com/office/drawing/2014/main" id="{F5E7D659-249E-317B-39CE-6BB393C0E130}"/>
                  </a:ext>
                </a:extLst>
              </p:cNvPr>
              <p:cNvSpPr txBox="1"/>
              <p:nvPr/>
            </p:nvSpPr>
            <p:spPr>
              <a:xfrm>
                <a:off x="5091888" y="1781750"/>
                <a:ext cx="1672794" cy="1084409"/>
              </a:xfrm>
              <a:prstGeom prst="rect">
                <a:avLst/>
              </a:prstGeom>
              <a:noFill/>
            </p:spPr>
            <p:txBody>
              <a:bodyPr wrap="none" rtlCol="0">
                <a:spAutoFit/>
              </a:bodyPr>
              <a:lstStyle/>
              <a:p>
                <a:pPr algn="ctr" defTabSz="914400" hangingPunct="1">
                  <a:lnSpc>
                    <a:spcPct val="85000"/>
                  </a:lnSpc>
                  <a:spcBef>
                    <a:spcPts val="300"/>
                  </a:spcBef>
                  <a:defRPr/>
                </a:pPr>
                <a:r>
                  <a:rPr lang="en-US" kern="12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Day 2</a:t>
                </a:r>
              </a:p>
              <a:p>
                <a:pPr marL="0" marR="0" lvl="0" indent="0" algn="ctr" defTabSz="914400" rtl="0" eaLnBrk="1" fontAlgn="auto" latinLnBrk="0" hangingPunct="1">
                  <a:lnSpc>
                    <a:spcPct val="85000"/>
                  </a:lnSpc>
                  <a:spcBef>
                    <a:spcPts val="300"/>
                  </a:spcBef>
                  <a:spcAft>
                    <a:spcPts val="0"/>
                  </a:spcAft>
                  <a:buClrTx/>
                  <a:buSzTx/>
                  <a:buFontTx/>
                  <a:buNone/>
                  <a:tabLst/>
                  <a:defRPr/>
                </a:pPr>
                <a:r>
                  <a:rPr kumimoji="0" lang="en-US" sz="1200" b="0" i="0" u="none" strike="noStrike" kern="1200" cap="none" spc="0" normalizeH="0" baseline="0" noProof="0">
                    <a:ln>
                      <a:noFill/>
                    </a:ln>
                    <a:solidFill>
                      <a:schemeClr val="tx1"/>
                    </a:solidFill>
                    <a:uLnTx/>
                    <a:uFillTx/>
                    <a:latin typeface="IntelOne Display Light"/>
                  </a:rPr>
                  <a:t>Jan 2024</a:t>
                </a:r>
              </a:p>
            </p:txBody>
          </p:sp>
          <p:sp>
            <p:nvSpPr>
              <p:cNvPr id="16" name="TextBox 15">
                <a:extLst>
                  <a:ext uri="{FF2B5EF4-FFF2-40B4-BE49-F238E27FC236}">
                    <a16:creationId xmlns:a16="http://schemas.microsoft.com/office/drawing/2014/main" id="{E2F27552-00FC-4402-3C52-16F16453741A}"/>
                  </a:ext>
                </a:extLst>
              </p:cNvPr>
              <p:cNvSpPr txBox="1"/>
              <p:nvPr/>
            </p:nvSpPr>
            <p:spPr>
              <a:xfrm>
                <a:off x="4388701" y="4138285"/>
                <a:ext cx="3138522" cy="826481"/>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uLnTx/>
                    <a:uFillTx/>
                    <a:latin typeface="IntelOne Display Light"/>
                  </a:rPr>
                  <a:t>External/internal reporting</a:t>
                </a:r>
              </a:p>
            </p:txBody>
          </p:sp>
          <p:sp>
            <p:nvSpPr>
              <p:cNvPr id="17" name="TextBox 16">
                <a:extLst>
                  <a:ext uri="{FF2B5EF4-FFF2-40B4-BE49-F238E27FC236}">
                    <a16:creationId xmlns:a16="http://schemas.microsoft.com/office/drawing/2014/main" id="{534C9737-D1A1-4DF1-6CE6-C1E4A78BEBE1}"/>
                  </a:ext>
                </a:extLst>
              </p:cNvPr>
              <p:cNvSpPr txBox="1"/>
              <p:nvPr/>
            </p:nvSpPr>
            <p:spPr>
              <a:xfrm>
                <a:off x="1324657" y="1806128"/>
                <a:ext cx="1532982" cy="1084409"/>
              </a:xfrm>
              <a:prstGeom prst="rect">
                <a:avLst/>
              </a:prstGeom>
              <a:noFill/>
            </p:spPr>
            <p:txBody>
              <a:bodyPr wrap="none" rtlCol="0">
                <a:spAutoFit/>
              </a:bodyPr>
              <a:lstStyle/>
              <a:p>
                <a:pPr marL="0" marR="0" lvl="0" indent="0" algn="ctr" defTabSz="914400" rtl="0" eaLnBrk="1" fontAlgn="auto" latinLnBrk="0" hangingPunct="1">
                  <a:lnSpc>
                    <a:spcPct val="85000"/>
                  </a:lnSpc>
                  <a:spcBef>
                    <a:spcPts val="300"/>
                  </a:spcBef>
                  <a:spcAft>
                    <a:spcPts val="0"/>
                  </a:spcAft>
                  <a:buClrTx/>
                  <a:buSzTx/>
                  <a:buFontTx/>
                  <a:buNone/>
                  <a:tabLst/>
                  <a:defRPr/>
                </a:pPr>
                <a:r>
                  <a:rPr lang="en-US" kern="12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Day 1</a:t>
                </a:r>
              </a:p>
              <a:p>
                <a:pPr marL="0" marR="0" lvl="0" indent="0" algn="ctr" defTabSz="914400" rtl="0" eaLnBrk="1" fontAlgn="auto" latinLnBrk="0" hangingPunct="1">
                  <a:lnSpc>
                    <a:spcPct val="85000"/>
                  </a:lnSpc>
                  <a:spcBef>
                    <a:spcPts val="300"/>
                  </a:spcBef>
                  <a:spcAft>
                    <a:spcPts val="0"/>
                  </a:spcAft>
                  <a:buClrTx/>
                  <a:buSzTx/>
                  <a:buFontTx/>
                  <a:buNone/>
                  <a:tabLst/>
                  <a:defRPr/>
                </a:pPr>
                <a:r>
                  <a:rPr kumimoji="0" lang="en-US" sz="1200" b="0" i="0" u="none" strike="noStrike" kern="1200" cap="none" spc="0" normalizeH="0" baseline="0" noProof="0">
                    <a:ln>
                      <a:noFill/>
                    </a:ln>
                    <a:solidFill>
                      <a:schemeClr val="tx1"/>
                    </a:solidFill>
                    <a:uLnTx/>
                    <a:uFillTx/>
                    <a:latin typeface="IntelOne Display Light"/>
                  </a:rPr>
                  <a:t>Jan 2023</a:t>
                </a:r>
                <a:endParaRPr kumimoji="0" lang="en-US" sz="1100" b="0" i="0" u="none" strike="noStrike" kern="1200" cap="none" spc="0" normalizeH="0" baseline="0" noProof="0">
                  <a:ln>
                    <a:noFill/>
                  </a:ln>
                  <a:solidFill>
                    <a:schemeClr val="tx1"/>
                  </a:solidFill>
                  <a:uLnTx/>
                  <a:uFillTx/>
                  <a:latin typeface="IntelOne Display Light"/>
                </a:endParaRPr>
              </a:p>
            </p:txBody>
          </p:sp>
          <p:sp>
            <p:nvSpPr>
              <p:cNvPr id="18" name="TextBox 17">
                <a:extLst>
                  <a:ext uri="{FF2B5EF4-FFF2-40B4-BE49-F238E27FC236}">
                    <a16:creationId xmlns:a16="http://schemas.microsoft.com/office/drawing/2014/main" id="{4CB29FAF-1AB2-3881-5C78-709FCF986A8B}"/>
                  </a:ext>
                </a:extLst>
              </p:cNvPr>
              <p:cNvSpPr txBox="1"/>
              <p:nvPr/>
            </p:nvSpPr>
            <p:spPr>
              <a:xfrm>
                <a:off x="482937" y="4093248"/>
                <a:ext cx="3273622" cy="826481"/>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uLnTx/>
                    <a:uFillTx/>
                    <a:latin typeface="IntelOne Display Light"/>
                  </a:rPr>
                  <a:t>Excel based </a:t>
                </a:r>
                <a:br>
                  <a:rPr kumimoji="0" lang="en-US" sz="1400" b="0" i="0" u="none" strike="noStrike" kern="1200" cap="none" spc="0" normalizeH="0" baseline="0" noProof="0">
                    <a:ln>
                      <a:noFill/>
                    </a:ln>
                    <a:solidFill>
                      <a:schemeClr val="tx1"/>
                    </a:solidFill>
                    <a:uLnTx/>
                    <a:uFillTx/>
                    <a:latin typeface="IntelOne Display Light"/>
                  </a:rPr>
                </a:br>
                <a:r>
                  <a:rPr kumimoji="0" lang="en-US" sz="1400" b="0" i="0" u="none" strike="noStrike" kern="1200" cap="none" spc="0" normalizeH="0" baseline="0" noProof="0">
                    <a:ln>
                      <a:noFill/>
                    </a:ln>
                    <a:solidFill>
                      <a:schemeClr val="tx1"/>
                    </a:solidFill>
                    <a:uLnTx/>
                    <a:uFillTx/>
                    <a:latin typeface="IntelOne Display Light"/>
                  </a:rPr>
                  <a:t>TMGF/BUs PnLs</a:t>
                </a:r>
              </a:p>
            </p:txBody>
          </p:sp>
          <p:sp>
            <p:nvSpPr>
              <p:cNvPr id="19" name="Oval 18">
                <a:extLst>
                  <a:ext uri="{FF2B5EF4-FFF2-40B4-BE49-F238E27FC236}">
                    <a16:creationId xmlns:a16="http://schemas.microsoft.com/office/drawing/2014/main" id="{3B725F40-1C1B-89B2-9A59-61A65D31D6FE}"/>
                  </a:ext>
                </a:extLst>
              </p:cNvPr>
              <p:cNvSpPr/>
              <p:nvPr/>
            </p:nvSpPr>
            <p:spPr>
              <a:xfrm>
                <a:off x="9517653" y="3096030"/>
                <a:ext cx="548640" cy="548640"/>
              </a:xfrm>
              <a:prstGeom prst="ellipse">
                <a:avLst/>
              </a:prstGeom>
              <a:gradFill flip="none" rotWithShape="1">
                <a:gsLst>
                  <a:gs pos="100000">
                    <a:schemeClr val="tx2">
                      <a:alpha val="58000"/>
                    </a:schemeClr>
                  </a:gs>
                  <a:gs pos="0">
                    <a:schemeClr val="tx2"/>
                  </a:gs>
                </a:gsLst>
                <a:path path="circle">
                  <a:fillToRect t="100000" r="100000"/>
                </a:path>
                <a:tileRect l="-100000" b="-100000"/>
              </a:gradFill>
              <a:ln w="762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IntelOne Display Regular"/>
                </a:endParaRPr>
              </a:p>
            </p:txBody>
          </p:sp>
          <p:sp>
            <p:nvSpPr>
              <p:cNvPr id="20" name="TextBox 19">
                <a:extLst>
                  <a:ext uri="{FF2B5EF4-FFF2-40B4-BE49-F238E27FC236}">
                    <a16:creationId xmlns:a16="http://schemas.microsoft.com/office/drawing/2014/main" id="{4FF555A3-009B-340A-9A8A-65D3098D0D31}"/>
                  </a:ext>
                </a:extLst>
              </p:cNvPr>
              <p:cNvSpPr txBox="1"/>
              <p:nvPr/>
            </p:nvSpPr>
            <p:spPr>
              <a:xfrm>
                <a:off x="8167408" y="3813525"/>
                <a:ext cx="3249129" cy="1156518"/>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uLnTx/>
                    <a:uFillTx/>
                    <a:latin typeface="IntelOne Display Light"/>
                  </a:rPr>
                  <a:t>End State</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uLnTx/>
                    <a:uFillTx/>
                    <a:latin typeface="IntelOne Display Light"/>
                  </a:rPr>
                  <a:t>Systems/processes in IAO configuration</a:t>
                </a:r>
              </a:p>
            </p:txBody>
          </p:sp>
          <p:sp>
            <p:nvSpPr>
              <p:cNvPr id="21" name="TextBox 20">
                <a:extLst>
                  <a:ext uri="{FF2B5EF4-FFF2-40B4-BE49-F238E27FC236}">
                    <a16:creationId xmlns:a16="http://schemas.microsoft.com/office/drawing/2014/main" id="{D284BF78-A43A-3ECE-0496-06BA6FB537DB}"/>
                  </a:ext>
                </a:extLst>
              </p:cNvPr>
              <p:cNvSpPr txBox="1"/>
              <p:nvPr/>
            </p:nvSpPr>
            <p:spPr>
              <a:xfrm>
                <a:off x="8952836" y="1792754"/>
                <a:ext cx="1678277" cy="1060836"/>
              </a:xfrm>
              <a:prstGeom prst="rect">
                <a:avLst/>
              </a:prstGeom>
              <a:noFill/>
            </p:spPr>
            <p:txBody>
              <a:bodyPr wrap="none" rtlCol="0">
                <a:spAutoFit/>
              </a:bodyPr>
              <a:lstStyle/>
              <a:p>
                <a:pPr algn="ctr" defTabSz="914400" hangingPunct="1">
                  <a:lnSpc>
                    <a:spcPct val="85000"/>
                  </a:lnSpc>
                  <a:spcBef>
                    <a:spcPts val="300"/>
                  </a:spcBef>
                  <a:defRPr/>
                </a:pPr>
                <a:r>
                  <a:rPr lang="en-US" kern="12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Day 3</a:t>
                </a:r>
              </a:p>
              <a:p>
                <a:pPr marL="0" marR="0" lvl="0" indent="0" algn="ctr" defTabSz="914400" rtl="0" eaLnBrk="1" fontAlgn="auto" latinLnBrk="0" hangingPunct="1">
                  <a:lnSpc>
                    <a:spcPct val="85000"/>
                  </a:lnSpc>
                  <a:spcBef>
                    <a:spcPts val="300"/>
                  </a:spcBef>
                  <a:spcAft>
                    <a:spcPts val="0"/>
                  </a:spcAft>
                  <a:buClrTx/>
                  <a:buSzTx/>
                  <a:buFontTx/>
                  <a:buNone/>
                  <a:tabLst/>
                  <a:defRPr/>
                </a:pPr>
                <a:r>
                  <a:rPr kumimoji="0" lang="en-US" sz="1100" b="0" i="0" u="none" strike="noStrike" kern="1200" cap="none" spc="0" normalizeH="0" baseline="0" noProof="0">
                    <a:ln>
                      <a:noFill/>
                    </a:ln>
                    <a:solidFill>
                      <a:schemeClr val="tx1"/>
                    </a:solidFill>
                    <a:uLnTx/>
                    <a:uFillTx/>
                    <a:latin typeface="IntelOne Display Light"/>
                  </a:rPr>
                  <a:t>TBD</a:t>
                </a:r>
              </a:p>
            </p:txBody>
          </p:sp>
        </p:grpSp>
      </p:grpSp>
    </p:spTree>
    <p:extLst>
      <p:ext uri="{BB962C8B-B14F-4D97-AF65-F5344CB8AC3E}">
        <p14:creationId xmlns:p14="http://schemas.microsoft.com/office/powerpoint/2010/main" val="52274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B831B1-80D9-F4F6-9CAF-A7A713FB68C3}"/>
              </a:ext>
            </a:extLst>
          </p:cNvPr>
          <p:cNvSpPr/>
          <p:nvPr/>
        </p:nvSpPr>
        <p:spPr>
          <a:xfrm>
            <a:off x="525780" y="1338970"/>
            <a:ext cx="10972800" cy="4392527"/>
          </a:xfrm>
          <a:prstGeom prst="rect">
            <a:avLst/>
          </a:prstGeom>
          <a:gradFill>
            <a:gsLst>
              <a:gs pos="33000">
                <a:srgbClr val="002060">
                  <a:alpha val="39000"/>
                </a:srgbClr>
              </a:gs>
              <a:gs pos="100000">
                <a:srgbClr val="002060">
                  <a:alpha val="69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defTabSz="609600" hangingPunct="1">
              <a:lnSpc>
                <a:spcPct val="85000"/>
              </a:lnSpc>
              <a:spcBef>
                <a:spcPts val="0"/>
              </a:spcBef>
            </a:pPr>
            <a:endParaRPr lang="en-US">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endParaRPr>
          </a:p>
        </p:txBody>
      </p:sp>
      <p:sp>
        <p:nvSpPr>
          <p:cNvPr id="2" name="Title 1">
            <a:extLst>
              <a:ext uri="{FF2B5EF4-FFF2-40B4-BE49-F238E27FC236}">
                <a16:creationId xmlns:a16="http://schemas.microsoft.com/office/drawing/2014/main" id="{2C989418-CDCF-6125-8699-4817CBE729E8}"/>
              </a:ext>
            </a:extLst>
          </p:cNvPr>
          <p:cNvSpPr>
            <a:spLocks noGrp="1"/>
          </p:cNvSpPr>
          <p:nvPr>
            <p:ph type="title"/>
          </p:nvPr>
        </p:nvSpPr>
        <p:spPr/>
        <p:txBody>
          <a:bodyPr/>
          <a:lstStyle/>
          <a:p>
            <a:r>
              <a:rPr lang="en-US"/>
              <a:t>Next Steps/Call to Action</a:t>
            </a:r>
          </a:p>
        </p:txBody>
      </p:sp>
      <p:sp>
        <p:nvSpPr>
          <p:cNvPr id="4" name="Content Placeholder 3">
            <a:extLst>
              <a:ext uri="{FF2B5EF4-FFF2-40B4-BE49-F238E27FC236}">
                <a16:creationId xmlns:a16="http://schemas.microsoft.com/office/drawing/2014/main" id="{E431BF53-A71D-4EB3-27EA-E026A7BE7FCD}"/>
              </a:ext>
            </a:extLst>
          </p:cNvPr>
          <p:cNvSpPr>
            <a:spLocks noGrp="1"/>
          </p:cNvSpPr>
          <p:nvPr>
            <p:ph idx="1"/>
          </p:nvPr>
        </p:nvSpPr>
        <p:spPr>
          <a:xfrm>
            <a:off x="2661285" y="1580903"/>
            <a:ext cx="8702040" cy="4856090"/>
          </a:xfrm>
        </p:spPr>
        <p:txBody>
          <a:bodyPr>
            <a:noAutofit/>
          </a:bodyPr>
          <a:lstStyle/>
          <a:p>
            <a:pPr>
              <a:spcBef>
                <a:spcPts val="1800"/>
              </a:spcBef>
              <a:buSzPct val="80000"/>
              <a:buFont typeface="Wingdings" panose="05000000000000000000" pitchFamily="2" charset="2"/>
              <a:buChar char="§"/>
            </a:pPr>
            <a:r>
              <a:rPr lang="en-US" sz="2100">
                <a:latin typeface="IntelOne Display Medium" panose="020B0703020203020204" pitchFamily="34" charset="0"/>
              </a:rPr>
              <a:t>Embrace the new model.  </a:t>
            </a:r>
            <a:r>
              <a:rPr lang="en-US" sz="2100">
                <a:latin typeface="+mj-lt"/>
              </a:rPr>
              <a:t>TMGF orgs &amp; Business Units working together to regain leadership.</a:t>
            </a:r>
          </a:p>
          <a:p>
            <a:pPr>
              <a:spcBef>
                <a:spcPts val="1800"/>
              </a:spcBef>
              <a:buSzPct val="80000"/>
              <a:buFont typeface="Wingdings" panose="05000000000000000000" pitchFamily="2" charset="2"/>
              <a:buChar char="§"/>
            </a:pPr>
            <a:r>
              <a:rPr lang="en-US" sz="2100">
                <a:latin typeface="IntelOne Display Medium" panose="020B0703020203020204" pitchFamily="34" charset="0"/>
              </a:rPr>
              <a:t>Drive engagement and disciplined transparency. </a:t>
            </a:r>
            <a:r>
              <a:rPr lang="en-US" sz="2100">
                <a:latin typeface="+mj-lt"/>
              </a:rPr>
              <a:t>Actively engage with your teams in a transparent manner and ensure each person understands their role. </a:t>
            </a:r>
          </a:p>
          <a:p>
            <a:pPr>
              <a:spcBef>
                <a:spcPts val="1800"/>
              </a:spcBef>
              <a:buSzPct val="80000"/>
              <a:buFont typeface="Wingdings" panose="05000000000000000000" pitchFamily="2" charset="2"/>
              <a:buChar char="§"/>
            </a:pPr>
            <a:r>
              <a:rPr lang="en-US" sz="2100">
                <a:latin typeface="IntelOne Display Medium" panose="020B0703020203020204" pitchFamily="34" charset="0"/>
              </a:rPr>
              <a:t>Ensure accountability and ownership </a:t>
            </a:r>
            <a:r>
              <a:rPr lang="en-US" sz="2100">
                <a:latin typeface="+mj-lt"/>
              </a:rPr>
              <a:t>to deliver and execute the Internal Foundry model. Link IAO/Internal Foundry success to group and individual OKRs. </a:t>
            </a:r>
          </a:p>
          <a:p>
            <a:pPr>
              <a:spcBef>
                <a:spcPts val="1800"/>
              </a:spcBef>
              <a:buSzPct val="80000"/>
              <a:buFont typeface="Wingdings" panose="05000000000000000000" pitchFamily="2" charset="2"/>
              <a:buChar char="§"/>
            </a:pPr>
            <a:r>
              <a:rPr lang="en-US" sz="2100">
                <a:latin typeface="IntelOne Display Medium" panose="020B0703020203020204" pitchFamily="34" charset="0"/>
              </a:rPr>
              <a:t>Speak up. </a:t>
            </a:r>
            <a:r>
              <a:rPr lang="en-US" sz="2100">
                <a:latin typeface="+mj-lt"/>
              </a:rPr>
              <a:t>Help IAO define the ideal future state. Share observations and ideas on how we can best implement and achieve success with our new operating model. </a:t>
            </a:r>
          </a:p>
        </p:txBody>
      </p:sp>
      <p:sp>
        <p:nvSpPr>
          <p:cNvPr id="6" name="Rectangle 5">
            <a:extLst>
              <a:ext uri="{FF2B5EF4-FFF2-40B4-BE49-F238E27FC236}">
                <a16:creationId xmlns:a16="http://schemas.microsoft.com/office/drawing/2014/main" id="{B34F4B33-428F-C7F4-D9AB-40EDAA98D31D}"/>
              </a:ext>
            </a:extLst>
          </p:cNvPr>
          <p:cNvSpPr/>
          <p:nvPr/>
        </p:nvSpPr>
        <p:spPr>
          <a:xfrm>
            <a:off x="525780" y="1338970"/>
            <a:ext cx="2000250" cy="4392527"/>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r>
              <a:rPr lang="en-US" sz="36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How</a:t>
            </a:r>
          </a:p>
          <a:p>
            <a:pPr algn="ctr" defTabSz="609600">
              <a:lnSpc>
                <a:spcPct val="85000"/>
              </a:lnSpc>
              <a:spcBef>
                <a:spcPts val="0"/>
              </a:spcBef>
            </a:pPr>
            <a:r>
              <a:rPr lang="en-US" sz="36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We</a:t>
            </a:r>
          </a:p>
          <a:p>
            <a:pPr algn="ctr" defTabSz="609600">
              <a:lnSpc>
                <a:spcPct val="85000"/>
              </a:lnSpc>
              <a:spcBef>
                <a:spcPts val="0"/>
              </a:spcBef>
            </a:pPr>
            <a:r>
              <a:rPr lang="en-US" sz="36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Win</a:t>
            </a:r>
          </a:p>
        </p:txBody>
      </p:sp>
    </p:spTree>
    <p:extLst>
      <p:ext uri="{BB962C8B-B14F-4D97-AF65-F5344CB8AC3E}">
        <p14:creationId xmlns:p14="http://schemas.microsoft.com/office/powerpoint/2010/main" val="19639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09BE-06FD-3DFF-D742-5F61F2D66BD7}"/>
              </a:ext>
            </a:extLst>
          </p:cNvPr>
          <p:cNvSpPr>
            <a:spLocks noGrp="1"/>
          </p:cNvSpPr>
          <p:nvPr>
            <p:ph type="ctrTitle"/>
          </p:nvPr>
        </p:nvSpPr>
        <p:spPr/>
        <p:txBody>
          <a:bodyPr>
            <a:normAutofit fontScale="90000"/>
          </a:bodyPr>
          <a:lstStyle/>
          <a:p>
            <a:r>
              <a:rPr lang="en-US"/>
              <a:t>DCAI Technology</a:t>
            </a:r>
            <a:br>
              <a:rPr lang="en-US"/>
            </a:br>
            <a:r>
              <a:rPr lang="en-US"/>
              <a:t>and Compete Update</a:t>
            </a:r>
            <a:br>
              <a:rPr lang="en-US"/>
            </a:br>
            <a:br>
              <a:rPr lang="en-US"/>
            </a:br>
            <a:r>
              <a:rPr lang="en-US" sz="3100"/>
              <a:t>Sandra Rivera </a:t>
            </a:r>
            <a:r>
              <a:rPr lang="en-US" sz="2700">
                <a:latin typeface="+mj-lt"/>
              </a:rPr>
              <a:t>EVP and GM, DCAI</a:t>
            </a:r>
            <a:br>
              <a:rPr lang="en-US" sz="2700"/>
            </a:br>
            <a:r>
              <a:rPr lang="en-US" sz="3100"/>
              <a:t>Deepak Patil </a:t>
            </a:r>
            <a:r>
              <a:rPr lang="en-US" sz="2700">
                <a:latin typeface="+mj-lt"/>
              </a:rPr>
              <a:t>CVP and CTO, DCAI</a:t>
            </a:r>
          </a:p>
        </p:txBody>
      </p:sp>
    </p:spTree>
    <p:extLst>
      <p:ext uri="{BB962C8B-B14F-4D97-AF65-F5344CB8AC3E}">
        <p14:creationId xmlns:p14="http://schemas.microsoft.com/office/powerpoint/2010/main" val="300523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126CA4-193A-A1E3-F629-5B3F96BB4491}"/>
              </a:ext>
            </a:extLst>
          </p:cNvPr>
          <p:cNvSpPr/>
          <p:nvPr/>
        </p:nvSpPr>
        <p:spPr>
          <a:xfrm>
            <a:off x="373626" y="934853"/>
            <a:ext cx="11425084" cy="5139376"/>
          </a:xfrm>
          <a:prstGeom prst="rect">
            <a:avLst/>
          </a:prstGeom>
          <a:gradFill>
            <a:gsLst>
              <a:gs pos="33000">
                <a:srgbClr val="002060">
                  <a:alpha val="60000"/>
                </a:srgbClr>
              </a:gs>
              <a:gs pos="100000">
                <a:srgbClr val="002060">
                  <a:alpha val="81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defTabSz="609600" hangingPunct="1">
              <a:lnSpc>
                <a:spcPct val="85000"/>
              </a:lnSpc>
              <a:spcBef>
                <a:spcPts val="0"/>
              </a:spcBef>
            </a:pPr>
            <a:endParaRPr lang="en-US">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endParaRPr>
          </a:p>
        </p:txBody>
      </p:sp>
      <p:sp>
        <p:nvSpPr>
          <p:cNvPr id="2" name="Title 1">
            <a:extLst>
              <a:ext uri="{FF2B5EF4-FFF2-40B4-BE49-F238E27FC236}">
                <a16:creationId xmlns:a16="http://schemas.microsoft.com/office/drawing/2014/main" id="{877256A6-B487-C940-4880-0FA9EC0E22B1}"/>
              </a:ext>
            </a:extLst>
          </p:cNvPr>
          <p:cNvSpPr>
            <a:spLocks noGrp="1"/>
          </p:cNvSpPr>
          <p:nvPr>
            <p:ph type="title"/>
          </p:nvPr>
        </p:nvSpPr>
        <p:spPr>
          <a:xfrm>
            <a:off x="1939448" y="229161"/>
            <a:ext cx="7758608" cy="564721"/>
          </a:xfrm>
        </p:spPr>
        <p:txBody>
          <a:bodyPr>
            <a:normAutofit fontScale="90000"/>
          </a:bodyPr>
          <a:lstStyle/>
          <a:p>
            <a:pPr algn="ctr"/>
            <a:r>
              <a:rPr lang="en-US"/>
              <a:t>Xeon Roadmap Status</a:t>
            </a:r>
          </a:p>
        </p:txBody>
      </p:sp>
      <p:sp>
        <p:nvSpPr>
          <p:cNvPr id="25" name="Rectangle 24">
            <a:extLst>
              <a:ext uri="{FF2B5EF4-FFF2-40B4-BE49-F238E27FC236}">
                <a16:creationId xmlns:a16="http://schemas.microsoft.com/office/drawing/2014/main" id="{0B2E93A6-D6EA-78B6-A934-4CD96366FE23}"/>
              </a:ext>
            </a:extLst>
          </p:cNvPr>
          <p:cNvSpPr/>
          <p:nvPr/>
        </p:nvSpPr>
        <p:spPr>
          <a:xfrm>
            <a:off x="824475" y="5808119"/>
            <a:ext cx="10543050" cy="483926"/>
          </a:xfrm>
          <a:prstGeom prst="rect">
            <a:avLst/>
          </a:prstGeom>
          <a:solidFill>
            <a:srgbClr val="002462"/>
          </a:soli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91440" tIns="91440" rIns="91440" bIns="91440" anchor="ctr"/>
          <a:lstStyle/>
          <a:p>
            <a:pPr algn="ctr" defTabSz="609600" hangingPunct="1">
              <a:lnSpc>
                <a:spcPct val="85000"/>
              </a:lnSpc>
              <a:spcBef>
                <a:spcPts val="0"/>
              </a:spcBef>
            </a:pPr>
            <a:r>
              <a:rPr lang="en-US">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Leading Indicators are on Track &amp; Customer Confidence Growing  </a:t>
            </a:r>
          </a:p>
        </p:txBody>
      </p:sp>
      <p:grpSp>
        <p:nvGrpSpPr>
          <p:cNvPr id="29" name="Group 28">
            <a:extLst>
              <a:ext uri="{FF2B5EF4-FFF2-40B4-BE49-F238E27FC236}">
                <a16:creationId xmlns:a16="http://schemas.microsoft.com/office/drawing/2014/main" id="{E4352EFA-68E5-5072-092E-2BA6A48B3B1E}"/>
              </a:ext>
            </a:extLst>
          </p:cNvPr>
          <p:cNvGrpSpPr/>
          <p:nvPr/>
        </p:nvGrpSpPr>
        <p:grpSpPr>
          <a:xfrm>
            <a:off x="599767" y="1055789"/>
            <a:ext cx="10982636" cy="4546943"/>
            <a:chOff x="599767" y="990475"/>
            <a:chExt cx="10982636" cy="4546943"/>
          </a:xfrm>
        </p:grpSpPr>
        <p:grpSp>
          <p:nvGrpSpPr>
            <p:cNvPr id="23" name="Group 22">
              <a:extLst>
                <a:ext uri="{FF2B5EF4-FFF2-40B4-BE49-F238E27FC236}">
                  <a16:creationId xmlns:a16="http://schemas.microsoft.com/office/drawing/2014/main" id="{323B0876-4409-764F-7D0E-AEF41299E745}"/>
                </a:ext>
              </a:extLst>
            </p:cNvPr>
            <p:cNvGrpSpPr/>
            <p:nvPr/>
          </p:nvGrpSpPr>
          <p:grpSpPr>
            <a:xfrm>
              <a:off x="599773" y="3400222"/>
              <a:ext cx="10982630" cy="997159"/>
              <a:chOff x="599773" y="3730502"/>
              <a:chExt cx="10982630" cy="997159"/>
            </a:xfrm>
          </p:grpSpPr>
          <p:sp>
            <p:nvSpPr>
              <p:cNvPr id="7" name="Rectangle 6">
                <a:extLst>
                  <a:ext uri="{FF2B5EF4-FFF2-40B4-BE49-F238E27FC236}">
                    <a16:creationId xmlns:a16="http://schemas.microsoft.com/office/drawing/2014/main" id="{91B31FF1-CB20-1545-4A98-9BAB1A4DFF50}"/>
                  </a:ext>
                </a:extLst>
              </p:cNvPr>
              <p:cNvSpPr/>
              <p:nvPr/>
            </p:nvSpPr>
            <p:spPr>
              <a:xfrm rot="16200000">
                <a:off x="5597224" y="-1265951"/>
                <a:ext cx="987727" cy="10982630"/>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pPr>
                <a:endParaRPr lang="en-US" sz="2400" kern="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12" name="TextBox 11">
                <a:extLst>
                  <a:ext uri="{FF2B5EF4-FFF2-40B4-BE49-F238E27FC236}">
                    <a16:creationId xmlns:a16="http://schemas.microsoft.com/office/drawing/2014/main" id="{5D1A1F23-E174-4E1E-BA62-85A3CE76C0C7}"/>
                  </a:ext>
                </a:extLst>
              </p:cNvPr>
              <p:cNvSpPr txBox="1"/>
              <p:nvPr/>
            </p:nvSpPr>
            <p:spPr>
              <a:xfrm>
                <a:off x="1850960" y="4469129"/>
                <a:ext cx="1173719" cy="258532"/>
              </a:xfrm>
              <a:prstGeom prst="rect">
                <a:avLst/>
              </a:prstGeom>
              <a:noFill/>
            </p:spPr>
            <p:txBody>
              <a:bodyPr wrap="none" rtlCol="0">
                <a:spAutoFit/>
              </a:bodyPr>
              <a:lstStyle/>
              <a:p>
                <a:r>
                  <a:rPr lang="en-US" sz="1200">
                    <a:solidFill>
                      <a:schemeClr val="tx1"/>
                    </a:solidFill>
                  </a:rPr>
                  <a:t>Granite Rapids</a:t>
                </a:r>
              </a:p>
            </p:txBody>
          </p:sp>
          <p:sp>
            <p:nvSpPr>
              <p:cNvPr id="15" name="Title 1">
                <a:extLst>
                  <a:ext uri="{FF2B5EF4-FFF2-40B4-BE49-F238E27FC236}">
                    <a16:creationId xmlns:a16="http://schemas.microsoft.com/office/drawing/2014/main" id="{55A12741-9C78-4203-C436-954C5D3B4DBA}"/>
                  </a:ext>
                </a:extLst>
              </p:cNvPr>
              <p:cNvSpPr txBox="1">
                <a:spLocks/>
              </p:cNvSpPr>
              <p:nvPr/>
            </p:nvSpPr>
            <p:spPr>
              <a:xfrm>
                <a:off x="3272770" y="3730502"/>
                <a:ext cx="7789282" cy="987726"/>
              </a:xfrm>
              <a:prstGeom prst="rect">
                <a:avLst/>
              </a:prstGeom>
            </p:spPr>
            <p:txBody>
              <a:bodyPr vert="horz" lIns="91440" tIns="45720" rIns="91440" bIns="45720" rtlCol="0" anchor="ctr">
                <a:normAutofit/>
              </a:bodyPr>
              <a:lstStyle>
                <a:lvl1pPr marL="0" marR="0" indent="0" algn="l" defTabSz="609600" rtl="0" eaLnBrk="1" fontAlgn="auto" latinLnBrk="0" hangingPunct="1">
                  <a:lnSpc>
                    <a:spcPct val="90000"/>
                  </a:lnSpc>
                  <a:spcBef>
                    <a:spcPts val="0"/>
                  </a:spcBef>
                  <a:spcAft>
                    <a:spcPts val="0"/>
                  </a:spcAft>
                  <a:buClrTx/>
                  <a:buSzTx/>
                  <a:buFontTx/>
                  <a:buNone/>
                  <a:tabLst/>
                  <a:defRPr kumimoji="0" lang="en-US" sz="4400" b="0" i="0" u="none" strike="noStrike" kern="1200" cap="none" spc="0" normalizeH="0" baseline="0" dirty="0">
                    <a:ln>
                      <a:noFill/>
                    </a:ln>
                    <a:gradFill>
                      <a:gsLst>
                        <a:gs pos="3252">
                          <a:srgbClr val="FFFFFF">
                            <a:alpha val="86000"/>
                          </a:srgbClr>
                        </a:gs>
                        <a:gs pos="42000">
                          <a:srgbClr val="FFFFFF"/>
                        </a:gs>
                        <a:gs pos="100000">
                          <a:srgbClr val="FFFFFF">
                            <a:alpha val="50000"/>
                          </a:srgbClr>
                        </a:gs>
                      </a:gsLst>
                      <a:lin ang="2700000" scaled="0"/>
                    </a:gradFill>
                    <a:effectLst/>
                    <a:uFillTx/>
                    <a:latin typeface="IntelOne Display Medium" panose="020B0703020203020204" pitchFamily="34" charset="0"/>
                    <a:ea typeface="Intel Clear Light" panose="020B0404020203020204" pitchFamily="34" charset="0"/>
                    <a:cs typeface="Intel Clear Light" panose="020B0404020203020204" pitchFamily="34" charset="0"/>
                    <a:sym typeface="Helvetica Neue"/>
                  </a:defRPr>
                </a:lvl1pPr>
              </a:lstStyle>
              <a:p>
                <a:pPr>
                  <a:spcBef>
                    <a:spcPts val="600"/>
                  </a:spcBef>
                  <a:spcAft>
                    <a:spcPts val="600"/>
                  </a:spcAft>
                </a:pPr>
                <a:r>
                  <a:rPr lang="en-US" sz="2800">
                    <a:latin typeface="IntelOne Display Medium"/>
                  </a:rPr>
                  <a:t>Platform is healthy and hitting key milestones</a:t>
                </a:r>
              </a:p>
            </p:txBody>
          </p:sp>
          <p:pic>
            <p:nvPicPr>
              <p:cNvPr id="18" name="Picture 17">
                <a:extLst>
                  <a:ext uri="{FF2B5EF4-FFF2-40B4-BE49-F238E27FC236}">
                    <a16:creationId xmlns:a16="http://schemas.microsoft.com/office/drawing/2014/main" id="{E6169554-9DC2-71E6-E664-05D2467A35D9}"/>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2141534" y="3873785"/>
                <a:ext cx="610885" cy="578208"/>
              </a:xfrm>
              <a:prstGeom prst="rect">
                <a:avLst/>
              </a:prstGeom>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6BDA2EA3-1BBB-42D3-9D3C-9EA7D24958A7}"/>
                  </a:ext>
                </a:extLst>
              </p:cNvPr>
              <p:cNvSpPr/>
              <p:nvPr/>
            </p:nvSpPr>
            <p:spPr>
              <a:xfrm rot="16200000">
                <a:off x="560187" y="3969244"/>
                <a:ext cx="987552" cy="512064"/>
              </a:xfrm>
              <a:prstGeom prst="rect">
                <a:avLst/>
              </a:prstGeom>
              <a:gradFill flip="none" rotWithShape="1">
                <a:gsLst>
                  <a:gs pos="100000">
                    <a:srgbClr val="FFFFFF">
                      <a:alpha val="61000"/>
                    </a:srgbClr>
                  </a:gs>
                  <a:gs pos="19000">
                    <a:srgbClr val="FFFFFF"/>
                  </a:gs>
                </a:gsLst>
                <a:path path="circle">
                  <a:fillToRect r="100000" b="100000"/>
                </a:path>
                <a:tileRect l="-100000" t="-100000"/>
              </a:gradFill>
              <a:ln w="12700" cap="flat" cmpd="sng" algn="ctr">
                <a:noFill/>
                <a:prstDash val="solid"/>
                <a:miter lim="800000"/>
              </a:ln>
              <a:effectLst>
                <a:outerShdw blurRad="50800" dist="38100" dir="2700000" algn="tl" rotWithShape="0">
                  <a:prstClr val="black">
                    <a:alpha val="40000"/>
                  </a:prstClr>
                </a:outerShdw>
              </a:effectLst>
            </p:spPr>
            <p:txBody>
              <a:bodyPr lIns="0" tIns="91440" rIns="0" bIns="0" rtlCol="0" anchor="ctr" anchorCtr="0"/>
              <a:lstStyle/>
              <a:p>
                <a:pPr algn="ctr">
                  <a:lnSpc>
                    <a:spcPct val="75000"/>
                  </a:lnSpc>
                </a:pPr>
                <a:r>
                  <a:rPr lang="en-US" sz="2000">
                    <a:solidFill>
                      <a:srgbClr val="000864"/>
                    </a:solidFill>
                    <a:latin typeface="IntelOne Display Medium" panose="020B0703020203020204" pitchFamily="34" charset="0"/>
                    <a:cs typeface="Arial"/>
                    <a:sym typeface="Helvetica Neue"/>
                  </a:rPr>
                  <a:t>P-Core</a:t>
                </a:r>
              </a:p>
            </p:txBody>
          </p:sp>
        </p:grpSp>
        <p:grpSp>
          <p:nvGrpSpPr>
            <p:cNvPr id="17" name="Group 16">
              <a:extLst>
                <a:ext uri="{FF2B5EF4-FFF2-40B4-BE49-F238E27FC236}">
                  <a16:creationId xmlns:a16="http://schemas.microsoft.com/office/drawing/2014/main" id="{874F8F63-6DD1-6E50-4F93-4D16A0D5378C}"/>
                </a:ext>
              </a:extLst>
            </p:cNvPr>
            <p:cNvGrpSpPr/>
            <p:nvPr/>
          </p:nvGrpSpPr>
          <p:grpSpPr>
            <a:xfrm>
              <a:off x="599769" y="4542199"/>
              <a:ext cx="10982634" cy="995219"/>
              <a:chOff x="599769" y="4986870"/>
              <a:chExt cx="10982634" cy="995219"/>
            </a:xfrm>
          </p:grpSpPr>
          <p:sp>
            <p:nvSpPr>
              <p:cNvPr id="5" name="Rectangle 4">
                <a:extLst>
                  <a:ext uri="{FF2B5EF4-FFF2-40B4-BE49-F238E27FC236}">
                    <a16:creationId xmlns:a16="http://schemas.microsoft.com/office/drawing/2014/main" id="{89EEC624-A53A-0A0F-38A1-23192F026DB5}"/>
                  </a:ext>
                </a:extLst>
              </p:cNvPr>
              <p:cNvSpPr/>
              <p:nvPr/>
            </p:nvSpPr>
            <p:spPr>
              <a:xfrm rot="16200000">
                <a:off x="5597224" y="-3090"/>
                <a:ext cx="987724" cy="10982634"/>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pPr>
                <a:endParaRPr lang="en-US" sz="2400" kern="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13" name="TextBox 12">
                <a:extLst>
                  <a:ext uri="{FF2B5EF4-FFF2-40B4-BE49-F238E27FC236}">
                    <a16:creationId xmlns:a16="http://schemas.microsoft.com/office/drawing/2014/main" id="{078958B7-72E2-FBFC-9D1B-16FC8F0539D6}"/>
                  </a:ext>
                </a:extLst>
              </p:cNvPr>
              <p:cNvSpPr txBox="1"/>
              <p:nvPr/>
            </p:nvSpPr>
            <p:spPr>
              <a:xfrm>
                <a:off x="1921804" y="5721030"/>
                <a:ext cx="1043876" cy="258532"/>
              </a:xfrm>
              <a:prstGeom prst="rect">
                <a:avLst/>
              </a:prstGeom>
              <a:noFill/>
            </p:spPr>
            <p:txBody>
              <a:bodyPr wrap="none" rtlCol="0">
                <a:spAutoFit/>
              </a:bodyPr>
              <a:lstStyle/>
              <a:p>
                <a:r>
                  <a:rPr lang="en-US" sz="1200">
                    <a:solidFill>
                      <a:schemeClr val="tx1"/>
                    </a:solidFill>
                  </a:rPr>
                  <a:t>Sierra Forest</a:t>
                </a:r>
              </a:p>
            </p:txBody>
          </p:sp>
          <p:sp>
            <p:nvSpPr>
              <p:cNvPr id="16" name="Title 1">
                <a:extLst>
                  <a:ext uri="{FF2B5EF4-FFF2-40B4-BE49-F238E27FC236}">
                    <a16:creationId xmlns:a16="http://schemas.microsoft.com/office/drawing/2014/main" id="{2B552FDF-E5A7-A970-408D-61717983BFB4}"/>
                  </a:ext>
                </a:extLst>
              </p:cNvPr>
              <p:cNvSpPr txBox="1">
                <a:spLocks/>
              </p:cNvSpPr>
              <p:nvPr/>
            </p:nvSpPr>
            <p:spPr>
              <a:xfrm>
                <a:off x="3272768" y="4986870"/>
                <a:ext cx="8053993" cy="987725"/>
              </a:xfrm>
              <a:prstGeom prst="rect">
                <a:avLst/>
              </a:prstGeom>
            </p:spPr>
            <p:txBody>
              <a:bodyPr vert="horz" lIns="91440" tIns="45720" rIns="91440" bIns="45720" rtlCol="0" anchor="ctr">
                <a:normAutofit/>
              </a:bodyPr>
              <a:lstStyle>
                <a:lvl1pPr marL="0" marR="0" indent="0" algn="l" defTabSz="609600" rtl="0" eaLnBrk="1" fontAlgn="auto" latinLnBrk="0" hangingPunct="1">
                  <a:lnSpc>
                    <a:spcPct val="90000"/>
                  </a:lnSpc>
                  <a:spcBef>
                    <a:spcPts val="0"/>
                  </a:spcBef>
                  <a:spcAft>
                    <a:spcPts val="0"/>
                  </a:spcAft>
                  <a:buClrTx/>
                  <a:buSzTx/>
                  <a:buFontTx/>
                  <a:buNone/>
                  <a:tabLst/>
                  <a:defRPr kumimoji="0" lang="en-US" sz="4400" b="0" i="0" u="none" strike="noStrike" kern="1200" cap="none" spc="0" normalizeH="0" baseline="0" dirty="0">
                    <a:ln>
                      <a:noFill/>
                    </a:ln>
                    <a:gradFill>
                      <a:gsLst>
                        <a:gs pos="3252">
                          <a:srgbClr val="FFFFFF">
                            <a:alpha val="86000"/>
                          </a:srgbClr>
                        </a:gs>
                        <a:gs pos="42000">
                          <a:srgbClr val="FFFFFF"/>
                        </a:gs>
                        <a:gs pos="100000">
                          <a:srgbClr val="FFFFFF">
                            <a:alpha val="50000"/>
                          </a:srgbClr>
                        </a:gs>
                      </a:gsLst>
                      <a:lin ang="2700000" scaled="0"/>
                    </a:gradFill>
                    <a:effectLst/>
                    <a:uFillTx/>
                    <a:latin typeface="IntelOne Display Medium" panose="020B0703020203020204" pitchFamily="34" charset="0"/>
                    <a:ea typeface="Intel Clear Light" panose="020B0404020203020204" pitchFamily="34" charset="0"/>
                    <a:cs typeface="Intel Clear Light" panose="020B0404020203020204" pitchFamily="34" charset="0"/>
                    <a:sym typeface="Helvetica Neue"/>
                  </a:defRPr>
                </a:lvl1pPr>
              </a:lstStyle>
              <a:p>
                <a:r>
                  <a:rPr lang="en-US" sz="2800">
                    <a:latin typeface="IntelOne Display Medium"/>
                  </a:rPr>
                  <a:t>Entered power-on &amp; running multiple OSs</a:t>
                </a:r>
                <a:endParaRPr lang="en-US" sz="2800"/>
              </a:p>
            </p:txBody>
          </p:sp>
          <p:pic>
            <p:nvPicPr>
              <p:cNvPr id="19" name="Picture 18">
                <a:extLst>
                  <a:ext uri="{FF2B5EF4-FFF2-40B4-BE49-F238E27FC236}">
                    <a16:creationId xmlns:a16="http://schemas.microsoft.com/office/drawing/2014/main" id="{AFCBC13B-800E-4C5A-9EB7-FFFE0C22251A}"/>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2137444" y="5089577"/>
                <a:ext cx="614975" cy="614316"/>
              </a:xfrm>
              <a:prstGeom prst="rect">
                <a:avLst/>
              </a:prstGeom>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60B03CB1-F372-462F-BEBD-7D604E6CD4F5}"/>
                  </a:ext>
                </a:extLst>
              </p:cNvPr>
              <p:cNvSpPr/>
              <p:nvPr/>
            </p:nvSpPr>
            <p:spPr>
              <a:xfrm rot="16200000">
                <a:off x="560185" y="5232281"/>
                <a:ext cx="987552" cy="512064"/>
              </a:xfrm>
              <a:prstGeom prst="rect">
                <a:avLst/>
              </a:prstGeom>
              <a:gradFill flip="none" rotWithShape="1">
                <a:gsLst>
                  <a:gs pos="100000">
                    <a:srgbClr val="FFFFFF">
                      <a:alpha val="61000"/>
                    </a:srgbClr>
                  </a:gs>
                  <a:gs pos="19000">
                    <a:srgbClr val="FFFFFF"/>
                  </a:gs>
                </a:gsLst>
                <a:path path="circle">
                  <a:fillToRect r="100000" b="100000"/>
                </a:path>
                <a:tileRect l="-100000" t="-100000"/>
              </a:gradFill>
              <a:ln w="12700" cap="flat" cmpd="sng" algn="ctr">
                <a:noFill/>
                <a:prstDash val="solid"/>
                <a:miter lim="800000"/>
              </a:ln>
              <a:effectLst>
                <a:outerShdw blurRad="50800" dist="38100" dir="2700000" algn="tl" rotWithShape="0">
                  <a:prstClr val="black">
                    <a:alpha val="40000"/>
                  </a:prstClr>
                </a:outerShdw>
              </a:effectLst>
            </p:spPr>
            <p:txBody>
              <a:bodyPr lIns="0" tIns="91440" rIns="0" bIns="0" rtlCol="0" anchor="ctr" anchorCtr="0"/>
              <a:lstStyle/>
              <a:p>
                <a:pPr algn="ctr">
                  <a:lnSpc>
                    <a:spcPct val="75000"/>
                  </a:lnSpc>
                </a:pPr>
                <a:r>
                  <a:rPr lang="en-US" sz="2000">
                    <a:solidFill>
                      <a:srgbClr val="000864"/>
                    </a:solidFill>
                    <a:latin typeface="IntelOne Display Medium" panose="020B0703020203020204" pitchFamily="34" charset="0"/>
                    <a:cs typeface="Arial"/>
                    <a:sym typeface="Helvetica Neue"/>
                  </a:rPr>
                  <a:t>E-Core</a:t>
                </a:r>
              </a:p>
            </p:txBody>
          </p:sp>
        </p:grpSp>
        <p:grpSp>
          <p:nvGrpSpPr>
            <p:cNvPr id="28" name="Group 27">
              <a:extLst>
                <a:ext uri="{FF2B5EF4-FFF2-40B4-BE49-F238E27FC236}">
                  <a16:creationId xmlns:a16="http://schemas.microsoft.com/office/drawing/2014/main" id="{D8B22CD3-2D59-AC2B-5B99-C6A3B4E4038D}"/>
                </a:ext>
              </a:extLst>
            </p:cNvPr>
            <p:cNvGrpSpPr/>
            <p:nvPr/>
          </p:nvGrpSpPr>
          <p:grpSpPr>
            <a:xfrm>
              <a:off x="599767" y="990475"/>
              <a:ext cx="10982631" cy="1060146"/>
              <a:chOff x="599767" y="1081546"/>
              <a:chExt cx="10982631" cy="1060146"/>
            </a:xfrm>
          </p:grpSpPr>
          <p:sp>
            <p:nvSpPr>
              <p:cNvPr id="3" name="Rectangle 2">
                <a:extLst>
                  <a:ext uri="{FF2B5EF4-FFF2-40B4-BE49-F238E27FC236}">
                    <a16:creationId xmlns:a16="http://schemas.microsoft.com/office/drawing/2014/main" id="{C6B00416-BA4F-BFBD-7837-80C090FD3A51}"/>
                  </a:ext>
                </a:extLst>
              </p:cNvPr>
              <p:cNvSpPr/>
              <p:nvPr/>
            </p:nvSpPr>
            <p:spPr>
              <a:xfrm rot="16200000">
                <a:off x="5597221" y="-3847756"/>
                <a:ext cx="987724" cy="10982631"/>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pPr>
                <a:endParaRPr lang="en-US" sz="2400" kern="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10" name="Title 1">
                <a:extLst>
                  <a:ext uri="{FF2B5EF4-FFF2-40B4-BE49-F238E27FC236}">
                    <a16:creationId xmlns:a16="http://schemas.microsoft.com/office/drawing/2014/main" id="{ACD4694E-DE3E-F9EA-F45E-454A81193E9C}"/>
                  </a:ext>
                </a:extLst>
              </p:cNvPr>
              <p:cNvSpPr txBox="1">
                <a:spLocks/>
              </p:cNvSpPr>
              <p:nvPr/>
            </p:nvSpPr>
            <p:spPr>
              <a:xfrm>
                <a:off x="3272767" y="1142880"/>
                <a:ext cx="7789283" cy="998812"/>
              </a:xfrm>
              <a:prstGeom prst="rect">
                <a:avLst/>
              </a:prstGeom>
            </p:spPr>
            <p:txBody>
              <a:bodyPr vert="horz" lIns="91440" tIns="45720" rIns="91440" bIns="45720" rtlCol="0" anchor="ctr">
                <a:normAutofit/>
              </a:bodyPr>
              <a:lstStyle>
                <a:lvl1pPr marL="0" marR="0" indent="0" algn="l" defTabSz="609600" rtl="0" eaLnBrk="1" fontAlgn="auto" latinLnBrk="0" hangingPunct="1">
                  <a:lnSpc>
                    <a:spcPct val="90000"/>
                  </a:lnSpc>
                  <a:spcBef>
                    <a:spcPts val="0"/>
                  </a:spcBef>
                  <a:spcAft>
                    <a:spcPts val="0"/>
                  </a:spcAft>
                  <a:buClrTx/>
                  <a:buSzTx/>
                  <a:buFontTx/>
                  <a:buNone/>
                  <a:tabLst/>
                  <a:defRPr kumimoji="0" lang="en-US" sz="4400" b="0" i="0" u="none" strike="noStrike" kern="1200" cap="none" spc="0" normalizeH="0" baseline="0" dirty="0">
                    <a:ln>
                      <a:noFill/>
                    </a:ln>
                    <a:gradFill>
                      <a:gsLst>
                        <a:gs pos="3252">
                          <a:srgbClr val="FFFFFF">
                            <a:alpha val="86000"/>
                          </a:srgbClr>
                        </a:gs>
                        <a:gs pos="42000">
                          <a:srgbClr val="FFFFFF"/>
                        </a:gs>
                        <a:gs pos="100000">
                          <a:srgbClr val="FFFFFF">
                            <a:alpha val="50000"/>
                          </a:srgbClr>
                        </a:gs>
                      </a:gsLst>
                      <a:lin ang="2700000" scaled="0"/>
                    </a:gradFill>
                    <a:effectLst/>
                    <a:uFillTx/>
                    <a:latin typeface="IntelOne Display Medium" panose="020B0703020203020204" pitchFamily="34" charset="0"/>
                    <a:ea typeface="Intel Clear Light" panose="020B0404020203020204" pitchFamily="34" charset="0"/>
                    <a:cs typeface="Intel Clear Light" panose="020B0404020203020204" pitchFamily="34" charset="0"/>
                    <a:sym typeface="Helvetica Neue"/>
                  </a:defRPr>
                </a:lvl1pPr>
              </a:lstStyle>
              <a:p>
                <a:r>
                  <a:rPr lang="en-US" sz="2800">
                    <a:latin typeface="IntelOne Display Medium"/>
                  </a:rPr>
                  <a:t>Launched high-quality product &amp; ramping </a:t>
                </a:r>
                <a:endParaRPr lang="en-US" sz="2800"/>
              </a:p>
            </p:txBody>
          </p:sp>
          <p:sp>
            <p:nvSpPr>
              <p:cNvPr id="24" name="Rectangle 23">
                <a:extLst>
                  <a:ext uri="{FF2B5EF4-FFF2-40B4-BE49-F238E27FC236}">
                    <a16:creationId xmlns:a16="http://schemas.microsoft.com/office/drawing/2014/main" id="{4368A71D-F824-246E-2180-FE90DE116877}"/>
                  </a:ext>
                </a:extLst>
              </p:cNvPr>
              <p:cNvSpPr/>
              <p:nvPr/>
            </p:nvSpPr>
            <p:spPr>
              <a:xfrm rot="16200000">
                <a:off x="570016" y="1387528"/>
                <a:ext cx="987552" cy="512064"/>
              </a:xfrm>
              <a:prstGeom prst="rect">
                <a:avLst/>
              </a:prstGeom>
              <a:gradFill flip="none" rotWithShape="1">
                <a:gsLst>
                  <a:gs pos="100000">
                    <a:srgbClr val="FFFFFF">
                      <a:alpha val="61000"/>
                    </a:srgbClr>
                  </a:gs>
                  <a:gs pos="19000">
                    <a:srgbClr val="FFFFFF"/>
                  </a:gs>
                </a:gsLst>
                <a:path path="circle">
                  <a:fillToRect r="100000" b="100000"/>
                </a:path>
                <a:tileRect l="-100000" t="-100000"/>
              </a:gradFill>
              <a:ln w="12700" cap="flat" cmpd="sng" algn="ctr">
                <a:noFill/>
                <a:prstDash val="solid"/>
                <a:miter lim="800000"/>
              </a:ln>
              <a:effectLst>
                <a:outerShdw blurRad="50800" dist="38100" dir="2700000" algn="tl" rotWithShape="0">
                  <a:prstClr val="black">
                    <a:alpha val="40000"/>
                  </a:prstClr>
                </a:outerShdw>
              </a:effectLst>
            </p:spPr>
            <p:txBody>
              <a:bodyPr lIns="0" tIns="91440" rIns="0" bIns="0" rtlCol="0" anchor="ctr" anchorCtr="0"/>
              <a:lstStyle/>
              <a:p>
                <a:pPr algn="ctr">
                  <a:lnSpc>
                    <a:spcPct val="75000"/>
                  </a:lnSpc>
                </a:pPr>
                <a:r>
                  <a:rPr lang="en-US" sz="2000">
                    <a:solidFill>
                      <a:srgbClr val="000864"/>
                    </a:solidFill>
                    <a:latin typeface="IntelOne Display Medium" panose="020B0703020203020204" pitchFamily="34" charset="0"/>
                    <a:cs typeface="Arial"/>
                    <a:sym typeface="Helvetica Neue"/>
                  </a:rPr>
                  <a:t>P-Core</a:t>
                </a:r>
              </a:p>
            </p:txBody>
          </p:sp>
          <p:pic>
            <p:nvPicPr>
              <p:cNvPr id="26" name="Picture 25">
                <a:extLst>
                  <a:ext uri="{FF2B5EF4-FFF2-40B4-BE49-F238E27FC236}">
                    <a16:creationId xmlns:a16="http://schemas.microsoft.com/office/drawing/2014/main" id="{6F19C056-2E03-1581-B553-A6D141166945}"/>
                  </a:ext>
                </a:extLst>
              </p:cNvPr>
              <p:cNvPicPr>
                <a:picLocks noChangeAspect="1"/>
              </p:cNvPicPr>
              <p:nvPr/>
            </p:nvPicPr>
            <p:blipFill>
              <a:blip r:embed="rId4"/>
              <a:srcRect t="10194" b="10194"/>
              <a:stretch/>
            </p:blipFill>
            <p:spPr>
              <a:xfrm>
                <a:off x="1397322" y="1081546"/>
                <a:ext cx="1898390" cy="850119"/>
              </a:xfrm>
              <a:prstGeom prst="rect">
                <a:avLst/>
              </a:prstGeom>
              <a:effectLst>
                <a:reflection blurRad="88900" stA="50000" endA="300" endPos="30000" dist="50800" dir="5400000" sy="-100000" algn="bl" rotWithShape="0"/>
              </a:effectLst>
            </p:spPr>
          </p:pic>
          <p:sp>
            <p:nvSpPr>
              <p:cNvPr id="6" name="TextBox 5">
                <a:extLst>
                  <a:ext uri="{FF2B5EF4-FFF2-40B4-BE49-F238E27FC236}">
                    <a16:creationId xmlns:a16="http://schemas.microsoft.com/office/drawing/2014/main" id="{8932550E-9B62-3C4C-9AEA-8E870887B2E1}"/>
                  </a:ext>
                </a:extLst>
              </p:cNvPr>
              <p:cNvSpPr txBox="1"/>
              <p:nvPr/>
            </p:nvSpPr>
            <p:spPr>
              <a:xfrm>
                <a:off x="1797223" y="1866820"/>
                <a:ext cx="1074333" cy="258532"/>
              </a:xfrm>
              <a:prstGeom prst="rect">
                <a:avLst/>
              </a:prstGeom>
              <a:noFill/>
            </p:spPr>
            <p:txBody>
              <a:bodyPr wrap="none" rtlCol="0">
                <a:spAutoFit/>
              </a:bodyPr>
              <a:lstStyle/>
              <a:p>
                <a:r>
                  <a:rPr lang="en-US" sz="1200">
                    <a:solidFill>
                      <a:schemeClr val="tx1"/>
                    </a:solidFill>
                  </a:rPr>
                  <a:t>4</a:t>
                </a:r>
                <a:r>
                  <a:rPr lang="en-US" sz="1200" baseline="30000">
                    <a:solidFill>
                      <a:schemeClr val="tx1"/>
                    </a:solidFill>
                  </a:rPr>
                  <a:t>th</a:t>
                </a:r>
                <a:r>
                  <a:rPr lang="en-US" sz="1200">
                    <a:solidFill>
                      <a:schemeClr val="tx1"/>
                    </a:solidFill>
                  </a:rPr>
                  <a:t> Gen Xeon</a:t>
                </a:r>
              </a:p>
            </p:txBody>
          </p:sp>
        </p:grpSp>
        <p:grpSp>
          <p:nvGrpSpPr>
            <p:cNvPr id="27" name="Group 26">
              <a:extLst>
                <a:ext uri="{FF2B5EF4-FFF2-40B4-BE49-F238E27FC236}">
                  <a16:creationId xmlns:a16="http://schemas.microsoft.com/office/drawing/2014/main" id="{A422819C-455A-8C28-92E4-024D76D7002B}"/>
                </a:ext>
              </a:extLst>
            </p:cNvPr>
            <p:cNvGrpSpPr/>
            <p:nvPr/>
          </p:nvGrpSpPr>
          <p:grpSpPr>
            <a:xfrm>
              <a:off x="599774" y="1960096"/>
              <a:ext cx="10982629" cy="1290197"/>
              <a:chOff x="599774" y="2143125"/>
              <a:chExt cx="10982629" cy="1290197"/>
            </a:xfrm>
          </p:grpSpPr>
          <p:sp>
            <p:nvSpPr>
              <p:cNvPr id="8" name="Rectangle 7">
                <a:extLst>
                  <a:ext uri="{FF2B5EF4-FFF2-40B4-BE49-F238E27FC236}">
                    <a16:creationId xmlns:a16="http://schemas.microsoft.com/office/drawing/2014/main" id="{26B3B006-F7C0-724B-F64E-D25984F8607F}"/>
                  </a:ext>
                </a:extLst>
              </p:cNvPr>
              <p:cNvSpPr/>
              <p:nvPr/>
            </p:nvSpPr>
            <p:spPr>
              <a:xfrm rot="16200000">
                <a:off x="5574738" y="-2584162"/>
                <a:ext cx="1032701" cy="10982629"/>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pPr>
                <a:endParaRPr lang="en-US" sz="2400" kern="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11" name="TextBox 10">
                <a:extLst>
                  <a:ext uri="{FF2B5EF4-FFF2-40B4-BE49-F238E27FC236}">
                    <a16:creationId xmlns:a16="http://schemas.microsoft.com/office/drawing/2014/main" id="{78476B73-4766-D453-597D-678342786967}"/>
                  </a:ext>
                </a:extLst>
              </p:cNvPr>
              <p:cNvSpPr txBox="1"/>
              <p:nvPr/>
            </p:nvSpPr>
            <p:spPr>
              <a:xfrm>
                <a:off x="1836555" y="3174790"/>
                <a:ext cx="1236236" cy="258532"/>
              </a:xfrm>
              <a:prstGeom prst="rect">
                <a:avLst/>
              </a:prstGeom>
              <a:noFill/>
            </p:spPr>
            <p:txBody>
              <a:bodyPr wrap="none" rtlCol="0">
                <a:spAutoFit/>
              </a:bodyPr>
              <a:lstStyle/>
              <a:p>
                <a:r>
                  <a:rPr lang="en-US" sz="1200">
                    <a:solidFill>
                      <a:schemeClr val="tx1"/>
                    </a:solidFill>
                  </a:rPr>
                  <a:t>Emerald Rapids</a:t>
                </a:r>
              </a:p>
            </p:txBody>
          </p:sp>
          <p:sp>
            <p:nvSpPr>
              <p:cNvPr id="14" name="Title 1">
                <a:extLst>
                  <a:ext uri="{FF2B5EF4-FFF2-40B4-BE49-F238E27FC236}">
                    <a16:creationId xmlns:a16="http://schemas.microsoft.com/office/drawing/2014/main" id="{B02B4226-CF62-5A60-9ACD-AB5E0247DBD3}"/>
                  </a:ext>
                </a:extLst>
              </p:cNvPr>
              <p:cNvSpPr txBox="1">
                <a:spLocks/>
              </p:cNvSpPr>
              <p:nvPr/>
            </p:nvSpPr>
            <p:spPr>
              <a:xfrm>
                <a:off x="3272770" y="2387901"/>
                <a:ext cx="6130328" cy="1041099"/>
              </a:xfrm>
              <a:prstGeom prst="rect">
                <a:avLst/>
              </a:prstGeom>
            </p:spPr>
            <p:txBody>
              <a:bodyPr vert="horz" lIns="91440" tIns="45720" rIns="91440" bIns="45720" rtlCol="0" anchor="ctr">
                <a:normAutofit/>
              </a:bodyPr>
              <a:lstStyle>
                <a:lvl1pPr marL="0" marR="0" indent="0" algn="l" defTabSz="609600" rtl="0" eaLnBrk="1" fontAlgn="auto" latinLnBrk="0" hangingPunct="1">
                  <a:lnSpc>
                    <a:spcPct val="90000"/>
                  </a:lnSpc>
                  <a:spcBef>
                    <a:spcPts val="0"/>
                  </a:spcBef>
                  <a:spcAft>
                    <a:spcPts val="0"/>
                  </a:spcAft>
                  <a:buClrTx/>
                  <a:buSzTx/>
                  <a:buFontTx/>
                  <a:buNone/>
                  <a:tabLst/>
                  <a:defRPr kumimoji="0" lang="en-US" sz="4400" b="0" i="0" u="none" strike="noStrike" kern="1200" cap="none" spc="0" normalizeH="0" baseline="0" dirty="0">
                    <a:ln>
                      <a:noFill/>
                    </a:ln>
                    <a:gradFill>
                      <a:gsLst>
                        <a:gs pos="3252">
                          <a:srgbClr val="FFFFFF">
                            <a:alpha val="86000"/>
                          </a:srgbClr>
                        </a:gs>
                        <a:gs pos="42000">
                          <a:srgbClr val="FFFFFF"/>
                        </a:gs>
                        <a:gs pos="100000">
                          <a:srgbClr val="FFFFFF">
                            <a:alpha val="50000"/>
                          </a:srgbClr>
                        </a:gs>
                      </a:gsLst>
                      <a:lin ang="2700000" scaled="0"/>
                    </a:gradFill>
                    <a:effectLst/>
                    <a:uFillTx/>
                    <a:latin typeface="IntelOne Display Medium" panose="020B0703020203020204" pitchFamily="34" charset="0"/>
                    <a:ea typeface="Intel Clear Light" panose="020B0404020203020204" pitchFamily="34" charset="0"/>
                    <a:cs typeface="Intel Clear Light" panose="020B0404020203020204" pitchFamily="34" charset="0"/>
                    <a:sym typeface="Helvetica Neue"/>
                  </a:defRPr>
                </a:lvl1pPr>
              </a:lstStyle>
              <a:p>
                <a:pPr>
                  <a:spcBef>
                    <a:spcPts val="600"/>
                  </a:spcBef>
                  <a:spcAft>
                    <a:spcPts val="600"/>
                  </a:spcAft>
                </a:pPr>
                <a:r>
                  <a:rPr lang="en-US" sz="2800">
                    <a:latin typeface="IntelOne Display Medium"/>
                  </a:rPr>
                  <a:t>Volume validation well underway</a:t>
                </a:r>
              </a:p>
            </p:txBody>
          </p:sp>
          <p:sp>
            <p:nvSpPr>
              <p:cNvPr id="20" name="Rectangle 19">
                <a:extLst>
                  <a:ext uri="{FF2B5EF4-FFF2-40B4-BE49-F238E27FC236}">
                    <a16:creationId xmlns:a16="http://schemas.microsoft.com/office/drawing/2014/main" id="{9AD50F78-7F0B-42F1-B6CB-D5BEA67D5F35}"/>
                  </a:ext>
                </a:extLst>
              </p:cNvPr>
              <p:cNvSpPr/>
              <p:nvPr/>
            </p:nvSpPr>
            <p:spPr>
              <a:xfrm rot="16200000">
                <a:off x="560183" y="2628545"/>
                <a:ext cx="987552" cy="512064"/>
              </a:xfrm>
              <a:prstGeom prst="rect">
                <a:avLst/>
              </a:prstGeom>
              <a:gradFill flip="none" rotWithShape="1">
                <a:gsLst>
                  <a:gs pos="100000">
                    <a:srgbClr val="FFFFFF">
                      <a:alpha val="61000"/>
                    </a:srgbClr>
                  </a:gs>
                  <a:gs pos="19000">
                    <a:srgbClr val="FFFFFF"/>
                  </a:gs>
                </a:gsLst>
                <a:path path="circle">
                  <a:fillToRect r="100000" b="100000"/>
                </a:path>
                <a:tileRect l="-100000" t="-100000"/>
              </a:gradFill>
              <a:ln w="12700" cap="flat" cmpd="sng" algn="ctr">
                <a:noFill/>
                <a:prstDash val="solid"/>
                <a:miter lim="800000"/>
              </a:ln>
              <a:effectLst>
                <a:outerShdw blurRad="50800" dist="38100" dir="2700000" algn="tl" rotWithShape="0">
                  <a:prstClr val="black">
                    <a:alpha val="40000"/>
                  </a:prstClr>
                </a:outerShdw>
              </a:effectLst>
            </p:spPr>
            <p:txBody>
              <a:bodyPr lIns="0" tIns="91440" rIns="0" bIns="0" rtlCol="0" anchor="ctr" anchorCtr="0"/>
              <a:lstStyle/>
              <a:p>
                <a:pPr algn="ctr">
                  <a:lnSpc>
                    <a:spcPct val="75000"/>
                  </a:lnSpc>
                </a:pPr>
                <a:r>
                  <a:rPr lang="en-US" sz="2000">
                    <a:solidFill>
                      <a:srgbClr val="000864"/>
                    </a:solidFill>
                    <a:latin typeface="IntelOne Display Medium" panose="020B0703020203020204" pitchFamily="34" charset="0"/>
                    <a:cs typeface="Arial"/>
                    <a:sym typeface="Helvetica Neue"/>
                  </a:rPr>
                  <a:t>P-Core</a:t>
                </a:r>
              </a:p>
            </p:txBody>
          </p:sp>
          <p:pic>
            <p:nvPicPr>
              <p:cNvPr id="4" name="Picture 16" descr="A picture containing text, dark&#10;&#10;Description automatically generated">
                <a:extLst>
                  <a:ext uri="{FF2B5EF4-FFF2-40B4-BE49-F238E27FC236}">
                    <a16:creationId xmlns:a16="http://schemas.microsoft.com/office/drawing/2014/main" id="{A1441051-F012-969B-B674-BCFAB93C4F9E}"/>
                  </a:ext>
                </a:extLst>
              </p:cNvPr>
              <p:cNvPicPr>
                <a:picLocks noChangeAspect="1"/>
              </p:cNvPicPr>
              <p:nvPr/>
            </p:nvPicPr>
            <p:blipFill>
              <a:blip r:embed="rId5"/>
              <a:stretch>
                <a:fillRect/>
              </a:stretch>
            </p:blipFill>
            <p:spPr>
              <a:xfrm>
                <a:off x="1311049" y="2143125"/>
                <a:ext cx="2124075" cy="1200150"/>
              </a:xfrm>
              <a:prstGeom prst="rect">
                <a:avLst/>
              </a:prstGeom>
            </p:spPr>
          </p:pic>
        </p:grpSp>
      </p:grpSp>
    </p:spTree>
    <p:extLst>
      <p:ext uri="{BB962C8B-B14F-4D97-AF65-F5344CB8AC3E}">
        <p14:creationId xmlns:p14="http://schemas.microsoft.com/office/powerpoint/2010/main" val="9394770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DC8D7B9B-9A92-E262-A7CA-527FB21C2D2B}"/>
              </a:ext>
            </a:extLst>
          </p:cNvPr>
          <p:cNvSpPr>
            <a:spLocks noGrp="1"/>
          </p:cNvSpPr>
          <p:nvPr>
            <p:ph type="title"/>
          </p:nvPr>
        </p:nvSpPr>
        <p:spPr/>
        <p:txBody>
          <a:bodyPr/>
          <a:lstStyle/>
          <a:p>
            <a:r>
              <a:rPr kumimoji="0" lang="en-US" sz="4000" b="0" i="0" u="none" strike="noStrike" kern="1200" cap="none" spc="0" normalizeH="0" baseline="0" noProof="0">
                <a:ln>
                  <a:noFill/>
                </a:ln>
                <a:solidFill>
                  <a:srgbClr val="FFFFFF"/>
                </a:solidFill>
                <a:effectLst/>
                <a:uLnTx/>
                <a:uFillTx/>
                <a:latin typeface="IntelOne Display Light"/>
                <a:cs typeface="Arial"/>
              </a:rPr>
              <a:t>Industry Trends </a:t>
            </a:r>
            <a:endParaRPr lang="en-US"/>
          </a:p>
        </p:txBody>
      </p:sp>
      <p:sp>
        <p:nvSpPr>
          <p:cNvPr id="33" name="Rectangle 32">
            <a:extLst>
              <a:ext uri="{FF2B5EF4-FFF2-40B4-BE49-F238E27FC236}">
                <a16:creationId xmlns:a16="http://schemas.microsoft.com/office/drawing/2014/main" id="{B0C943A9-1813-5E45-BC61-E1272A198351}"/>
              </a:ext>
            </a:extLst>
          </p:cNvPr>
          <p:cNvSpPr/>
          <p:nvPr/>
        </p:nvSpPr>
        <p:spPr>
          <a:xfrm>
            <a:off x="504439" y="1202686"/>
            <a:ext cx="11252132" cy="5123171"/>
          </a:xfrm>
          <a:prstGeom prst="rect">
            <a:avLst/>
          </a:prstGeom>
          <a:gradFill>
            <a:gsLst>
              <a:gs pos="33000">
                <a:srgbClr val="002060">
                  <a:alpha val="39000"/>
                </a:srgbClr>
              </a:gs>
              <a:gs pos="100000">
                <a:srgbClr val="002060">
                  <a:alpha val="69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defTabSz="609600">
              <a:lnSpc>
                <a:spcPct val="85000"/>
              </a:lnSpc>
            </a:pPr>
            <a:endParaRPr lang="en-US" sz="2400">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endParaRPr>
          </a:p>
        </p:txBody>
      </p:sp>
      <p:grpSp>
        <p:nvGrpSpPr>
          <p:cNvPr id="46" name="Group 45">
            <a:extLst>
              <a:ext uri="{FF2B5EF4-FFF2-40B4-BE49-F238E27FC236}">
                <a16:creationId xmlns:a16="http://schemas.microsoft.com/office/drawing/2014/main" id="{64FC81E1-8602-5FF7-87A7-8592127D72C7}"/>
              </a:ext>
            </a:extLst>
          </p:cNvPr>
          <p:cNvGrpSpPr/>
          <p:nvPr/>
        </p:nvGrpSpPr>
        <p:grpSpPr>
          <a:xfrm>
            <a:off x="759745" y="1463466"/>
            <a:ext cx="9247738" cy="4601609"/>
            <a:chOff x="759745" y="1461187"/>
            <a:chExt cx="9247738" cy="4601609"/>
          </a:xfrm>
        </p:grpSpPr>
        <p:sp>
          <p:nvSpPr>
            <p:cNvPr id="26" name="Rectangle 25">
              <a:extLst>
                <a:ext uri="{FF2B5EF4-FFF2-40B4-BE49-F238E27FC236}">
                  <a16:creationId xmlns:a16="http://schemas.microsoft.com/office/drawing/2014/main" id="{92921744-F2E1-B4A8-0A58-BC255C7A17BF}"/>
                </a:ext>
              </a:extLst>
            </p:cNvPr>
            <p:cNvSpPr/>
            <p:nvPr/>
          </p:nvSpPr>
          <p:spPr>
            <a:xfrm>
              <a:off x="759746" y="2669539"/>
              <a:ext cx="9247737" cy="930134"/>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50800" dist="38100" dir="5400000" algn="t" rotWithShape="0">
                <a:prstClr val="black">
                  <a:alpha val="40000"/>
                </a:prstClr>
              </a:outerShdw>
            </a:effectLst>
          </p:spPr>
          <p:txBody>
            <a:bodyPr lIns="91440" tIns="91440" rIns="91440" bIns="365760" anchor="ctr"/>
            <a:lstStyle/>
            <a:p>
              <a:pPr algn="ctr" defTabSz="609600" hangingPunct="0">
                <a:lnSpc>
                  <a:spcPct val="85000"/>
                </a:lnSpc>
              </a:pPr>
              <a:endPar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3" name="Rectangle 2">
              <a:extLst>
                <a:ext uri="{FF2B5EF4-FFF2-40B4-BE49-F238E27FC236}">
                  <a16:creationId xmlns:a16="http://schemas.microsoft.com/office/drawing/2014/main" id="{51DE3464-D633-0E76-42B3-CDF5D13C7ABD}"/>
                </a:ext>
              </a:extLst>
            </p:cNvPr>
            <p:cNvSpPr/>
            <p:nvPr/>
          </p:nvSpPr>
          <p:spPr>
            <a:xfrm>
              <a:off x="759746" y="3877891"/>
              <a:ext cx="9247737" cy="930134"/>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50800" dist="38100" dir="5400000" algn="t" rotWithShape="0">
                <a:prstClr val="black">
                  <a:alpha val="40000"/>
                </a:prstClr>
              </a:outerShdw>
            </a:effectLst>
          </p:spPr>
          <p:txBody>
            <a:bodyPr lIns="91440" tIns="91440" rIns="91440" bIns="365760" anchor="ctr"/>
            <a:lstStyle/>
            <a:p>
              <a:pPr algn="ctr" defTabSz="609600" hangingPunct="0">
                <a:lnSpc>
                  <a:spcPct val="85000"/>
                </a:lnSpc>
              </a:pPr>
              <a:endPar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1049" name="Rectangle 1048">
              <a:extLst>
                <a:ext uri="{FF2B5EF4-FFF2-40B4-BE49-F238E27FC236}">
                  <a16:creationId xmlns:a16="http://schemas.microsoft.com/office/drawing/2014/main" id="{73091E0E-5876-EE78-E1EB-6E212E123D88}"/>
                </a:ext>
              </a:extLst>
            </p:cNvPr>
            <p:cNvSpPr/>
            <p:nvPr/>
          </p:nvSpPr>
          <p:spPr>
            <a:xfrm>
              <a:off x="759745" y="5086242"/>
              <a:ext cx="9247738" cy="976554"/>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50800" dist="38100" dir="5400000" algn="t" rotWithShape="0">
                <a:prstClr val="black">
                  <a:alpha val="40000"/>
                </a:prstClr>
              </a:outerShdw>
            </a:effectLst>
          </p:spPr>
          <p:txBody>
            <a:bodyPr lIns="91440" tIns="91440" rIns="91440" bIns="365760" anchor="ctr"/>
            <a:lstStyle/>
            <a:p>
              <a:pPr algn="ctr" defTabSz="609600" hangingPunct="0">
                <a:lnSpc>
                  <a:spcPct val="85000"/>
                </a:lnSpc>
              </a:pPr>
              <a:endPar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6" name="Text Placeholder 8">
              <a:extLst>
                <a:ext uri="{FF2B5EF4-FFF2-40B4-BE49-F238E27FC236}">
                  <a16:creationId xmlns:a16="http://schemas.microsoft.com/office/drawing/2014/main" id="{518DAB1E-C2CD-8AB6-0E8D-149F95D261C4}"/>
                </a:ext>
              </a:extLst>
            </p:cNvPr>
            <p:cNvSpPr txBox="1">
              <a:spLocks/>
            </p:cNvSpPr>
            <p:nvPr/>
          </p:nvSpPr>
          <p:spPr>
            <a:xfrm>
              <a:off x="1592661" y="2868306"/>
              <a:ext cx="1920240" cy="548640"/>
            </a:xfrm>
            <a:prstGeom prst="rect">
              <a:avLst/>
            </a:prstGeom>
          </p:spPr>
          <p:txBody>
            <a:bodyPr/>
            <a:lstStyle>
              <a:lvl1pPr marL="0" indent="0" algn="l" defTabSz="914400" rtl="0" eaLnBrk="1" latinLnBrk="0" hangingPunct="1">
                <a:lnSpc>
                  <a:spcPct val="100000"/>
                </a:lnSpc>
                <a:spcBef>
                  <a:spcPts val="0"/>
                </a:spcBef>
                <a:buFont typeface="IntelOne Display Regular" panose="020B0503020203020204" pitchFamily="34" charset="0"/>
                <a:buNone/>
                <a:defRPr sz="1800" b="0" i="0" kern="1200">
                  <a:solidFill>
                    <a:schemeClr val="tx1"/>
                  </a:solidFill>
                  <a:latin typeface="IntelOne Text" panose="020B0503020203020204" pitchFamily="34" charset="77"/>
                  <a:ea typeface="+mn-ea"/>
                  <a:cs typeface="+mn-cs"/>
                </a:defRPr>
              </a:lvl1pPr>
              <a:lvl2pPr marL="182563" indent="-182563" algn="l" defTabSz="914400" rtl="0" eaLnBrk="1" latinLnBrk="0" hangingPunct="1">
                <a:lnSpc>
                  <a:spcPct val="100000"/>
                </a:lnSpc>
                <a:spcBef>
                  <a:spcPts val="600"/>
                </a:spcBef>
                <a:buFont typeface="IntelOne Display Regular" panose="020B0503020203020204" pitchFamily="34" charset="0"/>
                <a:buChar char="•"/>
                <a:tabLst/>
                <a:defRPr sz="1600" b="0" i="0" kern="1200">
                  <a:solidFill>
                    <a:schemeClr val="tx1"/>
                  </a:solidFill>
                  <a:latin typeface="IntelOne Text" panose="020B0503020203020204" pitchFamily="34" charset="77"/>
                  <a:ea typeface="+mn-ea"/>
                  <a:cs typeface="+mn-cs"/>
                </a:defRPr>
              </a:lvl2pPr>
              <a:lvl3pPr marL="358775" indent="-176213"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IntelOne Text" panose="020B0503020203020204" pitchFamily="34" charset="77"/>
                  <a:ea typeface="+mn-ea"/>
                  <a:cs typeface="+mn-cs"/>
                </a:defRPr>
              </a:lvl3pPr>
              <a:lvl4pPr marL="6350" indent="0" algn="l" defTabSz="914400" rtl="0" eaLnBrk="1" latinLnBrk="0" hangingPunct="1">
                <a:lnSpc>
                  <a:spcPct val="100000"/>
                </a:lnSpc>
                <a:spcBef>
                  <a:spcPts val="0"/>
                </a:spcBef>
                <a:buFont typeface="IntelOne Display Regular" panose="020B0503020203020204" pitchFamily="34" charset="0"/>
                <a:buNone/>
                <a:tabLst/>
                <a:defRPr sz="1400" b="0" i="0" kern="1200">
                  <a:solidFill>
                    <a:schemeClr val="tx1">
                      <a:lumMod val="60000"/>
                      <a:lumOff val="40000"/>
                    </a:schemeClr>
                  </a:solidFill>
                  <a:latin typeface="IntelOne Text Light" panose="020B0403020203020204" pitchFamily="34" charset="77"/>
                  <a:ea typeface="+mn-ea"/>
                  <a:cs typeface="+mn-cs"/>
                </a:defRPr>
              </a:lvl4pPr>
              <a:lvl5pPr marL="6350" indent="0" algn="l" defTabSz="914400" rtl="0" eaLnBrk="1" latinLnBrk="0" hangingPunct="1">
                <a:lnSpc>
                  <a:spcPct val="100000"/>
                </a:lnSpc>
                <a:spcBef>
                  <a:spcPts val="1200"/>
                </a:spcBef>
                <a:buFont typeface="IntelOne Display Regular" panose="020B0503020203020204" pitchFamily="34" charset="0"/>
                <a:buNone/>
                <a:tabLst/>
                <a:defRPr sz="2000" b="1" i="0" kern="1200">
                  <a:solidFill>
                    <a:schemeClr val="tx2"/>
                  </a:solidFill>
                  <a:latin typeface="IntelOne Text Bold"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a:ln>
                    <a:noFill/>
                  </a:ln>
                  <a:solidFill>
                    <a:srgbClr val="FFFFFF"/>
                  </a:solidFill>
                  <a:effectLst/>
                  <a:uLnTx/>
                  <a:uFillTx/>
                  <a:latin typeface="IntelOne Display Light"/>
                  <a:cs typeface="Arial"/>
                </a:rPr>
                <a:t>Sustainability &amp; Power Efficiency</a:t>
              </a:r>
            </a:p>
          </p:txBody>
        </p:sp>
        <p:sp>
          <p:nvSpPr>
            <p:cNvPr id="13" name="Rectangle 12">
              <a:extLst>
                <a:ext uri="{FF2B5EF4-FFF2-40B4-BE49-F238E27FC236}">
                  <a16:creationId xmlns:a16="http://schemas.microsoft.com/office/drawing/2014/main" id="{9F244308-C4B3-2C91-60AE-B638647B91F7}"/>
                </a:ext>
              </a:extLst>
            </p:cNvPr>
            <p:cNvSpPr/>
            <p:nvPr/>
          </p:nvSpPr>
          <p:spPr>
            <a:xfrm>
              <a:off x="759746" y="1461187"/>
              <a:ext cx="9247737" cy="930134"/>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50800" dist="38100" dir="5400000" algn="t" rotWithShape="0">
                <a:prstClr val="black">
                  <a:alpha val="40000"/>
                </a:prstClr>
              </a:outerShdw>
            </a:effectLst>
          </p:spPr>
          <p:txBody>
            <a:bodyPr lIns="91440" tIns="91440" rIns="91440" bIns="365760" anchor="ctr"/>
            <a:lstStyle/>
            <a:p>
              <a:pPr algn="ctr" defTabSz="609600" hangingPunct="0">
                <a:lnSpc>
                  <a:spcPct val="85000"/>
                </a:lnSpc>
              </a:pPr>
              <a:endPar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grpSp>
          <p:nvGrpSpPr>
            <p:cNvPr id="31" name="Group 30">
              <a:extLst>
                <a:ext uri="{FF2B5EF4-FFF2-40B4-BE49-F238E27FC236}">
                  <a16:creationId xmlns:a16="http://schemas.microsoft.com/office/drawing/2014/main" id="{0964A805-95E6-E454-AFEE-E1313BCD053D}"/>
                </a:ext>
              </a:extLst>
            </p:cNvPr>
            <p:cNvGrpSpPr/>
            <p:nvPr/>
          </p:nvGrpSpPr>
          <p:grpSpPr>
            <a:xfrm>
              <a:off x="2469518" y="5277386"/>
              <a:ext cx="2502855" cy="592396"/>
              <a:chOff x="1392030" y="4897827"/>
              <a:chExt cx="2502855" cy="592396"/>
            </a:xfrm>
          </p:grpSpPr>
          <p:sp>
            <p:nvSpPr>
              <p:cNvPr id="4" name="Text Placeholder 2">
                <a:extLst>
                  <a:ext uri="{FF2B5EF4-FFF2-40B4-BE49-F238E27FC236}">
                    <a16:creationId xmlns:a16="http://schemas.microsoft.com/office/drawing/2014/main" id="{D81928F2-6E09-9ECD-8E7C-222D46A7E602}"/>
                  </a:ext>
                </a:extLst>
              </p:cNvPr>
              <p:cNvSpPr txBox="1">
                <a:spLocks/>
              </p:cNvSpPr>
              <p:nvPr/>
            </p:nvSpPr>
            <p:spPr>
              <a:xfrm>
                <a:off x="1974645" y="4941583"/>
                <a:ext cx="1920240" cy="548640"/>
              </a:xfrm>
              <a:prstGeom prst="rect">
                <a:avLst/>
              </a:prstGeom>
              <a:ln w="12700">
                <a:noFill/>
              </a:ln>
            </p:spPr>
            <p:txBody>
              <a:bodyPr/>
              <a:lstStyle>
                <a:lvl1pPr marL="0" indent="0" algn="l" defTabSz="914400" rtl="0" eaLnBrk="1" latinLnBrk="0" hangingPunct="1">
                  <a:lnSpc>
                    <a:spcPct val="100000"/>
                  </a:lnSpc>
                  <a:spcBef>
                    <a:spcPts val="0"/>
                  </a:spcBef>
                  <a:buFont typeface="IntelOne Display Regular" panose="020B0503020203020204" pitchFamily="34" charset="0"/>
                  <a:buNone/>
                  <a:defRPr sz="1800" b="0" i="0" kern="1200">
                    <a:solidFill>
                      <a:schemeClr val="tx1"/>
                    </a:solidFill>
                    <a:latin typeface="IntelOne Text" panose="020B0503020203020204" pitchFamily="34" charset="77"/>
                    <a:ea typeface="+mn-ea"/>
                    <a:cs typeface="+mn-cs"/>
                  </a:defRPr>
                </a:lvl1pPr>
                <a:lvl2pPr marL="182563" indent="-182563" algn="l" defTabSz="914400" rtl="0" eaLnBrk="1" latinLnBrk="0" hangingPunct="1">
                  <a:lnSpc>
                    <a:spcPct val="100000"/>
                  </a:lnSpc>
                  <a:spcBef>
                    <a:spcPts val="600"/>
                  </a:spcBef>
                  <a:buFont typeface="IntelOne Display Regular" panose="020B0503020203020204" pitchFamily="34" charset="0"/>
                  <a:buChar char="•"/>
                  <a:tabLst/>
                  <a:defRPr sz="1600" b="0" i="0" kern="1200">
                    <a:solidFill>
                      <a:schemeClr val="tx1"/>
                    </a:solidFill>
                    <a:latin typeface="IntelOne Text" panose="020B0503020203020204" pitchFamily="34" charset="77"/>
                    <a:ea typeface="+mn-ea"/>
                    <a:cs typeface="+mn-cs"/>
                  </a:defRPr>
                </a:lvl2pPr>
                <a:lvl3pPr marL="358775" indent="-176213"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IntelOne Text" panose="020B0503020203020204" pitchFamily="34" charset="77"/>
                    <a:ea typeface="+mn-ea"/>
                    <a:cs typeface="+mn-cs"/>
                  </a:defRPr>
                </a:lvl3pPr>
                <a:lvl4pPr marL="6350" indent="0" algn="l" defTabSz="914400" rtl="0" eaLnBrk="1" latinLnBrk="0" hangingPunct="1">
                  <a:lnSpc>
                    <a:spcPct val="100000"/>
                  </a:lnSpc>
                  <a:spcBef>
                    <a:spcPts val="0"/>
                  </a:spcBef>
                  <a:buFont typeface="IntelOne Display Regular" panose="020B0503020203020204" pitchFamily="34" charset="0"/>
                  <a:buNone/>
                  <a:tabLst/>
                  <a:defRPr sz="1400" b="0" i="0" kern="1200">
                    <a:solidFill>
                      <a:schemeClr val="tx1">
                        <a:lumMod val="60000"/>
                        <a:lumOff val="40000"/>
                      </a:schemeClr>
                    </a:solidFill>
                    <a:latin typeface="IntelOne Text Light" panose="020B0403020203020204" pitchFamily="34" charset="77"/>
                    <a:ea typeface="+mn-ea"/>
                    <a:cs typeface="+mn-cs"/>
                  </a:defRPr>
                </a:lvl4pPr>
                <a:lvl5pPr marL="6350" indent="0" algn="l" defTabSz="914400" rtl="0" eaLnBrk="1" latinLnBrk="0" hangingPunct="1">
                  <a:lnSpc>
                    <a:spcPct val="100000"/>
                  </a:lnSpc>
                  <a:spcBef>
                    <a:spcPts val="1200"/>
                  </a:spcBef>
                  <a:buFont typeface="IntelOne Display Regular" panose="020B0503020203020204" pitchFamily="34" charset="0"/>
                  <a:buNone/>
                  <a:tabLst/>
                  <a:defRPr sz="2000" b="1" i="0" kern="1200">
                    <a:solidFill>
                      <a:schemeClr val="tx2"/>
                    </a:solidFill>
                    <a:latin typeface="IntelOne Text Bold"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a:ln>
                      <a:noFill/>
                    </a:ln>
                    <a:solidFill>
                      <a:srgbClr val="FFFFFF"/>
                    </a:solidFill>
                    <a:effectLst/>
                    <a:uLnTx/>
                    <a:uFillTx/>
                    <a:latin typeface="IntelOne Display Light"/>
                    <a:cs typeface="Arial"/>
                  </a:rPr>
                  <a:t>Cloud</a:t>
                </a:r>
                <a:br>
                  <a:rPr kumimoji="0" lang="en-US" sz="1800" b="0" i="0" u="none" strike="noStrike" kern="1200" cap="none" spc="0" normalizeH="0" baseline="0" noProof="0">
                    <a:ln>
                      <a:noFill/>
                    </a:ln>
                    <a:solidFill>
                      <a:srgbClr val="FFFFFF"/>
                    </a:solidFill>
                    <a:effectLst/>
                    <a:uLnTx/>
                    <a:uFillTx/>
                    <a:latin typeface="IntelOne Display Light"/>
                    <a:cs typeface="Arial"/>
                  </a:rPr>
                </a:br>
                <a:r>
                  <a:rPr kumimoji="0" lang="en-US" sz="1800" b="0" i="0" u="none" strike="noStrike" kern="1200" cap="none" spc="0" normalizeH="0" baseline="0" noProof="0">
                    <a:ln>
                      <a:noFill/>
                    </a:ln>
                    <a:solidFill>
                      <a:srgbClr val="FFFFFF"/>
                    </a:solidFill>
                    <a:effectLst/>
                    <a:uLnTx/>
                    <a:uFillTx/>
                    <a:latin typeface="IntelOne Display Light"/>
                    <a:cs typeface="Arial"/>
                  </a:rPr>
                  <a:t>Operating Model</a:t>
                </a:r>
              </a:p>
            </p:txBody>
          </p:sp>
          <p:grpSp>
            <p:nvGrpSpPr>
              <p:cNvPr id="114" name="Group 113">
                <a:extLst>
                  <a:ext uri="{FF2B5EF4-FFF2-40B4-BE49-F238E27FC236}">
                    <a16:creationId xmlns:a16="http://schemas.microsoft.com/office/drawing/2014/main" id="{12B1D324-1833-7C11-B4EA-A30A2CB6A57D}"/>
                  </a:ext>
                </a:extLst>
              </p:cNvPr>
              <p:cNvGrpSpPr>
                <a:grpSpLocks noChangeAspect="1"/>
              </p:cNvGrpSpPr>
              <p:nvPr/>
            </p:nvGrpSpPr>
            <p:grpSpPr>
              <a:xfrm>
                <a:off x="1392030" y="4897827"/>
                <a:ext cx="535162" cy="591620"/>
                <a:chOff x="5092020" y="2423549"/>
                <a:chExt cx="2007961" cy="2013961"/>
              </a:xfrm>
              <a:solidFill>
                <a:schemeClr val="tx2"/>
              </a:solidFill>
            </p:grpSpPr>
            <p:sp>
              <p:nvSpPr>
                <p:cNvPr id="115" name="Freeform: Shape 114">
                  <a:extLst>
                    <a:ext uri="{FF2B5EF4-FFF2-40B4-BE49-F238E27FC236}">
                      <a16:creationId xmlns:a16="http://schemas.microsoft.com/office/drawing/2014/main" id="{0C00265C-FC40-85BF-5785-90321948B136}"/>
                    </a:ext>
                  </a:extLst>
                </p:cNvPr>
                <p:cNvSpPr/>
                <p:nvPr/>
              </p:nvSpPr>
              <p:spPr>
                <a:xfrm>
                  <a:off x="5250629" y="2847905"/>
                  <a:ext cx="342407" cy="332410"/>
                </a:xfrm>
                <a:custGeom>
                  <a:avLst/>
                  <a:gdLst>
                    <a:gd name="connsiteX0" fmla="*/ 339871 w 344906"/>
                    <a:gd name="connsiteY0" fmla="*/ 0 h 334836"/>
                    <a:gd name="connsiteX1" fmla="*/ 0 w 344906"/>
                    <a:gd name="connsiteY1" fmla="*/ 334836 h 334836"/>
                    <a:gd name="connsiteX2" fmla="*/ 75527 w 344906"/>
                    <a:gd name="connsiteY2" fmla="*/ 334836 h 334836"/>
                    <a:gd name="connsiteX3" fmla="*/ 339871 w 344906"/>
                    <a:gd name="connsiteY3" fmla="*/ 75527 h 334836"/>
                    <a:gd name="connsiteX4" fmla="*/ 344906 w 344906"/>
                    <a:gd name="connsiteY4" fmla="*/ 75527 h 334836"/>
                    <a:gd name="connsiteX5" fmla="*/ 344906 w 344906"/>
                    <a:gd name="connsiteY5" fmla="*/ 0 h 334836"/>
                    <a:gd name="connsiteX6" fmla="*/ 339871 w 344906"/>
                    <a:gd name="connsiteY6" fmla="*/ 0 h 33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906" h="334836">
                      <a:moveTo>
                        <a:pt x="339871" y="0"/>
                      </a:moveTo>
                      <a:cubicBezTo>
                        <a:pt x="154830" y="0"/>
                        <a:pt x="2518" y="149795"/>
                        <a:pt x="0" y="334836"/>
                      </a:cubicBezTo>
                      <a:lnTo>
                        <a:pt x="75527" y="334836"/>
                      </a:lnTo>
                      <a:cubicBezTo>
                        <a:pt x="78045" y="191335"/>
                        <a:pt x="195111" y="75527"/>
                        <a:pt x="339871" y="75527"/>
                      </a:cubicBezTo>
                      <a:cubicBezTo>
                        <a:pt x="341130" y="75527"/>
                        <a:pt x="342389" y="75527"/>
                        <a:pt x="344906" y="75527"/>
                      </a:cubicBezTo>
                      <a:lnTo>
                        <a:pt x="344906" y="0"/>
                      </a:lnTo>
                      <a:cubicBezTo>
                        <a:pt x="342389" y="0"/>
                        <a:pt x="341130" y="0"/>
                        <a:pt x="339871" y="0"/>
                      </a:cubicBezTo>
                      <a:close/>
                    </a:path>
                  </a:pathLst>
                </a:custGeom>
                <a:grpFill/>
                <a:ln w="12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16" name="Freeform: Shape 115">
                  <a:extLst>
                    <a:ext uri="{FF2B5EF4-FFF2-40B4-BE49-F238E27FC236}">
                      <a16:creationId xmlns:a16="http://schemas.microsoft.com/office/drawing/2014/main" id="{BAC1863E-6C64-D8F4-4413-9D0BE4008387}"/>
                    </a:ext>
                  </a:extLst>
                </p:cNvPr>
                <p:cNvSpPr/>
                <p:nvPr/>
              </p:nvSpPr>
              <p:spPr>
                <a:xfrm>
                  <a:off x="5250629" y="2847905"/>
                  <a:ext cx="342407" cy="332410"/>
                </a:xfrm>
                <a:custGeom>
                  <a:avLst/>
                  <a:gdLst>
                    <a:gd name="connsiteX0" fmla="*/ 339871 w 344906"/>
                    <a:gd name="connsiteY0" fmla="*/ 0 h 334836"/>
                    <a:gd name="connsiteX1" fmla="*/ 0 w 344906"/>
                    <a:gd name="connsiteY1" fmla="*/ 334836 h 334836"/>
                    <a:gd name="connsiteX2" fmla="*/ 75527 w 344906"/>
                    <a:gd name="connsiteY2" fmla="*/ 334836 h 334836"/>
                    <a:gd name="connsiteX3" fmla="*/ 339871 w 344906"/>
                    <a:gd name="connsiteY3" fmla="*/ 75527 h 334836"/>
                    <a:gd name="connsiteX4" fmla="*/ 344906 w 344906"/>
                    <a:gd name="connsiteY4" fmla="*/ 75527 h 334836"/>
                    <a:gd name="connsiteX5" fmla="*/ 344906 w 344906"/>
                    <a:gd name="connsiteY5" fmla="*/ 0 h 334836"/>
                    <a:gd name="connsiteX6" fmla="*/ 339871 w 344906"/>
                    <a:gd name="connsiteY6" fmla="*/ 0 h 33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906" h="334836">
                      <a:moveTo>
                        <a:pt x="339871" y="0"/>
                      </a:moveTo>
                      <a:cubicBezTo>
                        <a:pt x="154830" y="0"/>
                        <a:pt x="2518" y="149795"/>
                        <a:pt x="0" y="334836"/>
                      </a:cubicBezTo>
                      <a:lnTo>
                        <a:pt x="75527" y="334836"/>
                      </a:lnTo>
                      <a:cubicBezTo>
                        <a:pt x="78045" y="191335"/>
                        <a:pt x="195111" y="75527"/>
                        <a:pt x="339871" y="75527"/>
                      </a:cubicBezTo>
                      <a:cubicBezTo>
                        <a:pt x="341130" y="75527"/>
                        <a:pt x="342389" y="75527"/>
                        <a:pt x="344906" y="75527"/>
                      </a:cubicBezTo>
                      <a:lnTo>
                        <a:pt x="344906" y="0"/>
                      </a:lnTo>
                      <a:cubicBezTo>
                        <a:pt x="342389" y="0"/>
                        <a:pt x="341130" y="0"/>
                        <a:pt x="339871" y="0"/>
                      </a:cubicBezTo>
                      <a:close/>
                    </a:path>
                  </a:pathLst>
                </a:custGeom>
                <a:grpFill/>
                <a:ln w="12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17" name="Freeform: Shape 116">
                  <a:extLst>
                    <a:ext uri="{FF2B5EF4-FFF2-40B4-BE49-F238E27FC236}">
                      <a16:creationId xmlns:a16="http://schemas.microsoft.com/office/drawing/2014/main" id="{E2FFA564-977E-6A92-D25A-3DCD0F5C4A95}"/>
                    </a:ext>
                  </a:extLst>
                </p:cNvPr>
                <p:cNvSpPr/>
                <p:nvPr/>
              </p:nvSpPr>
              <p:spPr>
                <a:xfrm>
                  <a:off x="5092020" y="2423549"/>
                  <a:ext cx="2007961" cy="1257879"/>
                </a:xfrm>
                <a:custGeom>
                  <a:avLst/>
                  <a:gdLst>
                    <a:gd name="connsiteX0" fmla="*/ 1993813 w 2022617"/>
                    <a:gd name="connsiteY0" fmla="*/ 764806 h 1267060"/>
                    <a:gd name="connsiteX1" fmla="*/ 1811289 w 2022617"/>
                    <a:gd name="connsiteY1" fmla="*/ 579765 h 1267060"/>
                    <a:gd name="connsiteX2" fmla="*/ 1643871 w 2022617"/>
                    <a:gd name="connsiteY2" fmla="*/ 550813 h 1267060"/>
                    <a:gd name="connsiteX3" fmla="*/ 1588485 w 2022617"/>
                    <a:gd name="connsiteY3" fmla="*/ 550813 h 1267060"/>
                    <a:gd name="connsiteX4" fmla="*/ 1588485 w 2022617"/>
                    <a:gd name="connsiteY4" fmla="*/ 515567 h 1267060"/>
                    <a:gd name="connsiteX5" fmla="*/ 1588485 w 2022617"/>
                    <a:gd name="connsiteY5" fmla="*/ 496685 h 1267060"/>
                    <a:gd name="connsiteX6" fmla="*/ 1584709 w 2022617"/>
                    <a:gd name="connsiteY6" fmla="*/ 437523 h 1267060"/>
                    <a:gd name="connsiteX7" fmla="*/ 1551980 w 2022617"/>
                    <a:gd name="connsiteY7" fmla="*/ 309127 h 1267060"/>
                    <a:gd name="connsiteX8" fmla="*/ 1257425 w 2022617"/>
                    <a:gd name="connsiteY8" fmla="*/ 28418 h 1267060"/>
                    <a:gd name="connsiteX9" fmla="*/ 635587 w 2022617"/>
                    <a:gd name="connsiteY9" fmla="*/ 271363 h 1267060"/>
                    <a:gd name="connsiteX10" fmla="*/ 318374 w 2022617"/>
                    <a:gd name="connsiteY10" fmla="*/ 288986 h 1267060"/>
                    <a:gd name="connsiteX11" fmla="*/ 35148 w 2022617"/>
                    <a:gd name="connsiteY11" fmla="*/ 570954 h 1267060"/>
                    <a:gd name="connsiteX12" fmla="*/ 90534 w 2022617"/>
                    <a:gd name="connsiteY12" fmla="*/ 1049291 h 1267060"/>
                    <a:gd name="connsiteX13" fmla="*/ 505932 w 2022617"/>
                    <a:gd name="connsiteY13" fmla="*/ 1265801 h 1267060"/>
                    <a:gd name="connsiteX14" fmla="*/ 532367 w 2022617"/>
                    <a:gd name="connsiteY14" fmla="*/ 1264543 h 1267060"/>
                    <a:gd name="connsiteX15" fmla="*/ 711114 w 2022617"/>
                    <a:gd name="connsiteY15" fmla="*/ 1264543 h 1267060"/>
                    <a:gd name="connsiteX16" fmla="*/ 711114 w 2022617"/>
                    <a:gd name="connsiteY16" fmla="*/ 1163840 h 1267060"/>
                    <a:gd name="connsiteX17" fmla="*/ 529849 w 2022617"/>
                    <a:gd name="connsiteY17" fmla="*/ 1163840 h 1267060"/>
                    <a:gd name="connsiteX18" fmla="*/ 528590 w 2022617"/>
                    <a:gd name="connsiteY18" fmla="*/ 1163840 h 1267060"/>
                    <a:gd name="connsiteX19" fmla="*/ 505932 w 2022617"/>
                    <a:gd name="connsiteY19" fmla="*/ 1165099 h 1267060"/>
                    <a:gd name="connsiteX20" fmla="*/ 173614 w 2022617"/>
                    <a:gd name="connsiteY20" fmla="*/ 991387 h 1267060"/>
                    <a:gd name="connsiteX21" fmla="*/ 129556 w 2022617"/>
                    <a:gd name="connsiteY21" fmla="*/ 604941 h 1267060"/>
                    <a:gd name="connsiteX22" fmla="*/ 352361 w 2022617"/>
                    <a:gd name="connsiteY22" fmla="*/ 383395 h 1267060"/>
                    <a:gd name="connsiteX23" fmla="*/ 634328 w 2022617"/>
                    <a:gd name="connsiteY23" fmla="*/ 377101 h 1267060"/>
                    <a:gd name="connsiteX24" fmla="*/ 712372 w 2022617"/>
                    <a:gd name="connsiteY24" fmla="*/ 343114 h 1267060"/>
                    <a:gd name="connsiteX25" fmla="*/ 1224697 w 2022617"/>
                    <a:gd name="connsiteY25" fmla="*/ 125345 h 1267060"/>
                    <a:gd name="connsiteX26" fmla="*/ 1457572 w 2022617"/>
                    <a:gd name="connsiteY26" fmla="*/ 346890 h 1267060"/>
                    <a:gd name="connsiteX27" fmla="*/ 1487782 w 2022617"/>
                    <a:gd name="connsiteY27" fmla="*/ 490391 h 1267060"/>
                    <a:gd name="connsiteX28" fmla="*/ 1487782 w 2022617"/>
                    <a:gd name="connsiteY28" fmla="*/ 497944 h 1267060"/>
                    <a:gd name="connsiteX29" fmla="*/ 1487782 w 2022617"/>
                    <a:gd name="connsiteY29" fmla="*/ 514308 h 1267060"/>
                    <a:gd name="connsiteX30" fmla="*/ 1487782 w 2022617"/>
                    <a:gd name="connsiteY30" fmla="*/ 588576 h 1267060"/>
                    <a:gd name="connsiteX31" fmla="*/ 1550722 w 2022617"/>
                    <a:gd name="connsiteY31" fmla="*/ 651516 h 1267060"/>
                    <a:gd name="connsiteX32" fmla="*/ 1645130 w 2022617"/>
                    <a:gd name="connsiteY32" fmla="*/ 651516 h 1267060"/>
                    <a:gd name="connsiteX33" fmla="*/ 1647648 w 2022617"/>
                    <a:gd name="connsiteY33" fmla="*/ 651516 h 1267060"/>
                    <a:gd name="connsiteX34" fmla="*/ 1772267 w 2022617"/>
                    <a:gd name="connsiteY34" fmla="*/ 672915 h 1267060"/>
                    <a:gd name="connsiteX35" fmla="*/ 1899404 w 2022617"/>
                    <a:gd name="connsiteY35" fmla="*/ 801311 h 1267060"/>
                    <a:gd name="connsiteX36" fmla="*/ 1876746 w 2022617"/>
                    <a:gd name="connsiteY36" fmla="*/ 1051808 h 1267060"/>
                    <a:gd name="connsiteX37" fmla="*/ 1664012 w 2022617"/>
                    <a:gd name="connsiteY37" fmla="*/ 1165099 h 1267060"/>
                    <a:gd name="connsiteX38" fmla="*/ 1647648 w 2022617"/>
                    <a:gd name="connsiteY38" fmla="*/ 1165099 h 1267060"/>
                    <a:gd name="connsiteX39" fmla="*/ 1301483 w 2022617"/>
                    <a:gd name="connsiteY39" fmla="*/ 1165099 h 1267060"/>
                    <a:gd name="connsiteX40" fmla="*/ 1301483 w 2022617"/>
                    <a:gd name="connsiteY40" fmla="*/ 1265801 h 1267060"/>
                    <a:gd name="connsiteX41" fmla="*/ 1643871 w 2022617"/>
                    <a:gd name="connsiteY41" fmla="*/ 1265801 h 1267060"/>
                    <a:gd name="connsiteX42" fmla="*/ 1665271 w 2022617"/>
                    <a:gd name="connsiteY42" fmla="*/ 1267060 h 1267060"/>
                    <a:gd name="connsiteX43" fmla="*/ 1962343 w 2022617"/>
                    <a:gd name="connsiteY43" fmla="*/ 1109712 h 1267060"/>
                    <a:gd name="connsiteX44" fmla="*/ 1993813 w 2022617"/>
                    <a:gd name="connsiteY44" fmla="*/ 764806 h 126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22617" h="1267060">
                      <a:moveTo>
                        <a:pt x="1993813" y="764806"/>
                      </a:moveTo>
                      <a:cubicBezTo>
                        <a:pt x="1964861" y="690538"/>
                        <a:pt x="1884299" y="609976"/>
                        <a:pt x="1811289" y="579765"/>
                      </a:cubicBezTo>
                      <a:cubicBezTo>
                        <a:pt x="1755903" y="557107"/>
                        <a:pt x="1699258" y="548295"/>
                        <a:pt x="1643871" y="550813"/>
                      </a:cubicBezTo>
                      <a:lnTo>
                        <a:pt x="1588485" y="550813"/>
                      </a:lnTo>
                      <a:lnTo>
                        <a:pt x="1588485" y="515567"/>
                      </a:lnTo>
                      <a:cubicBezTo>
                        <a:pt x="1588485" y="509273"/>
                        <a:pt x="1588485" y="502979"/>
                        <a:pt x="1588485" y="496685"/>
                      </a:cubicBezTo>
                      <a:lnTo>
                        <a:pt x="1584709" y="437523"/>
                      </a:lnTo>
                      <a:cubicBezTo>
                        <a:pt x="1578415" y="394724"/>
                        <a:pt x="1568344" y="351925"/>
                        <a:pt x="1551980" y="309127"/>
                      </a:cubicBezTo>
                      <a:cubicBezTo>
                        <a:pt x="1500370" y="176955"/>
                        <a:pt x="1393374" y="73734"/>
                        <a:pt x="1257425" y="28418"/>
                      </a:cubicBezTo>
                      <a:cubicBezTo>
                        <a:pt x="1011963" y="-54661"/>
                        <a:pt x="751395" y="49818"/>
                        <a:pt x="635587" y="271363"/>
                      </a:cubicBezTo>
                      <a:cubicBezTo>
                        <a:pt x="533625" y="243670"/>
                        <a:pt x="424111" y="249964"/>
                        <a:pt x="318374" y="288986"/>
                      </a:cubicBezTo>
                      <a:cubicBezTo>
                        <a:pt x="187460" y="336820"/>
                        <a:pt x="84240" y="440040"/>
                        <a:pt x="35148" y="570954"/>
                      </a:cubicBezTo>
                      <a:cubicBezTo>
                        <a:pt x="-26533" y="735854"/>
                        <a:pt x="-6392" y="910825"/>
                        <a:pt x="90534" y="1049291"/>
                      </a:cubicBezTo>
                      <a:cubicBezTo>
                        <a:pt x="184943" y="1185239"/>
                        <a:pt x="339773" y="1265801"/>
                        <a:pt x="505932" y="1265801"/>
                      </a:cubicBezTo>
                      <a:cubicBezTo>
                        <a:pt x="514744" y="1265801"/>
                        <a:pt x="523555" y="1265801"/>
                        <a:pt x="532367" y="1264543"/>
                      </a:cubicBezTo>
                      <a:lnTo>
                        <a:pt x="711114" y="1264543"/>
                      </a:lnTo>
                      <a:lnTo>
                        <a:pt x="711114" y="1163840"/>
                      </a:lnTo>
                      <a:lnTo>
                        <a:pt x="529849" y="1163840"/>
                      </a:lnTo>
                      <a:lnTo>
                        <a:pt x="528590" y="1163840"/>
                      </a:lnTo>
                      <a:cubicBezTo>
                        <a:pt x="521038" y="1163840"/>
                        <a:pt x="513485" y="1165099"/>
                        <a:pt x="505932" y="1165099"/>
                      </a:cubicBezTo>
                      <a:cubicBezTo>
                        <a:pt x="373760" y="1165099"/>
                        <a:pt x="249141" y="1099642"/>
                        <a:pt x="173614" y="991387"/>
                      </a:cubicBezTo>
                      <a:cubicBezTo>
                        <a:pt x="96828" y="880614"/>
                        <a:pt x="80464" y="739630"/>
                        <a:pt x="129556" y="604941"/>
                      </a:cubicBezTo>
                      <a:cubicBezTo>
                        <a:pt x="167320" y="501720"/>
                        <a:pt x="249141" y="421158"/>
                        <a:pt x="352361" y="383395"/>
                      </a:cubicBezTo>
                      <a:cubicBezTo>
                        <a:pt x="446769" y="348149"/>
                        <a:pt x="544954" y="346890"/>
                        <a:pt x="634328" y="377101"/>
                      </a:cubicBezTo>
                      <a:cubicBezTo>
                        <a:pt x="665798" y="387171"/>
                        <a:pt x="698526" y="373325"/>
                        <a:pt x="712372" y="343114"/>
                      </a:cubicBezTo>
                      <a:cubicBezTo>
                        <a:pt x="786641" y="174437"/>
                        <a:pt x="986787" y="44782"/>
                        <a:pt x="1224697" y="125345"/>
                      </a:cubicBezTo>
                      <a:cubicBezTo>
                        <a:pt x="1331693" y="161849"/>
                        <a:pt x="1417291" y="242411"/>
                        <a:pt x="1457572" y="346890"/>
                      </a:cubicBezTo>
                      <a:cubicBezTo>
                        <a:pt x="1476453" y="394724"/>
                        <a:pt x="1486524" y="442558"/>
                        <a:pt x="1487782" y="490391"/>
                      </a:cubicBezTo>
                      <a:lnTo>
                        <a:pt x="1487782" y="497944"/>
                      </a:lnTo>
                      <a:cubicBezTo>
                        <a:pt x="1487782" y="502979"/>
                        <a:pt x="1487782" y="508014"/>
                        <a:pt x="1487782" y="514308"/>
                      </a:cubicBezTo>
                      <a:lnTo>
                        <a:pt x="1487782" y="588576"/>
                      </a:lnTo>
                      <a:cubicBezTo>
                        <a:pt x="1487782" y="623822"/>
                        <a:pt x="1515476" y="651516"/>
                        <a:pt x="1550722" y="651516"/>
                      </a:cubicBezTo>
                      <a:lnTo>
                        <a:pt x="1645130" y="651516"/>
                      </a:lnTo>
                      <a:lnTo>
                        <a:pt x="1647648" y="651516"/>
                      </a:lnTo>
                      <a:cubicBezTo>
                        <a:pt x="1689188" y="648998"/>
                        <a:pt x="1730727" y="656551"/>
                        <a:pt x="1772267" y="672915"/>
                      </a:cubicBezTo>
                      <a:cubicBezTo>
                        <a:pt x="1820101" y="693055"/>
                        <a:pt x="1880522" y="752218"/>
                        <a:pt x="1899404" y="801311"/>
                      </a:cubicBezTo>
                      <a:cubicBezTo>
                        <a:pt x="1933391" y="888167"/>
                        <a:pt x="1925839" y="980058"/>
                        <a:pt x="1876746" y="1051808"/>
                      </a:cubicBezTo>
                      <a:cubicBezTo>
                        <a:pt x="1828912" y="1122300"/>
                        <a:pt x="1749609" y="1165099"/>
                        <a:pt x="1664012" y="1165099"/>
                      </a:cubicBezTo>
                      <a:cubicBezTo>
                        <a:pt x="1658977" y="1165099"/>
                        <a:pt x="1652683" y="1165099"/>
                        <a:pt x="1647648" y="1165099"/>
                      </a:cubicBezTo>
                      <a:lnTo>
                        <a:pt x="1301483" y="1165099"/>
                      </a:lnTo>
                      <a:lnTo>
                        <a:pt x="1301483" y="1265801"/>
                      </a:lnTo>
                      <a:lnTo>
                        <a:pt x="1643871" y="1265801"/>
                      </a:lnTo>
                      <a:cubicBezTo>
                        <a:pt x="1651424" y="1265801"/>
                        <a:pt x="1657718" y="1267060"/>
                        <a:pt x="1665271" y="1267060"/>
                      </a:cubicBezTo>
                      <a:cubicBezTo>
                        <a:pt x="1783596" y="1267060"/>
                        <a:pt x="1895628" y="1207897"/>
                        <a:pt x="1962343" y="1109712"/>
                      </a:cubicBezTo>
                      <a:cubicBezTo>
                        <a:pt x="2029059" y="1007751"/>
                        <a:pt x="2041647" y="883131"/>
                        <a:pt x="1993813" y="764806"/>
                      </a:cubicBezTo>
                      <a:close/>
                    </a:path>
                  </a:pathLst>
                </a:custGeom>
                <a:grpFill/>
                <a:ln w="12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18" name="Freeform: Shape 117">
                  <a:extLst>
                    <a:ext uri="{FF2B5EF4-FFF2-40B4-BE49-F238E27FC236}">
                      <a16:creationId xmlns:a16="http://schemas.microsoft.com/office/drawing/2014/main" id="{D2D69B72-C398-0AAF-8203-CBE781055172}"/>
                    </a:ext>
                  </a:extLst>
                </p:cNvPr>
                <p:cNvSpPr/>
                <p:nvPr/>
              </p:nvSpPr>
              <p:spPr>
                <a:xfrm>
                  <a:off x="6140388" y="3580206"/>
                  <a:ext cx="376148" cy="99972"/>
                </a:xfrm>
                <a:custGeom>
                  <a:avLst/>
                  <a:gdLst>
                    <a:gd name="connsiteX0" fmla="*/ 0 w 378893"/>
                    <a:gd name="connsiteY0" fmla="*/ 0 h 100702"/>
                    <a:gd name="connsiteX1" fmla="*/ 378894 w 378893"/>
                    <a:gd name="connsiteY1" fmla="*/ 0 h 100702"/>
                    <a:gd name="connsiteX2" fmla="*/ 378894 w 378893"/>
                    <a:gd name="connsiteY2" fmla="*/ 100703 h 100702"/>
                    <a:gd name="connsiteX3" fmla="*/ 0 w 378893"/>
                    <a:gd name="connsiteY3" fmla="*/ 100703 h 100702"/>
                  </a:gdLst>
                  <a:ahLst/>
                  <a:cxnLst>
                    <a:cxn ang="0">
                      <a:pos x="connsiteX0" y="connsiteY0"/>
                    </a:cxn>
                    <a:cxn ang="0">
                      <a:pos x="connsiteX1" y="connsiteY1"/>
                    </a:cxn>
                    <a:cxn ang="0">
                      <a:pos x="connsiteX2" y="connsiteY2"/>
                    </a:cxn>
                    <a:cxn ang="0">
                      <a:pos x="connsiteX3" y="connsiteY3"/>
                    </a:cxn>
                  </a:cxnLst>
                  <a:rect l="l" t="t" r="r" b="b"/>
                  <a:pathLst>
                    <a:path w="378893" h="100702">
                      <a:moveTo>
                        <a:pt x="0" y="0"/>
                      </a:moveTo>
                      <a:lnTo>
                        <a:pt x="378894" y="0"/>
                      </a:lnTo>
                      <a:lnTo>
                        <a:pt x="378894" y="100703"/>
                      </a:lnTo>
                      <a:lnTo>
                        <a:pt x="0" y="100703"/>
                      </a:lnTo>
                      <a:close/>
                    </a:path>
                  </a:pathLst>
                </a:custGeom>
                <a:grpFill/>
                <a:ln w="12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19" name="Freeform: Shape 118">
                  <a:extLst>
                    <a:ext uri="{FF2B5EF4-FFF2-40B4-BE49-F238E27FC236}">
                      <a16:creationId xmlns:a16="http://schemas.microsoft.com/office/drawing/2014/main" id="{D385E0AD-1A84-3CDB-5E0A-52BFC2233162}"/>
                    </a:ext>
                  </a:extLst>
                </p:cNvPr>
                <p:cNvSpPr/>
                <p:nvPr/>
              </p:nvSpPr>
              <p:spPr>
                <a:xfrm>
                  <a:off x="5764240" y="3578630"/>
                  <a:ext cx="276174" cy="99972"/>
                </a:xfrm>
                <a:custGeom>
                  <a:avLst/>
                  <a:gdLst>
                    <a:gd name="connsiteX0" fmla="*/ 0 w 278190"/>
                    <a:gd name="connsiteY0" fmla="*/ 0 h 100702"/>
                    <a:gd name="connsiteX1" fmla="*/ 278191 w 278190"/>
                    <a:gd name="connsiteY1" fmla="*/ 0 h 100702"/>
                    <a:gd name="connsiteX2" fmla="*/ 278191 w 278190"/>
                    <a:gd name="connsiteY2" fmla="*/ 100703 h 100702"/>
                    <a:gd name="connsiteX3" fmla="*/ 0 w 278190"/>
                    <a:gd name="connsiteY3" fmla="*/ 100703 h 100702"/>
                  </a:gdLst>
                  <a:ahLst/>
                  <a:cxnLst>
                    <a:cxn ang="0">
                      <a:pos x="connsiteX0" y="connsiteY0"/>
                    </a:cxn>
                    <a:cxn ang="0">
                      <a:pos x="connsiteX1" y="connsiteY1"/>
                    </a:cxn>
                    <a:cxn ang="0">
                      <a:pos x="connsiteX2" y="connsiteY2"/>
                    </a:cxn>
                    <a:cxn ang="0">
                      <a:pos x="connsiteX3" y="connsiteY3"/>
                    </a:cxn>
                  </a:cxnLst>
                  <a:rect l="l" t="t" r="r" b="b"/>
                  <a:pathLst>
                    <a:path w="278190" h="100702">
                      <a:moveTo>
                        <a:pt x="0" y="0"/>
                      </a:moveTo>
                      <a:lnTo>
                        <a:pt x="278191" y="0"/>
                      </a:lnTo>
                      <a:lnTo>
                        <a:pt x="278191" y="100703"/>
                      </a:lnTo>
                      <a:lnTo>
                        <a:pt x="0" y="100703"/>
                      </a:lnTo>
                      <a:close/>
                    </a:path>
                  </a:pathLst>
                </a:custGeom>
                <a:grpFill/>
                <a:ln w="12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20" name="Freeform: Shape 119">
                  <a:extLst>
                    <a:ext uri="{FF2B5EF4-FFF2-40B4-BE49-F238E27FC236}">
                      <a16:creationId xmlns:a16="http://schemas.microsoft.com/office/drawing/2014/main" id="{1A628F40-F7F1-43EC-5D64-0046BDC1E8C8}"/>
                    </a:ext>
                  </a:extLst>
                </p:cNvPr>
                <p:cNvSpPr/>
                <p:nvPr/>
              </p:nvSpPr>
              <p:spPr>
                <a:xfrm>
                  <a:off x="6037262" y="3680178"/>
                  <a:ext cx="99972" cy="656363"/>
                </a:xfrm>
                <a:custGeom>
                  <a:avLst/>
                  <a:gdLst>
                    <a:gd name="connsiteX0" fmla="*/ 0 w 100702"/>
                    <a:gd name="connsiteY0" fmla="*/ 0 h 255532"/>
                    <a:gd name="connsiteX1" fmla="*/ 100703 w 100702"/>
                    <a:gd name="connsiteY1" fmla="*/ 0 h 255532"/>
                    <a:gd name="connsiteX2" fmla="*/ 100703 w 100702"/>
                    <a:gd name="connsiteY2" fmla="*/ 255533 h 255532"/>
                    <a:gd name="connsiteX3" fmla="*/ 0 w 100702"/>
                    <a:gd name="connsiteY3" fmla="*/ 255533 h 255532"/>
                  </a:gdLst>
                  <a:ahLst/>
                  <a:cxnLst>
                    <a:cxn ang="0">
                      <a:pos x="connsiteX0" y="connsiteY0"/>
                    </a:cxn>
                    <a:cxn ang="0">
                      <a:pos x="connsiteX1" y="connsiteY1"/>
                    </a:cxn>
                    <a:cxn ang="0">
                      <a:pos x="connsiteX2" y="connsiteY2"/>
                    </a:cxn>
                    <a:cxn ang="0">
                      <a:pos x="connsiteX3" y="connsiteY3"/>
                    </a:cxn>
                  </a:cxnLst>
                  <a:rect l="l" t="t" r="r" b="b"/>
                  <a:pathLst>
                    <a:path w="100702" h="255532">
                      <a:moveTo>
                        <a:pt x="0" y="0"/>
                      </a:moveTo>
                      <a:lnTo>
                        <a:pt x="100703" y="0"/>
                      </a:lnTo>
                      <a:lnTo>
                        <a:pt x="100703" y="255533"/>
                      </a:lnTo>
                      <a:lnTo>
                        <a:pt x="0" y="255533"/>
                      </a:lnTo>
                      <a:close/>
                    </a:path>
                  </a:pathLst>
                </a:custGeom>
                <a:grpFill/>
                <a:ln w="12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21" name="Freeform: Shape 120">
                  <a:extLst>
                    <a:ext uri="{FF2B5EF4-FFF2-40B4-BE49-F238E27FC236}">
                      <a16:creationId xmlns:a16="http://schemas.microsoft.com/office/drawing/2014/main" id="{8F6B10D5-1B72-5288-0E8A-35312A49D031}"/>
                    </a:ext>
                  </a:extLst>
                </p:cNvPr>
                <p:cNvSpPr/>
                <p:nvPr/>
              </p:nvSpPr>
              <p:spPr>
                <a:xfrm>
                  <a:off x="6015422" y="3553964"/>
                  <a:ext cx="149958" cy="149959"/>
                </a:xfrm>
                <a:custGeom>
                  <a:avLst/>
                  <a:gdLst>
                    <a:gd name="connsiteX0" fmla="*/ 0 w 151053"/>
                    <a:gd name="connsiteY0" fmla="*/ 0 h 151053"/>
                    <a:gd name="connsiteX1" fmla="*/ 151054 w 151053"/>
                    <a:gd name="connsiteY1" fmla="*/ 0 h 151053"/>
                    <a:gd name="connsiteX2" fmla="*/ 151054 w 151053"/>
                    <a:gd name="connsiteY2" fmla="*/ 151054 h 151053"/>
                    <a:gd name="connsiteX3" fmla="*/ 0 w 151053"/>
                    <a:gd name="connsiteY3" fmla="*/ 151054 h 151053"/>
                  </a:gdLst>
                  <a:ahLst/>
                  <a:cxnLst>
                    <a:cxn ang="0">
                      <a:pos x="connsiteX0" y="connsiteY0"/>
                    </a:cxn>
                    <a:cxn ang="0">
                      <a:pos x="connsiteX1" y="connsiteY1"/>
                    </a:cxn>
                    <a:cxn ang="0">
                      <a:pos x="connsiteX2" y="connsiteY2"/>
                    </a:cxn>
                    <a:cxn ang="0">
                      <a:pos x="connsiteX3" y="connsiteY3"/>
                    </a:cxn>
                  </a:cxnLst>
                  <a:rect l="l" t="t" r="r" b="b"/>
                  <a:pathLst>
                    <a:path w="151053" h="151053">
                      <a:moveTo>
                        <a:pt x="0" y="0"/>
                      </a:moveTo>
                      <a:lnTo>
                        <a:pt x="151054" y="0"/>
                      </a:lnTo>
                      <a:lnTo>
                        <a:pt x="151054" y="151054"/>
                      </a:lnTo>
                      <a:lnTo>
                        <a:pt x="0" y="151054"/>
                      </a:lnTo>
                      <a:close/>
                    </a:path>
                  </a:pathLst>
                </a:custGeom>
                <a:grpFill/>
                <a:ln w="12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22" name="Rectangle 121">
                  <a:extLst>
                    <a:ext uri="{FF2B5EF4-FFF2-40B4-BE49-F238E27FC236}">
                      <a16:creationId xmlns:a16="http://schemas.microsoft.com/office/drawing/2014/main" id="{8F6042EE-144D-4D67-D195-5C1F0DDB0B7C}"/>
                    </a:ext>
                  </a:extLst>
                </p:cNvPr>
                <p:cNvSpPr/>
                <p:nvPr/>
              </p:nvSpPr>
              <p:spPr>
                <a:xfrm flipH="1">
                  <a:off x="5636670" y="3933452"/>
                  <a:ext cx="99916" cy="353602"/>
                </a:xfrm>
                <a:prstGeom prst="rect">
                  <a:avLst/>
                </a:prstGeom>
                <a:grp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23" name="Freeform: Shape 122">
                  <a:extLst>
                    <a:ext uri="{FF2B5EF4-FFF2-40B4-BE49-F238E27FC236}">
                      <a16:creationId xmlns:a16="http://schemas.microsoft.com/office/drawing/2014/main" id="{C1E6E6E9-AC48-C2AF-8879-62A5CB3D95A8}"/>
                    </a:ext>
                  </a:extLst>
                </p:cNvPr>
                <p:cNvSpPr/>
                <p:nvPr/>
              </p:nvSpPr>
              <p:spPr>
                <a:xfrm rot="16200000">
                  <a:off x="5543880" y="3747640"/>
                  <a:ext cx="285499" cy="429911"/>
                </a:xfrm>
                <a:custGeom>
                  <a:avLst/>
                  <a:gdLst>
                    <a:gd name="connsiteX0" fmla="*/ 70285 w 284450"/>
                    <a:gd name="connsiteY0" fmla="*/ 0 h 428330"/>
                    <a:gd name="connsiteX1" fmla="*/ 284450 w 284450"/>
                    <a:gd name="connsiteY1" fmla="*/ 214165 h 428330"/>
                    <a:gd name="connsiteX2" fmla="*/ 284450 w 284450"/>
                    <a:gd name="connsiteY2" fmla="*/ 214165 h 428330"/>
                    <a:gd name="connsiteX3" fmla="*/ 284450 w 284450"/>
                    <a:gd name="connsiteY3" fmla="*/ 214165 h 428330"/>
                    <a:gd name="connsiteX4" fmla="*/ 70285 w 284450"/>
                    <a:gd name="connsiteY4" fmla="*/ 428330 h 428330"/>
                    <a:gd name="connsiteX5" fmla="*/ 0 w 284450"/>
                    <a:gd name="connsiteY5" fmla="*/ 358045 h 428330"/>
                    <a:gd name="connsiteX6" fmla="*/ 143880 w 284450"/>
                    <a:gd name="connsiteY6" fmla="*/ 214165 h 428330"/>
                    <a:gd name="connsiteX7" fmla="*/ 0 w 284450"/>
                    <a:gd name="connsiteY7" fmla="*/ 70285 h 42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50" h="428330">
                      <a:moveTo>
                        <a:pt x="70285" y="0"/>
                      </a:moveTo>
                      <a:lnTo>
                        <a:pt x="284450" y="214165"/>
                      </a:lnTo>
                      <a:lnTo>
                        <a:pt x="284450" y="214165"/>
                      </a:lnTo>
                      <a:lnTo>
                        <a:pt x="284450" y="214165"/>
                      </a:lnTo>
                      <a:lnTo>
                        <a:pt x="70285" y="428330"/>
                      </a:lnTo>
                      <a:lnTo>
                        <a:pt x="0" y="358045"/>
                      </a:lnTo>
                      <a:lnTo>
                        <a:pt x="143880" y="214165"/>
                      </a:lnTo>
                      <a:lnTo>
                        <a:pt x="0" y="70285"/>
                      </a:lnTo>
                      <a:close/>
                    </a:path>
                  </a:pathLst>
                </a:custGeom>
                <a:grp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24" name="Rectangle 123">
                  <a:extLst>
                    <a:ext uri="{FF2B5EF4-FFF2-40B4-BE49-F238E27FC236}">
                      <a16:creationId xmlns:a16="http://schemas.microsoft.com/office/drawing/2014/main" id="{7D868029-255F-29F2-EB34-DADE2C051F57}"/>
                    </a:ext>
                  </a:extLst>
                </p:cNvPr>
                <p:cNvSpPr/>
                <p:nvPr/>
              </p:nvSpPr>
              <p:spPr>
                <a:xfrm flipH="1">
                  <a:off x="6444446" y="3933452"/>
                  <a:ext cx="99916" cy="353602"/>
                </a:xfrm>
                <a:prstGeom prst="rect">
                  <a:avLst/>
                </a:prstGeom>
                <a:grp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25" name="Freeform: Shape 124">
                  <a:extLst>
                    <a:ext uri="{FF2B5EF4-FFF2-40B4-BE49-F238E27FC236}">
                      <a16:creationId xmlns:a16="http://schemas.microsoft.com/office/drawing/2014/main" id="{8ED4C76A-D7A3-300C-1A9B-B806498CBBFE}"/>
                    </a:ext>
                  </a:extLst>
                </p:cNvPr>
                <p:cNvSpPr/>
                <p:nvPr/>
              </p:nvSpPr>
              <p:spPr>
                <a:xfrm rot="16200000">
                  <a:off x="6351656" y="3747640"/>
                  <a:ext cx="285499" cy="429911"/>
                </a:xfrm>
                <a:custGeom>
                  <a:avLst/>
                  <a:gdLst>
                    <a:gd name="connsiteX0" fmla="*/ 70285 w 284450"/>
                    <a:gd name="connsiteY0" fmla="*/ 0 h 428330"/>
                    <a:gd name="connsiteX1" fmla="*/ 284450 w 284450"/>
                    <a:gd name="connsiteY1" fmla="*/ 214165 h 428330"/>
                    <a:gd name="connsiteX2" fmla="*/ 284450 w 284450"/>
                    <a:gd name="connsiteY2" fmla="*/ 214165 h 428330"/>
                    <a:gd name="connsiteX3" fmla="*/ 284450 w 284450"/>
                    <a:gd name="connsiteY3" fmla="*/ 214165 h 428330"/>
                    <a:gd name="connsiteX4" fmla="*/ 70285 w 284450"/>
                    <a:gd name="connsiteY4" fmla="*/ 428330 h 428330"/>
                    <a:gd name="connsiteX5" fmla="*/ 0 w 284450"/>
                    <a:gd name="connsiteY5" fmla="*/ 358045 h 428330"/>
                    <a:gd name="connsiteX6" fmla="*/ 143880 w 284450"/>
                    <a:gd name="connsiteY6" fmla="*/ 214165 h 428330"/>
                    <a:gd name="connsiteX7" fmla="*/ 0 w 284450"/>
                    <a:gd name="connsiteY7" fmla="*/ 70285 h 42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50" h="428330">
                      <a:moveTo>
                        <a:pt x="70285" y="0"/>
                      </a:moveTo>
                      <a:lnTo>
                        <a:pt x="284450" y="214165"/>
                      </a:lnTo>
                      <a:lnTo>
                        <a:pt x="284450" y="214165"/>
                      </a:lnTo>
                      <a:lnTo>
                        <a:pt x="284450" y="214165"/>
                      </a:lnTo>
                      <a:lnTo>
                        <a:pt x="70285" y="428330"/>
                      </a:lnTo>
                      <a:lnTo>
                        <a:pt x="0" y="358045"/>
                      </a:lnTo>
                      <a:lnTo>
                        <a:pt x="143880" y="214165"/>
                      </a:lnTo>
                      <a:lnTo>
                        <a:pt x="0" y="70285"/>
                      </a:lnTo>
                      <a:close/>
                    </a:path>
                  </a:pathLst>
                </a:custGeom>
                <a:grp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26" name="Freeform: Shape 125">
                  <a:extLst>
                    <a:ext uri="{FF2B5EF4-FFF2-40B4-BE49-F238E27FC236}">
                      <a16:creationId xmlns:a16="http://schemas.microsoft.com/office/drawing/2014/main" id="{9EE5AEAE-B0D2-F918-EF58-50BEB9D547D1}"/>
                    </a:ext>
                  </a:extLst>
                </p:cNvPr>
                <p:cNvSpPr/>
                <p:nvPr/>
              </p:nvSpPr>
              <p:spPr>
                <a:xfrm rot="5400000" flipV="1">
                  <a:off x="5944630" y="4079805"/>
                  <a:ext cx="285499" cy="429911"/>
                </a:xfrm>
                <a:custGeom>
                  <a:avLst/>
                  <a:gdLst>
                    <a:gd name="connsiteX0" fmla="*/ 70285 w 284450"/>
                    <a:gd name="connsiteY0" fmla="*/ 0 h 428330"/>
                    <a:gd name="connsiteX1" fmla="*/ 284450 w 284450"/>
                    <a:gd name="connsiteY1" fmla="*/ 214165 h 428330"/>
                    <a:gd name="connsiteX2" fmla="*/ 284450 w 284450"/>
                    <a:gd name="connsiteY2" fmla="*/ 214165 h 428330"/>
                    <a:gd name="connsiteX3" fmla="*/ 284450 w 284450"/>
                    <a:gd name="connsiteY3" fmla="*/ 214165 h 428330"/>
                    <a:gd name="connsiteX4" fmla="*/ 70285 w 284450"/>
                    <a:gd name="connsiteY4" fmla="*/ 428330 h 428330"/>
                    <a:gd name="connsiteX5" fmla="*/ 0 w 284450"/>
                    <a:gd name="connsiteY5" fmla="*/ 358045 h 428330"/>
                    <a:gd name="connsiteX6" fmla="*/ 143880 w 284450"/>
                    <a:gd name="connsiteY6" fmla="*/ 214165 h 428330"/>
                    <a:gd name="connsiteX7" fmla="*/ 0 w 284450"/>
                    <a:gd name="connsiteY7" fmla="*/ 70285 h 42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50" h="428330">
                      <a:moveTo>
                        <a:pt x="70285" y="0"/>
                      </a:moveTo>
                      <a:lnTo>
                        <a:pt x="284450" y="214165"/>
                      </a:lnTo>
                      <a:lnTo>
                        <a:pt x="284450" y="214165"/>
                      </a:lnTo>
                      <a:lnTo>
                        <a:pt x="284450" y="214165"/>
                      </a:lnTo>
                      <a:lnTo>
                        <a:pt x="70285" y="428330"/>
                      </a:lnTo>
                      <a:lnTo>
                        <a:pt x="0" y="358045"/>
                      </a:lnTo>
                      <a:lnTo>
                        <a:pt x="143880" y="214165"/>
                      </a:lnTo>
                      <a:lnTo>
                        <a:pt x="0" y="70285"/>
                      </a:lnTo>
                      <a:close/>
                    </a:path>
                  </a:pathLst>
                </a:custGeom>
                <a:grp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27" name="Rectangle 126">
                  <a:extLst>
                    <a:ext uri="{FF2B5EF4-FFF2-40B4-BE49-F238E27FC236}">
                      <a16:creationId xmlns:a16="http://schemas.microsoft.com/office/drawing/2014/main" id="{13A71C93-A154-8ECB-8C8A-C1616A1B0D75}"/>
                    </a:ext>
                  </a:extLst>
                </p:cNvPr>
                <p:cNvSpPr/>
                <p:nvPr/>
              </p:nvSpPr>
              <p:spPr>
                <a:xfrm rot="5400000" flipH="1">
                  <a:off x="5509827" y="4060295"/>
                  <a:ext cx="99916" cy="353602"/>
                </a:xfrm>
                <a:prstGeom prst="rect">
                  <a:avLst/>
                </a:prstGeom>
                <a:grp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024" name="Rectangle 1023">
                  <a:extLst>
                    <a:ext uri="{FF2B5EF4-FFF2-40B4-BE49-F238E27FC236}">
                      <a16:creationId xmlns:a16="http://schemas.microsoft.com/office/drawing/2014/main" id="{234EA3E8-6A28-7F8D-9219-395B5CDDDFAB}"/>
                    </a:ext>
                  </a:extLst>
                </p:cNvPr>
                <p:cNvSpPr/>
                <p:nvPr/>
              </p:nvSpPr>
              <p:spPr>
                <a:xfrm rot="5400000" flipH="1">
                  <a:off x="6571289" y="4060295"/>
                  <a:ext cx="99916" cy="353602"/>
                </a:xfrm>
                <a:prstGeom prst="rect">
                  <a:avLst/>
                </a:prstGeom>
                <a:grp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grpSp>
        </p:grpSp>
        <p:grpSp>
          <p:nvGrpSpPr>
            <p:cNvPr id="34" name="Group 33">
              <a:extLst>
                <a:ext uri="{FF2B5EF4-FFF2-40B4-BE49-F238E27FC236}">
                  <a16:creationId xmlns:a16="http://schemas.microsoft.com/office/drawing/2014/main" id="{CA4A9D95-9ED1-7364-9021-C4AA3254A84D}"/>
                </a:ext>
              </a:extLst>
            </p:cNvPr>
            <p:cNvGrpSpPr/>
            <p:nvPr/>
          </p:nvGrpSpPr>
          <p:grpSpPr>
            <a:xfrm>
              <a:off x="5541948" y="5299264"/>
              <a:ext cx="3014223" cy="548640"/>
              <a:chOff x="5541948" y="4974987"/>
              <a:chExt cx="3014223" cy="548640"/>
            </a:xfrm>
          </p:grpSpPr>
          <p:sp>
            <p:nvSpPr>
              <p:cNvPr id="5" name="Text Placeholder 5">
                <a:extLst>
                  <a:ext uri="{FF2B5EF4-FFF2-40B4-BE49-F238E27FC236}">
                    <a16:creationId xmlns:a16="http://schemas.microsoft.com/office/drawing/2014/main" id="{77B6F3F6-9CCF-48D1-5A97-DA3877DD7E5B}"/>
                  </a:ext>
                </a:extLst>
              </p:cNvPr>
              <p:cNvSpPr txBox="1">
                <a:spLocks/>
              </p:cNvSpPr>
              <p:nvPr/>
            </p:nvSpPr>
            <p:spPr>
              <a:xfrm>
                <a:off x="6224749" y="4974987"/>
                <a:ext cx="2331422" cy="548640"/>
              </a:xfrm>
              <a:prstGeom prst="rect">
                <a:avLst/>
              </a:prstGeom>
            </p:spPr>
            <p:txBody>
              <a:bodyPr/>
              <a:lstStyle>
                <a:lvl1pPr marL="0" indent="0" algn="l" defTabSz="914400" rtl="0" eaLnBrk="1" latinLnBrk="0" hangingPunct="1">
                  <a:lnSpc>
                    <a:spcPct val="100000"/>
                  </a:lnSpc>
                  <a:spcBef>
                    <a:spcPts val="0"/>
                  </a:spcBef>
                  <a:buFont typeface="IntelOne Display Regular" panose="020B0503020203020204" pitchFamily="34" charset="0"/>
                  <a:buNone/>
                  <a:defRPr sz="1800" b="0" i="0" kern="1200">
                    <a:solidFill>
                      <a:schemeClr val="tx1"/>
                    </a:solidFill>
                    <a:latin typeface="IntelOne Text" panose="020B0503020203020204" pitchFamily="34" charset="77"/>
                    <a:ea typeface="+mn-ea"/>
                    <a:cs typeface="+mn-cs"/>
                  </a:defRPr>
                </a:lvl1pPr>
                <a:lvl2pPr marL="182563" indent="-182563" algn="l" defTabSz="914400" rtl="0" eaLnBrk="1" latinLnBrk="0" hangingPunct="1">
                  <a:lnSpc>
                    <a:spcPct val="100000"/>
                  </a:lnSpc>
                  <a:spcBef>
                    <a:spcPts val="600"/>
                  </a:spcBef>
                  <a:buFont typeface="IntelOne Display Regular" panose="020B0503020203020204" pitchFamily="34" charset="0"/>
                  <a:buChar char="•"/>
                  <a:tabLst/>
                  <a:defRPr sz="1600" b="0" i="0" kern="1200">
                    <a:solidFill>
                      <a:schemeClr val="tx1"/>
                    </a:solidFill>
                    <a:latin typeface="IntelOne Text" panose="020B0503020203020204" pitchFamily="34" charset="77"/>
                    <a:ea typeface="+mn-ea"/>
                    <a:cs typeface="+mn-cs"/>
                  </a:defRPr>
                </a:lvl2pPr>
                <a:lvl3pPr marL="358775" indent="-176213"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IntelOne Text" panose="020B0503020203020204" pitchFamily="34" charset="77"/>
                    <a:ea typeface="+mn-ea"/>
                    <a:cs typeface="+mn-cs"/>
                  </a:defRPr>
                </a:lvl3pPr>
                <a:lvl4pPr marL="6350" indent="0" algn="l" defTabSz="914400" rtl="0" eaLnBrk="1" latinLnBrk="0" hangingPunct="1">
                  <a:lnSpc>
                    <a:spcPct val="100000"/>
                  </a:lnSpc>
                  <a:spcBef>
                    <a:spcPts val="0"/>
                  </a:spcBef>
                  <a:buFont typeface="IntelOne Display Regular" panose="020B0503020203020204" pitchFamily="34" charset="0"/>
                  <a:buNone/>
                  <a:tabLst/>
                  <a:defRPr sz="1400" b="0" i="0" kern="1200">
                    <a:solidFill>
                      <a:schemeClr val="tx1">
                        <a:lumMod val="60000"/>
                        <a:lumOff val="40000"/>
                      </a:schemeClr>
                    </a:solidFill>
                    <a:latin typeface="IntelOne Text Light" panose="020B0403020203020204" pitchFamily="34" charset="77"/>
                    <a:ea typeface="+mn-ea"/>
                    <a:cs typeface="+mn-cs"/>
                  </a:defRPr>
                </a:lvl4pPr>
                <a:lvl5pPr marL="6350" indent="0" algn="l" defTabSz="914400" rtl="0" eaLnBrk="1" latinLnBrk="0" hangingPunct="1">
                  <a:lnSpc>
                    <a:spcPct val="100000"/>
                  </a:lnSpc>
                  <a:spcBef>
                    <a:spcPts val="1200"/>
                  </a:spcBef>
                  <a:buFont typeface="IntelOne Display Regular" panose="020B0503020203020204" pitchFamily="34" charset="0"/>
                  <a:buNone/>
                  <a:tabLst/>
                  <a:defRPr sz="2000" b="1" i="0" kern="1200">
                    <a:solidFill>
                      <a:schemeClr val="tx2"/>
                    </a:solidFill>
                    <a:latin typeface="IntelOne Text Bold"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a:ln>
                      <a:noFill/>
                    </a:ln>
                    <a:solidFill>
                      <a:srgbClr val="FFFFFF"/>
                    </a:solidFill>
                    <a:effectLst/>
                    <a:uLnTx/>
                    <a:uFillTx/>
                    <a:latin typeface="IntelOne Display Light"/>
                    <a:cs typeface="Arial"/>
                  </a:rPr>
                  <a:t>Cloud Service Provider Evolution</a:t>
                </a:r>
              </a:p>
            </p:txBody>
          </p:sp>
          <p:grpSp>
            <p:nvGrpSpPr>
              <p:cNvPr id="32" name="Group 31">
                <a:extLst>
                  <a:ext uri="{FF2B5EF4-FFF2-40B4-BE49-F238E27FC236}">
                    <a16:creationId xmlns:a16="http://schemas.microsoft.com/office/drawing/2014/main" id="{685EBD7E-32EF-50BB-C26E-905BD79FA960}"/>
                  </a:ext>
                </a:extLst>
              </p:cNvPr>
              <p:cNvGrpSpPr/>
              <p:nvPr/>
            </p:nvGrpSpPr>
            <p:grpSpPr>
              <a:xfrm>
                <a:off x="5541948" y="5045087"/>
                <a:ext cx="595335" cy="408440"/>
                <a:chOff x="5541948" y="4954940"/>
                <a:chExt cx="595335" cy="408440"/>
              </a:xfrm>
            </p:grpSpPr>
            <p:sp>
              <p:nvSpPr>
                <p:cNvPr id="1027" name="Freeform: Shape 1026">
                  <a:extLst>
                    <a:ext uri="{FF2B5EF4-FFF2-40B4-BE49-F238E27FC236}">
                      <a16:creationId xmlns:a16="http://schemas.microsoft.com/office/drawing/2014/main" id="{448446A0-BDC9-49FF-538E-8E52B45D76BF}"/>
                    </a:ext>
                  </a:extLst>
                </p:cNvPr>
                <p:cNvSpPr/>
                <p:nvPr/>
              </p:nvSpPr>
              <p:spPr>
                <a:xfrm>
                  <a:off x="5541948" y="4954940"/>
                  <a:ext cx="575704" cy="334265"/>
                </a:xfrm>
                <a:custGeom>
                  <a:avLst/>
                  <a:gdLst>
                    <a:gd name="connsiteX0" fmla="*/ 1993813 w 2022617"/>
                    <a:gd name="connsiteY0" fmla="*/ 764806 h 1267060"/>
                    <a:gd name="connsiteX1" fmla="*/ 1811289 w 2022617"/>
                    <a:gd name="connsiteY1" fmla="*/ 579765 h 1267060"/>
                    <a:gd name="connsiteX2" fmla="*/ 1643871 w 2022617"/>
                    <a:gd name="connsiteY2" fmla="*/ 550813 h 1267060"/>
                    <a:gd name="connsiteX3" fmla="*/ 1588485 w 2022617"/>
                    <a:gd name="connsiteY3" fmla="*/ 550813 h 1267060"/>
                    <a:gd name="connsiteX4" fmla="*/ 1588485 w 2022617"/>
                    <a:gd name="connsiteY4" fmla="*/ 515567 h 1267060"/>
                    <a:gd name="connsiteX5" fmla="*/ 1588485 w 2022617"/>
                    <a:gd name="connsiteY5" fmla="*/ 496685 h 1267060"/>
                    <a:gd name="connsiteX6" fmla="*/ 1584709 w 2022617"/>
                    <a:gd name="connsiteY6" fmla="*/ 437523 h 1267060"/>
                    <a:gd name="connsiteX7" fmla="*/ 1551980 w 2022617"/>
                    <a:gd name="connsiteY7" fmla="*/ 309127 h 1267060"/>
                    <a:gd name="connsiteX8" fmla="*/ 1257425 w 2022617"/>
                    <a:gd name="connsiteY8" fmla="*/ 28418 h 1267060"/>
                    <a:gd name="connsiteX9" fmla="*/ 635587 w 2022617"/>
                    <a:gd name="connsiteY9" fmla="*/ 271363 h 1267060"/>
                    <a:gd name="connsiteX10" fmla="*/ 318374 w 2022617"/>
                    <a:gd name="connsiteY10" fmla="*/ 288986 h 1267060"/>
                    <a:gd name="connsiteX11" fmla="*/ 35148 w 2022617"/>
                    <a:gd name="connsiteY11" fmla="*/ 570954 h 1267060"/>
                    <a:gd name="connsiteX12" fmla="*/ 90534 w 2022617"/>
                    <a:gd name="connsiteY12" fmla="*/ 1049291 h 1267060"/>
                    <a:gd name="connsiteX13" fmla="*/ 505932 w 2022617"/>
                    <a:gd name="connsiteY13" fmla="*/ 1265801 h 1267060"/>
                    <a:gd name="connsiteX14" fmla="*/ 532367 w 2022617"/>
                    <a:gd name="connsiteY14" fmla="*/ 1264543 h 1267060"/>
                    <a:gd name="connsiteX15" fmla="*/ 711114 w 2022617"/>
                    <a:gd name="connsiteY15" fmla="*/ 1264543 h 1267060"/>
                    <a:gd name="connsiteX16" fmla="*/ 711114 w 2022617"/>
                    <a:gd name="connsiteY16" fmla="*/ 1163840 h 1267060"/>
                    <a:gd name="connsiteX17" fmla="*/ 529849 w 2022617"/>
                    <a:gd name="connsiteY17" fmla="*/ 1163840 h 1267060"/>
                    <a:gd name="connsiteX18" fmla="*/ 528590 w 2022617"/>
                    <a:gd name="connsiteY18" fmla="*/ 1163840 h 1267060"/>
                    <a:gd name="connsiteX19" fmla="*/ 505932 w 2022617"/>
                    <a:gd name="connsiteY19" fmla="*/ 1165099 h 1267060"/>
                    <a:gd name="connsiteX20" fmla="*/ 173614 w 2022617"/>
                    <a:gd name="connsiteY20" fmla="*/ 991387 h 1267060"/>
                    <a:gd name="connsiteX21" fmla="*/ 129556 w 2022617"/>
                    <a:gd name="connsiteY21" fmla="*/ 604941 h 1267060"/>
                    <a:gd name="connsiteX22" fmla="*/ 352361 w 2022617"/>
                    <a:gd name="connsiteY22" fmla="*/ 383395 h 1267060"/>
                    <a:gd name="connsiteX23" fmla="*/ 634328 w 2022617"/>
                    <a:gd name="connsiteY23" fmla="*/ 377101 h 1267060"/>
                    <a:gd name="connsiteX24" fmla="*/ 712372 w 2022617"/>
                    <a:gd name="connsiteY24" fmla="*/ 343114 h 1267060"/>
                    <a:gd name="connsiteX25" fmla="*/ 1224697 w 2022617"/>
                    <a:gd name="connsiteY25" fmla="*/ 125345 h 1267060"/>
                    <a:gd name="connsiteX26" fmla="*/ 1457572 w 2022617"/>
                    <a:gd name="connsiteY26" fmla="*/ 346890 h 1267060"/>
                    <a:gd name="connsiteX27" fmla="*/ 1487782 w 2022617"/>
                    <a:gd name="connsiteY27" fmla="*/ 490391 h 1267060"/>
                    <a:gd name="connsiteX28" fmla="*/ 1487782 w 2022617"/>
                    <a:gd name="connsiteY28" fmla="*/ 497944 h 1267060"/>
                    <a:gd name="connsiteX29" fmla="*/ 1487782 w 2022617"/>
                    <a:gd name="connsiteY29" fmla="*/ 514308 h 1267060"/>
                    <a:gd name="connsiteX30" fmla="*/ 1487782 w 2022617"/>
                    <a:gd name="connsiteY30" fmla="*/ 588576 h 1267060"/>
                    <a:gd name="connsiteX31" fmla="*/ 1550722 w 2022617"/>
                    <a:gd name="connsiteY31" fmla="*/ 651516 h 1267060"/>
                    <a:gd name="connsiteX32" fmla="*/ 1645130 w 2022617"/>
                    <a:gd name="connsiteY32" fmla="*/ 651516 h 1267060"/>
                    <a:gd name="connsiteX33" fmla="*/ 1647648 w 2022617"/>
                    <a:gd name="connsiteY33" fmla="*/ 651516 h 1267060"/>
                    <a:gd name="connsiteX34" fmla="*/ 1772267 w 2022617"/>
                    <a:gd name="connsiteY34" fmla="*/ 672915 h 1267060"/>
                    <a:gd name="connsiteX35" fmla="*/ 1899404 w 2022617"/>
                    <a:gd name="connsiteY35" fmla="*/ 801311 h 1267060"/>
                    <a:gd name="connsiteX36" fmla="*/ 1876746 w 2022617"/>
                    <a:gd name="connsiteY36" fmla="*/ 1051808 h 1267060"/>
                    <a:gd name="connsiteX37" fmla="*/ 1664012 w 2022617"/>
                    <a:gd name="connsiteY37" fmla="*/ 1165099 h 1267060"/>
                    <a:gd name="connsiteX38" fmla="*/ 1647648 w 2022617"/>
                    <a:gd name="connsiteY38" fmla="*/ 1165099 h 1267060"/>
                    <a:gd name="connsiteX39" fmla="*/ 1301483 w 2022617"/>
                    <a:gd name="connsiteY39" fmla="*/ 1165099 h 1267060"/>
                    <a:gd name="connsiteX40" fmla="*/ 1301483 w 2022617"/>
                    <a:gd name="connsiteY40" fmla="*/ 1265801 h 1267060"/>
                    <a:gd name="connsiteX41" fmla="*/ 1643871 w 2022617"/>
                    <a:gd name="connsiteY41" fmla="*/ 1265801 h 1267060"/>
                    <a:gd name="connsiteX42" fmla="*/ 1665271 w 2022617"/>
                    <a:gd name="connsiteY42" fmla="*/ 1267060 h 1267060"/>
                    <a:gd name="connsiteX43" fmla="*/ 1962343 w 2022617"/>
                    <a:gd name="connsiteY43" fmla="*/ 1109712 h 1267060"/>
                    <a:gd name="connsiteX44" fmla="*/ 1993813 w 2022617"/>
                    <a:gd name="connsiteY44" fmla="*/ 764806 h 126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22617" h="1267060">
                      <a:moveTo>
                        <a:pt x="1993813" y="764806"/>
                      </a:moveTo>
                      <a:cubicBezTo>
                        <a:pt x="1964861" y="690538"/>
                        <a:pt x="1884299" y="609976"/>
                        <a:pt x="1811289" y="579765"/>
                      </a:cubicBezTo>
                      <a:cubicBezTo>
                        <a:pt x="1755903" y="557107"/>
                        <a:pt x="1699258" y="548295"/>
                        <a:pt x="1643871" y="550813"/>
                      </a:cubicBezTo>
                      <a:lnTo>
                        <a:pt x="1588485" y="550813"/>
                      </a:lnTo>
                      <a:lnTo>
                        <a:pt x="1588485" y="515567"/>
                      </a:lnTo>
                      <a:cubicBezTo>
                        <a:pt x="1588485" y="509273"/>
                        <a:pt x="1588485" y="502979"/>
                        <a:pt x="1588485" y="496685"/>
                      </a:cubicBezTo>
                      <a:lnTo>
                        <a:pt x="1584709" y="437523"/>
                      </a:lnTo>
                      <a:cubicBezTo>
                        <a:pt x="1578415" y="394724"/>
                        <a:pt x="1568344" y="351925"/>
                        <a:pt x="1551980" y="309127"/>
                      </a:cubicBezTo>
                      <a:cubicBezTo>
                        <a:pt x="1500370" y="176955"/>
                        <a:pt x="1393374" y="73734"/>
                        <a:pt x="1257425" y="28418"/>
                      </a:cubicBezTo>
                      <a:cubicBezTo>
                        <a:pt x="1011963" y="-54661"/>
                        <a:pt x="751395" y="49818"/>
                        <a:pt x="635587" y="271363"/>
                      </a:cubicBezTo>
                      <a:cubicBezTo>
                        <a:pt x="533625" y="243670"/>
                        <a:pt x="424111" y="249964"/>
                        <a:pt x="318374" y="288986"/>
                      </a:cubicBezTo>
                      <a:cubicBezTo>
                        <a:pt x="187460" y="336820"/>
                        <a:pt x="84240" y="440040"/>
                        <a:pt x="35148" y="570954"/>
                      </a:cubicBezTo>
                      <a:cubicBezTo>
                        <a:pt x="-26533" y="735854"/>
                        <a:pt x="-6392" y="910825"/>
                        <a:pt x="90534" y="1049291"/>
                      </a:cubicBezTo>
                      <a:cubicBezTo>
                        <a:pt x="184943" y="1185239"/>
                        <a:pt x="339773" y="1265801"/>
                        <a:pt x="505932" y="1265801"/>
                      </a:cubicBezTo>
                      <a:cubicBezTo>
                        <a:pt x="514744" y="1265801"/>
                        <a:pt x="523555" y="1265801"/>
                        <a:pt x="532367" y="1264543"/>
                      </a:cubicBezTo>
                      <a:lnTo>
                        <a:pt x="711114" y="1264543"/>
                      </a:lnTo>
                      <a:lnTo>
                        <a:pt x="711114" y="1163840"/>
                      </a:lnTo>
                      <a:lnTo>
                        <a:pt x="529849" y="1163840"/>
                      </a:lnTo>
                      <a:lnTo>
                        <a:pt x="528590" y="1163840"/>
                      </a:lnTo>
                      <a:cubicBezTo>
                        <a:pt x="521038" y="1163840"/>
                        <a:pt x="513485" y="1165099"/>
                        <a:pt x="505932" y="1165099"/>
                      </a:cubicBezTo>
                      <a:cubicBezTo>
                        <a:pt x="373760" y="1165099"/>
                        <a:pt x="249141" y="1099642"/>
                        <a:pt x="173614" y="991387"/>
                      </a:cubicBezTo>
                      <a:cubicBezTo>
                        <a:pt x="96828" y="880614"/>
                        <a:pt x="80464" y="739630"/>
                        <a:pt x="129556" y="604941"/>
                      </a:cubicBezTo>
                      <a:cubicBezTo>
                        <a:pt x="167320" y="501720"/>
                        <a:pt x="249141" y="421158"/>
                        <a:pt x="352361" y="383395"/>
                      </a:cubicBezTo>
                      <a:cubicBezTo>
                        <a:pt x="446769" y="348149"/>
                        <a:pt x="544954" y="346890"/>
                        <a:pt x="634328" y="377101"/>
                      </a:cubicBezTo>
                      <a:cubicBezTo>
                        <a:pt x="665798" y="387171"/>
                        <a:pt x="698526" y="373325"/>
                        <a:pt x="712372" y="343114"/>
                      </a:cubicBezTo>
                      <a:cubicBezTo>
                        <a:pt x="786641" y="174437"/>
                        <a:pt x="986787" y="44782"/>
                        <a:pt x="1224697" y="125345"/>
                      </a:cubicBezTo>
                      <a:cubicBezTo>
                        <a:pt x="1331693" y="161849"/>
                        <a:pt x="1417291" y="242411"/>
                        <a:pt x="1457572" y="346890"/>
                      </a:cubicBezTo>
                      <a:cubicBezTo>
                        <a:pt x="1476453" y="394724"/>
                        <a:pt x="1486524" y="442558"/>
                        <a:pt x="1487782" y="490391"/>
                      </a:cubicBezTo>
                      <a:lnTo>
                        <a:pt x="1487782" y="497944"/>
                      </a:lnTo>
                      <a:cubicBezTo>
                        <a:pt x="1487782" y="502979"/>
                        <a:pt x="1487782" y="508014"/>
                        <a:pt x="1487782" y="514308"/>
                      </a:cubicBezTo>
                      <a:lnTo>
                        <a:pt x="1487782" y="588576"/>
                      </a:lnTo>
                      <a:cubicBezTo>
                        <a:pt x="1487782" y="623822"/>
                        <a:pt x="1515476" y="651516"/>
                        <a:pt x="1550722" y="651516"/>
                      </a:cubicBezTo>
                      <a:lnTo>
                        <a:pt x="1645130" y="651516"/>
                      </a:lnTo>
                      <a:lnTo>
                        <a:pt x="1647648" y="651516"/>
                      </a:lnTo>
                      <a:cubicBezTo>
                        <a:pt x="1689188" y="648998"/>
                        <a:pt x="1730727" y="656551"/>
                        <a:pt x="1772267" y="672915"/>
                      </a:cubicBezTo>
                      <a:cubicBezTo>
                        <a:pt x="1820101" y="693055"/>
                        <a:pt x="1880522" y="752218"/>
                        <a:pt x="1899404" y="801311"/>
                      </a:cubicBezTo>
                      <a:cubicBezTo>
                        <a:pt x="1933391" y="888167"/>
                        <a:pt x="1925839" y="980058"/>
                        <a:pt x="1876746" y="1051808"/>
                      </a:cubicBezTo>
                      <a:cubicBezTo>
                        <a:pt x="1828912" y="1122300"/>
                        <a:pt x="1749609" y="1165099"/>
                        <a:pt x="1664012" y="1165099"/>
                      </a:cubicBezTo>
                      <a:cubicBezTo>
                        <a:pt x="1658977" y="1165099"/>
                        <a:pt x="1652683" y="1165099"/>
                        <a:pt x="1647648" y="1165099"/>
                      </a:cubicBezTo>
                      <a:lnTo>
                        <a:pt x="1301483" y="1165099"/>
                      </a:lnTo>
                      <a:lnTo>
                        <a:pt x="1301483" y="1265801"/>
                      </a:lnTo>
                      <a:lnTo>
                        <a:pt x="1643871" y="1265801"/>
                      </a:lnTo>
                      <a:cubicBezTo>
                        <a:pt x="1651424" y="1265801"/>
                        <a:pt x="1657718" y="1267060"/>
                        <a:pt x="1665271" y="1267060"/>
                      </a:cubicBezTo>
                      <a:cubicBezTo>
                        <a:pt x="1783596" y="1267060"/>
                        <a:pt x="1895628" y="1207897"/>
                        <a:pt x="1962343" y="1109712"/>
                      </a:cubicBezTo>
                      <a:cubicBezTo>
                        <a:pt x="2029059" y="1007751"/>
                        <a:pt x="2041647" y="883131"/>
                        <a:pt x="1993813" y="764806"/>
                      </a:cubicBezTo>
                      <a:close/>
                    </a:path>
                  </a:pathLst>
                </a:custGeom>
                <a:solidFill>
                  <a:schemeClr val="tx2"/>
                </a:solidFill>
                <a:ln w="12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IntelOne Display Regular"/>
                    <a:cs typeface="Arial"/>
                  </a:endParaRPr>
                </a:p>
              </p:txBody>
            </p:sp>
            <p:sp>
              <p:nvSpPr>
                <p:cNvPr id="1025" name="Freeform: Shape 1024">
                  <a:extLst>
                    <a:ext uri="{FF2B5EF4-FFF2-40B4-BE49-F238E27FC236}">
                      <a16:creationId xmlns:a16="http://schemas.microsoft.com/office/drawing/2014/main" id="{AC6D8A74-8721-36E8-2B40-7705C790B7B8}"/>
                    </a:ext>
                  </a:extLst>
                </p:cNvPr>
                <p:cNvSpPr/>
                <p:nvPr/>
              </p:nvSpPr>
              <p:spPr>
                <a:xfrm>
                  <a:off x="5692769" y="5010687"/>
                  <a:ext cx="444514" cy="352693"/>
                </a:xfrm>
                <a:custGeom>
                  <a:avLst/>
                  <a:gdLst>
                    <a:gd name="connsiteX0" fmla="*/ 860108 w 1164907"/>
                    <a:gd name="connsiteY0" fmla="*/ 0 h 990600"/>
                    <a:gd name="connsiteX1" fmla="*/ 860108 w 1164907"/>
                    <a:gd name="connsiteY1" fmla="*/ 76200 h 990600"/>
                    <a:gd name="connsiteX2" fmla="*/ 1042987 w 1164907"/>
                    <a:gd name="connsiteY2" fmla="*/ 76200 h 990600"/>
                    <a:gd name="connsiteX3" fmla="*/ 496253 w 1164907"/>
                    <a:gd name="connsiteY3" fmla="*/ 619125 h 990600"/>
                    <a:gd name="connsiteX4" fmla="*/ 364808 w 1164907"/>
                    <a:gd name="connsiteY4" fmla="*/ 502920 h 990600"/>
                    <a:gd name="connsiteX5" fmla="*/ 0 w 1164907"/>
                    <a:gd name="connsiteY5" fmla="*/ 881063 h 990600"/>
                    <a:gd name="connsiteX6" fmla="*/ 0 w 1164907"/>
                    <a:gd name="connsiteY6" fmla="*/ 990600 h 990600"/>
                    <a:gd name="connsiteX7" fmla="*/ 367665 w 1164907"/>
                    <a:gd name="connsiteY7" fmla="*/ 608648 h 990600"/>
                    <a:gd name="connsiteX8" fmla="*/ 498158 w 1164907"/>
                    <a:gd name="connsiteY8" fmla="*/ 725805 h 990600"/>
                    <a:gd name="connsiteX9" fmla="*/ 1088708 w 1164907"/>
                    <a:gd name="connsiteY9" fmla="*/ 129540 h 990600"/>
                    <a:gd name="connsiteX10" fmla="*/ 1088708 w 1164907"/>
                    <a:gd name="connsiteY10" fmla="*/ 305753 h 990600"/>
                    <a:gd name="connsiteX11" fmla="*/ 1164908 w 1164907"/>
                    <a:gd name="connsiteY11" fmla="*/ 305753 h 990600"/>
                    <a:gd name="connsiteX12" fmla="*/ 1164908 w 1164907"/>
                    <a:gd name="connsiteY12" fmla="*/ 76200 h 990600"/>
                    <a:gd name="connsiteX13" fmla="*/ 1164908 w 1164907"/>
                    <a:gd name="connsiteY13" fmla="*/ 952 h 990600"/>
                    <a:gd name="connsiteX14" fmla="*/ 1164908 w 1164907"/>
                    <a:gd name="connsiteY14"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4907" h="990600">
                      <a:moveTo>
                        <a:pt x="860108" y="0"/>
                      </a:moveTo>
                      <a:lnTo>
                        <a:pt x="860108" y="76200"/>
                      </a:lnTo>
                      <a:lnTo>
                        <a:pt x="1042987" y="76200"/>
                      </a:lnTo>
                      <a:lnTo>
                        <a:pt x="496253" y="619125"/>
                      </a:lnTo>
                      <a:lnTo>
                        <a:pt x="364808" y="502920"/>
                      </a:lnTo>
                      <a:lnTo>
                        <a:pt x="0" y="881063"/>
                      </a:lnTo>
                      <a:lnTo>
                        <a:pt x="0" y="990600"/>
                      </a:lnTo>
                      <a:lnTo>
                        <a:pt x="367665" y="608648"/>
                      </a:lnTo>
                      <a:lnTo>
                        <a:pt x="498158" y="725805"/>
                      </a:lnTo>
                      <a:lnTo>
                        <a:pt x="1088708" y="129540"/>
                      </a:lnTo>
                      <a:lnTo>
                        <a:pt x="1088708" y="305753"/>
                      </a:lnTo>
                      <a:lnTo>
                        <a:pt x="1164908" y="305753"/>
                      </a:lnTo>
                      <a:lnTo>
                        <a:pt x="1164908" y="76200"/>
                      </a:lnTo>
                      <a:lnTo>
                        <a:pt x="1164908" y="952"/>
                      </a:lnTo>
                      <a:lnTo>
                        <a:pt x="1164908" y="0"/>
                      </a:lnTo>
                      <a:close/>
                    </a:path>
                  </a:pathLst>
                </a:custGeom>
                <a:solidFill>
                  <a:schemeClr val="tx2"/>
                </a:solidFill>
                <a:ln w="952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25252"/>
                    </a:solidFill>
                    <a:effectLst/>
                    <a:uLnTx/>
                    <a:uFillTx/>
                    <a:latin typeface="IntelOne Text Light"/>
                    <a:cs typeface="Arial"/>
                  </a:endParaRPr>
                </a:p>
              </p:txBody>
            </p:sp>
          </p:grpSp>
        </p:grpSp>
        <p:pic>
          <p:nvPicPr>
            <p:cNvPr id="1046" name="Graphic 1045" descr="Renewable Energy with solid fill">
              <a:extLst>
                <a:ext uri="{FF2B5EF4-FFF2-40B4-BE49-F238E27FC236}">
                  <a16:creationId xmlns:a16="http://schemas.microsoft.com/office/drawing/2014/main" id="{956F06D2-5BD4-B0A4-3D2E-09E964C12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372" y="2848767"/>
              <a:ext cx="533224" cy="587719"/>
            </a:xfrm>
            <a:prstGeom prst="rect">
              <a:avLst/>
            </a:prstGeom>
          </p:spPr>
        </p:pic>
        <p:sp>
          <p:nvSpPr>
            <p:cNvPr id="29" name="Isosceles Triangle 28">
              <a:extLst>
                <a:ext uri="{FF2B5EF4-FFF2-40B4-BE49-F238E27FC236}">
                  <a16:creationId xmlns:a16="http://schemas.microsoft.com/office/drawing/2014/main" id="{C919D91C-35ED-1E31-1F61-CD5C13086813}"/>
                </a:ext>
              </a:extLst>
            </p:cNvPr>
            <p:cNvSpPr/>
            <p:nvPr/>
          </p:nvSpPr>
          <p:spPr>
            <a:xfrm>
              <a:off x="5148880" y="2455544"/>
              <a:ext cx="469468" cy="207828"/>
            </a:xfrm>
            <a:prstGeom prst="triangle">
              <a:avLst>
                <a:gd name="adj" fmla="val 50989"/>
              </a:avLst>
            </a:prstGeom>
            <a:gradFill>
              <a:gsLst>
                <a:gs pos="4202">
                  <a:schemeClr val="tx2">
                    <a:alpha val="92000"/>
                  </a:schemeClr>
                </a:gs>
                <a:gs pos="33000">
                  <a:schemeClr val="tx2"/>
                </a:gs>
                <a:gs pos="100000">
                  <a:schemeClr val="tx2">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864"/>
                </a:solidFill>
                <a:latin typeface="IntelOne Display Medium" panose="020B0703020203020204" pitchFamily="34" charset="0"/>
                <a:cs typeface="Arial"/>
              </a:endParaRPr>
            </a:p>
          </p:txBody>
        </p:sp>
        <p:sp>
          <p:nvSpPr>
            <p:cNvPr id="16" name="Isosceles Triangle 15">
              <a:extLst>
                <a:ext uri="{FF2B5EF4-FFF2-40B4-BE49-F238E27FC236}">
                  <a16:creationId xmlns:a16="http://schemas.microsoft.com/office/drawing/2014/main" id="{0E9D99CB-8DE2-15CC-BFBD-476872445C49}"/>
                </a:ext>
              </a:extLst>
            </p:cNvPr>
            <p:cNvSpPr/>
            <p:nvPr/>
          </p:nvSpPr>
          <p:spPr>
            <a:xfrm>
              <a:off x="5148880" y="3663896"/>
              <a:ext cx="469468" cy="207828"/>
            </a:xfrm>
            <a:prstGeom prst="triangle">
              <a:avLst>
                <a:gd name="adj" fmla="val 50989"/>
              </a:avLst>
            </a:prstGeom>
            <a:gradFill>
              <a:gsLst>
                <a:gs pos="4202">
                  <a:schemeClr val="tx2">
                    <a:alpha val="92000"/>
                  </a:schemeClr>
                </a:gs>
                <a:gs pos="33000">
                  <a:schemeClr val="tx2"/>
                </a:gs>
                <a:gs pos="100000">
                  <a:schemeClr val="tx2">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864"/>
                </a:solidFill>
                <a:latin typeface="IntelOne Display Medium" panose="020B0703020203020204" pitchFamily="34" charset="0"/>
                <a:cs typeface="Arial"/>
              </a:endParaRPr>
            </a:p>
          </p:txBody>
        </p:sp>
        <p:sp>
          <p:nvSpPr>
            <p:cNvPr id="17" name="Isosceles Triangle 16">
              <a:extLst>
                <a:ext uri="{FF2B5EF4-FFF2-40B4-BE49-F238E27FC236}">
                  <a16:creationId xmlns:a16="http://schemas.microsoft.com/office/drawing/2014/main" id="{60EC67E0-0E19-BCDB-DB88-19E8D3FECE51}"/>
                </a:ext>
              </a:extLst>
            </p:cNvPr>
            <p:cNvSpPr/>
            <p:nvPr/>
          </p:nvSpPr>
          <p:spPr>
            <a:xfrm>
              <a:off x="5148880" y="4872248"/>
              <a:ext cx="469468" cy="207828"/>
            </a:xfrm>
            <a:prstGeom prst="triangle">
              <a:avLst>
                <a:gd name="adj" fmla="val 50989"/>
              </a:avLst>
            </a:prstGeom>
            <a:gradFill>
              <a:gsLst>
                <a:gs pos="4202">
                  <a:schemeClr val="tx2">
                    <a:alpha val="92000"/>
                  </a:schemeClr>
                </a:gs>
                <a:gs pos="33000">
                  <a:schemeClr val="tx2"/>
                </a:gs>
                <a:gs pos="100000">
                  <a:schemeClr val="tx2">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864"/>
                </a:solidFill>
                <a:latin typeface="IntelOne Display Medium" panose="020B0703020203020204" pitchFamily="34" charset="0"/>
                <a:cs typeface="Arial"/>
              </a:endParaRPr>
            </a:p>
          </p:txBody>
        </p:sp>
        <p:grpSp>
          <p:nvGrpSpPr>
            <p:cNvPr id="23" name="Group 22">
              <a:extLst>
                <a:ext uri="{FF2B5EF4-FFF2-40B4-BE49-F238E27FC236}">
                  <a16:creationId xmlns:a16="http://schemas.microsoft.com/office/drawing/2014/main" id="{AC160267-C3FB-6811-6DB3-6957216D189F}"/>
                </a:ext>
              </a:extLst>
            </p:cNvPr>
            <p:cNvGrpSpPr/>
            <p:nvPr/>
          </p:nvGrpSpPr>
          <p:grpSpPr>
            <a:xfrm>
              <a:off x="6745553" y="2843980"/>
              <a:ext cx="2379370" cy="572966"/>
              <a:chOff x="6745553" y="2481123"/>
              <a:chExt cx="2379370" cy="572966"/>
            </a:xfrm>
          </p:grpSpPr>
          <p:sp>
            <p:nvSpPr>
              <p:cNvPr id="8" name="Text Placeholder 17">
                <a:extLst>
                  <a:ext uri="{FF2B5EF4-FFF2-40B4-BE49-F238E27FC236}">
                    <a16:creationId xmlns:a16="http://schemas.microsoft.com/office/drawing/2014/main" id="{5F16803C-002A-D77B-C755-BB970DF9B793}"/>
                  </a:ext>
                </a:extLst>
              </p:cNvPr>
              <p:cNvSpPr txBox="1">
                <a:spLocks/>
              </p:cNvSpPr>
              <p:nvPr/>
            </p:nvSpPr>
            <p:spPr>
              <a:xfrm>
                <a:off x="7204683" y="2505449"/>
                <a:ext cx="1920240" cy="548640"/>
              </a:xfrm>
              <a:prstGeom prst="rect">
                <a:avLst/>
              </a:prstGeom>
            </p:spPr>
            <p:txBody>
              <a:bodyPr/>
              <a:lstStyle>
                <a:lvl1pPr marL="0" indent="0" algn="l" defTabSz="914400" rtl="0" eaLnBrk="1" latinLnBrk="0" hangingPunct="1">
                  <a:lnSpc>
                    <a:spcPct val="100000"/>
                  </a:lnSpc>
                  <a:spcBef>
                    <a:spcPts val="0"/>
                  </a:spcBef>
                  <a:buFont typeface="IntelOne Display Regular" panose="020B0503020203020204" pitchFamily="34" charset="0"/>
                  <a:buNone/>
                  <a:defRPr sz="1800" b="0" i="0" kern="1200">
                    <a:solidFill>
                      <a:schemeClr val="tx1"/>
                    </a:solidFill>
                    <a:latin typeface="IntelOne Text" panose="020B0503020203020204" pitchFamily="34" charset="77"/>
                    <a:ea typeface="+mn-ea"/>
                    <a:cs typeface="+mn-cs"/>
                  </a:defRPr>
                </a:lvl1pPr>
                <a:lvl2pPr marL="182563" indent="-182563" algn="l" defTabSz="914400" rtl="0" eaLnBrk="1" latinLnBrk="0" hangingPunct="1">
                  <a:lnSpc>
                    <a:spcPct val="100000"/>
                  </a:lnSpc>
                  <a:spcBef>
                    <a:spcPts val="600"/>
                  </a:spcBef>
                  <a:buFont typeface="IntelOne Display Regular" panose="020B0503020203020204" pitchFamily="34" charset="0"/>
                  <a:buChar char="•"/>
                  <a:tabLst/>
                  <a:defRPr sz="1600" b="0" i="0" kern="1200">
                    <a:solidFill>
                      <a:schemeClr val="tx1"/>
                    </a:solidFill>
                    <a:latin typeface="IntelOne Text" panose="020B0503020203020204" pitchFamily="34" charset="77"/>
                    <a:ea typeface="+mn-ea"/>
                    <a:cs typeface="+mn-cs"/>
                  </a:defRPr>
                </a:lvl2pPr>
                <a:lvl3pPr marL="358775" indent="-176213"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IntelOne Text" panose="020B0503020203020204" pitchFamily="34" charset="77"/>
                    <a:ea typeface="+mn-ea"/>
                    <a:cs typeface="+mn-cs"/>
                  </a:defRPr>
                </a:lvl3pPr>
                <a:lvl4pPr marL="6350" indent="0" algn="l" defTabSz="914400" rtl="0" eaLnBrk="1" latinLnBrk="0" hangingPunct="1">
                  <a:lnSpc>
                    <a:spcPct val="100000"/>
                  </a:lnSpc>
                  <a:spcBef>
                    <a:spcPts val="0"/>
                  </a:spcBef>
                  <a:buFont typeface="IntelOne Display Regular" panose="020B0503020203020204" pitchFamily="34" charset="0"/>
                  <a:buNone/>
                  <a:tabLst/>
                  <a:defRPr sz="1400" b="0" i="0" kern="1200">
                    <a:solidFill>
                      <a:schemeClr val="tx1">
                        <a:lumMod val="60000"/>
                        <a:lumOff val="40000"/>
                      </a:schemeClr>
                    </a:solidFill>
                    <a:latin typeface="IntelOne Text Light" panose="020B0403020203020204" pitchFamily="34" charset="77"/>
                    <a:ea typeface="+mn-ea"/>
                    <a:cs typeface="+mn-cs"/>
                  </a:defRPr>
                </a:lvl4pPr>
                <a:lvl5pPr marL="6350" indent="0" algn="l" defTabSz="914400" rtl="0" eaLnBrk="1" latinLnBrk="0" hangingPunct="1">
                  <a:lnSpc>
                    <a:spcPct val="100000"/>
                  </a:lnSpc>
                  <a:spcBef>
                    <a:spcPts val="1200"/>
                  </a:spcBef>
                  <a:buFont typeface="IntelOne Display Regular" panose="020B0503020203020204" pitchFamily="34" charset="0"/>
                  <a:buNone/>
                  <a:tabLst/>
                  <a:defRPr sz="2000" b="1" i="0" kern="1200">
                    <a:solidFill>
                      <a:schemeClr val="tx2"/>
                    </a:solidFill>
                    <a:latin typeface="IntelOne Text Bold"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a:ln>
                      <a:noFill/>
                    </a:ln>
                    <a:solidFill>
                      <a:srgbClr val="FFFFFF"/>
                    </a:solidFill>
                    <a:effectLst/>
                    <a:uLnTx/>
                    <a:uFillTx/>
                    <a:latin typeface="IntelOne Display Light"/>
                    <a:cs typeface="Arial"/>
                  </a:rPr>
                  <a:t>Disaggregated Compute</a:t>
                </a:r>
              </a:p>
            </p:txBody>
          </p:sp>
          <p:pic>
            <p:nvPicPr>
              <p:cNvPr id="18" name="Picture 17">
                <a:extLst>
                  <a:ext uri="{FF2B5EF4-FFF2-40B4-BE49-F238E27FC236}">
                    <a16:creationId xmlns:a16="http://schemas.microsoft.com/office/drawing/2014/main" id="{9E83E5FF-5AFC-7279-B3FC-756A7B80036F}"/>
                  </a:ext>
                </a:extLst>
              </p:cNvPr>
              <p:cNvPicPr>
                <a:picLocks noChangeAspect="1"/>
              </p:cNvPicPr>
              <p:nvPr/>
            </p:nvPicPr>
            <p:blipFill>
              <a:blip r:embed="rId5">
                <a:biLevel thresh="25000"/>
              </a:blip>
              <a:stretch>
                <a:fillRect/>
              </a:stretch>
            </p:blipFill>
            <p:spPr>
              <a:xfrm>
                <a:off x="6745553" y="2481123"/>
                <a:ext cx="460246" cy="558196"/>
              </a:xfrm>
              <a:prstGeom prst="rect">
                <a:avLst/>
              </a:prstGeom>
            </p:spPr>
          </p:pic>
        </p:grpSp>
        <p:grpSp>
          <p:nvGrpSpPr>
            <p:cNvPr id="22" name="Group 21">
              <a:extLst>
                <a:ext uri="{FF2B5EF4-FFF2-40B4-BE49-F238E27FC236}">
                  <a16:creationId xmlns:a16="http://schemas.microsoft.com/office/drawing/2014/main" id="{CF11503B-1794-389E-9248-30E290071551}"/>
                </a:ext>
              </a:extLst>
            </p:cNvPr>
            <p:cNvGrpSpPr/>
            <p:nvPr/>
          </p:nvGrpSpPr>
          <p:grpSpPr>
            <a:xfrm>
              <a:off x="4093278" y="2826728"/>
              <a:ext cx="2507752" cy="631796"/>
              <a:chOff x="4093278" y="2463871"/>
              <a:chExt cx="2507752" cy="631796"/>
            </a:xfrm>
          </p:grpSpPr>
          <p:sp>
            <p:nvSpPr>
              <p:cNvPr id="7" name="Text Placeholder 11">
                <a:extLst>
                  <a:ext uri="{FF2B5EF4-FFF2-40B4-BE49-F238E27FC236}">
                    <a16:creationId xmlns:a16="http://schemas.microsoft.com/office/drawing/2014/main" id="{BA1935DC-7A0D-1044-AD33-CB839A9D80B5}"/>
                  </a:ext>
                </a:extLst>
              </p:cNvPr>
              <p:cNvSpPr txBox="1">
                <a:spLocks/>
              </p:cNvSpPr>
              <p:nvPr/>
            </p:nvSpPr>
            <p:spPr>
              <a:xfrm>
                <a:off x="4680790" y="2505449"/>
                <a:ext cx="1920240" cy="548640"/>
              </a:xfrm>
              <a:prstGeom prst="rect">
                <a:avLst/>
              </a:prstGeom>
            </p:spPr>
            <p:txBody>
              <a:bodyPr/>
              <a:lstStyle>
                <a:lvl1pPr marL="0" indent="0" algn="l" defTabSz="914400" rtl="0" eaLnBrk="1" latinLnBrk="0" hangingPunct="1">
                  <a:lnSpc>
                    <a:spcPct val="100000"/>
                  </a:lnSpc>
                  <a:spcBef>
                    <a:spcPts val="0"/>
                  </a:spcBef>
                  <a:buFont typeface="IntelOne Display Regular" panose="020B0503020203020204" pitchFamily="34" charset="0"/>
                  <a:buNone/>
                  <a:defRPr sz="1800" b="0" i="0" kern="1200">
                    <a:solidFill>
                      <a:schemeClr val="tx1"/>
                    </a:solidFill>
                    <a:latin typeface="IntelOne Text" panose="020B0503020203020204" pitchFamily="34" charset="77"/>
                    <a:ea typeface="+mn-ea"/>
                    <a:cs typeface="+mn-cs"/>
                  </a:defRPr>
                </a:lvl1pPr>
                <a:lvl2pPr marL="182563" indent="-182563" algn="l" defTabSz="914400" rtl="0" eaLnBrk="1" latinLnBrk="0" hangingPunct="1">
                  <a:lnSpc>
                    <a:spcPct val="100000"/>
                  </a:lnSpc>
                  <a:spcBef>
                    <a:spcPts val="600"/>
                  </a:spcBef>
                  <a:buFont typeface="IntelOne Display Regular" panose="020B0503020203020204" pitchFamily="34" charset="0"/>
                  <a:buChar char="•"/>
                  <a:tabLst/>
                  <a:defRPr sz="1600" b="0" i="0" kern="1200">
                    <a:solidFill>
                      <a:schemeClr val="tx1"/>
                    </a:solidFill>
                    <a:latin typeface="IntelOne Text" panose="020B0503020203020204" pitchFamily="34" charset="77"/>
                    <a:ea typeface="+mn-ea"/>
                    <a:cs typeface="+mn-cs"/>
                  </a:defRPr>
                </a:lvl2pPr>
                <a:lvl3pPr marL="358775" indent="-176213"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IntelOne Text" panose="020B0503020203020204" pitchFamily="34" charset="77"/>
                    <a:ea typeface="+mn-ea"/>
                    <a:cs typeface="+mn-cs"/>
                  </a:defRPr>
                </a:lvl3pPr>
                <a:lvl4pPr marL="6350" indent="0" algn="l" defTabSz="914400" rtl="0" eaLnBrk="1" latinLnBrk="0" hangingPunct="1">
                  <a:lnSpc>
                    <a:spcPct val="100000"/>
                  </a:lnSpc>
                  <a:spcBef>
                    <a:spcPts val="0"/>
                  </a:spcBef>
                  <a:buFont typeface="IntelOne Display Regular" panose="020B0503020203020204" pitchFamily="34" charset="0"/>
                  <a:buNone/>
                  <a:tabLst/>
                  <a:defRPr sz="1400" b="0" i="0" kern="1200">
                    <a:solidFill>
                      <a:schemeClr val="tx1">
                        <a:lumMod val="60000"/>
                        <a:lumOff val="40000"/>
                      </a:schemeClr>
                    </a:solidFill>
                    <a:latin typeface="IntelOne Text Light" panose="020B0403020203020204" pitchFamily="34" charset="77"/>
                    <a:ea typeface="+mn-ea"/>
                    <a:cs typeface="+mn-cs"/>
                  </a:defRPr>
                </a:lvl4pPr>
                <a:lvl5pPr marL="6350" indent="0" algn="l" defTabSz="914400" rtl="0" eaLnBrk="1" latinLnBrk="0" hangingPunct="1">
                  <a:lnSpc>
                    <a:spcPct val="100000"/>
                  </a:lnSpc>
                  <a:spcBef>
                    <a:spcPts val="1200"/>
                  </a:spcBef>
                  <a:buFont typeface="IntelOne Display Regular" panose="020B0503020203020204" pitchFamily="34" charset="0"/>
                  <a:buNone/>
                  <a:tabLst/>
                  <a:defRPr sz="2000" b="1" i="0" kern="1200">
                    <a:solidFill>
                      <a:schemeClr val="tx2"/>
                    </a:solidFill>
                    <a:latin typeface="IntelOne Text Bold"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a:ln>
                      <a:noFill/>
                    </a:ln>
                    <a:solidFill>
                      <a:srgbClr val="FFFFFF"/>
                    </a:solidFill>
                    <a:effectLst/>
                    <a:uLnTx/>
                    <a:uFillTx/>
                    <a:latin typeface="IntelOne Display Light"/>
                    <a:cs typeface="Arial"/>
                  </a:rPr>
                  <a:t>Artificial</a:t>
                </a:r>
              </a:p>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a:ln>
                      <a:noFill/>
                    </a:ln>
                    <a:solidFill>
                      <a:srgbClr val="FFFFFF"/>
                    </a:solidFill>
                    <a:effectLst/>
                    <a:uLnTx/>
                    <a:uFillTx/>
                    <a:latin typeface="IntelOne Display Light"/>
                    <a:cs typeface="Arial"/>
                  </a:rPr>
                  <a:t>Intelligence</a:t>
                </a:r>
              </a:p>
            </p:txBody>
          </p:sp>
          <p:pic>
            <p:nvPicPr>
              <p:cNvPr id="19" name="Picture 18">
                <a:extLst>
                  <a:ext uri="{FF2B5EF4-FFF2-40B4-BE49-F238E27FC236}">
                    <a16:creationId xmlns:a16="http://schemas.microsoft.com/office/drawing/2014/main" id="{9BA915DE-D23F-42C3-D358-F06D61536ABA}"/>
                  </a:ext>
                </a:extLst>
              </p:cNvPr>
              <p:cNvPicPr>
                <a:picLocks noChangeAspect="1"/>
              </p:cNvPicPr>
              <p:nvPr/>
            </p:nvPicPr>
            <p:blipFill>
              <a:blip r:embed="rId6">
                <a:biLevel thresh="25000"/>
              </a:blip>
              <a:stretch>
                <a:fillRect/>
              </a:stretch>
            </p:blipFill>
            <p:spPr>
              <a:xfrm>
                <a:off x="4093278" y="2463871"/>
                <a:ext cx="547975" cy="631796"/>
              </a:xfrm>
              <a:prstGeom prst="rect">
                <a:avLst/>
              </a:prstGeom>
            </p:spPr>
          </p:pic>
        </p:grpSp>
        <p:grpSp>
          <p:nvGrpSpPr>
            <p:cNvPr id="21" name="Group 20">
              <a:extLst>
                <a:ext uri="{FF2B5EF4-FFF2-40B4-BE49-F238E27FC236}">
                  <a16:creationId xmlns:a16="http://schemas.microsoft.com/office/drawing/2014/main" id="{E4ECE2CD-9468-A089-BF41-EF64FFA981CA}"/>
                </a:ext>
              </a:extLst>
            </p:cNvPr>
            <p:cNvGrpSpPr/>
            <p:nvPr/>
          </p:nvGrpSpPr>
          <p:grpSpPr>
            <a:xfrm>
              <a:off x="3996509" y="1650937"/>
              <a:ext cx="2516526" cy="581971"/>
              <a:chOff x="3166067" y="1288080"/>
              <a:chExt cx="2516526" cy="581971"/>
            </a:xfrm>
          </p:grpSpPr>
          <p:sp>
            <p:nvSpPr>
              <p:cNvPr id="11" name="Text Placeholder 26">
                <a:extLst>
                  <a:ext uri="{FF2B5EF4-FFF2-40B4-BE49-F238E27FC236}">
                    <a16:creationId xmlns:a16="http://schemas.microsoft.com/office/drawing/2014/main" id="{27F5E0D4-1B5B-A792-6367-9581F1DB7BEF}"/>
                  </a:ext>
                </a:extLst>
              </p:cNvPr>
              <p:cNvSpPr txBox="1">
                <a:spLocks/>
              </p:cNvSpPr>
              <p:nvPr/>
            </p:nvSpPr>
            <p:spPr>
              <a:xfrm>
                <a:off x="3762353" y="1304745"/>
                <a:ext cx="1920240" cy="548640"/>
              </a:xfrm>
              <a:prstGeom prst="rect">
                <a:avLst/>
              </a:prstGeom>
            </p:spPr>
            <p:txBody>
              <a:bodyPr/>
              <a:lstStyle>
                <a:lvl1pPr marL="0" indent="0" algn="l" defTabSz="914400" rtl="0" eaLnBrk="1" latinLnBrk="0" hangingPunct="1">
                  <a:lnSpc>
                    <a:spcPct val="100000"/>
                  </a:lnSpc>
                  <a:spcBef>
                    <a:spcPts val="0"/>
                  </a:spcBef>
                  <a:buFont typeface="IntelOne Display Regular" panose="020B0503020203020204" pitchFamily="34" charset="0"/>
                  <a:buNone/>
                  <a:defRPr sz="1800" b="0" i="0" kern="1200">
                    <a:solidFill>
                      <a:schemeClr val="tx1"/>
                    </a:solidFill>
                    <a:latin typeface="IntelOne Text" panose="020B0503020203020204" pitchFamily="34" charset="77"/>
                    <a:ea typeface="+mn-ea"/>
                    <a:cs typeface="+mn-cs"/>
                  </a:defRPr>
                </a:lvl1pPr>
                <a:lvl2pPr marL="182563" indent="-182563" algn="l" defTabSz="914400" rtl="0" eaLnBrk="1" latinLnBrk="0" hangingPunct="1">
                  <a:lnSpc>
                    <a:spcPct val="100000"/>
                  </a:lnSpc>
                  <a:spcBef>
                    <a:spcPts val="600"/>
                  </a:spcBef>
                  <a:buFont typeface="IntelOne Display Regular" panose="020B0503020203020204" pitchFamily="34" charset="0"/>
                  <a:buChar char="•"/>
                  <a:tabLst/>
                  <a:defRPr sz="1600" b="0" i="0" kern="1200">
                    <a:solidFill>
                      <a:schemeClr val="tx1"/>
                    </a:solidFill>
                    <a:latin typeface="IntelOne Text" panose="020B0503020203020204" pitchFamily="34" charset="77"/>
                    <a:ea typeface="+mn-ea"/>
                    <a:cs typeface="+mn-cs"/>
                  </a:defRPr>
                </a:lvl2pPr>
                <a:lvl3pPr marL="358775" indent="-176213"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IntelOne Text" panose="020B0503020203020204" pitchFamily="34" charset="77"/>
                    <a:ea typeface="+mn-ea"/>
                    <a:cs typeface="+mn-cs"/>
                  </a:defRPr>
                </a:lvl3pPr>
                <a:lvl4pPr marL="6350" indent="0" algn="l" defTabSz="914400" rtl="0" eaLnBrk="1" latinLnBrk="0" hangingPunct="1">
                  <a:lnSpc>
                    <a:spcPct val="100000"/>
                  </a:lnSpc>
                  <a:spcBef>
                    <a:spcPts val="0"/>
                  </a:spcBef>
                  <a:buFont typeface="IntelOne Display Regular" panose="020B0503020203020204" pitchFamily="34" charset="0"/>
                  <a:buNone/>
                  <a:tabLst/>
                  <a:defRPr sz="1400" b="0" i="0" kern="1200">
                    <a:solidFill>
                      <a:schemeClr val="tx1">
                        <a:lumMod val="60000"/>
                        <a:lumOff val="40000"/>
                      </a:schemeClr>
                    </a:solidFill>
                    <a:latin typeface="IntelOne Text Light" panose="020B0403020203020204" pitchFamily="34" charset="77"/>
                    <a:ea typeface="+mn-ea"/>
                    <a:cs typeface="+mn-cs"/>
                  </a:defRPr>
                </a:lvl4pPr>
                <a:lvl5pPr marL="6350" indent="0" algn="l" defTabSz="914400" rtl="0" eaLnBrk="1" latinLnBrk="0" hangingPunct="1">
                  <a:lnSpc>
                    <a:spcPct val="100000"/>
                  </a:lnSpc>
                  <a:spcBef>
                    <a:spcPts val="1200"/>
                  </a:spcBef>
                  <a:buFont typeface="IntelOne Display Regular" panose="020B0503020203020204" pitchFamily="34" charset="0"/>
                  <a:buNone/>
                  <a:tabLst/>
                  <a:defRPr sz="2000" b="1" i="0" kern="1200">
                    <a:solidFill>
                      <a:schemeClr val="tx2"/>
                    </a:solidFill>
                    <a:latin typeface="IntelOne Text Bold"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a:ln>
                      <a:noFill/>
                    </a:ln>
                    <a:solidFill>
                      <a:srgbClr val="FFFFFF"/>
                    </a:solidFill>
                    <a:effectLst/>
                    <a:uLnTx/>
                    <a:uFillTx/>
                    <a:latin typeface="IntelOne Display Light"/>
                    <a:cs typeface="Arial"/>
                  </a:rPr>
                  <a:t>Evolution of the Distributed Edge</a:t>
                </a:r>
              </a:p>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endParaRPr kumimoji="0" lang="en-US" sz="1800" b="0" i="0" u="none" strike="noStrike" kern="1200" cap="none" spc="0" normalizeH="0" baseline="0" noProof="0">
                  <a:ln>
                    <a:noFill/>
                  </a:ln>
                  <a:solidFill>
                    <a:srgbClr val="FFFFFF"/>
                  </a:solidFill>
                  <a:effectLst/>
                  <a:uLnTx/>
                  <a:uFillTx/>
                  <a:latin typeface="IntelOne Display Light"/>
                  <a:cs typeface="Arial"/>
                </a:endParaRPr>
              </a:p>
            </p:txBody>
          </p:sp>
          <p:pic>
            <p:nvPicPr>
              <p:cNvPr id="20" name="Picture 19">
                <a:extLst>
                  <a:ext uri="{FF2B5EF4-FFF2-40B4-BE49-F238E27FC236}">
                    <a16:creationId xmlns:a16="http://schemas.microsoft.com/office/drawing/2014/main" id="{4BDE1FAB-9B3F-8215-82D3-7C557C24F036}"/>
                  </a:ext>
                </a:extLst>
              </p:cNvPr>
              <p:cNvPicPr>
                <a:picLocks noChangeAspect="1"/>
              </p:cNvPicPr>
              <p:nvPr/>
            </p:nvPicPr>
            <p:blipFill>
              <a:blip r:embed="rId7">
                <a:biLevel thresh="25000"/>
              </a:blip>
              <a:stretch>
                <a:fillRect/>
              </a:stretch>
            </p:blipFill>
            <p:spPr>
              <a:xfrm>
                <a:off x="3166067" y="1288080"/>
                <a:ext cx="543829" cy="581971"/>
              </a:xfrm>
              <a:prstGeom prst="rect">
                <a:avLst/>
              </a:prstGeom>
            </p:spPr>
          </p:pic>
        </p:grpSp>
        <p:grpSp>
          <p:nvGrpSpPr>
            <p:cNvPr id="30" name="Group 29">
              <a:extLst>
                <a:ext uri="{FF2B5EF4-FFF2-40B4-BE49-F238E27FC236}">
                  <a16:creationId xmlns:a16="http://schemas.microsoft.com/office/drawing/2014/main" id="{4FE35149-F31B-4238-ACB6-B533EAD59304}"/>
                </a:ext>
              </a:extLst>
            </p:cNvPr>
            <p:cNvGrpSpPr/>
            <p:nvPr/>
          </p:nvGrpSpPr>
          <p:grpSpPr>
            <a:xfrm>
              <a:off x="4149800" y="4091178"/>
              <a:ext cx="2267431" cy="548640"/>
              <a:chOff x="4142543" y="3704487"/>
              <a:chExt cx="2267431" cy="548640"/>
            </a:xfrm>
          </p:grpSpPr>
          <p:sp>
            <p:nvSpPr>
              <p:cNvPr id="9" name="Text Placeholder 20">
                <a:extLst>
                  <a:ext uri="{FF2B5EF4-FFF2-40B4-BE49-F238E27FC236}">
                    <a16:creationId xmlns:a16="http://schemas.microsoft.com/office/drawing/2014/main" id="{BD47DAAE-E8BF-FC55-E7B4-0BAD709A8874}"/>
                  </a:ext>
                </a:extLst>
              </p:cNvPr>
              <p:cNvSpPr txBox="1">
                <a:spLocks/>
              </p:cNvSpPr>
              <p:nvPr/>
            </p:nvSpPr>
            <p:spPr>
              <a:xfrm>
                <a:off x="4489734" y="3704487"/>
                <a:ext cx="1920240" cy="548640"/>
              </a:xfrm>
              <a:prstGeom prst="rect">
                <a:avLst/>
              </a:prstGeom>
            </p:spPr>
            <p:txBody>
              <a:bodyPr/>
              <a:lstStyle>
                <a:lvl1pPr marL="0" indent="0" algn="l" defTabSz="914400" rtl="0" eaLnBrk="1" latinLnBrk="0" hangingPunct="1">
                  <a:lnSpc>
                    <a:spcPct val="100000"/>
                  </a:lnSpc>
                  <a:spcBef>
                    <a:spcPts val="0"/>
                  </a:spcBef>
                  <a:buFont typeface="IntelOne Display Regular" panose="020B0503020203020204" pitchFamily="34" charset="0"/>
                  <a:buNone/>
                  <a:defRPr sz="1800" b="0" i="0" kern="1200">
                    <a:solidFill>
                      <a:schemeClr val="tx1"/>
                    </a:solidFill>
                    <a:latin typeface="IntelOne Text" panose="020B0503020203020204" pitchFamily="34" charset="77"/>
                    <a:ea typeface="+mn-ea"/>
                    <a:cs typeface="+mn-cs"/>
                  </a:defRPr>
                </a:lvl1pPr>
                <a:lvl2pPr marL="182563" indent="-182563" algn="l" defTabSz="914400" rtl="0" eaLnBrk="1" latinLnBrk="0" hangingPunct="1">
                  <a:lnSpc>
                    <a:spcPct val="100000"/>
                  </a:lnSpc>
                  <a:spcBef>
                    <a:spcPts val="600"/>
                  </a:spcBef>
                  <a:buFont typeface="IntelOne Display Regular" panose="020B0503020203020204" pitchFamily="34" charset="0"/>
                  <a:buChar char="•"/>
                  <a:tabLst/>
                  <a:defRPr sz="1600" b="0" i="0" kern="1200">
                    <a:solidFill>
                      <a:schemeClr val="tx1"/>
                    </a:solidFill>
                    <a:latin typeface="IntelOne Text" panose="020B0503020203020204" pitchFamily="34" charset="77"/>
                    <a:ea typeface="+mn-ea"/>
                    <a:cs typeface="+mn-cs"/>
                  </a:defRPr>
                </a:lvl2pPr>
                <a:lvl3pPr marL="358775" indent="-176213"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IntelOne Text" panose="020B0503020203020204" pitchFamily="34" charset="77"/>
                    <a:ea typeface="+mn-ea"/>
                    <a:cs typeface="+mn-cs"/>
                  </a:defRPr>
                </a:lvl3pPr>
                <a:lvl4pPr marL="6350" indent="0" algn="l" defTabSz="914400" rtl="0" eaLnBrk="1" latinLnBrk="0" hangingPunct="1">
                  <a:lnSpc>
                    <a:spcPct val="100000"/>
                  </a:lnSpc>
                  <a:spcBef>
                    <a:spcPts val="0"/>
                  </a:spcBef>
                  <a:buFont typeface="IntelOne Display Regular" panose="020B0503020203020204" pitchFamily="34" charset="0"/>
                  <a:buNone/>
                  <a:tabLst/>
                  <a:defRPr sz="1400" b="0" i="0" kern="1200">
                    <a:solidFill>
                      <a:schemeClr val="tx1">
                        <a:lumMod val="60000"/>
                        <a:lumOff val="40000"/>
                      </a:schemeClr>
                    </a:solidFill>
                    <a:latin typeface="IntelOne Text Light" panose="020B0403020203020204" pitchFamily="34" charset="77"/>
                    <a:ea typeface="+mn-ea"/>
                    <a:cs typeface="+mn-cs"/>
                  </a:defRPr>
                </a:lvl4pPr>
                <a:lvl5pPr marL="6350" indent="0" algn="l" defTabSz="914400" rtl="0" eaLnBrk="1" latinLnBrk="0" hangingPunct="1">
                  <a:lnSpc>
                    <a:spcPct val="100000"/>
                  </a:lnSpc>
                  <a:spcBef>
                    <a:spcPts val="1200"/>
                  </a:spcBef>
                  <a:buFont typeface="IntelOne Display Regular" panose="020B0503020203020204" pitchFamily="34" charset="0"/>
                  <a:buNone/>
                  <a:tabLst/>
                  <a:defRPr sz="2000" b="1" i="0" kern="1200">
                    <a:solidFill>
                      <a:schemeClr val="tx2"/>
                    </a:solidFill>
                    <a:latin typeface="IntelOne Text Bold"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a:ln>
                      <a:noFill/>
                    </a:ln>
                    <a:solidFill>
                      <a:srgbClr val="FFFFFF"/>
                    </a:solidFill>
                    <a:effectLst/>
                    <a:uLnTx/>
                    <a:uFillTx/>
                    <a:latin typeface="IntelOne Display Light"/>
                    <a:cs typeface="Arial"/>
                  </a:rPr>
                  <a:t>Role of Software Developers</a:t>
                </a:r>
              </a:p>
              <a:p>
                <a:pPr marL="0" marR="0" lvl="0" indent="0" algn="l" defTabSz="914400" rtl="0" eaLnBrk="1" fontAlgn="auto" latinLnBrk="0" hangingPunct="1">
                  <a:lnSpc>
                    <a:spcPct val="85000"/>
                  </a:lnSpc>
                  <a:spcBef>
                    <a:spcPts val="0"/>
                  </a:spcBef>
                  <a:spcAft>
                    <a:spcPts val="0"/>
                  </a:spcAft>
                  <a:buClrTx/>
                  <a:buSzTx/>
                  <a:buFont typeface="IntelOne Display Regular" panose="020B0503020203020204" pitchFamily="34" charset="0"/>
                  <a:buNone/>
                  <a:tabLst/>
                  <a:defRPr/>
                </a:pPr>
                <a:endParaRPr kumimoji="0" lang="en-US" sz="1800" b="0" i="0" u="none" strike="noStrike" kern="1200" cap="none" spc="0" normalizeH="0" baseline="0" noProof="0">
                  <a:ln>
                    <a:noFill/>
                  </a:ln>
                  <a:solidFill>
                    <a:srgbClr val="FFFFFF"/>
                  </a:solidFill>
                  <a:effectLst/>
                  <a:uLnTx/>
                  <a:uFillTx/>
                  <a:latin typeface="IntelOne Display Light"/>
                  <a:cs typeface="Arial"/>
                </a:endParaRPr>
              </a:p>
            </p:txBody>
          </p:sp>
          <p:grpSp>
            <p:nvGrpSpPr>
              <p:cNvPr id="24" name="Group 23">
                <a:extLst>
                  <a:ext uri="{FF2B5EF4-FFF2-40B4-BE49-F238E27FC236}">
                    <a16:creationId xmlns:a16="http://schemas.microsoft.com/office/drawing/2014/main" id="{704F43D1-B41B-6181-CD26-129370BF8C9C}"/>
                  </a:ext>
                </a:extLst>
              </p:cNvPr>
              <p:cNvGrpSpPr/>
              <p:nvPr/>
            </p:nvGrpSpPr>
            <p:grpSpPr>
              <a:xfrm>
                <a:off x="4142543" y="3768663"/>
                <a:ext cx="336551" cy="401755"/>
                <a:chOff x="10630684" y="2705101"/>
                <a:chExt cx="1219205" cy="1455417"/>
              </a:xfrm>
            </p:grpSpPr>
            <p:sp>
              <p:nvSpPr>
                <p:cNvPr id="25" name="Freeform: Shape 24">
                  <a:extLst>
                    <a:ext uri="{FF2B5EF4-FFF2-40B4-BE49-F238E27FC236}">
                      <a16:creationId xmlns:a16="http://schemas.microsoft.com/office/drawing/2014/main" id="{8CD7CC71-704A-3B70-A85D-2927B70B402E}"/>
                    </a:ext>
                  </a:extLst>
                </p:cNvPr>
                <p:cNvSpPr/>
                <p:nvPr/>
              </p:nvSpPr>
              <p:spPr>
                <a:xfrm>
                  <a:off x="10630684" y="4009643"/>
                  <a:ext cx="153924" cy="150875"/>
                </a:xfrm>
                <a:custGeom>
                  <a:avLst/>
                  <a:gdLst>
                    <a:gd name="connsiteX0" fmla="*/ 0 w 153924"/>
                    <a:gd name="connsiteY0" fmla="*/ 0 h 150875"/>
                    <a:gd name="connsiteX1" fmla="*/ 153925 w 153924"/>
                    <a:gd name="connsiteY1" fmla="*/ 0 h 150875"/>
                    <a:gd name="connsiteX2" fmla="*/ 153925 w 153924"/>
                    <a:gd name="connsiteY2" fmla="*/ 150876 h 150875"/>
                    <a:gd name="connsiteX3" fmla="*/ 0 w 153924"/>
                    <a:gd name="connsiteY3" fmla="*/ 150876 h 150875"/>
                  </a:gdLst>
                  <a:ahLst/>
                  <a:cxnLst>
                    <a:cxn ang="0">
                      <a:pos x="connsiteX0" y="connsiteY0"/>
                    </a:cxn>
                    <a:cxn ang="0">
                      <a:pos x="connsiteX1" y="connsiteY1"/>
                    </a:cxn>
                    <a:cxn ang="0">
                      <a:pos x="connsiteX2" y="connsiteY2"/>
                    </a:cxn>
                    <a:cxn ang="0">
                      <a:pos x="connsiteX3" y="connsiteY3"/>
                    </a:cxn>
                  </a:cxnLst>
                  <a:rect l="l" t="t" r="r" b="b"/>
                  <a:pathLst>
                    <a:path w="153924" h="150875">
                      <a:moveTo>
                        <a:pt x="0" y="0"/>
                      </a:moveTo>
                      <a:lnTo>
                        <a:pt x="153925" y="0"/>
                      </a:lnTo>
                      <a:lnTo>
                        <a:pt x="153925" y="150876"/>
                      </a:lnTo>
                      <a:lnTo>
                        <a:pt x="0" y="150876"/>
                      </a:lnTo>
                      <a:close/>
                    </a:path>
                  </a:pathLst>
                </a:custGeom>
                <a:solidFill>
                  <a:srgbClr val="FFFFFF"/>
                </a:solidFill>
                <a:ln w="762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E5EB47A-1811-8917-1C8B-58B271B7F2EF}"/>
                    </a:ext>
                  </a:extLst>
                </p:cNvPr>
                <p:cNvSpPr/>
                <p:nvPr/>
              </p:nvSpPr>
              <p:spPr>
                <a:xfrm>
                  <a:off x="10631446" y="2705101"/>
                  <a:ext cx="1218443" cy="1454656"/>
                </a:xfrm>
                <a:custGeom>
                  <a:avLst/>
                  <a:gdLst>
                    <a:gd name="connsiteX0" fmla="*/ 1216920 w 1218443"/>
                    <a:gd name="connsiteY0" fmla="*/ 1303018 h 1454656"/>
                    <a:gd name="connsiteX1" fmla="*/ 744477 w 1218443"/>
                    <a:gd name="connsiteY1" fmla="*/ 740663 h 1454656"/>
                    <a:gd name="connsiteX2" fmla="*/ 989081 w 1218443"/>
                    <a:gd name="connsiteY2" fmla="*/ 384047 h 1454656"/>
                    <a:gd name="connsiteX3" fmla="*/ 605031 w 1218443"/>
                    <a:gd name="connsiteY3" fmla="*/ 0 h 1454656"/>
                    <a:gd name="connsiteX4" fmla="*/ 220981 w 1218443"/>
                    <a:gd name="connsiteY4" fmla="*/ 384047 h 1454656"/>
                    <a:gd name="connsiteX5" fmla="*/ 465584 w 1218443"/>
                    <a:gd name="connsiteY5" fmla="*/ 740663 h 1454656"/>
                    <a:gd name="connsiteX6" fmla="*/ 0 w 1218443"/>
                    <a:gd name="connsiteY6" fmla="*/ 1232152 h 1454656"/>
                    <a:gd name="connsiteX7" fmla="*/ 154687 w 1218443"/>
                    <a:gd name="connsiteY7" fmla="*/ 1232152 h 1454656"/>
                    <a:gd name="connsiteX8" fmla="*/ 605031 w 1218443"/>
                    <a:gd name="connsiteY8" fmla="*/ 874775 h 1454656"/>
                    <a:gd name="connsiteX9" fmla="*/ 1066043 w 1218443"/>
                    <a:gd name="connsiteY9" fmla="*/ 1303018 h 1454656"/>
                    <a:gd name="connsiteX10" fmla="*/ 1066805 w 1218443"/>
                    <a:gd name="connsiteY10" fmla="*/ 1303018 h 1454656"/>
                    <a:gd name="connsiteX11" fmla="*/ 1066805 w 1218443"/>
                    <a:gd name="connsiteY11" fmla="*/ 1303780 h 1454656"/>
                    <a:gd name="connsiteX12" fmla="*/ 227838 w 1218443"/>
                    <a:gd name="connsiteY12" fmla="*/ 1303780 h 1454656"/>
                    <a:gd name="connsiteX13" fmla="*/ 227838 w 1218443"/>
                    <a:gd name="connsiteY13" fmla="*/ 1454656 h 1454656"/>
                    <a:gd name="connsiteX14" fmla="*/ 1218443 w 1218443"/>
                    <a:gd name="connsiteY14" fmla="*/ 1454656 h 1454656"/>
                    <a:gd name="connsiteX15" fmla="*/ 1218443 w 1218443"/>
                    <a:gd name="connsiteY15" fmla="*/ 1334260 h 1454656"/>
                    <a:gd name="connsiteX16" fmla="*/ 1216920 w 1218443"/>
                    <a:gd name="connsiteY16" fmla="*/ 1303018 h 1454656"/>
                    <a:gd name="connsiteX17" fmla="*/ 378716 w 1218443"/>
                    <a:gd name="connsiteY17" fmla="*/ 384047 h 1454656"/>
                    <a:gd name="connsiteX18" fmla="*/ 604268 w 1218443"/>
                    <a:gd name="connsiteY18" fmla="*/ 158496 h 1454656"/>
                    <a:gd name="connsiteX19" fmla="*/ 829822 w 1218443"/>
                    <a:gd name="connsiteY19" fmla="*/ 384047 h 1454656"/>
                    <a:gd name="connsiteX20" fmla="*/ 604268 w 1218443"/>
                    <a:gd name="connsiteY20" fmla="*/ 609599 h 1454656"/>
                    <a:gd name="connsiteX21" fmla="*/ 378716 w 1218443"/>
                    <a:gd name="connsiteY21" fmla="*/ 384047 h 145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8443" h="1454656">
                      <a:moveTo>
                        <a:pt x="1216920" y="1303018"/>
                      </a:moveTo>
                      <a:cubicBezTo>
                        <a:pt x="1203203" y="1028699"/>
                        <a:pt x="1005845" y="801623"/>
                        <a:pt x="744477" y="740663"/>
                      </a:cubicBezTo>
                      <a:cubicBezTo>
                        <a:pt x="886972" y="684275"/>
                        <a:pt x="989081" y="546353"/>
                        <a:pt x="989081" y="384047"/>
                      </a:cubicBezTo>
                      <a:cubicBezTo>
                        <a:pt x="989081" y="172212"/>
                        <a:pt x="816868" y="0"/>
                        <a:pt x="605031" y="0"/>
                      </a:cubicBezTo>
                      <a:cubicBezTo>
                        <a:pt x="393193" y="0"/>
                        <a:pt x="220981" y="172212"/>
                        <a:pt x="220981" y="384047"/>
                      </a:cubicBezTo>
                      <a:cubicBezTo>
                        <a:pt x="220981" y="546353"/>
                        <a:pt x="322327" y="685037"/>
                        <a:pt x="465584" y="740663"/>
                      </a:cubicBezTo>
                      <a:cubicBezTo>
                        <a:pt x="227077" y="796289"/>
                        <a:pt x="41148" y="989837"/>
                        <a:pt x="0" y="1232152"/>
                      </a:cubicBezTo>
                      <a:lnTo>
                        <a:pt x="154687" y="1232152"/>
                      </a:lnTo>
                      <a:cubicBezTo>
                        <a:pt x="201931" y="1027937"/>
                        <a:pt x="385574" y="874775"/>
                        <a:pt x="605031" y="874775"/>
                      </a:cubicBezTo>
                      <a:cubicBezTo>
                        <a:pt x="849634" y="874775"/>
                        <a:pt x="1050041" y="1064513"/>
                        <a:pt x="1066043" y="1303018"/>
                      </a:cubicBezTo>
                      <a:lnTo>
                        <a:pt x="1066805" y="1303018"/>
                      </a:lnTo>
                      <a:cubicBezTo>
                        <a:pt x="1066805" y="1303018"/>
                        <a:pt x="1066805" y="1303780"/>
                        <a:pt x="1066805" y="1303780"/>
                      </a:cubicBezTo>
                      <a:lnTo>
                        <a:pt x="227838" y="1303780"/>
                      </a:lnTo>
                      <a:lnTo>
                        <a:pt x="227838" y="1454656"/>
                      </a:lnTo>
                      <a:lnTo>
                        <a:pt x="1218443" y="1454656"/>
                      </a:lnTo>
                      <a:lnTo>
                        <a:pt x="1218443" y="1334260"/>
                      </a:lnTo>
                      <a:cubicBezTo>
                        <a:pt x="1218443" y="1323592"/>
                        <a:pt x="1217682" y="1313686"/>
                        <a:pt x="1216920" y="1303018"/>
                      </a:cubicBezTo>
                      <a:close/>
                      <a:moveTo>
                        <a:pt x="378716" y="384047"/>
                      </a:moveTo>
                      <a:cubicBezTo>
                        <a:pt x="378716" y="259842"/>
                        <a:pt x="480063" y="158496"/>
                        <a:pt x="604268" y="158496"/>
                      </a:cubicBezTo>
                      <a:cubicBezTo>
                        <a:pt x="728475" y="158496"/>
                        <a:pt x="829822" y="259842"/>
                        <a:pt x="829822" y="384047"/>
                      </a:cubicBezTo>
                      <a:cubicBezTo>
                        <a:pt x="829822" y="508253"/>
                        <a:pt x="729237" y="609599"/>
                        <a:pt x="604268" y="609599"/>
                      </a:cubicBezTo>
                      <a:cubicBezTo>
                        <a:pt x="479300" y="609599"/>
                        <a:pt x="378716" y="508253"/>
                        <a:pt x="378716" y="384047"/>
                      </a:cubicBezTo>
                      <a:close/>
                    </a:path>
                  </a:pathLst>
                </a:custGeom>
                <a:solidFill>
                  <a:srgbClr val="FFFFFF"/>
                </a:solidFill>
                <a:ln w="76200" cap="flat">
                  <a:noFill/>
                  <a:prstDash val="solid"/>
                  <a:miter/>
                </a:ln>
              </p:spPr>
              <p:txBody>
                <a:bodyPr rtlCol="0" anchor="ctr"/>
                <a:lstStyle/>
                <a:p>
                  <a:endParaRPr lang="en-US"/>
                </a:p>
              </p:txBody>
            </p:sp>
          </p:grpSp>
        </p:grpSp>
      </p:grpSp>
      <p:grpSp>
        <p:nvGrpSpPr>
          <p:cNvPr id="47" name="Group 46">
            <a:extLst>
              <a:ext uri="{FF2B5EF4-FFF2-40B4-BE49-F238E27FC236}">
                <a16:creationId xmlns:a16="http://schemas.microsoft.com/office/drawing/2014/main" id="{18BAF524-17B7-64B0-7289-44161AF9C754}"/>
              </a:ext>
            </a:extLst>
          </p:cNvPr>
          <p:cNvGrpSpPr/>
          <p:nvPr/>
        </p:nvGrpSpPr>
        <p:grpSpPr>
          <a:xfrm>
            <a:off x="10417491" y="3144905"/>
            <a:ext cx="998415" cy="1109601"/>
            <a:chOff x="10113896" y="3109758"/>
            <a:chExt cx="998415" cy="1109601"/>
          </a:xfrm>
        </p:grpSpPr>
        <p:sp>
          <p:nvSpPr>
            <p:cNvPr id="10" name="Text Placeholder 23">
              <a:extLst>
                <a:ext uri="{FF2B5EF4-FFF2-40B4-BE49-F238E27FC236}">
                  <a16:creationId xmlns:a16="http://schemas.microsoft.com/office/drawing/2014/main" id="{25E518FA-4B36-3155-3462-E46FB0D97D01}"/>
                </a:ext>
              </a:extLst>
            </p:cNvPr>
            <p:cNvSpPr txBox="1">
              <a:spLocks/>
            </p:cNvSpPr>
            <p:nvPr/>
          </p:nvSpPr>
          <p:spPr>
            <a:xfrm>
              <a:off x="10113896" y="3109758"/>
              <a:ext cx="998415" cy="400449"/>
            </a:xfrm>
            <a:prstGeom prst="rect">
              <a:avLst/>
            </a:prstGeom>
          </p:spPr>
          <p:txBody>
            <a:bodyPr/>
            <a:lstStyle>
              <a:lvl1pPr marL="0" indent="0" algn="l" defTabSz="914400" rtl="0" eaLnBrk="1" latinLnBrk="0" hangingPunct="1">
                <a:lnSpc>
                  <a:spcPct val="100000"/>
                </a:lnSpc>
                <a:spcBef>
                  <a:spcPts val="0"/>
                </a:spcBef>
                <a:buFont typeface="IntelOne Display Regular" panose="020B0503020203020204" pitchFamily="34" charset="0"/>
                <a:buNone/>
                <a:defRPr sz="1800" b="0" i="0" kern="1200">
                  <a:solidFill>
                    <a:schemeClr val="tx1"/>
                  </a:solidFill>
                  <a:latin typeface="IntelOne Text" panose="020B0503020203020204" pitchFamily="34" charset="77"/>
                  <a:ea typeface="+mn-ea"/>
                  <a:cs typeface="+mn-cs"/>
                </a:defRPr>
              </a:lvl1pPr>
              <a:lvl2pPr marL="182563" indent="-182563" algn="l" defTabSz="914400" rtl="0" eaLnBrk="1" latinLnBrk="0" hangingPunct="1">
                <a:lnSpc>
                  <a:spcPct val="100000"/>
                </a:lnSpc>
                <a:spcBef>
                  <a:spcPts val="600"/>
                </a:spcBef>
                <a:buFont typeface="IntelOne Display Regular" panose="020B0503020203020204" pitchFamily="34" charset="0"/>
                <a:buChar char="•"/>
                <a:tabLst/>
                <a:defRPr sz="1600" b="0" i="0" kern="1200">
                  <a:solidFill>
                    <a:schemeClr val="tx1"/>
                  </a:solidFill>
                  <a:latin typeface="IntelOne Text" panose="020B0503020203020204" pitchFamily="34" charset="77"/>
                  <a:ea typeface="+mn-ea"/>
                  <a:cs typeface="+mn-cs"/>
                </a:defRPr>
              </a:lvl2pPr>
              <a:lvl3pPr marL="358775" indent="-176213" algn="l" defTabSz="914400" rtl="0" eaLnBrk="1" latinLnBrk="0" hangingPunct="1">
                <a:lnSpc>
                  <a:spcPct val="100000"/>
                </a:lnSpc>
                <a:spcBef>
                  <a:spcPts val="0"/>
                </a:spcBef>
                <a:spcAft>
                  <a:spcPts val="600"/>
                </a:spcAft>
                <a:buFont typeface="System Font Regular"/>
                <a:buChar char="-"/>
                <a:tabLst/>
                <a:defRPr sz="1400" b="0" i="0" kern="1200">
                  <a:solidFill>
                    <a:schemeClr val="tx1"/>
                  </a:solidFill>
                  <a:latin typeface="IntelOne Text" panose="020B0503020203020204" pitchFamily="34" charset="77"/>
                  <a:ea typeface="+mn-ea"/>
                  <a:cs typeface="+mn-cs"/>
                </a:defRPr>
              </a:lvl3pPr>
              <a:lvl4pPr marL="6350" indent="0" algn="l" defTabSz="914400" rtl="0" eaLnBrk="1" latinLnBrk="0" hangingPunct="1">
                <a:lnSpc>
                  <a:spcPct val="100000"/>
                </a:lnSpc>
                <a:spcBef>
                  <a:spcPts val="0"/>
                </a:spcBef>
                <a:buFont typeface="IntelOne Display Regular" panose="020B0503020203020204" pitchFamily="34" charset="0"/>
                <a:buNone/>
                <a:tabLst/>
                <a:defRPr sz="1400" b="0" i="0" kern="1200">
                  <a:solidFill>
                    <a:schemeClr val="tx1">
                      <a:lumMod val="60000"/>
                      <a:lumOff val="40000"/>
                    </a:schemeClr>
                  </a:solidFill>
                  <a:latin typeface="IntelOne Text Light" panose="020B0403020203020204" pitchFamily="34" charset="77"/>
                  <a:ea typeface="+mn-ea"/>
                  <a:cs typeface="+mn-cs"/>
                </a:defRPr>
              </a:lvl4pPr>
              <a:lvl5pPr marL="6350" indent="0" algn="l" defTabSz="914400" rtl="0" eaLnBrk="1" latinLnBrk="0" hangingPunct="1">
                <a:lnSpc>
                  <a:spcPct val="100000"/>
                </a:lnSpc>
                <a:spcBef>
                  <a:spcPts val="1200"/>
                </a:spcBef>
                <a:buFont typeface="IntelOne Display Regular" panose="020B0503020203020204" pitchFamily="34" charset="0"/>
                <a:buNone/>
                <a:tabLst/>
                <a:defRPr sz="2000" b="1" i="0" kern="1200">
                  <a:solidFill>
                    <a:schemeClr val="tx2"/>
                  </a:solidFill>
                  <a:latin typeface="IntelOne Text Bold"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a:ln>
                    <a:noFill/>
                  </a:ln>
                  <a:solidFill>
                    <a:srgbClr val="FFFFFF"/>
                  </a:solidFill>
                  <a:effectLst/>
                  <a:uLnTx/>
                  <a:uFillTx/>
                  <a:latin typeface="IntelOne Display Light"/>
                  <a:cs typeface="Arial"/>
                </a:rPr>
                <a:t>Trust</a:t>
              </a:r>
            </a:p>
          </p:txBody>
        </p:sp>
        <p:pic>
          <p:nvPicPr>
            <p:cNvPr id="44" name="Picture 43">
              <a:extLst>
                <a:ext uri="{FF2B5EF4-FFF2-40B4-BE49-F238E27FC236}">
                  <a16:creationId xmlns:a16="http://schemas.microsoft.com/office/drawing/2014/main" id="{2C9DC969-8728-85FB-3FE4-1E9EF5F3C9D3}"/>
                </a:ext>
              </a:extLst>
            </p:cNvPr>
            <p:cNvPicPr>
              <a:picLocks noChangeAspect="1"/>
            </p:cNvPicPr>
            <p:nvPr/>
          </p:nvPicPr>
          <p:blipFill>
            <a:blip r:embed="rId8">
              <a:biLevel thresh="25000"/>
            </a:blip>
            <a:stretch>
              <a:fillRect/>
            </a:stretch>
          </p:blipFill>
          <p:spPr>
            <a:xfrm>
              <a:off x="10350405" y="3549343"/>
              <a:ext cx="525395" cy="670016"/>
            </a:xfrm>
            <a:prstGeom prst="rect">
              <a:avLst/>
            </a:prstGeom>
          </p:spPr>
        </p:pic>
      </p:grpSp>
      <p:cxnSp>
        <p:nvCxnSpPr>
          <p:cNvPr id="49" name="Straight Connector 48">
            <a:extLst>
              <a:ext uri="{FF2B5EF4-FFF2-40B4-BE49-F238E27FC236}">
                <a16:creationId xmlns:a16="http://schemas.microsoft.com/office/drawing/2014/main" id="{CAD64772-2C46-71AD-B2A2-8C63440396FF}"/>
              </a:ext>
            </a:extLst>
          </p:cNvPr>
          <p:cNvCxnSpPr>
            <a:cxnSpLocks/>
          </p:cNvCxnSpPr>
          <p:nvPr/>
        </p:nvCxnSpPr>
        <p:spPr>
          <a:xfrm>
            <a:off x="10006492" y="1299029"/>
            <a:ext cx="0" cy="49203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32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02EC202-CCA5-9542-6472-45A295D179E4}"/>
              </a:ext>
            </a:extLst>
          </p:cNvPr>
          <p:cNvSpPr/>
          <p:nvPr/>
        </p:nvSpPr>
        <p:spPr>
          <a:xfrm>
            <a:off x="132639" y="1501737"/>
            <a:ext cx="11785824" cy="4198172"/>
          </a:xfrm>
          <a:prstGeom prst="rect">
            <a:avLst/>
          </a:prstGeom>
          <a:gradFill>
            <a:gsLst>
              <a:gs pos="33000">
                <a:srgbClr val="002060">
                  <a:alpha val="39000"/>
                </a:srgbClr>
              </a:gs>
              <a:gs pos="100000">
                <a:srgbClr val="002060">
                  <a:alpha val="69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defTabSz="609600">
              <a:lnSpc>
                <a:spcPct val="85000"/>
              </a:lnSpc>
            </a:pPr>
            <a:endParaRPr lang="en-US" sz="2400">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sym typeface="Helvetica Neue"/>
            </a:endParaRPr>
          </a:p>
        </p:txBody>
      </p:sp>
      <p:sp>
        <p:nvSpPr>
          <p:cNvPr id="26" name="Rectangle 25">
            <a:extLst>
              <a:ext uri="{FF2B5EF4-FFF2-40B4-BE49-F238E27FC236}">
                <a16:creationId xmlns:a16="http://schemas.microsoft.com/office/drawing/2014/main" id="{ECA178F4-F795-AEF0-2BCB-9CA2934BE332}"/>
              </a:ext>
            </a:extLst>
          </p:cNvPr>
          <p:cNvSpPr/>
          <p:nvPr/>
        </p:nvSpPr>
        <p:spPr>
          <a:xfrm>
            <a:off x="9888107" y="1734524"/>
            <a:ext cx="1828800" cy="3719663"/>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365760" anchor="ctr"/>
          <a:lstStyle/>
          <a:p>
            <a:pPr lvl="0" algn="ctr" defTabSz="609600" eaLnBrk="1" hangingPunct="0">
              <a:lnSpc>
                <a:spcPct val="85000"/>
              </a:lnSpc>
              <a:defRPr/>
            </a:pPr>
            <a:r>
              <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sym typeface="Helvetica Neue"/>
              </a:rPr>
              <a:t>Enable New Use Cases </a:t>
            </a:r>
          </a:p>
        </p:txBody>
      </p:sp>
      <p:sp>
        <p:nvSpPr>
          <p:cNvPr id="17" name="Rectangle 16">
            <a:extLst>
              <a:ext uri="{FF2B5EF4-FFF2-40B4-BE49-F238E27FC236}">
                <a16:creationId xmlns:a16="http://schemas.microsoft.com/office/drawing/2014/main" id="{4D067874-198E-933B-3FA2-457C986D83E7}"/>
              </a:ext>
            </a:extLst>
          </p:cNvPr>
          <p:cNvSpPr/>
          <p:nvPr/>
        </p:nvSpPr>
        <p:spPr>
          <a:xfrm>
            <a:off x="4143173" y="1734525"/>
            <a:ext cx="1828800" cy="3719663"/>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365760" anchor="ctr"/>
          <a:lstStyle/>
          <a:p>
            <a:pPr marR="0" indent="0" algn="ctr" defTabSz="609600" fontAlgn="auto" hangingPunct="0">
              <a:lnSpc>
                <a:spcPct val="85000"/>
              </a:lnSpc>
              <a:spcBef>
                <a:spcPts val="0"/>
              </a:spcBef>
              <a:spcAft>
                <a:spcPts val="0"/>
              </a:spcAft>
              <a:buClrTx/>
              <a:buSzTx/>
              <a:buFont typeface="IntelOne Display Regular" panose="020B0503020203020204" pitchFamily="34" charset="0"/>
              <a:buNone/>
              <a:tabLst/>
              <a:defRPr/>
            </a:pPr>
            <a:r>
              <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SW Defined &amp; Silicon Enabled</a:t>
            </a:r>
          </a:p>
        </p:txBody>
      </p:sp>
      <p:sp>
        <p:nvSpPr>
          <p:cNvPr id="14" name="Rectangle 13">
            <a:extLst>
              <a:ext uri="{FF2B5EF4-FFF2-40B4-BE49-F238E27FC236}">
                <a16:creationId xmlns:a16="http://schemas.microsoft.com/office/drawing/2014/main" id="{5ED076F8-84ED-EF4A-472C-6CDAA58FBE3C}"/>
              </a:ext>
            </a:extLst>
          </p:cNvPr>
          <p:cNvSpPr/>
          <p:nvPr/>
        </p:nvSpPr>
        <p:spPr>
          <a:xfrm>
            <a:off x="2228195" y="1734527"/>
            <a:ext cx="1828800" cy="3719663"/>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365760" anchor="ctr"/>
          <a:lstStyle/>
          <a:p>
            <a:pPr marR="0" indent="0" algn="ctr" defTabSz="609600" fontAlgn="auto" hangingPunct="0">
              <a:lnSpc>
                <a:spcPct val="85000"/>
              </a:lnSpc>
              <a:spcBef>
                <a:spcPts val="0"/>
              </a:spcBef>
              <a:spcAft>
                <a:spcPts val="0"/>
              </a:spcAft>
              <a:buClrTx/>
              <a:buSzTx/>
              <a:buFont typeface="IntelOne Display Regular" panose="020B0503020203020204" pitchFamily="34" charset="0"/>
              <a:buNone/>
              <a:tabLst/>
              <a:defRPr/>
            </a:pPr>
            <a:r>
              <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Design</a:t>
            </a:r>
          </a:p>
          <a:p>
            <a:pPr marR="0" indent="0" algn="ctr" defTabSz="609600" fontAlgn="auto" hangingPunct="0">
              <a:lnSpc>
                <a:spcPct val="85000"/>
              </a:lnSpc>
              <a:spcBef>
                <a:spcPts val="0"/>
              </a:spcBef>
              <a:spcAft>
                <a:spcPts val="0"/>
              </a:spcAft>
              <a:buClrTx/>
              <a:buSzTx/>
              <a:buFont typeface="IntelOne Display Regular" panose="020B0503020203020204" pitchFamily="34" charset="0"/>
              <a:buNone/>
              <a:tabLst/>
              <a:defRPr/>
            </a:pPr>
            <a:r>
              <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 for Sustainability </a:t>
            </a:r>
          </a:p>
        </p:txBody>
      </p:sp>
      <p:sp>
        <p:nvSpPr>
          <p:cNvPr id="8" name="Rectangle 7">
            <a:extLst>
              <a:ext uri="{FF2B5EF4-FFF2-40B4-BE49-F238E27FC236}">
                <a16:creationId xmlns:a16="http://schemas.microsoft.com/office/drawing/2014/main" id="{26B3B006-F7C0-724B-F64E-D25984F8607F}"/>
              </a:ext>
            </a:extLst>
          </p:cNvPr>
          <p:cNvSpPr/>
          <p:nvPr/>
        </p:nvSpPr>
        <p:spPr>
          <a:xfrm>
            <a:off x="313217" y="1734527"/>
            <a:ext cx="1828800" cy="3719663"/>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365760" anchor="ctr"/>
          <a:lstStyle/>
          <a:p>
            <a:pPr marR="0" indent="0" algn="ctr" defTabSz="609600" fontAlgn="auto" hangingPunct="0">
              <a:lnSpc>
                <a:spcPct val="85000"/>
              </a:lnSpc>
              <a:spcBef>
                <a:spcPts val="0"/>
              </a:spcBef>
              <a:spcAft>
                <a:spcPts val="0"/>
              </a:spcAft>
              <a:buClrTx/>
              <a:buSzTx/>
              <a:buFont typeface="IntelOne Display Regular" panose="020B0503020203020204" pitchFamily="34" charset="0"/>
              <a:buNone/>
              <a:tabLst/>
              <a:defRPr/>
            </a:pPr>
            <a:r>
              <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Continue to win with Xeon </a:t>
            </a:r>
          </a:p>
          <a:p>
            <a:pPr marR="0" indent="0" algn="ctr" defTabSz="609600" fontAlgn="auto" hangingPunct="0">
              <a:lnSpc>
                <a:spcPct val="85000"/>
              </a:lnSpc>
              <a:spcBef>
                <a:spcPts val="0"/>
              </a:spcBef>
              <a:spcAft>
                <a:spcPts val="0"/>
              </a:spcAft>
              <a:buClrTx/>
              <a:buSzTx/>
              <a:buFont typeface="IntelOne Display Regular" panose="020B0503020203020204" pitchFamily="34" charset="0"/>
              <a:buNone/>
              <a:tabLst/>
              <a:defRPr/>
            </a:pPr>
            <a:r>
              <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at Scale </a:t>
            </a:r>
          </a:p>
        </p:txBody>
      </p:sp>
      <p:sp>
        <p:nvSpPr>
          <p:cNvPr id="13" name="Rectangle 12">
            <a:extLst>
              <a:ext uri="{FF2B5EF4-FFF2-40B4-BE49-F238E27FC236}">
                <a16:creationId xmlns:a16="http://schemas.microsoft.com/office/drawing/2014/main" id="{E190717C-AD37-8850-C76A-FB5667533D5F}"/>
              </a:ext>
            </a:extLst>
          </p:cNvPr>
          <p:cNvSpPr/>
          <p:nvPr/>
        </p:nvSpPr>
        <p:spPr>
          <a:xfrm>
            <a:off x="908080" y="1638843"/>
            <a:ext cx="547306" cy="547306"/>
          </a:xfrm>
          <a:prstGeom prst="rect">
            <a:avLst/>
          </a:prstGeom>
          <a:gradFill>
            <a:gsLst>
              <a:gs pos="4202">
                <a:schemeClr val="tx2">
                  <a:alpha val="92000"/>
                </a:schemeClr>
              </a:gs>
              <a:gs pos="33000">
                <a:schemeClr val="tx2"/>
              </a:gs>
              <a:gs pos="100000">
                <a:schemeClr val="tx2">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srgbClr val="000864"/>
                </a:solidFill>
                <a:uLnTx/>
                <a:uFillTx/>
                <a:latin typeface="IntelOne Display Medium" panose="020B0703020203020204" pitchFamily="34" charset="0"/>
                <a:cs typeface="Arial"/>
              </a:rPr>
              <a:t>1</a:t>
            </a:r>
          </a:p>
        </p:txBody>
      </p:sp>
      <p:sp>
        <p:nvSpPr>
          <p:cNvPr id="16" name="Rectangle 15">
            <a:extLst>
              <a:ext uri="{FF2B5EF4-FFF2-40B4-BE49-F238E27FC236}">
                <a16:creationId xmlns:a16="http://schemas.microsoft.com/office/drawing/2014/main" id="{D734E09F-1995-7E5E-66ED-CFB613242D5E}"/>
              </a:ext>
            </a:extLst>
          </p:cNvPr>
          <p:cNvSpPr/>
          <p:nvPr/>
        </p:nvSpPr>
        <p:spPr>
          <a:xfrm>
            <a:off x="2837044" y="1638843"/>
            <a:ext cx="547306" cy="547306"/>
          </a:xfrm>
          <a:prstGeom prst="rect">
            <a:avLst/>
          </a:prstGeom>
          <a:gradFill>
            <a:gsLst>
              <a:gs pos="4202">
                <a:schemeClr val="tx2">
                  <a:alpha val="92000"/>
                </a:schemeClr>
              </a:gs>
              <a:gs pos="33000">
                <a:schemeClr val="tx2"/>
              </a:gs>
              <a:gs pos="100000">
                <a:schemeClr val="tx2">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srgbClr val="000864"/>
                </a:solidFill>
                <a:uLnTx/>
                <a:uFillTx/>
                <a:latin typeface="IntelOne Display Medium" panose="020B0703020203020204" pitchFamily="34" charset="0"/>
                <a:cs typeface="Arial"/>
              </a:rPr>
              <a:t>2</a:t>
            </a:r>
          </a:p>
        </p:txBody>
      </p:sp>
      <p:sp>
        <p:nvSpPr>
          <p:cNvPr id="18" name="Rectangle 17">
            <a:extLst>
              <a:ext uri="{FF2B5EF4-FFF2-40B4-BE49-F238E27FC236}">
                <a16:creationId xmlns:a16="http://schemas.microsoft.com/office/drawing/2014/main" id="{80F2C1E8-4EB3-50E7-4F0A-FC64A38E2E4E}"/>
              </a:ext>
            </a:extLst>
          </p:cNvPr>
          <p:cNvSpPr/>
          <p:nvPr/>
        </p:nvSpPr>
        <p:spPr>
          <a:xfrm>
            <a:off x="6058151" y="1734527"/>
            <a:ext cx="1828800" cy="3719663"/>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365760" anchor="ctr"/>
          <a:lstStyle/>
          <a:p>
            <a:pPr marR="0" indent="0" algn="ctr" defTabSz="609600" fontAlgn="auto" hangingPunct="0">
              <a:lnSpc>
                <a:spcPct val="85000"/>
              </a:lnSpc>
              <a:spcBef>
                <a:spcPts val="0"/>
              </a:spcBef>
              <a:spcAft>
                <a:spcPts val="0"/>
              </a:spcAft>
              <a:buClrTx/>
              <a:buSzTx/>
              <a:buFont typeface="IntelOne Display Regular" panose="020B0503020203020204" pitchFamily="34" charset="0"/>
              <a:buNone/>
              <a:tabLst/>
              <a:defRPr/>
            </a:pPr>
            <a:r>
              <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Win </a:t>
            </a:r>
          </a:p>
          <a:p>
            <a:pPr marR="0" indent="0" algn="ctr" defTabSz="609600" fontAlgn="auto" hangingPunct="0">
              <a:lnSpc>
                <a:spcPct val="85000"/>
              </a:lnSpc>
              <a:spcBef>
                <a:spcPts val="0"/>
              </a:spcBef>
              <a:spcAft>
                <a:spcPts val="0"/>
              </a:spcAft>
              <a:buClrTx/>
              <a:buSzTx/>
              <a:buFont typeface="IntelOne Display Regular" panose="020B0503020203020204" pitchFamily="34" charset="0"/>
              <a:buNone/>
              <a:tabLst/>
              <a:defRPr/>
            </a:pPr>
            <a:r>
              <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with Hyper-scalers</a:t>
            </a:r>
          </a:p>
        </p:txBody>
      </p:sp>
      <p:sp>
        <p:nvSpPr>
          <p:cNvPr id="19" name="Rectangle 18">
            <a:extLst>
              <a:ext uri="{FF2B5EF4-FFF2-40B4-BE49-F238E27FC236}">
                <a16:creationId xmlns:a16="http://schemas.microsoft.com/office/drawing/2014/main" id="{3F97C4C5-39CE-79AA-9156-82A1C3AFE1B0}"/>
              </a:ext>
            </a:extLst>
          </p:cNvPr>
          <p:cNvSpPr/>
          <p:nvPr/>
        </p:nvSpPr>
        <p:spPr>
          <a:xfrm>
            <a:off x="7973129" y="1734524"/>
            <a:ext cx="1828800" cy="3719663"/>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365760" anchor="ctr"/>
          <a:lstStyle/>
          <a:p>
            <a:pPr marR="0" indent="0" algn="ctr" defTabSz="609600" fontAlgn="auto" hangingPunct="0">
              <a:lnSpc>
                <a:spcPct val="85000"/>
              </a:lnSpc>
              <a:spcBef>
                <a:spcPts val="0"/>
              </a:spcBef>
              <a:spcAft>
                <a:spcPts val="0"/>
              </a:spcAft>
              <a:buClrTx/>
              <a:buSzTx/>
              <a:buFont typeface="IntelOne Display Regular" panose="020B0503020203020204" pitchFamily="34" charset="0"/>
              <a:buNone/>
              <a:tabLst/>
              <a:defRPr/>
            </a:pPr>
            <a:r>
              <a:rPr lang="en-US" sz="20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Win the Workloads of the Future </a:t>
            </a:r>
          </a:p>
        </p:txBody>
      </p:sp>
      <p:sp>
        <p:nvSpPr>
          <p:cNvPr id="23" name="Rectangle 22">
            <a:extLst>
              <a:ext uri="{FF2B5EF4-FFF2-40B4-BE49-F238E27FC236}">
                <a16:creationId xmlns:a16="http://schemas.microsoft.com/office/drawing/2014/main" id="{9BE69885-1312-C882-5EDB-70D18E60DCF8}"/>
              </a:ext>
            </a:extLst>
          </p:cNvPr>
          <p:cNvSpPr/>
          <p:nvPr/>
        </p:nvSpPr>
        <p:spPr>
          <a:xfrm>
            <a:off x="4772202" y="1638843"/>
            <a:ext cx="547306" cy="547306"/>
          </a:xfrm>
          <a:prstGeom prst="rect">
            <a:avLst/>
          </a:prstGeom>
          <a:gradFill>
            <a:gsLst>
              <a:gs pos="4202">
                <a:schemeClr val="tx2">
                  <a:alpha val="92000"/>
                </a:schemeClr>
              </a:gs>
              <a:gs pos="33000">
                <a:schemeClr val="tx2"/>
              </a:gs>
              <a:gs pos="100000">
                <a:schemeClr val="tx2">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srgbClr val="000864"/>
                </a:solidFill>
                <a:uLnTx/>
                <a:uFillTx/>
                <a:latin typeface="IntelOne Display Medium" panose="020B0703020203020204" pitchFamily="34" charset="0"/>
                <a:cs typeface="Arial"/>
              </a:rPr>
              <a:t>3</a:t>
            </a:r>
          </a:p>
        </p:txBody>
      </p:sp>
      <p:sp>
        <p:nvSpPr>
          <p:cNvPr id="24" name="Rectangle 23">
            <a:extLst>
              <a:ext uri="{FF2B5EF4-FFF2-40B4-BE49-F238E27FC236}">
                <a16:creationId xmlns:a16="http://schemas.microsoft.com/office/drawing/2014/main" id="{5A15E20F-7FF1-B2E0-787A-09E2D768333D}"/>
              </a:ext>
            </a:extLst>
          </p:cNvPr>
          <p:cNvSpPr/>
          <p:nvPr/>
        </p:nvSpPr>
        <p:spPr>
          <a:xfrm>
            <a:off x="6675994" y="1638843"/>
            <a:ext cx="547306" cy="547306"/>
          </a:xfrm>
          <a:prstGeom prst="rect">
            <a:avLst/>
          </a:prstGeom>
          <a:gradFill>
            <a:gsLst>
              <a:gs pos="4202">
                <a:schemeClr val="tx2">
                  <a:alpha val="92000"/>
                </a:schemeClr>
              </a:gs>
              <a:gs pos="33000">
                <a:schemeClr val="tx2"/>
              </a:gs>
              <a:gs pos="100000">
                <a:schemeClr val="tx2">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srgbClr val="000864"/>
                </a:solidFill>
                <a:uLnTx/>
                <a:uFillTx/>
                <a:latin typeface="IntelOne Display Medium" panose="020B0703020203020204" pitchFamily="34" charset="0"/>
                <a:cs typeface="Arial"/>
              </a:rPr>
              <a:t>4</a:t>
            </a:r>
          </a:p>
        </p:txBody>
      </p:sp>
      <p:sp>
        <p:nvSpPr>
          <p:cNvPr id="25" name="Rectangle 24">
            <a:extLst>
              <a:ext uri="{FF2B5EF4-FFF2-40B4-BE49-F238E27FC236}">
                <a16:creationId xmlns:a16="http://schemas.microsoft.com/office/drawing/2014/main" id="{2F6D14F7-5D77-2F4B-ADFF-2D0595F1044C}"/>
              </a:ext>
            </a:extLst>
          </p:cNvPr>
          <p:cNvSpPr/>
          <p:nvPr/>
        </p:nvSpPr>
        <p:spPr>
          <a:xfrm>
            <a:off x="8579887" y="1638843"/>
            <a:ext cx="547306" cy="547306"/>
          </a:xfrm>
          <a:prstGeom prst="rect">
            <a:avLst/>
          </a:prstGeom>
          <a:gradFill>
            <a:gsLst>
              <a:gs pos="4202">
                <a:schemeClr val="tx2">
                  <a:alpha val="92000"/>
                </a:schemeClr>
              </a:gs>
              <a:gs pos="33000">
                <a:schemeClr val="tx2"/>
              </a:gs>
              <a:gs pos="100000">
                <a:schemeClr val="tx2">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srgbClr val="000864"/>
                </a:solidFill>
                <a:uLnTx/>
                <a:uFillTx/>
                <a:latin typeface="IntelOne Display Medium" panose="020B0703020203020204" pitchFamily="34" charset="0"/>
                <a:cs typeface="Arial"/>
              </a:rPr>
              <a:t>5</a:t>
            </a:r>
          </a:p>
        </p:txBody>
      </p:sp>
      <p:sp>
        <p:nvSpPr>
          <p:cNvPr id="27" name="Rectangle 26">
            <a:extLst>
              <a:ext uri="{FF2B5EF4-FFF2-40B4-BE49-F238E27FC236}">
                <a16:creationId xmlns:a16="http://schemas.microsoft.com/office/drawing/2014/main" id="{4A13E2BC-EA4D-356C-38CD-31BF7517928B}"/>
              </a:ext>
            </a:extLst>
          </p:cNvPr>
          <p:cNvSpPr/>
          <p:nvPr/>
        </p:nvSpPr>
        <p:spPr>
          <a:xfrm>
            <a:off x="10482644" y="1638843"/>
            <a:ext cx="547306" cy="547306"/>
          </a:xfrm>
          <a:prstGeom prst="rect">
            <a:avLst/>
          </a:prstGeom>
          <a:gradFill>
            <a:gsLst>
              <a:gs pos="4202">
                <a:schemeClr val="tx2">
                  <a:alpha val="92000"/>
                </a:schemeClr>
              </a:gs>
              <a:gs pos="33000">
                <a:schemeClr val="tx2"/>
              </a:gs>
              <a:gs pos="100000">
                <a:schemeClr val="tx2">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a:ln>
                  <a:noFill/>
                </a:ln>
                <a:solidFill>
                  <a:srgbClr val="000864"/>
                </a:solidFill>
                <a:uLnTx/>
                <a:uFillTx/>
                <a:latin typeface="IntelOne Display Medium" panose="020B0703020203020204" pitchFamily="34" charset="0"/>
                <a:cs typeface="Arial"/>
              </a:rPr>
              <a:t>6</a:t>
            </a:r>
          </a:p>
        </p:txBody>
      </p:sp>
      <p:sp>
        <p:nvSpPr>
          <p:cNvPr id="5" name="TextBox 4">
            <a:extLst>
              <a:ext uri="{FF2B5EF4-FFF2-40B4-BE49-F238E27FC236}">
                <a16:creationId xmlns:a16="http://schemas.microsoft.com/office/drawing/2014/main" id="{39029EF1-B3C7-312D-424A-8F356C75C845}"/>
              </a:ext>
            </a:extLst>
          </p:cNvPr>
          <p:cNvSpPr txBox="1"/>
          <p:nvPr/>
        </p:nvSpPr>
        <p:spPr>
          <a:xfrm>
            <a:off x="6157550" y="4509189"/>
            <a:ext cx="153533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cs typeface="Arial"/>
              </a:rPr>
              <a:t>Tailored solutions across the portfolio</a:t>
            </a:r>
          </a:p>
        </p:txBody>
      </p:sp>
      <p:sp>
        <p:nvSpPr>
          <p:cNvPr id="6" name="TextBox 5">
            <a:extLst>
              <a:ext uri="{FF2B5EF4-FFF2-40B4-BE49-F238E27FC236}">
                <a16:creationId xmlns:a16="http://schemas.microsoft.com/office/drawing/2014/main" id="{B355AD54-549C-17BF-3BDA-DF5488134EA4}"/>
              </a:ext>
            </a:extLst>
          </p:cNvPr>
          <p:cNvSpPr txBox="1"/>
          <p:nvPr/>
        </p:nvSpPr>
        <p:spPr>
          <a:xfrm>
            <a:off x="8146984" y="4616911"/>
            <a:ext cx="15353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cs typeface="Arial"/>
              </a:rPr>
              <a:t>AI and FPGA</a:t>
            </a:r>
          </a:p>
        </p:txBody>
      </p:sp>
      <p:sp>
        <p:nvSpPr>
          <p:cNvPr id="7" name="TextBox 6">
            <a:extLst>
              <a:ext uri="{FF2B5EF4-FFF2-40B4-BE49-F238E27FC236}">
                <a16:creationId xmlns:a16="http://schemas.microsoft.com/office/drawing/2014/main" id="{9CC6D351-EB24-0B21-0062-13E89FDD1BE8}"/>
              </a:ext>
            </a:extLst>
          </p:cNvPr>
          <p:cNvSpPr txBox="1"/>
          <p:nvPr/>
        </p:nvSpPr>
        <p:spPr>
          <a:xfrm>
            <a:off x="9992268" y="4509189"/>
            <a:ext cx="15353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cs typeface="Arial"/>
              </a:rPr>
              <a:t>Composability &amp; interop </a:t>
            </a:r>
          </a:p>
        </p:txBody>
      </p:sp>
      <p:sp>
        <p:nvSpPr>
          <p:cNvPr id="10" name="TextBox 9">
            <a:extLst>
              <a:ext uri="{FF2B5EF4-FFF2-40B4-BE49-F238E27FC236}">
                <a16:creationId xmlns:a16="http://schemas.microsoft.com/office/drawing/2014/main" id="{5530590C-7EB5-0E93-0F4E-4C383E0E0739}"/>
              </a:ext>
            </a:extLst>
          </p:cNvPr>
          <p:cNvSpPr txBox="1"/>
          <p:nvPr/>
        </p:nvSpPr>
        <p:spPr>
          <a:xfrm>
            <a:off x="2411307" y="4509189"/>
            <a:ext cx="15353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cs typeface="Arial"/>
              </a:rPr>
              <a:t>No Watt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FFFFFF"/>
                </a:solidFill>
                <a:latin typeface="IntelOne Display Regular"/>
                <a:cs typeface="Arial"/>
              </a:rPr>
              <a:t>Left Behind</a:t>
            </a:r>
          </a:p>
        </p:txBody>
      </p:sp>
      <p:sp>
        <p:nvSpPr>
          <p:cNvPr id="11" name="TextBox 10">
            <a:extLst>
              <a:ext uri="{FF2B5EF4-FFF2-40B4-BE49-F238E27FC236}">
                <a16:creationId xmlns:a16="http://schemas.microsoft.com/office/drawing/2014/main" id="{DCB5EFA8-8EEC-BD4B-1F6A-07A0146AB94D}"/>
              </a:ext>
            </a:extLst>
          </p:cNvPr>
          <p:cNvSpPr txBox="1"/>
          <p:nvPr/>
        </p:nvSpPr>
        <p:spPr>
          <a:xfrm>
            <a:off x="412737" y="4401467"/>
            <a:ext cx="153533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cs typeface="Arial"/>
              </a:rPr>
              <a:t>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cs typeface="Arial"/>
              </a:rPr>
              <a:t>across breadth of workloads</a:t>
            </a:r>
          </a:p>
        </p:txBody>
      </p:sp>
      <p:sp>
        <p:nvSpPr>
          <p:cNvPr id="3" name="Title 2">
            <a:extLst>
              <a:ext uri="{FF2B5EF4-FFF2-40B4-BE49-F238E27FC236}">
                <a16:creationId xmlns:a16="http://schemas.microsoft.com/office/drawing/2014/main" id="{92A77309-1B0E-04BA-F28D-B8B2F7451B78}"/>
              </a:ext>
            </a:extLst>
          </p:cNvPr>
          <p:cNvSpPr>
            <a:spLocks noGrp="1"/>
          </p:cNvSpPr>
          <p:nvPr>
            <p:ph type="title"/>
          </p:nvPr>
        </p:nvSpPr>
        <p:spPr/>
        <p:txBody>
          <a:bodyPr/>
          <a:lstStyle/>
          <a:p>
            <a:r>
              <a:rPr lang="en-US"/>
              <a:t>Strategic Outcomes </a:t>
            </a:r>
          </a:p>
        </p:txBody>
      </p:sp>
      <p:sp>
        <p:nvSpPr>
          <p:cNvPr id="2" name="TextBox 1">
            <a:extLst>
              <a:ext uri="{FF2B5EF4-FFF2-40B4-BE49-F238E27FC236}">
                <a16:creationId xmlns:a16="http://schemas.microsoft.com/office/drawing/2014/main" id="{EA09BBB5-BFEE-FA54-51AC-7D0411CDD64D}"/>
              </a:ext>
            </a:extLst>
          </p:cNvPr>
          <p:cNvSpPr txBox="1"/>
          <p:nvPr/>
        </p:nvSpPr>
        <p:spPr>
          <a:xfrm>
            <a:off x="4230850" y="4509189"/>
            <a:ext cx="15353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cs typeface="Arial"/>
              </a:rPr>
              <a:t>Annual recurring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Regular"/>
                <a:cs typeface="Arial"/>
              </a:rPr>
              <a:t>revenue  </a:t>
            </a:r>
          </a:p>
        </p:txBody>
      </p:sp>
    </p:spTree>
    <p:extLst>
      <p:ext uri="{BB962C8B-B14F-4D97-AF65-F5344CB8AC3E}">
        <p14:creationId xmlns:p14="http://schemas.microsoft.com/office/powerpoint/2010/main" val="2742324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D4BE-D6EA-241A-ADDD-5D9A083904A3}"/>
              </a:ext>
            </a:extLst>
          </p:cNvPr>
          <p:cNvSpPr>
            <a:spLocks noGrp="1"/>
          </p:cNvSpPr>
          <p:nvPr>
            <p:ph type="ctrTitle"/>
          </p:nvPr>
        </p:nvSpPr>
        <p:spPr/>
        <p:txBody>
          <a:bodyPr>
            <a:normAutofit/>
          </a:bodyPr>
          <a:lstStyle/>
          <a:p>
            <a:r>
              <a:rPr lang="en-US">
                <a:latin typeface="IntelOne Display Medium"/>
              </a:rPr>
              <a:t>Customer Update</a:t>
            </a:r>
            <a:br>
              <a:rPr lang="en-US"/>
            </a:br>
            <a:br>
              <a:rPr lang="en-US"/>
            </a:br>
            <a:r>
              <a:rPr lang="en-US" sz="3100">
                <a:latin typeface="IntelOne Display Medium"/>
              </a:rPr>
              <a:t>Christoph Schell </a:t>
            </a:r>
            <a:r>
              <a:rPr lang="en-US" sz="2700">
                <a:latin typeface="+mj-lt"/>
              </a:rPr>
              <a:t>EVP and Chief Commercial Officer</a:t>
            </a:r>
          </a:p>
        </p:txBody>
      </p:sp>
    </p:spTree>
    <p:extLst>
      <p:ext uri="{BB962C8B-B14F-4D97-AF65-F5344CB8AC3E}">
        <p14:creationId xmlns:p14="http://schemas.microsoft.com/office/powerpoint/2010/main" val="343287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11D76E-4F5E-DD55-D6A7-9C6A3610EC62}"/>
              </a:ext>
            </a:extLst>
          </p:cNvPr>
          <p:cNvSpPr/>
          <p:nvPr/>
        </p:nvSpPr>
        <p:spPr>
          <a:xfrm>
            <a:off x="381000" y="1141816"/>
            <a:ext cx="11433464" cy="4813630"/>
          </a:xfrm>
          <a:prstGeom prst="rect">
            <a:avLst/>
          </a:prstGeom>
          <a:gradFill>
            <a:gsLst>
              <a:gs pos="33000">
                <a:srgbClr val="002060">
                  <a:alpha val="39000"/>
                </a:srgbClr>
              </a:gs>
              <a:gs pos="100000">
                <a:srgbClr val="002060">
                  <a:alpha val="69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lvl="0" defTabSz="609600" eaLnBrk="1" hangingPunct="1">
              <a:lnSpc>
                <a:spcPct val="85000"/>
              </a:lnSpc>
              <a:spcBef>
                <a:spcPts val="0"/>
              </a:spcBef>
            </a:pPr>
            <a:endParaRPr lang="en-US" kern="0">
              <a:gradFill>
                <a:gsLst>
                  <a:gs pos="3252">
                    <a:srgbClr val="FFFFFF">
                      <a:alpha val="86000"/>
                    </a:srgbClr>
                  </a:gs>
                  <a:gs pos="42000">
                    <a:srgbClr val="FFFFFF"/>
                  </a:gs>
                  <a:gs pos="100000">
                    <a:srgbClr val="FFFFFF">
                      <a:alpha val="50000"/>
                    </a:srgbClr>
                  </a:gs>
                </a:gsLst>
                <a:lin ang="2700000" scaled="0"/>
              </a:gradFill>
              <a:uLnTx/>
              <a:latin typeface="IntelOne Display Regular"/>
              <a:ea typeface="Intel Clear Light" panose="020B0404020203020204" pitchFamily="34" charset="0"/>
              <a:cs typeface="Intel Clear Light" panose="020B0404020203020204" pitchFamily="34" charset="0"/>
              <a:sym typeface="Helvetica Neue Medium"/>
            </a:endParaRPr>
          </a:p>
        </p:txBody>
      </p:sp>
      <p:sp>
        <p:nvSpPr>
          <p:cNvPr id="5" name="Rectangle 4">
            <a:extLst>
              <a:ext uri="{FF2B5EF4-FFF2-40B4-BE49-F238E27FC236}">
                <a16:creationId xmlns:a16="http://schemas.microsoft.com/office/drawing/2014/main" id="{DBDB4ACF-188B-58D0-E4C9-885C11433780}"/>
              </a:ext>
            </a:extLst>
          </p:cNvPr>
          <p:cNvSpPr/>
          <p:nvPr/>
        </p:nvSpPr>
        <p:spPr>
          <a:xfrm rot="16200000">
            <a:off x="732066" y="1178714"/>
            <a:ext cx="4428441" cy="4743142"/>
          </a:xfrm>
          <a:prstGeom prst="rect">
            <a:avLst/>
          </a:prstGeom>
          <a:gradFill>
            <a:gsLst>
              <a:gs pos="6000">
                <a:srgbClr val="1E6CC9">
                  <a:alpha val="58000"/>
                </a:srgbClr>
              </a:gs>
              <a:gs pos="100000">
                <a:srgbClr val="08389B">
                  <a:alpha val="56000"/>
                </a:srgbClr>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pPr>
            <a:endParaRPr lang="en-US" sz="2400" kern="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endParaRPr>
          </a:p>
        </p:txBody>
      </p:sp>
      <p:sp>
        <p:nvSpPr>
          <p:cNvPr id="2" name="Title 1">
            <a:extLst>
              <a:ext uri="{FF2B5EF4-FFF2-40B4-BE49-F238E27FC236}">
                <a16:creationId xmlns:a16="http://schemas.microsoft.com/office/drawing/2014/main" id="{06D7DD0B-6A93-5AB9-A2CE-8BDF752B4601}"/>
              </a:ext>
            </a:extLst>
          </p:cNvPr>
          <p:cNvSpPr>
            <a:spLocks noGrp="1"/>
          </p:cNvSpPr>
          <p:nvPr>
            <p:ph type="title"/>
          </p:nvPr>
        </p:nvSpPr>
        <p:spPr/>
        <p:txBody>
          <a:bodyPr/>
          <a:lstStyle/>
          <a:p>
            <a:r>
              <a:rPr lang="en-US"/>
              <a:t>Price Feature Value</a:t>
            </a:r>
          </a:p>
        </p:txBody>
      </p:sp>
      <p:sp>
        <p:nvSpPr>
          <p:cNvPr id="9" name="Content Placeholder 8">
            <a:extLst>
              <a:ext uri="{FF2B5EF4-FFF2-40B4-BE49-F238E27FC236}">
                <a16:creationId xmlns:a16="http://schemas.microsoft.com/office/drawing/2014/main" id="{C175B16C-96EC-46DD-BFEE-D51EFF288BC2}"/>
              </a:ext>
            </a:extLst>
          </p:cNvPr>
          <p:cNvSpPr>
            <a:spLocks noGrp="1"/>
          </p:cNvSpPr>
          <p:nvPr>
            <p:ph sz="quarter" idx="4294967295"/>
          </p:nvPr>
        </p:nvSpPr>
        <p:spPr>
          <a:xfrm>
            <a:off x="743174" y="1983907"/>
            <a:ext cx="4266770" cy="3304747"/>
          </a:xfrm>
        </p:spPr>
        <p:txBody>
          <a:bodyPr>
            <a:normAutofit/>
          </a:bodyPr>
          <a:lstStyle/>
          <a:p>
            <a:pPr marL="342900" indent="-342900">
              <a:lnSpc>
                <a:spcPct val="100000"/>
              </a:lnSpc>
              <a:buFont typeface="+mj-lt"/>
              <a:buAutoNum type="arabicPeriod"/>
            </a:pPr>
            <a:r>
              <a:rPr lang="en-US" sz="1800">
                <a:solidFill>
                  <a:schemeClr val="accent1">
                    <a:lumMod val="60000"/>
                    <a:lumOff val="40000"/>
                  </a:schemeClr>
                </a:solidFill>
                <a:latin typeface="IntelOne Display Medium" panose="020B0703020203020204" pitchFamily="34" charset="0"/>
                <a:ea typeface="+mj-ea"/>
                <a:cs typeface="+mj-cs"/>
              </a:rPr>
              <a:t>Primary</a:t>
            </a:r>
            <a:br>
              <a:rPr lang="en-US" sz="1800">
                <a:solidFill>
                  <a:schemeClr val="accent1"/>
                </a:solidFill>
                <a:latin typeface="+mn-lt"/>
                <a:ea typeface="+mj-ea"/>
                <a:cs typeface="+mj-cs"/>
              </a:rPr>
            </a:br>
            <a:r>
              <a:rPr lang="en-US" sz="1800">
                <a:latin typeface="+mn-lt"/>
              </a:rPr>
              <a:t>PFV metrics include performance, power, and total cost of ownership (TCO). </a:t>
            </a:r>
          </a:p>
          <a:p>
            <a:pPr lvl="1">
              <a:lnSpc>
                <a:spcPct val="100000"/>
              </a:lnSpc>
              <a:buFont typeface="Wingdings" panose="05000000000000000000" pitchFamily="2" charset="2"/>
              <a:buChar char="§"/>
            </a:pPr>
            <a:r>
              <a:rPr lang="en-US" sz="1400">
                <a:solidFill>
                  <a:schemeClr val="accent1">
                    <a:lumMod val="60000"/>
                    <a:lumOff val="40000"/>
                  </a:schemeClr>
                </a:solidFill>
                <a:latin typeface="IntelOne Display Medium" panose="020B0703020203020204" pitchFamily="34" charset="0"/>
              </a:rPr>
              <a:t>Competition leads</a:t>
            </a:r>
            <a:r>
              <a:rPr lang="en-US" sz="1400">
                <a:latin typeface="+mn-lt"/>
              </a:rPr>
              <a:t> on most of these value metrics</a:t>
            </a:r>
          </a:p>
          <a:p>
            <a:pPr marL="342900" indent="-342900">
              <a:lnSpc>
                <a:spcPct val="100000"/>
              </a:lnSpc>
              <a:buFont typeface="+mj-lt"/>
              <a:buAutoNum type="arabicPeriod"/>
            </a:pPr>
            <a:r>
              <a:rPr lang="en-US" sz="1800">
                <a:solidFill>
                  <a:schemeClr val="accent1">
                    <a:lumMod val="60000"/>
                    <a:lumOff val="40000"/>
                  </a:schemeClr>
                </a:solidFill>
                <a:latin typeface="IntelOne Display Medium" panose="020B0703020203020204" pitchFamily="34" charset="0"/>
                <a:ea typeface="+mj-ea"/>
                <a:cs typeface="+mj-cs"/>
              </a:rPr>
              <a:t>Secondary</a:t>
            </a:r>
            <a:br>
              <a:rPr lang="en-US" sz="1800">
                <a:solidFill>
                  <a:schemeClr val="accent1"/>
                </a:solidFill>
                <a:latin typeface="+mn-lt"/>
                <a:ea typeface="+mj-ea"/>
                <a:cs typeface="+mj-cs"/>
              </a:rPr>
            </a:br>
            <a:r>
              <a:rPr lang="en-US" sz="1800">
                <a:latin typeface="+mn-lt"/>
              </a:rPr>
              <a:t>PFV metrics include lifecycle support, software ecosystem, and brand value.</a:t>
            </a:r>
          </a:p>
          <a:p>
            <a:pPr lvl="1">
              <a:lnSpc>
                <a:spcPct val="100000"/>
              </a:lnSpc>
              <a:buFont typeface="Wingdings" panose="05000000000000000000" pitchFamily="2" charset="2"/>
              <a:buChar char="§"/>
            </a:pPr>
            <a:r>
              <a:rPr lang="en-US" sz="1400">
                <a:solidFill>
                  <a:schemeClr val="accent1">
                    <a:lumMod val="60000"/>
                    <a:lumOff val="40000"/>
                  </a:schemeClr>
                </a:solidFill>
                <a:latin typeface="IntelOne Display Medium" panose="020B0703020203020204" pitchFamily="34" charset="0"/>
              </a:rPr>
              <a:t>Intel leads </a:t>
            </a:r>
            <a:r>
              <a:rPr lang="en-US" sz="1400">
                <a:latin typeface="+mn-lt"/>
              </a:rPr>
              <a:t>on most of these value metrics</a:t>
            </a:r>
          </a:p>
        </p:txBody>
      </p:sp>
      <p:sp>
        <p:nvSpPr>
          <p:cNvPr id="19" name="TextBox 18">
            <a:extLst>
              <a:ext uri="{FF2B5EF4-FFF2-40B4-BE49-F238E27FC236}">
                <a16:creationId xmlns:a16="http://schemas.microsoft.com/office/drawing/2014/main" id="{522B8CD8-D650-F49A-F82D-6331C209F835}"/>
              </a:ext>
            </a:extLst>
          </p:cNvPr>
          <p:cNvSpPr txBox="1"/>
          <p:nvPr/>
        </p:nvSpPr>
        <p:spPr>
          <a:xfrm>
            <a:off x="574715" y="6027143"/>
            <a:ext cx="1383649" cy="253916"/>
          </a:xfrm>
          <a:prstGeom prst="rect">
            <a:avLst/>
          </a:prstGeom>
          <a:noFill/>
          <a:ln w="12700">
            <a:solidFill>
              <a:schemeClr val="tx2"/>
            </a:solidFill>
          </a:ln>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chemeClr val="tx1"/>
                </a:solidFill>
                <a:effectLst/>
                <a:uLnTx/>
                <a:uFillTx/>
                <a:latin typeface="IntelOne Display Light"/>
                <a:ea typeface="Lato Light" panose="020F0502020204030203" pitchFamily="34" charset="0"/>
                <a:cs typeface="Lato Light" panose="020F0502020204030203" pitchFamily="34" charset="0"/>
              </a:rPr>
              <a:t>Primary PFV Metrics</a:t>
            </a:r>
          </a:p>
        </p:txBody>
      </p:sp>
      <p:sp>
        <p:nvSpPr>
          <p:cNvPr id="20" name="TextBox 19">
            <a:extLst>
              <a:ext uri="{FF2B5EF4-FFF2-40B4-BE49-F238E27FC236}">
                <a16:creationId xmlns:a16="http://schemas.microsoft.com/office/drawing/2014/main" id="{644C1CD3-3EEF-600B-FAB3-9072C734DA41}"/>
              </a:ext>
            </a:extLst>
          </p:cNvPr>
          <p:cNvSpPr txBox="1"/>
          <p:nvPr/>
        </p:nvSpPr>
        <p:spPr>
          <a:xfrm>
            <a:off x="495654" y="6281059"/>
            <a:ext cx="6368674" cy="215444"/>
          </a:xfrm>
          <a:prstGeom prst="rect">
            <a:avLst/>
          </a:prstGeom>
          <a:noFill/>
        </p:spPr>
        <p:txBody>
          <a:bodyPr wrap="square" rtlCol="0">
            <a:spAutoFit/>
          </a:bodyPr>
          <a:lstStyle>
            <a:defPPr>
              <a:defRPr lang="en-US"/>
            </a:defPPr>
            <a:lvl1pPr marR="0" lvl="0" indent="0" defTabSz="914217" fontAlgn="auto">
              <a:lnSpc>
                <a:spcPct val="100000"/>
              </a:lnSpc>
              <a:spcBef>
                <a:spcPts val="0"/>
              </a:spcBef>
              <a:spcAft>
                <a:spcPts val="0"/>
              </a:spcAft>
              <a:buClrTx/>
              <a:buSzTx/>
              <a:buFontTx/>
              <a:buNone/>
              <a:tabLst/>
              <a:defRPr kumimoji="0" sz="1050" b="0" i="0" u="none" strike="noStrike" cap="none" spc="0" normalizeH="0" baseline="0">
                <a:ln>
                  <a:noFill/>
                </a:ln>
                <a:effectLst/>
                <a:uLnTx/>
                <a:uFillTx/>
                <a:latin typeface="+mj-lt"/>
                <a:ea typeface="Lato Light" panose="020F0502020204030203" pitchFamily="34" charset="0"/>
                <a:cs typeface="Lato Light" panose="020F0502020204030203" pitchFamily="34" charset="0"/>
              </a:defRPr>
            </a:lvl1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IntelOne Display Light"/>
                <a:ea typeface="Lato Light" panose="020F0502020204030203" pitchFamily="34" charset="0"/>
                <a:cs typeface="Lato Light" panose="020F0502020204030203" pitchFamily="34" charset="0"/>
              </a:rPr>
              <a:t>Source: SMG Account Team Inputs, IPCA perf estimates, Internal TCO Model</a:t>
            </a:r>
          </a:p>
        </p:txBody>
      </p:sp>
      <p:grpSp>
        <p:nvGrpSpPr>
          <p:cNvPr id="6" name="Group 5">
            <a:extLst>
              <a:ext uri="{FF2B5EF4-FFF2-40B4-BE49-F238E27FC236}">
                <a16:creationId xmlns:a16="http://schemas.microsoft.com/office/drawing/2014/main" id="{E111A5F4-CADE-C531-CA85-210022975A71}"/>
              </a:ext>
            </a:extLst>
          </p:cNvPr>
          <p:cNvGrpSpPr/>
          <p:nvPr/>
        </p:nvGrpSpPr>
        <p:grpSpPr>
          <a:xfrm>
            <a:off x="5244549" y="1240776"/>
            <a:ext cx="6432747" cy="4897522"/>
            <a:chOff x="5263599" y="1240776"/>
            <a:chExt cx="6432747" cy="4897522"/>
          </a:xfrm>
        </p:grpSpPr>
        <p:graphicFrame>
          <p:nvGraphicFramePr>
            <p:cNvPr id="16" name="Chart 15">
              <a:extLst>
                <a:ext uri="{FF2B5EF4-FFF2-40B4-BE49-F238E27FC236}">
                  <a16:creationId xmlns:a16="http://schemas.microsoft.com/office/drawing/2014/main" id="{F6C0A7F4-5A55-45C6-ACF0-D66EE5C2C0C6}"/>
                </a:ext>
              </a:extLst>
            </p:cNvPr>
            <p:cNvGraphicFramePr>
              <a:graphicFrameLocks/>
            </p:cNvGraphicFramePr>
            <p:nvPr>
              <p:extLst>
                <p:ext uri="{D42A27DB-BD31-4B8C-83A1-F6EECF244321}">
                  <p14:modId xmlns:p14="http://schemas.microsoft.com/office/powerpoint/2010/main" val="929042958"/>
                </p:ext>
              </p:extLst>
            </p:nvPr>
          </p:nvGraphicFramePr>
          <p:xfrm>
            <a:off x="5263599" y="1240776"/>
            <a:ext cx="6432747" cy="489752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5FA07577-9610-2C59-425D-BE65B4AE2616}"/>
                </a:ext>
              </a:extLst>
            </p:cNvPr>
            <p:cNvSpPr/>
            <p:nvPr/>
          </p:nvSpPr>
          <p:spPr>
            <a:xfrm>
              <a:off x="10076642" y="3901057"/>
              <a:ext cx="1393629"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10" name="Rectangle 9">
              <a:extLst>
                <a:ext uri="{FF2B5EF4-FFF2-40B4-BE49-F238E27FC236}">
                  <a16:creationId xmlns:a16="http://schemas.microsoft.com/office/drawing/2014/main" id="{38EBD0EB-DF67-D14B-7348-8C800E46112E}"/>
                </a:ext>
              </a:extLst>
            </p:cNvPr>
            <p:cNvSpPr/>
            <p:nvPr/>
          </p:nvSpPr>
          <p:spPr>
            <a:xfrm>
              <a:off x="7730522" y="2180942"/>
              <a:ext cx="14989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endParaRPr>
            </a:p>
          </p:txBody>
        </p:sp>
        <p:sp>
          <p:nvSpPr>
            <p:cNvPr id="12" name="Rectangle 11">
              <a:extLst>
                <a:ext uri="{FF2B5EF4-FFF2-40B4-BE49-F238E27FC236}">
                  <a16:creationId xmlns:a16="http://schemas.microsoft.com/office/drawing/2014/main" id="{C8722751-2194-A47E-2612-C368AD6B61E4}"/>
                </a:ext>
              </a:extLst>
            </p:cNvPr>
            <p:cNvSpPr/>
            <p:nvPr/>
          </p:nvSpPr>
          <p:spPr>
            <a:xfrm>
              <a:off x="9568988" y="2748723"/>
              <a:ext cx="101531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endParaRPr>
            </a:p>
          </p:txBody>
        </p:sp>
      </p:grpSp>
    </p:spTree>
    <p:extLst>
      <p:ext uri="{BB962C8B-B14F-4D97-AF65-F5344CB8AC3E}">
        <p14:creationId xmlns:p14="http://schemas.microsoft.com/office/powerpoint/2010/main" val="54637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53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901459BE-E00F-43E7-A27F-37701DE5CAE9}"/>
              </a:ext>
            </a:extLst>
          </p:cNvPr>
          <p:cNvSpPr/>
          <p:nvPr/>
        </p:nvSpPr>
        <p:spPr>
          <a:xfrm>
            <a:off x="3880123" y="1070743"/>
            <a:ext cx="4409902" cy="4154917"/>
          </a:xfrm>
          <a:prstGeom prst="rect">
            <a:avLst/>
          </a:prstGeom>
          <a:solidFill>
            <a:schemeClr val="accent1"/>
          </a:solidFill>
          <a:ln w="12700">
            <a:miter lim="400000"/>
          </a:ln>
          <a:effectLst>
            <a:outerShdw blurRad="63500" dist="25400" sx="102000" sy="102000" algn="ctr" rotWithShape="0">
              <a:prstClr val="black">
                <a:alpha val="15000"/>
              </a:prstClr>
            </a:outerShdw>
          </a:effectLst>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400">
              <a:latin typeface="+mj-lt"/>
            </a:endParaRPr>
          </a:p>
        </p:txBody>
      </p:sp>
      <p:sp>
        <p:nvSpPr>
          <p:cNvPr id="16" name="Title Text">
            <a:extLst>
              <a:ext uri="{FF2B5EF4-FFF2-40B4-BE49-F238E27FC236}">
                <a16:creationId xmlns:a16="http://schemas.microsoft.com/office/drawing/2014/main" id="{E95EAC63-7888-46E7-BE9D-B526998BF0AD}"/>
              </a:ext>
            </a:extLst>
          </p:cNvPr>
          <p:cNvSpPr txBox="1">
            <a:spLocks/>
          </p:cNvSpPr>
          <p:nvPr/>
        </p:nvSpPr>
        <p:spPr>
          <a:xfrm>
            <a:off x="4222342" y="1380425"/>
            <a:ext cx="4409902" cy="3053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0" marR="0" indent="0" algn="l" defTabSz="609600" latinLnBrk="0">
              <a:lnSpc>
                <a:spcPct val="90000"/>
              </a:lnSpc>
              <a:spcBef>
                <a:spcPts val="0"/>
              </a:spcBef>
              <a:spcAft>
                <a:spcPts val="0"/>
              </a:spcAft>
              <a:buClrTx/>
              <a:buSzTx/>
              <a:buFontTx/>
              <a:buNone/>
              <a:tabLst/>
              <a:defRPr sz="7200" b="0" i="0" u="none" strike="noStrike" cap="none" spc="0" baseline="0">
                <a:solidFill>
                  <a:schemeClr val="bg1"/>
                </a:solidFill>
                <a:uFillTx/>
                <a:latin typeface="+mj-lt"/>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a:lstStyle>
          <a:p>
            <a:pPr hangingPunct="1">
              <a:lnSpc>
                <a:spcPct val="85000"/>
              </a:lnSpc>
            </a:pPr>
            <a:r>
              <a:rPr lang="en-US" sz="6000" dirty="0">
                <a:gradFill>
                  <a:gsLst>
                    <a:gs pos="3252">
                      <a:srgbClr val="FFFFFF">
                        <a:alpha val="86000"/>
                      </a:srgbClr>
                    </a:gs>
                    <a:gs pos="42000">
                      <a:srgbClr val="FFFFFF"/>
                    </a:gs>
                    <a:gs pos="100000">
                      <a:srgbClr val="FFFFFF">
                        <a:alpha val="50000"/>
                      </a:srgbClr>
                    </a:gs>
                  </a:gsLst>
                  <a:lin ang="2700000" scaled="0"/>
                </a:gradFill>
              </a:rPr>
              <a:t>Q1 </a:t>
            </a:r>
          </a:p>
          <a:p>
            <a:pPr hangingPunct="1">
              <a:lnSpc>
                <a:spcPct val="85000"/>
              </a:lnSpc>
            </a:pPr>
            <a:r>
              <a:rPr lang="en-US" sz="6000" dirty="0">
                <a:gradFill>
                  <a:gsLst>
                    <a:gs pos="3252">
                      <a:srgbClr val="FFFFFF">
                        <a:alpha val="86000"/>
                      </a:srgbClr>
                    </a:gs>
                    <a:gs pos="42000">
                      <a:srgbClr val="FFFFFF"/>
                    </a:gs>
                    <a:gs pos="100000">
                      <a:srgbClr val="FFFFFF">
                        <a:alpha val="50000"/>
                      </a:srgbClr>
                    </a:gs>
                  </a:gsLst>
                  <a:lin ang="2700000" scaled="0"/>
                </a:gradFill>
              </a:rPr>
              <a:t>Exec Sync</a:t>
            </a:r>
          </a:p>
          <a:p>
            <a:pPr hangingPunct="1">
              <a:lnSpc>
                <a:spcPct val="85000"/>
              </a:lnSpc>
            </a:pPr>
            <a:r>
              <a:rPr lang="en-US" sz="6000" dirty="0">
                <a:gradFill>
                  <a:gsLst>
                    <a:gs pos="3252">
                      <a:srgbClr val="FFFFFF">
                        <a:alpha val="86000"/>
                      </a:srgbClr>
                    </a:gs>
                    <a:gs pos="42000">
                      <a:srgbClr val="FFFFFF"/>
                    </a:gs>
                    <a:gs pos="100000">
                      <a:srgbClr val="FFFFFF">
                        <a:alpha val="50000"/>
                      </a:srgbClr>
                    </a:gs>
                  </a:gsLst>
                  <a:lin ang="2700000" scaled="0"/>
                </a:gradFill>
              </a:rPr>
              <a:t>Passdown </a:t>
            </a:r>
          </a:p>
          <a:p>
            <a:pPr hangingPunct="1">
              <a:lnSpc>
                <a:spcPct val="85000"/>
              </a:lnSpc>
            </a:pPr>
            <a:r>
              <a:rPr lang="en-US" sz="6000" dirty="0">
                <a:gradFill>
                  <a:gsLst>
                    <a:gs pos="3252">
                      <a:srgbClr val="FFFFFF">
                        <a:alpha val="86000"/>
                      </a:srgbClr>
                    </a:gs>
                    <a:gs pos="42000">
                      <a:srgbClr val="FFFFFF"/>
                    </a:gs>
                    <a:gs pos="100000">
                      <a:srgbClr val="FFFFFF">
                        <a:alpha val="50000"/>
                      </a:srgbClr>
                    </a:gs>
                  </a:gsLst>
                  <a:lin ang="2700000" scaled="0"/>
                </a:gradFill>
              </a:rPr>
              <a:t>Slides </a:t>
            </a:r>
            <a:endParaRPr lang="en-US" sz="6000" dirty="0">
              <a:solidFill>
                <a:srgbClr val="FFFFFF">
                  <a:alpha val="86000"/>
                </a:srgbClr>
              </a:solidFill>
            </a:endParaRPr>
          </a:p>
        </p:txBody>
      </p:sp>
      <p:sp>
        <p:nvSpPr>
          <p:cNvPr id="17" name="Text Placeholder 6">
            <a:extLst>
              <a:ext uri="{FF2B5EF4-FFF2-40B4-BE49-F238E27FC236}">
                <a16:creationId xmlns:a16="http://schemas.microsoft.com/office/drawing/2014/main" id="{3C5F01C4-865F-46D1-8737-06FE35417089}"/>
              </a:ext>
            </a:extLst>
          </p:cNvPr>
          <p:cNvSpPr txBox="1">
            <a:spLocks/>
          </p:cNvSpPr>
          <p:nvPr/>
        </p:nvSpPr>
        <p:spPr>
          <a:xfrm>
            <a:off x="4183842" y="4452888"/>
            <a:ext cx="3843714" cy="524224"/>
          </a:xfrm>
          <a:prstGeom prst="rect">
            <a:avLst/>
          </a:prstGeom>
        </p:spPr>
        <p:txBody>
          <a:bodyPr lIns="91440" tIns="45720" rIns="91440" bIns="45720" anchor="t">
            <a:noAutofit/>
          </a:bodyPr>
          <a:lstStyle>
            <a:lvl1pPr marL="0" marR="0" indent="0" algn="l" defTabSz="609600" latinLnBrk="0">
              <a:lnSpc>
                <a:spcPct val="100000"/>
              </a:lnSpc>
              <a:spcBef>
                <a:spcPts val="1200"/>
              </a:spcBef>
              <a:spcAft>
                <a:spcPts val="0"/>
              </a:spcAft>
              <a:buClrTx/>
              <a:buSzTx/>
              <a:buFont typeface="Wingdings" pitchFamily="2" charset="2"/>
              <a:buNone/>
              <a:tabLst/>
              <a:defRPr sz="2400" b="0" i="0" u="none" strike="noStrike" cap="none" spc="0" baseline="0">
                <a:solidFill>
                  <a:schemeClr val="accent2"/>
                </a:solidFill>
                <a:uFillTx/>
                <a:latin typeface="+mj-lt"/>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mn-lt"/>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lang="en-US" sz="2800" dirty="0">
                <a:latin typeface="IntelOne Display Light"/>
              </a:rPr>
              <a:t>March 14, 2023</a:t>
            </a:r>
          </a:p>
        </p:txBody>
      </p:sp>
      <p:sp>
        <p:nvSpPr>
          <p:cNvPr id="18" name="Rectangle 17">
            <a:extLst>
              <a:ext uri="{FF2B5EF4-FFF2-40B4-BE49-F238E27FC236}">
                <a16:creationId xmlns:a16="http://schemas.microsoft.com/office/drawing/2014/main" id="{8784BB49-C162-4052-A5F5-3445C8B9690A}"/>
              </a:ext>
            </a:extLst>
          </p:cNvPr>
          <p:cNvSpPr/>
          <p:nvPr/>
        </p:nvSpPr>
        <p:spPr>
          <a:xfrm>
            <a:off x="3269259" y="4786587"/>
            <a:ext cx="158111" cy="158111"/>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B111B066-851A-4969-B848-A533BC23D058}"/>
              </a:ext>
            </a:extLst>
          </p:cNvPr>
          <p:cNvSpPr/>
          <p:nvPr/>
        </p:nvSpPr>
        <p:spPr>
          <a:xfrm>
            <a:off x="2982605" y="4939006"/>
            <a:ext cx="286654" cy="286654"/>
          </a:xfrm>
          <a:prstGeom prst="rect">
            <a:avLst/>
          </a:prstGeom>
          <a:gradFill flip="none" rotWithShape="1">
            <a:gsLst>
              <a:gs pos="100000">
                <a:schemeClr val="tx2">
                  <a:alpha val="61000"/>
                </a:schemeClr>
              </a:gs>
              <a:gs pos="19000">
                <a:schemeClr val="tx2"/>
              </a:gs>
            </a:gsLst>
            <a:path path="circle">
              <a:fillToRect r="100000" b="100000"/>
            </a:path>
            <a:tileRect l="-100000" t="-100000"/>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defTabSz="914400" hangingPunct="1">
              <a:lnSpc>
                <a:spcPct val="100000"/>
              </a:lnSpc>
              <a:spcBef>
                <a:spcPts val="0"/>
              </a:spcBef>
            </a:pPr>
            <a:endParaRPr lang="en-US" kern="1200">
              <a:solidFill>
                <a:srgbClr val="004A86">
                  <a:lumMod val="50000"/>
                </a:srgbClr>
              </a:solidFill>
              <a:latin typeface="IntelOne Display Light"/>
              <a:cs typeface="Arial"/>
              <a:sym typeface="Helvetica Neue Medium"/>
            </a:endParaRPr>
          </a:p>
        </p:txBody>
      </p:sp>
      <p:sp>
        <p:nvSpPr>
          <p:cNvPr id="20" name="Rectangle 19">
            <a:extLst>
              <a:ext uri="{FF2B5EF4-FFF2-40B4-BE49-F238E27FC236}">
                <a16:creationId xmlns:a16="http://schemas.microsoft.com/office/drawing/2014/main" id="{861E9408-E7DC-47F3-B312-2EE990230364}"/>
              </a:ext>
            </a:extLst>
          </p:cNvPr>
          <p:cNvSpPr/>
          <p:nvPr/>
        </p:nvSpPr>
        <p:spPr>
          <a:xfrm>
            <a:off x="3269909" y="5225660"/>
            <a:ext cx="610214" cy="610214"/>
          </a:xfrm>
          <a:prstGeom prst="rect">
            <a:avLst/>
          </a:prstGeom>
          <a:solidFill>
            <a:schemeClr val="accent2"/>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algn="ctr" defTabSz="914400" hangingPunct="1">
              <a:lnSpc>
                <a:spcPct val="100000"/>
              </a:lnSpc>
              <a:spcBef>
                <a:spcPts val="0"/>
              </a:spcBef>
            </a:pPr>
            <a:endParaRPr lang="en-US" kern="1200">
              <a:solidFill>
                <a:srgbClr val="004A86">
                  <a:lumMod val="50000"/>
                </a:srgbClr>
              </a:solidFill>
              <a:latin typeface="IntelOne Display Light"/>
              <a:cs typeface="Arial"/>
              <a:sym typeface="Helvetica Neue Medium"/>
            </a:endParaRPr>
          </a:p>
        </p:txBody>
      </p:sp>
      <p:grpSp>
        <p:nvGrpSpPr>
          <p:cNvPr id="21" name="Group 20">
            <a:extLst>
              <a:ext uri="{FF2B5EF4-FFF2-40B4-BE49-F238E27FC236}">
                <a16:creationId xmlns:a16="http://schemas.microsoft.com/office/drawing/2014/main" id="{3C706FE1-8035-4A36-A3A9-3ABB79E19B56}"/>
              </a:ext>
            </a:extLst>
          </p:cNvPr>
          <p:cNvGrpSpPr/>
          <p:nvPr/>
        </p:nvGrpSpPr>
        <p:grpSpPr>
          <a:xfrm>
            <a:off x="3877208" y="5830483"/>
            <a:ext cx="1059754" cy="396801"/>
            <a:chOff x="1314450" y="6391094"/>
            <a:chExt cx="1123377" cy="420623"/>
          </a:xfrm>
        </p:grpSpPr>
        <p:sp>
          <p:nvSpPr>
            <p:cNvPr id="22" name="Freeform: Shape 21">
              <a:extLst>
                <a:ext uri="{FF2B5EF4-FFF2-40B4-BE49-F238E27FC236}">
                  <a16:creationId xmlns:a16="http://schemas.microsoft.com/office/drawing/2014/main" id="{AA8C8922-1947-442D-BE53-7F2364557C17}"/>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E972C18D-CDBC-483D-83D7-642B56835097}"/>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0C7F9327-F56B-485F-8D9F-8D1E442919E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5" name="Freeform: Shape 24">
              <a:extLst>
                <a:ext uri="{FF2B5EF4-FFF2-40B4-BE49-F238E27FC236}">
                  <a16:creationId xmlns:a16="http://schemas.microsoft.com/office/drawing/2014/main" id="{566450CC-6A98-4808-B55D-8998A212F90D}"/>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Tree>
    <p:extLst>
      <p:ext uri="{BB962C8B-B14F-4D97-AF65-F5344CB8AC3E}">
        <p14:creationId xmlns:p14="http://schemas.microsoft.com/office/powerpoint/2010/main" val="57545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D945-3A40-50B5-2F69-A068E58E3742}"/>
              </a:ext>
            </a:extLst>
          </p:cNvPr>
          <p:cNvSpPr>
            <a:spLocks noGrp="1"/>
          </p:cNvSpPr>
          <p:nvPr>
            <p:ph type="title"/>
          </p:nvPr>
        </p:nvSpPr>
        <p:spPr>
          <a:xfrm>
            <a:off x="142613" y="26880"/>
            <a:ext cx="11887200" cy="1199822"/>
          </a:xfrm>
        </p:spPr>
        <p:txBody>
          <a:bodyPr/>
          <a:lstStyle/>
          <a:p>
            <a:r>
              <a:rPr lang="en-US"/>
              <a:t>Forward Focus</a:t>
            </a:r>
          </a:p>
        </p:txBody>
      </p:sp>
      <p:grpSp>
        <p:nvGrpSpPr>
          <p:cNvPr id="20" name="Group 19">
            <a:extLst>
              <a:ext uri="{FF2B5EF4-FFF2-40B4-BE49-F238E27FC236}">
                <a16:creationId xmlns:a16="http://schemas.microsoft.com/office/drawing/2014/main" id="{C70330AC-2BCA-1BF6-84A3-A0D77EFB428F}"/>
              </a:ext>
            </a:extLst>
          </p:cNvPr>
          <p:cNvGrpSpPr/>
          <p:nvPr/>
        </p:nvGrpSpPr>
        <p:grpSpPr>
          <a:xfrm>
            <a:off x="474323" y="1371932"/>
            <a:ext cx="11243354" cy="4654190"/>
            <a:chOff x="467262" y="1371932"/>
            <a:chExt cx="11243354" cy="4654190"/>
          </a:xfrm>
        </p:grpSpPr>
        <p:grpSp>
          <p:nvGrpSpPr>
            <p:cNvPr id="19" name="Group 18">
              <a:extLst>
                <a:ext uri="{FF2B5EF4-FFF2-40B4-BE49-F238E27FC236}">
                  <a16:creationId xmlns:a16="http://schemas.microsoft.com/office/drawing/2014/main" id="{FE19BF4A-B56E-D6A5-8CBF-1A840EDFF7EF}"/>
                </a:ext>
              </a:extLst>
            </p:cNvPr>
            <p:cNvGrpSpPr/>
            <p:nvPr/>
          </p:nvGrpSpPr>
          <p:grpSpPr>
            <a:xfrm>
              <a:off x="4871376" y="1371933"/>
              <a:ext cx="6839240" cy="4654189"/>
              <a:chOff x="4871376" y="1371933"/>
              <a:chExt cx="6839240" cy="4654189"/>
            </a:xfrm>
          </p:grpSpPr>
          <p:sp>
            <p:nvSpPr>
              <p:cNvPr id="16" name="Rectangle 15">
                <a:extLst>
                  <a:ext uri="{FF2B5EF4-FFF2-40B4-BE49-F238E27FC236}">
                    <a16:creationId xmlns:a16="http://schemas.microsoft.com/office/drawing/2014/main" id="{F4A876C8-50B4-4B94-A3CD-BB3DD8532050}"/>
                  </a:ext>
                </a:extLst>
              </p:cNvPr>
              <p:cNvSpPr/>
              <p:nvPr/>
            </p:nvSpPr>
            <p:spPr>
              <a:xfrm>
                <a:off x="4871376" y="1371933"/>
                <a:ext cx="6839240" cy="4654189"/>
              </a:xfrm>
              <a:prstGeom prst="rect">
                <a:avLst/>
              </a:prstGeom>
              <a:gradFill>
                <a:gsLst>
                  <a:gs pos="33000">
                    <a:srgbClr val="002060">
                      <a:alpha val="60000"/>
                    </a:srgbClr>
                  </a:gs>
                  <a:gs pos="100000">
                    <a:srgbClr val="002060">
                      <a:alpha val="81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defTabSz="609600" hangingPunct="1">
                  <a:lnSpc>
                    <a:spcPct val="85000"/>
                  </a:lnSpc>
                  <a:spcBef>
                    <a:spcPts val="0"/>
                  </a:spcBef>
                </a:pPr>
                <a:endParaRPr lang="en-US">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endParaRPr>
              </a:p>
            </p:txBody>
          </p:sp>
          <p:sp>
            <p:nvSpPr>
              <p:cNvPr id="9" name="Rectangle 8">
                <a:extLst>
                  <a:ext uri="{FF2B5EF4-FFF2-40B4-BE49-F238E27FC236}">
                    <a16:creationId xmlns:a16="http://schemas.microsoft.com/office/drawing/2014/main" id="{B38B97DE-790C-4165-AEFE-9FCDB9C63606}"/>
                  </a:ext>
                </a:extLst>
              </p:cNvPr>
              <p:cNvSpPr/>
              <p:nvPr/>
            </p:nvSpPr>
            <p:spPr>
              <a:xfrm>
                <a:off x="5093236" y="1586733"/>
                <a:ext cx="1990391" cy="1990390"/>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Meet or beat</a:t>
                </a:r>
                <a:b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br>
                <a: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our quarterly financial targets</a:t>
                </a:r>
              </a:p>
            </p:txBody>
          </p:sp>
          <p:sp>
            <p:nvSpPr>
              <p:cNvPr id="10" name="Rectangle 9">
                <a:extLst>
                  <a:ext uri="{FF2B5EF4-FFF2-40B4-BE49-F238E27FC236}">
                    <a16:creationId xmlns:a16="http://schemas.microsoft.com/office/drawing/2014/main" id="{36DC98CF-A587-44FB-8059-D3E5127974AC}"/>
                  </a:ext>
                </a:extLst>
              </p:cNvPr>
              <p:cNvSpPr/>
              <p:nvPr/>
            </p:nvSpPr>
            <p:spPr>
              <a:xfrm>
                <a:off x="7289256" y="1586733"/>
                <a:ext cx="1990391" cy="1990390"/>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Ramp Sapphire Rapids</a:t>
                </a:r>
              </a:p>
            </p:txBody>
          </p:sp>
          <p:sp>
            <p:nvSpPr>
              <p:cNvPr id="11" name="Rectangle 10">
                <a:extLst>
                  <a:ext uri="{FF2B5EF4-FFF2-40B4-BE49-F238E27FC236}">
                    <a16:creationId xmlns:a16="http://schemas.microsoft.com/office/drawing/2014/main" id="{7A86CECE-CB25-4368-87EF-A12E43BF2234}"/>
                  </a:ext>
                </a:extLst>
              </p:cNvPr>
              <p:cNvSpPr/>
              <p:nvPr/>
            </p:nvSpPr>
            <p:spPr>
              <a:xfrm>
                <a:off x="9485276" y="1586733"/>
                <a:ext cx="1990391" cy="1990390"/>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Pull in, ramp Meteor Lake and Intel 4</a:t>
                </a:r>
              </a:p>
            </p:txBody>
          </p:sp>
          <p:sp>
            <p:nvSpPr>
              <p:cNvPr id="12" name="Rectangle 11">
                <a:extLst>
                  <a:ext uri="{FF2B5EF4-FFF2-40B4-BE49-F238E27FC236}">
                    <a16:creationId xmlns:a16="http://schemas.microsoft.com/office/drawing/2014/main" id="{095674AE-A7D8-4506-886E-52403E4D6235}"/>
                  </a:ext>
                </a:extLst>
              </p:cNvPr>
              <p:cNvSpPr/>
              <p:nvPr/>
            </p:nvSpPr>
            <p:spPr>
              <a:xfrm>
                <a:off x="5093236" y="3820931"/>
                <a:ext cx="1990391" cy="1990390"/>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Pull in Granite Rapids</a:t>
                </a:r>
                <a:b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br>
                <a: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and Intel 3; Deliver Sierra Forest</a:t>
                </a:r>
              </a:p>
            </p:txBody>
          </p:sp>
          <p:sp>
            <p:nvSpPr>
              <p:cNvPr id="13" name="Rectangle 12">
                <a:extLst>
                  <a:ext uri="{FF2B5EF4-FFF2-40B4-BE49-F238E27FC236}">
                    <a16:creationId xmlns:a16="http://schemas.microsoft.com/office/drawing/2014/main" id="{D18E39F3-9212-4F74-891A-F4C45975DA3C}"/>
                  </a:ext>
                </a:extLst>
              </p:cNvPr>
              <p:cNvSpPr/>
              <p:nvPr/>
            </p:nvSpPr>
            <p:spPr>
              <a:xfrm>
                <a:off x="7289256" y="3820931"/>
                <a:ext cx="1990391" cy="1990390"/>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Leadership with 18A; win IFS 18A customer</a:t>
                </a:r>
              </a:p>
            </p:txBody>
          </p:sp>
          <p:sp>
            <p:nvSpPr>
              <p:cNvPr id="14" name="Rectangle 13">
                <a:extLst>
                  <a:ext uri="{FF2B5EF4-FFF2-40B4-BE49-F238E27FC236}">
                    <a16:creationId xmlns:a16="http://schemas.microsoft.com/office/drawing/2014/main" id="{3E060DE9-54F8-499F-871E-A0C3E918D319}"/>
                  </a:ext>
                </a:extLst>
              </p:cNvPr>
              <p:cNvSpPr/>
              <p:nvPr/>
            </p:nvSpPr>
            <p:spPr>
              <a:xfrm>
                <a:off x="9485276" y="3820931"/>
                <a:ext cx="1990391" cy="1990390"/>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r>
                  <a:rPr lang="en-US" sz="1800">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Make our internal foundry model succeed  </a:t>
                </a:r>
              </a:p>
            </p:txBody>
          </p:sp>
        </p:grpSp>
        <p:pic>
          <p:nvPicPr>
            <p:cNvPr id="3" name="Picture Placeholder 7">
              <a:extLst>
                <a:ext uri="{FF2B5EF4-FFF2-40B4-BE49-F238E27FC236}">
                  <a16:creationId xmlns:a16="http://schemas.microsoft.com/office/drawing/2014/main" id="{FD7F4A90-1ACB-17E4-88CF-86788FFAC8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91" t="-34" r="38037" b="5373"/>
            <a:stretch/>
          </p:blipFill>
          <p:spPr>
            <a:xfrm>
              <a:off x="467262" y="1371932"/>
              <a:ext cx="4391025" cy="4654189"/>
            </a:xfrm>
            <a:prstGeom prst="rect">
              <a:avLst/>
            </a:prstGeom>
          </p:spPr>
        </p:pic>
      </p:grpSp>
    </p:spTree>
    <p:extLst>
      <p:ext uri="{BB962C8B-B14F-4D97-AF65-F5344CB8AC3E}">
        <p14:creationId xmlns:p14="http://schemas.microsoft.com/office/powerpoint/2010/main" val="184619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09BE-06FD-3DFF-D742-5F61F2D66BD7}"/>
              </a:ext>
            </a:extLst>
          </p:cNvPr>
          <p:cNvSpPr>
            <a:spLocks noGrp="1"/>
          </p:cNvSpPr>
          <p:nvPr>
            <p:ph type="ctrTitle"/>
          </p:nvPr>
        </p:nvSpPr>
        <p:spPr/>
        <p:txBody>
          <a:bodyPr>
            <a:normAutofit fontScale="90000"/>
          </a:bodyPr>
          <a:lstStyle/>
          <a:p>
            <a:r>
              <a:rPr lang="en-US"/>
              <a:t>IDM 2.0 Acceleration Office Update </a:t>
            </a:r>
            <a:br>
              <a:rPr lang="en-US"/>
            </a:br>
            <a:br>
              <a:rPr lang="en-US"/>
            </a:br>
            <a:r>
              <a:rPr lang="en-US" sz="2700"/>
              <a:t>Stu </a:t>
            </a:r>
            <a:r>
              <a:rPr lang="en-US" sz="2700" err="1"/>
              <a:t>Pann</a:t>
            </a:r>
            <a:br>
              <a:rPr lang="en-US" sz="2700"/>
            </a:br>
            <a:r>
              <a:rPr lang="en-US" sz="3000">
                <a:latin typeface="+mj-lt"/>
              </a:rPr>
              <a:t>SVP, GM, Chief Business Transformation Officer</a:t>
            </a:r>
          </a:p>
        </p:txBody>
      </p:sp>
    </p:spTree>
    <p:extLst>
      <p:ext uri="{BB962C8B-B14F-4D97-AF65-F5344CB8AC3E}">
        <p14:creationId xmlns:p14="http://schemas.microsoft.com/office/powerpoint/2010/main" val="394380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C9AC60-E016-D6E2-0283-868C50BD0D6D}"/>
              </a:ext>
            </a:extLst>
          </p:cNvPr>
          <p:cNvPicPr>
            <a:picLocks noChangeAspect="1"/>
          </p:cNvPicPr>
          <p:nvPr/>
        </p:nvPicPr>
        <p:blipFill>
          <a:blip r:embed="rId3"/>
          <a:stretch>
            <a:fillRect/>
          </a:stretch>
        </p:blipFill>
        <p:spPr>
          <a:xfrm>
            <a:off x="2943464" y="253979"/>
            <a:ext cx="5817553" cy="5817553"/>
          </a:xfrm>
          <a:prstGeom prst="rect">
            <a:avLst/>
          </a:prstGeom>
        </p:spPr>
      </p:pic>
      <p:sp>
        <p:nvSpPr>
          <p:cNvPr id="6" name="Rectangle 5">
            <a:extLst>
              <a:ext uri="{FF2B5EF4-FFF2-40B4-BE49-F238E27FC236}">
                <a16:creationId xmlns:a16="http://schemas.microsoft.com/office/drawing/2014/main" id="{89B02CDA-15E9-A1A7-E397-F8A000EFD6AB}"/>
              </a:ext>
            </a:extLst>
          </p:cNvPr>
          <p:cNvSpPr/>
          <p:nvPr/>
        </p:nvSpPr>
        <p:spPr>
          <a:xfrm>
            <a:off x="4057004" y="1548169"/>
            <a:ext cx="1595579" cy="748923"/>
          </a:xfrm>
          <a:prstGeom prst="rect">
            <a:avLst/>
          </a:prstGeom>
          <a:no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100" b="1" i="0" u="none" strike="noStrike" kern="0" cap="none" spc="0" normalizeH="0" baseline="0" noProof="0">
                <a:ln>
                  <a:noFill/>
                </a:ln>
                <a:solidFill>
                  <a:srgbClr val="FFFFFF"/>
                </a:solidFill>
                <a:effectLst/>
                <a:uLnTx/>
                <a:uFillTx/>
                <a:latin typeface="IntelOne Display Light"/>
                <a:cs typeface="Arial"/>
                <a:sym typeface="Helvetica Neue Medium"/>
              </a:rPr>
              <a:t>Superior Products</a:t>
            </a:r>
          </a:p>
        </p:txBody>
      </p:sp>
      <p:sp>
        <p:nvSpPr>
          <p:cNvPr id="7" name="Rectangle 6">
            <a:extLst>
              <a:ext uri="{FF2B5EF4-FFF2-40B4-BE49-F238E27FC236}">
                <a16:creationId xmlns:a16="http://schemas.microsoft.com/office/drawing/2014/main" id="{72040766-638A-758F-E2A6-20449BA2F3B6}"/>
              </a:ext>
            </a:extLst>
          </p:cNvPr>
          <p:cNvSpPr/>
          <p:nvPr/>
        </p:nvSpPr>
        <p:spPr>
          <a:xfrm>
            <a:off x="4948174" y="4237743"/>
            <a:ext cx="1994894" cy="1072088"/>
          </a:xfrm>
          <a:prstGeom prst="rect">
            <a:avLst/>
          </a:prstGeom>
          <a:no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100" b="1" i="0" u="none" strike="noStrike" kern="0" cap="none" spc="0" normalizeH="0" baseline="0" noProof="0">
                <a:ln>
                  <a:noFill/>
                </a:ln>
                <a:solidFill>
                  <a:srgbClr val="FFFFFF"/>
                </a:solidFill>
                <a:effectLst/>
                <a:uLnTx/>
                <a:uFillTx/>
                <a:latin typeface="IntelOne Display Light"/>
                <a:cs typeface="Arial"/>
                <a:sym typeface="Helvetica Neue Medium"/>
              </a:rPr>
              <a:t>Highly Efficient</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100" b="1" i="0" u="none" strike="noStrike" kern="0" cap="none" spc="0" normalizeH="0" baseline="0" noProof="0">
                <a:ln>
                  <a:noFill/>
                </a:ln>
                <a:solidFill>
                  <a:srgbClr val="FFFFFF"/>
                </a:solidFill>
                <a:effectLst/>
                <a:uLnTx/>
                <a:uFillTx/>
                <a:latin typeface="IntelOne Display Light"/>
                <a:cs typeface="Arial"/>
                <a:sym typeface="Helvetica Neue Medium"/>
              </a:rPr>
              <a:t>Business</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100" b="1" i="0" u="none" strike="noStrike" kern="0" cap="none" spc="0" normalizeH="0" baseline="0" noProof="0">
                <a:ln>
                  <a:noFill/>
                </a:ln>
                <a:solidFill>
                  <a:srgbClr val="FFFFFF"/>
                </a:solidFill>
                <a:effectLst/>
                <a:uLnTx/>
                <a:uFillTx/>
                <a:latin typeface="IntelOne Display Light"/>
                <a:cs typeface="Arial"/>
                <a:sym typeface="Helvetica Neue Medium"/>
              </a:rPr>
              <a:t>Processes</a:t>
            </a:r>
          </a:p>
        </p:txBody>
      </p:sp>
      <p:sp>
        <p:nvSpPr>
          <p:cNvPr id="12" name="Rectangle 11">
            <a:extLst>
              <a:ext uri="{FF2B5EF4-FFF2-40B4-BE49-F238E27FC236}">
                <a16:creationId xmlns:a16="http://schemas.microsoft.com/office/drawing/2014/main" id="{4F8D1914-AAAB-A4CF-CA67-E3B3DEEB3F38}"/>
              </a:ext>
            </a:extLst>
          </p:cNvPr>
          <p:cNvSpPr/>
          <p:nvPr/>
        </p:nvSpPr>
        <p:spPr>
          <a:xfrm>
            <a:off x="5998134" y="1461822"/>
            <a:ext cx="1889869" cy="975139"/>
          </a:xfrm>
          <a:prstGeom prst="rect">
            <a:avLst/>
          </a:prstGeom>
          <a:no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90000"/>
              </a:lnSpc>
              <a:spcBef>
                <a:spcPts val="0"/>
              </a:spcBef>
              <a:spcAft>
                <a:spcPts val="0"/>
              </a:spcAft>
              <a:buClrTx/>
              <a:buSzTx/>
              <a:buFontTx/>
              <a:buNone/>
              <a:tabLst/>
              <a:defRPr/>
            </a:pPr>
            <a:r>
              <a:rPr kumimoji="0" lang="en-US" sz="2100" b="1" i="0" u="none" strike="noStrike" kern="0" cap="none" spc="0" normalizeH="0" baseline="0" noProof="0">
                <a:ln>
                  <a:noFill/>
                </a:ln>
                <a:solidFill>
                  <a:srgbClr val="FFFFFF"/>
                </a:solidFill>
                <a:effectLst/>
                <a:uLnTx/>
                <a:uFillTx/>
                <a:latin typeface="IntelOne Display Light"/>
                <a:cs typeface="Arial"/>
                <a:sym typeface="Helvetica Neue Medium"/>
              </a:rPr>
              <a:t>Superior</a:t>
            </a:r>
          </a:p>
          <a:p>
            <a:pPr marL="0" marR="0" lvl="0" indent="0" algn="ctr" defTabSz="825500" rtl="0" eaLnBrk="1" fontAlgn="auto" latinLnBrk="0" hangingPunct="0">
              <a:lnSpc>
                <a:spcPct val="90000"/>
              </a:lnSpc>
              <a:spcBef>
                <a:spcPts val="0"/>
              </a:spcBef>
              <a:spcAft>
                <a:spcPts val="0"/>
              </a:spcAft>
              <a:buClrTx/>
              <a:buSzTx/>
              <a:buFontTx/>
              <a:buNone/>
              <a:tabLst/>
              <a:defRPr/>
            </a:pPr>
            <a:r>
              <a:rPr kumimoji="0" lang="en-US" sz="2100" b="1" i="0" u="none" strike="noStrike" kern="0" cap="none" spc="0" normalizeH="0" baseline="0" noProof="0">
                <a:ln>
                  <a:noFill/>
                </a:ln>
                <a:solidFill>
                  <a:srgbClr val="FFFFFF"/>
                </a:solidFill>
                <a:effectLst/>
                <a:uLnTx/>
                <a:uFillTx/>
                <a:latin typeface="IntelOne Display Light"/>
                <a:cs typeface="Arial"/>
                <a:sym typeface="Helvetica Neue Medium"/>
              </a:rPr>
              <a:t>Manufacturing Processes</a:t>
            </a:r>
          </a:p>
        </p:txBody>
      </p:sp>
      <p:sp>
        <p:nvSpPr>
          <p:cNvPr id="16" name="TextBox 15">
            <a:extLst>
              <a:ext uri="{FF2B5EF4-FFF2-40B4-BE49-F238E27FC236}">
                <a16:creationId xmlns:a16="http://schemas.microsoft.com/office/drawing/2014/main" id="{1FC82183-1186-A390-7877-A7169B7E98C7}"/>
              </a:ext>
            </a:extLst>
          </p:cNvPr>
          <p:cNvSpPr txBox="1"/>
          <p:nvPr/>
        </p:nvSpPr>
        <p:spPr>
          <a:xfrm>
            <a:off x="5145957" y="2665309"/>
            <a:ext cx="141256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Regular"/>
                <a:cs typeface="Arial"/>
                <a:sym typeface="Helvetica Neue"/>
              </a:rPr>
              <a:t>Intel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Regular"/>
                <a:cs typeface="Arial"/>
                <a:sym typeface="Helvetica Neue"/>
              </a:rPr>
              <a:t>Value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Regular"/>
                <a:cs typeface="Arial"/>
                <a:sym typeface="Helvetica Neue"/>
              </a:rPr>
              <a:t>Proposition</a:t>
            </a:r>
          </a:p>
        </p:txBody>
      </p:sp>
      <p:sp>
        <p:nvSpPr>
          <p:cNvPr id="2" name="TextBox 1">
            <a:extLst>
              <a:ext uri="{FF2B5EF4-FFF2-40B4-BE49-F238E27FC236}">
                <a16:creationId xmlns:a16="http://schemas.microsoft.com/office/drawing/2014/main" id="{07789F8B-39D4-E626-1616-CE77B1EBC8DB}"/>
              </a:ext>
            </a:extLst>
          </p:cNvPr>
          <p:cNvSpPr txBox="1"/>
          <p:nvPr/>
        </p:nvSpPr>
        <p:spPr>
          <a:xfrm>
            <a:off x="5054450" y="2660728"/>
            <a:ext cx="1595579" cy="923330"/>
          </a:xfrm>
          <a:prstGeom prst="rect">
            <a:avLst/>
          </a:prstGeom>
          <a:noFill/>
        </p:spPr>
        <p:txBody>
          <a:bodyPr wrap="square" rtlCol="0">
            <a:spAutoFit/>
          </a:bodyPr>
          <a:lstStyle/>
          <a:p>
            <a:pPr algn="ctr"/>
            <a:r>
              <a:rPr lang="en-US" sz="2000">
                <a:solidFill>
                  <a:schemeClr val="bg1"/>
                </a:solidFill>
                <a:latin typeface="+mj-lt"/>
              </a:rPr>
              <a:t>Intel </a:t>
            </a:r>
            <a:br>
              <a:rPr lang="en-US" sz="2000">
                <a:solidFill>
                  <a:schemeClr val="bg1"/>
                </a:solidFill>
                <a:latin typeface="+mj-lt"/>
              </a:rPr>
            </a:br>
            <a:r>
              <a:rPr lang="en-US" sz="2000">
                <a:solidFill>
                  <a:schemeClr val="bg1"/>
                </a:solidFill>
                <a:latin typeface="+mj-lt"/>
              </a:rPr>
              <a:t>Value Proposition</a:t>
            </a:r>
          </a:p>
        </p:txBody>
      </p:sp>
    </p:spTree>
    <p:extLst>
      <p:ext uri="{BB962C8B-B14F-4D97-AF65-F5344CB8AC3E}">
        <p14:creationId xmlns:p14="http://schemas.microsoft.com/office/powerpoint/2010/main" val="364838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0CCA3-EF4A-29C9-8C9B-239088D506B4}"/>
              </a:ext>
            </a:extLst>
          </p:cNvPr>
          <p:cNvPicPr>
            <a:picLocks noChangeAspect="1"/>
          </p:cNvPicPr>
          <p:nvPr/>
        </p:nvPicPr>
        <p:blipFill>
          <a:blip r:embed="rId3"/>
          <a:stretch>
            <a:fillRect/>
          </a:stretch>
        </p:blipFill>
        <p:spPr>
          <a:xfrm>
            <a:off x="6945272" y="1284889"/>
            <a:ext cx="4671155" cy="4671155"/>
          </a:xfrm>
          <a:prstGeom prst="rect">
            <a:avLst/>
          </a:prstGeom>
        </p:spPr>
      </p:pic>
      <p:pic>
        <p:nvPicPr>
          <p:cNvPr id="6" name="Picture 5">
            <a:extLst>
              <a:ext uri="{FF2B5EF4-FFF2-40B4-BE49-F238E27FC236}">
                <a16:creationId xmlns:a16="http://schemas.microsoft.com/office/drawing/2014/main" id="{1655065F-A120-EDC5-C27E-7F2DA0E5AD2C}"/>
              </a:ext>
            </a:extLst>
          </p:cNvPr>
          <p:cNvPicPr>
            <a:picLocks noChangeAspect="1"/>
          </p:cNvPicPr>
          <p:nvPr/>
        </p:nvPicPr>
        <p:blipFill>
          <a:blip r:embed="rId4"/>
          <a:stretch>
            <a:fillRect/>
          </a:stretch>
        </p:blipFill>
        <p:spPr>
          <a:xfrm>
            <a:off x="490521" y="1284889"/>
            <a:ext cx="4671154" cy="4671154"/>
          </a:xfrm>
          <a:prstGeom prst="rect">
            <a:avLst/>
          </a:prstGeom>
        </p:spPr>
      </p:pic>
      <p:sp>
        <p:nvSpPr>
          <p:cNvPr id="9" name="TextBox 8">
            <a:extLst>
              <a:ext uri="{FF2B5EF4-FFF2-40B4-BE49-F238E27FC236}">
                <a16:creationId xmlns:a16="http://schemas.microsoft.com/office/drawing/2014/main" id="{28533230-8736-6DCF-B450-439155DC3288}"/>
              </a:ext>
            </a:extLst>
          </p:cNvPr>
          <p:cNvSpPr txBox="1"/>
          <p:nvPr/>
        </p:nvSpPr>
        <p:spPr>
          <a:xfrm>
            <a:off x="5364069" y="3293542"/>
            <a:ext cx="146386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gradFill>
                  <a:gsLst>
                    <a:gs pos="3252">
                      <a:srgbClr val="FFFFFF">
                        <a:alpha val="86000"/>
                      </a:srgbClr>
                    </a:gs>
                    <a:gs pos="42000">
                      <a:srgbClr val="FFFFFF"/>
                    </a:gs>
                    <a:gs pos="100000">
                      <a:srgbClr val="FFFFFF">
                        <a:alpha val="50000"/>
                      </a:srgbClr>
                    </a:gs>
                  </a:gsLst>
                  <a:lin ang="2700000" scaled="0"/>
                </a:gradFill>
                <a:latin typeface="IntelOne Display Medium"/>
                <a:ea typeface="Intel Clear Light" panose="020B0404020203020204" pitchFamily="34" charset="0"/>
                <a:cs typeface="Intel Clear Light" panose="020B0404020203020204" pitchFamily="34" charset="0"/>
              </a:rPr>
              <a:t>Needs </a:t>
            </a:r>
          </a:p>
        </p:txBody>
      </p:sp>
      <p:sp>
        <p:nvSpPr>
          <p:cNvPr id="10" name="TextBox 9">
            <a:extLst>
              <a:ext uri="{FF2B5EF4-FFF2-40B4-BE49-F238E27FC236}">
                <a16:creationId xmlns:a16="http://schemas.microsoft.com/office/drawing/2014/main" id="{CD28BF24-1670-94E2-48A5-669F2F99403A}"/>
              </a:ext>
            </a:extLst>
          </p:cNvPr>
          <p:cNvSpPr txBox="1"/>
          <p:nvPr/>
        </p:nvSpPr>
        <p:spPr>
          <a:xfrm>
            <a:off x="2297748" y="534580"/>
            <a:ext cx="1056700" cy="584775"/>
          </a:xfrm>
          <a:prstGeom prst="rect">
            <a:avLst/>
          </a:prstGeom>
          <a:noFill/>
        </p:spPr>
        <p:txBody>
          <a:bodyPr wrap="non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lvl="0" algn="ctr" defTabSz="914400" eaLnBrk="1" hangingPunct="1">
              <a:lnSpc>
                <a:spcPct val="100000"/>
              </a:lnSpc>
              <a:spcBef>
                <a:spcPts val="0"/>
              </a:spcBef>
              <a:defRPr sz="3200">
                <a:gradFill>
                  <a:gsLst>
                    <a:gs pos="3252">
                      <a:srgbClr val="FFFFFF">
                        <a:alpha val="86000"/>
                      </a:srgbClr>
                    </a:gs>
                    <a:gs pos="42000">
                      <a:srgbClr val="FFFFFF"/>
                    </a:gs>
                    <a:gs pos="100000">
                      <a:srgbClr val="FFFFFF">
                        <a:alpha val="50000"/>
                      </a:srgbClr>
                    </a:gs>
                  </a:gsLst>
                  <a:lin ang="2700000" scaled="0"/>
                </a:gradFill>
                <a:latin typeface="IntelOne Display Medium"/>
                <a:ea typeface="Intel Clear Light" panose="020B0404020203020204" pitchFamily="34" charset="0"/>
                <a:cs typeface="Intel Clear Light" panose="020B0404020203020204" pitchFamily="34" charset="0"/>
              </a:defRPr>
            </a:lvl1pPr>
          </a:lstStyle>
          <a:p>
            <a:r>
              <a:rPr lang="en-US"/>
              <a:t>This </a:t>
            </a:r>
          </a:p>
        </p:txBody>
      </p:sp>
      <p:sp>
        <p:nvSpPr>
          <p:cNvPr id="12" name="TextBox 11">
            <a:extLst>
              <a:ext uri="{FF2B5EF4-FFF2-40B4-BE49-F238E27FC236}">
                <a16:creationId xmlns:a16="http://schemas.microsoft.com/office/drawing/2014/main" id="{53D82AB5-F345-89CC-EA49-6956784E5E7D}"/>
              </a:ext>
            </a:extLst>
          </p:cNvPr>
          <p:cNvSpPr txBox="1"/>
          <p:nvPr/>
        </p:nvSpPr>
        <p:spPr>
          <a:xfrm>
            <a:off x="8752499" y="534580"/>
            <a:ext cx="1056700" cy="584775"/>
          </a:xfrm>
          <a:prstGeom prst="rect">
            <a:avLst/>
          </a:prstGeom>
          <a:noFill/>
        </p:spPr>
        <p:txBody>
          <a:bodyPr wrap="non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lvl="0" algn="ctr" defTabSz="914400" eaLnBrk="1" hangingPunct="1">
              <a:lnSpc>
                <a:spcPct val="100000"/>
              </a:lnSpc>
              <a:spcBef>
                <a:spcPts val="0"/>
              </a:spcBef>
              <a:defRPr sz="3200">
                <a:gradFill>
                  <a:gsLst>
                    <a:gs pos="3252">
                      <a:srgbClr val="FFFFFF">
                        <a:alpha val="86000"/>
                      </a:srgbClr>
                    </a:gs>
                    <a:gs pos="42000">
                      <a:srgbClr val="FFFFFF"/>
                    </a:gs>
                    <a:gs pos="100000">
                      <a:srgbClr val="FFFFFF">
                        <a:alpha val="50000"/>
                      </a:srgbClr>
                    </a:gs>
                  </a:gsLst>
                  <a:lin ang="2700000" scaled="0"/>
                </a:gradFill>
                <a:latin typeface="IntelOne Display Medium"/>
                <a:ea typeface="Intel Clear Light" panose="020B0404020203020204" pitchFamily="34" charset="0"/>
                <a:cs typeface="Intel Clear Light" panose="020B0404020203020204" pitchFamily="34" charset="0"/>
              </a:defRPr>
            </a:lvl1pPr>
          </a:lstStyle>
          <a:p>
            <a:r>
              <a:rPr lang="en-US"/>
              <a:t>This </a:t>
            </a:r>
          </a:p>
        </p:txBody>
      </p:sp>
    </p:spTree>
    <p:extLst>
      <p:ext uri="{BB962C8B-B14F-4D97-AF65-F5344CB8AC3E}">
        <p14:creationId xmlns:p14="http://schemas.microsoft.com/office/powerpoint/2010/main" val="308138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C41F4-4BBA-BE36-8752-D1750818F56A}"/>
              </a:ext>
            </a:extLst>
          </p:cNvPr>
          <p:cNvSpPr/>
          <p:nvPr/>
        </p:nvSpPr>
        <p:spPr>
          <a:xfrm>
            <a:off x="3628078" y="1225550"/>
            <a:ext cx="7979721" cy="4406900"/>
          </a:xfrm>
          <a:prstGeom prst="rect">
            <a:avLst/>
          </a:prstGeom>
          <a:gradFill>
            <a:gsLst>
              <a:gs pos="33000">
                <a:srgbClr val="002060">
                  <a:alpha val="60000"/>
                </a:srgbClr>
              </a:gs>
              <a:gs pos="100000">
                <a:srgbClr val="002060">
                  <a:alpha val="81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defTabSz="609600" hangingPunct="1">
              <a:lnSpc>
                <a:spcPct val="85000"/>
              </a:lnSpc>
              <a:spcBef>
                <a:spcPts val="0"/>
              </a:spcBef>
            </a:pPr>
            <a:endParaRPr lang="en-US">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endParaRPr>
          </a:p>
        </p:txBody>
      </p:sp>
      <p:grpSp>
        <p:nvGrpSpPr>
          <p:cNvPr id="7" name="Group 6">
            <a:extLst>
              <a:ext uri="{FF2B5EF4-FFF2-40B4-BE49-F238E27FC236}">
                <a16:creationId xmlns:a16="http://schemas.microsoft.com/office/drawing/2014/main" id="{6E5BCAFD-375B-94E9-DCC6-99DE3CC1F973}"/>
              </a:ext>
            </a:extLst>
          </p:cNvPr>
          <p:cNvGrpSpPr/>
          <p:nvPr/>
        </p:nvGrpSpPr>
        <p:grpSpPr>
          <a:xfrm>
            <a:off x="358912" y="1073301"/>
            <a:ext cx="5338024" cy="4729786"/>
            <a:chOff x="943368" y="2162388"/>
            <a:chExt cx="4310866" cy="3819668"/>
          </a:xfrm>
        </p:grpSpPr>
        <p:sp>
          <p:nvSpPr>
            <p:cNvPr id="8" name="Oval 7">
              <a:extLst>
                <a:ext uri="{FF2B5EF4-FFF2-40B4-BE49-F238E27FC236}">
                  <a16:creationId xmlns:a16="http://schemas.microsoft.com/office/drawing/2014/main" id="{4D680983-3A6F-4064-CAD4-69FB7D8C46B6}"/>
                </a:ext>
              </a:extLst>
            </p:cNvPr>
            <p:cNvSpPr/>
            <p:nvPr/>
          </p:nvSpPr>
          <p:spPr>
            <a:xfrm>
              <a:off x="943368" y="3686883"/>
              <a:ext cx="2262433" cy="2262433"/>
            </a:xfrm>
            <a:prstGeom prst="ellipse">
              <a:avLst/>
            </a:prstGeom>
            <a:gradFill flip="none" rotWithShape="1">
              <a:gsLst>
                <a:gs pos="95000">
                  <a:srgbClr val="FF8F51">
                    <a:alpha val="95000"/>
                  </a:srgbClr>
                </a:gs>
                <a:gs pos="0">
                  <a:srgbClr val="E96115">
                    <a:alpha val="95000"/>
                  </a:srgbClr>
                </a:gs>
              </a:gsLst>
              <a:lin ang="8100000" scaled="1"/>
              <a:tileRect/>
            </a:gradFill>
            <a:ln w="12700" cap="flat">
              <a:noFill/>
              <a:miter lim="400000"/>
            </a:ln>
            <a:effectLst>
              <a:outerShdw blurRad="63500" sx="102000" sy="102000" algn="ctr" rotWithShape="0">
                <a:prstClr val="black">
                  <a:alpha val="40000"/>
                </a:prstClr>
              </a:outerShdw>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25252"/>
                </a:solidFill>
                <a:effectLst/>
                <a:uLnTx/>
                <a:uFillTx/>
                <a:latin typeface="IntelOne Text Light"/>
                <a:cs typeface="Arial"/>
                <a:sym typeface="Helvetica Neue"/>
              </a:endParaRPr>
            </a:p>
          </p:txBody>
        </p:sp>
        <p:sp>
          <p:nvSpPr>
            <p:cNvPr id="9" name="Oval 8">
              <a:extLst>
                <a:ext uri="{FF2B5EF4-FFF2-40B4-BE49-F238E27FC236}">
                  <a16:creationId xmlns:a16="http://schemas.microsoft.com/office/drawing/2014/main" id="{3216E257-AA49-C60E-6AFB-10903A994736}"/>
                </a:ext>
              </a:extLst>
            </p:cNvPr>
            <p:cNvSpPr/>
            <p:nvPr/>
          </p:nvSpPr>
          <p:spPr>
            <a:xfrm>
              <a:off x="2991801" y="3719623"/>
              <a:ext cx="2262433" cy="2262433"/>
            </a:xfrm>
            <a:prstGeom prst="ellipse">
              <a:avLst/>
            </a:prstGeom>
            <a:gradFill flip="none" rotWithShape="1">
              <a:gsLst>
                <a:gs pos="100000">
                  <a:srgbClr val="00285A">
                    <a:alpha val="90000"/>
                  </a:srgbClr>
                </a:gs>
                <a:gs pos="0">
                  <a:srgbClr val="004A86">
                    <a:alpha val="90000"/>
                  </a:srgbClr>
                </a:gs>
              </a:gsLst>
              <a:lin ang="13500000" scaled="1"/>
              <a:tileRect/>
            </a:gradFill>
            <a:ln w="12700" cap="flat">
              <a:noFill/>
              <a:miter lim="400000"/>
            </a:ln>
            <a:effectLst>
              <a:outerShdw blurRad="63500" sx="102000" sy="102000" algn="ctr" rotWithShape="0">
                <a:prstClr val="black">
                  <a:alpha val="68000"/>
                </a:prstClr>
              </a:outerShdw>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25252"/>
                </a:solidFill>
                <a:effectLst/>
                <a:uLnTx/>
                <a:uFillTx/>
                <a:latin typeface="IntelOne Text Light"/>
                <a:cs typeface="Arial"/>
                <a:sym typeface="Helvetica Neue"/>
              </a:endParaRPr>
            </a:p>
          </p:txBody>
        </p:sp>
        <p:sp>
          <p:nvSpPr>
            <p:cNvPr id="10" name="Oval 9">
              <a:extLst>
                <a:ext uri="{FF2B5EF4-FFF2-40B4-BE49-F238E27FC236}">
                  <a16:creationId xmlns:a16="http://schemas.microsoft.com/office/drawing/2014/main" id="{40CDE13B-700A-135A-67CB-BF268D244948}"/>
                </a:ext>
              </a:extLst>
            </p:cNvPr>
            <p:cNvSpPr/>
            <p:nvPr/>
          </p:nvSpPr>
          <p:spPr>
            <a:xfrm>
              <a:off x="1963239" y="2162388"/>
              <a:ext cx="2262433" cy="2262433"/>
            </a:xfrm>
            <a:prstGeom prst="ellipse">
              <a:avLst/>
            </a:prstGeom>
            <a:gradFill flip="none" rotWithShape="1">
              <a:gsLst>
                <a:gs pos="95000">
                  <a:srgbClr val="98A1FF">
                    <a:alpha val="90000"/>
                  </a:srgbClr>
                </a:gs>
                <a:gs pos="0">
                  <a:srgbClr val="5B69FF">
                    <a:alpha val="90000"/>
                  </a:srgbClr>
                </a:gs>
              </a:gsLst>
              <a:lin ang="16200000" scaled="1"/>
              <a:tileRect/>
            </a:gradFill>
            <a:ln w="12700" cap="flat">
              <a:noFill/>
              <a:miter lim="400000"/>
            </a:ln>
            <a:effectLst>
              <a:outerShdw blurRad="63500" sx="102000" sy="102000" algn="ctr" rotWithShape="0">
                <a:prstClr val="black">
                  <a:alpha val="40000"/>
                </a:prstClr>
              </a:outerShdw>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25252"/>
                </a:solidFill>
                <a:effectLst/>
                <a:uLnTx/>
                <a:uFillTx/>
                <a:latin typeface="IntelOne Text Light"/>
                <a:cs typeface="Arial"/>
                <a:sym typeface="Helvetica Neue"/>
              </a:endParaRPr>
            </a:p>
          </p:txBody>
        </p:sp>
        <p:sp>
          <p:nvSpPr>
            <p:cNvPr id="11" name="TextBox 10">
              <a:extLst>
                <a:ext uri="{FF2B5EF4-FFF2-40B4-BE49-F238E27FC236}">
                  <a16:creationId xmlns:a16="http://schemas.microsoft.com/office/drawing/2014/main" id="{CD83C5A4-978D-6D26-6616-E0367ED9F2B3}"/>
                </a:ext>
              </a:extLst>
            </p:cNvPr>
            <p:cNvSpPr txBox="1"/>
            <p:nvPr/>
          </p:nvSpPr>
          <p:spPr>
            <a:xfrm>
              <a:off x="1364702" y="4957440"/>
              <a:ext cx="1154185" cy="372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IntelOne Text" panose="020B0503020203020204" pitchFamily="34" charset="0"/>
                  <a:cs typeface="Arial"/>
                  <a:sym typeface="Helvetica Neue"/>
                </a:rPr>
                <a:t>Tools</a:t>
              </a:r>
            </a:p>
          </p:txBody>
        </p:sp>
        <p:pic>
          <p:nvPicPr>
            <p:cNvPr id="12" name="Graphic 11" descr="Gears with solid fill">
              <a:extLst>
                <a:ext uri="{FF2B5EF4-FFF2-40B4-BE49-F238E27FC236}">
                  <a16:creationId xmlns:a16="http://schemas.microsoft.com/office/drawing/2014/main" id="{6E9E2B92-F5B2-28A8-314F-1731C3300E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178807" flipH="1">
              <a:off x="1471813" y="4228746"/>
              <a:ext cx="822960" cy="822960"/>
            </a:xfrm>
            <a:prstGeom prst="rect">
              <a:avLst/>
            </a:prstGeom>
            <a:effectLst>
              <a:outerShdw blurRad="63500" sx="102000" sy="102000" algn="ctr" rotWithShape="0">
                <a:prstClr val="black">
                  <a:alpha val="40000"/>
                </a:prstClr>
              </a:outerShdw>
            </a:effectLst>
          </p:spPr>
        </p:pic>
        <p:pic>
          <p:nvPicPr>
            <p:cNvPr id="13" name="Graphic 12" descr="Decision chart with solid fill">
              <a:extLst>
                <a:ext uri="{FF2B5EF4-FFF2-40B4-BE49-F238E27FC236}">
                  <a16:creationId xmlns:a16="http://schemas.microsoft.com/office/drawing/2014/main" id="{7FFA4656-2CB1-49BC-5113-0DA9ED28A3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8695" y="2353473"/>
              <a:ext cx="731520" cy="731520"/>
            </a:xfrm>
            <a:prstGeom prst="rect">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E79E8E93-7CFE-BF6B-6D6A-23EB7C9B36D1}"/>
                </a:ext>
              </a:extLst>
            </p:cNvPr>
            <p:cNvSpPr txBox="1"/>
            <p:nvPr/>
          </p:nvSpPr>
          <p:spPr>
            <a:xfrm>
              <a:off x="2249032" y="3052193"/>
              <a:ext cx="1736318" cy="372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IntelOne Text" panose="020B0503020203020204" pitchFamily="34" charset="0"/>
                  <a:cs typeface="Arial"/>
                  <a:sym typeface="Helvetica Neue"/>
                </a:rPr>
                <a:t>Processes</a:t>
              </a:r>
            </a:p>
          </p:txBody>
        </p:sp>
        <p:sp>
          <p:nvSpPr>
            <p:cNvPr id="15" name="TextBox 14">
              <a:extLst>
                <a:ext uri="{FF2B5EF4-FFF2-40B4-BE49-F238E27FC236}">
                  <a16:creationId xmlns:a16="http://schemas.microsoft.com/office/drawing/2014/main" id="{69F0F291-33C0-A9F9-208F-0810F92A5161}"/>
                </a:ext>
              </a:extLst>
            </p:cNvPr>
            <p:cNvSpPr txBox="1"/>
            <p:nvPr/>
          </p:nvSpPr>
          <p:spPr>
            <a:xfrm>
              <a:off x="3460215" y="4809674"/>
              <a:ext cx="1516069" cy="671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IntelOne Text" panose="020B0503020203020204" pitchFamily="34" charset="0"/>
                  <a:cs typeface="Arial"/>
                  <a:sym typeface="Helvetica Neue"/>
                </a:rPr>
                <a:t>Decision Rights</a:t>
              </a:r>
            </a:p>
          </p:txBody>
        </p:sp>
        <p:pic>
          <p:nvPicPr>
            <p:cNvPr id="16" name="Graphic 15" descr="Fork In Road with solid fill">
              <a:extLst>
                <a:ext uri="{FF2B5EF4-FFF2-40B4-BE49-F238E27FC236}">
                  <a16:creationId xmlns:a16="http://schemas.microsoft.com/office/drawing/2014/main" id="{3F79C2A7-0BAA-BA6C-3ED3-3FBB49835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05632" y="4231196"/>
              <a:ext cx="640080" cy="640080"/>
            </a:xfrm>
            <a:prstGeom prst="rect">
              <a:avLst/>
            </a:prstGeom>
            <a:effectLst>
              <a:outerShdw blurRad="63500" sx="102000" sy="102000" algn="ctr" rotWithShape="0">
                <a:prstClr val="black">
                  <a:alpha val="40000"/>
                </a:prstClr>
              </a:outerShdw>
            </a:effectLst>
          </p:spPr>
        </p:pic>
        <p:grpSp>
          <p:nvGrpSpPr>
            <p:cNvPr id="17" name="Group 16">
              <a:extLst>
                <a:ext uri="{FF2B5EF4-FFF2-40B4-BE49-F238E27FC236}">
                  <a16:creationId xmlns:a16="http://schemas.microsoft.com/office/drawing/2014/main" id="{768A5DEE-5AB0-1D81-8094-B31B0C70530A}"/>
                </a:ext>
              </a:extLst>
            </p:cNvPr>
            <p:cNvGrpSpPr/>
            <p:nvPr/>
          </p:nvGrpSpPr>
          <p:grpSpPr>
            <a:xfrm>
              <a:off x="2340911" y="3592551"/>
              <a:ext cx="1374826" cy="1374826"/>
              <a:chOff x="5397344" y="2303134"/>
              <a:chExt cx="1563550" cy="1563550"/>
            </a:xfrm>
          </p:grpSpPr>
          <p:sp>
            <p:nvSpPr>
              <p:cNvPr id="18" name="Flowchart: Connector 17">
                <a:extLst>
                  <a:ext uri="{FF2B5EF4-FFF2-40B4-BE49-F238E27FC236}">
                    <a16:creationId xmlns:a16="http://schemas.microsoft.com/office/drawing/2014/main" id="{724AD227-1441-8C15-4FCE-B54D66F4602B}"/>
                  </a:ext>
                </a:extLst>
              </p:cNvPr>
              <p:cNvSpPr/>
              <p:nvPr/>
            </p:nvSpPr>
            <p:spPr>
              <a:xfrm>
                <a:off x="5397344" y="2303134"/>
                <a:ext cx="1563550" cy="1563550"/>
              </a:xfrm>
              <a:prstGeom prst="flowChartConnector">
                <a:avLst/>
              </a:prstGeom>
              <a:solidFill>
                <a:srgbClr val="FFFFFF">
                  <a:lumMod val="95000"/>
                </a:srgb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cs typeface="Arial"/>
                  <a:sym typeface="Helvetica Neue"/>
                </a:endParaRPr>
              </a:p>
            </p:txBody>
          </p:sp>
          <p:sp>
            <p:nvSpPr>
              <p:cNvPr id="19" name="Flowchart: Connector 18">
                <a:extLst>
                  <a:ext uri="{FF2B5EF4-FFF2-40B4-BE49-F238E27FC236}">
                    <a16:creationId xmlns:a16="http://schemas.microsoft.com/office/drawing/2014/main" id="{FFCA3A75-2B67-C3D4-CB0B-F415AE99DFDD}"/>
                  </a:ext>
                </a:extLst>
              </p:cNvPr>
              <p:cNvSpPr/>
              <p:nvPr/>
            </p:nvSpPr>
            <p:spPr>
              <a:xfrm>
                <a:off x="5511288" y="2417078"/>
                <a:ext cx="1335663" cy="1335663"/>
              </a:xfrm>
              <a:prstGeom prst="flowChartConnector">
                <a:avLst/>
              </a:prstGeom>
              <a:solidFill>
                <a:srgbClr val="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cs typeface="Arial"/>
                  <a:sym typeface="Helvetica Neue"/>
                </a:endParaRPr>
              </a:p>
            </p:txBody>
          </p:sp>
          <p:sp>
            <p:nvSpPr>
              <p:cNvPr id="20" name="TextBox 19">
                <a:extLst>
                  <a:ext uri="{FF2B5EF4-FFF2-40B4-BE49-F238E27FC236}">
                    <a16:creationId xmlns:a16="http://schemas.microsoft.com/office/drawing/2014/main" id="{EBDEE591-ABEE-FE1D-CFEB-AE94FFDB9B10}"/>
                  </a:ext>
                </a:extLst>
              </p:cNvPr>
              <p:cNvSpPr txBox="1"/>
              <p:nvPr/>
            </p:nvSpPr>
            <p:spPr>
              <a:xfrm>
                <a:off x="5596420" y="3119556"/>
                <a:ext cx="1165396" cy="3392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525252"/>
                    </a:solidFill>
                    <a:effectLst/>
                    <a:uLnTx/>
                    <a:uFillTx/>
                    <a:latin typeface="IntelOne Text" panose="020B0503020203020204" pitchFamily="34" charset="0"/>
                    <a:cs typeface="Arial"/>
                    <a:sym typeface="Helvetica Neue"/>
                  </a:rPr>
                  <a:t>DATA</a:t>
                </a:r>
              </a:p>
            </p:txBody>
          </p:sp>
          <p:pic>
            <p:nvPicPr>
              <p:cNvPr id="21" name="Graphic 20" descr="Bar chart with solid fill">
                <a:extLst>
                  <a:ext uri="{FF2B5EF4-FFF2-40B4-BE49-F238E27FC236}">
                    <a16:creationId xmlns:a16="http://schemas.microsoft.com/office/drawing/2014/main" id="{67A366F1-5D0D-59B4-56BF-A8838C4139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50518" y="2673242"/>
                <a:ext cx="457200" cy="457200"/>
              </a:xfrm>
              <a:prstGeom prst="rect">
                <a:avLst/>
              </a:prstGeom>
            </p:spPr>
          </p:pic>
        </p:grpSp>
      </p:grpSp>
      <p:sp>
        <p:nvSpPr>
          <p:cNvPr id="2" name="TextBox 1">
            <a:extLst>
              <a:ext uri="{FF2B5EF4-FFF2-40B4-BE49-F238E27FC236}">
                <a16:creationId xmlns:a16="http://schemas.microsoft.com/office/drawing/2014/main" id="{925E659E-DE55-7A91-B4AD-DFF769A8B41D}"/>
              </a:ext>
            </a:extLst>
          </p:cNvPr>
          <p:cNvSpPr txBox="1"/>
          <p:nvPr/>
        </p:nvSpPr>
        <p:spPr>
          <a:xfrm>
            <a:off x="6011970" y="1478828"/>
            <a:ext cx="5492910" cy="2315916"/>
          </a:xfrm>
          <a:prstGeom prst="rect">
            <a:avLst/>
          </a:prstGeom>
          <a:noFill/>
          <a:ln w="25400" cap="flat" cmpd="sng" algn="ctr">
            <a:noFill/>
            <a:prstDash val="solid"/>
          </a:ln>
          <a:effectLst/>
        </p:spPr>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defRPr sz="3600" kern="1200" spc="0">
                <a:solidFill>
                  <a:srgbClr val="525252"/>
                </a:solidFill>
                <a:latin typeface="IntelOne Display Light"/>
                <a:ea typeface="Helvetica Neue"/>
                <a:cs typeface="Helvetica Neue"/>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a:gradFill>
                  <a:gsLst>
                    <a:gs pos="3252">
                      <a:srgbClr val="FFFFFF">
                        <a:alpha val="86000"/>
                      </a:srgbClr>
                    </a:gs>
                    <a:gs pos="42000">
                      <a:srgbClr val="FFFFFF"/>
                    </a:gs>
                    <a:gs pos="100000">
                      <a:srgbClr val="FFFFFF">
                        <a:alpha val="50000"/>
                      </a:srgbClr>
                    </a:gs>
                  </a:gsLst>
                  <a:lin ang="2700000" scaled="0"/>
                </a:gradFill>
                <a:latin typeface="IntelOne Display Medium"/>
                <a:ea typeface="Intel Clear Light" panose="020B0404020203020204" pitchFamily="34" charset="0"/>
                <a:cs typeface="Intel Clear Light" panose="020B0404020203020204" pitchFamily="34" charset="0"/>
              </a:rPr>
              <a:t>The IAO goal:</a:t>
            </a:r>
            <a:br>
              <a:rPr kumimoji="0" lang="en-US" sz="2400" b="0" i="0" u="none" strike="noStrike" kern="1200" cap="none" spc="0" normalizeH="0" baseline="0" noProof="0">
                <a:ln>
                  <a:noFill/>
                </a:ln>
                <a:solidFill>
                  <a:schemeClr val="tx1"/>
                </a:solidFill>
                <a:effectLst/>
                <a:uLnTx/>
                <a:uFillTx/>
                <a:latin typeface="IntelOne Text" panose="020B0503020203020204" pitchFamily="34" charset="0"/>
              </a:rPr>
            </a:br>
            <a:r>
              <a:rPr kumimoji="0" lang="en-US" sz="2400" b="0" i="0" u="none" strike="noStrike" kern="1200" cap="none" spc="0" normalizeH="0" baseline="0" noProof="0">
                <a:ln>
                  <a:noFill/>
                </a:ln>
                <a:solidFill>
                  <a:schemeClr val="tx1"/>
                </a:solidFill>
                <a:effectLst/>
                <a:uLnTx/>
                <a:uFillTx/>
                <a:latin typeface="IntelOne Text" panose="020B0503020203020204" pitchFamily="34" charset="0"/>
              </a:rPr>
              <a:t> </a:t>
            </a:r>
            <a:br>
              <a:rPr kumimoji="0" lang="en-US" sz="2400" b="0" i="0" u="none" strike="noStrike" kern="1200" cap="none" spc="0" normalizeH="0" baseline="0" noProof="0">
                <a:ln>
                  <a:noFill/>
                </a:ln>
                <a:solidFill>
                  <a:schemeClr val="tx1"/>
                </a:solidFill>
                <a:effectLst/>
                <a:uLnTx/>
                <a:uFillTx/>
                <a:latin typeface="IntelOne Text" panose="020B0503020203020204" pitchFamily="34" charset="0"/>
              </a:rPr>
            </a:br>
            <a:r>
              <a:rPr lang="en-US" sz="2400">
                <a:solidFill>
                  <a:schemeClr val="tx1"/>
                </a:solidFill>
                <a:latin typeface="+mj-lt"/>
                <a:ea typeface="+mn-ea"/>
                <a:cs typeface="Arial"/>
              </a:rPr>
              <a:t>Create a </a:t>
            </a:r>
            <a:r>
              <a:rPr lang="en-US" sz="2400">
                <a:solidFill>
                  <a:schemeClr val="tx1"/>
                </a:solidFill>
                <a:latin typeface="IntelOne Display Medium" panose="020B0703020203020204" pitchFamily="34" charset="0"/>
                <a:ea typeface="+mn-ea"/>
                <a:cs typeface="Arial"/>
              </a:rPr>
              <a:t>foundry accounting model </a:t>
            </a:r>
            <a:r>
              <a:rPr lang="en-US" sz="2400">
                <a:solidFill>
                  <a:schemeClr val="tx1"/>
                </a:solidFill>
                <a:latin typeface="+mj-lt"/>
                <a:ea typeface="+mn-ea"/>
                <a:cs typeface="Arial"/>
              </a:rPr>
              <a:t>further enhancing transparency, efficiency, &amp; accountability across </a:t>
            </a:r>
            <a:br>
              <a:rPr lang="en-US" sz="2400">
                <a:solidFill>
                  <a:schemeClr val="tx1"/>
                </a:solidFill>
                <a:latin typeface="+mj-lt"/>
                <a:ea typeface="+mn-ea"/>
                <a:cs typeface="Arial"/>
              </a:rPr>
            </a:br>
            <a:r>
              <a:rPr lang="en-US" sz="2400">
                <a:solidFill>
                  <a:schemeClr val="tx1"/>
                </a:solidFill>
                <a:latin typeface="IntelOne Display Medium" panose="020B0703020203020204" pitchFamily="34" charset="0"/>
                <a:ea typeface="+mn-ea"/>
                <a:cs typeface="Arial"/>
              </a:rPr>
              <a:t>all </a:t>
            </a:r>
            <a:r>
              <a:rPr lang="en-US" sz="2400">
                <a:solidFill>
                  <a:schemeClr val="tx1"/>
                </a:solidFill>
                <a:latin typeface="+mj-lt"/>
                <a:ea typeface="+mn-ea"/>
                <a:cs typeface="Arial"/>
              </a:rPr>
              <a:t>areas of the company.</a:t>
            </a:r>
          </a:p>
        </p:txBody>
      </p:sp>
      <p:sp>
        <p:nvSpPr>
          <p:cNvPr id="3" name="TextBox 2">
            <a:extLst>
              <a:ext uri="{FF2B5EF4-FFF2-40B4-BE49-F238E27FC236}">
                <a16:creationId xmlns:a16="http://schemas.microsoft.com/office/drawing/2014/main" id="{66EF30F2-4C42-EB2B-A52F-2A0BBD68B235}"/>
              </a:ext>
            </a:extLst>
          </p:cNvPr>
          <p:cNvSpPr txBox="1"/>
          <p:nvPr/>
        </p:nvSpPr>
        <p:spPr>
          <a:xfrm>
            <a:off x="6088666" y="4128006"/>
            <a:ext cx="498951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gradFill>
                  <a:gsLst>
                    <a:gs pos="3252">
                      <a:srgbClr val="FFFFFF">
                        <a:alpha val="86000"/>
                      </a:srgbClr>
                    </a:gs>
                    <a:gs pos="42000">
                      <a:srgbClr val="FFFFFF"/>
                    </a:gs>
                    <a:gs pos="100000">
                      <a:srgbClr val="FFFFFF">
                        <a:alpha val="50000"/>
                      </a:srgbClr>
                    </a:gs>
                  </a:gsLst>
                  <a:lin ang="2700000" scaled="0"/>
                </a:gradFill>
                <a:latin typeface="IntelOne Display Medium"/>
                <a:ea typeface="Intel Clear Light" panose="020B0404020203020204" pitchFamily="34" charset="0"/>
                <a:cs typeface="Intel Clear Light" panose="020B0404020203020204" pitchFamily="34" charset="0"/>
              </a:rPr>
              <a:t>What this means: </a:t>
            </a:r>
            <a:r>
              <a:rPr kumimoji="0" lang="en-US" b="0" i="0" u="none" strike="noStrike" kern="1200" cap="none" spc="0" normalizeH="0" baseline="0" noProof="0">
                <a:ln>
                  <a:noFill/>
                </a:ln>
                <a:solidFill>
                  <a:schemeClr val="tx1"/>
                </a:solidFill>
                <a:effectLst/>
                <a:uLnTx/>
                <a:uFillTx/>
                <a:latin typeface="+mj-lt"/>
                <a:cs typeface="Arial"/>
              </a:rPr>
              <a:t>Significant changes across our processes, systems and behaviors</a:t>
            </a:r>
          </a:p>
        </p:txBody>
      </p:sp>
    </p:spTree>
    <p:extLst>
      <p:ext uri="{BB962C8B-B14F-4D97-AF65-F5344CB8AC3E}">
        <p14:creationId xmlns:p14="http://schemas.microsoft.com/office/powerpoint/2010/main" val="3961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0EBA97-0C42-F701-98CB-501ABF3E4D2F}"/>
              </a:ext>
            </a:extLst>
          </p:cNvPr>
          <p:cNvSpPr/>
          <p:nvPr/>
        </p:nvSpPr>
        <p:spPr>
          <a:xfrm>
            <a:off x="549068" y="600075"/>
            <a:ext cx="11093864" cy="5324475"/>
          </a:xfrm>
          <a:prstGeom prst="rect">
            <a:avLst/>
          </a:prstGeom>
          <a:gradFill>
            <a:gsLst>
              <a:gs pos="33000">
                <a:srgbClr val="002060">
                  <a:alpha val="60000"/>
                </a:srgbClr>
              </a:gs>
              <a:gs pos="100000">
                <a:srgbClr val="002060">
                  <a:alpha val="81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defTabSz="609600" hangingPunct="1">
              <a:lnSpc>
                <a:spcPct val="85000"/>
              </a:lnSpc>
              <a:spcBef>
                <a:spcPts val="0"/>
              </a:spcBef>
            </a:pPr>
            <a:endParaRPr lang="en-US">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endParaRPr>
          </a:p>
        </p:txBody>
      </p:sp>
      <p:pic>
        <p:nvPicPr>
          <p:cNvPr id="14" name="Picture 13" descr="TSMC Logo and symbol, meaning, history, PNG">
            <a:extLst>
              <a:ext uri="{FF2B5EF4-FFF2-40B4-BE49-F238E27FC236}">
                <a16:creationId xmlns:a16="http://schemas.microsoft.com/office/drawing/2014/main" id="{E6CBD974-2EA2-B3F8-5BE0-5A05D37147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521" y="3004073"/>
            <a:ext cx="2571979" cy="161778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3913116-CD04-F111-78A1-599EADBD8187}"/>
              </a:ext>
            </a:extLst>
          </p:cNvPr>
          <p:cNvSpPr txBox="1"/>
          <p:nvPr/>
        </p:nvSpPr>
        <p:spPr>
          <a:xfrm>
            <a:off x="1630621" y="1483022"/>
            <a:ext cx="3582865" cy="1138773"/>
          </a:xfrm>
          <a:prstGeom prst="rect">
            <a:avLst/>
          </a:prstGeom>
          <a:noFill/>
        </p:spPr>
        <p:txBody>
          <a:bodyPr wrap="square" rtlCol="0">
            <a:spAutoFit/>
          </a:bodyPr>
          <a:lstStyle/>
          <a:p>
            <a:pPr lvl="0" algn="ctr" defTabSz="914400" hangingPunct="1">
              <a:lnSpc>
                <a:spcPct val="85000"/>
              </a:lnSpc>
              <a:spcBef>
                <a:spcPts val="0"/>
              </a:spcBef>
              <a:defRPr/>
            </a:pPr>
            <a:r>
              <a:rPr lang="en-US" sz="4000">
                <a:gradFill>
                  <a:gsLst>
                    <a:gs pos="3252">
                      <a:srgbClr val="FFFFFF">
                        <a:alpha val="86000"/>
                      </a:srgbClr>
                    </a:gs>
                    <a:gs pos="42000">
                      <a:srgbClr val="FFFFFF"/>
                    </a:gs>
                    <a:gs pos="100000">
                      <a:srgbClr val="FFFFFF">
                        <a:alpha val="50000"/>
                      </a:srgbClr>
                    </a:gs>
                  </a:gsLst>
                  <a:lin ang="2700000" scaled="0"/>
                </a:gradFill>
                <a:latin typeface="IntelOne Display Medium"/>
                <a:ea typeface="Intel Clear Light" panose="020B0404020203020204" pitchFamily="34" charset="0"/>
                <a:cs typeface="Intel Clear Light" panose="020B0404020203020204" pitchFamily="34" charset="0"/>
              </a:rPr>
              <a:t>Industry Leadership</a:t>
            </a:r>
          </a:p>
        </p:txBody>
      </p:sp>
      <p:sp>
        <p:nvSpPr>
          <p:cNvPr id="16" name="Rectangle 15">
            <a:extLst>
              <a:ext uri="{FF2B5EF4-FFF2-40B4-BE49-F238E27FC236}">
                <a16:creationId xmlns:a16="http://schemas.microsoft.com/office/drawing/2014/main" id="{7013FFFA-18FF-40EB-5D26-824C39B53D0B}"/>
              </a:ext>
            </a:extLst>
          </p:cNvPr>
          <p:cNvSpPr/>
          <p:nvPr/>
        </p:nvSpPr>
        <p:spPr>
          <a:xfrm>
            <a:off x="6604892" y="3068964"/>
            <a:ext cx="1564547" cy="1488002"/>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r>
              <a:rPr lang="en-US">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TMGF</a:t>
            </a:r>
          </a:p>
          <a:p>
            <a:pPr algn="ctr" defTabSz="609600">
              <a:lnSpc>
                <a:spcPct val="85000"/>
              </a:lnSpc>
              <a:spcBef>
                <a:spcPts val="0"/>
              </a:spcBef>
            </a:pPr>
            <a:r>
              <a:rPr lang="en-US">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Orgs</a:t>
            </a:r>
          </a:p>
        </p:txBody>
      </p:sp>
      <p:sp>
        <p:nvSpPr>
          <p:cNvPr id="17" name="Rectangle 16">
            <a:extLst>
              <a:ext uri="{FF2B5EF4-FFF2-40B4-BE49-F238E27FC236}">
                <a16:creationId xmlns:a16="http://schemas.microsoft.com/office/drawing/2014/main" id="{2B61A40F-8F12-25D2-7D3C-6447A31B0267}"/>
              </a:ext>
            </a:extLst>
          </p:cNvPr>
          <p:cNvSpPr/>
          <p:nvPr/>
        </p:nvSpPr>
        <p:spPr>
          <a:xfrm>
            <a:off x="9652192" y="3068964"/>
            <a:ext cx="1564547" cy="1488002"/>
          </a:xfrm>
          <a:prstGeom prst="rect">
            <a:avLst/>
          </a:prstGeom>
          <a:gradFill>
            <a:gsLst>
              <a:gs pos="6195">
                <a:srgbClr val="004A86">
                  <a:lumMod val="60000"/>
                  <a:lumOff val="40000"/>
                </a:srgbClr>
              </a:gs>
              <a:gs pos="33000">
                <a:srgbClr val="1E6CC9"/>
              </a:gs>
              <a:gs pos="100000">
                <a:srgbClr val="08389B"/>
              </a:gs>
            </a:gsLst>
            <a:lin ang="2700000" scaled="0"/>
          </a:gradFill>
          <a:ln w="12700">
            <a:miter lim="400000"/>
          </a:ln>
          <a:effectLst>
            <a:outerShdw blurRad="63500" dist="25400" sx="102000" sy="102000" algn="ctr" rotWithShape="0">
              <a:prstClr val="black">
                <a:alpha val="15000"/>
              </a:prstClr>
            </a:outerShdw>
          </a:effectLst>
        </p:spPr>
        <p:txBody>
          <a:bodyPr lIns="91440" tIns="91440" rIns="91440" bIns="0" anchor="ctr"/>
          <a:lstStyle/>
          <a:p>
            <a:pPr algn="ctr" defTabSz="609600">
              <a:lnSpc>
                <a:spcPct val="85000"/>
              </a:lnSpc>
              <a:spcBef>
                <a:spcPts val="0"/>
              </a:spcBef>
            </a:pPr>
            <a:r>
              <a:rPr lang="en-US">
                <a:gradFill>
                  <a:gsLst>
                    <a:gs pos="3252">
                      <a:srgbClr val="FFFFFF">
                        <a:alpha val="86000"/>
                      </a:srgbClr>
                    </a:gs>
                    <a:gs pos="42000">
                      <a:srgbClr val="FFFFFF"/>
                    </a:gs>
                    <a:gs pos="100000">
                      <a:srgbClr val="FFFFFF">
                        <a:alpha val="50000"/>
                      </a:srgbClr>
                    </a:gs>
                  </a:gsLst>
                  <a:lin ang="2700000" scaled="0"/>
                </a:gradFill>
                <a:latin typeface="IntelOne Display Medium" panose="020B0703020203020204" pitchFamily="34" charset="0"/>
                <a:ea typeface="Intel Clear Light" panose="020B0404020203020204" pitchFamily="34" charset="0"/>
                <a:cs typeface="Intel Clear Light" panose="020B0404020203020204" pitchFamily="34" charset="0"/>
              </a:rPr>
              <a:t>Business Units</a:t>
            </a:r>
          </a:p>
        </p:txBody>
      </p:sp>
      <p:pic>
        <p:nvPicPr>
          <p:cNvPr id="18" name="Graphic 17" descr="Add with solid fill">
            <a:extLst>
              <a:ext uri="{FF2B5EF4-FFF2-40B4-BE49-F238E27FC236}">
                <a16:creationId xmlns:a16="http://schemas.microsoft.com/office/drawing/2014/main" id="{75521660-0F91-5D69-3D43-D5C7C12D6C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4455" y="3526605"/>
            <a:ext cx="572721" cy="572721"/>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69BAB69D-7C8F-B081-1022-B7376A2629F0}"/>
              </a:ext>
            </a:extLst>
          </p:cNvPr>
          <p:cNvSpPr txBox="1"/>
          <p:nvPr/>
        </p:nvSpPr>
        <p:spPr>
          <a:xfrm>
            <a:off x="6591866" y="4870900"/>
            <a:ext cx="4613332" cy="824841"/>
          </a:xfrm>
          <a:prstGeom prst="rect">
            <a:avLst/>
          </a:prstGeom>
          <a:noFill/>
        </p:spPr>
        <p:txBody>
          <a:bodyPr wrap="square" rtlCol="0">
            <a:spAutoFit/>
          </a:bodyPr>
          <a:lstStyle/>
          <a:p>
            <a:pPr algn="ctr" defTabSz="914400" eaLnBrk="1" hangingPunct="1">
              <a:lnSpc>
                <a:spcPct val="85000"/>
              </a:lnSpc>
              <a:spcBef>
                <a:spcPts val="0"/>
              </a:spcBef>
              <a:defRPr/>
            </a:pPr>
            <a:r>
              <a:rPr lang="en-US" sz="2800">
                <a:gradFill>
                  <a:gsLst>
                    <a:gs pos="3252">
                      <a:srgbClr val="FFFFFF">
                        <a:alpha val="86000"/>
                      </a:srgbClr>
                    </a:gs>
                    <a:gs pos="42000">
                      <a:srgbClr val="FFFFFF"/>
                    </a:gs>
                    <a:gs pos="100000">
                      <a:srgbClr val="FFFFFF">
                        <a:alpha val="50000"/>
                      </a:srgbClr>
                    </a:gs>
                  </a:gsLst>
                  <a:lin ang="2700000" scaled="0"/>
                </a:gradFill>
                <a:latin typeface="IntelOne Display Medium"/>
                <a:ea typeface="Intel Clear Light" panose="020B0404020203020204" pitchFamily="34" charset="0"/>
                <a:cs typeface="Intel Clear Light" panose="020B0404020203020204" pitchFamily="34" charset="0"/>
              </a:rPr>
              <a:t>Strategic Partnership to Regain Leadership</a:t>
            </a:r>
          </a:p>
        </p:txBody>
      </p:sp>
      <p:pic>
        <p:nvPicPr>
          <p:cNvPr id="20" name="Picture 19">
            <a:extLst>
              <a:ext uri="{FF2B5EF4-FFF2-40B4-BE49-F238E27FC236}">
                <a16:creationId xmlns:a16="http://schemas.microsoft.com/office/drawing/2014/main" id="{CBBD2F3D-BDD7-25DC-0293-C8FF9EB4916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51930" y="1441753"/>
            <a:ext cx="2862070" cy="1161046"/>
          </a:xfrm>
          <a:prstGeom prst="rect">
            <a:avLst/>
          </a:prstGeom>
          <a:effectLst>
            <a:outerShdw blurRad="50800" dist="38100" dir="5400000" algn="t" rotWithShape="0">
              <a:prstClr val="black">
                <a:alpha val="40000"/>
              </a:prstClr>
            </a:outerShdw>
          </a:effectLst>
        </p:spPr>
      </p:pic>
      <p:pic>
        <p:nvPicPr>
          <p:cNvPr id="21" name="Graphic 20" descr="Add with solid fill">
            <a:extLst>
              <a:ext uri="{FF2B5EF4-FFF2-40B4-BE49-F238E27FC236}">
                <a16:creationId xmlns:a16="http://schemas.microsoft.com/office/drawing/2014/main" id="{C5ECD422-313F-E2E0-2375-C5723929E1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5694" y="3526605"/>
            <a:ext cx="572721" cy="572721"/>
          </a:xfrm>
          <a:prstGeom prst="rect">
            <a:avLst/>
          </a:prstGeom>
          <a:effectLst>
            <a:outerShdw blurRad="50800" dist="38100" dir="5400000" algn="t" rotWithShape="0">
              <a:prstClr val="black">
                <a:alpha val="40000"/>
              </a:prstClr>
            </a:outerShdw>
          </a:effectLst>
        </p:spPr>
      </p:pic>
      <p:pic>
        <p:nvPicPr>
          <p:cNvPr id="22" name="Picture 2">
            <a:extLst>
              <a:ext uri="{FF2B5EF4-FFF2-40B4-BE49-F238E27FC236}">
                <a16:creationId xmlns:a16="http://schemas.microsoft.com/office/drawing/2014/main" id="{8DF52FC9-D15D-E8C4-B2D7-1E516FA0675C}"/>
              </a:ext>
            </a:extLst>
          </p:cNvPr>
          <p:cNvPicPr>
            <a:picLocks noChangeAspect="1" noChangeArrowheads="1"/>
          </p:cNvPicPr>
          <p:nvPr/>
        </p:nvPicPr>
        <p:blipFill>
          <a:blip r:embed="rId7" cstate="print">
            <a:alphaModFix amt="90000"/>
            <a:extLst>
              <a:ext uri="{28A0092B-C50C-407E-A947-70E740481C1C}">
                <a14:useLocalDpi xmlns:a14="http://schemas.microsoft.com/office/drawing/2010/main" val="0"/>
              </a:ext>
            </a:extLst>
          </a:blip>
          <a:srcRect/>
          <a:stretch>
            <a:fillRect/>
          </a:stretch>
        </p:blipFill>
        <p:spPr bwMode="auto">
          <a:xfrm>
            <a:off x="4015609" y="2983839"/>
            <a:ext cx="1396463" cy="165825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7821A03B-3777-0F4D-9141-F718E209F008}"/>
              </a:ext>
            </a:extLst>
          </p:cNvPr>
          <p:cNvCxnSpPr>
            <a:cxnSpLocks/>
          </p:cNvCxnSpPr>
          <p:nvPr/>
        </p:nvCxnSpPr>
        <p:spPr>
          <a:xfrm>
            <a:off x="6096000" y="876300"/>
            <a:ext cx="0" cy="4641850"/>
          </a:xfrm>
          <a:prstGeom prst="line">
            <a:avLst/>
          </a:prstGeom>
          <a:noFill/>
          <a:ln w="34925" cap="flat">
            <a:gradFill>
              <a:gsLst>
                <a:gs pos="0">
                  <a:schemeClr val="accent2">
                    <a:alpha val="0"/>
                  </a:schemeClr>
                </a:gs>
                <a:gs pos="51000">
                  <a:schemeClr val="accent2"/>
                </a:gs>
                <a:gs pos="100000">
                  <a:schemeClr val="accent2">
                    <a:alpha val="0"/>
                  </a:schemeClr>
                </a:gs>
              </a:gsLst>
              <a:lin ang="5400000" scaled="1"/>
            </a:gra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7030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A2F8D69-6EED-0F64-7AF7-8B48D988904F}"/>
              </a:ext>
            </a:extLst>
          </p:cNvPr>
          <p:cNvSpPr/>
          <p:nvPr/>
        </p:nvSpPr>
        <p:spPr>
          <a:xfrm>
            <a:off x="302694" y="1280269"/>
            <a:ext cx="11593150" cy="4627052"/>
          </a:xfrm>
          <a:prstGeom prst="rect">
            <a:avLst/>
          </a:prstGeom>
          <a:gradFill>
            <a:gsLst>
              <a:gs pos="33000">
                <a:srgbClr val="002060">
                  <a:alpha val="60000"/>
                </a:srgbClr>
              </a:gs>
              <a:gs pos="100000">
                <a:srgbClr val="002060">
                  <a:alpha val="81000"/>
                </a:srgbClr>
              </a:gs>
            </a:gsLst>
            <a:lin ang="2700000" scaled="0"/>
          </a:gradFill>
          <a:ln w="12700">
            <a:solidFill>
              <a:schemeClr val="bg2">
                <a:lumMod val="60000"/>
                <a:lumOff val="40000"/>
              </a:schemeClr>
            </a:solidFill>
            <a:miter lim="400000"/>
          </a:ln>
          <a:effectLst>
            <a:outerShdw blurRad="63500" dist="25400" sx="102000" sy="102000" algn="ctr" rotWithShape="0">
              <a:prstClr val="black">
                <a:alpha val="15000"/>
              </a:prstClr>
            </a:outerShdw>
          </a:effectLst>
        </p:spPr>
        <p:txBody>
          <a:bodyPr lIns="548640" tIns="91440" rIns="91440" bIns="0" anchor="ctr"/>
          <a:lstStyle/>
          <a:p>
            <a:pPr defTabSz="609600" hangingPunct="1">
              <a:lnSpc>
                <a:spcPct val="85000"/>
              </a:lnSpc>
              <a:spcBef>
                <a:spcPts val="0"/>
              </a:spcBef>
            </a:pPr>
            <a:endParaRPr lang="en-US">
              <a:gradFill>
                <a:gsLst>
                  <a:gs pos="3252">
                    <a:srgbClr val="FFFFFF">
                      <a:alpha val="86000"/>
                    </a:srgbClr>
                  </a:gs>
                  <a:gs pos="42000">
                    <a:srgbClr val="FFFFFF"/>
                  </a:gs>
                  <a:gs pos="100000">
                    <a:srgbClr val="FFFFFF">
                      <a:alpha val="50000"/>
                    </a:srgbClr>
                  </a:gs>
                </a:gsLst>
                <a:lin ang="2700000" scaled="0"/>
              </a:gradFill>
              <a:latin typeface="IntelOne Display Regular"/>
              <a:ea typeface="Intel Clear Light" panose="020B0404020203020204" pitchFamily="34" charset="0"/>
              <a:cs typeface="Intel Clear Light" panose="020B0404020203020204" pitchFamily="34" charset="0"/>
            </a:endParaRPr>
          </a:p>
        </p:txBody>
      </p:sp>
      <p:sp>
        <p:nvSpPr>
          <p:cNvPr id="2" name="Title 1">
            <a:extLst>
              <a:ext uri="{FF2B5EF4-FFF2-40B4-BE49-F238E27FC236}">
                <a16:creationId xmlns:a16="http://schemas.microsoft.com/office/drawing/2014/main" id="{6593D1F1-B3D3-50DC-6A30-D2CCDDE1C4C9}"/>
              </a:ext>
            </a:extLst>
          </p:cNvPr>
          <p:cNvSpPr>
            <a:spLocks noGrp="1"/>
          </p:cNvSpPr>
          <p:nvPr>
            <p:ph type="title"/>
          </p:nvPr>
        </p:nvSpPr>
        <p:spPr/>
        <p:txBody>
          <a:bodyPr/>
          <a:lstStyle/>
          <a:p>
            <a:r>
              <a:rPr lang="en-US"/>
              <a:t>The IAO Model</a:t>
            </a:r>
          </a:p>
        </p:txBody>
      </p:sp>
      <p:graphicFrame>
        <p:nvGraphicFramePr>
          <p:cNvPr id="5" name="Table 4">
            <a:extLst>
              <a:ext uri="{FF2B5EF4-FFF2-40B4-BE49-F238E27FC236}">
                <a16:creationId xmlns:a16="http://schemas.microsoft.com/office/drawing/2014/main" id="{ACD38700-4CCD-FCEC-D69E-D18C77579FB2}"/>
              </a:ext>
            </a:extLst>
          </p:cNvPr>
          <p:cNvGraphicFramePr>
            <a:graphicFrameLocks noGrp="1"/>
          </p:cNvGraphicFramePr>
          <p:nvPr>
            <p:extLst>
              <p:ext uri="{D42A27DB-BD31-4B8C-83A1-F6EECF244321}">
                <p14:modId xmlns:p14="http://schemas.microsoft.com/office/powerpoint/2010/main" val="1653514077"/>
              </p:ext>
            </p:extLst>
          </p:nvPr>
        </p:nvGraphicFramePr>
        <p:xfrm>
          <a:off x="9181994" y="1280269"/>
          <a:ext cx="2713850" cy="4627050"/>
        </p:xfrm>
        <a:graphic>
          <a:graphicData uri="http://schemas.openxmlformats.org/drawingml/2006/table">
            <a:tbl>
              <a:tblPr bandRow="1">
                <a:tableStyleId>{2D5ABB26-0587-4C30-8999-92F81FD0307C}</a:tableStyleId>
              </a:tblPr>
              <a:tblGrid>
                <a:gridCol w="2713850">
                  <a:extLst>
                    <a:ext uri="{9D8B030D-6E8A-4147-A177-3AD203B41FA5}">
                      <a16:colId xmlns:a16="http://schemas.microsoft.com/office/drawing/2014/main" val="1975776596"/>
                    </a:ext>
                  </a:extLst>
                </a:gridCol>
              </a:tblGrid>
              <a:tr h="925410">
                <a:tc>
                  <a:txBody>
                    <a:bodyPr/>
                    <a:lstStyle/>
                    <a:p>
                      <a:r>
                        <a:rPr lang="en-US" sz="1600">
                          <a:latin typeface="IntelOne Display Medium" panose="020B0703020203020204" pitchFamily="34" charset="0"/>
                        </a:rPr>
                        <a:t>One Intel</a:t>
                      </a:r>
                    </a:p>
                  </a:txBody>
                  <a:tcPr marL="137160" marR="0" anchor="ctr">
                    <a:lnL>
                      <a:noFill/>
                    </a:lnL>
                    <a:lnR>
                      <a:noFill/>
                    </a:lnR>
                    <a:lnT w="6350" cap="flat" cmpd="sng" algn="ctr">
                      <a:no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11E53">
                        <a:alpha val="44706"/>
                      </a:srgbClr>
                    </a:solidFill>
                  </a:tcPr>
                </a:tc>
                <a:extLst>
                  <a:ext uri="{0D108BD9-81ED-4DB2-BD59-A6C34878D82A}">
                    <a16:rowId xmlns:a16="http://schemas.microsoft.com/office/drawing/2014/main" val="1099476583"/>
                  </a:ext>
                </a:extLst>
              </a:tr>
              <a:tr h="925410">
                <a:tc>
                  <a:txBody>
                    <a:bodyPr/>
                    <a:lstStyle/>
                    <a:p>
                      <a:r>
                        <a:rPr lang="en-US" sz="1600">
                          <a:latin typeface="IntelOne Display Medium" panose="020B0703020203020204" pitchFamily="34" charset="0"/>
                        </a:rPr>
                        <a:t>Cash Flow Focused</a:t>
                      </a:r>
                    </a:p>
                  </a:txBody>
                  <a:tcPr marL="137160" marR="0" anchor="ctr">
                    <a:lnL>
                      <a:noFill/>
                    </a:lnL>
                    <a:lnR>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11E53">
                        <a:alpha val="85000"/>
                      </a:srgbClr>
                    </a:solidFill>
                  </a:tcPr>
                </a:tc>
                <a:extLst>
                  <a:ext uri="{0D108BD9-81ED-4DB2-BD59-A6C34878D82A}">
                    <a16:rowId xmlns:a16="http://schemas.microsoft.com/office/drawing/2014/main" val="3644076276"/>
                  </a:ext>
                </a:extLst>
              </a:tr>
              <a:tr h="925410">
                <a:tc>
                  <a:txBody>
                    <a:bodyPr/>
                    <a:lstStyle/>
                    <a:p>
                      <a:pPr lvl="0">
                        <a:buNone/>
                      </a:pPr>
                      <a:r>
                        <a:rPr lang="en-US" sz="1600">
                          <a:latin typeface="IntelOne Display Medium" panose="020B0703020203020204" pitchFamily="34" charset="0"/>
                        </a:rPr>
                        <a:t>Lead with Process / Systems</a:t>
                      </a:r>
                    </a:p>
                  </a:txBody>
                  <a:tcPr marL="137160" marR="0" anchor="ctr">
                    <a:lnL>
                      <a:noFill/>
                    </a:lnL>
                    <a:lnR>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11E53">
                        <a:alpha val="50000"/>
                      </a:srgbClr>
                    </a:solidFill>
                  </a:tcPr>
                </a:tc>
                <a:extLst>
                  <a:ext uri="{0D108BD9-81ED-4DB2-BD59-A6C34878D82A}">
                    <a16:rowId xmlns:a16="http://schemas.microsoft.com/office/drawing/2014/main" val="1574209050"/>
                  </a:ext>
                </a:extLst>
              </a:tr>
              <a:tr h="925410">
                <a:tc>
                  <a:txBody>
                    <a:bodyPr/>
                    <a:lstStyle/>
                    <a:p>
                      <a:pPr lvl="0">
                        <a:buNone/>
                      </a:pPr>
                      <a:r>
                        <a:rPr lang="en-US" sz="1600">
                          <a:latin typeface="IntelOne Display Medium" panose="020B0703020203020204" pitchFamily="34" charset="0"/>
                        </a:rPr>
                        <a:t>Embrace Standardization</a:t>
                      </a:r>
                    </a:p>
                  </a:txBody>
                  <a:tcPr marL="137160" marR="0" anchor="ctr">
                    <a:lnL>
                      <a:noFill/>
                    </a:lnL>
                    <a:lnR>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11E53"/>
                    </a:solidFill>
                  </a:tcPr>
                </a:tc>
                <a:extLst>
                  <a:ext uri="{0D108BD9-81ED-4DB2-BD59-A6C34878D82A}">
                    <a16:rowId xmlns:a16="http://schemas.microsoft.com/office/drawing/2014/main" val="4063731409"/>
                  </a:ext>
                </a:extLst>
              </a:tr>
              <a:tr h="925410">
                <a:tc>
                  <a:txBody>
                    <a:bodyPr/>
                    <a:lstStyle/>
                    <a:p>
                      <a:pPr lvl="0">
                        <a:buNone/>
                      </a:pPr>
                      <a:r>
                        <a:rPr lang="en-US" sz="1600">
                          <a:latin typeface="IntelOne Display Medium" panose="020B0703020203020204" pitchFamily="34" charset="0"/>
                        </a:rPr>
                        <a:t>One Price</a:t>
                      </a:r>
                    </a:p>
                    <a:p>
                      <a:pPr lvl="0">
                        <a:buNone/>
                      </a:pPr>
                      <a:r>
                        <a:rPr lang="en-US" sz="1600">
                          <a:latin typeface="IntelOne Display Medium" panose="020B0703020203020204" pitchFamily="34" charset="0"/>
                        </a:rPr>
                        <a:t>Product Specific Charges</a:t>
                      </a:r>
                    </a:p>
                  </a:txBody>
                  <a:tcPr marL="137160" marR="0" anchor="ctr">
                    <a:lnL>
                      <a:noFill/>
                    </a:lnL>
                    <a:lnR>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11E53">
                        <a:alpha val="50000"/>
                      </a:srgbClr>
                    </a:solidFill>
                  </a:tcPr>
                </a:tc>
                <a:extLst>
                  <a:ext uri="{0D108BD9-81ED-4DB2-BD59-A6C34878D82A}">
                    <a16:rowId xmlns:a16="http://schemas.microsoft.com/office/drawing/2014/main" val="3221200790"/>
                  </a:ext>
                </a:extLst>
              </a:tr>
            </a:tbl>
          </a:graphicData>
        </a:graphic>
      </p:graphicFrame>
      <p:grpSp>
        <p:nvGrpSpPr>
          <p:cNvPr id="6" name="Group 5">
            <a:extLst>
              <a:ext uri="{FF2B5EF4-FFF2-40B4-BE49-F238E27FC236}">
                <a16:creationId xmlns:a16="http://schemas.microsoft.com/office/drawing/2014/main" id="{6B6350D8-9C9B-9CA9-51BA-95CD8949E563}"/>
              </a:ext>
            </a:extLst>
          </p:cNvPr>
          <p:cNvGrpSpPr/>
          <p:nvPr/>
        </p:nvGrpSpPr>
        <p:grpSpPr>
          <a:xfrm>
            <a:off x="1350081" y="1911645"/>
            <a:ext cx="1785988" cy="3471641"/>
            <a:chOff x="609600" y="1554480"/>
            <a:chExt cx="2034540" cy="3954780"/>
          </a:xfrm>
        </p:grpSpPr>
        <p:sp>
          <p:nvSpPr>
            <p:cNvPr id="7" name="Rectangle 6">
              <a:extLst>
                <a:ext uri="{FF2B5EF4-FFF2-40B4-BE49-F238E27FC236}">
                  <a16:creationId xmlns:a16="http://schemas.microsoft.com/office/drawing/2014/main" id="{D67B95A4-52E3-C04A-12C9-AF468D64DC85}"/>
                </a:ext>
              </a:extLst>
            </p:cNvPr>
            <p:cNvSpPr/>
            <p:nvPr/>
          </p:nvSpPr>
          <p:spPr>
            <a:xfrm>
              <a:off x="609600" y="1554480"/>
              <a:ext cx="2034540" cy="3954780"/>
            </a:xfrm>
            <a:prstGeom prst="rect">
              <a:avLst/>
            </a:prstGeom>
            <a:solidFill>
              <a:srgbClr val="011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8" name="Rectangle 7">
              <a:extLst>
                <a:ext uri="{FF2B5EF4-FFF2-40B4-BE49-F238E27FC236}">
                  <a16:creationId xmlns:a16="http://schemas.microsoft.com/office/drawing/2014/main" id="{25AA3D1B-7476-F478-24C8-3C9E41074341}"/>
                </a:ext>
              </a:extLst>
            </p:cNvPr>
            <p:cNvSpPr/>
            <p:nvPr/>
          </p:nvSpPr>
          <p:spPr>
            <a:xfrm>
              <a:off x="777240" y="1709568"/>
              <a:ext cx="1684020" cy="482303"/>
            </a:xfrm>
            <a:prstGeom prst="rect">
              <a:avLst/>
            </a:prstGeom>
            <a:solidFill>
              <a:schemeClr val="accent1">
                <a:lumMod val="60000"/>
                <a:lumOff val="40000"/>
                <a:alpha val="7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lOne Display Medium" panose="020B0703020203020204" pitchFamily="34" charset="0"/>
                </a:rPr>
                <a:t>IDM Fab</a:t>
              </a:r>
            </a:p>
          </p:txBody>
        </p:sp>
        <p:sp>
          <p:nvSpPr>
            <p:cNvPr id="9" name="Rectangle 8">
              <a:extLst>
                <a:ext uri="{FF2B5EF4-FFF2-40B4-BE49-F238E27FC236}">
                  <a16:creationId xmlns:a16="http://schemas.microsoft.com/office/drawing/2014/main" id="{4F6F8F72-F6FB-D318-8BB8-75B536129AE8}"/>
                </a:ext>
              </a:extLst>
            </p:cNvPr>
            <p:cNvSpPr/>
            <p:nvPr/>
          </p:nvSpPr>
          <p:spPr>
            <a:xfrm>
              <a:off x="777240" y="2296308"/>
              <a:ext cx="1684020" cy="482303"/>
            </a:xfrm>
            <a:prstGeom prst="rect">
              <a:avLst/>
            </a:prstGeom>
            <a:solidFill>
              <a:schemeClr val="accent1">
                <a:lumMod val="60000"/>
                <a:lumOff val="40000"/>
                <a:alpha val="7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lOne Display Medium" panose="020B0703020203020204" pitchFamily="34" charset="0"/>
                </a:rPr>
                <a:t>Package</a:t>
              </a:r>
            </a:p>
          </p:txBody>
        </p:sp>
        <p:sp>
          <p:nvSpPr>
            <p:cNvPr id="10" name="Rectangle 9">
              <a:extLst>
                <a:ext uri="{FF2B5EF4-FFF2-40B4-BE49-F238E27FC236}">
                  <a16:creationId xmlns:a16="http://schemas.microsoft.com/office/drawing/2014/main" id="{E61B6648-7319-C1A4-EDF1-88D5FC36BDF1}"/>
                </a:ext>
              </a:extLst>
            </p:cNvPr>
            <p:cNvSpPr/>
            <p:nvPr/>
          </p:nvSpPr>
          <p:spPr>
            <a:xfrm>
              <a:off x="777240" y="2883048"/>
              <a:ext cx="1684020" cy="482303"/>
            </a:xfrm>
            <a:prstGeom prst="rect">
              <a:avLst/>
            </a:prstGeom>
            <a:solidFill>
              <a:schemeClr val="accent1">
                <a:lumMod val="60000"/>
                <a:lumOff val="40000"/>
                <a:alpha val="7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lOne Display Medium" panose="020B0703020203020204" pitchFamily="34" charset="0"/>
                </a:rPr>
                <a:t>A/T, Die Prep</a:t>
              </a:r>
            </a:p>
          </p:txBody>
        </p:sp>
        <p:sp>
          <p:nvSpPr>
            <p:cNvPr id="11" name="Rectangle 10">
              <a:extLst>
                <a:ext uri="{FF2B5EF4-FFF2-40B4-BE49-F238E27FC236}">
                  <a16:creationId xmlns:a16="http://schemas.microsoft.com/office/drawing/2014/main" id="{74937943-5D5F-67FD-4239-ED2B173E0D03}"/>
                </a:ext>
              </a:extLst>
            </p:cNvPr>
            <p:cNvSpPr/>
            <p:nvPr/>
          </p:nvSpPr>
          <p:spPr>
            <a:xfrm>
              <a:off x="777240" y="3477408"/>
              <a:ext cx="1684020" cy="482303"/>
            </a:xfrm>
            <a:prstGeom prst="rect">
              <a:avLst/>
            </a:prstGeom>
            <a:solidFill>
              <a:schemeClr val="accent1">
                <a:lumMod val="60000"/>
                <a:lumOff val="40000"/>
                <a:alpha val="7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lOne Display Medium" panose="020B0703020203020204" pitchFamily="34" charset="0"/>
                </a:rPr>
                <a:t>TD</a:t>
              </a:r>
            </a:p>
          </p:txBody>
        </p:sp>
        <p:sp>
          <p:nvSpPr>
            <p:cNvPr id="12" name="Rectangle 11">
              <a:extLst>
                <a:ext uri="{FF2B5EF4-FFF2-40B4-BE49-F238E27FC236}">
                  <a16:creationId xmlns:a16="http://schemas.microsoft.com/office/drawing/2014/main" id="{FABD7926-34EC-B02B-2DFB-8F1338295D7A}"/>
                </a:ext>
              </a:extLst>
            </p:cNvPr>
            <p:cNvSpPr/>
            <p:nvPr/>
          </p:nvSpPr>
          <p:spPr>
            <a:xfrm>
              <a:off x="777240" y="4087008"/>
              <a:ext cx="1684020" cy="48230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effectLst>
                    <a:outerShdw blurRad="38100" dist="38100" dir="2700000" algn="tl">
                      <a:srgbClr val="000000">
                        <a:alpha val="43137"/>
                      </a:srgbClr>
                    </a:outerShdw>
                  </a:effectLst>
                </a:rPr>
                <a:t>IFS</a:t>
              </a:r>
            </a:p>
          </p:txBody>
        </p:sp>
        <p:sp>
          <p:nvSpPr>
            <p:cNvPr id="13" name="Rectangle 12">
              <a:extLst>
                <a:ext uri="{FF2B5EF4-FFF2-40B4-BE49-F238E27FC236}">
                  <a16:creationId xmlns:a16="http://schemas.microsoft.com/office/drawing/2014/main" id="{A8A5DC0E-4069-E4CD-363D-12A65141EA1D}"/>
                </a:ext>
              </a:extLst>
            </p:cNvPr>
            <p:cNvSpPr/>
            <p:nvPr/>
          </p:nvSpPr>
          <p:spPr>
            <a:xfrm>
              <a:off x="777240" y="4681368"/>
              <a:ext cx="1684020" cy="482303"/>
            </a:xfrm>
            <a:prstGeom prst="rect">
              <a:avLst/>
            </a:prstGeom>
            <a:solidFill>
              <a:schemeClr val="accent6">
                <a:alpha val="90000"/>
              </a:schemeClr>
            </a:solid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lOne Display Medium" panose="020B0703020203020204" pitchFamily="34" charset="0"/>
                </a:rPr>
                <a:t>Tower</a:t>
              </a:r>
            </a:p>
          </p:txBody>
        </p:sp>
      </p:grpSp>
      <p:grpSp>
        <p:nvGrpSpPr>
          <p:cNvPr id="14" name="Group 13">
            <a:extLst>
              <a:ext uri="{FF2B5EF4-FFF2-40B4-BE49-F238E27FC236}">
                <a16:creationId xmlns:a16="http://schemas.microsoft.com/office/drawing/2014/main" id="{A3C21441-9E24-AC84-1F6F-EE5D286082E7}"/>
              </a:ext>
            </a:extLst>
          </p:cNvPr>
          <p:cNvGrpSpPr/>
          <p:nvPr/>
        </p:nvGrpSpPr>
        <p:grpSpPr>
          <a:xfrm>
            <a:off x="5638735" y="1911645"/>
            <a:ext cx="1785988" cy="3471641"/>
            <a:chOff x="961196" y="1554480"/>
            <a:chExt cx="2034540" cy="3954780"/>
          </a:xfrm>
        </p:grpSpPr>
        <p:sp>
          <p:nvSpPr>
            <p:cNvPr id="15" name="Rectangle 14">
              <a:extLst>
                <a:ext uri="{FF2B5EF4-FFF2-40B4-BE49-F238E27FC236}">
                  <a16:creationId xmlns:a16="http://schemas.microsoft.com/office/drawing/2014/main" id="{1153BE1A-98C4-94EE-8D91-84D9EA4E54A5}"/>
                </a:ext>
              </a:extLst>
            </p:cNvPr>
            <p:cNvSpPr/>
            <p:nvPr/>
          </p:nvSpPr>
          <p:spPr>
            <a:xfrm>
              <a:off x="961196" y="1554480"/>
              <a:ext cx="2034540" cy="39547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6" name="Rectangle 15">
              <a:extLst>
                <a:ext uri="{FF2B5EF4-FFF2-40B4-BE49-F238E27FC236}">
                  <a16:creationId xmlns:a16="http://schemas.microsoft.com/office/drawing/2014/main" id="{B220FE28-B8AB-EFBE-6F0E-2DA6AD05EFF4}"/>
                </a:ext>
              </a:extLst>
            </p:cNvPr>
            <p:cNvSpPr/>
            <p:nvPr/>
          </p:nvSpPr>
          <p:spPr>
            <a:xfrm>
              <a:off x="1128836" y="1709569"/>
              <a:ext cx="1684020" cy="355452"/>
            </a:xfrm>
            <a:prstGeom prst="rect">
              <a:avLst/>
            </a:prstGeom>
            <a:solidFill>
              <a:schemeClr val="accent1">
                <a:lumMod val="60000"/>
                <a:lumOff val="40000"/>
                <a:alpha val="7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lOne Display Medium" panose="020B0703020203020204" pitchFamily="34" charset="0"/>
                </a:rPr>
                <a:t>DCAI</a:t>
              </a:r>
            </a:p>
          </p:txBody>
        </p:sp>
        <p:sp>
          <p:nvSpPr>
            <p:cNvPr id="17" name="Rectangle 16">
              <a:extLst>
                <a:ext uri="{FF2B5EF4-FFF2-40B4-BE49-F238E27FC236}">
                  <a16:creationId xmlns:a16="http://schemas.microsoft.com/office/drawing/2014/main" id="{C9CF900F-6AA5-FE4F-FEA4-676185CFA921}"/>
                </a:ext>
              </a:extLst>
            </p:cNvPr>
            <p:cNvSpPr/>
            <p:nvPr/>
          </p:nvSpPr>
          <p:spPr>
            <a:xfrm>
              <a:off x="1128836" y="2179466"/>
              <a:ext cx="1684020" cy="355452"/>
            </a:xfrm>
            <a:prstGeom prst="rect">
              <a:avLst/>
            </a:prstGeom>
            <a:solidFill>
              <a:schemeClr val="accent1">
                <a:lumMod val="60000"/>
                <a:lumOff val="40000"/>
                <a:alpha val="7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lOne Display Medium" panose="020B0703020203020204" pitchFamily="34" charset="0"/>
                </a:rPr>
                <a:t>CCG</a:t>
              </a:r>
            </a:p>
          </p:txBody>
        </p:sp>
        <p:sp>
          <p:nvSpPr>
            <p:cNvPr id="18" name="Rectangle 17">
              <a:extLst>
                <a:ext uri="{FF2B5EF4-FFF2-40B4-BE49-F238E27FC236}">
                  <a16:creationId xmlns:a16="http://schemas.microsoft.com/office/drawing/2014/main" id="{5F6E77D5-900A-D528-3A86-5356C2B3D727}"/>
                </a:ext>
              </a:extLst>
            </p:cNvPr>
            <p:cNvSpPr/>
            <p:nvPr/>
          </p:nvSpPr>
          <p:spPr>
            <a:xfrm>
              <a:off x="1128836" y="2650711"/>
              <a:ext cx="1684020" cy="355452"/>
            </a:xfrm>
            <a:prstGeom prst="rect">
              <a:avLst/>
            </a:prstGeom>
            <a:solidFill>
              <a:schemeClr val="accent1">
                <a:lumMod val="60000"/>
                <a:lumOff val="40000"/>
                <a:alpha val="7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lOne Display Medium" panose="020B0703020203020204" pitchFamily="34" charset="0"/>
                </a:rPr>
                <a:t>NEX</a:t>
              </a:r>
            </a:p>
          </p:txBody>
        </p:sp>
        <p:sp>
          <p:nvSpPr>
            <p:cNvPr id="19" name="Rectangle 18">
              <a:extLst>
                <a:ext uri="{FF2B5EF4-FFF2-40B4-BE49-F238E27FC236}">
                  <a16:creationId xmlns:a16="http://schemas.microsoft.com/office/drawing/2014/main" id="{487005DC-A1C1-B1D0-358A-672169A09E54}"/>
                </a:ext>
              </a:extLst>
            </p:cNvPr>
            <p:cNvSpPr/>
            <p:nvPr/>
          </p:nvSpPr>
          <p:spPr>
            <a:xfrm>
              <a:off x="1128836" y="3120608"/>
              <a:ext cx="1684020" cy="355452"/>
            </a:xfrm>
            <a:prstGeom prst="rect">
              <a:avLst/>
            </a:prstGeom>
            <a:solidFill>
              <a:schemeClr val="accent1">
                <a:lumMod val="60000"/>
                <a:lumOff val="40000"/>
                <a:alpha val="72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lOne Display Medium" panose="020B0703020203020204" pitchFamily="34" charset="0"/>
                </a:rPr>
                <a:t>AXG</a:t>
              </a:r>
            </a:p>
          </p:txBody>
        </p:sp>
        <p:sp>
          <p:nvSpPr>
            <p:cNvPr id="20" name="Rectangle 19">
              <a:extLst>
                <a:ext uri="{FF2B5EF4-FFF2-40B4-BE49-F238E27FC236}">
                  <a16:creationId xmlns:a16="http://schemas.microsoft.com/office/drawing/2014/main" id="{F14582FF-13FD-C48B-5F61-CFE1A408D1C8}"/>
                </a:ext>
              </a:extLst>
            </p:cNvPr>
            <p:cNvSpPr/>
            <p:nvPr/>
          </p:nvSpPr>
          <p:spPr>
            <a:xfrm>
              <a:off x="1128836" y="3595659"/>
              <a:ext cx="1684020" cy="355452"/>
            </a:xfrm>
            <a:prstGeom prst="rect">
              <a:avLst/>
            </a:prstGeom>
            <a:solidFill>
              <a:srgbClr val="98A1FF">
                <a:alpha val="75000"/>
              </a:srgbClr>
            </a:solidFill>
            <a:ln>
              <a:solidFill>
                <a:srgbClr val="5B6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IntelOne Display Medium" panose="020B0703020203020204" pitchFamily="34" charset="0"/>
                </a:rPr>
                <a:t>Product Design/Eng</a:t>
              </a:r>
            </a:p>
          </p:txBody>
        </p:sp>
        <p:sp>
          <p:nvSpPr>
            <p:cNvPr id="21" name="Rectangle 20">
              <a:extLst>
                <a:ext uri="{FF2B5EF4-FFF2-40B4-BE49-F238E27FC236}">
                  <a16:creationId xmlns:a16="http://schemas.microsoft.com/office/drawing/2014/main" id="{23AAB20E-60BB-4600-ACF3-6FACDCF5C2FE}"/>
                </a:ext>
              </a:extLst>
            </p:cNvPr>
            <p:cNvSpPr/>
            <p:nvPr/>
          </p:nvSpPr>
          <p:spPr>
            <a:xfrm>
              <a:off x="1128836" y="4065556"/>
              <a:ext cx="1684020" cy="355452"/>
            </a:xfrm>
            <a:prstGeom prst="rect">
              <a:avLst/>
            </a:prstGeom>
            <a:solidFill>
              <a:srgbClr val="98A1FF">
                <a:alpha val="75000"/>
              </a:srgbClr>
            </a:solidFill>
            <a:ln>
              <a:solidFill>
                <a:srgbClr val="5B69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latin typeface="IntelOne Display Medium" panose="020B0703020203020204" pitchFamily="34" charset="0"/>
                </a:rPr>
                <a:t>Ecosystem Enablement</a:t>
              </a:r>
            </a:p>
          </p:txBody>
        </p:sp>
        <p:sp>
          <p:nvSpPr>
            <p:cNvPr id="22" name="Rectangle 21">
              <a:extLst>
                <a:ext uri="{FF2B5EF4-FFF2-40B4-BE49-F238E27FC236}">
                  <a16:creationId xmlns:a16="http://schemas.microsoft.com/office/drawing/2014/main" id="{949B451D-2C41-7822-55CE-E99F3FDAA1B8}"/>
                </a:ext>
              </a:extLst>
            </p:cNvPr>
            <p:cNvSpPr/>
            <p:nvPr/>
          </p:nvSpPr>
          <p:spPr>
            <a:xfrm>
              <a:off x="1128836" y="4536801"/>
              <a:ext cx="1684020" cy="355452"/>
            </a:xfrm>
            <a:prstGeom prst="rect">
              <a:avLst/>
            </a:prstGeom>
            <a:solidFill>
              <a:srgbClr val="98A1FF">
                <a:alpha val="75000"/>
              </a:srgbClr>
            </a:solidFill>
            <a:ln>
              <a:solidFill>
                <a:srgbClr val="5B6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IntelOne Display Medium" panose="020B0703020203020204" pitchFamily="34" charset="0"/>
                </a:rPr>
                <a:t>Software</a:t>
              </a:r>
            </a:p>
          </p:txBody>
        </p:sp>
        <p:sp>
          <p:nvSpPr>
            <p:cNvPr id="23" name="Rectangle 22">
              <a:extLst>
                <a:ext uri="{FF2B5EF4-FFF2-40B4-BE49-F238E27FC236}">
                  <a16:creationId xmlns:a16="http://schemas.microsoft.com/office/drawing/2014/main" id="{18C1086C-2865-1C7B-5B34-65B1879A3AE1}"/>
                </a:ext>
              </a:extLst>
            </p:cNvPr>
            <p:cNvSpPr/>
            <p:nvPr/>
          </p:nvSpPr>
          <p:spPr>
            <a:xfrm>
              <a:off x="1128836" y="5006698"/>
              <a:ext cx="1684020" cy="355452"/>
            </a:xfrm>
            <a:prstGeom prst="rect">
              <a:avLst/>
            </a:prstGeom>
            <a:solidFill>
              <a:srgbClr val="98A1FF">
                <a:alpha val="75000"/>
              </a:srgbClr>
            </a:solidFill>
            <a:ln>
              <a:solidFill>
                <a:srgbClr val="5B6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IntelOne Display Medium" panose="020B0703020203020204" pitchFamily="34" charset="0"/>
                </a:rPr>
                <a:t>Sales &amp; Marketing</a:t>
              </a:r>
            </a:p>
          </p:txBody>
        </p:sp>
      </p:grpSp>
      <p:sp>
        <p:nvSpPr>
          <p:cNvPr id="24" name="TextBox 23">
            <a:extLst>
              <a:ext uri="{FF2B5EF4-FFF2-40B4-BE49-F238E27FC236}">
                <a16:creationId xmlns:a16="http://schemas.microsoft.com/office/drawing/2014/main" id="{F0E3A266-5AC7-3107-7709-053B64EE0157}"/>
              </a:ext>
            </a:extLst>
          </p:cNvPr>
          <p:cNvSpPr txBox="1"/>
          <p:nvPr/>
        </p:nvSpPr>
        <p:spPr>
          <a:xfrm>
            <a:off x="1350081" y="5129101"/>
            <a:ext cx="1779300" cy="203582"/>
          </a:xfrm>
          <a:prstGeom prst="rect">
            <a:avLst/>
          </a:prstGeom>
          <a:noFill/>
        </p:spPr>
        <p:txBody>
          <a:bodyPr wrap="square" rtlCol="0">
            <a:spAutoFit/>
          </a:bodyPr>
          <a:lstStyle/>
          <a:p>
            <a:pPr algn="ctr"/>
            <a:r>
              <a:rPr lang="en-US" sz="800">
                <a:solidFill>
                  <a:schemeClr val="tx1"/>
                </a:solidFill>
                <a:latin typeface="IntelOne Text Light" panose="020B0403020203020204" pitchFamily="34" charset="0"/>
              </a:rPr>
              <a:t>“External Foundry-like” SG&amp;A</a:t>
            </a:r>
          </a:p>
        </p:txBody>
      </p:sp>
      <p:sp>
        <p:nvSpPr>
          <p:cNvPr id="25" name="Rectangle 24">
            <a:extLst>
              <a:ext uri="{FF2B5EF4-FFF2-40B4-BE49-F238E27FC236}">
                <a16:creationId xmlns:a16="http://schemas.microsoft.com/office/drawing/2014/main" id="{1733CE78-3926-BC57-7710-77FCDD8A5EC1}"/>
              </a:ext>
            </a:extLst>
          </p:cNvPr>
          <p:cNvSpPr/>
          <p:nvPr/>
        </p:nvSpPr>
        <p:spPr>
          <a:xfrm>
            <a:off x="875437" y="1412061"/>
            <a:ext cx="2735276" cy="319767"/>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a:solidFill>
                  <a:schemeClr val="tx1"/>
                </a:solidFill>
                <a:latin typeface="IntelOne Display Medium" panose="020B0703020203020204" pitchFamily="34" charset="0"/>
              </a:rPr>
              <a:t>TMGF Board of Advisors</a:t>
            </a:r>
          </a:p>
        </p:txBody>
      </p:sp>
      <p:sp>
        <p:nvSpPr>
          <p:cNvPr id="26" name="Rectangle 25">
            <a:extLst>
              <a:ext uri="{FF2B5EF4-FFF2-40B4-BE49-F238E27FC236}">
                <a16:creationId xmlns:a16="http://schemas.microsoft.com/office/drawing/2014/main" id="{B0209BA7-DE6E-3380-5934-DC0114D405FE}"/>
              </a:ext>
            </a:extLst>
          </p:cNvPr>
          <p:cNvSpPr/>
          <p:nvPr/>
        </p:nvSpPr>
        <p:spPr>
          <a:xfrm>
            <a:off x="5346734" y="1380976"/>
            <a:ext cx="2356611" cy="319767"/>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a:solidFill>
                  <a:schemeClr val="tx1"/>
                </a:solidFill>
                <a:latin typeface="IntelOne Display Medium" panose="020B0703020203020204" pitchFamily="34" charset="0"/>
              </a:rPr>
              <a:t>Mobileye</a:t>
            </a:r>
          </a:p>
        </p:txBody>
      </p:sp>
      <p:grpSp>
        <p:nvGrpSpPr>
          <p:cNvPr id="27" name="Group 26">
            <a:extLst>
              <a:ext uri="{FF2B5EF4-FFF2-40B4-BE49-F238E27FC236}">
                <a16:creationId xmlns:a16="http://schemas.microsoft.com/office/drawing/2014/main" id="{9B0FA9CE-C1A6-70EC-3609-1AD5D2A62800}"/>
              </a:ext>
            </a:extLst>
          </p:cNvPr>
          <p:cNvGrpSpPr/>
          <p:nvPr/>
        </p:nvGrpSpPr>
        <p:grpSpPr>
          <a:xfrm>
            <a:off x="3295395" y="1724391"/>
            <a:ext cx="2218718" cy="3773981"/>
            <a:chOff x="2815267" y="1577892"/>
            <a:chExt cx="2218718" cy="3773981"/>
          </a:xfrm>
        </p:grpSpPr>
        <p:cxnSp>
          <p:nvCxnSpPr>
            <p:cNvPr id="28" name="Straight Connector 27">
              <a:extLst>
                <a:ext uri="{FF2B5EF4-FFF2-40B4-BE49-F238E27FC236}">
                  <a16:creationId xmlns:a16="http://schemas.microsoft.com/office/drawing/2014/main" id="{17923D8F-938E-048A-1F86-5A9C7F54147B}"/>
                </a:ext>
              </a:extLst>
            </p:cNvPr>
            <p:cNvCxnSpPr>
              <a:cxnSpLocks/>
            </p:cNvCxnSpPr>
            <p:nvPr/>
          </p:nvCxnSpPr>
          <p:spPr>
            <a:xfrm>
              <a:off x="3908934" y="1949511"/>
              <a:ext cx="0" cy="3402362"/>
            </a:xfrm>
            <a:prstGeom prst="line">
              <a:avLst/>
            </a:prstGeom>
            <a:noFill/>
            <a:ln w="25400" cap="flat">
              <a:gradFill>
                <a:gsLst>
                  <a:gs pos="0">
                    <a:schemeClr val="accent1">
                      <a:lumMod val="60000"/>
                      <a:lumOff val="40000"/>
                      <a:alpha val="32000"/>
                    </a:schemeClr>
                  </a:gs>
                  <a:gs pos="52000">
                    <a:schemeClr val="bg2">
                      <a:lumMod val="60000"/>
                      <a:lumOff val="40000"/>
                    </a:schemeClr>
                  </a:gs>
                  <a:gs pos="100000">
                    <a:schemeClr val="bg2">
                      <a:lumMod val="60000"/>
                      <a:lumOff val="40000"/>
                      <a:alpha val="50000"/>
                    </a:schemeClr>
                  </a:gs>
                </a:gsLst>
                <a:lin ang="5400000" scaled="1"/>
              </a:gradFill>
              <a:prstDash val="sysDash"/>
              <a:miter lim="400000"/>
            </a:ln>
            <a:effectLst/>
            <a:sp3d/>
          </p:spPr>
          <p:style>
            <a:lnRef idx="0">
              <a:scrgbClr r="0" g="0" b="0"/>
            </a:lnRef>
            <a:fillRef idx="0">
              <a:scrgbClr r="0" g="0" b="0"/>
            </a:fillRef>
            <a:effectRef idx="0">
              <a:scrgbClr r="0" g="0" b="0"/>
            </a:effectRef>
            <a:fontRef idx="none"/>
          </p:style>
        </p:cxnSp>
        <p:sp>
          <p:nvSpPr>
            <p:cNvPr id="32" name="Arrow: Left 31">
              <a:extLst>
                <a:ext uri="{FF2B5EF4-FFF2-40B4-BE49-F238E27FC236}">
                  <a16:creationId xmlns:a16="http://schemas.microsoft.com/office/drawing/2014/main" id="{443A581E-B135-60D2-DA4B-DC8660FF7123}"/>
                </a:ext>
              </a:extLst>
            </p:cNvPr>
            <p:cNvSpPr/>
            <p:nvPr/>
          </p:nvSpPr>
          <p:spPr>
            <a:xfrm>
              <a:off x="2815267" y="4047398"/>
              <a:ext cx="2194023" cy="423382"/>
            </a:xfrm>
            <a:prstGeom prst="leftArrow">
              <a:avLst/>
            </a:prstGeom>
            <a:gradFill flip="none" rotWithShape="1">
              <a:gsLst>
                <a:gs pos="0">
                  <a:schemeClr val="accent1">
                    <a:alpha val="61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rPr>
                <a:t>Technical/Feature Requirements</a:t>
              </a:r>
            </a:p>
          </p:txBody>
        </p:sp>
        <p:sp>
          <p:nvSpPr>
            <p:cNvPr id="33" name="Arrow: Left 32">
              <a:extLst>
                <a:ext uri="{FF2B5EF4-FFF2-40B4-BE49-F238E27FC236}">
                  <a16:creationId xmlns:a16="http://schemas.microsoft.com/office/drawing/2014/main" id="{E551B91F-8CA1-9AEC-FCE0-367D41FAA6EA}"/>
                </a:ext>
              </a:extLst>
            </p:cNvPr>
            <p:cNvSpPr/>
            <p:nvPr/>
          </p:nvSpPr>
          <p:spPr>
            <a:xfrm>
              <a:off x="2815267" y="4602593"/>
              <a:ext cx="2187334" cy="423382"/>
            </a:xfrm>
            <a:prstGeom prst="leftArrow">
              <a:avLst/>
            </a:prstGeom>
            <a:gradFill flip="none" rotWithShape="1">
              <a:gsLst>
                <a:gs pos="0">
                  <a:schemeClr val="accent1">
                    <a:alpha val="61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rPr>
                <a:t>Volume Order from BUs</a:t>
              </a:r>
            </a:p>
          </p:txBody>
        </p:sp>
        <p:sp>
          <p:nvSpPr>
            <p:cNvPr id="34" name="TextBox 33">
              <a:extLst>
                <a:ext uri="{FF2B5EF4-FFF2-40B4-BE49-F238E27FC236}">
                  <a16:creationId xmlns:a16="http://schemas.microsoft.com/office/drawing/2014/main" id="{F1F4BD8C-AC30-5112-6B8A-53F1ED7BF2A1}"/>
                </a:ext>
              </a:extLst>
            </p:cNvPr>
            <p:cNvSpPr txBox="1"/>
            <p:nvPr/>
          </p:nvSpPr>
          <p:spPr>
            <a:xfrm>
              <a:off x="2834804" y="1577892"/>
              <a:ext cx="2199181" cy="342145"/>
            </a:xfrm>
            <a:prstGeom prst="rect">
              <a:avLst/>
            </a:prstGeom>
            <a:noFill/>
          </p:spPr>
          <p:txBody>
            <a:bodyPr wrap="square" rtlCol="0">
              <a:spAutoFit/>
            </a:bodyPr>
            <a:lstStyle/>
            <a:p>
              <a:pPr algn="ctr"/>
              <a:r>
                <a:rPr lang="en-US" sz="900">
                  <a:solidFill>
                    <a:schemeClr val="tx1"/>
                  </a:solidFill>
                  <a:latin typeface="IntelOne Text Light" panose="020B0403020203020204" pitchFamily="34" charset="0"/>
                </a:rPr>
                <a:t>This interface will be modeled after a 3</a:t>
              </a:r>
              <a:r>
                <a:rPr lang="en-US" sz="900" baseline="30000">
                  <a:solidFill>
                    <a:schemeClr val="tx1"/>
                  </a:solidFill>
                  <a:latin typeface="IntelOne Text Light" panose="020B0403020203020204" pitchFamily="34" charset="0"/>
                </a:rPr>
                <a:t>rd</a:t>
              </a:r>
              <a:r>
                <a:rPr lang="en-US" sz="900">
                  <a:solidFill>
                    <a:schemeClr val="tx1"/>
                  </a:solidFill>
                  <a:latin typeface="IntelOne Text Light" panose="020B0403020203020204" pitchFamily="34" charset="0"/>
                </a:rPr>
                <a:t> party foundry relationship</a:t>
              </a:r>
            </a:p>
          </p:txBody>
        </p:sp>
        <p:sp>
          <p:nvSpPr>
            <p:cNvPr id="29" name="Arrow: Right 28">
              <a:extLst>
                <a:ext uri="{FF2B5EF4-FFF2-40B4-BE49-F238E27FC236}">
                  <a16:creationId xmlns:a16="http://schemas.microsoft.com/office/drawing/2014/main" id="{7F483042-00F1-F14E-6DD1-EC0886D094A4}"/>
                </a:ext>
              </a:extLst>
            </p:cNvPr>
            <p:cNvSpPr/>
            <p:nvPr/>
          </p:nvSpPr>
          <p:spPr>
            <a:xfrm>
              <a:off x="2815267" y="1949511"/>
              <a:ext cx="2194023" cy="423382"/>
            </a:xfrm>
            <a:prstGeom prst="rightArrow">
              <a:avLst/>
            </a:prstGeom>
            <a:gradFill>
              <a:gsLst>
                <a:gs pos="0">
                  <a:schemeClr val="accent1">
                    <a:alpha val="52000"/>
                  </a:schemeClr>
                </a:gs>
                <a:gs pos="10000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a:solidFill>
                    <a:schemeClr val="tx1"/>
                  </a:solidFill>
                </a:rPr>
                <a:t>Wafers sold to BUs at Standard Price</a:t>
              </a:r>
            </a:p>
          </p:txBody>
        </p:sp>
        <p:sp>
          <p:nvSpPr>
            <p:cNvPr id="30" name="Arrow: Right 29">
              <a:extLst>
                <a:ext uri="{FF2B5EF4-FFF2-40B4-BE49-F238E27FC236}">
                  <a16:creationId xmlns:a16="http://schemas.microsoft.com/office/drawing/2014/main" id="{A3A9A5B0-DD3E-B6B3-E136-506751DCD23E}"/>
                </a:ext>
              </a:extLst>
            </p:cNvPr>
            <p:cNvSpPr/>
            <p:nvPr/>
          </p:nvSpPr>
          <p:spPr>
            <a:xfrm>
              <a:off x="2815267" y="2491328"/>
              <a:ext cx="2194023" cy="423382"/>
            </a:xfrm>
            <a:prstGeom prst="rightArrow">
              <a:avLst/>
            </a:prstGeom>
            <a:gradFill>
              <a:gsLst>
                <a:gs pos="0">
                  <a:schemeClr val="accent1">
                    <a:alpha val="52000"/>
                  </a:schemeClr>
                </a:gs>
                <a:gs pos="10000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a:solidFill>
                    <a:schemeClr val="tx1"/>
                  </a:solidFill>
                </a:rPr>
                <a:t>Package bought by TMGF, sold to BUs</a:t>
              </a:r>
            </a:p>
          </p:txBody>
        </p:sp>
        <p:sp>
          <p:nvSpPr>
            <p:cNvPr id="31" name="Arrow: Right 30">
              <a:extLst>
                <a:ext uri="{FF2B5EF4-FFF2-40B4-BE49-F238E27FC236}">
                  <a16:creationId xmlns:a16="http://schemas.microsoft.com/office/drawing/2014/main" id="{C361670F-7152-BE4A-6507-8D992EA567F2}"/>
                </a:ext>
              </a:extLst>
            </p:cNvPr>
            <p:cNvSpPr/>
            <p:nvPr/>
          </p:nvSpPr>
          <p:spPr>
            <a:xfrm>
              <a:off x="2815267" y="3093347"/>
              <a:ext cx="2194023" cy="423382"/>
            </a:xfrm>
            <a:prstGeom prst="rightArrow">
              <a:avLst/>
            </a:prstGeom>
            <a:gradFill>
              <a:gsLst>
                <a:gs pos="0">
                  <a:schemeClr val="accent1">
                    <a:alpha val="52000"/>
                  </a:schemeClr>
                </a:gs>
                <a:gs pos="10000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a:solidFill>
                    <a:schemeClr val="tx1"/>
                  </a:solidFill>
                </a:rPr>
                <a:t>Service charged to Product Co</a:t>
              </a:r>
            </a:p>
          </p:txBody>
        </p:sp>
      </p:grpSp>
      <p:sp>
        <p:nvSpPr>
          <p:cNvPr id="35" name="Rectangle 34">
            <a:extLst>
              <a:ext uri="{FF2B5EF4-FFF2-40B4-BE49-F238E27FC236}">
                <a16:creationId xmlns:a16="http://schemas.microsoft.com/office/drawing/2014/main" id="{92359EE0-16BF-E558-A29D-D3C996A8FC33}"/>
              </a:ext>
            </a:extLst>
          </p:cNvPr>
          <p:cNvSpPr/>
          <p:nvPr/>
        </p:nvSpPr>
        <p:spPr>
          <a:xfrm>
            <a:off x="1225777" y="1799899"/>
            <a:ext cx="2044073" cy="3698473"/>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F9CB01A7-B881-9674-30F2-0687D7208410}"/>
              </a:ext>
            </a:extLst>
          </p:cNvPr>
          <p:cNvSpPr/>
          <p:nvPr/>
        </p:nvSpPr>
        <p:spPr>
          <a:xfrm>
            <a:off x="5514113" y="1799899"/>
            <a:ext cx="2044073" cy="3698473"/>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Arrow: Left 36">
            <a:extLst>
              <a:ext uri="{FF2B5EF4-FFF2-40B4-BE49-F238E27FC236}">
                <a16:creationId xmlns:a16="http://schemas.microsoft.com/office/drawing/2014/main" id="{803724F5-7F89-0CFB-78ED-A61233F22EC3}"/>
              </a:ext>
            </a:extLst>
          </p:cNvPr>
          <p:cNvSpPr/>
          <p:nvPr/>
        </p:nvSpPr>
        <p:spPr>
          <a:xfrm>
            <a:off x="528191" y="4456278"/>
            <a:ext cx="697585" cy="319767"/>
          </a:xfrm>
          <a:prstGeom prst="leftArrow">
            <a:avLst/>
          </a:prstGeom>
          <a:gradFill flip="none" rotWithShape="1">
            <a:gsLst>
              <a:gs pos="0">
                <a:schemeClr val="accent1">
                  <a:alpha val="61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38" name="TextBox 37">
            <a:extLst>
              <a:ext uri="{FF2B5EF4-FFF2-40B4-BE49-F238E27FC236}">
                <a16:creationId xmlns:a16="http://schemas.microsoft.com/office/drawing/2014/main" id="{A1AEE39E-9EB9-325B-ADD8-57AA931F98C5}"/>
              </a:ext>
            </a:extLst>
          </p:cNvPr>
          <p:cNvSpPr txBox="1"/>
          <p:nvPr/>
        </p:nvSpPr>
        <p:spPr>
          <a:xfrm>
            <a:off x="660902" y="4685642"/>
            <a:ext cx="661352" cy="550022"/>
          </a:xfrm>
          <a:prstGeom prst="rect">
            <a:avLst/>
          </a:prstGeom>
          <a:noFill/>
        </p:spPr>
        <p:txBody>
          <a:bodyPr wrap="square" rtlCol="0">
            <a:spAutoFit/>
          </a:bodyPr>
          <a:lstStyle/>
          <a:p>
            <a:r>
              <a:rPr lang="en-US" sz="1100">
                <a:solidFill>
                  <a:schemeClr val="tx1"/>
                </a:solidFill>
                <a:latin typeface="IntelOne Display Medium" panose="020B0703020203020204" pitchFamily="34" charset="0"/>
              </a:rPr>
              <a:t>Sales to 3</a:t>
            </a:r>
            <a:r>
              <a:rPr lang="en-US" sz="1100" baseline="30000">
                <a:solidFill>
                  <a:schemeClr val="tx1"/>
                </a:solidFill>
                <a:latin typeface="IntelOne Display Medium" panose="020B0703020203020204" pitchFamily="34" charset="0"/>
              </a:rPr>
              <a:t>rd</a:t>
            </a:r>
            <a:r>
              <a:rPr lang="en-US" sz="1100">
                <a:solidFill>
                  <a:schemeClr val="tx1"/>
                </a:solidFill>
                <a:latin typeface="IntelOne Display Medium" panose="020B0703020203020204" pitchFamily="34" charset="0"/>
              </a:rPr>
              <a:t> Parties</a:t>
            </a:r>
          </a:p>
        </p:txBody>
      </p:sp>
      <p:sp>
        <p:nvSpPr>
          <p:cNvPr id="39" name="TextBox 38">
            <a:extLst>
              <a:ext uri="{FF2B5EF4-FFF2-40B4-BE49-F238E27FC236}">
                <a16:creationId xmlns:a16="http://schemas.microsoft.com/office/drawing/2014/main" id="{5258A347-C401-4CB8-4EF1-E452925DFBEA}"/>
              </a:ext>
            </a:extLst>
          </p:cNvPr>
          <p:cNvSpPr txBox="1"/>
          <p:nvPr/>
        </p:nvSpPr>
        <p:spPr>
          <a:xfrm>
            <a:off x="7603829" y="2489087"/>
            <a:ext cx="1724345" cy="550022"/>
          </a:xfrm>
          <a:prstGeom prst="rect">
            <a:avLst/>
          </a:prstGeom>
          <a:noFill/>
        </p:spPr>
        <p:txBody>
          <a:bodyPr wrap="square" rtlCol="0">
            <a:spAutoFit/>
          </a:bodyPr>
          <a:lstStyle/>
          <a:p>
            <a:r>
              <a:rPr lang="en-US" sz="1100">
                <a:solidFill>
                  <a:schemeClr val="tx1"/>
                </a:solidFill>
                <a:latin typeface="IntelOne Display Medium" panose="020B0703020203020204" pitchFamily="34" charset="0"/>
              </a:rPr>
              <a:t>TSMC Wafers</a:t>
            </a:r>
            <a:br>
              <a:rPr lang="en-US" sz="1100">
                <a:solidFill>
                  <a:schemeClr val="tx1"/>
                </a:solidFill>
                <a:latin typeface="IntelOne Display Medium" panose="020B0703020203020204" pitchFamily="34" charset="0"/>
              </a:rPr>
            </a:br>
            <a:r>
              <a:rPr lang="en-US" sz="1100">
                <a:solidFill>
                  <a:schemeClr val="tx1"/>
                </a:solidFill>
                <a:latin typeface="IntelOne Display Medium" panose="020B0703020203020204" pitchFamily="34" charset="0"/>
              </a:rPr>
              <a:t>OSAT Costs</a:t>
            </a:r>
            <a:br>
              <a:rPr lang="en-US" sz="1100">
                <a:solidFill>
                  <a:schemeClr val="tx1"/>
                </a:solidFill>
                <a:latin typeface="IntelOne Display Medium" panose="020B0703020203020204" pitchFamily="34" charset="0"/>
              </a:rPr>
            </a:br>
            <a:r>
              <a:rPr lang="en-US" sz="1100">
                <a:solidFill>
                  <a:schemeClr val="tx1"/>
                </a:solidFill>
                <a:latin typeface="IntelOne Display Medium" panose="020B0703020203020204" pitchFamily="34" charset="0"/>
              </a:rPr>
              <a:t>Other 3</a:t>
            </a:r>
            <a:r>
              <a:rPr lang="en-US" sz="1100" baseline="30000">
                <a:solidFill>
                  <a:schemeClr val="tx1"/>
                </a:solidFill>
                <a:latin typeface="IntelOne Display Medium" panose="020B0703020203020204" pitchFamily="34" charset="0"/>
              </a:rPr>
              <a:t>rd</a:t>
            </a:r>
            <a:r>
              <a:rPr lang="en-US" sz="1100">
                <a:solidFill>
                  <a:schemeClr val="tx1"/>
                </a:solidFill>
                <a:latin typeface="IntelOne Display Medium" panose="020B0703020203020204" pitchFamily="34" charset="0"/>
              </a:rPr>
              <a:t> Party Costs</a:t>
            </a:r>
          </a:p>
        </p:txBody>
      </p:sp>
      <p:sp>
        <p:nvSpPr>
          <p:cNvPr id="40" name="Arrow: Left 39">
            <a:extLst>
              <a:ext uri="{FF2B5EF4-FFF2-40B4-BE49-F238E27FC236}">
                <a16:creationId xmlns:a16="http://schemas.microsoft.com/office/drawing/2014/main" id="{BC5083B0-63B6-A556-F47E-1F46A2586CE1}"/>
              </a:ext>
            </a:extLst>
          </p:cNvPr>
          <p:cNvSpPr/>
          <p:nvPr/>
        </p:nvSpPr>
        <p:spPr>
          <a:xfrm>
            <a:off x="7582881" y="2192225"/>
            <a:ext cx="1027719" cy="319767"/>
          </a:xfrm>
          <a:prstGeom prst="leftArrow">
            <a:avLst/>
          </a:prstGeom>
          <a:gradFill flip="none" rotWithShape="1">
            <a:gsLst>
              <a:gs pos="0">
                <a:schemeClr val="accent1">
                  <a:alpha val="61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41" name="Rectangle 40">
            <a:extLst>
              <a:ext uri="{FF2B5EF4-FFF2-40B4-BE49-F238E27FC236}">
                <a16:creationId xmlns:a16="http://schemas.microsoft.com/office/drawing/2014/main" id="{E2284AAB-6645-F45B-3AEA-D1A07323097D}"/>
              </a:ext>
            </a:extLst>
          </p:cNvPr>
          <p:cNvSpPr/>
          <p:nvPr/>
        </p:nvSpPr>
        <p:spPr>
          <a:xfrm>
            <a:off x="1214349" y="5514286"/>
            <a:ext cx="2044073" cy="319767"/>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a:solidFill>
                  <a:schemeClr val="tx1"/>
                </a:solidFill>
                <a:effectLst>
                  <a:outerShdw blurRad="38100" dist="38100" dir="2700000" algn="tl">
                    <a:srgbClr val="000000">
                      <a:alpha val="43137"/>
                    </a:srgbClr>
                  </a:outerShdw>
                </a:effectLst>
              </a:rPr>
              <a:t>TMGF Orgs </a:t>
            </a:r>
          </a:p>
        </p:txBody>
      </p:sp>
      <p:sp>
        <p:nvSpPr>
          <p:cNvPr id="42" name="Rectangle 41">
            <a:extLst>
              <a:ext uri="{FF2B5EF4-FFF2-40B4-BE49-F238E27FC236}">
                <a16:creationId xmlns:a16="http://schemas.microsoft.com/office/drawing/2014/main" id="{F4640378-DD1A-8264-8ACD-F2E1BABD9081}"/>
              </a:ext>
            </a:extLst>
          </p:cNvPr>
          <p:cNvSpPr/>
          <p:nvPr/>
        </p:nvSpPr>
        <p:spPr>
          <a:xfrm>
            <a:off x="5489418" y="5504590"/>
            <a:ext cx="2044073" cy="319767"/>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a:solidFill>
                  <a:schemeClr val="tx1"/>
                </a:solidFill>
                <a:effectLst>
                  <a:outerShdw blurRad="38100" dist="38100" dir="2700000" algn="tl">
                    <a:srgbClr val="000000">
                      <a:alpha val="43137"/>
                    </a:srgbClr>
                  </a:outerShdw>
                </a:effectLst>
              </a:rPr>
              <a:t>BUs</a:t>
            </a:r>
          </a:p>
        </p:txBody>
      </p:sp>
      <p:cxnSp>
        <p:nvCxnSpPr>
          <p:cNvPr id="3" name="Straight Connector 2">
            <a:extLst>
              <a:ext uri="{FF2B5EF4-FFF2-40B4-BE49-F238E27FC236}">
                <a16:creationId xmlns:a16="http://schemas.microsoft.com/office/drawing/2014/main" id="{3DFF6001-F75F-F426-3CBF-32B301B737C1}"/>
              </a:ext>
            </a:extLst>
          </p:cNvPr>
          <p:cNvCxnSpPr>
            <a:cxnSpLocks/>
          </p:cNvCxnSpPr>
          <p:nvPr/>
        </p:nvCxnSpPr>
        <p:spPr>
          <a:xfrm>
            <a:off x="9167955" y="1280269"/>
            <a:ext cx="0" cy="4627050"/>
          </a:xfrm>
          <a:prstGeom prst="line">
            <a:avLst/>
          </a:prstGeom>
          <a:noFill/>
          <a:ln w="25400" cap="flat">
            <a:gradFill>
              <a:gsLst>
                <a:gs pos="0">
                  <a:schemeClr val="accent1">
                    <a:lumMod val="60000"/>
                    <a:lumOff val="40000"/>
                    <a:alpha val="32000"/>
                  </a:schemeClr>
                </a:gs>
                <a:gs pos="52000">
                  <a:schemeClr val="bg2">
                    <a:lumMod val="60000"/>
                    <a:lumOff val="40000"/>
                  </a:schemeClr>
                </a:gs>
                <a:gs pos="100000">
                  <a:schemeClr val="bg2">
                    <a:lumMod val="60000"/>
                    <a:lumOff val="40000"/>
                    <a:alpha val="50000"/>
                  </a:schemeClr>
                </a:gs>
              </a:gsLst>
              <a:lin ang="5400000" scaled="1"/>
            </a:gra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0832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23 Q1 ACM &amp; Exec Sync">
  <a:themeElements>
    <a:clrScheme name="Custom 10">
      <a:dk1>
        <a:srgbClr val="FFFFFF"/>
      </a:dk1>
      <a:lt1>
        <a:srgbClr val="525252"/>
      </a:lt1>
      <a:dk2>
        <a:srgbClr val="FFFFFF"/>
      </a:dk2>
      <a:lt2>
        <a:srgbClr val="004A86"/>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Arial"/>
        <a:cs typeface="Arial"/>
      </a:majorFont>
      <a:minorFont>
        <a:latin typeface="IntelOne Display Regular"/>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Intel2020-Blue" id="{8E7B0A15-D81C-44D6-BD77-194E1E0B5A65}" vid="{66412CDD-274E-4158-9B42-62AACF19BC61}"/>
    </a:ext>
  </a:extLst>
</a:theme>
</file>

<file path=ppt/theme/theme2.xml><?xml version="1.0" encoding="utf-8"?>
<a:theme xmlns:a="http://schemas.openxmlformats.org/drawingml/2006/main" name="1_Theme1">
  <a:themeElements>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2021">
      <a:majorFont>
        <a:latin typeface="IntelOne Display Light"/>
        <a:ea typeface="Helvetica Neue"/>
        <a:cs typeface="Helvetica Neue"/>
      </a:majorFont>
      <a:minorFont>
        <a:latin typeface="IntelOne Text Ligh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Theme1" id="{FD5E17D2-2CB4-4788-BCBC-F3F658FA850B}" vid="{9C6A121C-822C-4A49-B9CA-A9BF65F8DBC8}"/>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AD0ADF30242A4088325B026A900943" ma:contentTypeVersion="8" ma:contentTypeDescription="Create a new document." ma:contentTypeScope="" ma:versionID="e34faa872a6b7fa84d70fb61599c138b">
  <xsd:schema xmlns:xsd="http://www.w3.org/2001/XMLSchema" xmlns:xs="http://www.w3.org/2001/XMLSchema" xmlns:p="http://schemas.microsoft.com/office/2006/metadata/properties" xmlns:ns2="5520d2ea-63f8-4219-bb03-ed63ebaa24f8" xmlns:ns3="da169063-5482-414a-95ca-b15db557291b" targetNamespace="http://schemas.microsoft.com/office/2006/metadata/properties" ma:root="true" ma:fieldsID="5b3ec87925c92a3f1629e2c9395e1cbf" ns2:_="" ns3:_="">
    <xsd:import namespace="5520d2ea-63f8-4219-bb03-ed63ebaa24f8"/>
    <xsd:import namespace="da169063-5482-414a-95ca-b15db55729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0d2ea-63f8-4219-bb03-ed63ebaa24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169063-5482-414a-95ca-b15db55729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a169063-5482-414a-95ca-b15db557291b">
      <UserInfo>
        <DisplayName>Paiga, Barry A</DisplayName>
        <AccountId>35</AccountId>
        <AccountType/>
      </UserInfo>
      <UserInfo>
        <DisplayName>Enriquez, Robert J</DisplayName>
        <AccountId>36</AccountId>
        <AccountType/>
      </UserInfo>
      <UserInfo>
        <DisplayName>Lang, Jawana T</DisplayName>
        <AccountId>37</AccountId>
        <AccountType/>
      </UserInfo>
      <UserInfo>
        <DisplayName>Widing, Kristin</DisplayName>
        <AccountId>12</AccountId>
        <AccountType/>
      </UserInfo>
      <UserInfo>
        <DisplayName>Montoya, Kristin G</DisplayName>
        <AccountId>18</AccountId>
        <AccountType/>
      </UserInfo>
      <UserInfo>
        <DisplayName>Wong, Eileen</DisplayName>
        <AccountId>20</AccountId>
        <AccountType/>
      </UserInfo>
      <UserInfo>
        <DisplayName>Summerton, Louise</DisplayName>
        <AccountId>43</AccountId>
        <AccountType/>
      </UserInfo>
      <UserInfo>
        <DisplayName>Covey, Jenna</DisplayName>
        <AccountId>42</AccountId>
        <AccountType/>
      </UserInfo>
      <UserInfo>
        <DisplayName>Keller, Karlin</DisplayName>
        <AccountId>44</AccountId>
        <AccountType/>
      </UserInfo>
      <UserInfo>
        <DisplayName>Fox, Valerie A</DisplayName>
        <AccountId>45</AccountId>
        <AccountType/>
      </UserInfo>
      <UserInfo>
        <DisplayName>Power, Jessie</DisplayName>
        <AccountId>46</AccountId>
        <AccountType/>
      </UserInfo>
      <UserInfo>
        <DisplayName>Aakre, Kari E</DisplayName>
        <AccountId>24</AccountId>
        <AccountType/>
      </UserInfo>
      <UserInfo>
        <DisplayName>Stream, Tricia</DisplayName>
        <AccountId>21</AccountId>
        <AccountType/>
      </UserInfo>
      <UserInfo>
        <DisplayName>Nicoletti, Katie</DisplayName>
        <AccountId>25</AccountId>
        <AccountType/>
      </UserInfo>
      <UserInfo>
        <DisplayName>Kane, Sarah</DisplayName>
        <AccountId>27</AccountId>
        <AccountType/>
      </UserInfo>
      <UserInfo>
        <DisplayName>Partida, Regina</DisplayName>
        <AccountId>47</AccountId>
        <AccountType/>
      </UserInfo>
      <UserInfo>
        <DisplayName>Reid, Robert A</DisplayName>
        <AccountId>48</AccountId>
        <AccountType/>
      </UserInfo>
      <UserInfo>
        <DisplayName>Sherratt, Caroline</DisplayName>
        <AccountId>119</AccountId>
        <AccountType/>
      </UserInfo>
      <UserInfo>
        <DisplayName>Huiskes, Kevin J</DisplayName>
        <AccountId>122</AccountId>
        <AccountType/>
      </UserInfo>
      <UserInfo>
        <DisplayName>Sant, Angela</DisplayName>
        <AccountId>123</AccountId>
        <AccountType/>
      </UserInfo>
      <UserInfo>
        <DisplayName>Shibley, Rich</DisplayName>
        <AccountId>125</AccountId>
        <AccountType/>
      </UserInfo>
      <UserInfo>
        <DisplayName>Torres, Anna</DisplayName>
        <AccountId>62</AccountId>
        <AccountType/>
      </UserInfo>
      <UserInfo>
        <DisplayName>Tahiru, Zachari</DisplayName>
        <AccountId>127</AccountId>
        <AccountType/>
      </UserInfo>
      <UserInfo>
        <DisplayName>Gupta, Nima</DisplayName>
        <AccountId>128</AccountId>
        <AccountType/>
      </UserInfo>
      <UserInfo>
        <DisplayName>George, Lyn D</DisplayName>
        <AccountId>129</AccountId>
        <AccountType/>
      </UserInfo>
      <UserInfo>
        <DisplayName>Hoang, Kit</DisplayName>
        <AccountId>28</AccountId>
        <AccountType/>
      </UserInfo>
      <UserInfo>
        <DisplayName>Gabriel, Stephen</DisplayName>
        <AccountId>29</AccountId>
        <AccountType/>
      </UserInfo>
      <UserInfo>
        <DisplayName>Biddle, Brynn</DisplayName>
        <AccountId>130</AccountId>
        <AccountType/>
      </UserInfo>
      <UserInfo>
        <DisplayName>Jones, Jennifer</DisplayName>
        <AccountId>121</AccountId>
        <AccountType/>
      </UserInfo>
      <UserInfo>
        <DisplayName>Baldock, Louis A</DisplayName>
        <AccountId>114</AccountId>
        <AccountType/>
      </UserInfo>
      <UserInfo>
        <DisplayName>Sadovnikova, Anna V</DisplayName>
        <AccountId>80</AccountId>
        <AccountType/>
      </UserInfo>
      <UserInfo>
        <DisplayName>Allen, Kristi</DisplayName>
        <AccountId>131</AccountId>
        <AccountType/>
      </UserInfo>
      <UserInfo>
        <DisplayName>Smith, Tara</DisplayName>
        <AccountId>88</AccountId>
        <AccountType/>
      </UserInfo>
      <UserInfo>
        <DisplayName>Adams, Susan</DisplayName>
        <AccountId>132</AccountId>
        <AccountType/>
      </UserInfo>
      <UserInfo>
        <DisplayName>Kaplan, Adam I</DisplayName>
        <AccountId>126</AccountId>
        <AccountType/>
      </UserInfo>
      <UserInfo>
        <DisplayName>Bettencourt, Casey L</DisplayName>
        <AccountId>133</AccountId>
        <AccountType/>
      </UserInfo>
    </SharedWithUsers>
  </documentManagement>
</p:properties>
</file>

<file path=customXml/itemProps1.xml><?xml version="1.0" encoding="utf-8"?>
<ds:datastoreItem xmlns:ds="http://schemas.openxmlformats.org/officeDocument/2006/customXml" ds:itemID="{7F971B6D-FDBF-47F2-A650-4464B493545F}">
  <ds:schemaRefs>
    <ds:schemaRef ds:uri="http://schemas.microsoft.com/sharepoint/v3/contenttype/forms"/>
  </ds:schemaRefs>
</ds:datastoreItem>
</file>

<file path=customXml/itemProps2.xml><?xml version="1.0" encoding="utf-8"?>
<ds:datastoreItem xmlns:ds="http://schemas.openxmlformats.org/officeDocument/2006/customXml" ds:itemID="{EBB4AA53-0C75-4875-9D7B-D61AFABB9719}">
  <ds:schemaRefs>
    <ds:schemaRef ds:uri="5520d2ea-63f8-4219-bb03-ed63ebaa24f8"/>
    <ds:schemaRef ds:uri="da169063-5482-414a-95ca-b15db55729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AA8B0F-3A61-4241-8D60-200638CC0535}">
  <ds:schemaRefs>
    <ds:schemaRef ds:uri="http://schemas.microsoft.com/office/2006/documentManagement/types"/>
    <ds:schemaRef ds:uri="http://purl.org/dc/dcmitype/"/>
    <ds:schemaRef ds:uri="http://www.w3.org/XML/1998/namespace"/>
    <ds:schemaRef ds:uri="5520d2ea-63f8-4219-bb03-ed63ebaa24f8"/>
    <ds:schemaRef ds:uri="http://purl.org/dc/elements/1.1/"/>
    <ds:schemaRef ds:uri="http://purl.org/dc/terms/"/>
    <ds:schemaRef ds:uri="http://schemas.microsoft.com/office/infopath/2007/PartnerControls"/>
    <ds:schemaRef ds:uri="da169063-5482-414a-95ca-b15db557291b"/>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51</TotalTime>
  <Words>3563</Words>
  <Application>Microsoft Office PowerPoint</Application>
  <PresentationFormat>Widescreen</PresentationFormat>
  <Paragraphs>248</Paragraphs>
  <Slides>18</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Calibri</vt:lpstr>
      <vt:lpstr>Courier New</vt:lpstr>
      <vt:lpstr>Helvetica Neue</vt:lpstr>
      <vt:lpstr>IntelOne Display Light</vt:lpstr>
      <vt:lpstr>IntelOne Display Medium</vt:lpstr>
      <vt:lpstr>IntelOne Display Regular</vt:lpstr>
      <vt:lpstr>IntelOne Text</vt:lpstr>
      <vt:lpstr>IntelOne Text Light</vt:lpstr>
      <vt:lpstr>Symbol</vt:lpstr>
      <vt:lpstr>Wingdings</vt:lpstr>
      <vt:lpstr>2023 Q1 ACM &amp; Exec Sync</vt:lpstr>
      <vt:lpstr>1_Theme1</vt:lpstr>
      <vt:lpstr>How to use this Passdown</vt:lpstr>
      <vt:lpstr>PowerPoint Presentation</vt:lpstr>
      <vt:lpstr>Forward Focus</vt:lpstr>
      <vt:lpstr>IDM 2.0 Acceleration Office Update   Stu Pann SVP, GM, Chief Business Transformation Officer</vt:lpstr>
      <vt:lpstr>PowerPoint Presentation</vt:lpstr>
      <vt:lpstr>PowerPoint Presentation</vt:lpstr>
      <vt:lpstr>PowerPoint Presentation</vt:lpstr>
      <vt:lpstr>PowerPoint Presentation</vt:lpstr>
      <vt:lpstr>The IAO Model</vt:lpstr>
      <vt:lpstr>Day 2 Readiness</vt:lpstr>
      <vt:lpstr>Next Steps/Call to Action</vt:lpstr>
      <vt:lpstr>DCAI Technology and Compete Update  Sandra Rivera EVP and GM, DCAI Deepak Patil CVP and CTO, DCAI</vt:lpstr>
      <vt:lpstr>Xeon Roadmap Status</vt:lpstr>
      <vt:lpstr>Industry Trends </vt:lpstr>
      <vt:lpstr>Strategic Outcomes </vt:lpstr>
      <vt:lpstr>Customer Update  Christoph Schell EVP and Chief Commercial Officer</vt:lpstr>
      <vt:lpstr>Price Feature Value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Killeen, Kristine</dc:creator>
  <cp:keywords>CTPClassification=CTP_NT</cp:keywords>
  <cp:lastModifiedBy>Wong, Eileen</cp:lastModifiedBy>
  <cp:revision>1</cp:revision>
  <dcterms:modified xsi:type="dcterms:W3CDTF">2023-03-14T17:57:13Z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77294acb-f791-4422-865e-0b7527e37b89</vt:lpwstr>
  </property>
  <property fmtid="{D5CDD505-2E9C-101B-9397-08002B2CF9AE}" pid="3" name="CTP_TimeStamp">
    <vt:lpwstr>2020-08-21 21:49:33Z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0x01010089AD0ADF30242A4088325B026A900943</vt:lpwstr>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xd_Signature">
    <vt:bool>false</vt:bool>
  </property>
  <property fmtid="{D5CDD505-2E9C-101B-9397-08002B2CF9AE}" pid="15" name="SharedWithUsers">
    <vt:lpwstr>35;#Paiga, Barry A;#36;#Enriquez, Robert J;#37;#Lang, Jawana T;#12;#Widing, Kristin;#18;#Montoya, Kristin G;#20;#Wong, Eileen;#43;#Summerton, Louise;#42;#Covey, Jenna;#44;#Keller, Karlin;#45;#Fox, Valerie A;#46;#Power, Jessie;#24;#Aakre, Kari E;#21;#Stream, Tricia;#25;#Nicoletti, Katie;#27;#Kane, Sarah;#47;#Partida, Regina;#48;#Reid, Robert A</vt:lpwstr>
  </property>
  <property fmtid="{D5CDD505-2E9C-101B-9397-08002B2CF9AE}" pid="16" name="Order">
    <vt:r8>7900</vt:r8>
  </property>
</Properties>
</file>